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Century Gothic" panose="020B0502020202020204" pitchFamily="34" charset="0"/>
      <p:regular r:id="rId25"/>
      <p:bold r:id="rId26"/>
      <p:italic r:id="rId27"/>
      <p:boldItalic r:id="rId28"/>
    </p:embeddedFont>
    <p:embeddedFont>
      <p:font typeface="PT Serif" panose="020A0603040505020204" pitchFamily="18"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i95bnt8MvejjINLwpBoXoJE0f65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954"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0:notes"/>
          <p:cNvSpPr>
            <a:spLocks noGrp="1" noRot="1" noChangeAspect="1"/>
          </p:cNvSpPr>
          <p:nvPr>
            <p:ph type="sldImg" idx="2"/>
          </p:nvPr>
        </p:nvSpPr>
        <p:spPr>
          <a:xfrm>
            <a:off x="250825" y="641350"/>
            <a:ext cx="6648450" cy="3740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366" name="Google Shape;366;p1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4" name="Google Shape;43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9" name="Google Shape;46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7" name="Google Shape;47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5" name="Google Shape;48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1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4" name="Google Shape;49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1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1" name="Google Shape;54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1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72" name="Google Shape;57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0" name="Google Shape;60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0" name="Google Shape;630;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20:notes"/>
          <p:cNvSpPr>
            <a:spLocks noGrp="1" noRot="1" noChangeAspect="1"/>
          </p:cNvSpPr>
          <p:nvPr>
            <p:ph type="sldImg" idx="2"/>
          </p:nvPr>
        </p:nvSpPr>
        <p:spPr>
          <a:xfrm>
            <a:off x="250825" y="641350"/>
            <a:ext cx="6648450" cy="3740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6" name="Google Shape;666;p20:notes"/>
          <p:cNvSpPr txBox="1">
            <a:spLocks noGrp="1"/>
          </p:cNvSpPr>
          <p:nvPr>
            <p:ph type="body" idx="1"/>
          </p:nvPr>
        </p:nvSpPr>
        <p:spPr>
          <a:xfrm>
            <a:off x="574896" y="5499465"/>
            <a:ext cx="6049800" cy="2463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667" name="Google Shape;667;p2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08" name="Google Shape;70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p2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sp>
        <p:nvSpPr>
          <p:cNvPr id="748" name="Google Shape;748;p22:notes"/>
          <p:cNvSpPr txBox="1">
            <a:spLocks noGrp="1"/>
          </p:cNvSpPr>
          <p:nvPr>
            <p:ph type="ftr" idx="11"/>
          </p:nvPr>
        </p:nvSpPr>
        <p:spPr>
          <a:xfrm>
            <a:off x="5043173" y="110254"/>
            <a:ext cx="1509900" cy="123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FIR-AAA123-20121009-Agile101</a:t>
            </a:r>
            <a:endParaRPr sz="1400" b="0" i="0" u="none" strike="noStrike" cap="none">
              <a:solidFill>
                <a:srgbClr val="000000"/>
              </a:solidFill>
              <a:latin typeface="Arial"/>
              <a:ea typeface="Arial"/>
              <a:cs typeface="Arial"/>
              <a:sym typeface="Arial"/>
            </a:endParaRPr>
          </a:p>
        </p:txBody>
      </p:sp>
      <p:sp>
        <p:nvSpPr>
          <p:cNvPr id="749" name="Google Shape;749;p22:notes"/>
          <p:cNvSpPr>
            <a:spLocks noGrp="1" noRot="1" noChangeAspect="1"/>
          </p:cNvSpPr>
          <p:nvPr>
            <p:ph type="sldImg" idx="2"/>
          </p:nvPr>
        </p:nvSpPr>
        <p:spPr>
          <a:xfrm>
            <a:off x="-207963" y="808038"/>
            <a:ext cx="7064376" cy="3975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50" name="Google Shape;750;p22:notes"/>
          <p:cNvSpPr txBox="1">
            <a:spLocks noGrp="1"/>
          </p:cNvSpPr>
          <p:nvPr>
            <p:ph type="body" idx="1"/>
          </p:nvPr>
        </p:nvSpPr>
        <p:spPr>
          <a:xfrm>
            <a:off x="895350" y="4949825"/>
            <a:ext cx="4857900" cy="2463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800">
              <a:solidFill>
                <a:schemeClr val="dk1"/>
              </a:solidFill>
            </a:endParaRPr>
          </a:p>
        </p:txBody>
      </p:sp>
      <p:sp>
        <p:nvSpPr>
          <p:cNvPr id="174" name="Google Shape;1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5" name="Google Shape;26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3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3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50"/>
        <p:cNvGrpSpPr/>
        <p:nvPr/>
      </p:nvGrpSpPr>
      <p:grpSpPr>
        <a:xfrm>
          <a:off x="0" y="0"/>
          <a:ext cx="0" cy="0"/>
          <a:chOff x="0" y="0"/>
          <a:chExt cx="0" cy="0"/>
        </a:xfrm>
      </p:grpSpPr>
      <p:sp>
        <p:nvSpPr>
          <p:cNvPr id="51" name="Google Shape;51;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35"/>
          <p:cNvSpPr txBox="1"/>
          <p:nvPr/>
        </p:nvSpPr>
        <p:spPr>
          <a:xfrm>
            <a:off x="8739040" y="4980359"/>
            <a:ext cx="94500" cy="942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612"/>
              <a:buFont typeface="Arial"/>
              <a:buNone/>
            </a:pPr>
            <a:fld id="{00000000-1234-1234-1234-123412341234}" type="slidenum">
              <a:rPr lang="en" sz="612" b="0" i="0" u="none" strike="noStrike" cap="none">
                <a:solidFill>
                  <a:schemeClr val="accent6"/>
                </a:solidFill>
                <a:latin typeface="Arial"/>
                <a:ea typeface="Arial"/>
                <a:cs typeface="Arial"/>
                <a:sym typeface="Arial"/>
              </a:rPr>
              <a:t>‹#›</a:t>
            </a:fld>
            <a:endParaRPr sz="612" b="0" i="0" u="none" strike="noStrike" cap="none">
              <a:solidFill>
                <a:schemeClr val="accent6"/>
              </a:solidFill>
              <a:latin typeface="Arial"/>
              <a:ea typeface="Arial"/>
              <a:cs typeface="Arial"/>
              <a:sym typeface="Arial"/>
            </a:endParaRPr>
          </a:p>
        </p:txBody>
      </p:sp>
      <p:sp>
        <p:nvSpPr>
          <p:cNvPr id="53" name="Google Shape;53;p35"/>
          <p:cNvSpPr/>
          <p:nvPr/>
        </p:nvSpPr>
        <p:spPr>
          <a:xfrm>
            <a:off x="7866901" y="4980359"/>
            <a:ext cx="769500" cy="94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612"/>
              <a:buFont typeface="Arial"/>
              <a:buNone/>
            </a:pPr>
            <a:r>
              <a:rPr lang="en" sz="612" b="0" i="0" u="none" strike="noStrike" cap="none">
                <a:solidFill>
                  <a:schemeClr val="accent6"/>
                </a:solidFill>
                <a:latin typeface="Arial"/>
                <a:ea typeface="Arial"/>
                <a:cs typeface="Arial"/>
                <a:sym typeface="Arial"/>
              </a:rPr>
              <a:t>McKinsey &amp; Company</a:t>
            </a:r>
            <a:endParaRPr sz="1400" b="0" i="0" u="none" strike="noStrike" cap="none">
              <a:solidFill>
                <a:srgbClr val="00000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7436">
          <p15:clr>
            <a:srgbClr val="F26B43"/>
          </p15:clr>
        </p15:guide>
        <p15:guide id="2" pos="99">
          <p15:clr>
            <a:srgbClr val="F26B43"/>
          </p15:clr>
        </p15:guide>
        <p15:guide id="3" orient="horz" pos="293">
          <p15:clr>
            <a:srgbClr val="F26B43"/>
          </p15:clr>
        </p15:guide>
        <p15:guide id="4" orient="horz" pos="4157">
          <p15:clr>
            <a:srgbClr val="F26B43"/>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rgbClr val="434343"/>
              </a:buClr>
              <a:buSzPts val="1800"/>
              <a:buFont typeface="Century Gothic"/>
              <a:buNone/>
              <a:defRPr sz="1800" b="1">
                <a:solidFill>
                  <a:srgbClr val="434343"/>
                </a:solidFill>
                <a:latin typeface="Century Gothic"/>
                <a:ea typeface="Century Gothic"/>
                <a:cs typeface="Century Gothic"/>
                <a:sym typeface="Century Gothic"/>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Clr>
                <a:srgbClr val="434343"/>
              </a:buClr>
              <a:buSzPts val="1800"/>
              <a:buFont typeface="PT Serif"/>
              <a:buChar char="●"/>
              <a:defRPr>
                <a:solidFill>
                  <a:srgbClr val="434343"/>
                </a:solidFill>
                <a:latin typeface="PT Serif"/>
                <a:ea typeface="PT Serif"/>
                <a:cs typeface="PT Serif"/>
                <a:sym typeface="PT Serif"/>
              </a:defRPr>
            </a:lvl1pPr>
            <a:lvl2pPr marL="914400" lvl="1" indent="-317500"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2pPr>
            <a:lvl3pPr marL="1371600" lvl="2" indent="-317500"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3pPr>
            <a:lvl4pPr marL="1828800" lvl="3" indent="-317500"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4pPr>
            <a:lvl5pPr marL="2286000" lvl="4" indent="-317500"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5pPr>
            <a:lvl6pPr marL="2743200" lvl="5" indent="-317500"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6pPr>
            <a:lvl7pPr marL="3200400" lvl="6" indent="-317500"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7pPr>
            <a:lvl8pPr marL="3657600" lvl="7" indent="-317500"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8pPr>
            <a:lvl9pPr marL="4114800" lvl="8" indent="-317500"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9pPr>
          </a:lstStyle>
          <a:p>
            <a:endParaRPr/>
          </a:p>
        </p:txBody>
      </p:sp>
      <p:sp>
        <p:nvSpPr>
          <p:cNvPr id="16" name="Google Shape;16;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
        <p:cNvGrpSpPr/>
        <p:nvPr/>
      </p:nvGrpSpPr>
      <p:grpSpPr>
        <a:xfrm>
          <a:off x="0" y="0"/>
          <a:ext cx="0" cy="0"/>
          <a:chOff x="0" y="0"/>
          <a:chExt cx="0" cy="0"/>
        </a:xfrm>
      </p:grpSpPr>
      <p:sp>
        <p:nvSpPr>
          <p:cNvPr id="20" name="Google Shape;20;p2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2" name="Google Shape;22;p2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3" name="Google Shape;23;p2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4" name="Google Shape;24;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2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 name="Google Shape;27;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2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2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5" name="Google Shape;35;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3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8" name="Google Shape;38;p3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9" name="Google Shape;39;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3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2" name="Google Shape;42;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rgbClr val="434343"/>
              </a:buClr>
              <a:buSzPts val="1800"/>
              <a:buFont typeface="Century Gothic"/>
              <a:buNone/>
              <a:defRPr sz="1800" b="1" i="0" u="none" strike="noStrike" cap="none">
                <a:solidFill>
                  <a:srgbClr val="434343"/>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rgbClr val="434343"/>
              </a:buClr>
              <a:buSzPts val="1800"/>
              <a:buFont typeface="PT Serif"/>
              <a:buChar char="●"/>
              <a:defRPr sz="1800" b="0" i="0" u="none" strike="noStrike" cap="none">
                <a:solidFill>
                  <a:srgbClr val="434343"/>
                </a:solidFill>
                <a:latin typeface="PT Serif"/>
                <a:ea typeface="PT Serif"/>
                <a:cs typeface="PT Serif"/>
                <a:sym typeface="PT Serif"/>
              </a:defRPr>
            </a:lvl1pPr>
            <a:lvl2pPr marL="914400" marR="0" lvl="1" indent="-317500" algn="l" rtl="0">
              <a:lnSpc>
                <a:spcPct val="115000"/>
              </a:lnSpc>
              <a:spcBef>
                <a:spcPts val="0"/>
              </a:spcBef>
              <a:spcAft>
                <a:spcPts val="0"/>
              </a:spcAft>
              <a:buClr>
                <a:srgbClr val="434343"/>
              </a:buClr>
              <a:buSzPts val="1400"/>
              <a:buFont typeface="PT Serif"/>
              <a:buChar char="○"/>
              <a:defRPr sz="1400" b="0" i="0" u="none" strike="noStrike" cap="none">
                <a:solidFill>
                  <a:srgbClr val="434343"/>
                </a:solidFill>
                <a:latin typeface="PT Serif"/>
                <a:ea typeface="PT Serif"/>
                <a:cs typeface="PT Serif"/>
                <a:sym typeface="PT Serif"/>
              </a:defRPr>
            </a:lvl2pPr>
            <a:lvl3pPr marL="1371600" marR="0" lvl="2" indent="-317500" algn="l" rtl="0">
              <a:lnSpc>
                <a:spcPct val="115000"/>
              </a:lnSpc>
              <a:spcBef>
                <a:spcPts val="0"/>
              </a:spcBef>
              <a:spcAft>
                <a:spcPts val="0"/>
              </a:spcAft>
              <a:buClr>
                <a:srgbClr val="434343"/>
              </a:buClr>
              <a:buSzPts val="1400"/>
              <a:buFont typeface="PT Serif"/>
              <a:buChar char="■"/>
              <a:defRPr sz="1400" b="0" i="0" u="none" strike="noStrike" cap="none">
                <a:solidFill>
                  <a:srgbClr val="434343"/>
                </a:solidFill>
                <a:latin typeface="PT Serif"/>
                <a:ea typeface="PT Serif"/>
                <a:cs typeface="PT Serif"/>
                <a:sym typeface="PT Serif"/>
              </a:defRPr>
            </a:lvl3pPr>
            <a:lvl4pPr marL="1828800" marR="0" lvl="3" indent="-317500" algn="l" rtl="0">
              <a:lnSpc>
                <a:spcPct val="115000"/>
              </a:lnSpc>
              <a:spcBef>
                <a:spcPts val="0"/>
              </a:spcBef>
              <a:spcAft>
                <a:spcPts val="0"/>
              </a:spcAft>
              <a:buClr>
                <a:srgbClr val="434343"/>
              </a:buClr>
              <a:buSzPts val="1400"/>
              <a:buFont typeface="PT Serif"/>
              <a:buChar char="●"/>
              <a:defRPr sz="1400" b="0" i="0" u="none" strike="noStrike" cap="none">
                <a:solidFill>
                  <a:srgbClr val="434343"/>
                </a:solidFill>
                <a:latin typeface="PT Serif"/>
                <a:ea typeface="PT Serif"/>
                <a:cs typeface="PT Serif"/>
                <a:sym typeface="PT Serif"/>
              </a:defRPr>
            </a:lvl4pPr>
            <a:lvl5pPr marL="2286000" marR="0" lvl="4" indent="-317500" algn="l" rtl="0">
              <a:lnSpc>
                <a:spcPct val="115000"/>
              </a:lnSpc>
              <a:spcBef>
                <a:spcPts val="0"/>
              </a:spcBef>
              <a:spcAft>
                <a:spcPts val="0"/>
              </a:spcAft>
              <a:buClr>
                <a:srgbClr val="434343"/>
              </a:buClr>
              <a:buSzPts val="1400"/>
              <a:buFont typeface="PT Serif"/>
              <a:buChar char="○"/>
              <a:defRPr sz="1400" b="0" i="0" u="none" strike="noStrike" cap="none">
                <a:solidFill>
                  <a:srgbClr val="434343"/>
                </a:solidFill>
                <a:latin typeface="PT Serif"/>
                <a:ea typeface="PT Serif"/>
                <a:cs typeface="PT Serif"/>
                <a:sym typeface="PT Serif"/>
              </a:defRPr>
            </a:lvl5pPr>
            <a:lvl6pPr marL="2743200" marR="0" lvl="5" indent="-317500" algn="l" rtl="0">
              <a:lnSpc>
                <a:spcPct val="115000"/>
              </a:lnSpc>
              <a:spcBef>
                <a:spcPts val="0"/>
              </a:spcBef>
              <a:spcAft>
                <a:spcPts val="0"/>
              </a:spcAft>
              <a:buClr>
                <a:srgbClr val="434343"/>
              </a:buClr>
              <a:buSzPts val="1400"/>
              <a:buFont typeface="PT Serif"/>
              <a:buChar char="■"/>
              <a:defRPr sz="1400" b="0" i="0" u="none" strike="noStrike" cap="none">
                <a:solidFill>
                  <a:srgbClr val="434343"/>
                </a:solidFill>
                <a:latin typeface="PT Serif"/>
                <a:ea typeface="PT Serif"/>
                <a:cs typeface="PT Serif"/>
                <a:sym typeface="PT Serif"/>
              </a:defRPr>
            </a:lvl6pPr>
            <a:lvl7pPr marL="3200400" marR="0" lvl="6" indent="-317500" algn="l" rtl="0">
              <a:lnSpc>
                <a:spcPct val="115000"/>
              </a:lnSpc>
              <a:spcBef>
                <a:spcPts val="0"/>
              </a:spcBef>
              <a:spcAft>
                <a:spcPts val="0"/>
              </a:spcAft>
              <a:buClr>
                <a:srgbClr val="434343"/>
              </a:buClr>
              <a:buSzPts val="1400"/>
              <a:buFont typeface="PT Serif"/>
              <a:buChar char="●"/>
              <a:defRPr sz="1400" b="0" i="0" u="none" strike="noStrike" cap="none">
                <a:solidFill>
                  <a:srgbClr val="434343"/>
                </a:solidFill>
                <a:latin typeface="PT Serif"/>
                <a:ea typeface="PT Serif"/>
                <a:cs typeface="PT Serif"/>
                <a:sym typeface="PT Serif"/>
              </a:defRPr>
            </a:lvl7pPr>
            <a:lvl8pPr marL="3657600" marR="0" lvl="7" indent="-317500" algn="l" rtl="0">
              <a:lnSpc>
                <a:spcPct val="115000"/>
              </a:lnSpc>
              <a:spcBef>
                <a:spcPts val="0"/>
              </a:spcBef>
              <a:spcAft>
                <a:spcPts val="0"/>
              </a:spcAft>
              <a:buClr>
                <a:srgbClr val="434343"/>
              </a:buClr>
              <a:buSzPts val="1400"/>
              <a:buFont typeface="PT Serif"/>
              <a:buChar char="○"/>
              <a:defRPr sz="1400" b="0" i="0" u="none" strike="noStrike" cap="none">
                <a:solidFill>
                  <a:srgbClr val="434343"/>
                </a:solidFill>
                <a:latin typeface="PT Serif"/>
                <a:ea typeface="PT Serif"/>
                <a:cs typeface="PT Serif"/>
                <a:sym typeface="PT Serif"/>
              </a:defRPr>
            </a:lvl8pPr>
            <a:lvl9pPr marL="4114800" marR="0" lvl="8" indent="-317500" algn="l" rtl="0">
              <a:lnSpc>
                <a:spcPct val="115000"/>
              </a:lnSpc>
              <a:spcBef>
                <a:spcPts val="0"/>
              </a:spcBef>
              <a:spcAft>
                <a:spcPts val="0"/>
              </a:spcAft>
              <a:buClr>
                <a:srgbClr val="434343"/>
              </a:buClr>
              <a:buSzPts val="1400"/>
              <a:buFont typeface="PT Serif"/>
              <a:buChar char="■"/>
              <a:defRPr sz="1400" b="0" i="0" u="none" strike="noStrike" cap="none">
                <a:solidFill>
                  <a:srgbClr val="434343"/>
                </a:solidFill>
                <a:latin typeface="PT Serif"/>
                <a:ea typeface="PT Serif"/>
                <a:cs typeface="PT Serif"/>
                <a:sym typeface="PT Serif"/>
              </a:defRPr>
            </a:lvl9pPr>
          </a:lstStyle>
          <a:p>
            <a:endParaRPr/>
          </a:p>
        </p:txBody>
      </p:sp>
      <p:sp>
        <p:nvSpPr>
          <p:cNvPr id="8" name="Google Shape;8;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jpg"/><Relationship Id="rId3" Type="http://schemas.openxmlformats.org/officeDocument/2006/relationships/image" Target="../media/image3.png"/><Relationship Id="rId7" Type="http://schemas.openxmlformats.org/officeDocument/2006/relationships/image" Target="../media/image7.jpg"/><Relationship Id="rId12" Type="http://schemas.openxmlformats.org/officeDocument/2006/relationships/image" Target="../media/image12.jpg"/><Relationship Id="rId17" Type="http://schemas.openxmlformats.org/officeDocument/2006/relationships/image" Target="../media/image17.jpg"/><Relationship Id="rId2" Type="http://schemas.openxmlformats.org/officeDocument/2006/relationships/notesSlide" Target="../notesSlides/notesSlide3.xml"/><Relationship Id="rId16" Type="http://schemas.openxmlformats.org/officeDocument/2006/relationships/image" Target="../media/image16.jpg"/><Relationship Id="rId1" Type="http://schemas.openxmlformats.org/officeDocument/2006/relationships/slideLayout" Target="../slideLayouts/slideLayout2.xml"/><Relationship Id="rId6" Type="http://schemas.openxmlformats.org/officeDocument/2006/relationships/image" Target="../media/image6.jpg"/><Relationship Id="rId11" Type="http://schemas.openxmlformats.org/officeDocument/2006/relationships/image" Target="../media/image11.jpg"/><Relationship Id="rId5" Type="http://schemas.openxmlformats.org/officeDocument/2006/relationships/image" Target="../media/image5.png"/><Relationship Id="rId15" Type="http://schemas.openxmlformats.org/officeDocument/2006/relationships/image" Target="../media/image1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 Id="rId14" Type="http://schemas.openxmlformats.org/officeDocument/2006/relationships/image" Target="../media/image14.jpg"/></Relationships>
</file>

<file path=ppt/slides/_rels/slide4.xml.rels><?xml version="1.0" encoding="UTF-8" standalone="yes"?>
<Relationships xmlns="http://schemas.openxmlformats.org/package/2006/relationships"><Relationship Id="rId3" Type="http://schemas.openxmlformats.org/officeDocument/2006/relationships/hyperlink" Target="https://app.mural.co/t/innovationboards1199/m/innovationboards1199/1642189405698/0b2e7a2fbd9f722c42e0a48afd3d82d1f655beef?sender=u48d33d296832e946a47f4507"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
          <p:cNvSpPr/>
          <p:nvPr/>
        </p:nvSpPr>
        <p:spPr>
          <a:xfrm>
            <a:off x="0" y="0"/>
            <a:ext cx="9144000" cy="4483200"/>
          </a:xfrm>
          <a:prstGeom prst="rect">
            <a:avLst/>
          </a:prstGeom>
          <a:solidFill>
            <a:srgbClr val="4B5C90"/>
          </a:solidFill>
          <a:ln w="9525" cap="flat" cmpd="sng">
            <a:solidFill>
              <a:srgbClr val="4B5C9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018"/>
              <a:buFont typeface="Arial"/>
              <a:buNone/>
            </a:pPr>
            <a:endParaRPr sz="1390" b="0" i="0" u="none" strike="noStrike" cap="none">
              <a:solidFill>
                <a:schemeClr val="lt1"/>
              </a:solidFill>
              <a:latin typeface="PT Serif"/>
              <a:ea typeface="PT Serif"/>
              <a:cs typeface="PT Serif"/>
              <a:sym typeface="PT Serif"/>
            </a:endParaRPr>
          </a:p>
        </p:txBody>
      </p:sp>
      <p:pic>
        <p:nvPicPr>
          <p:cNvPr id="59" name="Google Shape;59;p1"/>
          <p:cNvPicPr preferRelativeResize="0"/>
          <p:nvPr/>
        </p:nvPicPr>
        <p:blipFill rotWithShape="1">
          <a:blip r:embed="rId3">
            <a:alphaModFix/>
          </a:blip>
          <a:srcRect/>
          <a:stretch/>
        </p:blipFill>
        <p:spPr>
          <a:xfrm>
            <a:off x="464099" y="4616025"/>
            <a:ext cx="1873603" cy="415350"/>
          </a:xfrm>
          <a:prstGeom prst="rect">
            <a:avLst/>
          </a:prstGeom>
          <a:noFill/>
          <a:ln>
            <a:noFill/>
          </a:ln>
        </p:spPr>
      </p:pic>
      <p:sp>
        <p:nvSpPr>
          <p:cNvPr id="60" name="Google Shape;60;p1"/>
          <p:cNvSpPr txBox="1"/>
          <p:nvPr/>
        </p:nvSpPr>
        <p:spPr>
          <a:xfrm>
            <a:off x="464100" y="1451638"/>
            <a:ext cx="6414000" cy="35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90"/>
              <a:buFont typeface="Arial"/>
              <a:buNone/>
            </a:pPr>
            <a:r>
              <a:rPr lang="en" sz="1090" b="0" i="1" u="none" strike="noStrike" cap="none">
                <a:solidFill>
                  <a:schemeClr val="lt1"/>
                </a:solidFill>
                <a:latin typeface="PT Serif"/>
                <a:ea typeface="PT Serif"/>
                <a:cs typeface="PT Serif"/>
                <a:sym typeface="PT Serif"/>
              </a:rPr>
              <a:t>Veteran-Facing Services – Digital Health Modernization</a:t>
            </a:r>
            <a:endParaRPr sz="1100" b="0" i="1" u="none" strike="noStrike" cap="none">
              <a:solidFill>
                <a:srgbClr val="000000"/>
              </a:solidFill>
              <a:latin typeface="Arial"/>
              <a:ea typeface="Arial"/>
              <a:cs typeface="Arial"/>
              <a:sym typeface="Arial"/>
            </a:endParaRPr>
          </a:p>
        </p:txBody>
      </p:sp>
      <p:sp>
        <p:nvSpPr>
          <p:cNvPr id="61" name="Google Shape;61;p1"/>
          <p:cNvSpPr/>
          <p:nvPr/>
        </p:nvSpPr>
        <p:spPr>
          <a:xfrm>
            <a:off x="569100" y="3127925"/>
            <a:ext cx="2295600" cy="38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
          <p:cNvSpPr txBox="1"/>
          <p:nvPr/>
        </p:nvSpPr>
        <p:spPr>
          <a:xfrm>
            <a:off x="464099" y="3240801"/>
            <a:ext cx="5171400" cy="52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90"/>
              <a:buFont typeface="Arial"/>
              <a:buNone/>
            </a:pPr>
            <a:r>
              <a:rPr lang="en" sz="1090" b="0" i="0" u="none" strike="noStrike" cap="none">
                <a:solidFill>
                  <a:schemeClr val="lt1"/>
                </a:solidFill>
                <a:latin typeface="PT Serif"/>
                <a:ea typeface="PT Serif"/>
                <a:cs typeface="PT Serif"/>
                <a:sym typeface="PT Serif"/>
              </a:rPr>
              <a:t>Kickoff Meeting</a:t>
            </a:r>
            <a:endParaRPr sz="1090" b="0" i="0" u="none" strike="noStrike" cap="none">
              <a:solidFill>
                <a:schemeClr val="lt1"/>
              </a:solidFill>
              <a:latin typeface="PT Serif"/>
              <a:ea typeface="PT Serif"/>
              <a:cs typeface="PT Serif"/>
              <a:sym typeface="PT Serif"/>
            </a:endParaRPr>
          </a:p>
          <a:p>
            <a:pPr marL="0" marR="0" lvl="0" indent="0" algn="l" rtl="0">
              <a:lnSpc>
                <a:spcPct val="100000"/>
              </a:lnSpc>
              <a:spcBef>
                <a:spcPts val="0"/>
              </a:spcBef>
              <a:spcAft>
                <a:spcPts val="0"/>
              </a:spcAft>
              <a:buClr>
                <a:srgbClr val="000000"/>
              </a:buClr>
              <a:buSzPts val="1090"/>
              <a:buFont typeface="Arial"/>
              <a:buNone/>
            </a:pPr>
            <a:r>
              <a:rPr lang="en" sz="1090" b="0" i="0" u="none" strike="noStrike" cap="none">
                <a:solidFill>
                  <a:schemeClr val="lt1"/>
                </a:solidFill>
                <a:latin typeface="PT Serif"/>
                <a:ea typeface="PT Serif"/>
                <a:cs typeface="PT Serif"/>
                <a:sym typeface="PT Serif"/>
              </a:rPr>
              <a:t>20 January 2022</a:t>
            </a:r>
            <a:endParaRPr sz="1090" b="0" i="0" u="none" strike="noStrike" cap="none">
              <a:solidFill>
                <a:schemeClr val="lt1"/>
              </a:solidFill>
              <a:latin typeface="PT Serif"/>
              <a:ea typeface="PT Serif"/>
              <a:cs typeface="PT Serif"/>
              <a:sym typeface="PT Serif"/>
            </a:endParaRPr>
          </a:p>
        </p:txBody>
      </p:sp>
      <p:sp>
        <p:nvSpPr>
          <p:cNvPr id="63" name="Google Shape;63;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PT Serif"/>
                <a:ea typeface="PT Serif"/>
                <a:cs typeface="PT Serif"/>
                <a:sym typeface="PT Serif"/>
              </a:rPr>
              <a:t>1</a:t>
            </a:fld>
            <a:endParaRPr>
              <a:latin typeface="PT Serif"/>
              <a:ea typeface="PT Serif"/>
              <a:cs typeface="PT Serif"/>
              <a:sym typeface="PT Serif"/>
            </a:endParaRPr>
          </a:p>
        </p:txBody>
      </p:sp>
      <p:sp>
        <p:nvSpPr>
          <p:cNvPr id="64" name="Google Shape;64;p1"/>
          <p:cNvSpPr txBox="1"/>
          <p:nvPr/>
        </p:nvSpPr>
        <p:spPr>
          <a:xfrm>
            <a:off x="464100" y="1710083"/>
            <a:ext cx="7768500" cy="68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340"/>
              <a:buFont typeface="Arial"/>
              <a:buNone/>
            </a:pPr>
            <a:r>
              <a:rPr lang="en" sz="4340" b="0" i="0" u="none" strike="noStrike" cap="none">
                <a:solidFill>
                  <a:schemeClr val="lt1"/>
                </a:solidFill>
                <a:latin typeface="PT Serif"/>
                <a:ea typeface="PT Serif"/>
                <a:cs typeface="PT Serif"/>
                <a:sym typeface="PT Serif"/>
              </a:rPr>
              <a:t>1095-B Tax Form</a:t>
            </a:r>
            <a:endParaRPr sz="3240" b="1" i="0" u="none" strike="noStrike" cap="none">
              <a:solidFill>
                <a:schemeClr val="lt1"/>
              </a:solidFill>
              <a:latin typeface="Century Gothic"/>
              <a:ea typeface="Century Gothic"/>
              <a:cs typeface="Century Gothic"/>
              <a:sym typeface="Century Gothic"/>
            </a:endParaRPr>
          </a:p>
        </p:txBody>
      </p:sp>
      <p:pic>
        <p:nvPicPr>
          <p:cNvPr id="65" name="Google Shape;65;p1"/>
          <p:cNvPicPr preferRelativeResize="0"/>
          <p:nvPr/>
        </p:nvPicPr>
        <p:blipFill rotWithShape="1">
          <a:blip r:embed="rId4">
            <a:alphaModFix/>
          </a:blip>
          <a:srcRect/>
          <a:stretch/>
        </p:blipFill>
        <p:spPr>
          <a:xfrm>
            <a:off x="7577798" y="4679095"/>
            <a:ext cx="1206144" cy="36184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10"/>
          <p:cNvSpPr/>
          <p:nvPr/>
        </p:nvSpPr>
        <p:spPr>
          <a:xfrm>
            <a:off x="395645" y="2683212"/>
            <a:ext cx="884132" cy="333900"/>
          </a:xfrm>
          <a:prstGeom prst="rect">
            <a:avLst/>
          </a:prstGeom>
          <a:solidFill>
            <a:schemeClr val="lt2"/>
          </a:solidFill>
          <a:ln>
            <a:noFill/>
          </a:ln>
        </p:spPr>
        <p:txBody>
          <a:bodyPr spcFirstLastPara="1" wrap="square" lIns="44800" tIns="45700" rIns="26875" bIns="45700" anchor="ctr" anchorCtr="0">
            <a:noAutofit/>
          </a:bodyPr>
          <a:lstStyle/>
          <a:p>
            <a:pPr marL="0" marR="0" lvl="0" indent="0" algn="l" rtl="0">
              <a:lnSpc>
                <a:spcPct val="90000"/>
              </a:lnSpc>
              <a:spcBef>
                <a:spcPts val="0"/>
              </a:spcBef>
              <a:spcAft>
                <a:spcPts val="0"/>
              </a:spcAft>
              <a:buClr>
                <a:srgbClr val="000000"/>
              </a:buClr>
              <a:buSzPts val="700"/>
              <a:buFont typeface="Arial"/>
              <a:buNone/>
            </a:pPr>
            <a:r>
              <a:rPr lang="en" sz="700" b="1" i="0" u="none" strike="noStrike" cap="none">
                <a:solidFill>
                  <a:schemeClr val="dk1"/>
                </a:solidFill>
                <a:latin typeface="PT Serif"/>
                <a:ea typeface="PT Serif"/>
                <a:cs typeface="PT Serif"/>
                <a:sym typeface="PT Serif"/>
              </a:rPr>
              <a:t>12:00 – 1:00 PM</a:t>
            </a:r>
            <a:endParaRPr sz="1400" b="0" i="0" u="none" strike="noStrike" cap="none">
              <a:solidFill>
                <a:srgbClr val="000000"/>
              </a:solidFill>
              <a:latin typeface="PT Serif"/>
              <a:ea typeface="PT Serif"/>
              <a:cs typeface="PT Serif"/>
              <a:sym typeface="PT Serif"/>
            </a:endParaRPr>
          </a:p>
        </p:txBody>
      </p:sp>
      <p:sp>
        <p:nvSpPr>
          <p:cNvPr id="369" name="Google Shape;369;p10"/>
          <p:cNvSpPr/>
          <p:nvPr/>
        </p:nvSpPr>
        <p:spPr>
          <a:xfrm>
            <a:off x="395645" y="1489968"/>
            <a:ext cx="884132" cy="333900"/>
          </a:xfrm>
          <a:prstGeom prst="rect">
            <a:avLst/>
          </a:prstGeom>
          <a:solidFill>
            <a:schemeClr val="lt2"/>
          </a:solidFill>
          <a:ln>
            <a:noFill/>
          </a:ln>
        </p:spPr>
        <p:txBody>
          <a:bodyPr spcFirstLastPara="1" wrap="square" lIns="44800" tIns="45700" rIns="26875" bIns="45700" anchor="ctr" anchorCtr="0">
            <a:noAutofit/>
          </a:bodyPr>
          <a:lstStyle/>
          <a:p>
            <a:pPr marL="0" marR="0" lvl="0" indent="0" algn="l" rtl="0">
              <a:lnSpc>
                <a:spcPct val="90000"/>
              </a:lnSpc>
              <a:spcBef>
                <a:spcPts val="0"/>
              </a:spcBef>
              <a:spcAft>
                <a:spcPts val="0"/>
              </a:spcAft>
              <a:buClr>
                <a:srgbClr val="000000"/>
              </a:buClr>
              <a:buSzPts val="700"/>
              <a:buFont typeface="Arial"/>
              <a:buNone/>
            </a:pPr>
            <a:r>
              <a:rPr lang="en" sz="700" b="1" i="0" u="none" strike="noStrike" cap="none">
                <a:solidFill>
                  <a:schemeClr val="dk1"/>
                </a:solidFill>
                <a:latin typeface="PT Serif"/>
                <a:ea typeface="PT Serif"/>
                <a:cs typeface="PT Serif"/>
                <a:sym typeface="PT Serif"/>
              </a:rPr>
              <a:t>09:00 – 10:00 AM</a:t>
            </a:r>
            <a:endParaRPr sz="1400" b="0" i="0" u="none" strike="noStrike" cap="none">
              <a:solidFill>
                <a:srgbClr val="000000"/>
              </a:solidFill>
              <a:latin typeface="PT Serif"/>
              <a:ea typeface="PT Serif"/>
              <a:cs typeface="PT Serif"/>
              <a:sym typeface="PT Serif"/>
            </a:endParaRPr>
          </a:p>
        </p:txBody>
      </p:sp>
      <p:cxnSp>
        <p:nvCxnSpPr>
          <p:cNvPr id="370" name="Google Shape;370;p10"/>
          <p:cNvCxnSpPr/>
          <p:nvPr/>
        </p:nvCxnSpPr>
        <p:spPr>
          <a:xfrm>
            <a:off x="395645" y="1854956"/>
            <a:ext cx="8352711" cy="0"/>
          </a:xfrm>
          <a:prstGeom prst="straightConnector1">
            <a:avLst/>
          </a:prstGeom>
          <a:noFill/>
          <a:ln w="9525" cap="flat" cmpd="sng">
            <a:solidFill>
              <a:srgbClr val="BFBFBF"/>
            </a:solidFill>
            <a:prstDash val="solid"/>
            <a:round/>
            <a:headEnd type="none" w="sm" len="sm"/>
            <a:tailEnd type="none" w="sm" len="sm"/>
          </a:ln>
        </p:spPr>
      </p:cxnSp>
      <p:cxnSp>
        <p:nvCxnSpPr>
          <p:cNvPr id="371" name="Google Shape;371;p10"/>
          <p:cNvCxnSpPr/>
          <p:nvPr/>
        </p:nvCxnSpPr>
        <p:spPr>
          <a:xfrm>
            <a:off x="395645" y="2250967"/>
            <a:ext cx="8352711" cy="0"/>
          </a:xfrm>
          <a:prstGeom prst="straightConnector1">
            <a:avLst/>
          </a:prstGeom>
          <a:noFill/>
          <a:ln w="9525" cap="flat" cmpd="sng">
            <a:solidFill>
              <a:srgbClr val="BFBFBF"/>
            </a:solidFill>
            <a:prstDash val="solid"/>
            <a:round/>
            <a:headEnd type="none" w="sm" len="sm"/>
            <a:tailEnd type="none" w="sm" len="sm"/>
          </a:ln>
        </p:spPr>
      </p:cxnSp>
      <p:cxnSp>
        <p:nvCxnSpPr>
          <p:cNvPr id="372" name="Google Shape;372;p10"/>
          <p:cNvCxnSpPr/>
          <p:nvPr/>
        </p:nvCxnSpPr>
        <p:spPr>
          <a:xfrm>
            <a:off x="395645" y="2652189"/>
            <a:ext cx="8352711" cy="0"/>
          </a:xfrm>
          <a:prstGeom prst="straightConnector1">
            <a:avLst/>
          </a:prstGeom>
          <a:noFill/>
          <a:ln w="9525" cap="flat" cmpd="sng">
            <a:solidFill>
              <a:srgbClr val="BFBFBF"/>
            </a:solidFill>
            <a:prstDash val="solid"/>
            <a:round/>
            <a:headEnd type="none" w="sm" len="sm"/>
            <a:tailEnd type="none" w="sm" len="sm"/>
          </a:ln>
        </p:spPr>
      </p:cxnSp>
      <p:cxnSp>
        <p:nvCxnSpPr>
          <p:cNvPr id="373" name="Google Shape;373;p10"/>
          <p:cNvCxnSpPr/>
          <p:nvPr/>
        </p:nvCxnSpPr>
        <p:spPr>
          <a:xfrm>
            <a:off x="395645" y="3048200"/>
            <a:ext cx="8352711" cy="0"/>
          </a:xfrm>
          <a:prstGeom prst="straightConnector1">
            <a:avLst/>
          </a:prstGeom>
          <a:noFill/>
          <a:ln w="9525" cap="flat" cmpd="sng">
            <a:solidFill>
              <a:srgbClr val="BFBFBF"/>
            </a:solidFill>
            <a:prstDash val="solid"/>
            <a:round/>
            <a:headEnd type="none" w="sm" len="sm"/>
            <a:tailEnd type="none" w="sm" len="sm"/>
          </a:ln>
        </p:spPr>
      </p:cxnSp>
      <p:cxnSp>
        <p:nvCxnSpPr>
          <p:cNvPr id="374" name="Google Shape;374;p10"/>
          <p:cNvCxnSpPr/>
          <p:nvPr/>
        </p:nvCxnSpPr>
        <p:spPr>
          <a:xfrm>
            <a:off x="395645" y="3432195"/>
            <a:ext cx="8352711" cy="0"/>
          </a:xfrm>
          <a:prstGeom prst="straightConnector1">
            <a:avLst/>
          </a:prstGeom>
          <a:noFill/>
          <a:ln w="9525" cap="flat" cmpd="sng">
            <a:solidFill>
              <a:srgbClr val="BFBFBF"/>
            </a:solidFill>
            <a:prstDash val="solid"/>
            <a:round/>
            <a:headEnd type="none" w="sm" len="sm"/>
            <a:tailEnd type="none" w="sm" len="sm"/>
          </a:ln>
        </p:spPr>
      </p:cxnSp>
      <p:cxnSp>
        <p:nvCxnSpPr>
          <p:cNvPr id="375" name="Google Shape;375;p10"/>
          <p:cNvCxnSpPr/>
          <p:nvPr/>
        </p:nvCxnSpPr>
        <p:spPr>
          <a:xfrm>
            <a:off x="395645" y="3828206"/>
            <a:ext cx="8352711" cy="0"/>
          </a:xfrm>
          <a:prstGeom prst="straightConnector1">
            <a:avLst/>
          </a:prstGeom>
          <a:noFill/>
          <a:ln w="9525" cap="flat" cmpd="sng">
            <a:solidFill>
              <a:srgbClr val="BFBFBF"/>
            </a:solidFill>
            <a:prstDash val="solid"/>
            <a:round/>
            <a:headEnd type="none" w="sm" len="sm"/>
            <a:tailEnd type="none" w="sm" len="sm"/>
          </a:ln>
        </p:spPr>
      </p:cxnSp>
      <p:cxnSp>
        <p:nvCxnSpPr>
          <p:cNvPr id="376" name="Google Shape;376;p10"/>
          <p:cNvCxnSpPr/>
          <p:nvPr/>
        </p:nvCxnSpPr>
        <p:spPr>
          <a:xfrm>
            <a:off x="395645" y="4224217"/>
            <a:ext cx="8352711" cy="0"/>
          </a:xfrm>
          <a:prstGeom prst="straightConnector1">
            <a:avLst/>
          </a:prstGeom>
          <a:noFill/>
          <a:ln w="9525" cap="flat" cmpd="sng">
            <a:solidFill>
              <a:srgbClr val="BFBFBF"/>
            </a:solidFill>
            <a:prstDash val="solid"/>
            <a:round/>
            <a:headEnd type="none" w="sm" len="sm"/>
            <a:tailEnd type="none" w="sm" len="sm"/>
          </a:ln>
        </p:spPr>
      </p:cxnSp>
      <p:sp>
        <p:nvSpPr>
          <p:cNvPr id="377" name="Google Shape;377;p10"/>
          <p:cNvSpPr txBox="1"/>
          <p:nvPr/>
        </p:nvSpPr>
        <p:spPr>
          <a:xfrm>
            <a:off x="3587854" y="1284026"/>
            <a:ext cx="684233" cy="170700"/>
          </a:xfrm>
          <a:prstGeom prst="rect">
            <a:avLst/>
          </a:prstGeom>
          <a:solidFill>
            <a:srgbClr val="EEEEEE"/>
          </a:solidFill>
          <a:ln>
            <a:noFill/>
          </a:ln>
        </p:spPr>
        <p:txBody>
          <a:bodyPr spcFirstLastPara="1" wrap="square" lIns="0" tIns="0" rIns="0" bIns="7375" anchor="ctr" anchorCtr="0">
            <a:noAutofit/>
          </a:bodyPr>
          <a:lstStyle/>
          <a:p>
            <a:pPr marL="0" marR="0" lvl="0" indent="0" algn="ctr" rtl="0">
              <a:lnSpc>
                <a:spcPct val="110000"/>
              </a:lnSpc>
              <a:spcBef>
                <a:spcPts val="0"/>
              </a:spcBef>
              <a:spcAft>
                <a:spcPts val="0"/>
              </a:spcAft>
              <a:buNone/>
            </a:pPr>
            <a:r>
              <a:rPr lang="en" sz="900" b="1" i="0" u="none" strike="noStrike" cap="none">
                <a:solidFill>
                  <a:schemeClr val="accent1"/>
                </a:solidFill>
                <a:latin typeface="PT Serif"/>
                <a:ea typeface="PT Serif"/>
                <a:cs typeface="PT Serif"/>
                <a:sym typeface="PT Serif"/>
              </a:rPr>
              <a:t>Monday</a:t>
            </a:r>
            <a:endParaRPr sz="900" b="0" i="0" u="none" strike="noStrike" cap="none">
              <a:solidFill>
                <a:schemeClr val="accent1"/>
              </a:solidFill>
              <a:latin typeface="PT Serif"/>
              <a:ea typeface="PT Serif"/>
              <a:cs typeface="PT Serif"/>
              <a:sym typeface="PT Serif"/>
            </a:endParaRPr>
          </a:p>
        </p:txBody>
      </p:sp>
      <p:sp>
        <p:nvSpPr>
          <p:cNvPr id="378" name="Google Shape;378;p10"/>
          <p:cNvSpPr txBox="1"/>
          <p:nvPr/>
        </p:nvSpPr>
        <p:spPr>
          <a:xfrm>
            <a:off x="1323445" y="1284026"/>
            <a:ext cx="684233" cy="170700"/>
          </a:xfrm>
          <a:prstGeom prst="rect">
            <a:avLst/>
          </a:prstGeom>
          <a:solidFill>
            <a:srgbClr val="EEEEEE"/>
          </a:solidFill>
          <a:ln>
            <a:noFill/>
          </a:ln>
        </p:spPr>
        <p:txBody>
          <a:bodyPr spcFirstLastPara="1" wrap="square" lIns="0" tIns="0" rIns="0" bIns="7375" anchor="ctr" anchorCtr="0">
            <a:noAutofit/>
          </a:bodyPr>
          <a:lstStyle/>
          <a:p>
            <a:pPr marL="0" marR="0" lvl="0" indent="0" algn="ctr" rtl="0">
              <a:lnSpc>
                <a:spcPct val="110000"/>
              </a:lnSpc>
              <a:spcBef>
                <a:spcPts val="0"/>
              </a:spcBef>
              <a:spcAft>
                <a:spcPts val="0"/>
              </a:spcAft>
              <a:buClr>
                <a:srgbClr val="000000"/>
              </a:buClr>
              <a:buSzPts val="900"/>
              <a:buFont typeface="Arial"/>
              <a:buNone/>
            </a:pPr>
            <a:r>
              <a:rPr lang="en" sz="900" b="1" i="0" u="none" strike="noStrike" cap="none">
                <a:solidFill>
                  <a:schemeClr val="accent1"/>
                </a:solidFill>
                <a:latin typeface="PT Serif"/>
                <a:ea typeface="PT Serif"/>
                <a:cs typeface="PT Serif"/>
                <a:sym typeface="PT Serif"/>
              </a:rPr>
              <a:t>Wednesday</a:t>
            </a:r>
            <a:endParaRPr sz="900" b="1" i="0" u="none" strike="noStrike" cap="none">
              <a:solidFill>
                <a:schemeClr val="accent1"/>
              </a:solidFill>
              <a:latin typeface="PT Serif"/>
              <a:ea typeface="PT Serif"/>
              <a:cs typeface="PT Serif"/>
              <a:sym typeface="PT Serif"/>
            </a:endParaRPr>
          </a:p>
        </p:txBody>
      </p:sp>
      <p:sp>
        <p:nvSpPr>
          <p:cNvPr id="379" name="Google Shape;379;p10"/>
          <p:cNvSpPr/>
          <p:nvPr/>
        </p:nvSpPr>
        <p:spPr>
          <a:xfrm>
            <a:off x="1323445" y="3463251"/>
            <a:ext cx="684233" cy="729878"/>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PT Serif"/>
                <a:ea typeface="PT Serif"/>
                <a:cs typeface="PT Serif"/>
                <a:sym typeface="PT Serif"/>
              </a:rPr>
              <a:t>Sprint Planning</a:t>
            </a:r>
            <a:endParaRPr sz="700" b="0" i="0" u="none" strike="noStrike" cap="none">
              <a:solidFill>
                <a:srgbClr val="FFFFFF"/>
              </a:solidFill>
              <a:latin typeface="PT Serif"/>
              <a:ea typeface="PT Serif"/>
              <a:cs typeface="PT Serif"/>
              <a:sym typeface="PT Serif"/>
            </a:endParaRPr>
          </a:p>
        </p:txBody>
      </p:sp>
      <p:sp>
        <p:nvSpPr>
          <p:cNvPr id="380" name="Google Shape;380;p10"/>
          <p:cNvSpPr/>
          <p:nvPr/>
        </p:nvSpPr>
        <p:spPr>
          <a:xfrm>
            <a:off x="395645" y="1885979"/>
            <a:ext cx="884132" cy="333900"/>
          </a:xfrm>
          <a:prstGeom prst="rect">
            <a:avLst/>
          </a:prstGeom>
          <a:solidFill>
            <a:schemeClr val="lt2"/>
          </a:solidFill>
          <a:ln>
            <a:noFill/>
          </a:ln>
        </p:spPr>
        <p:txBody>
          <a:bodyPr spcFirstLastPara="1" wrap="square" lIns="44800" tIns="45700" rIns="26875" bIns="45700" anchor="ctr" anchorCtr="0">
            <a:noAutofit/>
          </a:bodyPr>
          <a:lstStyle/>
          <a:p>
            <a:pPr marL="0" marR="0" lvl="0" indent="0" algn="l" rtl="0">
              <a:lnSpc>
                <a:spcPct val="90000"/>
              </a:lnSpc>
              <a:spcBef>
                <a:spcPts val="0"/>
              </a:spcBef>
              <a:spcAft>
                <a:spcPts val="0"/>
              </a:spcAft>
              <a:buClr>
                <a:srgbClr val="000000"/>
              </a:buClr>
              <a:buSzPts val="700"/>
              <a:buFont typeface="Arial"/>
              <a:buNone/>
            </a:pPr>
            <a:r>
              <a:rPr lang="en" sz="700" b="1" i="0" u="none" strike="noStrike" cap="none">
                <a:solidFill>
                  <a:schemeClr val="dk1"/>
                </a:solidFill>
                <a:latin typeface="PT Serif"/>
                <a:ea typeface="PT Serif"/>
                <a:cs typeface="PT Serif"/>
                <a:sym typeface="PT Serif"/>
              </a:rPr>
              <a:t>10:00 – 11:00 AM</a:t>
            </a:r>
            <a:endParaRPr sz="1400" b="0" i="0" u="none" strike="noStrike" cap="none">
              <a:solidFill>
                <a:srgbClr val="000000"/>
              </a:solidFill>
              <a:latin typeface="PT Serif"/>
              <a:ea typeface="PT Serif"/>
              <a:cs typeface="PT Serif"/>
              <a:sym typeface="PT Serif"/>
            </a:endParaRPr>
          </a:p>
        </p:txBody>
      </p:sp>
      <p:sp>
        <p:nvSpPr>
          <p:cNvPr id="381" name="Google Shape;381;p10"/>
          <p:cNvSpPr txBox="1"/>
          <p:nvPr/>
        </p:nvSpPr>
        <p:spPr>
          <a:xfrm>
            <a:off x="2850662" y="1284026"/>
            <a:ext cx="684233" cy="170700"/>
          </a:xfrm>
          <a:prstGeom prst="rect">
            <a:avLst/>
          </a:prstGeom>
          <a:solidFill>
            <a:srgbClr val="EEEEEE"/>
          </a:solidFill>
          <a:ln>
            <a:noFill/>
          </a:ln>
        </p:spPr>
        <p:txBody>
          <a:bodyPr spcFirstLastPara="1" wrap="square" lIns="0" tIns="0" rIns="0" bIns="7375" anchor="ctr" anchorCtr="0">
            <a:noAutofit/>
          </a:bodyPr>
          <a:lstStyle/>
          <a:p>
            <a:pPr marL="0" marR="0" lvl="0" indent="0" algn="ctr" rtl="0">
              <a:lnSpc>
                <a:spcPct val="110000"/>
              </a:lnSpc>
              <a:spcBef>
                <a:spcPts val="0"/>
              </a:spcBef>
              <a:spcAft>
                <a:spcPts val="0"/>
              </a:spcAft>
              <a:buNone/>
            </a:pPr>
            <a:r>
              <a:rPr lang="en" sz="900" b="1" i="0" u="none" strike="noStrike" cap="none">
                <a:solidFill>
                  <a:schemeClr val="accent1"/>
                </a:solidFill>
                <a:latin typeface="PT Serif"/>
                <a:ea typeface="PT Serif"/>
                <a:cs typeface="PT Serif"/>
                <a:sym typeface="PT Serif"/>
              </a:rPr>
              <a:t>Friday</a:t>
            </a:r>
            <a:endParaRPr sz="900" b="0" i="0" u="none" strike="noStrike" cap="none">
              <a:solidFill>
                <a:schemeClr val="accent1"/>
              </a:solidFill>
              <a:latin typeface="PT Serif"/>
              <a:ea typeface="PT Serif"/>
              <a:cs typeface="PT Serif"/>
              <a:sym typeface="PT Serif"/>
            </a:endParaRPr>
          </a:p>
        </p:txBody>
      </p:sp>
      <p:cxnSp>
        <p:nvCxnSpPr>
          <p:cNvPr id="382" name="Google Shape;382;p10"/>
          <p:cNvCxnSpPr/>
          <p:nvPr/>
        </p:nvCxnSpPr>
        <p:spPr>
          <a:xfrm>
            <a:off x="3559351" y="1284026"/>
            <a:ext cx="0" cy="3305100"/>
          </a:xfrm>
          <a:prstGeom prst="straightConnector1">
            <a:avLst/>
          </a:prstGeom>
          <a:noFill/>
          <a:ln w="9525" cap="flat" cmpd="sng">
            <a:solidFill>
              <a:srgbClr val="BFBFBF"/>
            </a:solidFill>
            <a:prstDash val="solid"/>
            <a:round/>
            <a:headEnd type="none" w="sm" len="sm"/>
            <a:tailEnd type="none" w="sm" len="sm"/>
          </a:ln>
        </p:spPr>
      </p:cxnSp>
      <p:cxnSp>
        <p:nvCxnSpPr>
          <p:cNvPr id="383" name="Google Shape;383;p10"/>
          <p:cNvCxnSpPr/>
          <p:nvPr/>
        </p:nvCxnSpPr>
        <p:spPr>
          <a:xfrm>
            <a:off x="7302479" y="1284026"/>
            <a:ext cx="0" cy="3305100"/>
          </a:xfrm>
          <a:prstGeom prst="straightConnector1">
            <a:avLst/>
          </a:prstGeom>
          <a:noFill/>
          <a:ln w="9525" cap="flat" cmpd="sng">
            <a:solidFill>
              <a:srgbClr val="BFBFBF"/>
            </a:solidFill>
            <a:prstDash val="solid"/>
            <a:round/>
            <a:headEnd type="none" w="sm" len="sm"/>
            <a:tailEnd type="none" w="sm" len="sm"/>
          </a:ln>
        </p:spPr>
      </p:cxnSp>
      <p:sp>
        <p:nvSpPr>
          <p:cNvPr id="384" name="Google Shape;384;p10"/>
          <p:cNvSpPr txBox="1"/>
          <p:nvPr/>
        </p:nvSpPr>
        <p:spPr>
          <a:xfrm>
            <a:off x="2060638" y="1284026"/>
            <a:ext cx="684233" cy="170700"/>
          </a:xfrm>
          <a:prstGeom prst="rect">
            <a:avLst/>
          </a:prstGeom>
          <a:solidFill>
            <a:srgbClr val="EEEEEE"/>
          </a:solidFill>
          <a:ln>
            <a:noFill/>
          </a:ln>
        </p:spPr>
        <p:txBody>
          <a:bodyPr spcFirstLastPara="1" wrap="square" lIns="0" tIns="0" rIns="0" bIns="7375" anchor="ctr" anchorCtr="0">
            <a:noAutofit/>
          </a:bodyPr>
          <a:lstStyle/>
          <a:p>
            <a:pPr marL="0" marR="0" lvl="0" indent="0" algn="ctr" rtl="0">
              <a:lnSpc>
                <a:spcPct val="110000"/>
              </a:lnSpc>
              <a:spcBef>
                <a:spcPts val="0"/>
              </a:spcBef>
              <a:spcAft>
                <a:spcPts val="0"/>
              </a:spcAft>
              <a:buNone/>
            </a:pPr>
            <a:r>
              <a:rPr lang="en" sz="900" b="1" i="0" u="none" strike="noStrike" cap="none">
                <a:solidFill>
                  <a:schemeClr val="accent1"/>
                </a:solidFill>
                <a:latin typeface="PT Serif"/>
                <a:ea typeface="PT Serif"/>
                <a:cs typeface="PT Serif"/>
                <a:sym typeface="PT Serif"/>
              </a:rPr>
              <a:t>Thursday</a:t>
            </a:r>
            <a:endParaRPr sz="900" b="0" i="0" u="none" strike="noStrike" cap="none">
              <a:solidFill>
                <a:schemeClr val="accent1"/>
              </a:solidFill>
              <a:latin typeface="PT Serif"/>
              <a:ea typeface="PT Serif"/>
              <a:cs typeface="PT Serif"/>
              <a:sym typeface="PT Serif"/>
            </a:endParaRPr>
          </a:p>
        </p:txBody>
      </p:sp>
      <p:sp>
        <p:nvSpPr>
          <p:cNvPr id="385" name="Google Shape;385;p10"/>
          <p:cNvSpPr txBox="1"/>
          <p:nvPr/>
        </p:nvSpPr>
        <p:spPr>
          <a:xfrm>
            <a:off x="4325047" y="1284026"/>
            <a:ext cx="684233" cy="170700"/>
          </a:xfrm>
          <a:prstGeom prst="rect">
            <a:avLst/>
          </a:prstGeom>
          <a:solidFill>
            <a:srgbClr val="EEEEEE"/>
          </a:solidFill>
          <a:ln>
            <a:noFill/>
          </a:ln>
        </p:spPr>
        <p:txBody>
          <a:bodyPr spcFirstLastPara="1" wrap="square" lIns="0" tIns="0" rIns="0" bIns="7375" anchor="ctr" anchorCtr="0">
            <a:noAutofit/>
          </a:bodyPr>
          <a:lstStyle/>
          <a:p>
            <a:pPr marL="0" marR="0" lvl="0" indent="0" algn="ctr" rtl="0">
              <a:lnSpc>
                <a:spcPct val="110000"/>
              </a:lnSpc>
              <a:spcBef>
                <a:spcPts val="0"/>
              </a:spcBef>
              <a:spcAft>
                <a:spcPts val="0"/>
              </a:spcAft>
              <a:buNone/>
            </a:pPr>
            <a:r>
              <a:rPr lang="en" sz="900" b="1" i="0" u="none" strike="noStrike" cap="none">
                <a:solidFill>
                  <a:schemeClr val="accent1"/>
                </a:solidFill>
                <a:latin typeface="PT Serif"/>
                <a:ea typeface="PT Serif"/>
                <a:cs typeface="PT Serif"/>
                <a:sym typeface="PT Serif"/>
              </a:rPr>
              <a:t>Tuesday</a:t>
            </a:r>
            <a:endParaRPr sz="900" b="0" i="0" u="none" strike="noStrike" cap="none">
              <a:solidFill>
                <a:schemeClr val="accent1"/>
              </a:solidFill>
              <a:latin typeface="PT Serif"/>
              <a:ea typeface="PT Serif"/>
              <a:cs typeface="PT Serif"/>
              <a:sym typeface="PT Serif"/>
            </a:endParaRPr>
          </a:p>
        </p:txBody>
      </p:sp>
      <p:sp>
        <p:nvSpPr>
          <p:cNvPr id="386" name="Google Shape;386;p10"/>
          <p:cNvSpPr txBox="1"/>
          <p:nvPr/>
        </p:nvSpPr>
        <p:spPr>
          <a:xfrm>
            <a:off x="5062239" y="1284026"/>
            <a:ext cx="684233" cy="170700"/>
          </a:xfrm>
          <a:prstGeom prst="rect">
            <a:avLst/>
          </a:prstGeom>
          <a:solidFill>
            <a:srgbClr val="EEEEEE"/>
          </a:solidFill>
          <a:ln>
            <a:noFill/>
          </a:ln>
        </p:spPr>
        <p:txBody>
          <a:bodyPr spcFirstLastPara="1" wrap="square" lIns="0" tIns="0" rIns="0" bIns="7375" anchor="ctr" anchorCtr="0">
            <a:noAutofit/>
          </a:bodyPr>
          <a:lstStyle/>
          <a:p>
            <a:pPr marL="0" marR="0" lvl="0" indent="0" algn="ctr" rtl="0">
              <a:lnSpc>
                <a:spcPct val="110000"/>
              </a:lnSpc>
              <a:spcBef>
                <a:spcPts val="0"/>
              </a:spcBef>
              <a:spcAft>
                <a:spcPts val="0"/>
              </a:spcAft>
              <a:buNone/>
            </a:pPr>
            <a:r>
              <a:rPr lang="en" sz="900" b="1" i="0" u="none" strike="noStrike" cap="none">
                <a:solidFill>
                  <a:schemeClr val="accent1"/>
                </a:solidFill>
                <a:latin typeface="PT Serif"/>
                <a:ea typeface="PT Serif"/>
                <a:cs typeface="PT Serif"/>
                <a:sym typeface="PT Serif"/>
              </a:rPr>
              <a:t>Wednesday</a:t>
            </a:r>
            <a:endParaRPr sz="900" b="0" i="0" u="none" strike="noStrike" cap="none">
              <a:solidFill>
                <a:schemeClr val="accent1"/>
              </a:solidFill>
              <a:latin typeface="PT Serif"/>
              <a:ea typeface="PT Serif"/>
              <a:cs typeface="PT Serif"/>
              <a:sym typeface="PT Serif"/>
            </a:endParaRPr>
          </a:p>
        </p:txBody>
      </p:sp>
      <p:sp>
        <p:nvSpPr>
          <p:cNvPr id="387" name="Google Shape;387;p10"/>
          <p:cNvSpPr txBox="1"/>
          <p:nvPr/>
        </p:nvSpPr>
        <p:spPr>
          <a:xfrm>
            <a:off x="5799432" y="1284026"/>
            <a:ext cx="684233" cy="170700"/>
          </a:xfrm>
          <a:prstGeom prst="rect">
            <a:avLst/>
          </a:prstGeom>
          <a:solidFill>
            <a:srgbClr val="EEEEEE"/>
          </a:solidFill>
          <a:ln>
            <a:noFill/>
          </a:ln>
        </p:spPr>
        <p:txBody>
          <a:bodyPr spcFirstLastPara="1" wrap="square" lIns="0" tIns="0" rIns="0" bIns="7375" anchor="ctr" anchorCtr="0">
            <a:noAutofit/>
          </a:bodyPr>
          <a:lstStyle/>
          <a:p>
            <a:pPr marL="0" marR="0" lvl="0" indent="0" algn="ctr" rtl="0">
              <a:lnSpc>
                <a:spcPct val="110000"/>
              </a:lnSpc>
              <a:spcBef>
                <a:spcPts val="0"/>
              </a:spcBef>
              <a:spcAft>
                <a:spcPts val="0"/>
              </a:spcAft>
              <a:buNone/>
            </a:pPr>
            <a:r>
              <a:rPr lang="en" sz="900" b="1" i="0" u="none" strike="noStrike" cap="none">
                <a:solidFill>
                  <a:schemeClr val="accent1"/>
                </a:solidFill>
                <a:latin typeface="PT Serif"/>
                <a:ea typeface="PT Serif"/>
                <a:cs typeface="PT Serif"/>
                <a:sym typeface="PT Serif"/>
              </a:rPr>
              <a:t>Thursday</a:t>
            </a:r>
            <a:endParaRPr sz="900" b="0" i="0" u="none" strike="noStrike" cap="none">
              <a:solidFill>
                <a:schemeClr val="accent1"/>
              </a:solidFill>
              <a:latin typeface="PT Serif"/>
              <a:ea typeface="PT Serif"/>
              <a:cs typeface="PT Serif"/>
              <a:sym typeface="PT Serif"/>
            </a:endParaRPr>
          </a:p>
        </p:txBody>
      </p:sp>
      <p:sp>
        <p:nvSpPr>
          <p:cNvPr id="388" name="Google Shape;388;p10"/>
          <p:cNvSpPr txBox="1"/>
          <p:nvPr/>
        </p:nvSpPr>
        <p:spPr>
          <a:xfrm>
            <a:off x="6589456" y="1284026"/>
            <a:ext cx="684233" cy="170700"/>
          </a:xfrm>
          <a:prstGeom prst="rect">
            <a:avLst/>
          </a:prstGeom>
          <a:solidFill>
            <a:srgbClr val="EEEEEE"/>
          </a:solidFill>
          <a:ln>
            <a:noFill/>
          </a:ln>
        </p:spPr>
        <p:txBody>
          <a:bodyPr spcFirstLastPara="1" wrap="square" lIns="0" tIns="0" rIns="0" bIns="7375" anchor="ctr" anchorCtr="0">
            <a:noAutofit/>
          </a:bodyPr>
          <a:lstStyle/>
          <a:p>
            <a:pPr marL="0" marR="0" lvl="0" indent="0" algn="ctr" rtl="0">
              <a:lnSpc>
                <a:spcPct val="110000"/>
              </a:lnSpc>
              <a:spcBef>
                <a:spcPts val="0"/>
              </a:spcBef>
              <a:spcAft>
                <a:spcPts val="0"/>
              </a:spcAft>
              <a:buNone/>
            </a:pPr>
            <a:r>
              <a:rPr lang="en" sz="900" b="1" i="0" u="none" strike="noStrike" cap="none">
                <a:solidFill>
                  <a:schemeClr val="accent1"/>
                </a:solidFill>
                <a:latin typeface="PT Serif"/>
                <a:ea typeface="PT Serif"/>
                <a:cs typeface="PT Serif"/>
                <a:sym typeface="PT Serif"/>
              </a:rPr>
              <a:t>Friday</a:t>
            </a:r>
            <a:endParaRPr sz="900" b="0" i="0" u="none" strike="noStrike" cap="none">
              <a:solidFill>
                <a:schemeClr val="accent1"/>
              </a:solidFill>
              <a:latin typeface="PT Serif"/>
              <a:ea typeface="PT Serif"/>
              <a:cs typeface="PT Serif"/>
              <a:sym typeface="PT Serif"/>
            </a:endParaRPr>
          </a:p>
        </p:txBody>
      </p:sp>
      <p:sp>
        <p:nvSpPr>
          <p:cNvPr id="389" name="Google Shape;389;p10"/>
          <p:cNvSpPr txBox="1"/>
          <p:nvPr/>
        </p:nvSpPr>
        <p:spPr>
          <a:xfrm>
            <a:off x="7326648" y="1284026"/>
            <a:ext cx="684233" cy="170700"/>
          </a:xfrm>
          <a:prstGeom prst="rect">
            <a:avLst/>
          </a:prstGeom>
          <a:solidFill>
            <a:srgbClr val="EEEEEE"/>
          </a:solidFill>
          <a:ln>
            <a:noFill/>
          </a:ln>
        </p:spPr>
        <p:txBody>
          <a:bodyPr spcFirstLastPara="1" wrap="square" lIns="0" tIns="0" rIns="0" bIns="7375" anchor="ctr" anchorCtr="0">
            <a:noAutofit/>
          </a:bodyPr>
          <a:lstStyle/>
          <a:p>
            <a:pPr marL="0" marR="0" lvl="0" indent="0" algn="ctr" rtl="0">
              <a:lnSpc>
                <a:spcPct val="110000"/>
              </a:lnSpc>
              <a:spcBef>
                <a:spcPts val="0"/>
              </a:spcBef>
              <a:spcAft>
                <a:spcPts val="0"/>
              </a:spcAft>
              <a:buNone/>
            </a:pPr>
            <a:r>
              <a:rPr lang="en" sz="900" b="1" i="0" u="none" strike="noStrike" cap="none">
                <a:solidFill>
                  <a:schemeClr val="accent1"/>
                </a:solidFill>
                <a:latin typeface="PT Serif"/>
                <a:ea typeface="PT Serif"/>
                <a:cs typeface="PT Serif"/>
                <a:sym typeface="PT Serif"/>
              </a:rPr>
              <a:t>Monday</a:t>
            </a:r>
            <a:endParaRPr sz="900" b="0" i="0" u="none" strike="noStrike" cap="none">
              <a:solidFill>
                <a:schemeClr val="accent1"/>
              </a:solidFill>
              <a:latin typeface="PT Serif"/>
              <a:ea typeface="PT Serif"/>
              <a:cs typeface="PT Serif"/>
              <a:sym typeface="PT Serif"/>
            </a:endParaRPr>
          </a:p>
        </p:txBody>
      </p:sp>
      <p:sp>
        <p:nvSpPr>
          <p:cNvPr id="390" name="Google Shape;390;p10"/>
          <p:cNvSpPr/>
          <p:nvPr/>
        </p:nvSpPr>
        <p:spPr>
          <a:xfrm>
            <a:off x="1323445" y="3079248"/>
            <a:ext cx="684233" cy="3219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PT Serif"/>
                <a:ea typeface="PT Serif"/>
                <a:cs typeface="PT Serif"/>
                <a:sym typeface="PT Serif"/>
              </a:rPr>
              <a:t>Sprint Retro</a:t>
            </a:r>
            <a:endParaRPr sz="1400" b="0" i="0" u="none" strike="noStrike" cap="none">
              <a:solidFill>
                <a:srgbClr val="000000"/>
              </a:solidFill>
              <a:latin typeface="PT Serif"/>
              <a:ea typeface="PT Serif"/>
              <a:cs typeface="PT Serif"/>
              <a:sym typeface="PT Serif"/>
            </a:endParaRPr>
          </a:p>
        </p:txBody>
      </p:sp>
      <p:sp>
        <p:nvSpPr>
          <p:cNvPr id="391" name="Google Shape;391;p10"/>
          <p:cNvSpPr/>
          <p:nvPr/>
        </p:nvSpPr>
        <p:spPr>
          <a:xfrm>
            <a:off x="395645" y="2284628"/>
            <a:ext cx="884132" cy="333900"/>
          </a:xfrm>
          <a:prstGeom prst="rect">
            <a:avLst/>
          </a:prstGeom>
          <a:solidFill>
            <a:schemeClr val="lt2"/>
          </a:solidFill>
          <a:ln>
            <a:noFill/>
          </a:ln>
        </p:spPr>
        <p:txBody>
          <a:bodyPr spcFirstLastPara="1" wrap="square" lIns="44800" tIns="45700" rIns="26875" bIns="45700" anchor="ctr" anchorCtr="0">
            <a:noAutofit/>
          </a:bodyPr>
          <a:lstStyle/>
          <a:p>
            <a:pPr marL="0" marR="0" lvl="0" indent="0" algn="l" rtl="0">
              <a:lnSpc>
                <a:spcPct val="90000"/>
              </a:lnSpc>
              <a:spcBef>
                <a:spcPts val="0"/>
              </a:spcBef>
              <a:spcAft>
                <a:spcPts val="0"/>
              </a:spcAft>
              <a:buClr>
                <a:srgbClr val="000000"/>
              </a:buClr>
              <a:buSzPts val="700"/>
              <a:buFont typeface="Arial"/>
              <a:buNone/>
            </a:pPr>
            <a:r>
              <a:rPr lang="en" sz="700" b="1" i="0" u="none" strike="noStrike" cap="none">
                <a:solidFill>
                  <a:schemeClr val="dk1"/>
                </a:solidFill>
                <a:latin typeface="PT Serif"/>
                <a:ea typeface="PT Serif"/>
                <a:cs typeface="PT Serif"/>
                <a:sym typeface="PT Serif"/>
              </a:rPr>
              <a:t>11:00 – 12:00 AM</a:t>
            </a:r>
            <a:endParaRPr sz="1400" b="0" i="0" u="none" strike="noStrike" cap="none">
              <a:solidFill>
                <a:srgbClr val="000000"/>
              </a:solidFill>
              <a:latin typeface="PT Serif"/>
              <a:ea typeface="PT Serif"/>
              <a:cs typeface="PT Serif"/>
              <a:sym typeface="PT Serif"/>
            </a:endParaRPr>
          </a:p>
        </p:txBody>
      </p:sp>
      <p:sp>
        <p:nvSpPr>
          <p:cNvPr id="392" name="Google Shape;392;p10"/>
          <p:cNvSpPr/>
          <p:nvPr/>
        </p:nvSpPr>
        <p:spPr>
          <a:xfrm>
            <a:off x="3587847" y="2284628"/>
            <a:ext cx="684233" cy="173100"/>
          </a:xfrm>
          <a:prstGeom prst="rect">
            <a:avLst/>
          </a:prstGeom>
          <a:solidFill>
            <a:schemeClr val="accent1"/>
          </a:solidFill>
          <a:ln>
            <a:noFill/>
          </a:ln>
        </p:spPr>
        <p:txBody>
          <a:bodyPr spcFirstLastPara="1" wrap="square" lIns="30475" tIns="0" rIns="30475" bIns="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PT Serif"/>
                <a:ea typeface="PT Serif"/>
                <a:cs typeface="PT Serif"/>
                <a:sym typeface="PT Serif"/>
              </a:rPr>
              <a:t>Daily Standup</a:t>
            </a:r>
            <a:endParaRPr sz="1400" b="0" i="0" u="none" strike="noStrike" cap="none">
              <a:solidFill>
                <a:srgbClr val="000000"/>
              </a:solidFill>
              <a:latin typeface="PT Serif"/>
              <a:ea typeface="PT Serif"/>
              <a:cs typeface="PT Serif"/>
              <a:sym typeface="PT Serif"/>
            </a:endParaRPr>
          </a:p>
        </p:txBody>
      </p:sp>
      <p:sp>
        <p:nvSpPr>
          <p:cNvPr id="393" name="Google Shape;393;p10"/>
          <p:cNvSpPr/>
          <p:nvPr/>
        </p:nvSpPr>
        <p:spPr>
          <a:xfrm>
            <a:off x="1323445" y="2284628"/>
            <a:ext cx="684233" cy="3339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PT Serif"/>
                <a:ea typeface="PT Serif"/>
                <a:cs typeface="PT Serif"/>
                <a:sym typeface="PT Serif"/>
              </a:rPr>
              <a:t>Sprint Demo</a:t>
            </a:r>
            <a:endParaRPr sz="1400" b="0" i="0" u="none" strike="noStrike" cap="none">
              <a:solidFill>
                <a:srgbClr val="000000"/>
              </a:solidFill>
              <a:latin typeface="PT Serif"/>
              <a:ea typeface="PT Serif"/>
              <a:cs typeface="PT Serif"/>
              <a:sym typeface="PT Serif"/>
            </a:endParaRPr>
          </a:p>
        </p:txBody>
      </p:sp>
      <p:sp>
        <p:nvSpPr>
          <p:cNvPr id="394" name="Google Shape;394;p10"/>
          <p:cNvSpPr/>
          <p:nvPr/>
        </p:nvSpPr>
        <p:spPr>
          <a:xfrm>
            <a:off x="2850653" y="2284628"/>
            <a:ext cx="684233" cy="173100"/>
          </a:xfrm>
          <a:prstGeom prst="rect">
            <a:avLst/>
          </a:prstGeom>
          <a:solidFill>
            <a:schemeClr val="accent1"/>
          </a:solidFill>
          <a:ln>
            <a:noFill/>
          </a:ln>
        </p:spPr>
        <p:txBody>
          <a:bodyPr spcFirstLastPara="1" wrap="square" lIns="30475" tIns="0" rIns="30475" bIns="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PT Serif"/>
                <a:ea typeface="PT Serif"/>
                <a:cs typeface="PT Serif"/>
                <a:sym typeface="PT Serif"/>
              </a:rPr>
              <a:t>Daily Standup</a:t>
            </a:r>
            <a:endParaRPr sz="1400" b="0" i="0" u="none" strike="noStrike" cap="none">
              <a:solidFill>
                <a:srgbClr val="000000"/>
              </a:solidFill>
              <a:latin typeface="PT Serif"/>
              <a:ea typeface="PT Serif"/>
              <a:cs typeface="PT Serif"/>
              <a:sym typeface="PT Serif"/>
            </a:endParaRPr>
          </a:p>
        </p:txBody>
      </p:sp>
      <p:sp>
        <p:nvSpPr>
          <p:cNvPr id="395" name="Google Shape;395;p10"/>
          <p:cNvSpPr/>
          <p:nvPr/>
        </p:nvSpPr>
        <p:spPr>
          <a:xfrm>
            <a:off x="2060628" y="2284628"/>
            <a:ext cx="684233" cy="173100"/>
          </a:xfrm>
          <a:prstGeom prst="rect">
            <a:avLst/>
          </a:prstGeom>
          <a:solidFill>
            <a:schemeClr val="accent1"/>
          </a:solidFill>
          <a:ln>
            <a:noFill/>
          </a:ln>
        </p:spPr>
        <p:txBody>
          <a:bodyPr spcFirstLastPara="1" wrap="square" lIns="30475" tIns="0" rIns="30475" bIns="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PT Serif"/>
                <a:ea typeface="PT Serif"/>
                <a:cs typeface="PT Serif"/>
                <a:sym typeface="PT Serif"/>
              </a:rPr>
              <a:t>Daily Standup</a:t>
            </a:r>
            <a:endParaRPr sz="1400" b="0" i="0" u="none" strike="noStrike" cap="none">
              <a:solidFill>
                <a:srgbClr val="000000"/>
              </a:solidFill>
              <a:latin typeface="PT Serif"/>
              <a:ea typeface="PT Serif"/>
              <a:cs typeface="PT Serif"/>
              <a:sym typeface="PT Serif"/>
            </a:endParaRPr>
          </a:p>
        </p:txBody>
      </p:sp>
      <p:sp>
        <p:nvSpPr>
          <p:cNvPr id="396" name="Google Shape;396;p10"/>
          <p:cNvSpPr/>
          <p:nvPr/>
        </p:nvSpPr>
        <p:spPr>
          <a:xfrm>
            <a:off x="4325041" y="2284628"/>
            <a:ext cx="684233" cy="173100"/>
          </a:xfrm>
          <a:prstGeom prst="rect">
            <a:avLst/>
          </a:prstGeom>
          <a:solidFill>
            <a:schemeClr val="accent1"/>
          </a:solidFill>
          <a:ln>
            <a:noFill/>
          </a:ln>
        </p:spPr>
        <p:txBody>
          <a:bodyPr spcFirstLastPara="1" wrap="square" lIns="30475" tIns="0" rIns="30475" bIns="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PT Serif"/>
                <a:ea typeface="PT Serif"/>
                <a:cs typeface="PT Serif"/>
                <a:sym typeface="PT Serif"/>
              </a:rPr>
              <a:t>Daily Standup</a:t>
            </a:r>
            <a:endParaRPr sz="1400" b="0" i="0" u="none" strike="noStrike" cap="none">
              <a:solidFill>
                <a:srgbClr val="000000"/>
              </a:solidFill>
              <a:latin typeface="PT Serif"/>
              <a:ea typeface="PT Serif"/>
              <a:cs typeface="PT Serif"/>
              <a:sym typeface="PT Serif"/>
            </a:endParaRPr>
          </a:p>
        </p:txBody>
      </p:sp>
      <p:sp>
        <p:nvSpPr>
          <p:cNvPr id="397" name="Google Shape;397;p10"/>
          <p:cNvSpPr/>
          <p:nvPr/>
        </p:nvSpPr>
        <p:spPr>
          <a:xfrm>
            <a:off x="5062234" y="2284628"/>
            <a:ext cx="684233" cy="173100"/>
          </a:xfrm>
          <a:prstGeom prst="rect">
            <a:avLst/>
          </a:prstGeom>
          <a:solidFill>
            <a:schemeClr val="accent1"/>
          </a:solidFill>
          <a:ln>
            <a:noFill/>
          </a:ln>
        </p:spPr>
        <p:txBody>
          <a:bodyPr spcFirstLastPara="1" wrap="square" lIns="30475" tIns="0" rIns="30475" bIns="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PT Serif"/>
                <a:ea typeface="PT Serif"/>
                <a:cs typeface="PT Serif"/>
                <a:sym typeface="PT Serif"/>
              </a:rPr>
              <a:t>Daily Standup</a:t>
            </a:r>
            <a:endParaRPr sz="1400" b="0" i="0" u="none" strike="noStrike" cap="none">
              <a:solidFill>
                <a:srgbClr val="000000"/>
              </a:solidFill>
              <a:latin typeface="PT Serif"/>
              <a:ea typeface="PT Serif"/>
              <a:cs typeface="PT Serif"/>
              <a:sym typeface="PT Serif"/>
            </a:endParaRPr>
          </a:p>
        </p:txBody>
      </p:sp>
      <p:sp>
        <p:nvSpPr>
          <p:cNvPr id="398" name="Google Shape;398;p10"/>
          <p:cNvSpPr/>
          <p:nvPr/>
        </p:nvSpPr>
        <p:spPr>
          <a:xfrm>
            <a:off x="5799429" y="2284628"/>
            <a:ext cx="684233" cy="173100"/>
          </a:xfrm>
          <a:prstGeom prst="rect">
            <a:avLst/>
          </a:prstGeom>
          <a:solidFill>
            <a:schemeClr val="accent1"/>
          </a:solidFill>
          <a:ln>
            <a:noFill/>
          </a:ln>
        </p:spPr>
        <p:txBody>
          <a:bodyPr spcFirstLastPara="1" wrap="square" lIns="30475" tIns="0" rIns="30475" bIns="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PT Serif"/>
                <a:ea typeface="PT Serif"/>
                <a:cs typeface="PT Serif"/>
                <a:sym typeface="PT Serif"/>
              </a:rPr>
              <a:t>Daily Standup</a:t>
            </a:r>
            <a:endParaRPr sz="1400" b="0" i="0" u="none" strike="noStrike" cap="none">
              <a:solidFill>
                <a:srgbClr val="000000"/>
              </a:solidFill>
              <a:latin typeface="PT Serif"/>
              <a:ea typeface="PT Serif"/>
              <a:cs typeface="PT Serif"/>
              <a:sym typeface="PT Serif"/>
            </a:endParaRPr>
          </a:p>
        </p:txBody>
      </p:sp>
      <p:sp>
        <p:nvSpPr>
          <p:cNvPr id="399" name="Google Shape;399;p10"/>
          <p:cNvSpPr/>
          <p:nvPr/>
        </p:nvSpPr>
        <p:spPr>
          <a:xfrm>
            <a:off x="6589454" y="2284628"/>
            <a:ext cx="684233" cy="173100"/>
          </a:xfrm>
          <a:prstGeom prst="rect">
            <a:avLst/>
          </a:prstGeom>
          <a:solidFill>
            <a:schemeClr val="accent1"/>
          </a:solidFill>
          <a:ln>
            <a:noFill/>
          </a:ln>
        </p:spPr>
        <p:txBody>
          <a:bodyPr spcFirstLastPara="1" wrap="square" lIns="30475" tIns="0" rIns="30475" bIns="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PT Serif"/>
                <a:ea typeface="PT Serif"/>
                <a:cs typeface="PT Serif"/>
                <a:sym typeface="PT Serif"/>
              </a:rPr>
              <a:t>Daily Standup</a:t>
            </a:r>
            <a:endParaRPr sz="1400" b="0" i="0" u="none" strike="noStrike" cap="none">
              <a:solidFill>
                <a:srgbClr val="000000"/>
              </a:solidFill>
              <a:latin typeface="PT Serif"/>
              <a:ea typeface="PT Serif"/>
              <a:cs typeface="PT Serif"/>
              <a:sym typeface="PT Serif"/>
            </a:endParaRPr>
          </a:p>
        </p:txBody>
      </p:sp>
      <p:sp>
        <p:nvSpPr>
          <p:cNvPr id="400" name="Google Shape;400;p10"/>
          <p:cNvSpPr/>
          <p:nvPr/>
        </p:nvSpPr>
        <p:spPr>
          <a:xfrm>
            <a:off x="7326648" y="2284628"/>
            <a:ext cx="684233" cy="173100"/>
          </a:xfrm>
          <a:prstGeom prst="rect">
            <a:avLst/>
          </a:prstGeom>
          <a:solidFill>
            <a:schemeClr val="accent1"/>
          </a:solidFill>
          <a:ln>
            <a:noFill/>
          </a:ln>
        </p:spPr>
        <p:txBody>
          <a:bodyPr spcFirstLastPara="1" wrap="square" lIns="30475" tIns="0" rIns="30475" bIns="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PT Serif"/>
                <a:ea typeface="PT Serif"/>
                <a:cs typeface="PT Serif"/>
                <a:sym typeface="PT Serif"/>
              </a:rPr>
              <a:t>Daily Standup</a:t>
            </a:r>
            <a:endParaRPr sz="1400" b="0" i="0" u="none" strike="noStrike" cap="none">
              <a:solidFill>
                <a:srgbClr val="000000"/>
              </a:solidFill>
              <a:latin typeface="PT Serif"/>
              <a:ea typeface="PT Serif"/>
              <a:cs typeface="PT Serif"/>
              <a:sym typeface="PT Serif"/>
            </a:endParaRPr>
          </a:p>
        </p:txBody>
      </p:sp>
      <p:sp>
        <p:nvSpPr>
          <p:cNvPr id="401" name="Google Shape;401;p10"/>
          <p:cNvSpPr/>
          <p:nvPr/>
        </p:nvSpPr>
        <p:spPr>
          <a:xfrm>
            <a:off x="8063843" y="2284628"/>
            <a:ext cx="684233" cy="173100"/>
          </a:xfrm>
          <a:prstGeom prst="rect">
            <a:avLst/>
          </a:prstGeom>
          <a:solidFill>
            <a:schemeClr val="accent1"/>
          </a:solidFill>
          <a:ln>
            <a:noFill/>
          </a:ln>
        </p:spPr>
        <p:txBody>
          <a:bodyPr spcFirstLastPara="1" wrap="square" lIns="30475" tIns="0" rIns="30475" bIns="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PT Serif"/>
                <a:ea typeface="PT Serif"/>
                <a:cs typeface="PT Serif"/>
                <a:sym typeface="PT Serif"/>
              </a:rPr>
              <a:t>Daily Standup</a:t>
            </a:r>
            <a:endParaRPr sz="1400" b="0" i="0" u="none" strike="noStrike" cap="none">
              <a:solidFill>
                <a:srgbClr val="000000"/>
              </a:solidFill>
              <a:latin typeface="PT Serif"/>
              <a:ea typeface="PT Serif"/>
              <a:cs typeface="PT Serif"/>
              <a:sym typeface="PT Serif"/>
            </a:endParaRPr>
          </a:p>
        </p:txBody>
      </p:sp>
      <p:sp>
        <p:nvSpPr>
          <p:cNvPr id="402" name="Google Shape;402;p10"/>
          <p:cNvSpPr/>
          <p:nvPr/>
        </p:nvSpPr>
        <p:spPr>
          <a:xfrm>
            <a:off x="3587854" y="3079248"/>
            <a:ext cx="684233" cy="321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PT Serif"/>
                <a:ea typeface="PT Serif"/>
                <a:cs typeface="PT Serif"/>
                <a:sym typeface="PT Serif"/>
              </a:rPr>
              <a:t>Backlog Grooming (Internal)</a:t>
            </a:r>
            <a:endParaRPr sz="700" b="0" i="0" u="none" strike="noStrike" cap="none">
              <a:solidFill>
                <a:srgbClr val="FFFFFF"/>
              </a:solidFill>
              <a:latin typeface="PT Serif"/>
              <a:ea typeface="PT Serif"/>
              <a:cs typeface="PT Serif"/>
              <a:sym typeface="PT Serif"/>
            </a:endParaRPr>
          </a:p>
        </p:txBody>
      </p:sp>
      <p:sp>
        <p:nvSpPr>
          <p:cNvPr id="403" name="Google Shape;403;p10"/>
          <p:cNvSpPr/>
          <p:nvPr/>
        </p:nvSpPr>
        <p:spPr>
          <a:xfrm>
            <a:off x="2850662" y="3079248"/>
            <a:ext cx="684233" cy="321900"/>
          </a:xfrm>
          <a:prstGeom prst="rect">
            <a:avLst/>
          </a:prstGeom>
          <a:solidFill>
            <a:srgbClr val="D8E6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PT Serif"/>
                <a:ea typeface="PT Serif"/>
                <a:cs typeface="PT Serif"/>
                <a:sym typeface="PT Serif"/>
              </a:rPr>
              <a:t>PO Sync </a:t>
            </a:r>
            <a:endParaRPr sz="700" b="0" i="0" u="none" strike="noStrike" cap="none">
              <a:solidFill>
                <a:srgbClr val="000000"/>
              </a:solidFill>
              <a:latin typeface="PT Serif"/>
              <a:ea typeface="PT Serif"/>
              <a:cs typeface="PT Serif"/>
              <a:sym typeface="PT Serif"/>
            </a:endParaRPr>
          </a:p>
        </p:txBody>
      </p:sp>
      <p:sp>
        <p:nvSpPr>
          <p:cNvPr id="404" name="Google Shape;404;p10"/>
          <p:cNvSpPr/>
          <p:nvPr/>
        </p:nvSpPr>
        <p:spPr>
          <a:xfrm>
            <a:off x="395645" y="3859229"/>
            <a:ext cx="884132" cy="333900"/>
          </a:xfrm>
          <a:prstGeom prst="rect">
            <a:avLst/>
          </a:prstGeom>
          <a:solidFill>
            <a:schemeClr val="lt2"/>
          </a:solidFill>
          <a:ln>
            <a:noFill/>
          </a:ln>
        </p:spPr>
        <p:txBody>
          <a:bodyPr spcFirstLastPara="1" wrap="square" lIns="44800" tIns="45700" rIns="26875" bIns="45700" anchor="ctr" anchorCtr="0">
            <a:noAutofit/>
          </a:bodyPr>
          <a:lstStyle/>
          <a:p>
            <a:pPr marL="0" marR="0" lvl="0" indent="0" algn="l" rtl="0">
              <a:lnSpc>
                <a:spcPct val="90000"/>
              </a:lnSpc>
              <a:spcBef>
                <a:spcPts val="0"/>
              </a:spcBef>
              <a:spcAft>
                <a:spcPts val="0"/>
              </a:spcAft>
              <a:buClr>
                <a:srgbClr val="000000"/>
              </a:buClr>
              <a:buSzPts val="700"/>
              <a:buFont typeface="Arial"/>
              <a:buNone/>
            </a:pPr>
            <a:r>
              <a:rPr lang="en" sz="700" b="1" i="0" u="none" strike="noStrike" cap="none">
                <a:solidFill>
                  <a:schemeClr val="dk1"/>
                </a:solidFill>
                <a:latin typeface="PT Serif"/>
                <a:ea typeface="PT Serif"/>
                <a:cs typeface="PT Serif"/>
                <a:sym typeface="PT Serif"/>
              </a:rPr>
              <a:t>3:00 – 4:00 PM</a:t>
            </a:r>
            <a:endParaRPr sz="1400" b="0" i="0" u="none" strike="noStrike" cap="none">
              <a:solidFill>
                <a:srgbClr val="000000"/>
              </a:solidFill>
              <a:latin typeface="PT Serif"/>
              <a:ea typeface="PT Serif"/>
              <a:cs typeface="PT Serif"/>
              <a:sym typeface="PT Serif"/>
            </a:endParaRPr>
          </a:p>
        </p:txBody>
      </p:sp>
      <p:sp>
        <p:nvSpPr>
          <p:cNvPr id="405" name="Google Shape;405;p10"/>
          <p:cNvSpPr/>
          <p:nvPr/>
        </p:nvSpPr>
        <p:spPr>
          <a:xfrm>
            <a:off x="395645" y="3463251"/>
            <a:ext cx="884132" cy="333900"/>
          </a:xfrm>
          <a:prstGeom prst="rect">
            <a:avLst/>
          </a:prstGeom>
          <a:solidFill>
            <a:schemeClr val="lt2"/>
          </a:solidFill>
          <a:ln>
            <a:noFill/>
          </a:ln>
        </p:spPr>
        <p:txBody>
          <a:bodyPr spcFirstLastPara="1" wrap="square" lIns="44800" tIns="45700" rIns="26875" bIns="45700" anchor="ctr" anchorCtr="0">
            <a:noAutofit/>
          </a:bodyPr>
          <a:lstStyle/>
          <a:p>
            <a:pPr marL="0" marR="0" lvl="0" indent="0" algn="l" rtl="0">
              <a:lnSpc>
                <a:spcPct val="90000"/>
              </a:lnSpc>
              <a:spcBef>
                <a:spcPts val="0"/>
              </a:spcBef>
              <a:spcAft>
                <a:spcPts val="0"/>
              </a:spcAft>
              <a:buClr>
                <a:srgbClr val="000000"/>
              </a:buClr>
              <a:buSzPts val="700"/>
              <a:buFont typeface="Arial"/>
              <a:buNone/>
            </a:pPr>
            <a:r>
              <a:rPr lang="en" sz="700" b="1" i="0" u="none" strike="noStrike" cap="none">
                <a:solidFill>
                  <a:schemeClr val="dk1"/>
                </a:solidFill>
                <a:latin typeface="PT Serif"/>
                <a:ea typeface="PT Serif"/>
                <a:cs typeface="PT Serif"/>
                <a:sym typeface="PT Serif"/>
              </a:rPr>
              <a:t>2:00 – 3:00 PM</a:t>
            </a:r>
            <a:endParaRPr sz="1400" b="0" i="0" u="none" strike="noStrike" cap="none">
              <a:solidFill>
                <a:srgbClr val="000000"/>
              </a:solidFill>
              <a:latin typeface="PT Serif"/>
              <a:ea typeface="PT Serif"/>
              <a:cs typeface="PT Serif"/>
              <a:sym typeface="PT Serif"/>
            </a:endParaRPr>
          </a:p>
        </p:txBody>
      </p:sp>
      <p:sp>
        <p:nvSpPr>
          <p:cNvPr id="406" name="Google Shape;406;p10"/>
          <p:cNvSpPr/>
          <p:nvPr/>
        </p:nvSpPr>
        <p:spPr>
          <a:xfrm>
            <a:off x="395645" y="3079248"/>
            <a:ext cx="884132" cy="321900"/>
          </a:xfrm>
          <a:prstGeom prst="rect">
            <a:avLst/>
          </a:prstGeom>
          <a:solidFill>
            <a:schemeClr val="lt2"/>
          </a:solidFill>
          <a:ln>
            <a:noFill/>
          </a:ln>
        </p:spPr>
        <p:txBody>
          <a:bodyPr spcFirstLastPara="1" wrap="square" lIns="44800" tIns="45700" rIns="26875" bIns="45700" anchor="ctr" anchorCtr="0">
            <a:noAutofit/>
          </a:bodyPr>
          <a:lstStyle/>
          <a:p>
            <a:pPr marL="0" marR="0" lvl="0" indent="0" algn="l" rtl="0">
              <a:lnSpc>
                <a:spcPct val="90000"/>
              </a:lnSpc>
              <a:spcBef>
                <a:spcPts val="0"/>
              </a:spcBef>
              <a:spcAft>
                <a:spcPts val="0"/>
              </a:spcAft>
              <a:buClr>
                <a:srgbClr val="000000"/>
              </a:buClr>
              <a:buSzPts val="700"/>
              <a:buFont typeface="Arial"/>
              <a:buNone/>
            </a:pPr>
            <a:r>
              <a:rPr lang="en" sz="700" b="1" i="0" u="none" strike="noStrike" cap="none">
                <a:solidFill>
                  <a:schemeClr val="dk1"/>
                </a:solidFill>
                <a:latin typeface="PT Serif"/>
                <a:ea typeface="PT Serif"/>
                <a:cs typeface="PT Serif"/>
                <a:sym typeface="PT Serif"/>
              </a:rPr>
              <a:t>1:00 – 2:00 PM</a:t>
            </a:r>
            <a:endParaRPr sz="1400" b="0" i="0" u="none" strike="noStrike" cap="none">
              <a:solidFill>
                <a:srgbClr val="000000"/>
              </a:solidFill>
              <a:latin typeface="PT Serif"/>
              <a:ea typeface="PT Serif"/>
              <a:cs typeface="PT Serif"/>
              <a:sym typeface="PT Serif"/>
            </a:endParaRPr>
          </a:p>
        </p:txBody>
      </p:sp>
      <p:sp>
        <p:nvSpPr>
          <p:cNvPr id="407" name="Google Shape;407;p10"/>
          <p:cNvSpPr/>
          <p:nvPr/>
        </p:nvSpPr>
        <p:spPr>
          <a:xfrm>
            <a:off x="4325047" y="3079248"/>
            <a:ext cx="684233" cy="321900"/>
          </a:xfrm>
          <a:prstGeom prst="rect">
            <a:avLst/>
          </a:prstGeom>
          <a:solidFill>
            <a:srgbClr val="D8E6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PT Serif"/>
                <a:ea typeface="PT Serif"/>
                <a:cs typeface="PT Serif"/>
                <a:sym typeface="PT Serif"/>
              </a:rPr>
              <a:t>PO Sync </a:t>
            </a:r>
            <a:endParaRPr sz="700" b="0" i="0" u="none" strike="noStrike" cap="none">
              <a:solidFill>
                <a:srgbClr val="000000"/>
              </a:solidFill>
              <a:latin typeface="PT Serif"/>
              <a:ea typeface="PT Serif"/>
              <a:cs typeface="PT Serif"/>
              <a:sym typeface="PT Serif"/>
            </a:endParaRPr>
          </a:p>
        </p:txBody>
      </p:sp>
      <p:sp>
        <p:nvSpPr>
          <p:cNvPr id="408" name="Google Shape;408;p10"/>
          <p:cNvSpPr/>
          <p:nvPr/>
        </p:nvSpPr>
        <p:spPr>
          <a:xfrm>
            <a:off x="5062239" y="3079248"/>
            <a:ext cx="684233" cy="3219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PT Serif"/>
                <a:ea typeface="PT Serif"/>
                <a:cs typeface="PT Serif"/>
                <a:sym typeface="PT Serif"/>
              </a:rPr>
              <a:t>Backlog Grooming (with stakeholders)</a:t>
            </a:r>
            <a:endParaRPr sz="1400" b="0" i="0" u="none" strike="noStrike" cap="none">
              <a:solidFill>
                <a:srgbClr val="000000"/>
              </a:solidFill>
              <a:latin typeface="PT Serif"/>
              <a:ea typeface="PT Serif"/>
              <a:cs typeface="PT Serif"/>
              <a:sym typeface="PT Serif"/>
            </a:endParaRPr>
          </a:p>
        </p:txBody>
      </p:sp>
      <p:sp>
        <p:nvSpPr>
          <p:cNvPr id="409" name="Google Shape;409;p10"/>
          <p:cNvSpPr/>
          <p:nvPr/>
        </p:nvSpPr>
        <p:spPr>
          <a:xfrm>
            <a:off x="6589456" y="3079248"/>
            <a:ext cx="684233" cy="321900"/>
          </a:xfrm>
          <a:prstGeom prst="rect">
            <a:avLst/>
          </a:prstGeom>
          <a:solidFill>
            <a:srgbClr val="D8E6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PT Serif"/>
                <a:ea typeface="PT Serif"/>
                <a:cs typeface="PT Serif"/>
                <a:sym typeface="PT Serif"/>
              </a:rPr>
              <a:t>PO Sync </a:t>
            </a:r>
            <a:endParaRPr sz="700" b="0" i="0" u="none" strike="noStrike" cap="none">
              <a:solidFill>
                <a:srgbClr val="000000"/>
              </a:solidFill>
              <a:latin typeface="PT Serif"/>
              <a:ea typeface="PT Serif"/>
              <a:cs typeface="PT Serif"/>
              <a:sym typeface="PT Serif"/>
            </a:endParaRPr>
          </a:p>
        </p:txBody>
      </p:sp>
      <p:sp>
        <p:nvSpPr>
          <p:cNvPr id="410" name="Google Shape;410;p10"/>
          <p:cNvSpPr/>
          <p:nvPr/>
        </p:nvSpPr>
        <p:spPr>
          <a:xfrm>
            <a:off x="7326648" y="3079248"/>
            <a:ext cx="684233" cy="321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PT Serif"/>
                <a:ea typeface="PT Serif"/>
                <a:cs typeface="PT Serif"/>
                <a:sym typeface="PT Serif"/>
              </a:rPr>
              <a:t>Backlog Grooming (Internal)</a:t>
            </a:r>
            <a:endParaRPr sz="700" b="0" i="0" u="none" strike="noStrike" cap="none">
              <a:solidFill>
                <a:srgbClr val="FFFFFF"/>
              </a:solidFill>
              <a:latin typeface="PT Serif"/>
              <a:ea typeface="PT Serif"/>
              <a:cs typeface="PT Serif"/>
              <a:sym typeface="PT Serif"/>
            </a:endParaRPr>
          </a:p>
        </p:txBody>
      </p:sp>
      <p:sp>
        <p:nvSpPr>
          <p:cNvPr id="411" name="Google Shape;411;p10"/>
          <p:cNvSpPr/>
          <p:nvPr/>
        </p:nvSpPr>
        <p:spPr>
          <a:xfrm>
            <a:off x="8063842" y="3079248"/>
            <a:ext cx="684233" cy="321900"/>
          </a:xfrm>
          <a:prstGeom prst="rect">
            <a:avLst/>
          </a:prstGeom>
          <a:solidFill>
            <a:srgbClr val="D8E6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PT Serif"/>
                <a:ea typeface="PT Serif"/>
                <a:cs typeface="PT Serif"/>
                <a:sym typeface="PT Serif"/>
              </a:rPr>
              <a:t>PO Sync </a:t>
            </a:r>
            <a:endParaRPr sz="1400" b="0" i="0" u="none" strike="noStrike" cap="none">
              <a:solidFill>
                <a:srgbClr val="000000"/>
              </a:solidFill>
              <a:latin typeface="PT Serif"/>
              <a:ea typeface="PT Serif"/>
              <a:cs typeface="PT Serif"/>
              <a:sym typeface="PT Serif"/>
            </a:endParaRPr>
          </a:p>
        </p:txBody>
      </p:sp>
      <p:sp>
        <p:nvSpPr>
          <p:cNvPr id="412" name="Google Shape;412;p10"/>
          <p:cNvSpPr txBox="1"/>
          <p:nvPr/>
        </p:nvSpPr>
        <p:spPr>
          <a:xfrm>
            <a:off x="8063842" y="1284026"/>
            <a:ext cx="684233" cy="170700"/>
          </a:xfrm>
          <a:prstGeom prst="rect">
            <a:avLst/>
          </a:prstGeom>
          <a:solidFill>
            <a:srgbClr val="EEEEEE"/>
          </a:solidFill>
          <a:ln>
            <a:noFill/>
          </a:ln>
        </p:spPr>
        <p:txBody>
          <a:bodyPr spcFirstLastPara="1" wrap="square" lIns="0" tIns="0" rIns="0" bIns="7375" anchor="ctr" anchorCtr="0">
            <a:noAutofit/>
          </a:bodyPr>
          <a:lstStyle/>
          <a:p>
            <a:pPr marL="0" marR="0" lvl="0" indent="0" algn="ctr" rtl="0">
              <a:lnSpc>
                <a:spcPct val="110000"/>
              </a:lnSpc>
              <a:spcBef>
                <a:spcPts val="0"/>
              </a:spcBef>
              <a:spcAft>
                <a:spcPts val="0"/>
              </a:spcAft>
              <a:buNone/>
            </a:pPr>
            <a:r>
              <a:rPr lang="en" sz="900" b="1" i="0" u="none" strike="noStrike" cap="none">
                <a:solidFill>
                  <a:schemeClr val="accent1"/>
                </a:solidFill>
                <a:latin typeface="PT Serif"/>
                <a:ea typeface="PT Serif"/>
                <a:cs typeface="PT Serif"/>
                <a:sym typeface="PT Serif"/>
              </a:rPr>
              <a:t>Tuesday</a:t>
            </a:r>
            <a:endParaRPr sz="900" b="0" i="0" u="none" strike="noStrike" cap="none">
              <a:solidFill>
                <a:schemeClr val="accent1"/>
              </a:solidFill>
              <a:latin typeface="PT Serif"/>
              <a:ea typeface="PT Serif"/>
              <a:cs typeface="PT Serif"/>
              <a:sym typeface="PT Serif"/>
            </a:endParaRPr>
          </a:p>
        </p:txBody>
      </p:sp>
      <p:sp>
        <p:nvSpPr>
          <p:cNvPr id="413" name="Google Shape;413;p10"/>
          <p:cNvSpPr/>
          <p:nvPr/>
        </p:nvSpPr>
        <p:spPr>
          <a:xfrm>
            <a:off x="395645" y="4255236"/>
            <a:ext cx="884132" cy="333900"/>
          </a:xfrm>
          <a:prstGeom prst="rect">
            <a:avLst/>
          </a:prstGeom>
          <a:solidFill>
            <a:schemeClr val="lt2"/>
          </a:solidFill>
          <a:ln>
            <a:noFill/>
          </a:ln>
        </p:spPr>
        <p:txBody>
          <a:bodyPr spcFirstLastPara="1" wrap="square" lIns="44800" tIns="45700" rIns="26875" bIns="45700" anchor="ctr" anchorCtr="0">
            <a:noAutofit/>
          </a:bodyPr>
          <a:lstStyle/>
          <a:p>
            <a:pPr marL="0" marR="0" lvl="0" indent="0" algn="l" rtl="0">
              <a:lnSpc>
                <a:spcPct val="90000"/>
              </a:lnSpc>
              <a:spcBef>
                <a:spcPts val="0"/>
              </a:spcBef>
              <a:spcAft>
                <a:spcPts val="0"/>
              </a:spcAft>
              <a:buClr>
                <a:srgbClr val="000000"/>
              </a:buClr>
              <a:buSzPts val="700"/>
              <a:buFont typeface="Arial"/>
              <a:buNone/>
            </a:pPr>
            <a:r>
              <a:rPr lang="en" sz="700" b="1" i="0" u="none" strike="noStrike" cap="none">
                <a:solidFill>
                  <a:schemeClr val="dk1"/>
                </a:solidFill>
                <a:latin typeface="PT Serif"/>
                <a:ea typeface="PT Serif"/>
                <a:cs typeface="PT Serif"/>
                <a:sym typeface="PT Serif"/>
              </a:rPr>
              <a:t>4:00 – 5:00 PM</a:t>
            </a:r>
            <a:endParaRPr sz="1400" b="0" i="0" u="none" strike="noStrike" cap="none">
              <a:solidFill>
                <a:srgbClr val="000000"/>
              </a:solidFill>
              <a:latin typeface="PT Serif"/>
              <a:ea typeface="PT Serif"/>
              <a:cs typeface="PT Serif"/>
              <a:sym typeface="PT Serif"/>
            </a:endParaRPr>
          </a:p>
        </p:txBody>
      </p:sp>
      <p:sp>
        <p:nvSpPr>
          <p:cNvPr id="414" name="Google Shape;414;p10"/>
          <p:cNvSpPr/>
          <p:nvPr/>
        </p:nvSpPr>
        <p:spPr>
          <a:xfrm>
            <a:off x="8063842" y="4255236"/>
            <a:ext cx="684233" cy="3339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PT Serif"/>
                <a:ea typeface="PT Serif"/>
                <a:cs typeface="PT Serif"/>
                <a:sym typeface="PT Serif"/>
              </a:rPr>
              <a:t>Demo prep</a:t>
            </a:r>
            <a:endParaRPr sz="1400" b="0" i="0" u="none" strike="noStrike" cap="none">
              <a:solidFill>
                <a:srgbClr val="000000"/>
              </a:solidFill>
              <a:latin typeface="PT Serif"/>
              <a:ea typeface="PT Serif"/>
              <a:cs typeface="PT Serif"/>
              <a:sym typeface="PT Serif"/>
            </a:endParaRPr>
          </a:p>
        </p:txBody>
      </p:sp>
      <p:sp>
        <p:nvSpPr>
          <p:cNvPr id="415" name="Google Shape;415;p10"/>
          <p:cNvSpPr/>
          <p:nvPr/>
        </p:nvSpPr>
        <p:spPr>
          <a:xfrm>
            <a:off x="4325040" y="3469248"/>
            <a:ext cx="684233" cy="321900"/>
          </a:xfrm>
          <a:prstGeom prst="rect">
            <a:avLst/>
          </a:prstGeom>
          <a:solidFill>
            <a:srgbClr val="D8E6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PT Serif"/>
                <a:ea typeface="PT Serif"/>
                <a:cs typeface="PT Serif"/>
                <a:sym typeface="PT Serif"/>
              </a:rPr>
              <a:t>Design Review</a:t>
            </a:r>
            <a:endParaRPr sz="700" b="0" i="0" u="none" strike="noStrike" cap="none">
              <a:solidFill>
                <a:srgbClr val="000000"/>
              </a:solidFill>
              <a:latin typeface="PT Serif"/>
              <a:ea typeface="PT Serif"/>
              <a:cs typeface="PT Serif"/>
              <a:sym typeface="PT Serif"/>
            </a:endParaRPr>
          </a:p>
        </p:txBody>
      </p:sp>
      <p:sp>
        <p:nvSpPr>
          <p:cNvPr id="416" name="Google Shape;416;p10"/>
          <p:cNvSpPr/>
          <p:nvPr/>
        </p:nvSpPr>
        <p:spPr>
          <a:xfrm>
            <a:off x="6589453" y="3469248"/>
            <a:ext cx="684233" cy="321900"/>
          </a:xfrm>
          <a:prstGeom prst="rect">
            <a:avLst/>
          </a:prstGeom>
          <a:solidFill>
            <a:srgbClr val="D8E6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PT Serif"/>
                <a:ea typeface="PT Serif"/>
                <a:cs typeface="PT Serif"/>
                <a:sym typeface="PT Serif"/>
              </a:rPr>
              <a:t>Design Review</a:t>
            </a:r>
            <a:endParaRPr/>
          </a:p>
        </p:txBody>
      </p:sp>
      <p:sp>
        <p:nvSpPr>
          <p:cNvPr id="417" name="Google Shape;417;p10"/>
          <p:cNvSpPr/>
          <p:nvPr/>
        </p:nvSpPr>
        <p:spPr>
          <a:xfrm>
            <a:off x="8062575" y="3469248"/>
            <a:ext cx="684233" cy="321900"/>
          </a:xfrm>
          <a:prstGeom prst="rect">
            <a:avLst/>
          </a:prstGeom>
          <a:solidFill>
            <a:srgbClr val="D8E6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PT Serif"/>
                <a:ea typeface="PT Serif"/>
                <a:cs typeface="PT Serif"/>
                <a:sym typeface="PT Serif"/>
              </a:rPr>
              <a:t>Design Review</a:t>
            </a:r>
            <a:endParaRPr/>
          </a:p>
        </p:txBody>
      </p:sp>
      <p:sp>
        <p:nvSpPr>
          <p:cNvPr id="418" name="Google Shape;418;p10"/>
          <p:cNvSpPr txBox="1">
            <a:spLocks noGrp="1"/>
          </p:cNvSpPr>
          <p:nvPr>
            <p:ph type="title"/>
          </p:nvPr>
        </p:nvSpPr>
        <p:spPr>
          <a:xfrm>
            <a:off x="311700" y="445025"/>
            <a:ext cx="8520600" cy="461635"/>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Clr>
                <a:srgbClr val="434343"/>
              </a:buClr>
              <a:buSzPts val="1800"/>
              <a:buFont typeface="Century Gothic"/>
              <a:buNone/>
            </a:pPr>
            <a:r>
              <a:rPr lang="en">
                <a:latin typeface="Century Gothic"/>
                <a:ea typeface="Century Gothic"/>
                <a:cs typeface="Century Gothic"/>
                <a:sym typeface="Century Gothic"/>
              </a:rPr>
              <a:t>Each sprint runs two weeks, starting on Thursdays </a:t>
            </a:r>
            <a:endParaRPr sz="1200" b="0">
              <a:latin typeface="Century Gothic"/>
              <a:ea typeface="Century Gothic"/>
              <a:cs typeface="Century Gothic"/>
              <a:sym typeface="Century Gothic"/>
            </a:endParaRPr>
          </a:p>
        </p:txBody>
      </p:sp>
      <p:sp>
        <p:nvSpPr>
          <p:cNvPr id="419" name="Google Shape;41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PT Serif"/>
                <a:ea typeface="PT Serif"/>
                <a:cs typeface="PT Serif"/>
                <a:sym typeface="PT Serif"/>
              </a:rPr>
              <a:t>10</a:t>
            </a:fld>
            <a:endParaRPr>
              <a:latin typeface="PT Serif"/>
              <a:ea typeface="PT Serif"/>
              <a:cs typeface="PT Serif"/>
              <a:sym typeface="PT Serif"/>
            </a:endParaRPr>
          </a:p>
        </p:txBody>
      </p:sp>
      <p:grpSp>
        <p:nvGrpSpPr>
          <p:cNvPr id="420" name="Google Shape;420;p10"/>
          <p:cNvGrpSpPr/>
          <p:nvPr/>
        </p:nvGrpSpPr>
        <p:grpSpPr>
          <a:xfrm>
            <a:off x="8214030" y="858314"/>
            <a:ext cx="618270" cy="246222"/>
            <a:chOff x="8253233" y="604753"/>
            <a:chExt cx="618270" cy="246222"/>
          </a:xfrm>
        </p:grpSpPr>
        <p:sp>
          <p:nvSpPr>
            <p:cNvPr id="421" name="Google Shape;421;p10"/>
            <p:cNvSpPr/>
            <p:nvPr/>
          </p:nvSpPr>
          <p:spPr>
            <a:xfrm>
              <a:off x="8253233" y="611858"/>
              <a:ext cx="108675" cy="1089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PT Serif"/>
                <a:ea typeface="PT Serif"/>
                <a:cs typeface="PT Serif"/>
                <a:sym typeface="PT Serif"/>
              </a:endParaRPr>
            </a:p>
          </p:txBody>
        </p:sp>
        <p:sp>
          <p:nvSpPr>
            <p:cNvPr id="422" name="Google Shape;422;p10"/>
            <p:cNvSpPr txBox="1"/>
            <p:nvPr/>
          </p:nvSpPr>
          <p:spPr>
            <a:xfrm>
              <a:off x="8413103" y="604753"/>
              <a:ext cx="458400" cy="24622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With core team only</a:t>
              </a:r>
              <a:endParaRPr sz="800" b="0" i="0" u="none" strike="noStrike" cap="none">
                <a:solidFill>
                  <a:srgbClr val="000000"/>
                </a:solidFill>
                <a:latin typeface="PT Serif"/>
                <a:ea typeface="PT Serif"/>
                <a:cs typeface="PT Serif"/>
                <a:sym typeface="PT Serif"/>
              </a:endParaRPr>
            </a:p>
          </p:txBody>
        </p:sp>
      </p:grpSp>
      <p:grpSp>
        <p:nvGrpSpPr>
          <p:cNvPr id="423" name="Google Shape;423;p10"/>
          <p:cNvGrpSpPr/>
          <p:nvPr/>
        </p:nvGrpSpPr>
        <p:grpSpPr>
          <a:xfrm>
            <a:off x="7388925" y="858314"/>
            <a:ext cx="732142" cy="123111"/>
            <a:chOff x="7408527" y="604753"/>
            <a:chExt cx="732142" cy="123111"/>
          </a:xfrm>
        </p:grpSpPr>
        <p:sp>
          <p:nvSpPr>
            <p:cNvPr id="424" name="Google Shape;424;p10"/>
            <p:cNvSpPr/>
            <p:nvPr/>
          </p:nvSpPr>
          <p:spPr>
            <a:xfrm>
              <a:off x="7408527" y="611858"/>
              <a:ext cx="108675" cy="108901"/>
            </a:xfrm>
            <a:prstGeom prst="rect">
              <a:avLst/>
            </a:prstGeom>
            <a:solidFill>
              <a:srgbClr val="D8E6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PT Serif"/>
                <a:ea typeface="PT Serif"/>
                <a:cs typeface="PT Serif"/>
                <a:sym typeface="PT Serif"/>
              </a:endParaRPr>
            </a:p>
          </p:txBody>
        </p:sp>
        <p:sp>
          <p:nvSpPr>
            <p:cNvPr id="425" name="Google Shape;425;p10"/>
            <p:cNvSpPr txBox="1"/>
            <p:nvPr/>
          </p:nvSpPr>
          <p:spPr>
            <a:xfrm>
              <a:off x="7568396" y="604753"/>
              <a:ext cx="572273" cy="12311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With VA-PO</a:t>
              </a:r>
              <a:endParaRPr sz="800" b="0" i="0" u="none" strike="noStrike" cap="none">
                <a:solidFill>
                  <a:srgbClr val="000000"/>
                </a:solidFill>
                <a:latin typeface="PT Serif"/>
                <a:ea typeface="PT Serif"/>
                <a:cs typeface="PT Serif"/>
                <a:sym typeface="PT Serif"/>
              </a:endParaRPr>
            </a:p>
          </p:txBody>
        </p:sp>
      </p:grpSp>
      <p:grpSp>
        <p:nvGrpSpPr>
          <p:cNvPr id="426" name="Google Shape;426;p10"/>
          <p:cNvGrpSpPr/>
          <p:nvPr/>
        </p:nvGrpSpPr>
        <p:grpSpPr>
          <a:xfrm>
            <a:off x="6343168" y="858314"/>
            <a:ext cx="952795" cy="246221"/>
            <a:chOff x="6343168" y="604753"/>
            <a:chExt cx="952795" cy="246221"/>
          </a:xfrm>
        </p:grpSpPr>
        <p:sp>
          <p:nvSpPr>
            <p:cNvPr id="427" name="Google Shape;427;p10"/>
            <p:cNvSpPr/>
            <p:nvPr/>
          </p:nvSpPr>
          <p:spPr>
            <a:xfrm>
              <a:off x="6343168" y="611858"/>
              <a:ext cx="127800" cy="108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PT Serif"/>
                <a:ea typeface="PT Serif"/>
                <a:cs typeface="PT Serif"/>
                <a:sym typeface="PT Serif"/>
              </a:endParaRPr>
            </a:p>
          </p:txBody>
        </p:sp>
        <p:sp>
          <p:nvSpPr>
            <p:cNvPr id="428" name="Google Shape;428;p10"/>
            <p:cNvSpPr txBox="1"/>
            <p:nvPr/>
          </p:nvSpPr>
          <p:spPr>
            <a:xfrm>
              <a:off x="6522162" y="604753"/>
              <a:ext cx="773801" cy="24622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With VA-PO and stakeholders</a:t>
              </a:r>
              <a:endParaRPr sz="800" b="0" i="0" u="none" strike="noStrike" cap="none">
                <a:solidFill>
                  <a:srgbClr val="000000"/>
                </a:solidFill>
                <a:latin typeface="PT Serif"/>
                <a:ea typeface="PT Serif"/>
                <a:cs typeface="PT Serif"/>
                <a:sym typeface="PT Serif"/>
              </a:endParaRPr>
            </a:p>
          </p:txBody>
        </p:sp>
      </p:grpSp>
      <p:sp>
        <p:nvSpPr>
          <p:cNvPr id="429" name="Google Shape;429;p10"/>
          <p:cNvSpPr txBox="1"/>
          <p:nvPr/>
        </p:nvSpPr>
        <p:spPr>
          <a:xfrm>
            <a:off x="311700" y="4683623"/>
            <a:ext cx="4750530" cy="27696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600" b="0" i="1" u="none" strike="noStrike" cap="none">
                <a:solidFill>
                  <a:schemeClr val="dk2"/>
                </a:solidFill>
                <a:latin typeface="PT Serif"/>
                <a:ea typeface="PT Serif"/>
                <a:cs typeface="PT Serif"/>
                <a:sym typeface="PT Serif"/>
              </a:rPr>
              <a:t>*Sprint cadence shown is example; team to align with VA-PO and stakeholders and confirm all dates/timings before sending invites</a:t>
            </a:r>
            <a:endParaRPr/>
          </a:p>
        </p:txBody>
      </p:sp>
      <p:sp>
        <p:nvSpPr>
          <p:cNvPr id="430" name="Google Shape;430;p10"/>
          <p:cNvSpPr txBox="1"/>
          <p:nvPr/>
        </p:nvSpPr>
        <p:spPr>
          <a:xfrm>
            <a:off x="325554" y="873853"/>
            <a:ext cx="3836436"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050" b="0" i="0" u="none" strike="noStrike" cap="none">
                <a:solidFill>
                  <a:schemeClr val="dk2"/>
                </a:solidFill>
                <a:latin typeface="Century Gothic"/>
                <a:ea typeface="Century Gothic"/>
                <a:cs typeface="Century Gothic"/>
                <a:sym typeface="Century Gothic"/>
              </a:rPr>
              <a:t>Note: Timing subject to change based on availability</a:t>
            </a:r>
            <a:endParaRPr sz="1050" b="0" i="0" u="none" strike="noStrike" cap="none">
              <a:solidFill>
                <a:schemeClr val="dk2"/>
              </a:solidFill>
              <a:latin typeface="Arial"/>
              <a:ea typeface="Arial"/>
              <a:cs typeface="Arial"/>
              <a:sym typeface="Arial"/>
            </a:endParaRPr>
          </a:p>
        </p:txBody>
      </p:sp>
      <p:sp>
        <p:nvSpPr>
          <p:cNvPr id="431" name="Google Shape;431;p10"/>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9B9B9B"/>
                </a:solidFill>
                <a:latin typeface="PT Serif"/>
                <a:ea typeface="PT Serif"/>
                <a:cs typeface="PT Serif"/>
                <a:sym typeface="PT Serif"/>
              </a:rPr>
              <a:t>Kick-off: 1095-B Tax Form</a:t>
            </a:r>
            <a:endParaRPr sz="600" b="1" i="0" u="none" strike="noStrike" cap="none">
              <a:solidFill>
                <a:srgbClr val="9B9B9B"/>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11"/>
          <p:cNvSpPr/>
          <p:nvPr/>
        </p:nvSpPr>
        <p:spPr>
          <a:xfrm>
            <a:off x="388460" y="3836442"/>
            <a:ext cx="671280" cy="841390"/>
          </a:xfrm>
          <a:prstGeom prst="rect">
            <a:avLst/>
          </a:prstGeom>
          <a:solidFill>
            <a:srgbClr val="E8E8E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7" name="Google Shape;437;p11"/>
          <p:cNvSpPr/>
          <p:nvPr/>
        </p:nvSpPr>
        <p:spPr>
          <a:xfrm>
            <a:off x="388461" y="1325322"/>
            <a:ext cx="671280" cy="2426618"/>
          </a:xfrm>
          <a:prstGeom prst="rect">
            <a:avLst/>
          </a:prstGeom>
          <a:solidFill>
            <a:srgbClr val="E8E8E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8" name="Google Shape;438;p11"/>
          <p:cNvSpPr/>
          <p:nvPr/>
        </p:nvSpPr>
        <p:spPr>
          <a:xfrm>
            <a:off x="1249681" y="1071752"/>
            <a:ext cx="731520" cy="184666"/>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200" b="1" i="0" u="none" strike="noStrike" cap="none">
                <a:solidFill>
                  <a:schemeClr val="accent1"/>
                </a:solidFill>
                <a:latin typeface="PT Serif"/>
                <a:ea typeface="PT Serif"/>
                <a:cs typeface="PT Serif"/>
                <a:sym typeface="PT Serif"/>
              </a:rPr>
              <a:t>Meeting</a:t>
            </a:r>
            <a:endParaRPr/>
          </a:p>
        </p:txBody>
      </p:sp>
      <p:sp>
        <p:nvSpPr>
          <p:cNvPr id="439" name="Google Shape;439;p11"/>
          <p:cNvSpPr/>
          <p:nvPr/>
        </p:nvSpPr>
        <p:spPr>
          <a:xfrm>
            <a:off x="2171141" y="1071752"/>
            <a:ext cx="2065778" cy="184666"/>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200" b="1" i="0" u="none" strike="noStrike" cap="none">
                <a:solidFill>
                  <a:schemeClr val="accent1"/>
                </a:solidFill>
                <a:latin typeface="PT Serif"/>
                <a:ea typeface="PT Serif"/>
                <a:cs typeface="PT Serif"/>
                <a:sym typeface="PT Serif"/>
              </a:rPr>
              <a:t>Attendees</a:t>
            </a:r>
            <a:endParaRPr/>
          </a:p>
        </p:txBody>
      </p:sp>
      <p:sp>
        <p:nvSpPr>
          <p:cNvPr id="440" name="Google Shape;440;p11"/>
          <p:cNvSpPr/>
          <p:nvPr/>
        </p:nvSpPr>
        <p:spPr>
          <a:xfrm>
            <a:off x="4367037" y="1071752"/>
            <a:ext cx="2065778" cy="184666"/>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200" b="1" i="0" u="none" strike="noStrike" cap="none">
                <a:solidFill>
                  <a:schemeClr val="accent1"/>
                </a:solidFill>
                <a:latin typeface="PT Serif"/>
                <a:ea typeface="PT Serif"/>
                <a:cs typeface="PT Serif"/>
                <a:sym typeface="PT Serif"/>
              </a:rPr>
              <a:t>Objectives</a:t>
            </a:r>
            <a:endParaRPr/>
          </a:p>
        </p:txBody>
      </p:sp>
      <p:sp>
        <p:nvSpPr>
          <p:cNvPr id="441" name="Google Shape;441;p11"/>
          <p:cNvSpPr/>
          <p:nvPr/>
        </p:nvSpPr>
        <p:spPr>
          <a:xfrm>
            <a:off x="6622756" y="1071752"/>
            <a:ext cx="2065778" cy="184666"/>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200" b="1" i="0" u="none" strike="noStrike" cap="none">
                <a:solidFill>
                  <a:schemeClr val="accent1"/>
                </a:solidFill>
                <a:latin typeface="PT Serif"/>
                <a:ea typeface="PT Serif"/>
                <a:cs typeface="PT Serif"/>
                <a:sym typeface="PT Serif"/>
              </a:rPr>
              <a:t>Outputs</a:t>
            </a:r>
            <a:endParaRPr/>
          </a:p>
        </p:txBody>
      </p:sp>
      <p:sp>
        <p:nvSpPr>
          <p:cNvPr id="442" name="Google Shape;442;p11"/>
          <p:cNvSpPr/>
          <p:nvPr/>
        </p:nvSpPr>
        <p:spPr>
          <a:xfrm>
            <a:off x="424673" y="1383381"/>
            <a:ext cx="671280" cy="76944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1000" b="1" i="0" u="none" strike="noStrike" cap="none">
                <a:solidFill>
                  <a:srgbClr val="000000"/>
                </a:solidFill>
                <a:latin typeface="PT Serif"/>
                <a:ea typeface="PT Serif"/>
                <a:cs typeface="PT Serif"/>
                <a:sym typeface="PT Serif"/>
              </a:rPr>
              <a:t>To discuss work in the current sprint</a:t>
            </a:r>
            <a:endParaRPr/>
          </a:p>
        </p:txBody>
      </p:sp>
      <p:sp>
        <p:nvSpPr>
          <p:cNvPr id="443" name="Google Shape;443;p11"/>
          <p:cNvSpPr/>
          <p:nvPr/>
        </p:nvSpPr>
        <p:spPr>
          <a:xfrm>
            <a:off x="1249681" y="1325322"/>
            <a:ext cx="731520" cy="153888"/>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1000" b="0" i="0" u="none" strike="noStrike" cap="none">
                <a:solidFill>
                  <a:srgbClr val="000000"/>
                </a:solidFill>
                <a:latin typeface="PT Serif"/>
                <a:ea typeface="PT Serif"/>
                <a:cs typeface="PT Serif"/>
                <a:sym typeface="PT Serif"/>
              </a:rPr>
              <a:t>PO Sync</a:t>
            </a:r>
            <a:endParaRPr/>
          </a:p>
        </p:txBody>
      </p:sp>
      <p:sp>
        <p:nvSpPr>
          <p:cNvPr id="444" name="Google Shape;444;p11"/>
          <p:cNvSpPr/>
          <p:nvPr/>
        </p:nvSpPr>
        <p:spPr>
          <a:xfrm>
            <a:off x="2171141" y="1325322"/>
            <a:ext cx="2065778" cy="307777"/>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1000" b="0" i="0" u="none" strike="noStrike" cap="none">
                <a:solidFill>
                  <a:srgbClr val="000000"/>
                </a:solidFill>
                <a:latin typeface="PT Serif"/>
                <a:ea typeface="PT Serif"/>
                <a:cs typeface="PT Serif"/>
                <a:sym typeface="PT Serif"/>
              </a:rPr>
              <a:t>Tracey, Jordan, Ashley, Kit and/or Jesse (optional)</a:t>
            </a:r>
            <a:endParaRPr/>
          </a:p>
        </p:txBody>
      </p:sp>
      <p:sp>
        <p:nvSpPr>
          <p:cNvPr id="445" name="Google Shape;445;p11"/>
          <p:cNvSpPr/>
          <p:nvPr/>
        </p:nvSpPr>
        <p:spPr>
          <a:xfrm>
            <a:off x="4367037" y="1325322"/>
            <a:ext cx="2065778" cy="923330"/>
          </a:xfrm>
          <a:prstGeom prst="rect">
            <a:avLst/>
          </a:prstGeom>
          <a:solidFill>
            <a:srgbClr val="FFFFFF"/>
          </a:solidFill>
          <a:ln>
            <a:noFill/>
          </a:ln>
        </p:spPr>
        <p:txBody>
          <a:bodyPr spcFirstLastPara="1" wrap="square" lIns="0" tIns="0" rIns="0" bIns="0" anchor="t" anchorCtr="0">
            <a:spAutoFit/>
          </a:bodyPr>
          <a:lstStyle/>
          <a:p>
            <a:pPr marL="171450" marR="0" lvl="0" indent="-171450" algn="l" rtl="0">
              <a:lnSpc>
                <a:spcPct val="100000"/>
              </a:lnSpc>
              <a:spcBef>
                <a:spcPts val="0"/>
              </a:spcBef>
              <a:spcAft>
                <a:spcPts val="0"/>
              </a:spcAft>
              <a:buClr>
                <a:srgbClr val="000000"/>
              </a:buClr>
              <a:buSzPts val="1000"/>
              <a:buFont typeface="Arial"/>
              <a:buChar char="•"/>
            </a:pPr>
            <a:r>
              <a:rPr lang="en" sz="1000" b="0" i="0" u="none" strike="noStrike" cap="none">
                <a:solidFill>
                  <a:srgbClr val="000000"/>
                </a:solidFill>
                <a:latin typeface="PT Serif"/>
                <a:ea typeface="PT Serif"/>
                <a:cs typeface="PT Serif"/>
                <a:sym typeface="PT Serif"/>
              </a:rPr>
              <a:t>Align with Tracey on upcoming sprint goals and latest roadmap</a:t>
            </a:r>
            <a:endParaRPr/>
          </a:p>
          <a:p>
            <a:pPr marL="171450" marR="0" lvl="0" indent="-171450" algn="l" rtl="0">
              <a:lnSpc>
                <a:spcPct val="100000"/>
              </a:lnSpc>
              <a:spcBef>
                <a:spcPts val="0"/>
              </a:spcBef>
              <a:spcAft>
                <a:spcPts val="0"/>
              </a:spcAft>
              <a:buClr>
                <a:srgbClr val="000000"/>
              </a:buClr>
              <a:buSzPts val="1000"/>
              <a:buFont typeface="Arial"/>
              <a:buChar char="•"/>
            </a:pPr>
            <a:r>
              <a:rPr lang="en" sz="1000" b="0" i="0" u="none" strike="noStrike" cap="none">
                <a:solidFill>
                  <a:srgbClr val="000000"/>
                </a:solidFill>
                <a:latin typeface="PT Serif"/>
                <a:ea typeface="PT Serif"/>
                <a:cs typeface="PT Serif"/>
                <a:sym typeface="PT Serif"/>
              </a:rPr>
              <a:t>Review sprint progress for this sprint thus far</a:t>
            </a:r>
            <a:endParaRPr/>
          </a:p>
          <a:p>
            <a:pPr marL="171450" marR="0" lvl="0" indent="-171450" algn="l" rtl="0">
              <a:lnSpc>
                <a:spcPct val="100000"/>
              </a:lnSpc>
              <a:spcBef>
                <a:spcPts val="0"/>
              </a:spcBef>
              <a:spcAft>
                <a:spcPts val="0"/>
              </a:spcAft>
              <a:buClr>
                <a:srgbClr val="000000"/>
              </a:buClr>
              <a:buSzPts val="1000"/>
              <a:buFont typeface="Arial"/>
              <a:buChar char="•"/>
            </a:pPr>
            <a:r>
              <a:rPr lang="en" sz="1000" b="0" i="0" u="none" strike="noStrike" cap="none">
                <a:solidFill>
                  <a:srgbClr val="000000"/>
                </a:solidFill>
                <a:latin typeface="PT Serif"/>
                <a:ea typeface="PT Serif"/>
                <a:cs typeface="PT Serif"/>
                <a:sym typeface="PT Serif"/>
              </a:rPr>
              <a:t>Get directional guidance on key questions</a:t>
            </a:r>
            <a:endParaRPr sz="1000" b="0" i="0" u="none" strike="noStrike" cap="none">
              <a:solidFill>
                <a:srgbClr val="000000"/>
              </a:solidFill>
              <a:latin typeface="PT Serif"/>
              <a:ea typeface="PT Serif"/>
              <a:cs typeface="PT Serif"/>
              <a:sym typeface="PT Serif"/>
            </a:endParaRPr>
          </a:p>
        </p:txBody>
      </p:sp>
      <p:sp>
        <p:nvSpPr>
          <p:cNvPr id="446" name="Google Shape;446;p11"/>
          <p:cNvSpPr/>
          <p:nvPr/>
        </p:nvSpPr>
        <p:spPr>
          <a:xfrm>
            <a:off x="6622756" y="1325322"/>
            <a:ext cx="2065778" cy="615553"/>
          </a:xfrm>
          <a:prstGeom prst="rect">
            <a:avLst/>
          </a:prstGeom>
          <a:solidFill>
            <a:srgbClr val="FFFFFF"/>
          </a:solidFill>
          <a:ln>
            <a:noFill/>
          </a:ln>
        </p:spPr>
        <p:txBody>
          <a:bodyPr spcFirstLastPara="1" wrap="square" lIns="0" tIns="0" rIns="0" bIns="0" anchor="t" anchorCtr="0">
            <a:spAutoFit/>
          </a:bodyPr>
          <a:lstStyle/>
          <a:p>
            <a:pPr marL="171450" marR="0" lvl="0" indent="-171450" algn="l" rtl="0">
              <a:lnSpc>
                <a:spcPct val="100000"/>
              </a:lnSpc>
              <a:spcBef>
                <a:spcPts val="0"/>
              </a:spcBef>
              <a:spcAft>
                <a:spcPts val="0"/>
              </a:spcAft>
              <a:buClr>
                <a:srgbClr val="000000"/>
              </a:buClr>
              <a:buSzPts val="1000"/>
              <a:buFont typeface="Arial"/>
              <a:buChar char="•"/>
            </a:pPr>
            <a:r>
              <a:rPr lang="en" sz="1000" b="0" i="0" u="none" strike="noStrike" cap="none">
                <a:solidFill>
                  <a:srgbClr val="000000"/>
                </a:solidFill>
                <a:latin typeface="PT Serif"/>
                <a:ea typeface="PT Serif"/>
                <a:cs typeface="PT Serif"/>
                <a:sym typeface="PT Serif"/>
              </a:rPr>
              <a:t>Refined sprint goals</a:t>
            </a:r>
            <a:endParaRPr/>
          </a:p>
          <a:p>
            <a:pPr marL="171450" marR="0" lvl="0" indent="-171450" algn="l" rtl="0">
              <a:lnSpc>
                <a:spcPct val="100000"/>
              </a:lnSpc>
              <a:spcBef>
                <a:spcPts val="0"/>
              </a:spcBef>
              <a:spcAft>
                <a:spcPts val="0"/>
              </a:spcAft>
              <a:buClr>
                <a:srgbClr val="000000"/>
              </a:buClr>
              <a:buSzPts val="1000"/>
              <a:buFont typeface="Arial"/>
              <a:buChar char="•"/>
            </a:pPr>
            <a:r>
              <a:rPr lang="en" sz="1000" b="0" i="0" u="none" strike="noStrike" cap="none">
                <a:solidFill>
                  <a:srgbClr val="000000"/>
                </a:solidFill>
                <a:latin typeface="PT Serif"/>
                <a:ea typeface="PT Serif"/>
                <a:cs typeface="PT Serif"/>
                <a:sym typeface="PT Serif"/>
              </a:rPr>
              <a:t>Updated roadmap</a:t>
            </a:r>
            <a:endParaRPr/>
          </a:p>
          <a:p>
            <a:pPr marL="171450" marR="0" lvl="0" indent="-171450" algn="l" rtl="0">
              <a:lnSpc>
                <a:spcPct val="100000"/>
              </a:lnSpc>
              <a:spcBef>
                <a:spcPts val="0"/>
              </a:spcBef>
              <a:spcAft>
                <a:spcPts val="0"/>
              </a:spcAft>
              <a:buClr>
                <a:srgbClr val="000000"/>
              </a:buClr>
              <a:buSzPts val="1000"/>
              <a:buFont typeface="Arial"/>
              <a:buChar char="•"/>
            </a:pPr>
            <a:r>
              <a:rPr lang="en" sz="1000" b="0" i="0" u="none" strike="noStrike" cap="none">
                <a:solidFill>
                  <a:srgbClr val="000000"/>
                </a:solidFill>
                <a:latin typeface="PT Serif"/>
                <a:ea typeface="PT Serif"/>
                <a:cs typeface="PT Serif"/>
                <a:sym typeface="PT Serif"/>
              </a:rPr>
              <a:t>Prioritized backlog to be taken into next sprint planning</a:t>
            </a:r>
            <a:endParaRPr sz="1000" b="0" i="0" u="none" strike="noStrike" cap="none">
              <a:solidFill>
                <a:srgbClr val="000000"/>
              </a:solidFill>
              <a:latin typeface="PT Serif"/>
              <a:ea typeface="PT Serif"/>
              <a:cs typeface="PT Serif"/>
              <a:sym typeface="PT Serif"/>
            </a:endParaRPr>
          </a:p>
        </p:txBody>
      </p:sp>
      <p:sp>
        <p:nvSpPr>
          <p:cNvPr id="447" name="Google Shape;447;p11"/>
          <p:cNvSpPr/>
          <p:nvPr/>
        </p:nvSpPr>
        <p:spPr>
          <a:xfrm>
            <a:off x="1249681" y="2502592"/>
            <a:ext cx="731520" cy="307777"/>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1000" b="0" i="0" u="none" strike="noStrike" cap="none">
                <a:solidFill>
                  <a:srgbClr val="000000"/>
                </a:solidFill>
                <a:latin typeface="PT Serif"/>
                <a:ea typeface="PT Serif"/>
                <a:cs typeface="PT Serif"/>
                <a:sym typeface="PT Serif"/>
              </a:rPr>
              <a:t>Design Review</a:t>
            </a:r>
            <a:endParaRPr/>
          </a:p>
        </p:txBody>
      </p:sp>
      <p:sp>
        <p:nvSpPr>
          <p:cNvPr id="448" name="Google Shape;448;p11"/>
          <p:cNvSpPr/>
          <p:nvPr/>
        </p:nvSpPr>
        <p:spPr>
          <a:xfrm>
            <a:off x="2171141" y="2502592"/>
            <a:ext cx="2065778" cy="307777"/>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1000" b="0" i="0" u="none" strike="noStrike" cap="none">
                <a:solidFill>
                  <a:srgbClr val="000000"/>
                </a:solidFill>
                <a:latin typeface="PT Serif"/>
                <a:ea typeface="PT Serif"/>
                <a:cs typeface="PT Serif"/>
                <a:sym typeface="PT Serif"/>
              </a:rPr>
              <a:t>Tracey, Kit, Grace, Jesse, James, Jared, Carl</a:t>
            </a:r>
            <a:endParaRPr sz="1000">
              <a:latin typeface="PT Serif"/>
              <a:ea typeface="PT Serif"/>
              <a:cs typeface="PT Serif"/>
              <a:sym typeface="PT Serif"/>
            </a:endParaRPr>
          </a:p>
          <a:p>
            <a:pPr marL="0" marR="0" lvl="0" indent="0" algn="l" rtl="0">
              <a:lnSpc>
                <a:spcPct val="100000"/>
              </a:lnSpc>
              <a:spcBef>
                <a:spcPts val="0"/>
              </a:spcBef>
              <a:spcAft>
                <a:spcPts val="0"/>
              </a:spcAft>
              <a:buNone/>
            </a:pPr>
            <a:r>
              <a:rPr lang="en" sz="900">
                <a:latin typeface="PT Serif"/>
                <a:ea typeface="PT Serif"/>
                <a:cs typeface="PT Serif"/>
                <a:sym typeface="PT Serif"/>
              </a:rPr>
              <a:t>Optional: </a:t>
            </a:r>
            <a:r>
              <a:rPr lang="en" sz="900" b="0" i="0" u="none" strike="noStrike" cap="none">
                <a:solidFill>
                  <a:srgbClr val="000000"/>
                </a:solidFill>
                <a:latin typeface="PT Serif"/>
                <a:ea typeface="PT Serif"/>
                <a:cs typeface="PT Serif"/>
                <a:sym typeface="PT Serif"/>
              </a:rPr>
              <a:t>Ashley, Tami, Nadya, Jared</a:t>
            </a:r>
            <a:r>
              <a:rPr lang="en" sz="900">
                <a:latin typeface="PT Serif"/>
                <a:ea typeface="PT Serif"/>
                <a:cs typeface="PT Serif"/>
                <a:sym typeface="PT Serif"/>
              </a:rPr>
              <a:t>	</a:t>
            </a:r>
            <a:endParaRPr sz="1300"/>
          </a:p>
        </p:txBody>
      </p:sp>
      <p:sp>
        <p:nvSpPr>
          <p:cNvPr id="449" name="Google Shape;449;p11"/>
          <p:cNvSpPr/>
          <p:nvPr/>
        </p:nvSpPr>
        <p:spPr>
          <a:xfrm>
            <a:off x="4367037" y="2502592"/>
            <a:ext cx="2065778" cy="461665"/>
          </a:xfrm>
          <a:prstGeom prst="rect">
            <a:avLst/>
          </a:prstGeom>
          <a:solidFill>
            <a:srgbClr val="FFFFFF"/>
          </a:solidFill>
          <a:ln>
            <a:noFill/>
          </a:ln>
        </p:spPr>
        <p:txBody>
          <a:bodyPr spcFirstLastPara="1" wrap="square" lIns="0" tIns="0" rIns="0" bIns="0" anchor="t" anchorCtr="0">
            <a:spAutoFit/>
          </a:bodyPr>
          <a:lstStyle/>
          <a:p>
            <a:pPr marL="171450" marR="0" lvl="0" indent="-171450" algn="l" rtl="0">
              <a:lnSpc>
                <a:spcPct val="100000"/>
              </a:lnSpc>
              <a:spcBef>
                <a:spcPts val="0"/>
              </a:spcBef>
              <a:spcAft>
                <a:spcPts val="0"/>
              </a:spcAft>
              <a:buClr>
                <a:srgbClr val="000000"/>
              </a:buClr>
              <a:buSzPts val="1000"/>
              <a:buFont typeface="Arial"/>
              <a:buChar char="•"/>
            </a:pPr>
            <a:r>
              <a:rPr lang="en" sz="1000" b="0" i="0" u="none" strike="noStrike" cap="none">
                <a:solidFill>
                  <a:srgbClr val="000000"/>
                </a:solidFill>
                <a:latin typeface="PT Serif"/>
                <a:ea typeface="PT Serif"/>
                <a:cs typeface="PT Serif"/>
                <a:sym typeface="PT Serif"/>
              </a:rPr>
              <a:t>Present latest designs in this sprint</a:t>
            </a:r>
            <a:endParaRPr/>
          </a:p>
          <a:p>
            <a:pPr marL="171450" marR="0" lvl="0" indent="-171450" algn="l" rtl="0">
              <a:lnSpc>
                <a:spcPct val="100000"/>
              </a:lnSpc>
              <a:spcBef>
                <a:spcPts val="0"/>
              </a:spcBef>
              <a:spcAft>
                <a:spcPts val="0"/>
              </a:spcAft>
              <a:buClr>
                <a:srgbClr val="000000"/>
              </a:buClr>
              <a:buSzPts val="1000"/>
              <a:buFont typeface="Arial"/>
              <a:buChar char="•"/>
            </a:pPr>
            <a:r>
              <a:rPr lang="en" sz="1000" b="0" i="0" u="none" strike="noStrike" cap="none">
                <a:solidFill>
                  <a:srgbClr val="000000"/>
                </a:solidFill>
                <a:latin typeface="PT Serif"/>
                <a:ea typeface="PT Serif"/>
                <a:cs typeface="PT Serif"/>
                <a:sym typeface="PT Serif"/>
              </a:rPr>
              <a:t>Get feedback from Tracey</a:t>
            </a:r>
            <a:endParaRPr sz="1000" b="0" i="0" u="none" strike="noStrike" cap="none">
              <a:solidFill>
                <a:srgbClr val="000000"/>
              </a:solidFill>
              <a:latin typeface="PT Serif"/>
              <a:ea typeface="PT Serif"/>
              <a:cs typeface="PT Serif"/>
              <a:sym typeface="PT Serif"/>
            </a:endParaRPr>
          </a:p>
        </p:txBody>
      </p:sp>
      <p:sp>
        <p:nvSpPr>
          <p:cNvPr id="450" name="Google Shape;450;p11"/>
          <p:cNvSpPr/>
          <p:nvPr/>
        </p:nvSpPr>
        <p:spPr>
          <a:xfrm>
            <a:off x="6622756" y="2502592"/>
            <a:ext cx="2065778" cy="461665"/>
          </a:xfrm>
          <a:prstGeom prst="rect">
            <a:avLst/>
          </a:prstGeom>
          <a:solidFill>
            <a:srgbClr val="FFFFFF"/>
          </a:solidFill>
          <a:ln>
            <a:noFill/>
          </a:ln>
        </p:spPr>
        <p:txBody>
          <a:bodyPr spcFirstLastPara="1" wrap="square" lIns="0" tIns="0" rIns="0" bIns="0" anchor="t" anchorCtr="0">
            <a:spAutoFit/>
          </a:bodyPr>
          <a:lstStyle/>
          <a:p>
            <a:pPr marL="171450" marR="0" lvl="0" indent="-171450" algn="l" rtl="0">
              <a:lnSpc>
                <a:spcPct val="100000"/>
              </a:lnSpc>
              <a:spcBef>
                <a:spcPts val="0"/>
              </a:spcBef>
              <a:spcAft>
                <a:spcPts val="0"/>
              </a:spcAft>
              <a:buClr>
                <a:srgbClr val="000000"/>
              </a:buClr>
              <a:buSzPts val="1000"/>
              <a:buFont typeface="Arial"/>
              <a:buChar char="•"/>
            </a:pPr>
            <a:r>
              <a:rPr lang="en" sz="1000" b="0" i="0" u="none" strike="noStrike" cap="none">
                <a:solidFill>
                  <a:srgbClr val="000000"/>
                </a:solidFill>
                <a:latin typeface="PT Serif"/>
                <a:ea typeface="PT Serif"/>
                <a:cs typeface="PT Serif"/>
                <a:sym typeface="PT Serif"/>
              </a:rPr>
              <a:t>Feedback that can be turned into user stories for design and prioritized</a:t>
            </a:r>
            <a:endParaRPr sz="1000" b="0" i="0" u="none" strike="noStrike" cap="none">
              <a:solidFill>
                <a:srgbClr val="000000"/>
              </a:solidFill>
              <a:latin typeface="PT Serif"/>
              <a:ea typeface="PT Serif"/>
              <a:cs typeface="PT Serif"/>
              <a:sym typeface="PT Serif"/>
            </a:endParaRPr>
          </a:p>
        </p:txBody>
      </p:sp>
      <p:sp>
        <p:nvSpPr>
          <p:cNvPr id="451" name="Google Shape;451;p11"/>
          <p:cNvSpPr/>
          <p:nvPr/>
        </p:nvSpPr>
        <p:spPr>
          <a:xfrm>
            <a:off x="1249681" y="3218197"/>
            <a:ext cx="731520" cy="153888"/>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1000" b="0" i="0" u="none" strike="noStrike" cap="none">
                <a:solidFill>
                  <a:srgbClr val="000000"/>
                </a:solidFill>
                <a:latin typeface="PT Serif"/>
                <a:ea typeface="PT Serif"/>
                <a:cs typeface="PT Serif"/>
                <a:sym typeface="PT Serif"/>
              </a:rPr>
              <a:t>Sprint Demo</a:t>
            </a:r>
            <a:endParaRPr/>
          </a:p>
        </p:txBody>
      </p:sp>
      <p:sp>
        <p:nvSpPr>
          <p:cNvPr id="452" name="Google Shape;452;p11"/>
          <p:cNvSpPr/>
          <p:nvPr/>
        </p:nvSpPr>
        <p:spPr>
          <a:xfrm>
            <a:off x="2171141" y="3218197"/>
            <a:ext cx="2065778" cy="307777"/>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1000" b="0" i="0" u="none" strike="noStrike" cap="none">
                <a:solidFill>
                  <a:srgbClr val="000000"/>
                </a:solidFill>
                <a:latin typeface="PT Serif"/>
                <a:ea typeface="PT Serif"/>
                <a:cs typeface="PT Serif"/>
                <a:sym typeface="PT Serif"/>
              </a:rPr>
              <a:t>Tracey, full working team, all stakeholders invited</a:t>
            </a:r>
            <a:endParaRPr sz="1000" b="0" i="0" u="none" strike="noStrike" cap="none">
              <a:solidFill>
                <a:srgbClr val="000000"/>
              </a:solidFill>
              <a:latin typeface="PT Serif"/>
              <a:ea typeface="PT Serif"/>
              <a:cs typeface="PT Serif"/>
              <a:sym typeface="PT Serif"/>
            </a:endParaRPr>
          </a:p>
        </p:txBody>
      </p:sp>
      <p:sp>
        <p:nvSpPr>
          <p:cNvPr id="453" name="Google Shape;453;p11"/>
          <p:cNvSpPr/>
          <p:nvPr/>
        </p:nvSpPr>
        <p:spPr>
          <a:xfrm>
            <a:off x="4367037" y="3218197"/>
            <a:ext cx="2065778" cy="307777"/>
          </a:xfrm>
          <a:prstGeom prst="rect">
            <a:avLst/>
          </a:prstGeom>
          <a:solidFill>
            <a:srgbClr val="FFFFFF"/>
          </a:solidFill>
          <a:ln>
            <a:noFill/>
          </a:ln>
        </p:spPr>
        <p:txBody>
          <a:bodyPr spcFirstLastPara="1" wrap="square" lIns="0" tIns="0" rIns="0" bIns="0" anchor="t" anchorCtr="0">
            <a:spAutoFit/>
          </a:bodyPr>
          <a:lstStyle/>
          <a:p>
            <a:pPr marL="171450" marR="0" lvl="0" indent="-171450" algn="l" rtl="0">
              <a:lnSpc>
                <a:spcPct val="100000"/>
              </a:lnSpc>
              <a:spcBef>
                <a:spcPts val="0"/>
              </a:spcBef>
              <a:spcAft>
                <a:spcPts val="0"/>
              </a:spcAft>
              <a:buClr>
                <a:srgbClr val="000000"/>
              </a:buClr>
              <a:buSzPts val="1000"/>
              <a:buFont typeface="Arial"/>
              <a:buChar char="•"/>
            </a:pPr>
            <a:r>
              <a:rPr lang="en" sz="1000" b="0" i="0" u="none" strike="noStrike" cap="none">
                <a:solidFill>
                  <a:srgbClr val="000000"/>
                </a:solidFill>
                <a:latin typeface="PT Serif"/>
                <a:ea typeface="PT Serif"/>
                <a:cs typeface="PT Serif"/>
                <a:sym typeface="PT Serif"/>
              </a:rPr>
              <a:t>Present all work accomplished in this current sprint for feedback</a:t>
            </a:r>
            <a:endParaRPr sz="1000" b="0" i="0" u="none" strike="noStrike" cap="none">
              <a:solidFill>
                <a:srgbClr val="000000"/>
              </a:solidFill>
              <a:latin typeface="PT Serif"/>
              <a:ea typeface="PT Serif"/>
              <a:cs typeface="PT Serif"/>
              <a:sym typeface="PT Serif"/>
            </a:endParaRPr>
          </a:p>
        </p:txBody>
      </p:sp>
      <p:sp>
        <p:nvSpPr>
          <p:cNvPr id="454" name="Google Shape;454;p11"/>
          <p:cNvSpPr/>
          <p:nvPr/>
        </p:nvSpPr>
        <p:spPr>
          <a:xfrm>
            <a:off x="6622756" y="3218197"/>
            <a:ext cx="2149722" cy="461665"/>
          </a:xfrm>
          <a:prstGeom prst="rect">
            <a:avLst/>
          </a:prstGeom>
          <a:solidFill>
            <a:srgbClr val="FFFFFF"/>
          </a:solidFill>
          <a:ln>
            <a:noFill/>
          </a:ln>
        </p:spPr>
        <p:txBody>
          <a:bodyPr spcFirstLastPara="1" wrap="square" lIns="0" tIns="0" rIns="0" bIns="0" anchor="t" anchorCtr="0">
            <a:spAutoFit/>
          </a:bodyPr>
          <a:lstStyle/>
          <a:p>
            <a:pPr marL="171450" marR="0" lvl="0" indent="-171450" algn="l" rtl="0">
              <a:lnSpc>
                <a:spcPct val="100000"/>
              </a:lnSpc>
              <a:spcBef>
                <a:spcPts val="0"/>
              </a:spcBef>
              <a:spcAft>
                <a:spcPts val="0"/>
              </a:spcAft>
              <a:buClr>
                <a:srgbClr val="000000"/>
              </a:buClr>
              <a:buSzPts val="1000"/>
              <a:buFont typeface="Arial"/>
              <a:buChar char="•"/>
            </a:pPr>
            <a:r>
              <a:rPr lang="en" sz="1000" b="0" i="0" u="none" strike="noStrike" cap="none">
                <a:solidFill>
                  <a:srgbClr val="000000"/>
                </a:solidFill>
                <a:latin typeface="PT Serif"/>
                <a:ea typeface="PT Serif"/>
                <a:cs typeface="PT Serif"/>
                <a:sym typeface="PT Serif"/>
              </a:rPr>
              <a:t>Feedback from stakeholders turned into user stories that can be prioritized for upcoming sprints</a:t>
            </a:r>
            <a:endParaRPr sz="1000" b="0" i="0" u="none" strike="noStrike" cap="none">
              <a:solidFill>
                <a:srgbClr val="000000"/>
              </a:solidFill>
              <a:latin typeface="PT Serif"/>
              <a:ea typeface="PT Serif"/>
              <a:cs typeface="PT Serif"/>
              <a:sym typeface="PT Serif"/>
            </a:endParaRPr>
          </a:p>
        </p:txBody>
      </p:sp>
      <p:sp>
        <p:nvSpPr>
          <p:cNvPr id="455" name="Google Shape;455;p11"/>
          <p:cNvSpPr/>
          <p:nvPr/>
        </p:nvSpPr>
        <p:spPr>
          <a:xfrm>
            <a:off x="414117" y="3933803"/>
            <a:ext cx="671280"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1000" b="1" i="0" u="none" strike="noStrike" cap="none">
                <a:solidFill>
                  <a:srgbClr val="000000"/>
                </a:solidFill>
                <a:latin typeface="PT Serif"/>
                <a:ea typeface="PT Serif"/>
                <a:cs typeface="PT Serif"/>
                <a:sym typeface="PT Serif"/>
              </a:rPr>
              <a:t>To discuss work for future sprints</a:t>
            </a:r>
            <a:endParaRPr/>
          </a:p>
        </p:txBody>
      </p:sp>
      <p:sp>
        <p:nvSpPr>
          <p:cNvPr id="456" name="Google Shape;456;p11"/>
          <p:cNvSpPr/>
          <p:nvPr/>
        </p:nvSpPr>
        <p:spPr>
          <a:xfrm>
            <a:off x="1249681" y="3933803"/>
            <a:ext cx="731520" cy="615553"/>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1000" b="0" i="0" u="none" strike="noStrike" cap="none">
                <a:solidFill>
                  <a:srgbClr val="000000"/>
                </a:solidFill>
                <a:latin typeface="PT Serif"/>
                <a:ea typeface="PT Serif"/>
                <a:cs typeface="PT Serif"/>
                <a:sym typeface="PT Serif"/>
              </a:rPr>
              <a:t>Backlog Grooming with stakeholders</a:t>
            </a:r>
            <a:endParaRPr/>
          </a:p>
        </p:txBody>
      </p:sp>
      <p:sp>
        <p:nvSpPr>
          <p:cNvPr id="457" name="Google Shape;457;p11"/>
          <p:cNvSpPr/>
          <p:nvPr/>
        </p:nvSpPr>
        <p:spPr>
          <a:xfrm>
            <a:off x="2171141" y="3933803"/>
            <a:ext cx="2065778" cy="461665"/>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1000" b="0" i="0" u="none" strike="noStrike" cap="none">
                <a:solidFill>
                  <a:srgbClr val="000000"/>
                </a:solidFill>
                <a:latin typeface="PT Serif"/>
                <a:ea typeface="PT Serif"/>
                <a:cs typeface="PT Serif"/>
                <a:sym typeface="PT Serif"/>
              </a:rPr>
              <a:t>Tracey, Kit, Jordan, Jesse, additional team members as needed based on story, key stakeholders TBD</a:t>
            </a:r>
            <a:endParaRPr sz="1000" b="0" i="0" u="none" strike="noStrike" cap="none">
              <a:solidFill>
                <a:srgbClr val="000000"/>
              </a:solidFill>
              <a:latin typeface="PT Serif"/>
              <a:ea typeface="PT Serif"/>
              <a:cs typeface="PT Serif"/>
              <a:sym typeface="PT Serif"/>
            </a:endParaRPr>
          </a:p>
        </p:txBody>
      </p:sp>
      <p:sp>
        <p:nvSpPr>
          <p:cNvPr id="458" name="Google Shape;458;p11"/>
          <p:cNvSpPr/>
          <p:nvPr/>
        </p:nvSpPr>
        <p:spPr>
          <a:xfrm>
            <a:off x="4367037" y="3933803"/>
            <a:ext cx="2065778" cy="461665"/>
          </a:xfrm>
          <a:prstGeom prst="rect">
            <a:avLst/>
          </a:prstGeom>
          <a:solidFill>
            <a:srgbClr val="FFFFFF"/>
          </a:solidFill>
          <a:ln>
            <a:noFill/>
          </a:ln>
        </p:spPr>
        <p:txBody>
          <a:bodyPr spcFirstLastPara="1" wrap="square" lIns="0" tIns="0" rIns="0" bIns="0" anchor="t" anchorCtr="0">
            <a:spAutoFit/>
          </a:bodyPr>
          <a:lstStyle/>
          <a:p>
            <a:pPr marL="171450" marR="0" lvl="0" indent="-171450" algn="l" rtl="0">
              <a:lnSpc>
                <a:spcPct val="100000"/>
              </a:lnSpc>
              <a:spcBef>
                <a:spcPts val="0"/>
              </a:spcBef>
              <a:spcAft>
                <a:spcPts val="0"/>
              </a:spcAft>
              <a:buClr>
                <a:srgbClr val="000000"/>
              </a:buClr>
              <a:buSzPts val="1000"/>
              <a:buFont typeface="Arial"/>
              <a:buChar char="•"/>
            </a:pPr>
            <a:r>
              <a:rPr lang="en" sz="1000" b="0" i="0" u="none" strike="noStrike" cap="none">
                <a:solidFill>
                  <a:srgbClr val="000000"/>
                </a:solidFill>
                <a:latin typeface="PT Serif"/>
                <a:ea typeface="PT Serif"/>
                <a:cs typeface="PT Serif"/>
                <a:sym typeface="PT Serif"/>
              </a:rPr>
              <a:t>Discuss stories, designs, or work to be done in upcoming sprints to refine the user story</a:t>
            </a:r>
            <a:endParaRPr sz="1000" b="0" i="0" u="none" strike="noStrike" cap="none">
              <a:solidFill>
                <a:srgbClr val="000000"/>
              </a:solidFill>
              <a:latin typeface="PT Serif"/>
              <a:ea typeface="PT Serif"/>
              <a:cs typeface="PT Serif"/>
              <a:sym typeface="PT Serif"/>
            </a:endParaRPr>
          </a:p>
        </p:txBody>
      </p:sp>
      <p:sp>
        <p:nvSpPr>
          <p:cNvPr id="459" name="Google Shape;459;p11"/>
          <p:cNvSpPr/>
          <p:nvPr/>
        </p:nvSpPr>
        <p:spPr>
          <a:xfrm>
            <a:off x="6622756" y="3933803"/>
            <a:ext cx="2065778" cy="615553"/>
          </a:xfrm>
          <a:prstGeom prst="rect">
            <a:avLst/>
          </a:prstGeom>
          <a:solidFill>
            <a:srgbClr val="FFFFFF"/>
          </a:solidFill>
          <a:ln>
            <a:noFill/>
          </a:ln>
        </p:spPr>
        <p:txBody>
          <a:bodyPr spcFirstLastPara="1" wrap="square" lIns="0" tIns="0" rIns="0" bIns="0" anchor="t" anchorCtr="0">
            <a:spAutoFit/>
          </a:bodyPr>
          <a:lstStyle/>
          <a:p>
            <a:pPr marL="171450" marR="0" lvl="0" indent="-171450" algn="l" rtl="0">
              <a:lnSpc>
                <a:spcPct val="100000"/>
              </a:lnSpc>
              <a:spcBef>
                <a:spcPts val="0"/>
              </a:spcBef>
              <a:spcAft>
                <a:spcPts val="0"/>
              </a:spcAft>
              <a:buClr>
                <a:srgbClr val="000000"/>
              </a:buClr>
              <a:buSzPts val="1000"/>
              <a:buFont typeface="Arial"/>
              <a:buChar char="•"/>
            </a:pPr>
            <a:r>
              <a:rPr lang="en" sz="1000" b="0" i="0" u="none" strike="noStrike" cap="none">
                <a:solidFill>
                  <a:srgbClr val="000000"/>
                </a:solidFill>
                <a:latin typeface="PT Serif"/>
                <a:ea typeface="PT Serif"/>
                <a:cs typeface="PT Serif"/>
                <a:sym typeface="PT Serif"/>
              </a:rPr>
              <a:t>User stories for future sprints are updated, meet Definition of Ready, and can be pulled into future sprints</a:t>
            </a:r>
            <a:endParaRPr sz="1000" b="0" i="0" u="none" strike="noStrike" cap="none">
              <a:solidFill>
                <a:srgbClr val="000000"/>
              </a:solidFill>
              <a:latin typeface="PT Serif"/>
              <a:ea typeface="PT Serif"/>
              <a:cs typeface="PT Serif"/>
              <a:sym typeface="PT Serif"/>
            </a:endParaRPr>
          </a:p>
        </p:txBody>
      </p:sp>
      <p:sp>
        <p:nvSpPr>
          <p:cNvPr id="460" name="Google Shape;460;p11"/>
          <p:cNvSpPr txBox="1">
            <a:spLocks noGrp="1"/>
          </p:cNvSpPr>
          <p:nvPr>
            <p:ph type="title"/>
          </p:nvPr>
        </p:nvSpPr>
        <p:spPr>
          <a:xfrm>
            <a:off x="311699" y="445025"/>
            <a:ext cx="8668177"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434343"/>
              </a:buClr>
              <a:buSzPts val="1800"/>
              <a:buFont typeface="Century Gothic"/>
              <a:buNone/>
            </a:pPr>
            <a:r>
              <a:rPr lang="en"/>
              <a:t>Meetings with Tracey or stakeholders outside of core team</a:t>
            </a:r>
            <a:endParaRPr/>
          </a:p>
        </p:txBody>
      </p:sp>
      <p:sp>
        <p:nvSpPr>
          <p:cNvPr id="461" name="Google Shape;461;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PT Serif"/>
                <a:ea typeface="PT Serif"/>
                <a:cs typeface="PT Serif"/>
                <a:sym typeface="PT Serif"/>
              </a:rPr>
              <a:t>11</a:t>
            </a:fld>
            <a:endParaRPr>
              <a:latin typeface="PT Serif"/>
              <a:ea typeface="PT Serif"/>
              <a:cs typeface="PT Serif"/>
              <a:sym typeface="PT Serif"/>
            </a:endParaRPr>
          </a:p>
        </p:txBody>
      </p:sp>
      <p:cxnSp>
        <p:nvCxnSpPr>
          <p:cNvPr id="462" name="Google Shape;462;p11"/>
          <p:cNvCxnSpPr/>
          <p:nvPr/>
        </p:nvCxnSpPr>
        <p:spPr>
          <a:xfrm>
            <a:off x="395645" y="1281818"/>
            <a:ext cx="8352711" cy="0"/>
          </a:xfrm>
          <a:prstGeom prst="straightConnector1">
            <a:avLst/>
          </a:prstGeom>
          <a:noFill/>
          <a:ln w="9525" cap="flat" cmpd="sng">
            <a:solidFill>
              <a:srgbClr val="3B7FF2"/>
            </a:solidFill>
            <a:prstDash val="solid"/>
            <a:round/>
            <a:headEnd type="none" w="sm" len="sm"/>
            <a:tailEnd type="none" w="sm" len="sm"/>
          </a:ln>
        </p:spPr>
      </p:cxnSp>
      <p:cxnSp>
        <p:nvCxnSpPr>
          <p:cNvPr id="463" name="Google Shape;463;p11"/>
          <p:cNvCxnSpPr/>
          <p:nvPr/>
        </p:nvCxnSpPr>
        <p:spPr>
          <a:xfrm>
            <a:off x="1249681" y="2375622"/>
            <a:ext cx="7498675" cy="0"/>
          </a:xfrm>
          <a:prstGeom prst="straightConnector1">
            <a:avLst/>
          </a:prstGeom>
          <a:noFill/>
          <a:ln w="9525" cap="flat" cmpd="sng">
            <a:solidFill>
              <a:srgbClr val="BFBFBF"/>
            </a:solidFill>
            <a:prstDash val="solid"/>
            <a:round/>
            <a:headEnd type="none" w="sm" len="sm"/>
            <a:tailEnd type="none" w="sm" len="sm"/>
          </a:ln>
        </p:spPr>
      </p:cxnSp>
      <p:cxnSp>
        <p:nvCxnSpPr>
          <p:cNvPr id="464" name="Google Shape;464;p11"/>
          <p:cNvCxnSpPr/>
          <p:nvPr/>
        </p:nvCxnSpPr>
        <p:spPr>
          <a:xfrm>
            <a:off x="1249681" y="3091227"/>
            <a:ext cx="7498675" cy="0"/>
          </a:xfrm>
          <a:prstGeom prst="straightConnector1">
            <a:avLst/>
          </a:prstGeom>
          <a:noFill/>
          <a:ln w="9525" cap="flat" cmpd="sng">
            <a:solidFill>
              <a:srgbClr val="BFBFBF"/>
            </a:solidFill>
            <a:prstDash val="solid"/>
            <a:round/>
            <a:headEnd type="none" w="sm" len="sm"/>
            <a:tailEnd type="none" w="sm" len="sm"/>
          </a:ln>
        </p:spPr>
      </p:cxnSp>
      <p:cxnSp>
        <p:nvCxnSpPr>
          <p:cNvPr id="465" name="Google Shape;465;p11"/>
          <p:cNvCxnSpPr/>
          <p:nvPr/>
        </p:nvCxnSpPr>
        <p:spPr>
          <a:xfrm>
            <a:off x="395645" y="3806832"/>
            <a:ext cx="8352711" cy="0"/>
          </a:xfrm>
          <a:prstGeom prst="straightConnector1">
            <a:avLst/>
          </a:prstGeom>
          <a:noFill/>
          <a:ln w="9525" cap="flat" cmpd="sng">
            <a:solidFill>
              <a:srgbClr val="BFBFBF"/>
            </a:solidFill>
            <a:prstDash val="solid"/>
            <a:round/>
            <a:headEnd type="none" w="sm" len="sm"/>
            <a:tailEnd type="none" w="sm" len="sm"/>
          </a:ln>
        </p:spPr>
      </p:cxnSp>
      <p:sp>
        <p:nvSpPr>
          <p:cNvPr id="466" name="Google Shape;466;p11"/>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9B9B9B"/>
                </a:solidFill>
                <a:latin typeface="PT Serif"/>
                <a:ea typeface="PT Serif"/>
                <a:cs typeface="PT Serif"/>
                <a:sym typeface="PT Serif"/>
              </a:rPr>
              <a:t>Kick-off: 1095-B Tax Form</a:t>
            </a:r>
            <a:endParaRPr sz="600" b="1" i="0" u="none" strike="noStrike" cap="none">
              <a:solidFill>
                <a:srgbClr val="9B9B9B"/>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12"/>
          <p:cNvSpPr/>
          <p:nvPr/>
        </p:nvSpPr>
        <p:spPr>
          <a:xfrm>
            <a:off x="-950" y="0"/>
            <a:ext cx="9144000" cy="5143500"/>
          </a:xfrm>
          <a:prstGeom prst="rect">
            <a:avLst/>
          </a:prstGeom>
          <a:solidFill>
            <a:srgbClr val="4B5C90"/>
          </a:solidFill>
          <a:ln w="9525" cap="flat" cmpd="sng">
            <a:solidFill>
              <a:srgbClr val="4B5C9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018"/>
              <a:buFont typeface="Arial"/>
              <a:buNone/>
            </a:pPr>
            <a:endParaRPr sz="1390" b="0" i="0" u="none" strike="noStrike" cap="none">
              <a:solidFill>
                <a:schemeClr val="lt1"/>
              </a:solidFill>
              <a:latin typeface="PT Serif"/>
              <a:ea typeface="PT Serif"/>
              <a:cs typeface="PT Serif"/>
              <a:sym typeface="PT Serif"/>
            </a:endParaRPr>
          </a:p>
        </p:txBody>
      </p:sp>
      <p:sp>
        <p:nvSpPr>
          <p:cNvPr id="472" name="Google Shape;472;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solidFill>
                  <a:schemeClr val="lt1"/>
                </a:solidFill>
                <a:latin typeface="PT Serif"/>
                <a:ea typeface="PT Serif"/>
                <a:cs typeface="PT Serif"/>
                <a:sym typeface="PT Serif"/>
              </a:rPr>
              <a:t>12</a:t>
            </a:fld>
            <a:endParaRPr>
              <a:solidFill>
                <a:schemeClr val="lt1"/>
              </a:solidFill>
              <a:latin typeface="PT Serif"/>
              <a:ea typeface="PT Serif"/>
              <a:cs typeface="PT Serif"/>
              <a:sym typeface="PT Serif"/>
            </a:endParaRPr>
          </a:p>
        </p:txBody>
      </p:sp>
      <p:sp>
        <p:nvSpPr>
          <p:cNvPr id="473" name="Google Shape;473;p12"/>
          <p:cNvSpPr txBox="1"/>
          <p:nvPr/>
        </p:nvSpPr>
        <p:spPr>
          <a:xfrm>
            <a:off x="464100" y="2073643"/>
            <a:ext cx="7768500" cy="68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4340" b="0" i="0" u="none" strike="noStrike" cap="none">
                <a:solidFill>
                  <a:schemeClr val="lt1"/>
                </a:solidFill>
                <a:latin typeface="PT Serif"/>
                <a:ea typeface="PT Serif"/>
                <a:cs typeface="PT Serif"/>
                <a:sym typeface="PT Serif"/>
              </a:rPr>
              <a:t>Next steps</a:t>
            </a:r>
            <a:endParaRPr sz="3240" b="1" i="0" u="none" strike="noStrike" cap="none">
              <a:solidFill>
                <a:schemeClr val="lt1"/>
              </a:solidFill>
              <a:latin typeface="Century Gothic"/>
              <a:ea typeface="Century Gothic"/>
              <a:cs typeface="Century Gothic"/>
              <a:sym typeface="Century Gothic"/>
            </a:endParaRPr>
          </a:p>
        </p:txBody>
      </p:sp>
      <p:sp>
        <p:nvSpPr>
          <p:cNvPr id="474" name="Google Shape;474;p12"/>
          <p:cNvSpPr txBox="1"/>
          <p:nvPr/>
        </p:nvSpPr>
        <p:spPr>
          <a:xfrm>
            <a:off x="464100" y="1793210"/>
            <a:ext cx="1401645" cy="35886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D8E6FC"/>
                </a:solidFill>
                <a:latin typeface="PT Serif"/>
                <a:ea typeface="PT Serif"/>
                <a:cs typeface="PT Serif"/>
                <a:sym typeface="PT Serif"/>
              </a:rPr>
              <a:t>1095-B Tax Form</a:t>
            </a:r>
            <a:endParaRPr sz="900" b="1" i="0" u="none" strike="noStrike" cap="none">
              <a:solidFill>
                <a:srgbClr val="D8E6FC"/>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13"/>
          <p:cNvSpPr txBox="1">
            <a:spLocks noGrp="1"/>
          </p:cNvSpPr>
          <p:nvPr>
            <p:ph type="body" idx="1"/>
          </p:nvPr>
        </p:nvSpPr>
        <p:spPr>
          <a:xfrm>
            <a:off x="311700" y="1152475"/>
            <a:ext cx="6130800" cy="1816200"/>
          </a:xfrm>
          <a:prstGeom prst="rect">
            <a:avLst/>
          </a:prstGeom>
          <a:noFill/>
          <a:ln>
            <a:noFill/>
          </a:ln>
        </p:spPr>
        <p:txBody>
          <a:bodyPr spcFirstLastPara="1" wrap="square" lIns="91425" tIns="91425" rIns="91425" bIns="91425" anchor="t" anchorCtr="0">
            <a:spAutoFit/>
          </a:bodyPr>
          <a:lstStyle/>
          <a:p>
            <a:pPr marL="457200" lvl="0" indent="-342900" algn="l" rtl="0">
              <a:lnSpc>
                <a:spcPct val="100000"/>
              </a:lnSpc>
              <a:spcBef>
                <a:spcPts val="0"/>
              </a:spcBef>
              <a:spcAft>
                <a:spcPts val="0"/>
              </a:spcAft>
              <a:buSzPts val="1440"/>
              <a:buChar char="●"/>
            </a:pPr>
            <a:r>
              <a:rPr lang="en" sz="1600"/>
              <a:t>Discuss any revisions to work plan and current sprint progress at first PO Sync on Monday 1/24</a:t>
            </a:r>
            <a:endParaRPr/>
          </a:p>
          <a:p>
            <a:pPr marL="457200" lvl="0" indent="-342900" algn="l" rtl="0">
              <a:lnSpc>
                <a:spcPct val="100000"/>
              </a:lnSpc>
              <a:spcBef>
                <a:spcPts val="600"/>
              </a:spcBef>
              <a:spcAft>
                <a:spcPts val="0"/>
              </a:spcAft>
              <a:buSzPts val="1440"/>
              <a:buChar char="●"/>
            </a:pPr>
            <a:r>
              <a:rPr lang="en" sz="1600"/>
              <a:t>Align on next sprint’s goal with Tracey and kick off next sprint on Wednesday 1/26</a:t>
            </a:r>
            <a:endParaRPr/>
          </a:p>
          <a:p>
            <a:pPr marL="457200" lvl="0" indent="-342900" algn="l" rtl="0">
              <a:lnSpc>
                <a:spcPct val="100000"/>
              </a:lnSpc>
              <a:spcBef>
                <a:spcPts val="600"/>
              </a:spcBef>
              <a:spcAft>
                <a:spcPts val="600"/>
              </a:spcAft>
              <a:buSzPts val="1440"/>
              <a:buChar char="●"/>
            </a:pPr>
            <a:r>
              <a:rPr lang="en" sz="1600"/>
              <a:t>Decide on attendees for sprint demos and backlog refinements and send invites by Friday 1/28</a:t>
            </a:r>
            <a:endParaRPr/>
          </a:p>
        </p:txBody>
      </p:sp>
      <p:sp>
        <p:nvSpPr>
          <p:cNvPr id="480" name="Google Shape;480;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PT Serif"/>
                <a:ea typeface="PT Serif"/>
                <a:cs typeface="PT Serif"/>
                <a:sym typeface="PT Serif"/>
              </a:rPr>
              <a:t>13</a:t>
            </a:fld>
            <a:endParaRPr>
              <a:latin typeface="PT Serif"/>
              <a:ea typeface="PT Serif"/>
              <a:cs typeface="PT Serif"/>
              <a:sym typeface="PT Serif"/>
            </a:endParaRPr>
          </a:p>
        </p:txBody>
      </p:sp>
      <p:sp>
        <p:nvSpPr>
          <p:cNvPr id="481" name="Google Shape;48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rgbClr val="434343"/>
              </a:buClr>
              <a:buSzPts val="1800"/>
              <a:buFont typeface="Century Gothic"/>
              <a:buNone/>
            </a:pPr>
            <a:r>
              <a:rPr lang="en"/>
              <a:t>Next steps</a:t>
            </a:r>
            <a:endParaRPr/>
          </a:p>
        </p:txBody>
      </p:sp>
      <p:sp>
        <p:nvSpPr>
          <p:cNvPr id="482" name="Google Shape;482;p13"/>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9B9B9B"/>
                </a:solidFill>
                <a:latin typeface="PT Serif"/>
                <a:ea typeface="PT Serif"/>
                <a:cs typeface="PT Serif"/>
                <a:sym typeface="PT Serif"/>
              </a:rPr>
              <a:t>Kick-off: 1095-B Tax Form</a:t>
            </a:r>
            <a:endParaRPr sz="600" b="1" i="0" u="none" strike="noStrike" cap="none">
              <a:solidFill>
                <a:srgbClr val="9B9B9B"/>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14"/>
          <p:cNvSpPr/>
          <p:nvPr/>
        </p:nvSpPr>
        <p:spPr>
          <a:xfrm>
            <a:off x="0" y="0"/>
            <a:ext cx="9144000" cy="4483200"/>
          </a:xfrm>
          <a:prstGeom prst="rect">
            <a:avLst/>
          </a:prstGeom>
          <a:solidFill>
            <a:srgbClr val="4B5C90"/>
          </a:solidFill>
          <a:ln w="9525" cap="flat" cmpd="sng">
            <a:solidFill>
              <a:srgbClr val="4B5C9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018"/>
              <a:buFont typeface="Arial"/>
              <a:buNone/>
            </a:pPr>
            <a:endParaRPr sz="1390" b="0" i="0" u="none" strike="noStrike" cap="none">
              <a:solidFill>
                <a:schemeClr val="lt1"/>
              </a:solidFill>
              <a:latin typeface="PT Serif"/>
              <a:ea typeface="PT Serif"/>
              <a:cs typeface="PT Serif"/>
              <a:sym typeface="PT Serif"/>
            </a:endParaRPr>
          </a:p>
        </p:txBody>
      </p:sp>
      <p:pic>
        <p:nvPicPr>
          <p:cNvPr id="488" name="Google Shape;488;p14"/>
          <p:cNvPicPr preferRelativeResize="0"/>
          <p:nvPr/>
        </p:nvPicPr>
        <p:blipFill rotWithShape="1">
          <a:blip r:embed="rId3">
            <a:alphaModFix/>
          </a:blip>
          <a:srcRect/>
          <a:stretch/>
        </p:blipFill>
        <p:spPr>
          <a:xfrm>
            <a:off x="464099" y="4616025"/>
            <a:ext cx="1873603" cy="415350"/>
          </a:xfrm>
          <a:prstGeom prst="rect">
            <a:avLst/>
          </a:prstGeom>
          <a:noFill/>
          <a:ln>
            <a:noFill/>
          </a:ln>
        </p:spPr>
      </p:pic>
      <p:sp>
        <p:nvSpPr>
          <p:cNvPr id="489" name="Google Shape;489;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PT Serif"/>
                <a:ea typeface="PT Serif"/>
                <a:cs typeface="PT Serif"/>
                <a:sym typeface="PT Serif"/>
              </a:rPr>
              <a:t>14</a:t>
            </a:fld>
            <a:endParaRPr>
              <a:latin typeface="PT Serif"/>
              <a:ea typeface="PT Serif"/>
              <a:cs typeface="PT Serif"/>
              <a:sym typeface="PT Serif"/>
            </a:endParaRPr>
          </a:p>
        </p:txBody>
      </p:sp>
      <p:sp>
        <p:nvSpPr>
          <p:cNvPr id="490" name="Google Shape;490;p14"/>
          <p:cNvSpPr txBox="1"/>
          <p:nvPr/>
        </p:nvSpPr>
        <p:spPr>
          <a:xfrm>
            <a:off x="464100" y="1710083"/>
            <a:ext cx="7768500" cy="68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340"/>
              <a:buFont typeface="Arial"/>
              <a:buNone/>
            </a:pPr>
            <a:r>
              <a:rPr lang="en" sz="4340" b="0" i="0" u="none" strike="noStrike" cap="none">
                <a:solidFill>
                  <a:schemeClr val="lt1"/>
                </a:solidFill>
                <a:latin typeface="PT Serif"/>
                <a:ea typeface="PT Serif"/>
                <a:cs typeface="PT Serif"/>
                <a:sym typeface="PT Serif"/>
              </a:rPr>
              <a:t>Appendix</a:t>
            </a:r>
            <a:endParaRPr sz="3240" b="1" i="0" u="none" strike="noStrike" cap="none">
              <a:solidFill>
                <a:schemeClr val="lt1"/>
              </a:solidFill>
              <a:latin typeface="Century Gothic"/>
              <a:ea typeface="Century Gothic"/>
              <a:cs typeface="Century Gothic"/>
              <a:sym typeface="Century Gothic"/>
            </a:endParaRPr>
          </a:p>
        </p:txBody>
      </p:sp>
      <p:pic>
        <p:nvPicPr>
          <p:cNvPr id="491" name="Google Shape;491;p14"/>
          <p:cNvPicPr preferRelativeResize="0"/>
          <p:nvPr/>
        </p:nvPicPr>
        <p:blipFill rotWithShape="1">
          <a:blip r:embed="rId4">
            <a:alphaModFix/>
          </a:blip>
          <a:srcRect/>
          <a:stretch/>
        </p:blipFill>
        <p:spPr>
          <a:xfrm>
            <a:off x="7577798" y="4679095"/>
            <a:ext cx="1206144" cy="36184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5"/>
          <p:cNvSpPr txBox="1"/>
          <p:nvPr/>
        </p:nvSpPr>
        <p:spPr>
          <a:xfrm>
            <a:off x="311700" y="38650"/>
            <a:ext cx="5865900" cy="384721"/>
          </a:xfrm>
          <a:prstGeom prst="rect">
            <a:avLst/>
          </a:prstGeom>
          <a:noFill/>
          <a:ln>
            <a:noFill/>
          </a:ln>
        </p:spPr>
        <p:txBody>
          <a:bodyPr spcFirstLastPara="1" wrap="square" lIns="114300" tIns="114300" rIns="114300" bIns="114300" anchor="t" anchorCtr="0">
            <a:spAutoFit/>
          </a:bodyPr>
          <a:lstStyle/>
          <a:p>
            <a:pPr marL="0" marR="0" lvl="0" indent="0" algn="l" rtl="0">
              <a:lnSpc>
                <a:spcPct val="100000"/>
              </a:lnSpc>
              <a:spcBef>
                <a:spcPts val="0"/>
              </a:spcBef>
              <a:spcAft>
                <a:spcPts val="0"/>
              </a:spcAft>
              <a:buNone/>
            </a:pPr>
            <a:r>
              <a:rPr lang="en" sz="1000" b="0" i="0" u="none" strike="noStrike" cap="none">
                <a:solidFill>
                  <a:srgbClr val="595959"/>
                </a:solidFill>
                <a:latin typeface="Arial"/>
                <a:ea typeface="Arial"/>
                <a:cs typeface="Arial"/>
                <a:sym typeface="Arial"/>
              </a:rPr>
              <a:t>CLIN 0001AC</a:t>
            </a:r>
            <a:endParaRPr/>
          </a:p>
        </p:txBody>
      </p:sp>
      <p:sp>
        <p:nvSpPr>
          <p:cNvPr id="497" name="Google Shape;497;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solidFill>
                  <a:srgbClr val="595959"/>
                </a:solidFill>
                <a:latin typeface="PT Serif"/>
                <a:ea typeface="PT Serif"/>
                <a:cs typeface="PT Serif"/>
                <a:sym typeface="PT Serif"/>
              </a:rPr>
              <a:t>15</a:t>
            </a:fld>
            <a:endParaRPr>
              <a:solidFill>
                <a:srgbClr val="595959"/>
              </a:solidFill>
              <a:latin typeface="PT Serif"/>
              <a:ea typeface="PT Serif"/>
              <a:cs typeface="PT Serif"/>
              <a:sym typeface="PT Serif"/>
            </a:endParaRPr>
          </a:p>
        </p:txBody>
      </p:sp>
      <p:sp>
        <p:nvSpPr>
          <p:cNvPr id="498" name="Google Shape;498;p15"/>
          <p:cNvSpPr/>
          <p:nvPr/>
        </p:nvSpPr>
        <p:spPr>
          <a:xfrm>
            <a:off x="395646" y="950131"/>
            <a:ext cx="473896"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Role</a:t>
            </a:r>
            <a:endParaRPr/>
          </a:p>
        </p:txBody>
      </p:sp>
      <p:sp>
        <p:nvSpPr>
          <p:cNvPr id="499" name="Google Shape;499;p15"/>
          <p:cNvSpPr/>
          <p:nvPr/>
        </p:nvSpPr>
        <p:spPr>
          <a:xfrm>
            <a:off x="7934221" y="950131"/>
            <a:ext cx="814136"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Organization</a:t>
            </a:r>
            <a:endParaRPr/>
          </a:p>
        </p:txBody>
      </p:sp>
      <p:sp>
        <p:nvSpPr>
          <p:cNvPr id="500" name="Google Shape;500;p15"/>
          <p:cNvSpPr/>
          <p:nvPr/>
        </p:nvSpPr>
        <p:spPr>
          <a:xfrm>
            <a:off x="1053769" y="950131"/>
            <a:ext cx="6024951"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Responsibility</a:t>
            </a:r>
            <a:endParaRPr/>
          </a:p>
        </p:txBody>
      </p:sp>
      <p:sp>
        <p:nvSpPr>
          <p:cNvPr id="501" name="Google Shape;501;p15"/>
          <p:cNvSpPr/>
          <p:nvPr/>
        </p:nvSpPr>
        <p:spPr>
          <a:xfrm>
            <a:off x="7262947" y="950131"/>
            <a:ext cx="487047"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Name</a:t>
            </a:r>
            <a:endParaRPr/>
          </a:p>
        </p:txBody>
      </p:sp>
      <p:sp>
        <p:nvSpPr>
          <p:cNvPr id="502" name="Google Shape;502;p15"/>
          <p:cNvSpPr/>
          <p:nvPr/>
        </p:nvSpPr>
        <p:spPr>
          <a:xfrm>
            <a:off x="395646" y="1157683"/>
            <a:ext cx="473896" cy="246221"/>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Executive Sponsors</a:t>
            </a:r>
            <a:endParaRPr/>
          </a:p>
        </p:txBody>
      </p:sp>
      <p:sp>
        <p:nvSpPr>
          <p:cNvPr id="503" name="Google Shape;503;p15"/>
          <p:cNvSpPr/>
          <p:nvPr/>
        </p:nvSpPr>
        <p:spPr>
          <a:xfrm>
            <a:off x="7934221" y="1157683"/>
            <a:ext cx="814136"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OCTO</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MO</a:t>
            </a:r>
            <a:endParaRPr/>
          </a:p>
        </p:txBody>
      </p:sp>
      <p:sp>
        <p:nvSpPr>
          <p:cNvPr id="504" name="Google Shape;504;p15"/>
          <p:cNvSpPr/>
          <p:nvPr/>
        </p:nvSpPr>
        <p:spPr>
          <a:xfrm>
            <a:off x="1053769" y="1157682"/>
            <a:ext cx="6024951" cy="369332"/>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Continuously sponsor and guide team in defining and delivering to the project goals and scope.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Champion the product within the larger ecosystem.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Make connections to inform the product and help the product team engage stakeholders at the right times. </a:t>
            </a:r>
            <a:endParaRPr sz="800" b="0" i="0" u="none" strike="noStrike" cap="none">
              <a:solidFill>
                <a:srgbClr val="000000"/>
              </a:solidFill>
              <a:latin typeface="PT Serif"/>
              <a:ea typeface="PT Serif"/>
              <a:cs typeface="PT Serif"/>
              <a:sym typeface="PT Serif"/>
            </a:endParaRPr>
          </a:p>
        </p:txBody>
      </p:sp>
      <p:sp>
        <p:nvSpPr>
          <p:cNvPr id="505" name="Google Shape;505;p15"/>
          <p:cNvSpPr/>
          <p:nvPr/>
        </p:nvSpPr>
        <p:spPr>
          <a:xfrm>
            <a:off x="7262947" y="1157683"/>
            <a:ext cx="487047"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Lauren</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Jeff</a:t>
            </a:r>
            <a:endParaRPr/>
          </a:p>
        </p:txBody>
      </p:sp>
      <p:sp>
        <p:nvSpPr>
          <p:cNvPr id="506" name="Google Shape;506;p15"/>
          <p:cNvSpPr/>
          <p:nvPr/>
        </p:nvSpPr>
        <p:spPr>
          <a:xfrm>
            <a:off x="395646" y="1597619"/>
            <a:ext cx="473896" cy="246221"/>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Product Owner</a:t>
            </a:r>
            <a:endParaRPr/>
          </a:p>
        </p:txBody>
      </p:sp>
      <p:sp>
        <p:nvSpPr>
          <p:cNvPr id="507" name="Google Shape;507;p15"/>
          <p:cNvSpPr/>
          <p:nvPr/>
        </p:nvSpPr>
        <p:spPr>
          <a:xfrm>
            <a:off x="7934221" y="1597619"/>
            <a:ext cx="814136"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OCTO</a:t>
            </a:r>
            <a:endParaRPr/>
          </a:p>
        </p:txBody>
      </p:sp>
      <p:sp>
        <p:nvSpPr>
          <p:cNvPr id="508" name="Google Shape;508;p15"/>
          <p:cNvSpPr/>
          <p:nvPr/>
        </p:nvSpPr>
        <p:spPr>
          <a:xfrm>
            <a:off x="1053769" y="1597618"/>
            <a:ext cx="6024951" cy="615553"/>
          </a:xfrm>
          <a:prstGeom prst="rect">
            <a:avLst/>
          </a:prstGeom>
          <a:solidFill>
            <a:srgbClr val="FFFFFF"/>
          </a:solidFill>
          <a:ln>
            <a:noFill/>
          </a:ln>
        </p:spPr>
        <p:txBody>
          <a:bodyPr spcFirstLastPara="1" wrap="square" lIns="0" tIns="0" rIns="0" bIns="0" anchor="t" anchorCtr="0">
            <a:spAutoFit/>
          </a:bodyPr>
          <a:lstStyle/>
          <a:p>
            <a:pPr marL="0" marR="0" lvl="1"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Work with product team to generate and prioritize user stories based on research. </a:t>
            </a:r>
            <a:endParaRPr/>
          </a:p>
          <a:p>
            <a:pPr marL="0" marR="0" lvl="1"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Make decisions and help manage product activities in collaboration with Product Manager (e.g., provide guidance, remove blockers, collaborate in developing the requirements, schedule, and vision, connect with SMEs). </a:t>
            </a:r>
            <a:endParaRPr/>
          </a:p>
          <a:p>
            <a:pPr marL="0" marR="0" lvl="1"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Review, approve, and accept products, deliverables and recurring reports (Delivery Reports; Monitoring Reports; Progress, Status and Management Reports; Status of GFE Reports; Personnel Contractor Manpower Reports; Contractor Staff Rosters). </a:t>
            </a:r>
            <a:endParaRPr sz="800" b="0" i="0" u="none" strike="noStrike" cap="none">
              <a:solidFill>
                <a:srgbClr val="000000"/>
              </a:solidFill>
              <a:latin typeface="PT Serif"/>
              <a:ea typeface="PT Serif"/>
              <a:cs typeface="PT Serif"/>
              <a:sym typeface="PT Serif"/>
            </a:endParaRPr>
          </a:p>
        </p:txBody>
      </p:sp>
      <p:sp>
        <p:nvSpPr>
          <p:cNvPr id="509" name="Google Shape;509;p15"/>
          <p:cNvSpPr/>
          <p:nvPr/>
        </p:nvSpPr>
        <p:spPr>
          <a:xfrm>
            <a:off x="7262947" y="1597619"/>
            <a:ext cx="487047"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Tracey</a:t>
            </a:r>
            <a:endParaRPr/>
          </a:p>
        </p:txBody>
      </p:sp>
      <p:sp>
        <p:nvSpPr>
          <p:cNvPr id="510" name="Google Shape;510;p15"/>
          <p:cNvSpPr/>
          <p:nvPr/>
        </p:nvSpPr>
        <p:spPr>
          <a:xfrm>
            <a:off x="395646" y="2283776"/>
            <a:ext cx="473896" cy="123111"/>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COR</a:t>
            </a:r>
            <a:endParaRPr/>
          </a:p>
        </p:txBody>
      </p:sp>
      <p:sp>
        <p:nvSpPr>
          <p:cNvPr id="511" name="Google Shape;511;p15"/>
          <p:cNvSpPr/>
          <p:nvPr/>
        </p:nvSpPr>
        <p:spPr>
          <a:xfrm>
            <a:off x="7934221" y="2283776"/>
            <a:ext cx="814136"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OCTO</a:t>
            </a:r>
            <a:endParaRPr/>
          </a:p>
        </p:txBody>
      </p:sp>
      <p:sp>
        <p:nvSpPr>
          <p:cNvPr id="512" name="Google Shape;512;p15"/>
          <p:cNvSpPr/>
          <p:nvPr/>
        </p:nvSpPr>
        <p:spPr>
          <a:xfrm>
            <a:off x="1053769" y="2283776"/>
            <a:ext cx="6024951" cy="492443"/>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Review, approve, and accept work performed and recurring reports (Delivery Reports; Monitoring Reports; Progress, Status and Management Reports; Status of GFE Reports; Personnel Contractor Manpower Reports; Contractor Staff Rosters).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Review T&amp;M requests as appropriate. Support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Program Manager with VA onboarding and invoicing as required.</a:t>
            </a:r>
            <a:endParaRPr sz="800" b="0" i="0" u="none" strike="noStrike" cap="none">
              <a:solidFill>
                <a:srgbClr val="000000"/>
              </a:solidFill>
              <a:latin typeface="PT Serif"/>
              <a:ea typeface="PT Serif"/>
              <a:cs typeface="PT Serif"/>
              <a:sym typeface="PT Serif"/>
            </a:endParaRPr>
          </a:p>
        </p:txBody>
      </p:sp>
      <p:sp>
        <p:nvSpPr>
          <p:cNvPr id="513" name="Google Shape;513;p15"/>
          <p:cNvSpPr/>
          <p:nvPr/>
        </p:nvSpPr>
        <p:spPr>
          <a:xfrm>
            <a:off x="7262947" y="2283776"/>
            <a:ext cx="487047"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Mary/ Vilay</a:t>
            </a:r>
            <a:endParaRPr/>
          </a:p>
        </p:txBody>
      </p:sp>
      <p:sp>
        <p:nvSpPr>
          <p:cNvPr id="514" name="Google Shape;514;p15"/>
          <p:cNvSpPr/>
          <p:nvPr/>
        </p:nvSpPr>
        <p:spPr>
          <a:xfrm>
            <a:off x="395646" y="2846823"/>
            <a:ext cx="473896" cy="246221"/>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Program Manager</a:t>
            </a:r>
            <a:endParaRPr/>
          </a:p>
        </p:txBody>
      </p:sp>
      <p:sp>
        <p:nvSpPr>
          <p:cNvPr id="515" name="Google Shape;515;p15"/>
          <p:cNvSpPr/>
          <p:nvPr/>
        </p:nvSpPr>
        <p:spPr>
          <a:xfrm>
            <a:off x="7934221" y="2846823"/>
            <a:ext cx="814136"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MO</a:t>
            </a:r>
            <a:endParaRPr/>
          </a:p>
        </p:txBody>
      </p:sp>
      <p:sp>
        <p:nvSpPr>
          <p:cNvPr id="516" name="Google Shape;516;p15"/>
          <p:cNvSpPr/>
          <p:nvPr/>
        </p:nvSpPr>
        <p:spPr>
          <a:xfrm>
            <a:off x="1053769" y="2846823"/>
            <a:ext cx="6024951" cy="615553"/>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Accountable leader for the overall program.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Define strategy and define features; manage stakeholders.</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Responsible for reporting and compliance.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Cultivate a positive, trusting, and cooperative working relationship with the Government and all other vendors supporting this work.</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Responsible for future state journey / vision. </a:t>
            </a:r>
            <a:endParaRPr sz="800" b="0" i="0" u="none" strike="noStrike" cap="none">
              <a:solidFill>
                <a:srgbClr val="000000"/>
              </a:solidFill>
              <a:latin typeface="PT Serif"/>
              <a:ea typeface="PT Serif"/>
              <a:cs typeface="PT Serif"/>
              <a:sym typeface="PT Serif"/>
            </a:endParaRPr>
          </a:p>
        </p:txBody>
      </p:sp>
      <p:sp>
        <p:nvSpPr>
          <p:cNvPr id="517" name="Google Shape;517;p15"/>
          <p:cNvSpPr/>
          <p:nvPr/>
        </p:nvSpPr>
        <p:spPr>
          <a:xfrm>
            <a:off x="7262947" y="2846823"/>
            <a:ext cx="487047"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James</a:t>
            </a:r>
            <a:endParaRPr/>
          </a:p>
        </p:txBody>
      </p:sp>
      <p:sp>
        <p:nvSpPr>
          <p:cNvPr id="518" name="Google Shape;518;p15"/>
          <p:cNvSpPr/>
          <p:nvPr/>
        </p:nvSpPr>
        <p:spPr>
          <a:xfrm>
            <a:off x="395646" y="3532980"/>
            <a:ext cx="473896" cy="246221"/>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Product Manager</a:t>
            </a:r>
            <a:endParaRPr/>
          </a:p>
        </p:txBody>
      </p:sp>
      <p:sp>
        <p:nvSpPr>
          <p:cNvPr id="519" name="Google Shape;519;p15"/>
          <p:cNvSpPr/>
          <p:nvPr/>
        </p:nvSpPr>
        <p:spPr>
          <a:xfrm>
            <a:off x="7934221" y="3532981"/>
            <a:ext cx="814136"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MO/McKinsey</a:t>
            </a:r>
            <a:endParaRPr/>
          </a:p>
        </p:txBody>
      </p:sp>
      <p:sp>
        <p:nvSpPr>
          <p:cNvPr id="520" name="Google Shape;520;p15"/>
          <p:cNvSpPr/>
          <p:nvPr/>
        </p:nvSpPr>
        <p:spPr>
          <a:xfrm>
            <a:off x="1053769" y="3532980"/>
            <a:ext cx="6024951"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Ultimate decision maker for the product.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Has working knowledge across capabilities (research, design, dev) and product development lifecycle. </a:t>
            </a:r>
            <a:endParaRPr sz="800" b="0" i="0" u="none" strike="noStrike" cap="none">
              <a:solidFill>
                <a:srgbClr val="000000"/>
              </a:solidFill>
              <a:latin typeface="PT Serif"/>
              <a:ea typeface="PT Serif"/>
              <a:cs typeface="PT Serif"/>
              <a:sym typeface="PT Serif"/>
            </a:endParaRPr>
          </a:p>
        </p:txBody>
      </p:sp>
      <p:sp>
        <p:nvSpPr>
          <p:cNvPr id="521" name="Google Shape;521;p15"/>
          <p:cNvSpPr/>
          <p:nvPr/>
        </p:nvSpPr>
        <p:spPr>
          <a:xfrm>
            <a:off x="7262947" y="3532980"/>
            <a:ext cx="487047"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Jordan/ Ashley</a:t>
            </a:r>
            <a:endParaRPr/>
          </a:p>
        </p:txBody>
      </p:sp>
      <p:sp>
        <p:nvSpPr>
          <p:cNvPr id="522" name="Google Shape;522;p15"/>
          <p:cNvSpPr/>
          <p:nvPr/>
        </p:nvSpPr>
        <p:spPr>
          <a:xfrm>
            <a:off x="395646" y="3849805"/>
            <a:ext cx="473896" cy="246221"/>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Delivery Manager</a:t>
            </a:r>
            <a:endParaRPr/>
          </a:p>
        </p:txBody>
      </p:sp>
      <p:sp>
        <p:nvSpPr>
          <p:cNvPr id="523" name="Google Shape;523;p15"/>
          <p:cNvSpPr/>
          <p:nvPr/>
        </p:nvSpPr>
        <p:spPr>
          <a:xfrm>
            <a:off x="7934221" y="3849805"/>
            <a:ext cx="814136"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MO</a:t>
            </a:r>
            <a:endParaRPr/>
          </a:p>
        </p:txBody>
      </p:sp>
      <p:sp>
        <p:nvSpPr>
          <p:cNvPr id="524" name="Google Shape;524;p15"/>
          <p:cNvSpPr/>
          <p:nvPr/>
        </p:nvSpPr>
        <p:spPr>
          <a:xfrm>
            <a:off x="1053769" y="3849805"/>
            <a:ext cx="6024951" cy="492443"/>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Maintain a consistent look, feel, and voice across user facing sites and services.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Incorporate best practices defined in the VA Design System and VA Content Style Guide (https://design.va.gov/).</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Support the design team in activities including content creation, workshop preparation, facilitation, interaction design, synthesis, and others as needed. </a:t>
            </a:r>
            <a:endParaRPr sz="800" b="0" i="0" u="none" strike="noStrike" cap="none">
              <a:solidFill>
                <a:srgbClr val="000000"/>
              </a:solidFill>
              <a:latin typeface="PT Serif"/>
              <a:ea typeface="PT Serif"/>
              <a:cs typeface="PT Serif"/>
              <a:sym typeface="PT Serif"/>
            </a:endParaRPr>
          </a:p>
        </p:txBody>
      </p:sp>
      <p:sp>
        <p:nvSpPr>
          <p:cNvPr id="525" name="Google Shape;525;p15"/>
          <p:cNvSpPr/>
          <p:nvPr/>
        </p:nvSpPr>
        <p:spPr>
          <a:xfrm>
            <a:off x="7262947" y="3849805"/>
            <a:ext cx="487047"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Carl</a:t>
            </a:r>
            <a:endParaRPr/>
          </a:p>
        </p:txBody>
      </p:sp>
      <p:sp>
        <p:nvSpPr>
          <p:cNvPr id="526" name="Google Shape;526;p15"/>
          <p:cNvSpPr/>
          <p:nvPr/>
        </p:nvSpPr>
        <p:spPr>
          <a:xfrm>
            <a:off x="395646" y="4412853"/>
            <a:ext cx="473896" cy="246221"/>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Business Analyst</a:t>
            </a:r>
            <a:endParaRPr/>
          </a:p>
        </p:txBody>
      </p:sp>
      <p:sp>
        <p:nvSpPr>
          <p:cNvPr id="527" name="Google Shape;527;p15"/>
          <p:cNvSpPr/>
          <p:nvPr/>
        </p:nvSpPr>
        <p:spPr>
          <a:xfrm>
            <a:off x="1053769" y="4412854"/>
            <a:ext cx="6024951"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Business expert that has deep understanding of current state journey. Typically 10+ years experience across lines of business. </a:t>
            </a:r>
            <a:endParaRPr sz="800" b="0" i="0" u="none" strike="noStrike" cap="none">
              <a:solidFill>
                <a:srgbClr val="000000"/>
              </a:solidFill>
              <a:latin typeface="PT Serif"/>
              <a:ea typeface="PT Serif"/>
              <a:cs typeface="PT Serif"/>
              <a:sym typeface="PT Serif"/>
            </a:endParaRPr>
          </a:p>
        </p:txBody>
      </p:sp>
      <p:sp>
        <p:nvSpPr>
          <p:cNvPr id="528" name="Google Shape;528;p15"/>
          <p:cNvSpPr/>
          <p:nvPr/>
        </p:nvSpPr>
        <p:spPr>
          <a:xfrm>
            <a:off x="7262947" y="4412853"/>
            <a:ext cx="487047"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Tami</a:t>
            </a:r>
            <a:endParaRPr/>
          </a:p>
        </p:txBody>
      </p:sp>
      <p:sp>
        <p:nvSpPr>
          <p:cNvPr id="529" name="Google Shape;529;p15"/>
          <p:cNvSpPr/>
          <p:nvPr/>
        </p:nvSpPr>
        <p:spPr>
          <a:xfrm>
            <a:off x="7934221" y="4412854"/>
            <a:ext cx="814136"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SERVE Advisory</a:t>
            </a:r>
            <a:endParaRPr/>
          </a:p>
        </p:txBody>
      </p:sp>
      <p:cxnSp>
        <p:nvCxnSpPr>
          <p:cNvPr id="530" name="Google Shape;530;p15"/>
          <p:cNvCxnSpPr/>
          <p:nvPr/>
        </p:nvCxnSpPr>
        <p:spPr>
          <a:xfrm>
            <a:off x="395645" y="1129418"/>
            <a:ext cx="8352711" cy="0"/>
          </a:xfrm>
          <a:prstGeom prst="straightConnector1">
            <a:avLst/>
          </a:prstGeom>
          <a:noFill/>
          <a:ln w="9525" cap="flat" cmpd="sng">
            <a:solidFill>
              <a:srgbClr val="3B7FF2"/>
            </a:solidFill>
            <a:prstDash val="solid"/>
            <a:round/>
            <a:headEnd type="none" w="sm" len="sm"/>
            <a:tailEnd type="none" w="sm" len="sm"/>
          </a:ln>
        </p:spPr>
      </p:cxnSp>
      <p:cxnSp>
        <p:nvCxnSpPr>
          <p:cNvPr id="531" name="Google Shape;531;p15"/>
          <p:cNvCxnSpPr/>
          <p:nvPr/>
        </p:nvCxnSpPr>
        <p:spPr>
          <a:xfrm>
            <a:off x="395645" y="1562316"/>
            <a:ext cx="8352711" cy="0"/>
          </a:xfrm>
          <a:prstGeom prst="straightConnector1">
            <a:avLst/>
          </a:prstGeom>
          <a:noFill/>
          <a:ln w="9525" cap="flat" cmpd="sng">
            <a:solidFill>
              <a:srgbClr val="BFBFBF"/>
            </a:solidFill>
            <a:prstDash val="solid"/>
            <a:round/>
            <a:headEnd type="none" w="sm" len="sm"/>
            <a:tailEnd type="none" w="sm" len="sm"/>
          </a:ln>
        </p:spPr>
      </p:cxnSp>
      <p:cxnSp>
        <p:nvCxnSpPr>
          <p:cNvPr id="532" name="Google Shape;532;p15"/>
          <p:cNvCxnSpPr/>
          <p:nvPr/>
        </p:nvCxnSpPr>
        <p:spPr>
          <a:xfrm>
            <a:off x="395645" y="2248473"/>
            <a:ext cx="8352711" cy="0"/>
          </a:xfrm>
          <a:prstGeom prst="straightConnector1">
            <a:avLst/>
          </a:prstGeom>
          <a:noFill/>
          <a:ln w="9525" cap="flat" cmpd="sng">
            <a:solidFill>
              <a:srgbClr val="BFBFBF"/>
            </a:solidFill>
            <a:prstDash val="solid"/>
            <a:round/>
            <a:headEnd type="none" w="sm" len="sm"/>
            <a:tailEnd type="none" w="sm" len="sm"/>
          </a:ln>
        </p:spPr>
      </p:cxnSp>
      <p:cxnSp>
        <p:nvCxnSpPr>
          <p:cNvPr id="533" name="Google Shape;533;p15"/>
          <p:cNvCxnSpPr/>
          <p:nvPr/>
        </p:nvCxnSpPr>
        <p:spPr>
          <a:xfrm>
            <a:off x="395645" y="2811520"/>
            <a:ext cx="8352711" cy="0"/>
          </a:xfrm>
          <a:prstGeom prst="straightConnector1">
            <a:avLst/>
          </a:prstGeom>
          <a:noFill/>
          <a:ln w="9525" cap="flat" cmpd="sng">
            <a:solidFill>
              <a:srgbClr val="BFBFBF"/>
            </a:solidFill>
            <a:prstDash val="solid"/>
            <a:round/>
            <a:headEnd type="none" w="sm" len="sm"/>
            <a:tailEnd type="none" w="sm" len="sm"/>
          </a:ln>
        </p:spPr>
      </p:cxnSp>
      <p:cxnSp>
        <p:nvCxnSpPr>
          <p:cNvPr id="534" name="Google Shape;534;p15"/>
          <p:cNvCxnSpPr/>
          <p:nvPr/>
        </p:nvCxnSpPr>
        <p:spPr>
          <a:xfrm>
            <a:off x="395645" y="3497677"/>
            <a:ext cx="8352711" cy="0"/>
          </a:xfrm>
          <a:prstGeom prst="straightConnector1">
            <a:avLst/>
          </a:prstGeom>
          <a:noFill/>
          <a:ln w="9525" cap="flat" cmpd="sng">
            <a:solidFill>
              <a:srgbClr val="BFBFBF"/>
            </a:solidFill>
            <a:prstDash val="solid"/>
            <a:round/>
            <a:headEnd type="none" w="sm" len="sm"/>
            <a:tailEnd type="none" w="sm" len="sm"/>
          </a:ln>
        </p:spPr>
      </p:cxnSp>
      <p:cxnSp>
        <p:nvCxnSpPr>
          <p:cNvPr id="535" name="Google Shape;535;p15"/>
          <p:cNvCxnSpPr/>
          <p:nvPr/>
        </p:nvCxnSpPr>
        <p:spPr>
          <a:xfrm>
            <a:off x="395645" y="3814502"/>
            <a:ext cx="8352711" cy="0"/>
          </a:xfrm>
          <a:prstGeom prst="straightConnector1">
            <a:avLst/>
          </a:prstGeom>
          <a:noFill/>
          <a:ln w="9525" cap="flat" cmpd="sng">
            <a:solidFill>
              <a:srgbClr val="BFBFBF"/>
            </a:solidFill>
            <a:prstDash val="solid"/>
            <a:round/>
            <a:headEnd type="none" w="sm" len="sm"/>
            <a:tailEnd type="none" w="sm" len="sm"/>
          </a:ln>
        </p:spPr>
      </p:cxnSp>
      <p:cxnSp>
        <p:nvCxnSpPr>
          <p:cNvPr id="536" name="Google Shape;536;p15"/>
          <p:cNvCxnSpPr/>
          <p:nvPr/>
        </p:nvCxnSpPr>
        <p:spPr>
          <a:xfrm>
            <a:off x="395645" y="4377549"/>
            <a:ext cx="8352711" cy="0"/>
          </a:xfrm>
          <a:prstGeom prst="straightConnector1">
            <a:avLst/>
          </a:prstGeom>
          <a:noFill/>
          <a:ln w="9525" cap="flat" cmpd="sng">
            <a:solidFill>
              <a:srgbClr val="BFBFBF"/>
            </a:solidFill>
            <a:prstDash val="solid"/>
            <a:round/>
            <a:headEnd type="none" w="sm" len="sm"/>
            <a:tailEnd type="none" w="sm" len="sm"/>
          </a:ln>
        </p:spPr>
      </p:cxnSp>
      <p:sp>
        <p:nvSpPr>
          <p:cNvPr id="537" name="Google Shape;537;p15"/>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9B9B9B"/>
                </a:solidFill>
                <a:latin typeface="PT Serif"/>
                <a:ea typeface="PT Serif"/>
                <a:cs typeface="PT Serif"/>
                <a:sym typeface="PT Serif"/>
              </a:rPr>
              <a:t>Kick-off: 1095-B Tax Form</a:t>
            </a:r>
            <a:endParaRPr sz="600" b="1" i="0" u="none" strike="noStrike" cap="none">
              <a:solidFill>
                <a:srgbClr val="9B9B9B"/>
              </a:solidFill>
              <a:latin typeface="Century Gothic"/>
              <a:ea typeface="Century Gothic"/>
              <a:cs typeface="Century Gothic"/>
              <a:sym typeface="Century Gothic"/>
            </a:endParaRPr>
          </a:p>
        </p:txBody>
      </p:sp>
      <p:sp>
        <p:nvSpPr>
          <p:cNvPr id="538" name="Google Shape;538;p15"/>
          <p:cNvSpPr txBox="1">
            <a:spLocks noGrp="1"/>
          </p:cNvSpPr>
          <p:nvPr>
            <p:ph type="title"/>
          </p:nvPr>
        </p:nvSpPr>
        <p:spPr>
          <a:xfrm>
            <a:off x="311700" y="315487"/>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rgbClr val="434343"/>
              </a:buClr>
              <a:buSzPts val="1800"/>
              <a:buFont typeface="Century Gothic"/>
              <a:buNone/>
            </a:pPr>
            <a:r>
              <a:rPr lang="en"/>
              <a:t>Roles and responsibilities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solidFill>
                  <a:srgbClr val="595959"/>
                </a:solidFill>
                <a:latin typeface="PT Serif"/>
                <a:ea typeface="PT Serif"/>
                <a:cs typeface="PT Serif"/>
                <a:sym typeface="PT Serif"/>
              </a:rPr>
              <a:t>16</a:t>
            </a:fld>
            <a:endParaRPr>
              <a:solidFill>
                <a:srgbClr val="595959"/>
              </a:solidFill>
              <a:latin typeface="PT Serif"/>
              <a:ea typeface="PT Serif"/>
              <a:cs typeface="PT Serif"/>
              <a:sym typeface="PT Serif"/>
            </a:endParaRPr>
          </a:p>
        </p:txBody>
      </p:sp>
      <p:sp>
        <p:nvSpPr>
          <p:cNvPr id="544" name="Google Shape;544;p16"/>
          <p:cNvSpPr/>
          <p:nvPr/>
        </p:nvSpPr>
        <p:spPr>
          <a:xfrm>
            <a:off x="395646" y="1157683"/>
            <a:ext cx="473896"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Design Lead</a:t>
            </a:r>
            <a:endParaRPr/>
          </a:p>
        </p:txBody>
      </p:sp>
      <p:sp>
        <p:nvSpPr>
          <p:cNvPr id="545" name="Google Shape;545;p16"/>
          <p:cNvSpPr/>
          <p:nvPr/>
        </p:nvSpPr>
        <p:spPr>
          <a:xfrm>
            <a:off x="1053769" y="1157682"/>
            <a:ext cx="6024951" cy="615553"/>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Lead and guide the design team.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Work with Product Manager to develop and scope work and lead the design team to deliver at the highest performance and consistency for research, UX design, and visual design.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Ensure accessibility is considered throughout the design process.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Collaborate with multidisciplinary product teams and government staff, facilitate workshops, and lead with agility.</a:t>
            </a:r>
            <a:endParaRPr sz="800" b="0" i="0" u="none" strike="noStrike" cap="none">
              <a:solidFill>
                <a:srgbClr val="000000"/>
              </a:solidFill>
              <a:latin typeface="PT Serif"/>
              <a:ea typeface="PT Serif"/>
              <a:cs typeface="PT Serif"/>
              <a:sym typeface="PT Serif"/>
            </a:endParaRPr>
          </a:p>
        </p:txBody>
      </p:sp>
      <p:sp>
        <p:nvSpPr>
          <p:cNvPr id="546" name="Google Shape;546;p16"/>
          <p:cNvSpPr/>
          <p:nvPr/>
        </p:nvSpPr>
        <p:spPr>
          <a:xfrm>
            <a:off x="7262947" y="1157683"/>
            <a:ext cx="487047"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Kit/Jesse</a:t>
            </a:r>
            <a:endParaRPr sz="800" b="0" i="0" u="none" strike="noStrike" cap="none">
              <a:solidFill>
                <a:srgbClr val="000000"/>
              </a:solidFill>
              <a:latin typeface="PT Serif"/>
              <a:ea typeface="PT Serif"/>
              <a:cs typeface="PT Serif"/>
              <a:sym typeface="PT Serif"/>
            </a:endParaRPr>
          </a:p>
        </p:txBody>
      </p:sp>
      <p:sp>
        <p:nvSpPr>
          <p:cNvPr id="547" name="Google Shape;547;p16"/>
          <p:cNvSpPr/>
          <p:nvPr/>
        </p:nvSpPr>
        <p:spPr>
          <a:xfrm>
            <a:off x="7934221" y="1157683"/>
            <a:ext cx="814136"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Frog/MO</a:t>
            </a:r>
            <a:endParaRPr sz="800" b="0" i="0" u="none" strike="noStrike" cap="none">
              <a:solidFill>
                <a:srgbClr val="000000"/>
              </a:solidFill>
              <a:latin typeface="PT Serif"/>
              <a:ea typeface="PT Serif"/>
              <a:cs typeface="PT Serif"/>
              <a:sym typeface="PT Serif"/>
            </a:endParaRPr>
          </a:p>
        </p:txBody>
      </p:sp>
      <p:sp>
        <p:nvSpPr>
          <p:cNvPr id="548" name="Google Shape;548;p16"/>
          <p:cNvSpPr/>
          <p:nvPr/>
        </p:nvSpPr>
        <p:spPr>
          <a:xfrm>
            <a:off x="395646" y="1976598"/>
            <a:ext cx="473896"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UX Designer</a:t>
            </a:r>
            <a:endParaRPr/>
          </a:p>
        </p:txBody>
      </p:sp>
      <p:sp>
        <p:nvSpPr>
          <p:cNvPr id="549" name="Google Shape;549;p16"/>
          <p:cNvSpPr/>
          <p:nvPr/>
        </p:nvSpPr>
        <p:spPr>
          <a:xfrm>
            <a:off x="1053769" y="1976598"/>
            <a:ext cx="6024951" cy="1354217"/>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Turn research insights into design decisions; designs end-to-end UX  based on user research; includes accessibility and service design.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Personalize solutions for the individual or team using the product.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Support the design team in activities including content creation, workshop preparation, facilitation, interaction design, synthesis, and others. Maintain a consistent look, feel, and voice across user facing sites and services.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Create assets including navigation designs, wireframes, information architecture diagrams, design prototypes.</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Maintain a high level of quality and consistency and conducts site audits.</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Ensure all work products from the team are in line with brand standard including presentations and murals.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Incorporate best practices defined in the VA Design System and VA Content Style Guide (https://design.va.gov/)</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Research customer behavior and common customer responses to particular experiences</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Design services to improve customer experience. </a:t>
            </a:r>
            <a:endParaRPr sz="800" b="0" i="0" u="none" strike="noStrike" cap="none">
              <a:solidFill>
                <a:srgbClr val="000000"/>
              </a:solidFill>
              <a:latin typeface="PT Serif"/>
              <a:ea typeface="PT Serif"/>
              <a:cs typeface="PT Serif"/>
              <a:sym typeface="PT Serif"/>
            </a:endParaRPr>
          </a:p>
        </p:txBody>
      </p:sp>
      <p:sp>
        <p:nvSpPr>
          <p:cNvPr id="550" name="Google Shape;550;p16"/>
          <p:cNvSpPr/>
          <p:nvPr/>
        </p:nvSpPr>
        <p:spPr>
          <a:xfrm>
            <a:off x="7262947" y="1976598"/>
            <a:ext cx="487047"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Grace</a:t>
            </a:r>
            <a:endParaRPr/>
          </a:p>
        </p:txBody>
      </p:sp>
      <p:sp>
        <p:nvSpPr>
          <p:cNvPr id="551" name="Google Shape;551;p16"/>
          <p:cNvSpPr/>
          <p:nvPr/>
        </p:nvSpPr>
        <p:spPr>
          <a:xfrm>
            <a:off x="7934221" y="1976598"/>
            <a:ext cx="814136"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Frog</a:t>
            </a:r>
            <a:endParaRPr sz="800" b="0" i="0" u="none" strike="noStrike" cap="none">
              <a:solidFill>
                <a:srgbClr val="000000"/>
              </a:solidFill>
              <a:latin typeface="PT Serif"/>
              <a:ea typeface="PT Serif"/>
              <a:cs typeface="PT Serif"/>
              <a:sym typeface="PT Serif"/>
            </a:endParaRPr>
          </a:p>
        </p:txBody>
      </p:sp>
      <p:sp>
        <p:nvSpPr>
          <p:cNvPr id="552" name="Google Shape;552;p16"/>
          <p:cNvSpPr/>
          <p:nvPr/>
        </p:nvSpPr>
        <p:spPr>
          <a:xfrm>
            <a:off x="395646" y="3534177"/>
            <a:ext cx="473896" cy="615553"/>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Content Strategist/ Plain Language  Writer</a:t>
            </a:r>
            <a:endParaRPr sz="800" b="0" i="0" u="none" strike="noStrike" cap="none">
              <a:solidFill>
                <a:srgbClr val="000000"/>
              </a:solidFill>
              <a:latin typeface="PT Serif"/>
              <a:ea typeface="PT Serif"/>
              <a:cs typeface="PT Serif"/>
              <a:sym typeface="PT Serif"/>
            </a:endParaRPr>
          </a:p>
        </p:txBody>
      </p:sp>
      <p:sp>
        <p:nvSpPr>
          <p:cNvPr id="553" name="Google Shape;553;p16"/>
          <p:cNvSpPr/>
          <p:nvPr/>
        </p:nvSpPr>
        <p:spPr>
          <a:xfrm>
            <a:off x="1053769" y="3534177"/>
            <a:ext cx="6024951" cy="369332"/>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Write new content following the guidelines in the content style guide; understanding of relationship between content and accessibility (or access to accessibility experts).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Content strategy, copy editing and storytelling responsibility for user facing materials and work product.</a:t>
            </a:r>
            <a:endParaRPr sz="800" b="0" i="0" u="none" strike="noStrike" cap="none">
              <a:solidFill>
                <a:srgbClr val="000000"/>
              </a:solidFill>
              <a:latin typeface="PT Serif"/>
              <a:ea typeface="PT Serif"/>
              <a:cs typeface="PT Serif"/>
              <a:sym typeface="PT Serif"/>
            </a:endParaRPr>
          </a:p>
        </p:txBody>
      </p:sp>
      <p:sp>
        <p:nvSpPr>
          <p:cNvPr id="554" name="Google Shape;554;p16"/>
          <p:cNvSpPr/>
          <p:nvPr/>
        </p:nvSpPr>
        <p:spPr>
          <a:xfrm>
            <a:off x="7262947" y="3534177"/>
            <a:ext cx="487047"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Carl</a:t>
            </a:r>
            <a:endParaRPr/>
          </a:p>
        </p:txBody>
      </p:sp>
      <p:sp>
        <p:nvSpPr>
          <p:cNvPr id="555" name="Google Shape;555;p16"/>
          <p:cNvSpPr/>
          <p:nvPr/>
        </p:nvSpPr>
        <p:spPr>
          <a:xfrm>
            <a:off x="7934221" y="3534177"/>
            <a:ext cx="814136"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MO</a:t>
            </a:r>
            <a:endParaRPr/>
          </a:p>
        </p:txBody>
      </p:sp>
      <p:sp>
        <p:nvSpPr>
          <p:cNvPr id="556" name="Google Shape;556;p16"/>
          <p:cNvSpPr/>
          <p:nvPr/>
        </p:nvSpPr>
        <p:spPr>
          <a:xfrm>
            <a:off x="395646" y="4353093"/>
            <a:ext cx="473896"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Backend Engineer</a:t>
            </a:r>
            <a:endParaRPr/>
          </a:p>
        </p:txBody>
      </p:sp>
      <p:sp>
        <p:nvSpPr>
          <p:cNvPr id="557" name="Google Shape;557;p16"/>
          <p:cNvSpPr/>
          <p:nvPr/>
        </p:nvSpPr>
        <p:spPr>
          <a:xfrm>
            <a:off x="1053769" y="4353094"/>
            <a:ext cx="6024951"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Design, build, and maintain the server side of the application.</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Build the structure of the software application. </a:t>
            </a:r>
            <a:endParaRPr sz="800" b="0" i="0" u="none" strike="noStrike" cap="none">
              <a:solidFill>
                <a:srgbClr val="000000"/>
              </a:solidFill>
              <a:latin typeface="PT Serif"/>
              <a:ea typeface="PT Serif"/>
              <a:cs typeface="PT Serif"/>
              <a:sym typeface="PT Serif"/>
            </a:endParaRPr>
          </a:p>
        </p:txBody>
      </p:sp>
      <p:sp>
        <p:nvSpPr>
          <p:cNvPr id="558" name="Google Shape;558;p16"/>
          <p:cNvSpPr/>
          <p:nvPr/>
        </p:nvSpPr>
        <p:spPr>
          <a:xfrm>
            <a:off x="7262947" y="4353094"/>
            <a:ext cx="487047"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Nadya</a:t>
            </a:r>
            <a:endParaRPr sz="800" b="0" i="0" u="none" strike="noStrike" cap="none">
              <a:solidFill>
                <a:srgbClr val="000000"/>
              </a:solidFill>
              <a:latin typeface="PT Serif"/>
              <a:ea typeface="PT Serif"/>
              <a:cs typeface="PT Serif"/>
              <a:sym typeface="PT Serif"/>
            </a:endParaRPr>
          </a:p>
        </p:txBody>
      </p:sp>
      <p:sp>
        <p:nvSpPr>
          <p:cNvPr id="559" name="Google Shape;559;p16"/>
          <p:cNvSpPr/>
          <p:nvPr/>
        </p:nvSpPr>
        <p:spPr>
          <a:xfrm>
            <a:off x="7934221" y="4353094"/>
            <a:ext cx="814136"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Pluribus</a:t>
            </a:r>
            <a:endParaRPr/>
          </a:p>
        </p:txBody>
      </p:sp>
      <p:sp>
        <p:nvSpPr>
          <p:cNvPr id="560" name="Google Shape;560;p16"/>
          <p:cNvSpPr/>
          <p:nvPr/>
        </p:nvSpPr>
        <p:spPr>
          <a:xfrm>
            <a:off x="395646" y="950131"/>
            <a:ext cx="473896"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Role</a:t>
            </a:r>
            <a:endParaRPr/>
          </a:p>
        </p:txBody>
      </p:sp>
      <p:sp>
        <p:nvSpPr>
          <p:cNvPr id="561" name="Google Shape;561;p16"/>
          <p:cNvSpPr/>
          <p:nvPr/>
        </p:nvSpPr>
        <p:spPr>
          <a:xfrm>
            <a:off x="7934221" y="950131"/>
            <a:ext cx="814136"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Organization</a:t>
            </a:r>
            <a:endParaRPr/>
          </a:p>
        </p:txBody>
      </p:sp>
      <p:sp>
        <p:nvSpPr>
          <p:cNvPr id="562" name="Google Shape;562;p16"/>
          <p:cNvSpPr/>
          <p:nvPr/>
        </p:nvSpPr>
        <p:spPr>
          <a:xfrm>
            <a:off x="1053769" y="950131"/>
            <a:ext cx="6024951"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Responsibility</a:t>
            </a:r>
            <a:endParaRPr/>
          </a:p>
        </p:txBody>
      </p:sp>
      <p:sp>
        <p:nvSpPr>
          <p:cNvPr id="563" name="Google Shape;563;p16"/>
          <p:cNvSpPr/>
          <p:nvPr/>
        </p:nvSpPr>
        <p:spPr>
          <a:xfrm>
            <a:off x="7262947" y="950131"/>
            <a:ext cx="487047"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Name</a:t>
            </a:r>
            <a:endParaRPr/>
          </a:p>
        </p:txBody>
      </p:sp>
      <p:cxnSp>
        <p:nvCxnSpPr>
          <p:cNvPr id="564" name="Google Shape;564;p16"/>
          <p:cNvCxnSpPr/>
          <p:nvPr/>
        </p:nvCxnSpPr>
        <p:spPr>
          <a:xfrm>
            <a:off x="395645" y="1129418"/>
            <a:ext cx="8352711" cy="0"/>
          </a:xfrm>
          <a:prstGeom prst="straightConnector1">
            <a:avLst/>
          </a:prstGeom>
          <a:noFill/>
          <a:ln w="9525" cap="flat" cmpd="sng">
            <a:solidFill>
              <a:srgbClr val="3B7FF2"/>
            </a:solidFill>
            <a:prstDash val="solid"/>
            <a:round/>
            <a:headEnd type="none" w="sm" len="sm"/>
            <a:tailEnd type="none" w="sm" len="sm"/>
          </a:ln>
        </p:spPr>
      </p:cxnSp>
      <p:cxnSp>
        <p:nvCxnSpPr>
          <p:cNvPr id="565" name="Google Shape;565;p16"/>
          <p:cNvCxnSpPr/>
          <p:nvPr/>
        </p:nvCxnSpPr>
        <p:spPr>
          <a:xfrm>
            <a:off x="395645" y="1874916"/>
            <a:ext cx="8352711" cy="0"/>
          </a:xfrm>
          <a:prstGeom prst="straightConnector1">
            <a:avLst/>
          </a:prstGeom>
          <a:noFill/>
          <a:ln w="9525" cap="flat" cmpd="sng">
            <a:solidFill>
              <a:srgbClr val="BFBFBF"/>
            </a:solidFill>
            <a:prstDash val="solid"/>
            <a:round/>
            <a:headEnd type="none" w="sm" len="sm"/>
            <a:tailEnd type="none" w="sm" len="sm"/>
          </a:ln>
        </p:spPr>
      </p:cxnSp>
      <p:cxnSp>
        <p:nvCxnSpPr>
          <p:cNvPr id="566" name="Google Shape;566;p16"/>
          <p:cNvCxnSpPr/>
          <p:nvPr/>
        </p:nvCxnSpPr>
        <p:spPr>
          <a:xfrm>
            <a:off x="395645" y="3432495"/>
            <a:ext cx="8352711" cy="0"/>
          </a:xfrm>
          <a:prstGeom prst="straightConnector1">
            <a:avLst/>
          </a:prstGeom>
          <a:noFill/>
          <a:ln w="9525" cap="flat" cmpd="sng">
            <a:solidFill>
              <a:srgbClr val="BFBFBF"/>
            </a:solidFill>
            <a:prstDash val="solid"/>
            <a:round/>
            <a:headEnd type="none" w="sm" len="sm"/>
            <a:tailEnd type="none" w="sm" len="sm"/>
          </a:ln>
        </p:spPr>
      </p:cxnSp>
      <p:cxnSp>
        <p:nvCxnSpPr>
          <p:cNvPr id="567" name="Google Shape;567;p16"/>
          <p:cNvCxnSpPr/>
          <p:nvPr/>
        </p:nvCxnSpPr>
        <p:spPr>
          <a:xfrm>
            <a:off x="395645" y="4251410"/>
            <a:ext cx="8352711" cy="0"/>
          </a:xfrm>
          <a:prstGeom prst="straightConnector1">
            <a:avLst/>
          </a:prstGeom>
          <a:noFill/>
          <a:ln w="9525" cap="flat" cmpd="sng">
            <a:solidFill>
              <a:srgbClr val="BFBFBF"/>
            </a:solidFill>
            <a:prstDash val="solid"/>
            <a:round/>
            <a:headEnd type="none" w="sm" len="sm"/>
            <a:tailEnd type="none" w="sm" len="sm"/>
          </a:ln>
        </p:spPr>
      </p:cxnSp>
      <p:sp>
        <p:nvSpPr>
          <p:cNvPr id="568" name="Google Shape;568;p16"/>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9B9B9B"/>
                </a:solidFill>
                <a:latin typeface="PT Serif"/>
                <a:ea typeface="PT Serif"/>
                <a:cs typeface="PT Serif"/>
                <a:sym typeface="PT Serif"/>
              </a:rPr>
              <a:t>Kick-off: 1095-B Tax Form</a:t>
            </a:r>
            <a:endParaRPr sz="600" b="1" i="0" u="none" strike="noStrike" cap="none">
              <a:solidFill>
                <a:srgbClr val="9B9B9B"/>
              </a:solidFill>
              <a:latin typeface="Century Gothic"/>
              <a:ea typeface="Century Gothic"/>
              <a:cs typeface="Century Gothic"/>
              <a:sym typeface="Century Gothic"/>
            </a:endParaRPr>
          </a:p>
        </p:txBody>
      </p:sp>
      <p:sp>
        <p:nvSpPr>
          <p:cNvPr id="569" name="Google Shape;569;p16"/>
          <p:cNvSpPr txBox="1">
            <a:spLocks noGrp="1"/>
          </p:cNvSpPr>
          <p:nvPr>
            <p:ph type="title"/>
          </p:nvPr>
        </p:nvSpPr>
        <p:spPr>
          <a:xfrm>
            <a:off x="311700" y="315487"/>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rgbClr val="434343"/>
              </a:buClr>
              <a:buSzPts val="1800"/>
              <a:buFont typeface="Century Gothic"/>
              <a:buNone/>
            </a:pPr>
            <a:r>
              <a:rPr lang="en"/>
              <a:t>Roles and responsibilities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17"/>
          <p:cNvSpPr txBox="1">
            <a:spLocks noGrp="1"/>
          </p:cNvSpPr>
          <p:nvPr>
            <p:ph type="title"/>
          </p:nvPr>
        </p:nvSpPr>
        <p:spPr>
          <a:xfrm>
            <a:off x="311700" y="315487"/>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rgbClr val="434343"/>
              </a:buClr>
              <a:buSzPts val="1800"/>
              <a:buFont typeface="Century Gothic"/>
              <a:buNone/>
            </a:pPr>
            <a:r>
              <a:rPr lang="en"/>
              <a:t>Roles and responsibilities</a:t>
            </a:r>
            <a:endParaRPr/>
          </a:p>
        </p:txBody>
      </p:sp>
      <p:sp>
        <p:nvSpPr>
          <p:cNvPr id="575" name="Google Shape;575;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solidFill>
                  <a:srgbClr val="595959"/>
                </a:solidFill>
                <a:latin typeface="PT Serif"/>
                <a:ea typeface="PT Serif"/>
                <a:cs typeface="PT Serif"/>
                <a:sym typeface="PT Serif"/>
              </a:rPr>
              <a:t>17</a:t>
            </a:fld>
            <a:endParaRPr>
              <a:solidFill>
                <a:srgbClr val="595959"/>
              </a:solidFill>
              <a:latin typeface="PT Serif"/>
              <a:ea typeface="PT Serif"/>
              <a:cs typeface="PT Serif"/>
              <a:sym typeface="PT Serif"/>
            </a:endParaRPr>
          </a:p>
        </p:txBody>
      </p:sp>
      <p:sp>
        <p:nvSpPr>
          <p:cNvPr id="576" name="Google Shape;576;p17"/>
          <p:cNvSpPr/>
          <p:nvPr/>
        </p:nvSpPr>
        <p:spPr>
          <a:xfrm>
            <a:off x="7934221" y="1157683"/>
            <a:ext cx="814136"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800" b="0" i="0" u="none" strike="noStrike" cap="none">
              <a:solidFill>
                <a:srgbClr val="000000"/>
              </a:solidFill>
              <a:latin typeface="PT Serif"/>
              <a:ea typeface="PT Serif"/>
              <a:cs typeface="PT Serif"/>
              <a:sym typeface="PT Serif"/>
            </a:endParaRPr>
          </a:p>
        </p:txBody>
      </p:sp>
      <p:sp>
        <p:nvSpPr>
          <p:cNvPr id="577" name="Google Shape;577;p17"/>
          <p:cNvSpPr/>
          <p:nvPr/>
        </p:nvSpPr>
        <p:spPr>
          <a:xfrm>
            <a:off x="395646" y="1907546"/>
            <a:ext cx="473896"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800" b="0" i="0" u="none" strike="noStrike" cap="none">
              <a:solidFill>
                <a:srgbClr val="000000"/>
              </a:solidFill>
              <a:latin typeface="PT Serif"/>
              <a:ea typeface="PT Serif"/>
              <a:cs typeface="PT Serif"/>
              <a:sym typeface="PT Serif"/>
            </a:endParaRPr>
          </a:p>
        </p:txBody>
      </p:sp>
      <p:sp>
        <p:nvSpPr>
          <p:cNvPr id="578" name="Google Shape;578;p17"/>
          <p:cNvSpPr/>
          <p:nvPr/>
        </p:nvSpPr>
        <p:spPr>
          <a:xfrm>
            <a:off x="462881" y="1368579"/>
            <a:ext cx="534646"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Interaction Designer</a:t>
            </a:r>
            <a:endParaRPr/>
          </a:p>
        </p:txBody>
      </p:sp>
      <p:sp>
        <p:nvSpPr>
          <p:cNvPr id="579" name="Google Shape;579;p17"/>
          <p:cNvSpPr/>
          <p:nvPr/>
        </p:nvSpPr>
        <p:spPr>
          <a:xfrm>
            <a:off x="1121003" y="1368578"/>
            <a:ext cx="6024951" cy="369332"/>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Determine customer needs and define product interactions necessary to achieve them.</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Compile user, business and technical requirements to create product information architecture.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Create wireframes and prototypes that illustrate key product interactions.</a:t>
            </a:r>
            <a:endParaRPr sz="800" b="0" i="0" u="none" strike="noStrike" cap="none">
              <a:solidFill>
                <a:srgbClr val="000000"/>
              </a:solidFill>
              <a:latin typeface="PT Serif"/>
              <a:ea typeface="PT Serif"/>
              <a:cs typeface="PT Serif"/>
              <a:sym typeface="PT Serif"/>
            </a:endParaRPr>
          </a:p>
        </p:txBody>
      </p:sp>
      <p:sp>
        <p:nvSpPr>
          <p:cNvPr id="580" name="Google Shape;580;p17"/>
          <p:cNvSpPr/>
          <p:nvPr/>
        </p:nvSpPr>
        <p:spPr>
          <a:xfrm>
            <a:off x="7330181" y="1368579"/>
            <a:ext cx="487047"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James</a:t>
            </a:r>
            <a:endParaRPr/>
          </a:p>
        </p:txBody>
      </p:sp>
      <p:sp>
        <p:nvSpPr>
          <p:cNvPr id="581" name="Google Shape;581;p17"/>
          <p:cNvSpPr/>
          <p:nvPr/>
        </p:nvSpPr>
        <p:spPr>
          <a:xfrm>
            <a:off x="8001456" y="1368579"/>
            <a:ext cx="814136"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Frog</a:t>
            </a:r>
            <a:endParaRPr sz="800" b="0" i="0" u="none" strike="noStrike" cap="none">
              <a:solidFill>
                <a:srgbClr val="000000"/>
              </a:solidFill>
              <a:latin typeface="PT Serif"/>
              <a:ea typeface="PT Serif"/>
              <a:cs typeface="PT Serif"/>
              <a:sym typeface="PT Serif"/>
            </a:endParaRPr>
          </a:p>
        </p:txBody>
      </p:sp>
      <p:sp>
        <p:nvSpPr>
          <p:cNvPr id="582" name="Google Shape;582;p17"/>
          <p:cNvSpPr/>
          <p:nvPr/>
        </p:nvSpPr>
        <p:spPr>
          <a:xfrm>
            <a:off x="462881" y="1872221"/>
            <a:ext cx="473896"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QA Testing</a:t>
            </a:r>
            <a:endParaRPr/>
          </a:p>
        </p:txBody>
      </p:sp>
      <p:sp>
        <p:nvSpPr>
          <p:cNvPr id="583" name="Google Shape;583;p17"/>
          <p:cNvSpPr/>
          <p:nvPr/>
        </p:nvSpPr>
        <p:spPr>
          <a:xfrm>
            <a:off x="1121003" y="1872221"/>
            <a:ext cx="6024951" cy="615553"/>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Use automated testing frameworks to create unit tests, integration tests, functional/black box tests, and load tests (or their equivalents as applicable) to test 100% of functionality delivered.</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Strive for compliance with Test Driven Development practices.</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Ensure configuration and sensitive data, including data the VA defines as sensitive, are not present in source code, and are stored in encrypted credential management systems.</a:t>
            </a:r>
            <a:endParaRPr sz="800" b="0" i="0" u="none" strike="noStrike" cap="none">
              <a:solidFill>
                <a:srgbClr val="000000"/>
              </a:solidFill>
              <a:latin typeface="PT Serif"/>
              <a:ea typeface="PT Serif"/>
              <a:cs typeface="PT Serif"/>
              <a:sym typeface="PT Serif"/>
            </a:endParaRPr>
          </a:p>
        </p:txBody>
      </p:sp>
      <p:sp>
        <p:nvSpPr>
          <p:cNvPr id="584" name="Google Shape;584;p17"/>
          <p:cNvSpPr/>
          <p:nvPr/>
        </p:nvSpPr>
        <p:spPr>
          <a:xfrm>
            <a:off x="7330181" y="1872221"/>
            <a:ext cx="487047"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Nadya</a:t>
            </a:r>
            <a:endParaRPr/>
          </a:p>
        </p:txBody>
      </p:sp>
      <p:sp>
        <p:nvSpPr>
          <p:cNvPr id="585" name="Google Shape;585;p17"/>
          <p:cNvSpPr/>
          <p:nvPr/>
        </p:nvSpPr>
        <p:spPr>
          <a:xfrm>
            <a:off x="8001456" y="1872221"/>
            <a:ext cx="814136"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Pluribus</a:t>
            </a:r>
            <a:endParaRPr/>
          </a:p>
        </p:txBody>
      </p:sp>
      <p:sp>
        <p:nvSpPr>
          <p:cNvPr id="586" name="Google Shape;586;p17"/>
          <p:cNvSpPr/>
          <p:nvPr/>
        </p:nvSpPr>
        <p:spPr>
          <a:xfrm>
            <a:off x="462881" y="2622084"/>
            <a:ext cx="473896"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Frontend Developer</a:t>
            </a:r>
            <a:endParaRPr/>
          </a:p>
        </p:txBody>
      </p:sp>
      <p:sp>
        <p:nvSpPr>
          <p:cNvPr id="587" name="Google Shape;587;p17"/>
          <p:cNvSpPr/>
          <p:nvPr/>
        </p:nvSpPr>
        <p:spPr>
          <a:xfrm>
            <a:off x="1121003" y="2622085"/>
            <a:ext cx="6024951" cy="615553"/>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Optimize web applications for mobile-first operation, with all solutions being equally available on both mobile and desktop whenever possible.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Incorporate robust accessibility principles into design, development and testing for all web applications to deliver high-quality digital experiences to users of assistive devices.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Accessibility testing while coding</a:t>
            </a:r>
            <a:endParaRPr sz="800" b="0" i="0" u="none" strike="noStrike" cap="none">
              <a:solidFill>
                <a:srgbClr val="000000"/>
              </a:solidFill>
              <a:latin typeface="PT Serif"/>
              <a:ea typeface="PT Serif"/>
              <a:cs typeface="PT Serif"/>
              <a:sym typeface="PT Serif"/>
            </a:endParaRPr>
          </a:p>
        </p:txBody>
      </p:sp>
      <p:sp>
        <p:nvSpPr>
          <p:cNvPr id="588" name="Google Shape;588;p17"/>
          <p:cNvSpPr/>
          <p:nvPr/>
        </p:nvSpPr>
        <p:spPr>
          <a:xfrm>
            <a:off x="7330181" y="2622085"/>
            <a:ext cx="487047"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 Jared</a:t>
            </a:r>
            <a:endParaRPr sz="800" b="0" i="0" u="none" strike="noStrike" cap="none">
              <a:solidFill>
                <a:srgbClr val="000000"/>
              </a:solidFill>
              <a:latin typeface="PT Serif"/>
              <a:ea typeface="PT Serif"/>
              <a:cs typeface="PT Serif"/>
              <a:sym typeface="PT Serif"/>
            </a:endParaRPr>
          </a:p>
        </p:txBody>
      </p:sp>
      <p:sp>
        <p:nvSpPr>
          <p:cNvPr id="589" name="Google Shape;589;p17"/>
          <p:cNvSpPr/>
          <p:nvPr/>
        </p:nvSpPr>
        <p:spPr>
          <a:xfrm>
            <a:off x="8001456" y="2622085"/>
            <a:ext cx="814136"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 MO</a:t>
            </a:r>
            <a:endParaRPr sz="800" b="0" i="0" u="none" strike="noStrike" cap="none">
              <a:solidFill>
                <a:srgbClr val="000000"/>
              </a:solidFill>
              <a:latin typeface="PT Serif"/>
              <a:ea typeface="PT Serif"/>
              <a:cs typeface="PT Serif"/>
              <a:sym typeface="PT Serif"/>
            </a:endParaRPr>
          </a:p>
        </p:txBody>
      </p:sp>
      <p:sp>
        <p:nvSpPr>
          <p:cNvPr id="590" name="Google Shape;590;p17"/>
          <p:cNvSpPr/>
          <p:nvPr/>
        </p:nvSpPr>
        <p:spPr>
          <a:xfrm>
            <a:off x="395646" y="950131"/>
            <a:ext cx="473896"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Role</a:t>
            </a:r>
            <a:endParaRPr/>
          </a:p>
        </p:txBody>
      </p:sp>
      <p:sp>
        <p:nvSpPr>
          <p:cNvPr id="591" name="Google Shape;591;p17"/>
          <p:cNvSpPr/>
          <p:nvPr/>
        </p:nvSpPr>
        <p:spPr>
          <a:xfrm>
            <a:off x="7934221" y="950131"/>
            <a:ext cx="814136"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Organization</a:t>
            </a:r>
            <a:endParaRPr/>
          </a:p>
        </p:txBody>
      </p:sp>
      <p:sp>
        <p:nvSpPr>
          <p:cNvPr id="592" name="Google Shape;592;p17"/>
          <p:cNvSpPr/>
          <p:nvPr/>
        </p:nvSpPr>
        <p:spPr>
          <a:xfrm>
            <a:off x="1053769" y="950131"/>
            <a:ext cx="6024951"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Responsibility</a:t>
            </a:r>
            <a:endParaRPr/>
          </a:p>
        </p:txBody>
      </p:sp>
      <p:sp>
        <p:nvSpPr>
          <p:cNvPr id="593" name="Google Shape;593;p17"/>
          <p:cNvSpPr/>
          <p:nvPr/>
        </p:nvSpPr>
        <p:spPr>
          <a:xfrm>
            <a:off x="7262947" y="950131"/>
            <a:ext cx="487047"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Name</a:t>
            </a:r>
            <a:endParaRPr/>
          </a:p>
        </p:txBody>
      </p:sp>
      <p:cxnSp>
        <p:nvCxnSpPr>
          <p:cNvPr id="594" name="Google Shape;594;p17"/>
          <p:cNvCxnSpPr/>
          <p:nvPr/>
        </p:nvCxnSpPr>
        <p:spPr>
          <a:xfrm>
            <a:off x="395645" y="1129418"/>
            <a:ext cx="8352711" cy="0"/>
          </a:xfrm>
          <a:prstGeom prst="straightConnector1">
            <a:avLst/>
          </a:prstGeom>
          <a:noFill/>
          <a:ln w="9525" cap="flat" cmpd="sng">
            <a:solidFill>
              <a:srgbClr val="3B7FF2"/>
            </a:solidFill>
            <a:prstDash val="solid"/>
            <a:round/>
            <a:headEnd type="none" w="sm" len="sm"/>
            <a:tailEnd type="none" w="sm" len="sm"/>
          </a:ln>
        </p:spPr>
      </p:cxnSp>
      <p:cxnSp>
        <p:nvCxnSpPr>
          <p:cNvPr id="595" name="Google Shape;595;p17"/>
          <p:cNvCxnSpPr/>
          <p:nvPr/>
        </p:nvCxnSpPr>
        <p:spPr>
          <a:xfrm>
            <a:off x="462881" y="1805065"/>
            <a:ext cx="8352711" cy="0"/>
          </a:xfrm>
          <a:prstGeom prst="straightConnector1">
            <a:avLst/>
          </a:prstGeom>
          <a:noFill/>
          <a:ln w="9525" cap="flat" cmpd="sng">
            <a:solidFill>
              <a:srgbClr val="BFBFBF"/>
            </a:solidFill>
            <a:prstDash val="solid"/>
            <a:round/>
            <a:headEnd type="none" w="sm" len="sm"/>
            <a:tailEnd type="none" w="sm" len="sm"/>
          </a:ln>
        </p:spPr>
      </p:cxnSp>
      <p:cxnSp>
        <p:nvCxnSpPr>
          <p:cNvPr id="596" name="Google Shape;596;p17"/>
          <p:cNvCxnSpPr/>
          <p:nvPr/>
        </p:nvCxnSpPr>
        <p:spPr>
          <a:xfrm>
            <a:off x="462881" y="2554928"/>
            <a:ext cx="8352711" cy="0"/>
          </a:xfrm>
          <a:prstGeom prst="straightConnector1">
            <a:avLst/>
          </a:prstGeom>
          <a:noFill/>
          <a:ln w="9525" cap="flat" cmpd="sng">
            <a:solidFill>
              <a:srgbClr val="BFBFBF"/>
            </a:solidFill>
            <a:prstDash val="solid"/>
            <a:round/>
            <a:headEnd type="none" w="sm" len="sm"/>
            <a:tailEnd type="none" w="sm" len="sm"/>
          </a:ln>
        </p:spPr>
      </p:cxnSp>
      <p:sp>
        <p:nvSpPr>
          <p:cNvPr id="597" name="Google Shape;597;p17"/>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9B9B9B"/>
                </a:solidFill>
                <a:latin typeface="PT Serif"/>
                <a:ea typeface="PT Serif"/>
                <a:cs typeface="PT Serif"/>
                <a:sym typeface="PT Serif"/>
              </a:rPr>
              <a:t>Kick-off: 1095-B Tax Form</a:t>
            </a:r>
            <a:endParaRPr sz="600" b="1" i="0" u="none" strike="noStrike" cap="none">
              <a:solidFill>
                <a:srgbClr val="9B9B9B"/>
              </a:solidFill>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18"/>
          <p:cNvSpPr txBox="1">
            <a:spLocks noGrp="1"/>
          </p:cNvSpPr>
          <p:nvPr>
            <p:ph type="title"/>
          </p:nvPr>
        </p:nvSpPr>
        <p:spPr>
          <a:xfrm>
            <a:off x="311700" y="316524"/>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rgbClr val="434343"/>
              </a:buClr>
              <a:buSzPts val="1800"/>
              <a:buFont typeface="Century Gothic"/>
              <a:buNone/>
            </a:pPr>
            <a:r>
              <a:rPr lang="en"/>
              <a:t>Project management deliverables</a:t>
            </a:r>
            <a:endParaRPr/>
          </a:p>
        </p:txBody>
      </p:sp>
      <p:sp>
        <p:nvSpPr>
          <p:cNvPr id="603" name="Google Shape;60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PT Serif"/>
                <a:ea typeface="PT Serif"/>
                <a:cs typeface="PT Serif"/>
                <a:sym typeface="PT Serif"/>
              </a:rPr>
              <a:t>18</a:t>
            </a:fld>
            <a:endParaRPr>
              <a:latin typeface="PT Serif"/>
              <a:ea typeface="PT Serif"/>
              <a:cs typeface="PT Serif"/>
              <a:sym typeface="PT Serif"/>
            </a:endParaRPr>
          </a:p>
        </p:txBody>
      </p:sp>
      <p:sp>
        <p:nvSpPr>
          <p:cNvPr id="604" name="Google Shape;604;p18"/>
          <p:cNvSpPr/>
          <p:nvPr/>
        </p:nvSpPr>
        <p:spPr>
          <a:xfrm>
            <a:off x="395644" y="1139298"/>
            <a:ext cx="1177349"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Expected delivery</a:t>
            </a:r>
            <a:endParaRPr/>
          </a:p>
        </p:txBody>
      </p:sp>
      <p:sp>
        <p:nvSpPr>
          <p:cNvPr id="605" name="Google Shape;605;p18"/>
          <p:cNvSpPr/>
          <p:nvPr/>
        </p:nvSpPr>
        <p:spPr>
          <a:xfrm>
            <a:off x="1683714" y="1139298"/>
            <a:ext cx="1078731"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Deliverable</a:t>
            </a:r>
            <a:endParaRPr/>
          </a:p>
        </p:txBody>
      </p:sp>
      <p:sp>
        <p:nvSpPr>
          <p:cNvPr id="606" name="Google Shape;606;p18"/>
          <p:cNvSpPr/>
          <p:nvPr/>
        </p:nvSpPr>
        <p:spPr>
          <a:xfrm>
            <a:off x="7236053" y="1139298"/>
            <a:ext cx="762393"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Owner</a:t>
            </a:r>
            <a:endParaRPr/>
          </a:p>
        </p:txBody>
      </p:sp>
      <p:sp>
        <p:nvSpPr>
          <p:cNvPr id="607" name="Google Shape;607;p18"/>
          <p:cNvSpPr/>
          <p:nvPr/>
        </p:nvSpPr>
        <p:spPr>
          <a:xfrm>
            <a:off x="8109168" y="1139298"/>
            <a:ext cx="639188"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Status</a:t>
            </a:r>
            <a:endParaRPr/>
          </a:p>
        </p:txBody>
      </p:sp>
      <p:sp>
        <p:nvSpPr>
          <p:cNvPr id="608" name="Google Shape;608;p18"/>
          <p:cNvSpPr/>
          <p:nvPr/>
        </p:nvSpPr>
        <p:spPr>
          <a:xfrm>
            <a:off x="395644" y="1415991"/>
            <a:ext cx="1177349" cy="369332"/>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NLT the 7th day of the month following each reporting period.</a:t>
            </a:r>
            <a:endParaRPr/>
          </a:p>
        </p:txBody>
      </p:sp>
      <p:sp>
        <p:nvSpPr>
          <p:cNvPr id="609" name="Google Shape;609;p18"/>
          <p:cNvSpPr/>
          <p:nvPr/>
        </p:nvSpPr>
        <p:spPr>
          <a:xfrm>
            <a:off x="1683714" y="1415991"/>
            <a:ext cx="1078731"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1" i="0" u="none" strike="noStrike" cap="none">
                <a:solidFill>
                  <a:srgbClr val="434343"/>
                </a:solidFill>
                <a:latin typeface="PT Serif"/>
                <a:ea typeface="PT Serif"/>
                <a:cs typeface="PT Serif"/>
                <a:sym typeface="PT Serif"/>
              </a:rPr>
              <a:t>Delivery Report</a:t>
            </a:r>
            <a:endParaRPr/>
          </a:p>
        </p:txBody>
      </p:sp>
      <p:sp>
        <p:nvSpPr>
          <p:cNvPr id="610" name="Google Shape;610;p18"/>
          <p:cNvSpPr/>
          <p:nvPr/>
        </p:nvSpPr>
        <p:spPr>
          <a:xfrm>
            <a:off x="2873166" y="1415991"/>
            <a:ext cx="4252165" cy="738664"/>
          </a:xfrm>
          <a:prstGeom prst="rect">
            <a:avLst/>
          </a:prstGeom>
          <a:solidFill>
            <a:srgbClr val="FFFFFF"/>
          </a:solidFill>
          <a:ln>
            <a:noFill/>
          </a:ln>
        </p:spPr>
        <p:txBody>
          <a:bodyPr spcFirstLastPara="1" wrap="square" lIns="0" tIns="0" rIns="0" bIns="0" anchor="t" anchorCtr="0">
            <a:spAutoFit/>
          </a:bodyPr>
          <a:lstStyle/>
          <a:p>
            <a:pPr marL="171450" marR="0" lvl="0" indent="-17145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(a) Gov’t Product Owner agrees that the Contractor provided a monthly report, detailing and providing links to all stories, epics, and other work completed. </a:t>
            </a:r>
            <a:endParaRPr/>
          </a:p>
          <a:p>
            <a:pPr marL="171450" marR="0" lvl="0" indent="-17145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(b) Report includes all work accepted by the Product Owner and Contracting Officer Representative at the end of each sprint. </a:t>
            </a:r>
            <a:endParaRPr/>
          </a:p>
          <a:p>
            <a:pPr marL="171450" marR="0" lvl="0" indent="-17145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(c) This report includes additional details about the project status, sprint team velocity, sprint team goal completion, and highlight project risks.</a:t>
            </a:r>
            <a:endParaRPr/>
          </a:p>
        </p:txBody>
      </p:sp>
      <p:sp>
        <p:nvSpPr>
          <p:cNvPr id="611" name="Google Shape;611;p18"/>
          <p:cNvSpPr/>
          <p:nvPr/>
        </p:nvSpPr>
        <p:spPr>
          <a:xfrm>
            <a:off x="7236053" y="1415991"/>
            <a:ext cx="762393"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MO</a:t>
            </a:r>
            <a:endParaRPr/>
          </a:p>
        </p:txBody>
      </p:sp>
      <p:sp>
        <p:nvSpPr>
          <p:cNvPr id="612" name="Google Shape;612;p18"/>
          <p:cNvSpPr/>
          <p:nvPr/>
        </p:nvSpPr>
        <p:spPr>
          <a:xfrm>
            <a:off x="395644" y="2616708"/>
            <a:ext cx="1177349" cy="369332"/>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NLT the 7th day of the month following each reporting period.</a:t>
            </a:r>
            <a:endParaRPr/>
          </a:p>
        </p:txBody>
      </p:sp>
      <p:sp>
        <p:nvSpPr>
          <p:cNvPr id="613" name="Google Shape;613;p18"/>
          <p:cNvSpPr/>
          <p:nvPr/>
        </p:nvSpPr>
        <p:spPr>
          <a:xfrm>
            <a:off x="1683714" y="2616708"/>
            <a:ext cx="1078731"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1" i="0" u="none" strike="noStrike" cap="none">
                <a:solidFill>
                  <a:srgbClr val="434343"/>
                </a:solidFill>
                <a:latin typeface="PT Serif"/>
                <a:ea typeface="PT Serif"/>
                <a:cs typeface="PT Serif"/>
                <a:sym typeface="PT Serif"/>
              </a:rPr>
              <a:t>Monitoring Report</a:t>
            </a:r>
            <a:endParaRPr/>
          </a:p>
        </p:txBody>
      </p:sp>
      <p:sp>
        <p:nvSpPr>
          <p:cNvPr id="614" name="Google Shape;614;p18"/>
          <p:cNvSpPr/>
          <p:nvPr/>
        </p:nvSpPr>
        <p:spPr>
          <a:xfrm>
            <a:off x="2873166" y="2616708"/>
            <a:ext cx="4252165" cy="738664"/>
          </a:xfrm>
          <a:prstGeom prst="rect">
            <a:avLst/>
          </a:prstGeom>
          <a:solidFill>
            <a:srgbClr val="FFFFFF"/>
          </a:solidFill>
          <a:ln>
            <a:noFill/>
          </a:ln>
        </p:spPr>
        <p:txBody>
          <a:bodyPr spcFirstLastPara="1" wrap="square" lIns="0" tIns="0" rIns="0" bIns="0" anchor="t" anchorCtr="0">
            <a:spAutoFit/>
          </a:bodyPr>
          <a:lstStyle/>
          <a:p>
            <a:pPr marL="171450" marR="0" lvl="0" indent="-17145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(a) Gov’t Product Owner agrees that the Contractor provided a monthly report, highlighting and providing links to key infrastructure and application monitoring data. </a:t>
            </a:r>
            <a:endParaRPr/>
          </a:p>
          <a:p>
            <a:pPr marL="171450" marR="0" lvl="0" indent="-17145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(b) Report includes details with links to documentation for any critical incidents or outage events that resulted in service outages or significant service degradations. </a:t>
            </a:r>
            <a:endParaRPr/>
          </a:p>
          <a:p>
            <a:pPr marL="171450" marR="0" lvl="0" indent="-17145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(c) Contractor attached or provided links to postmortem documentation for all critical incidents or outage events.</a:t>
            </a:r>
            <a:endParaRPr/>
          </a:p>
        </p:txBody>
      </p:sp>
      <p:sp>
        <p:nvSpPr>
          <p:cNvPr id="615" name="Google Shape;615;p18"/>
          <p:cNvSpPr/>
          <p:nvPr/>
        </p:nvSpPr>
        <p:spPr>
          <a:xfrm>
            <a:off x="7236053" y="2616708"/>
            <a:ext cx="762393"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MO</a:t>
            </a:r>
            <a:endParaRPr/>
          </a:p>
        </p:txBody>
      </p:sp>
      <p:sp>
        <p:nvSpPr>
          <p:cNvPr id="616" name="Google Shape;616;p18"/>
          <p:cNvSpPr/>
          <p:nvPr/>
        </p:nvSpPr>
        <p:spPr>
          <a:xfrm>
            <a:off x="8109168" y="2616708"/>
            <a:ext cx="639188" cy="298565"/>
          </a:xfrm>
          <a:prstGeom prst="rect">
            <a:avLst/>
          </a:prstGeom>
          <a:solidFill>
            <a:srgbClr val="BFBFB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Not </a:t>
            </a:r>
            <a:br>
              <a:rPr lang="en" sz="800" b="0" i="0" u="none" strike="noStrike" cap="none">
                <a:solidFill>
                  <a:srgbClr val="000000"/>
                </a:solidFill>
                <a:latin typeface="PT Serif"/>
                <a:ea typeface="PT Serif"/>
                <a:cs typeface="PT Serif"/>
                <a:sym typeface="PT Serif"/>
              </a:rPr>
            </a:br>
            <a:r>
              <a:rPr lang="en" sz="800" b="0" i="0" u="none" strike="noStrike" cap="none">
                <a:solidFill>
                  <a:srgbClr val="000000"/>
                </a:solidFill>
                <a:latin typeface="PT Serif"/>
                <a:ea typeface="PT Serif"/>
                <a:cs typeface="PT Serif"/>
                <a:sym typeface="PT Serif"/>
              </a:rPr>
              <a:t>Started</a:t>
            </a:r>
            <a:endParaRPr/>
          </a:p>
        </p:txBody>
      </p:sp>
      <p:sp>
        <p:nvSpPr>
          <p:cNvPr id="617" name="Google Shape;617;p18"/>
          <p:cNvSpPr/>
          <p:nvPr/>
        </p:nvSpPr>
        <p:spPr>
          <a:xfrm>
            <a:off x="395644" y="3817426"/>
            <a:ext cx="1177349" cy="369332"/>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NLT the 7th day of the month following each reporting period.</a:t>
            </a:r>
            <a:endParaRPr/>
          </a:p>
        </p:txBody>
      </p:sp>
      <p:sp>
        <p:nvSpPr>
          <p:cNvPr id="618" name="Google Shape;618;p18"/>
          <p:cNvSpPr/>
          <p:nvPr/>
        </p:nvSpPr>
        <p:spPr>
          <a:xfrm>
            <a:off x="1683714" y="3817426"/>
            <a:ext cx="1078731" cy="369332"/>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1" i="0" u="none" strike="noStrike" cap="none">
                <a:solidFill>
                  <a:srgbClr val="434343"/>
                </a:solidFill>
                <a:latin typeface="PT Serif"/>
                <a:ea typeface="PT Serif"/>
                <a:cs typeface="PT Serif"/>
                <a:sym typeface="PT Serif"/>
              </a:rPr>
              <a:t>Contractor’s Progress, Status and Management Report</a:t>
            </a:r>
            <a:endParaRPr/>
          </a:p>
        </p:txBody>
      </p:sp>
      <p:sp>
        <p:nvSpPr>
          <p:cNvPr id="619" name="Google Shape;619;p18"/>
          <p:cNvSpPr/>
          <p:nvPr/>
        </p:nvSpPr>
        <p:spPr>
          <a:xfrm>
            <a:off x="2873166" y="3817426"/>
            <a:ext cx="4252165"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Gov’t Product Owner agrees that the status of the Task Orders performance has been addressed in the Quarterly Status Report.</a:t>
            </a:r>
            <a:endParaRPr/>
          </a:p>
        </p:txBody>
      </p:sp>
      <p:sp>
        <p:nvSpPr>
          <p:cNvPr id="620" name="Google Shape;620;p18"/>
          <p:cNvSpPr/>
          <p:nvPr/>
        </p:nvSpPr>
        <p:spPr>
          <a:xfrm>
            <a:off x="7236053" y="3817426"/>
            <a:ext cx="762393"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MO</a:t>
            </a:r>
            <a:endParaRPr/>
          </a:p>
        </p:txBody>
      </p:sp>
      <p:sp>
        <p:nvSpPr>
          <p:cNvPr id="621" name="Google Shape;621;p18"/>
          <p:cNvSpPr/>
          <p:nvPr/>
        </p:nvSpPr>
        <p:spPr>
          <a:xfrm>
            <a:off x="8109168" y="3817426"/>
            <a:ext cx="639188" cy="298565"/>
          </a:xfrm>
          <a:prstGeom prst="rect">
            <a:avLst/>
          </a:prstGeom>
          <a:solidFill>
            <a:srgbClr val="BFBFB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Not </a:t>
            </a:r>
            <a:br>
              <a:rPr lang="en" sz="800" b="0" i="0" u="none" strike="noStrike" cap="none">
                <a:solidFill>
                  <a:srgbClr val="000000"/>
                </a:solidFill>
                <a:latin typeface="PT Serif"/>
                <a:ea typeface="PT Serif"/>
                <a:cs typeface="PT Serif"/>
                <a:sym typeface="PT Serif"/>
              </a:rPr>
            </a:br>
            <a:r>
              <a:rPr lang="en" sz="800" b="0" i="0" u="none" strike="noStrike" cap="none">
                <a:solidFill>
                  <a:srgbClr val="000000"/>
                </a:solidFill>
                <a:latin typeface="PT Serif"/>
                <a:ea typeface="PT Serif"/>
                <a:cs typeface="PT Serif"/>
                <a:sym typeface="PT Serif"/>
              </a:rPr>
              <a:t>Started</a:t>
            </a:r>
            <a:endParaRPr/>
          </a:p>
        </p:txBody>
      </p:sp>
      <p:cxnSp>
        <p:nvCxnSpPr>
          <p:cNvPr id="622" name="Google Shape;622;p18"/>
          <p:cNvCxnSpPr/>
          <p:nvPr/>
        </p:nvCxnSpPr>
        <p:spPr>
          <a:xfrm>
            <a:off x="395645" y="1329568"/>
            <a:ext cx="8352711" cy="0"/>
          </a:xfrm>
          <a:prstGeom prst="straightConnector1">
            <a:avLst/>
          </a:prstGeom>
          <a:noFill/>
          <a:ln w="9525" cap="flat" cmpd="sng">
            <a:solidFill>
              <a:srgbClr val="3B7FF2"/>
            </a:solidFill>
            <a:prstDash val="solid"/>
            <a:round/>
            <a:headEnd type="none" w="sm" len="sm"/>
            <a:tailEnd type="none" w="sm" len="sm"/>
          </a:ln>
        </p:spPr>
      </p:cxnSp>
      <p:cxnSp>
        <p:nvCxnSpPr>
          <p:cNvPr id="623" name="Google Shape;623;p18"/>
          <p:cNvCxnSpPr/>
          <p:nvPr/>
        </p:nvCxnSpPr>
        <p:spPr>
          <a:xfrm>
            <a:off x="395645" y="2385681"/>
            <a:ext cx="8352711" cy="0"/>
          </a:xfrm>
          <a:prstGeom prst="straightConnector1">
            <a:avLst/>
          </a:prstGeom>
          <a:noFill/>
          <a:ln w="9525" cap="flat" cmpd="sng">
            <a:solidFill>
              <a:srgbClr val="BFBFBF"/>
            </a:solidFill>
            <a:prstDash val="solid"/>
            <a:round/>
            <a:headEnd type="none" w="sm" len="sm"/>
            <a:tailEnd type="none" w="sm" len="sm"/>
          </a:ln>
        </p:spPr>
      </p:cxnSp>
      <p:cxnSp>
        <p:nvCxnSpPr>
          <p:cNvPr id="624" name="Google Shape;624;p18"/>
          <p:cNvCxnSpPr/>
          <p:nvPr/>
        </p:nvCxnSpPr>
        <p:spPr>
          <a:xfrm>
            <a:off x="395645" y="3709509"/>
            <a:ext cx="8352711" cy="0"/>
          </a:xfrm>
          <a:prstGeom prst="straightConnector1">
            <a:avLst/>
          </a:prstGeom>
          <a:noFill/>
          <a:ln w="9525" cap="flat" cmpd="sng">
            <a:solidFill>
              <a:srgbClr val="BFBFBF"/>
            </a:solidFill>
            <a:prstDash val="solid"/>
            <a:round/>
            <a:headEnd type="none" w="sm" len="sm"/>
            <a:tailEnd type="none" w="sm" len="sm"/>
          </a:ln>
        </p:spPr>
      </p:cxnSp>
      <p:sp>
        <p:nvSpPr>
          <p:cNvPr id="625" name="Google Shape;625;p18"/>
          <p:cNvSpPr/>
          <p:nvPr/>
        </p:nvSpPr>
        <p:spPr>
          <a:xfrm>
            <a:off x="8109168" y="1415991"/>
            <a:ext cx="639188" cy="298565"/>
          </a:xfrm>
          <a:prstGeom prst="rect">
            <a:avLst/>
          </a:prstGeom>
          <a:solidFill>
            <a:srgbClr val="BFBFB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Not </a:t>
            </a:r>
            <a:br>
              <a:rPr lang="en" sz="800" b="0" i="0" u="none" strike="noStrike" cap="none">
                <a:solidFill>
                  <a:srgbClr val="000000"/>
                </a:solidFill>
                <a:latin typeface="PT Serif"/>
                <a:ea typeface="PT Serif"/>
                <a:cs typeface="PT Serif"/>
                <a:sym typeface="PT Serif"/>
              </a:rPr>
            </a:br>
            <a:r>
              <a:rPr lang="en" sz="800" b="0" i="0" u="none" strike="noStrike" cap="none">
                <a:solidFill>
                  <a:srgbClr val="000000"/>
                </a:solidFill>
                <a:latin typeface="PT Serif"/>
                <a:ea typeface="PT Serif"/>
                <a:cs typeface="PT Serif"/>
                <a:sym typeface="PT Serif"/>
              </a:rPr>
              <a:t>Started</a:t>
            </a:r>
            <a:endParaRPr/>
          </a:p>
        </p:txBody>
      </p:sp>
      <p:sp>
        <p:nvSpPr>
          <p:cNvPr id="626" name="Google Shape;626;p18"/>
          <p:cNvSpPr/>
          <p:nvPr/>
        </p:nvSpPr>
        <p:spPr>
          <a:xfrm>
            <a:off x="2873165" y="1139298"/>
            <a:ext cx="4252165"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Acceptance criteria</a:t>
            </a:r>
            <a:endParaRPr/>
          </a:p>
        </p:txBody>
      </p:sp>
      <p:sp>
        <p:nvSpPr>
          <p:cNvPr id="627" name="Google Shape;627;p18"/>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9B9B9B"/>
                </a:solidFill>
                <a:latin typeface="PT Serif"/>
                <a:ea typeface="PT Serif"/>
                <a:cs typeface="PT Serif"/>
                <a:sym typeface="PT Serif"/>
              </a:rPr>
              <a:t>Kick-off: 1095-B Tax Form</a:t>
            </a:r>
            <a:endParaRPr sz="600" b="1" i="0" u="none" strike="noStrike" cap="none">
              <a:solidFill>
                <a:srgbClr val="9B9B9B"/>
              </a:solidFill>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19"/>
          <p:cNvSpPr txBox="1">
            <a:spLocks noGrp="1"/>
          </p:cNvSpPr>
          <p:nvPr>
            <p:ph type="title"/>
          </p:nvPr>
        </p:nvSpPr>
        <p:spPr>
          <a:xfrm>
            <a:off x="311700" y="312794"/>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rgbClr val="434343"/>
              </a:buClr>
              <a:buSzPts val="1800"/>
              <a:buFont typeface="Century Gothic"/>
              <a:buNone/>
            </a:pPr>
            <a:r>
              <a:rPr lang="en"/>
              <a:t>Project management deliverables</a:t>
            </a:r>
            <a:endParaRPr/>
          </a:p>
        </p:txBody>
      </p:sp>
      <p:sp>
        <p:nvSpPr>
          <p:cNvPr id="633" name="Google Shape;633;p19"/>
          <p:cNvSpPr txBox="1">
            <a:spLocks noGrp="1"/>
          </p:cNvSpPr>
          <p:nvPr>
            <p:ph type="sldNum" idx="12"/>
          </p:nvPr>
        </p:nvSpPr>
        <p:spPr>
          <a:xfrm>
            <a:off x="8472458" y="4690755"/>
            <a:ext cx="548700" cy="338524"/>
          </a:xfrm>
          <a:prstGeom prst="rect">
            <a:avLst/>
          </a:prstGeom>
          <a:noFill/>
          <a:ln>
            <a:noFill/>
          </a:ln>
        </p:spPr>
        <p:txBody>
          <a:bodyPr spcFirstLastPara="1" wrap="square" lIns="91425" tIns="91425" rIns="91425" bIns="91425" anchor="ctr" anchorCtr="0">
            <a:spAutoFit/>
          </a:bodyPr>
          <a:lstStyle/>
          <a:p>
            <a:pPr marL="0" lvl="0" indent="0" algn="r" rtl="0">
              <a:lnSpc>
                <a:spcPct val="100000"/>
              </a:lnSpc>
              <a:spcBef>
                <a:spcPts val="0"/>
              </a:spcBef>
              <a:spcAft>
                <a:spcPts val="0"/>
              </a:spcAft>
              <a:buSzPts val="1000"/>
              <a:buNone/>
            </a:pPr>
            <a:fld id="{00000000-1234-1234-1234-123412341234}" type="slidenum">
              <a:rPr lang="en">
                <a:latin typeface="PT Serif"/>
                <a:ea typeface="PT Serif"/>
                <a:cs typeface="PT Serif"/>
                <a:sym typeface="PT Serif"/>
              </a:rPr>
              <a:t>19</a:t>
            </a:fld>
            <a:endParaRPr>
              <a:latin typeface="PT Serif"/>
              <a:ea typeface="PT Serif"/>
              <a:cs typeface="PT Serif"/>
              <a:sym typeface="PT Serif"/>
            </a:endParaRPr>
          </a:p>
        </p:txBody>
      </p:sp>
      <p:sp>
        <p:nvSpPr>
          <p:cNvPr id="634" name="Google Shape;634;p19"/>
          <p:cNvSpPr/>
          <p:nvPr/>
        </p:nvSpPr>
        <p:spPr>
          <a:xfrm>
            <a:off x="395644" y="1139298"/>
            <a:ext cx="1177349"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Expected delivery</a:t>
            </a:r>
            <a:endParaRPr/>
          </a:p>
        </p:txBody>
      </p:sp>
      <p:sp>
        <p:nvSpPr>
          <p:cNvPr id="635" name="Google Shape;635;p19"/>
          <p:cNvSpPr/>
          <p:nvPr/>
        </p:nvSpPr>
        <p:spPr>
          <a:xfrm>
            <a:off x="1683714" y="1139298"/>
            <a:ext cx="1078731"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Deliverable</a:t>
            </a:r>
            <a:endParaRPr/>
          </a:p>
        </p:txBody>
      </p:sp>
      <p:sp>
        <p:nvSpPr>
          <p:cNvPr id="636" name="Google Shape;636;p19"/>
          <p:cNvSpPr/>
          <p:nvPr/>
        </p:nvSpPr>
        <p:spPr>
          <a:xfrm>
            <a:off x="2873165" y="1139298"/>
            <a:ext cx="4252165"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Acceptance criteria</a:t>
            </a:r>
            <a:endParaRPr/>
          </a:p>
        </p:txBody>
      </p:sp>
      <p:sp>
        <p:nvSpPr>
          <p:cNvPr id="637" name="Google Shape;637;p19"/>
          <p:cNvSpPr/>
          <p:nvPr/>
        </p:nvSpPr>
        <p:spPr>
          <a:xfrm>
            <a:off x="7236053" y="1139298"/>
            <a:ext cx="762393"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Owner</a:t>
            </a:r>
            <a:endParaRPr/>
          </a:p>
        </p:txBody>
      </p:sp>
      <p:sp>
        <p:nvSpPr>
          <p:cNvPr id="638" name="Google Shape;638;p19"/>
          <p:cNvSpPr/>
          <p:nvPr/>
        </p:nvSpPr>
        <p:spPr>
          <a:xfrm>
            <a:off x="8109168" y="1139298"/>
            <a:ext cx="639188"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Status</a:t>
            </a:r>
            <a:endParaRPr/>
          </a:p>
        </p:txBody>
      </p:sp>
      <p:sp>
        <p:nvSpPr>
          <p:cNvPr id="639" name="Google Shape;639;p19"/>
          <p:cNvSpPr/>
          <p:nvPr/>
        </p:nvSpPr>
        <p:spPr>
          <a:xfrm>
            <a:off x="395644" y="1415991"/>
            <a:ext cx="1177349" cy="369332"/>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NLT the 7th day of the month following each reporting period. </a:t>
            </a:r>
            <a:endParaRPr/>
          </a:p>
        </p:txBody>
      </p:sp>
      <p:sp>
        <p:nvSpPr>
          <p:cNvPr id="640" name="Google Shape;640;p19"/>
          <p:cNvSpPr/>
          <p:nvPr/>
        </p:nvSpPr>
        <p:spPr>
          <a:xfrm>
            <a:off x="1683714" y="1415991"/>
            <a:ext cx="1078731" cy="369332"/>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1" i="0" u="none" strike="noStrike" cap="none">
                <a:solidFill>
                  <a:srgbClr val="434343"/>
                </a:solidFill>
                <a:latin typeface="PT Serif"/>
                <a:ea typeface="PT Serif"/>
                <a:cs typeface="PT Serif"/>
                <a:sym typeface="PT Serif"/>
              </a:rPr>
              <a:t>Status of Government Furnished Equipment Report </a:t>
            </a:r>
            <a:endParaRPr/>
          </a:p>
        </p:txBody>
      </p:sp>
      <p:sp>
        <p:nvSpPr>
          <p:cNvPr id="641" name="Google Shape;641;p19"/>
          <p:cNvSpPr/>
          <p:nvPr/>
        </p:nvSpPr>
        <p:spPr>
          <a:xfrm>
            <a:off x="2873165" y="1415991"/>
            <a:ext cx="4252165" cy="492443"/>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Gov’t Product Owner agrees that the GFE Report includes the following items related to GFE: Task Order; Project Name, Type of Equipment, VA Bar Code, Location, Value, Total Number of Pieces, Total Value of Equipment, Anticipated Transfer Date to Government, and Anticipated Transfer Location. </a:t>
            </a:r>
            <a:endParaRPr/>
          </a:p>
        </p:txBody>
      </p:sp>
      <p:sp>
        <p:nvSpPr>
          <p:cNvPr id="642" name="Google Shape;642;p19"/>
          <p:cNvSpPr/>
          <p:nvPr/>
        </p:nvSpPr>
        <p:spPr>
          <a:xfrm>
            <a:off x="7236053" y="1415991"/>
            <a:ext cx="762393"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MO</a:t>
            </a:r>
            <a:endParaRPr/>
          </a:p>
        </p:txBody>
      </p:sp>
      <p:sp>
        <p:nvSpPr>
          <p:cNvPr id="643" name="Google Shape;643;p19"/>
          <p:cNvSpPr/>
          <p:nvPr/>
        </p:nvSpPr>
        <p:spPr>
          <a:xfrm>
            <a:off x="8109168" y="1415991"/>
            <a:ext cx="639188" cy="298565"/>
          </a:xfrm>
          <a:prstGeom prst="rect">
            <a:avLst/>
          </a:prstGeom>
          <a:solidFill>
            <a:srgbClr val="BFBFB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Not </a:t>
            </a:r>
            <a:br>
              <a:rPr lang="en" sz="800" b="0" i="0" u="none" strike="noStrike" cap="none">
                <a:solidFill>
                  <a:srgbClr val="000000"/>
                </a:solidFill>
                <a:latin typeface="PT Serif"/>
                <a:ea typeface="PT Serif"/>
                <a:cs typeface="PT Serif"/>
                <a:sym typeface="PT Serif"/>
              </a:rPr>
            </a:br>
            <a:r>
              <a:rPr lang="en" sz="800" b="0" i="0" u="none" strike="noStrike" cap="none">
                <a:solidFill>
                  <a:srgbClr val="000000"/>
                </a:solidFill>
                <a:latin typeface="PT Serif"/>
                <a:ea typeface="PT Serif"/>
                <a:cs typeface="PT Serif"/>
                <a:sym typeface="PT Serif"/>
              </a:rPr>
              <a:t>Started</a:t>
            </a:r>
            <a:endParaRPr/>
          </a:p>
        </p:txBody>
      </p:sp>
      <p:sp>
        <p:nvSpPr>
          <p:cNvPr id="644" name="Google Shape;644;p19"/>
          <p:cNvSpPr/>
          <p:nvPr/>
        </p:nvSpPr>
        <p:spPr>
          <a:xfrm>
            <a:off x="395644" y="2444408"/>
            <a:ext cx="1177349" cy="369332"/>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NLT the 7th day of the month following each reporting period. </a:t>
            </a:r>
            <a:endParaRPr/>
          </a:p>
        </p:txBody>
      </p:sp>
      <p:sp>
        <p:nvSpPr>
          <p:cNvPr id="645" name="Google Shape;645;p19"/>
          <p:cNvSpPr/>
          <p:nvPr/>
        </p:nvSpPr>
        <p:spPr>
          <a:xfrm>
            <a:off x="1683714" y="2444408"/>
            <a:ext cx="1078731"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1" i="0" u="none" strike="noStrike" cap="none">
                <a:solidFill>
                  <a:srgbClr val="434343"/>
                </a:solidFill>
                <a:latin typeface="PT Serif"/>
                <a:ea typeface="PT Serif"/>
                <a:cs typeface="PT Serif"/>
                <a:sym typeface="PT Serif"/>
              </a:rPr>
              <a:t>Personnel Contractor Manpower Report  </a:t>
            </a:r>
            <a:endParaRPr/>
          </a:p>
        </p:txBody>
      </p:sp>
      <p:sp>
        <p:nvSpPr>
          <p:cNvPr id="646" name="Google Shape;646;p19"/>
          <p:cNvSpPr/>
          <p:nvPr/>
        </p:nvSpPr>
        <p:spPr>
          <a:xfrm>
            <a:off x="2873165" y="2444408"/>
            <a:ext cx="4252165" cy="369332"/>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Gov’t Product Owner agrees that the Personnel Contractor Manpower Report at the individual Task Order Level includes all of the required information outlined in the Base PWS section 9.2.3. </a:t>
            </a:r>
            <a:endParaRPr/>
          </a:p>
        </p:txBody>
      </p:sp>
      <p:sp>
        <p:nvSpPr>
          <p:cNvPr id="647" name="Google Shape;647;p19"/>
          <p:cNvSpPr/>
          <p:nvPr/>
        </p:nvSpPr>
        <p:spPr>
          <a:xfrm>
            <a:off x="7236053" y="2444408"/>
            <a:ext cx="762393"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MO</a:t>
            </a:r>
            <a:endParaRPr/>
          </a:p>
        </p:txBody>
      </p:sp>
      <p:sp>
        <p:nvSpPr>
          <p:cNvPr id="648" name="Google Shape;648;p19"/>
          <p:cNvSpPr/>
          <p:nvPr/>
        </p:nvSpPr>
        <p:spPr>
          <a:xfrm>
            <a:off x="8109168" y="2444408"/>
            <a:ext cx="639188" cy="298565"/>
          </a:xfrm>
          <a:prstGeom prst="rect">
            <a:avLst/>
          </a:prstGeom>
          <a:solidFill>
            <a:srgbClr val="BFBFB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Not </a:t>
            </a:r>
            <a:br>
              <a:rPr lang="en" sz="800" b="0" i="0" u="none" strike="noStrike" cap="none">
                <a:solidFill>
                  <a:srgbClr val="000000"/>
                </a:solidFill>
                <a:latin typeface="PT Serif"/>
                <a:ea typeface="PT Serif"/>
                <a:cs typeface="PT Serif"/>
                <a:sym typeface="PT Serif"/>
              </a:rPr>
            </a:br>
            <a:r>
              <a:rPr lang="en" sz="800" b="0" i="0" u="none" strike="noStrike" cap="none">
                <a:solidFill>
                  <a:srgbClr val="000000"/>
                </a:solidFill>
                <a:latin typeface="PT Serif"/>
                <a:ea typeface="PT Serif"/>
                <a:cs typeface="PT Serif"/>
                <a:sym typeface="PT Serif"/>
              </a:rPr>
              <a:t>Started</a:t>
            </a:r>
            <a:endParaRPr/>
          </a:p>
        </p:txBody>
      </p:sp>
      <p:cxnSp>
        <p:nvCxnSpPr>
          <p:cNvPr id="649" name="Google Shape;649;p19"/>
          <p:cNvCxnSpPr/>
          <p:nvPr/>
        </p:nvCxnSpPr>
        <p:spPr>
          <a:xfrm>
            <a:off x="395645" y="1329568"/>
            <a:ext cx="8352711" cy="0"/>
          </a:xfrm>
          <a:prstGeom prst="straightConnector1">
            <a:avLst/>
          </a:prstGeom>
          <a:noFill/>
          <a:ln w="9525" cap="flat" cmpd="sng">
            <a:solidFill>
              <a:srgbClr val="3B7FF2"/>
            </a:solidFill>
            <a:prstDash val="solid"/>
            <a:round/>
            <a:headEnd type="none" w="sm" len="sm"/>
            <a:tailEnd type="none" w="sm" len="sm"/>
          </a:ln>
        </p:spPr>
      </p:cxnSp>
      <p:cxnSp>
        <p:nvCxnSpPr>
          <p:cNvPr id="650" name="Google Shape;650;p19"/>
          <p:cNvCxnSpPr/>
          <p:nvPr/>
        </p:nvCxnSpPr>
        <p:spPr>
          <a:xfrm>
            <a:off x="395645" y="2237976"/>
            <a:ext cx="8352711" cy="0"/>
          </a:xfrm>
          <a:prstGeom prst="straightConnector1">
            <a:avLst/>
          </a:prstGeom>
          <a:noFill/>
          <a:ln w="9525" cap="flat" cmpd="sng">
            <a:solidFill>
              <a:srgbClr val="BFBFBF"/>
            </a:solidFill>
            <a:prstDash val="solid"/>
            <a:round/>
            <a:headEnd type="none" w="sm" len="sm"/>
            <a:tailEnd type="none" w="sm" len="sm"/>
          </a:ln>
        </p:spPr>
      </p:cxnSp>
      <p:cxnSp>
        <p:nvCxnSpPr>
          <p:cNvPr id="651" name="Google Shape;651;p19"/>
          <p:cNvCxnSpPr/>
          <p:nvPr/>
        </p:nvCxnSpPr>
        <p:spPr>
          <a:xfrm>
            <a:off x="395645" y="3020172"/>
            <a:ext cx="8352711" cy="0"/>
          </a:xfrm>
          <a:prstGeom prst="straightConnector1">
            <a:avLst/>
          </a:prstGeom>
          <a:noFill/>
          <a:ln w="9525" cap="flat" cmpd="sng">
            <a:solidFill>
              <a:srgbClr val="BFBFBF"/>
            </a:solidFill>
            <a:prstDash val="solid"/>
            <a:round/>
            <a:headEnd type="none" w="sm" len="sm"/>
            <a:tailEnd type="none" w="sm" len="sm"/>
          </a:ln>
        </p:spPr>
      </p:cxnSp>
      <p:sp>
        <p:nvSpPr>
          <p:cNvPr id="652" name="Google Shape;652;p19"/>
          <p:cNvSpPr/>
          <p:nvPr/>
        </p:nvSpPr>
        <p:spPr>
          <a:xfrm>
            <a:off x="395644" y="3226604"/>
            <a:ext cx="1177349" cy="615553"/>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Within 3 days from the date of award and updated as personnel changes throughout the PoP.</a:t>
            </a:r>
            <a:endParaRPr/>
          </a:p>
        </p:txBody>
      </p:sp>
      <p:sp>
        <p:nvSpPr>
          <p:cNvPr id="653" name="Google Shape;653;p19"/>
          <p:cNvSpPr/>
          <p:nvPr/>
        </p:nvSpPr>
        <p:spPr>
          <a:xfrm>
            <a:off x="1683714" y="3226604"/>
            <a:ext cx="1078731"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1" i="0" u="none" strike="noStrike" cap="none">
                <a:solidFill>
                  <a:srgbClr val="434343"/>
                </a:solidFill>
                <a:latin typeface="PT Serif"/>
                <a:ea typeface="PT Serif"/>
                <a:cs typeface="PT Serif"/>
                <a:sym typeface="PT Serif"/>
              </a:rPr>
              <a:t>Contractor Staff Roster </a:t>
            </a:r>
            <a:endParaRPr/>
          </a:p>
        </p:txBody>
      </p:sp>
      <p:sp>
        <p:nvSpPr>
          <p:cNvPr id="654" name="Google Shape;654;p19"/>
          <p:cNvSpPr/>
          <p:nvPr/>
        </p:nvSpPr>
        <p:spPr>
          <a:xfrm>
            <a:off x="2873165" y="3226604"/>
            <a:ext cx="4252165" cy="492443"/>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Gov’t Product Owner agrees that this report includes all Contractor and Subcontractor employees and was provided within three business days after Task Order award for all personnel employed to begin their background investigations. A revised roster will be provided when there are any personnel changes. </a:t>
            </a:r>
            <a:endParaRPr/>
          </a:p>
        </p:txBody>
      </p:sp>
      <p:sp>
        <p:nvSpPr>
          <p:cNvPr id="655" name="Google Shape;655;p19"/>
          <p:cNvSpPr/>
          <p:nvPr/>
        </p:nvSpPr>
        <p:spPr>
          <a:xfrm>
            <a:off x="7236053" y="3226604"/>
            <a:ext cx="762393"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MO</a:t>
            </a:r>
            <a:endParaRPr/>
          </a:p>
        </p:txBody>
      </p:sp>
      <p:sp>
        <p:nvSpPr>
          <p:cNvPr id="656" name="Google Shape;656;p19"/>
          <p:cNvSpPr/>
          <p:nvPr/>
        </p:nvSpPr>
        <p:spPr>
          <a:xfrm>
            <a:off x="8109168" y="3226604"/>
            <a:ext cx="639188" cy="298565"/>
          </a:xfrm>
          <a:prstGeom prst="rect">
            <a:avLst/>
          </a:prstGeom>
          <a:solidFill>
            <a:srgbClr val="BFBFB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Complete</a:t>
            </a:r>
            <a:endParaRPr/>
          </a:p>
        </p:txBody>
      </p:sp>
      <p:sp>
        <p:nvSpPr>
          <p:cNvPr id="657" name="Google Shape;657;p19"/>
          <p:cNvSpPr/>
          <p:nvPr/>
        </p:nvSpPr>
        <p:spPr>
          <a:xfrm>
            <a:off x="395644" y="4255024"/>
            <a:ext cx="1177349"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Within 10 business days of each sprint.</a:t>
            </a:r>
            <a:endParaRPr/>
          </a:p>
        </p:txBody>
      </p:sp>
      <p:sp>
        <p:nvSpPr>
          <p:cNvPr id="658" name="Google Shape;658;p19"/>
          <p:cNvSpPr/>
          <p:nvPr/>
        </p:nvSpPr>
        <p:spPr>
          <a:xfrm>
            <a:off x="1683714" y="4255024"/>
            <a:ext cx="1078731"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1" i="0" u="none" strike="noStrike" cap="none">
                <a:solidFill>
                  <a:srgbClr val="434343"/>
                </a:solidFill>
                <a:latin typeface="PT Serif"/>
                <a:ea typeface="PT Serif"/>
                <a:cs typeface="PT Serif"/>
                <a:sym typeface="PT Serif"/>
              </a:rPr>
              <a:t>Sprint plan for each sprint </a:t>
            </a:r>
            <a:endParaRPr/>
          </a:p>
        </p:txBody>
      </p:sp>
      <p:sp>
        <p:nvSpPr>
          <p:cNvPr id="659" name="Google Shape;659;p19"/>
          <p:cNvSpPr/>
          <p:nvPr/>
        </p:nvSpPr>
        <p:spPr>
          <a:xfrm>
            <a:off x="2873165" y="4255024"/>
            <a:ext cx="4252165"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Gov't Product Owner agrees that the goals for each iteration have been met.</a:t>
            </a:r>
            <a:endParaRPr/>
          </a:p>
        </p:txBody>
      </p:sp>
      <p:sp>
        <p:nvSpPr>
          <p:cNvPr id="660" name="Google Shape;660;p19"/>
          <p:cNvSpPr/>
          <p:nvPr/>
        </p:nvSpPr>
        <p:spPr>
          <a:xfrm>
            <a:off x="7236053" y="4255024"/>
            <a:ext cx="762393" cy="12311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434343"/>
                </a:solidFill>
                <a:latin typeface="PT Serif"/>
                <a:ea typeface="PT Serif"/>
                <a:cs typeface="PT Serif"/>
                <a:sym typeface="PT Serif"/>
              </a:rPr>
              <a:t>OCTO</a:t>
            </a:r>
            <a:endParaRPr/>
          </a:p>
        </p:txBody>
      </p:sp>
      <p:sp>
        <p:nvSpPr>
          <p:cNvPr id="661" name="Google Shape;661;p19"/>
          <p:cNvSpPr/>
          <p:nvPr/>
        </p:nvSpPr>
        <p:spPr>
          <a:xfrm>
            <a:off x="8109168" y="4255024"/>
            <a:ext cx="639188" cy="298565"/>
          </a:xfrm>
          <a:prstGeom prst="rect">
            <a:avLst/>
          </a:prstGeom>
          <a:solidFill>
            <a:srgbClr val="BFBFB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Not </a:t>
            </a:r>
            <a:br>
              <a:rPr lang="en" sz="800" b="0" i="0" u="none" strike="noStrike" cap="none">
                <a:solidFill>
                  <a:srgbClr val="000000"/>
                </a:solidFill>
                <a:latin typeface="PT Serif"/>
                <a:ea typeface="PT Serif"/>
                <a:cs typeface="PT Serif"/>
                <a:sym typeface="PT Serif"/>
              </a:rPr>
            </a:br>
            <a:r>
              <a:rPr lang="en" sz="800" b="0" i="0" u="none" strike="noStrike" cap="none">
                <a:solidFill>
                  <a:srgbClr val="000000"/>
                </a:solidFill>
                <a:latin typeface="PT Serif"/>
                <a:ea typeface="PT Serif"/>
                <a:cs typeface="PT Serif"/>
                <a:sym typeface="PT Serif"/>
              </a:rPr>
              <a:t>Started</a:t>
            </a:r>
            <a:endParaRPr/>
          </a:p>
        </p:txBody>
      </p:sp>
      <p:cxnSp>
        <p:nvCxnSpPr>
          <p:cNvPr id="662" name="Google Shape;662;p19"/>
          <p:cNvCxnSpPr/>
          <p:nvPr/>
        </p:nvCxnSpPr>
        <p:spPr>
          <a:xfrm>
            <a:off x="395645" y="4048589"/>
            <a:ext cx="8352711" cy="0"/>
          </a:xfrm>
          <a:prstGeom prst="straightConnector1">
            <a:avLst/>
          </a:prstGeom>
          <a:noFill/>
          <a:ln w="9525" cap="flat" cmpd="sng">
            <a:solidFill>
              <a:srgbClr val="BFBFBF"/>
            </a:solidFill>
            <a:prstDash val="solid"/>
            <a:round/>
            <a:headEnd type="none" w="sm" len="sm"/>
            <a:tailEnd type="none" w="sm" len="sm"/>
          </a:ln>
        </p:spPr>
      </p:cxnSp>
      <p:sp>
        <p:nvSpPr>
          <p:cNvPr id="663" name="Google Shape;663;p19"/>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9B9B9B"/>
                </a:solidFill>
                <a:latin typeface="PT Serif"/>
                <a:ea typeface="PT Serif"/>
                <a:cs typeface="PT Serif"/>
                <a:sym typeface="PT Serif"/>
              </a:rPr>
              <a:t>Kick-off: 1095-B Tax Form</a:t>
            </a:r>
            <a:endParaRPr sz="600" b="1" i="0" u="none" strike="noStrike" cap="none">
              <a:solidFill>
                <a:srgbClr val="9B9B9B"/>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2"/>
          <p:cNvSpPr txBox="1">
            <a:spLocks noGrp="1"/>
          </p:cNvSpPr>
          <p:nvPr>
            <p:ph type="title"/>
          </p:nvPr>
        </p:nvSpPr>
        <p:spPr>
          <a:xfrm>
            <a:off x="311700" y="325384"/>
            <a:ext cx="8520600" cy="461635"/>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Clr>
                <a:srgbClr val="434343"/>
              </a:buClr>
              <a:buSzPts val="1800"/>
              <a:buFont typeface="Century Gothic"/>
              <a:buNone/>
            </a:pPr>
            <a:r>
              <a:rPr lang="en">
                <a:latin typeface="Century Gothic"/>
                <a:ea typeface="Century Gothic"/>
                <a:cs typeface="Century Gothic"/>
                <a:sym typeface="Century Gothic"/>
              </a:rPr>
              <a:t>Objectives for today</a:t>
            </a:r>
            <a:endParaRPr/>
          </a:p>
        </p:txBody>
      </p:sp>
      <p:sp>
        <p:nvSpPr>
          <p:cNvPr id="71" name="Google Shape;71;p2"/>
          <p:cNvSpPr txBox="1">
            <a:spLocks noGrp="1"/>
          </p:cNvSpPr>
          <p:nvPr>
            <p:ph type="body" idx="1"/>
          </p:nvPr>
        </p:nvSpPr>
        <p:spPr>
          <a:xfrm>
            <a:off x="311700" y="1039933"/>
            <a:ext cx="8520600" cy="1458831"/>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rgbClr val="434343"/>
              </a:buClr>
              <a:buSzPts val="1800"/>
              <a:buFont typeface="PT Serif"/>
              <a:buChar char="●"/>
            </a:pPr>
            <a:r>
              <a:rPr lang="en">
                <a:latin typeface="PT Serif"/>
                <a:ea typeface="PT Serif"/>
                <a:cs typeface="PT Serif"/>
                <a:sym typeface="PT Serif"/>
              </a:rPr>
              <a:t>Get to know the team (10 min)</a:t>
            </a:r>
            <a:endParaRPr/>
          </a:p>
          <a:p>
            <a:pPr marL="457200" lvl="0" indent="-342900" algn="l" rtl="0">
              <a:lnSpc>
                <a:spcPct val="115000"/>
              </a:lnSpc>
              <a:spcBef>
                <a:spcPts val="0"/>
              </a:spcBef>
              <a:spcAft>
                <a:spcPts val="0"/>
              </a:spcAft>
              <a:buClr>
                <a:srgbClr val="434343"/>
              </a:buClr>
              <a:buSzPts val="1800"/>
              <a:buFont typeface="PT Serif"/>
              <a:buChar char="●"/>
            </a:pPr>
            <a:r>
              <a:rPr lang="en">
                <a:latin typeface="PT Serif"/>
                <a:ea typeface="PT Serif"/>
                <a:cs typeface="PT Serif"/>
                <a:sym typeface="PT Serif"/>
              </a:rPr>
              <a:t>Review 1095-B Project Overview on Mural (1 hour 25 min)</a:t>
            </a:r>
            <a:endParaRPr/>
          </a:p>
          <a:p>
            <a:pPr marL="457200" lvl="0" indent="-342900" algn="l" rtl="0">
              <a:lnSpc>
                <a:spcPct val="115000"/>
              </a:lnSpc>
              <a:spcBef>
                <a:spcPts val="0"/>
              </a:spcBef>
              <a:spcAft>
                <a:spcPts val="0"/>
              </a:spcAft>
              <a:buClr>
                <a:srgbClr val="434343"/>
              </a:buClr>
              <a:buSzPts val="1800"/>
              <a:buFont typeface="PT Serif"/>
              <a:buChar char="●"/>
            </a:pPr>
            <a:r>
              <a:rPr lang="en">
                <a:latin typeface="PT Serif"/>
                <a:ea typeface="PT Serif"/>
                <a:cs typeface="PT Serif"/>
                <a:sym typeface="PT Serif"/>
              </a:rPr>
              <a:t>Align on approach (20 min)</a:t>
            </a:r>
            <a:endParaRPr/>
          </a:p>
          <a:p>
            <a:pPr marL="457200" lvl="0" indent="-342900" algn="l" rtl="0">
              <a:lnSpc>
                <a:spcPct val="115000"/>
              </a:lnSpc>
              <a:spcBef>
                <a:spcPts val="0"/>
              </a:spcBef>
              <a:spcAft>
                <a:spcPts val="0"/>
              </a:spcAft>
              <a:buClr>
                <a:srgbClr val="434343"/>
              </a:buClr>
              <a:buSzPts val="1800"/>
              <a:buFont typeface="PT Serif"/>
              <a:buChar char="●"/>
            </a:pPr>
            <a:r>
              <a:rPr lang="en">
                <a:latin typeface="PT Serif"/>
                <a:ea typeface="PT Serif"/>
                <a:cs typeface="PT Serif"/>
                <a:sym typeface="PT Serif"/>
              </a:rPr>
              <a:t>Define next steps and wrap up (5 min)</a:t>
            </a:r>
            <a:endParaRPr/>
          </a:p>
        </p:txBody>
      </p:sp>
      <p:sp>
        <p:nvSpPr>
          <p:cNvPr id="72" name="Google Shape;7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PT Serif"/>
                <a:ea typeface="PT Serif"/>
                <a:cs typeface="PT Serif"/>
                <a:sym typeface="PT Serif"/>
              </a:rPr>
              <a:t>2</a:t>
            </a:fld>
            <a:endParaRPr>
              <a:latin typeface="PT Serif"/>
              <a:ea typeface="PT Serif"/>
              <a:cs typeface="PT Serif"/>
              <a:sym typeface="PT Serif"/>
            </a:endParaRPr>
          </a:p>
        </p:txBody>
      </p:sp>
      <p:sp>
        <p:nvSpPr>
          <p:cNvPr id="73" name="Google Shape;73;p2"/>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9B9B9B"/>
                </a:solidFill>
                <a:latin typeface="PT Serif"/>
                <a:ea typeface="PT Serif"/>
                <a:cs typeface="PT Serif"/>
                <a:sym typeface="PT Serif"/>
              </a:rPr>
              <a:t>Kick-off: 1095-B Tax Form</a:t>
            </a:r>
            <a:endParaRPr sz="600" b="1" i="0" u="none" strike="noStrike" cap="none">
              <a:solidFill>
                <a:srgbClr val="9B9B9B"/>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20"/>
          <p:cNvSpPr txBox="1">
            <a:spLocks noGrp="1"/>
          </p:cNvSpPr>
          <p:nvPr>
            <p:ph type="title"/>
          </p:nvPr>
        </p:nvSpPr>
        <p:spPr>
          <a:xfrm>
            <a:off x="311700" y="234682"/>
            <a:ext cx="6837245" cy="738633"/>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Clr>
                <a:srgbClr val="434343"/>
              </a:buClr>
              <a:buSzPts val="1800"/>
              <a:buFont typeface="Century Gothic"/>
              <a:buNone/>
            </a:pPr>
            <a:r>
              <a:rPr lang="en">
                <a:latin typeface="Century Gothic"/>
                <a:ea typeface="Century Gothic"/>
                <a:cs typeface="Century Gothic"/>
                <a:sym typeface="Century Gothic"/>
              </a:rPr>
              <a:t>Each element of the process is supported by a meeting, with clear inputs and outputs</a:t>
            </a:r>
            <a:endParaRPr/>
          </a:p>
        </p:txBody>
      </p:sp>
      <p:sp>
        <p:nvSpPr>
          <p:cNvPr id="670" name="Google Shape;670;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595959"/>
                </a:solidFill>
                <a:latin typeface="PT Serif"/>
                <a:ea typeface="PT Serif"/>
                <a:cs typeface="PT Serif"/>
                <a:sym typeface="PT Serif"/>
              </a:rPr>
              <a:t>20</a:t>
            </a:fld>
            <a:endParaRPr sz="1000" b="0" i="0" u="none" strike="noStrike" cap="none">
              <a:solidFill>
                <a:srgbClr val="595959"/>
              </a:solidFill>
              <a:latin typeface="PT Serif"/>
              <a:ea typeface="PT Serif"/>
              <a:cs typeface="PT Serif"/>
              <a:sym typeface="PT Serif"/>
            </a:endParaRPr>
          </a:p>
        </p:txBody>
      </p:sp>
      <p:cxnSp>
        <p:nvCxnSpPr>
          <p:cNvPr id="671" name="Google Shape;671;p20"/>
          <p:cNvCxnSpPr/>
          <p:nvPr/>
        </p:nvCxnSpPr>
        <p:spPr>
          <a:xfrm>
            <a:off x="416207" y="1848444"/>
            <a:ext cx="8280384" cy="0"/>
          </a:xfrm>
          <a:prstGeom prst="straightConnector1">
            <a:avLst/>
          </a:prstGeom>
          <a:noFill/>
          <a:ln w="9525" cap="flat" cmpd="sng">
            <a:solidFill>
              <a:srgbClr val="BFBFBF"/>
            </a:solidFill>
            <a:prstDash val="solid"/>
            <a:round/>
            <a:headEnd type="none" w="sm" len="sm"/>
            <a:tailEnd type="none" w="sm" len="sm"/>
          </a:ln>
        </p:spPr>
      </p:cxnSp>
      <p:cxnSp>
        <p:nvCxnSpPr>
          <p:cNvPr id="672" name="Google Shape;672;p20"/>
          <p:cNvCxnSpPr/>
          <p:nvPr/>
        </p:nvCxnSpPr>
        <p:spPr>
          <a:xfrm>
            <a:off x="416207" y="2486347"/>
            <a:ext cx="8280384" cy="0"/>
          </a:xfrm>
          <a:prstGeom prst="straightConnector1">
            <a:avLst/>
          </a:prstGeom>
          <a:noFill/>
          <a:ln w="9525" cap="flat" cmpd="sng">
            <a:solidFill>
              <a:srgbClr val="BFBFBF"/>
            </a:solidFill>
            <a:prstDash val="solid"/>
            <a:round/>
            <a:headEnd type="none" w="sm" len="sm"/>
            <a:tailEnd type="none" w="sm" len="sm"/>
          </a:ln>
        </p:spPr>
      </p:cxnSp>
      <p:cxnSp>
        <p:nvCxnSpPr>
          <p:cNvPr id="673" name="Google Shape;673;p20"/>
          <p:cNvCxnSpPr/>
          <p:nvPr/>
        </p:nvCxnSpPr>
        <p:spPr>
          <a:xfrm>
            <a:off x="416207" y="3762153"/>
            <a:ext cx="8280384" cy="0"/>
          </a:xfrm>
          <a:prstGeom prst="straightConnector1">
            <a:avLst/>
          </a:prstGeom>
          <a:noFill/>
          <a:ln w="9525" cap="flat" cmpd="sng">
            <a:solidFill>
              <a:srgbClr val="BFBFBF"/>
            </a:solidFill>
            <a:prstDash val="solid"/>
            <a:round/>
            <a:headEnd type="none" w="sm" len="sm"/>
            <a:tailEnd type="none" w="sm" len="sm"/>
          </a:ln>
        </p:spPr>
      </p:cxnSp>
      <p:cxnSp>
        <p:nvCxnSpPr>
          <p:cNvPr id="674" name="Google Shape;674;p20"/>
          <p:cNvCxnSpPr/>
          <p:nvPr/>
        </p:nvCxnSpPr>
        <p:spPr>
          <a:xfrm>
            <a:off x="416207" y="3124250"/>
            <a:ext cx="8280384" cy="0"/>
          </a:xfrm>
          <a:prstGeom prst="straightConnector1">
            <a:avLst/>
          </a:prstGeom>
          <a:noFill/>
          <a:ln w="9525" cap="flat" cmpd="sng">
            <a:solidFill>
              <a:srgbClr val="BFBFBF"/>
            </a:solidFill>
            <a:prstDash val="solid"/>
            <a:round/>
            <a:headEnd type="none" w="sm" len="sm"/>
            <a:tailEnd type="none" w="sm" len="sm"/>
          </a:ln>
        </p:spPr>
      </p:cxnSp>
      <p:sp>
        <p:nvSpPr>
          <p:cNvPr id="675" name="Google Shape;675;p20"/>
          <p:cNvSpPr/>
          <p:nvPr/>
        </p:nvSpPr>
        <p:spPr>
          <a:xfrm>
            <a:off x="416207" y="929641"/>
            <a:ext cx="839007" cy="136944"/>
          </a:xfrm>
          <a:prstGeom prst="leftRightArrow">
            <a:avLst>
              <a:gd name="adj1" fmla="val 100000"/>
              <a:gd name="adj2" fmla="val 0"/>
            </a:avLst>
          </a:prstGeom>
          <a:noFill/>
          <a:ln>
            <a:noFill/>
          </a:ln>
        </p:spPr>
        <p:txBody>
          <a:bodyPr spcFirstLastPara="1" wrap="square" lIns="0" tIns="0" rIns="0" bIns="13700" anchor="b"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4285F4"/>
                </a:solidFill>
                <a:latin typeface="PT Serif"/>
                <a:ea typeface="PT Serif"/>
                <a:cs typeface="PT Serif"/>
                <a:sym typeface="PT Serif"/>
              </a:rPr>
              <a:t>Ceremony</a:t>
            </a:r>
            <a:endParaRPr sz="1400" b="0" i="0" u="none" strike="noStrike" cap="none">
              <a:solidFill>
                <a:srgbClr val="000000"/>
              </a:solidFill>
              <a:latin typeface="PT Serif"/>
              <a:ea typeface="PT Serif"/>
              <a:cs typeface="PT Serif"/>
              <a:sym typeface="PT Serif"/>
            </a:endParaRPr>
          </a:p>
        </p:txBody>
      </p:sp>
      <p:sp>
        <p:nvSpPr>
          <p:cNvPr id="676" name="Google Shape;676;p20"/>
          <p:cNvSpPr/>
          <p:nvPr/>
        </p:nvSpPr>
        <p:spPr>
          <a:xfrm>
            <a:off x="6405794" y="929485"/>
            <a:ext cx="2290905" cy="137100"/>
          </a:xfrm>
          <a:prstGeom prst="leftRightArrow">
            <a:avLst>
              <a:gd name="adj1" fmla="val 100000"/>
              <a:gd name="adj2" fmla="val 0"/>
            </a:avLst>
          </a:prstGeom>
          <a:noFill/>
          <a:ln>
            <a:noFill/>
          </a:ln>
        </p:spPr>
        <p:txBody>
          <a:bodyPr spcFirstLastPara="1" wrap="square" lIns="0" tIns="0" rIns="0" bIns="13975" anchor="b"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4285F4"/>
                </a:solidFill>
                <a:latin typeface="PT Serif"/>
                <a:ea typeface="PT Serif"/>
                <a:cs typeface="PT Serif"/>
                <a:sym typeface="PT Serif"/>
              </a:rPr>
              <a:t>Outputs</a:t>
            </a:r>
            <a:endParaRPr sz="1400" b="0" i="0" u="none" strike="noStrike" cap="none">
              <a:solidFill>
                <a:srgbClr val="000000"/>
              </a:solidFill>
              <a:latin typeface="PT Serif"/>
              <a:ea typeface="PT Serif"/>
              <a:cs typeface="PT Serif"/>
              <a:sym typeface="PT Serif"/>
            </a:endParaRPr>
          </a:p>
        </p:txBody>
      </p:sp>
      <p:cxnSp>
        <p:nvCxnSpPr>
          <p:cNvPr id="677" name="Google Shape;677;p20"/>
          <p:cNvCxnSpPr/>
          <p:nvPr/>
        </p:nvCxnSpPr>
        <p:spPr>
          <a:xfrm>
            <a:off x="416207" y="1081048"/>
            <a:ext cx="8280384" cy="0"/>
          </a:xfrm>
          <a:prstGeom prst="straightConnector1">
            <a:avLst/>
          </a:prstGeom>
          <a:noFill/>
          <a:ln w="9525" cap="flat" cmpd="sng">
            <a:solidFill>
              <a:schemeClr val="accent1"/>
            </a:solidFill>
            <a:prstDash val="solid"/>
            <a:round/>
            <a:headEnd type="none" w="sm" len="sm"/>
            <a:tailEnd type="none" w="sm" len="sm"/>
          </a:ln>
        </p:spPr>
      </p:cxnSp>
      <p:sp>
        <p:nvSpPr>
          <p:cNvPr id="678" name="Google Shape;678;p20"/>
          <p:cNvSpPr/>
          <p:nvPr/>
        </p:nvSpPr>
        <p:spPr>
          <a:xfrm>
            <a:off x="1347282" y="929363"/>
            <a:ext cx="1648320" cy="137222"/>
          </a:xfrm>
          <a:prstGeom prst="leftRightArrow">
            <a:avLst>
              <a:gd name="adj1" fmla="val 100000"/>
              <a:gd name="adj2" fmla="val 0"/>
            </a:avLst>
          </a:prstGeom>
          <a:noFill/>
          <a:ln>
            <a:noFill/>
          </a:ln>
        </p:spPr>
        <p:txBody>
          <a:bodyPr spcFirstLastPara="1" wrap="square" lIns="0" tIns="0" rIns="0" bIns="13975" anchor="b"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4285F4"/>
                </a:solidFill>
                <a:latin typeface="PT Serif"/>
                <a:ea typeface="PT Serif"/>
                <a:cs typeface="PT Serif"/>
                <a:sym typeface="PT Serif"/>
              </a:rPr>
              <a:t>Inputs</a:t>
            </a:r>
            <a:endParaRPr sz="1400" b="0" i="0" u="none" strike="noStrike" cap="none">
              <a:solidFill>
                <a:srgbClr val="000000"/>
              </a:solidFill>
              <a:latin typeface="PT Serif"/>
              <a:ea typeface="PT Serif"/>
              <a:cs typeface="PT Serif"/>
              <a:sym typeface="PT Serif"/>
            </a:endParaRPr>
          </a:p>
        </p:txBody>
      </p:sp>
      <p:sp>
        <p:nvSpPr>
          <p:cNvPr id="679" name="Google Shape;679;p20"/>
          <p:cNvSpPr/>
          <p:nvPr/>
        </p:nvSpPr>
        <p:spPr>
          <a:xfrm>
            <a:off x="3087669" y="929363"/>
            <a:ext cx="3226057" cy="137222"/>
          </a:xfrm>
          <a:prstGeom prst="leftRightArrow">
            <a:avLst>
              <a:gd name="adj1" fmla="val 100000"/>
              <a:gd name="adj2" fmla="val 0"/>
            </a:avLst>
          </a:prstGeom>
          <a:noFill/>
          <a:ln>
            <a:noFill/>
          </a:ln>
        </p:spPr>
        <p:txBody>
          <a:bodyPr spcFirstLastPara="1" wrap="square" lIns="0" tIns="0" rIns="0" bIns="13975" anchor="b"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4285F4"/>
                </a:solidFill>
                <a:latin typeface="PT Serif"/>
                <a:ea typeface="PT Serif"/>
                <a:cs typeface="PT Serif"/>
                <a:sym typeface="PT Serif"/>
              </a:rPr>
              <a:t>Activities</a:t>
            </a:r>
            <a:endParaRPr sz="1400" b="0" i="0" u="none" strike="noStrike" cap="none">
              <a:solidFill>
                <a:srgbClr val="000000"/>
              </a:solidFill>
              <a:latin typeface="PT Serif"/>
              <a:ea typeface="PT Serif"/>
              <a:cs typeface="PT Serif"/>
              <a:sym typeface="PT Serif"/>
            </a:endParaRPr>
          </a:p>
        </p:txBody>
      </p:sp>
      <p:sp>
        <p:nvSpPr>
          <p:cNvPr id="680" name="Google Shape;680;p20"/>
          <p:cNvSpPr txBox="1"/>
          <p:nvPr/>
        </p:nvSpPr>
        <p:spPr>
          <a:xfrm>
            <a:off x="236098" y="1128101"/>
            <a:ext cx="839007" cy="246300"/>
          </a:xfrm>
          <a:prstGeom prst="rect">
            <a:avLst/>
          </a:prstGeom>
          <a:noFill/>
          <a:ln>
            <a:noFill/>
          </a:ln>
        </p:spPr>
        <p:txBody>
          <a:bodyPr spcFirstLastPara="1" wrap="square" lIns="0" tIns="0" rIns="0" bIns="0" anchor="t" anchorCtr="0">
            <a:spAutoFit/>
          </a:bodyPr>
          <a:lstStyle/>
          <a:p>
            <a:pPr marL="190500" marR="0" lvl="1" indent="0"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Sprint Planning</a:t>
            </a:r>
            <a:endParaRPr sz="1400" b="0" i="0" u="none" strike="noStrike" cap="none">
              <a:solidFill>
                <a:srgbClr val="000000"/>
              </a:solidFill>
              <a:latin typeface="PT Serif"/>
              <a:ea typeface="PT Serif"/>
              <a:cs typeface="PT Serif"/>
              <a:sym typeface="PT Serif"/>
            </a:endParaRPr>
          </a:p>
        </p:txBody>
      </p:sp>
      <p:sp>
        <p:nvSpPr>
          <p:cNvPr id="681" name="Google Shape;681;p20"/>
          <p:cNvSpPr txBox="1"/>
          <p:nvPr/>
        </p:nvSpPr>
        <p:spPr>
          <a:xfrm>
            <a:off x="6405794" y="1128101"/>
            <a:ext cx="2290905" cy="518091"/>
          </a:xfrm>
          <a:prstGeom prst="rect">
            <a:avLst/>
          </a:prstGeom>
          <a:noFill/>
          <a:ln>
            <a:noFill/>
          </a:ln>
        </p:spPr>
        <p:txBody>
          <a:bodyPr spcFirstLastPara="1" wrap="square" lIns="0" tIns="0" rIns="0" bIns="0" anchor="t" anchorCtr="0">
            <a:no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Confirmed Sprint goal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Confirmed Sprint backlog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Sprint plan, with stories estimated and broken down as needed </a:t>
            </a:r>
            <a:endParaRPr sz="1400" b="0" i="0" u="none" strike="noStrike" cap="none">
              <a:solidFill>
                <a:srgbClr val="000000"/>
              </a:solidFill>
              <a:latin typeface="PT Serif"/>
              <a:ea typeface="PT Serif"/>
              <a:cs typeface="PT Serif"/>
              <a:sym typeface="PT Serif"/>
            </a:endParaRPr>
          </a:p>
        </p:txBody>
      </p:sp>
      <p:sp>
        <p:nvSpPr>
          <p:cNvPr id="682" name="Google Shape;682;p20"/>
          <p:cNvSpPr txBox="1"/>
          <p:nvPr/>
        </p:nvSpPr>
        <p:spPr>
          <a:xfrm>
            <a:off x="1347282" y="1128101"/>
            <a:ext cx="1648320" cy="666849"/>
          </a:xfrm>
          <a:prstGeom prst="rect">
            <a:avLst/>
          </a:prstGeom>
          <a:noFill/>
          <a:ln>
            <a:noFill/>
          </a:ln>
        </p:spPr>
        <p:txBody>
          <a:bodyPr spcFirstLastPara="1" wrap="square" lIns="0" tIns="0" rIns="0" bIns="0" anchor="t" anchorCtr="0">
            <a:no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Team capacity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Planning velocity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Prioritized Product Backlog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Sprint goal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Sprint backlog </a:t>
            </a:r>
            <a:endParaRPr sz="1400" b="0" i="0" u="none" strike="noStrike" cap="none">
              <a:solidFill>
                <a:srgbClr val="000000"/>
              </a:solidFill>
              <a:latin typeface="PT Serif"/>
              <a:ea typeface="PT Serif"/>
              <a:cs typeface="PT Serif"/>
              <a:sym typeface="PT Serif"/>
            </a:endParaRPr>
          </a:p>
        </p:txBody>
      </p:sp>
      <p:sp>
        <p:nvSpPr>
          <p:cNvPr id="683" name="Google Shape;683;p20"/>
          <p:cNvSpPr txBox="1"/>
          <p:nvPr/>
        </p:nvSpPr>
        <p:spPr>
          <a:xfrm>
            <a:off x="3087669" y="1128101"/>
            <a:ext cx="3226057" cy="666849"/>
          </a:xfrm>
          <a:prstGeom prst="rect">
            <a:avLst/>
          </a:prstGeom>
          <a:noFill/>
          <a:ln>
            <a:noFill/>
          </a:ln>
        </p:spPr>
        <p:txBody>
          <a:bodyPr spcFirstLastPara="1" wrap="square" lIns="0" tIns="0" rIns="0" bIns="0" anchor="t" anchorCtr="0">
            <a:no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Review prioritized backlog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Elaborate stories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Review sprint goal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Estimate tasks based on development best practices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Consider high-level design </a:t>
            </a:r>
            <a:endParaRPr sz="1400" b="0" i="0" u="none" strike="noStrike" cap="none">
              <a:solidFill>
                <a:srgbClr val="000000"/>
              </a:solidFill>
              <a:latin typeface="PT Serif"/>
              <a:ea typeface="PT Serif"/>
              <a:cs typeface="PT Serif"/>
              <a:sym typeface="PT Serif"/>
            </a:endParaRPr>
          </a:p>
        </p:txBody>
      </p:sp>
      <p:sp>
        <p:nvSpPr>
          <p:cNvPr id="684" name="Google Shape;684;p20"/>
          <p:cNvSpPr txBox="1"/>
          <p:nvPr/>
        </p:nvSpPr>
        <p:spPr>
          <a:xfrm>
            <a:off x="236098" y="1901938"/>
            <a:ext cx="839007" cy="246300"/>
          </a:xfrm>
          <a:prstGeom prst="rect">
            <a:avLst/>
          </a:prstGeom>
          <a:noFill/>
          <a:ln>
            <a:noFill/>
          </a:ln>
        </p:spPr>
        <p:txBody>
          <a:bodyPr spcFirstLastPara="1" wrap="square" lIns="0" tIns="0" rIns="0" bIns="0" anchor="t" anchorCtr="0">
            <a:spAutoFit/>
          </a:bodyPr>
          <a:lstStyle/>
          <a:p>
            <a:pPr marL="190500" marR="0" lvl="1" indent="0"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Daily </a:t>
            </a:r>
            <a:br>
              <a:rPr lang="en" sz="800" b="1" i="0" u="none" strike="noStrike" cap="none">
                <a:solidFill>
                  <a:srgbClr val="000000"/>
                </a:solidFill>
                <a:latin typeface="PT Serif"/>
                <a:ea typeface="PT Serif"/>
                <a:cs typeface="PT Serif"/>
                <a:sym typeface="PT Serif"/>
              </a:rPr>
            </a:br>
            <a:r>
              <a:rPr lang="en" sz="800" b="1" i="0" u="none" strike="noStrike" cap="none">
                <a:solidFill>
                  <a:srgbClr val="000000"/>
                </a:solidFill>
                <a:latin typeface="PT Serif"/>
                <a:ea typeface="PT Serif"/>
                <a:cs typeface="PT Serif"/>
                <a:sym typeface="PT Serif"/>
              </a:rPr>
              <a:t>Stand-Up</a:t>
            </a:r>
            <a:endParaRPr sz="1400" b="0" i="0" u="none" strike="noStrike" cap="none">
              <a:solidFill>
                <a:srgbClr val="000000"/>
              </a:solidFill>
              <a:latin typeface="PT Serif"/>
              <a:ea typeface="PT Serif"/>
              <a:cs typeface="PT Serif"/>
              <a:sym typeface="PT Serif"/>
            </a:endParaRPr>
          </a:p>
        </p:txBody>
      </p:sp>
      <p:sp>
        <p:nvSpPr>
          <p:cNvPr id="685" name="Google Shape;685;p20"/>
          <p:cNvSpPr txBox="1"/>
          <p:nvPr/>
        </p:nvSpPr>
        <p:spPr>
          <a:xfrm>
            <a:off x="6405794" y="1901938"/>
            <a:ext cx="2290905" cy="259045"/>
          </a:xfrm>
          <a:prstGeom prst="rect">
            <a:avLst/>
          </a:prstGeom>
          <a:noFill/>
          <a:ln>
            <a:noFill/>
          </a:ln>
        </p:spPr>
        <p:txBody>
          <a:bodyPr spcFirstLastPara="1" wrap="square" lIns="0" tIns="0" rIns="0" bIns="0" anchor="t" anchorCtr="0">
            <a:no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Updated release board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List of impediments to resolve </a:t>
            </a:r>
            <a:endParaRPr sz="1400" b="0" i="0" u="none" strike="noStrike" cap="none">
              <a:solidFill>
                <a:srgbClr val="000000"/>
              </a:solidFill>
              <a:latin typeface="PT Serif"/>
              <a:ea typeface="PT Serif"/>
              <a:cs typeface="PT Serif"/>
              <a:sym typeface="PT Serif"/>
            </a:endParaRPr>
          </a:p>
        </p:txBody>
      </p:sp>
      <p:sp>
        <p:nvSpPr>
          <p:cNvPr id="686" name="Google Shape;686;p20"/>
          <p:cNvSpPr txBox="1"/>
          <p:nvPr/>
        </p:nvSpPr>
        <p:spPr>
          <a:xfrm>
            <a:off x="1347282" y="1901938"/>
            <a:ext cx="1648320" cy="394980"/>
          </a:xfrm>
          <a:prstGeom prst="rect">
            <a:avLst/>
          </a:prstGeom>
          <a:noFill/>
          <a:ln>
            <a:noFill/>
          </a:ln>
        </p:spPr>
        <p:txBody>
          <a:bodyPr spcFirstLastPara="1" wrap="square" lIns="0" tIns="0" rIns="0" bIns="0" anchor="t" anchorCtr="0">
            <a:no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Release board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List of priorities for the day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Questions for PO </a:t>
            </a:r>
            <a:endParaRPr sz="1400" b="0" i="0" u="none" strike="noStrike" cap="none">
              <a:solidFill>
                <a:srgbClr val="000000"/>
              </a:solidFill>
              <a:latin typeface="PT Serif"/>
              <a:ea typeface="PT Serif"/>
              <a:cs typeface="PT Serif"/>
              <a:sym typeface="PT Serif"/>
            </a:endParaRPr>
          </a:p>
        </p:txBody>
      </p:sp>
      <p:sp>
        <p:nvSpPr>
          <p:cNvPr id="687" name="Google Shape;687;p20"/>
          <p:cNvSpPr txBox="1"/>
          <p:nvPr/>
        </p:nvSpPr>
        <p:spPr>
          <a:xfrm>
            <a:off x="3087669" y="1901938"/>
            <a:ext cx="3226057" cy="530915"/>
          </a:xfrm>
          <a:prstGeom prst="rect">
            <a:avLst/>
          </a:prstGeom>
          <a:noFill/>
          <a:ln>
            <a:noFill/>
          </a:ln>
        </p:spPr>
        <p:txBody>
          <a:bodyPr spcFirstLastPara="1" wrap="square" lIns="0" tIns="0" rIns="0" bIns="0" anchor="t" anchorCtr="0">
            <a:no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Answer the following questions:</a:t>
            </a:r>
            <a:endParaRPr sz="1400" b="0" i="0" u="none" strike="noStrike" cap="none">
              <a:solidFill>
                <a:srgbClr val="000000"/>
              </a:solidFill>
              <a:latin typeface="PT Serif"/>
              <a:ea typeface="PT Serif"/>
              <a:cs typeface="PT Serif"/>
              <a:sym typeface="PT Serif"/>
            </a:endParaRPr>
          </a:p>
          <a:p>
            <a:pPr marL="262385" marR="0" lvl="3" indent="-131192" algn="l" rtl="0">
              <a:lnSpc>
                <a:spcPct val="100000"/>
              </a:lnSpc>
              <a:spcBef>
                <a:spcPts val="77"/>
              </a:spcBef>
              <a:spcAft>
                <a:spcPts val="0"/>
              </a:spcAft>
              <a:buClr>
                <a:srgbClr val="212121"/>
              </a:buClr>
              <a:buSzPts val="800"/>
              <a:buFont typeface="Quattrocento Sans"/>
              <a:buChar char="–"/>
            </a:pPr>
            <a:r>
              <a:rPr lang="en" sz="800" b="0" i="0" u="none" strike="noStrike" cap="none">
                <a:solidFill>
                  <a:srgbClr val="212121"/>
                </a:solidFill>
                <a:latin typeface="PT Serif"/>
                <a:ea typeface="PT Serif"/>
                <a:cs typeface="PT Serif"/>
                <a:sym typeface="PT Serif"/>
              </a:rPr>
              <a:t>What I did yesterday</a:t>
            </a:r>
            <a:endParaRPr sz="1400" b="0" i="0" u="none" strike="noStrike" cap="none">
              <a:solidFill>
                <a:srgbClr val="000000"/>
              </a:solidFill>
              <a:latin typeface="PT Serif"/>
              <a:ea typeface="PT Serif"/>
              <a:cs typeface="PT Serif"/>
              <a:sym typeface="PT Serif"/>
            </a:endParaRPr>
          </a:p>
          <a:p>
            <a:pPr marL="262385" marR="0" lvl="3" indent="-131192" algn="l" rtl="0">
              <a:lnSpc>
                <a:spcPct val="100000"/>
              </a:lnSpc>
              <a:spcBef>
                <a:spcPts val="77"/>
              </a:spcBef>
              <a:spcAft>
                <a:spcPts val="0"/>
              </a:spcAft>
              <a:buClr>
                <a:srgbClr val="212121"/>
              </a:buClr>
              <a:buSzPts val="800"/>
              <a:buFont typeface="Quattrocento Sans"/>
              <a:buChar char="–"/>
            </a:pPr>
            <a:r>
              <a:rPr lang="en" sz="800" b="0" i="0" u="none" strike="noStrike" cap="none">
                <a:solidFill>
                  <a:srgbClr val="212121"/>
                </a:solidFill>
                <a:latin typeface="PT Serif"/>
                <a:ea typeface="PT Serif"/>
                <a:cs typeface="PT Serif"/>
                <a:sym typeface="PT Serif"/>
              </a:rPr>
              <a:t>What I will do today</a:t>
            </a:r>
            <a:endParaRPr sz="1400" b="0" i="0" u="none" strike="noStrike" cap="none">
              <a:solidFill>
                <a:srgbClr val="000000"/>
              </a:solidFill>
              <a:latin typeface="PT Serif"/>
              <a:ea typeface="PT Serif"/>
              <a:cs typeface="PT Serif"/>
              <a:sym typeface="PT Serif"/>
            </a:endParaRPr>
          </a:p>
          <a:p>
            <a:pPr marL="262385" marR="0" lvl="3" indent="-131192" algn="l" rtl="0">
              <a:lnSpc>
                <a:spcPct val="100000"/>
              </a:lnSpc>
              <a:spcBef>
                <a:spcPts val="77"/>
              </a:spcBef>
              <a:spcAft>
                <a:spcPts val="0"/>
              </a:spcAft>
              <a:buClr>
                <a:srgbClr val="212121"/>
              </a:buClr>
              <a:buSzPts val="800"/>
              <a:buFont typeface="Quattrocento Sans"/>
              <a:buChar char="–"/>
            </a:pPr>
            <a:r>
              <a:rPr lang="en" sz="800" b="0" i="0" u="none" strike="noStrike" cap="none">
                <a:solidFill>
                  <a:srgbClr val="212121"/>
                </a:solidFill>
                <a:latin typeface="PT Serif"/>
                <a:ea typeface="PT Serif"/>
                <a:cs typeface="PT Serif"/>
                <a:sym typeface="PT Serif"/>
              </a:rPr>
              <a:t>What impediments I have</a:t>
            </a:r>
            <a:endParaRPr sz="1400" b="0" i="0" u="none" strike="noStrike" cap="none">
              <a:solidFill>
                <a:srgbClr val="000000"/>
              </a:solidFill>
              <a:latin typeface="PT Serif"/>
              <a:ea typeface="PT Serif"/>
              <a:cs typeface="PT Serif"/>
              <a:sym typeface="PT Serif"/>
            </a:endParaRPr>
          </a:p>
        </p:txBody>
      </p:sp>
      <p:sp>
        <p:nvSpPr>
          <p:cNvPr id="688" name="Google Shape;688;p20"/>
          <p:cNvSpPr txBox="1"/>
          <p:nvPr/>
        </p:nvSpPr>
        <p:spPr>
          <a:xfrm>
            <a:off x="236098" y="2539841"/>
            <a:ext cx="839007" cy="123111"/>
          </a:xfrm>
          <a:prstGeom prst="rect">
            <a:avLst/>
          </a:prstGeom>
          <a:noFill/>
          <a:ln>
            <a:noFill/>
          </a:ln>
        </p:spPr>
        <p:txBody>
          <a:bodyPr spcFirstLastPara="1" wrap="square" lIns="0" tIns="0" rIns="0" bIns="0" anchor="t" anchorCtr="0">
            <a:spAutoFit/>
          </a:bodyPr>
          <a:lstStyle/>
          <a:p>
            <a:pPr marL="190500" marR="0" lvl="1" indent="0"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Sprint Demo</a:t>
            </a:r>
            <a:endParaRPr sz="1400" b="0" i="0" u="none" strike="noStrike" cap="none">
              <a:solidFill>
                <a:srgbClr val="000000"/>
              </a:solidFill>
              <a:latin typeface="PT Serif"/>
              <a:ea typeface="PT Serif"/>
              <a:cs typeface="PT Serif"/>
              <a:sym typeface="PT Serif"/>
            </a:endParaRPr>
          </a:p>
        </p:txBody>
      </p:sp>
      <p:sp>
        <p:nvSpPr>
          <p:cNvPr id="689" name="Google Shape;689;p20"/>
          <p:cNvSpPr txBox="1"/>
          <p:nvPr/>
        </p:nvSpPr>
        <p:spPr>
          <a:xfrm>
            <a:off x="6405794" y="2539841"/>
            <a:ext cx="2290905" cy="394980"/>
          </a:xfrm>
          <a:prstGeom prst="rect">
            <a:avLst/>
          </a:prstGeom>
          <a:noFill/>
          <a:ln>
            <a:noFill/>
          </a:ln>
        </p:spPr>
        <p:txBody>
          <a:bodyPr spcFirstLastPara="1" wrap="square" lIns="0" tIns="0" rIns="0" bIns="0" anchor="t" anchorCtr="0">
            <a:no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Signed off stories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Improvements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New stories </a:t>
            </a:r>
            <a:endParaRPr sz="1400" b="0" i="0" u="none" strike="noStrike" cap="none">
              <a:solidFill>
                <a:srgbClr val="000000"/>
              </a:solidFill>
              <a:latin typeface="PT Serif"/>
              <a:ea typeface="PT Serif"/>
              <a:cs typeface="PT Serif"/>
              <a:sym typeface="PT Serif"/>
            </a:endParaRPr>
          </a:p>
        </p:txBody>
      </p:sp>
      <p:sp>
        <p:nvSpPr>
          <p:cNvPr id="690" name="Google Shape;690;p20"/>
          <p:cNvSpPr txBox="1"/>
          <p:nvPr/>
        </p:nvSpPr>
        <p:spPr>
          <a:xfrm>
            <a:off x="1347282" y="2539841"/>
            <a:ext cx="1648320" cy="518091"/>
          </a:xfrm>
          <a:prstGeom prst="rect">
            <a:avLst/>
          </a:prstGeom>
          <a:noFill/>
          <a:ln>
            <a:noFill/>
          </a:ln>
        </p:spPr>
        <p:txBody>
          <a:bodyPr spcFirstLastPara="1" wrap="square" lIns="0" tIns="0" rIns="0" bIns="0" anchor="t" anchorCtr="0">
            <a:no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Potentially shippable increment of software and most recent accomplishments</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Updated release plan</a:t>
            </a:r>
            <a:endParaRPr sz="1400" b="0" i="0" u="none" strike="noStrike" cap="none">
              <a:solidFill>
                <a:srgbClr val="000000"/>
              </a:solidFill>
              <a:latin typeface="PT Serif"/>
              <a:ea typeface="PT Serif"/>
              <a:cs typeface="PT Serif"/>
              <a:sym typeface="PT Serif"/>
            </a:endParaRPr>
          </a:p>
        </p:txBody>
      </p:sp>
      <p:sp>
        <p:nvSpPr>
          <p:cNvPr id="691" name="Google Shape;691;p20"/>
          <p:cNvSpPr txBox="1"/>
          <p:nvPr/>
        </p:nvSpPr>
        <p:spPr>
          <a:xfrm>
            <a:off x="3087669" y="2539841"/>
            <a:ext cx="3226057" cy="530915"/>
          </a:xfrm>
          <a:prstGeom prst="rect">
            <a:avLst/>
          </a:prstGeom>
          <a:noFill/>
          <a:ln>
            <a:noFill/>
          </a:ln>
        </p:spPr>
        <p:txBody>
          <a:bodyPr spcFirstLastPara="1" wrap="square" lIns="0" tIns="0" rIns="0" bIns="0" anchor="t" anchorCtr="0">
            <a:no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Demonstrate the stories developed in the sprint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Discuss feedback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Create new stories as needed based on feedback</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Update on release progress</a:t>
            </a:r>
            <a:endParaRPr sz="1400" b="0" i="0" u="none" strike="noStrike" cap="none">
              <a:solidFill>
                <a:srgbClr val="000000"/>
              </a:solidFill>
              <a:latin typeface="PT Serif"/>
              <a:ea typeface="PT Serif"/>
              <a:cs typeface="PT Serif"/>
              <a:sym typeface="PT Serif"/>
            </a:endParaRPr>
          </a:p>
        </p:txBody>
      </p:sp>
      <p:sp>
        <p:nvSpPr>
          <p:cNvPr id="692" name="Google Shape;692;p20"/>
          <p:cNvSpPr txBox="1"/>
          <p:nvPr/>
        </p:nvSpPr>
        <p:spPr>
          <a:xfrm>
            <a:off x="236098" y="3177744"/>
            <a:ext cx="839100" cy="369300"/>
          </a:xfrm>
          <a:prstGeom prst="rect">
            <a:avLst/>
          </a:prstGeom>
          <a:noFill/>
          <a:ln>
            <a:noFill/>
          </a:ln>
        </p:spPr>
        <p:txBody>
          <a:bodyPr spcFirstLastPara="1" wrap="square" lIns="0" tIns="0" rIns="0" bIns="0" anchor="t" anchorCtr="0">
            <a:spAutoFit/>
          </a:bodyPr>
          <a:lstStyle/>
          <a:p>
            <a:pPr marL="190500" marR="0" lvl="1" indent="0"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Sprint Retrospective</a:t>
            </a:r>
            <a:endParaRPr sz="1400" b="0" i="0" u="none" strike="noStrike" cap="none">
              <a:solidFill>
                <a:srgbClr val="000000"/>
              </a:solidFill>
              <a:latin typeface="PT Serif"/>
              <a:ea typeface="PT Serif"/>
              <a:cs typeface="PT Serif"/>
              <a:sym typeface="PT Serif"/>
            </a:endParaRPr>
          </a:p>
        </p:txBody>
      </p:sp>
      <p:sp>
        <p:nvSpPr>
          <p:cNvPr id="693" name="Google Shape;693;p20"/>
          <p:cNvSpPr txBox="1"/>
          <p:nvPr/>
        </p:nvSpPr>
        <p:spPr>
          <a:xfrm>
            <a:off x="6405794" y="3177744"/>
            <a:ext cx="2290905" cy="123000"/>
          </a:xfrm>
          <a:prstGeom prst="rect">
            <a:avLst/>
          </a:prstGeom>
          <a:noFill/>
          <a:ln>
            <a:noFill/>
          </a:ln>
        </p:spPr>
        <p:txBody>
          <a:bodyPr spcFirstLastPara="1" wrap="square" lIns="0" tIns="0" rIns="0" bIns="0" anchor="t" anchorCtr="0">
            <a:no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Actions for improvement </a:t>
            </a:r>
            <a:endParaRPr sz="1400" b="0" i="0" u="none" strike="noStrike" cap="none">
              <a:solidFill>
                <a:srgbClr val="000000"/>
              </a:solidFill>
              <a:latin typeface="PT Serif"/>
              <a:ea typeface="PT Serif"/>
              <a:cs typeface="PT Serif"/>
              <a:sym typeface="PT Serif"/>
            </a:endParaRPr>
          </a:p>
        </p:txBody>
      </p:sp>
      <p:sp>
        <p:nvSpPr>
          <p:cNvPr id="694" name="Google Shape;694;p20"/>
          <p:cNvSpPr txBox="1"/>
          <p:nvPr/>
        </p:nvSpPr>
        <p:spPr>
          <a:xfrm>
            <a:off x="1347282" y="3177744"/>
            <a:ext cx="1648320" cy="123000"/>
          </a:xfrm>
          <a:prstGeom prst="rect">
            <a:avLst/>
          </a:prstGeom>
          <a:noFill/>
          <a:ln>
            <a:noFill/>
          </a:ln>
        </p:spPr>
        <p:txBody>
          <a:bodyPr spcFirstLastPara="1" wrap="square" lIns="0" tIns="0" rIns="0" bIns="0" anchor="t" anchorCtr="0">
            <a:no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Sprint metrics </a:t>
            </a:r>
            <a:endParaRPr sz="1400" b="0" i="0" u="none" strike="noStrike" cap="none">
              <a:solidFill>
                <a:srgbClr val="000000"/>
              </a:solidFill>
              <a:latin typeface="PT Serif"/>
              <a:ea typeface="PT Serif"/>
              <a:cs typeface="PT Serif"/>
              <a:sym typeface="PT Serif"/>
            </a:endParaRPr>
          </a:p>
        </p:txBody>
      </p:sp>
      <p:sp>
        <p:nvSpPr>
          <p:cNvPr id="695" name="Google Shape;695;p20"/>
          <p:cNvSpPr txBox="1"/>
          <p:nvPr/>
        </p:nvSpPr>
        <p:spPr>
          <a:xfrm>
            <a:off x="3087669" y="3177744"/>
            <a:ext cx="3226057" cy="530915"/>
          </a:xfrm>
          <a:prstGeom prst="rect">
            <a:avLst/>
          </a:prstGeom>
          <a:noFill/>
          <a:ln>
            <a:noFill/>
          </a:ln>
        </p:spPr>
        <p:txBody>
          <a:bodyPr spcFirstLastPara="1" wrap="square" lIns="0" tIns="0" rIns="0" bIns="0" anchor="t" anchorCtr="0">
            <a:no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Discuss sprint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Identify what went well or didn’t during th sprint</a:t>
            </a:r>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Identify actions for improvement </a:t>
            </a:r>
            <a:endParaRPr sz="1400" b="0" i="0" u="none" strike="noStrike" cap="none">
              <a:solidFill>
                <a:srgbClr val="000000"/>
              </a:solidFill>
              <a:latin typeface="PT Serif"/>
              <a:ea typeface="PT Serif"/>
              <a:cs typeface="PT Serif"/>
              <a:sym typeface="PT Serif"/>
            </a:endParaRPr>
          </a:p>
        </p:txBody>
      </p:sp>
      <p:sp>
        <p:nvSpPr>
          <p:cNvPr id="696" name="Google Shape;696;p20"/>
          <p:cNvSpPr txBox="1"/>
          <p:nvPr/>
        </p:nvSpPr>
        <p:spPr>
          <a:xfrm>
            <a:off x="236098" y="3815647"/>
            <a:ext cx="839007" cy="246221"/>
          </a:xfrm>
          <a:prstGeom prst="rect">
            <a:avLst/>
          </a:prstGeom>
          <a:noFill/>
          <a:ln>
            <a:noFill/>
          </a:ln>
        </p:spPr>
        <p:txBody>
          <a:bodyPr spcFirstLastPara="1" wrap="square" lIns="0" tIns="0" rIns="0" bIns="0" anchor="t" anchorCtr="0">
            <a:spAutoFit/>
          </a:bodyPr>
          <a:lstStyle/>
          <a:p>
            <a:pPr marL="190500" marR="0" lvl="1" indent="0"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Backlog Grooming</a:t>
            </a:r>
            <a:endParaRPr sz="800" b="1" i="0" u="none" strike="noStrike" cap="none">
              <a:solidFill>
                <a:srgbClr val="000000"/>
              </a:solidFill>
              <a:latin typeface="PT Serif"/>
              <a:ea typeface="PT Serif"/>
              <a:cs typeface="PT Serif"/>
              <a:sym typeface="PT Serif"/>
            </a:endParaRPr>
          </a:p>
        </p:txBody>
      </p:sp>
      <p:sp>
        <p:nvSpPr>
          <p:cNvPr id="697" name="Google Shape;697;p20"/>
          <p:cNvSpPr txBox="1"/>
          <p:nvPr/>
        </p:nvSpPr>
        <p:spPr>
          <a:xfrm>
            <a:off x="6405794" y="3815647"/>
            <a:ext cx="2290905" cy="394980"/>
          </a:xfrm>
          <a:prstGeom prst="rect">
            <a:avLst/>
          </a:prstGeom>
          <a:noFill/>
          <a:ln>
            <a:noFill/>
          </a:ln>
        </p:spPr>
        <p:txBody>
          <a:bodyPr spcFirstLastPara="1" wrap="square" lIns="0" tIns="0" rIns="0" bIns="0" anchor="t" anchorCtr="0">
            <a:no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Updated and prioritized product backlog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Technical spikes </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Business spikes </a:t>
            </a:r>
            <a:endParaRPr sz="1400" b="0" i="0" u="none" strike="noStrike" cap="none">
              <a:solidFill>
                <a:srgbClr val="000000"/>
              </a:solidFill>
              <a:latin typeface="PT Serif"/>
              <a:ea typeface="PT Serif"/>
              <a:cs typeface="PT Serif"/>
              <a:sym typeface="PT Serif"/>
            </a:endParaRPr>
          </a:p>
        </p:txBody>
      </p:sp>
      <p:sp>
        <p:nvSpPr>
          <p:cNvPr id="698" name="Google Shape;698;p20"/>
          <p:cNvSpPr txBox="1"/>
          <p:nvPr/>
        </p:nvSpPr>
        <p:spPr>
          <a:xfrm>
            <a:off x="1347282" y="3815647"/>
            <a:ext cx="1648320" cy="379200"/>
          </a:xfrm>
          <a:prstGeom prst="rect">
            <a:avLst/>
          </a:prstGeom>
          <a:noFill/>
          <a:ln>
            <a:noFill/>
          </a:ln>
        </p:spPr>
        <p:txBody>
          <a:bodyPr spcFirstLastPara="1" wrap="square" lIns="0" tIns="0" rIns="0" bIns="0" anchor="t" anchorCtr="0">
            <a:no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Up to date feedback from sprint review</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Feedback from users</a:t>
            </a:r>
            <a:endParaRPr sz="1400" b="0" i="0" u="none" strike="noStrike" cap="none">
              <a:solidFill>
                <a:srgbClr val="000000"/>
              </a:solidFill>
              <a:latin typeface="PT Serif"/>
              <a:ea typeface="PT Serif"/>
              <a:cs typeface="PT Serif"/>
              <a:sym typeface="PT Serif"/>
            </a:endParaRPr>
          </a:p>
        </p:txBody>
      </p:sp>
      <p:sp>
        <p:nvSpPr>
          <p:cNvPr id="699" name="Google Shape;699;p20"/>
          <p:cNvSpPr txBox="1"/>
          <p:nvPr/>
        </p:nvSpPr>
        <p:spPr>
          <a:xfrm>
            <a:off x="3087669" y="3815647"/>
            <a:ext cx="3226057" cy="394980"/>
          </a:xfrm>
          <a:prstGeom prst="rect">
            <a:avLst/>
          </a:prstGeom>
          <a:noFill/>
          <a:ln>
            <a:noFill/>
          </a:ln>
        </p:spPr>
        <p:txBody>
          <a:bodyPr spcFirstLastPara="1" wrap="square" lIns="0" tIns="0" rIns="0" bIns="0" anchor="t" anchorCtr="0">
            <a:no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Discuss new stories for the backlog</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Review stories and acceptance criteria with the team</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Estimate stories</a:t>
            </a:r>
            <a:endParaRPr sz="1400" b="0" i="0" u="none" strike="noStrike" cap="none">
              <a:solidFill>
                <a:srgbClr val="000000"/>
              </a:solidFill>
              <a:latin typeface="PT Serif"/>
              <a:ea typeface="PT Serif"/>
              <a:cs typeface="PT Serif"/>
              <a:sym typeface="PT Serif"/>
            </a:endParaRPr>
          </a:p>
        </p:txBody>
      </p:sp>
      <p:sp>
        <p:nvSpPr>
          <p:cNvPr id="700" name="Google Shape;700;p20"/>
          <p:cNvSpPr txBox="1"/>
          <p:nvPr/>
        </p:nvSpPr>
        <p:spPr>
          <a:xfrm>
            <a:off x="248388" y="4326918"/>
            <a:ext cx="839007" cy="123000"/>
          </a:xfrm>
          <a:prstGeom prst="rect">
            <a:avLst/>
          </a:prstGeom>
          <a:noFill/>
          <a:ln>
            <a:noFill/>
          </a:ln>
        </p:spPr>
        <p:txBody>
          <a:bodyPr spcFirstLastPara="1" wrap="square" lIns="0" tIns="0" rIns="0" bIns="0" anchor="t" anchorCtr="0">
            <a:spAutoFit/>
          </a:bodyPr>
          <a:lstStyle/>
          <a:p>
            <a:pPr marL="190500" marR="0" lvl="1" indent="0"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PO Sync</a:t>
            </a:r>
            <a:endParaRPr sz="1400" b="0" i="0" u="none" strike="noStrike" cap="none">
              <a:solidFill>
                <a:srgbClr val="000000"/>
              </a:solidFill>
              <a:latin typeface="PT Serif"/>
              <a:ea typeface="PT Serif"/>
              <a:cs typeface="PT Serif"/>
              <a:sym typeface="PT Serif"/>
            </a:endParaRPr>
          </a:p>
        </p:txBody>
      </p:sp>
      <p:sp>
        <p:nvSpPr>
          <p:cNvPr id="701" name="Google Shape;701;p20"/>
          <p:cNvSpPr txBox="1"/>
          <p:nvPr/>
        </p:nvSpPr>
        <p:spPr>
          <a:xfrm>
            <a:off x="1347282" y="4317618"/>
            <a:ext cx="1648320" cy="259045"/>
          </a:xfrm>
          <a:prstGeom prst="rect">
            <a:avLst/>
          </a:prstGeom>
          <a:noFill/>
          <a:ln>
            <a:noFill/>
          </a:ln>
        </p:spPr>
        <p:txBody>
          <a:bodyPr spcFirstLastPara="1" wrap="square" lIns="0" tIns="0" rIns="0" bIns="0" anchor="t" anchorCtr="0">
            <a:no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Questions from core team</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Latest roadmap</a:t>
            </a:r>
            <a:endParaRPr sz="1400" b="0" i="0" u="none" strike="noStrike" cap="none">
              <a:solidFill>
                <a:srgbClr val="000000"/>
              </a:solidFill>
              <a:latin typeface="PT Serif"/>
              <a:ea typeface="PT Serif"/>
              <a:cs typeface="PT Serif"/>
              <a:sym typeface="PT Serif"/>
            </a:endParaRPr>
          </a:p>
        </p:txBody>
      </p:sp>
      <p:sp>
        <p:nvSpPr>
          <p:cNvPr id="702" name="Google Shape;702;p20"/>
          <p:cNvSpPr txBox="1"/>
          <p:nvPr/>
        </p:nvSpPr>
        <p:spPr>
          <a:xfrm>
            <a:off x="3087669" y="4317618"/>
            <a:ext cx="3226057" cy="394980"/>
          </a:xfrm>
          <a:prstGeom prst="rect">
            <a:avLst/>
          </a:prstGeom>
          <a:noFill/>
          <a:ln>
            <a:noFill/>
          </a:ln>
        </p:spPr>
        <p:txBody>
          <a:bodyPr spcFirstLastPara="1" wrap="square" lIns="0" tIns="0" rIns="0" bIns="0" anchor="t" anchorCtr="0">
            <a:no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Resolve current questions from the team</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Review latest roadmap and align on potential changes</a:t>
            </a:r>
            <a:endParaRPr sz="14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77"/>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Discuss upcoming sprints and draft sprint goals and plans</a:t>
            </a:r>
            <a:endParaRPr sz="1400" b="0" i="0" u="none" strike="noStrike" cap="none">
              <a:solidFill>
                <a:srgbClr val="000000"/>
              </a:solidFill>
              <a:latin typeface="PT Serif"/>
              <a:ea typeface="PT Serif"/>
              <a:cs typeface="PT Serif"/>
              <a:sym typeface="PT Serif"/>
            </a:endParaRPr>
          </a:p>
        </p:txBody>
      </p:sp>
      <p:sp>
        <p:nvSpPr>
          <p:cNvPr id="703" name="Google Shape;703;p20"/>
          <p:cNvSpPr txBox="1"/>
          <p:nvPr/>
        </p:nvSpPr>
        <p:spPr>
          <a:xfrm>
            <a:off x="6405794" y="4317618"/>
            <a:ext cx="2290905" cy="123000"/>
          </a:xfrm>
          <a:prstGeom prst="rect">
            <a:avLst/>
          </a:prstGeom>
          <a:noFill/>
          <a:ln>
            <a:noFill/>
          </a:ln>
        </p:spPr>
        <p:txBody>
          <a:bodyPr spcFirstLastPara="1" wrap="square" lIns="0" tIns="0" rIns="0" bIns="0" anchor="t" anchorCtr="0">
            <a:no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Updated and prioritized product roadmap </a:t>
            </a:r>
            <a:endParaRPr sz="1400" b="0" i="0" u="none" strike="noStrike" cap="none">
              <a:solidFill>
                <a:srgbClr val="000000"/>
              </a:solidFill>
              <a:latin typeface="PT Serif"/>
              <a:ea typeface="PT Serif"/>
              <a:cs typeface="PT Serif"/>
              <a:sym typeface="PT Serif"/>
            </a:endParaRPr>
          </a:p>
        </p:txBody>
      </p:sp>
      <p:cxnSp>
        <p:nvCxnSpPr>
          <p:cNvPr id="704" name="Google Shape;704;p20"/>
          <p:cNvCxnSpPr/>
          <p:nvPr/>
        </p:nvCxnSpPr>
        <p:spPr>
          <a:xfrm>
            <a:off x="416207" y="4264121"/>
            <a:ext cx="8280384" cy="0"/>
          </a:xfrm>
          <a:prstGeom prst="straightConnector1">
            <a:avLst/>
          </a:prstGeom>
          <a:noFill/>
          <a:ln w="9525" cap="flat" cmpd="sng">
            <a:solidFill>
              <a:srgbClr val="BFBFBF"/>
            </a:solidFill>
            <a:prstDash val="solid"/>
            <a:round/>
            <a:headEnd type="none" w="sm" len="sm"/>
            <a:tailEnd type="none" w="sm" len="sm"/>
          </a:ln>
        </p:spPr>
      </p:cxnSp>
      <p:sp>
        <p:nvSpPr>
          <p:cNvPr id="705" name="Google Shape;705;p20"/>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9B9B9B"/>
                </a:solidFill>
                <a:latin typeface="PT Serif"/>
                <a:ea typeface="PT Serif"/>
                <a:cs typeface="PT Serif"/>
                <a:sym typeface="PT Serif"/>
              </a:rPr>
              <a:t>Kick-off: 1095-B Tax Form</a:t>
            </a:r>
            <a:endParaRPr sz="600" b="1" i="0" u="none" strike="noStrike" cap="none">
              <a:solidFill>
                <a:srgbClr val="9B9B9B"/>
              </a:solidFill>
              <a:latin typeface="Century Gothic"/>
              <a:ea typeface="Century Gothic"/>
              <a:cs typeface="Century Gothic"/>
              <a:sym typeface="Century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595959"/>
                </a:solidFill>
                <a:latin typeface="PT Serif"/>
                <a:ea typeface="PT Serif"/>
                <a:cs typeface="PT Serif"/>
                <a:sym typeface="PT Serif"/>
              </a:rPr>
              <a:t>21</a:t>
            </a:fld>
            <a:endParaRPr sz="1000" b="0" i="0" u="none" strike="noStrike" cap="none">
              <a:solidFill>
                <a:srgbClr val="595959"/>
              </a:solidFill>
              <a:latin typeface="PT Serif"/>
              <a:ea typeface="PT Serif"/>
              <a:cs typeface="PT Serif"/>
              <a:sym typeface="PT Serif"/>
            </a:endParaRPr>
          </a:p>
        </p:txBody>
      </p:sp>
      <p:sp>
        <p:nvSpPr>
          <p:cNvPr id="711" name="Google Shape;711;p21"/>
          <p:cNvSpPr txBox="1"/>
          <p:nvPr/>
        </p:nvSpPr>
        <p:spPr>
          <a:xfrm>
            <a:off x="416115" y="1039345"/>
            <a:ext cx="936270" cy="12300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800"/>
              <a:buFont typeface="PT Serif"/>
              <a:buNone/>
            </a:pPr>
            <a:r>
              <a:rPr lang="en" sz="800" b="1" i="0" u="none" strike="noStrike" cap="none">
                <a:solidFill>
                  <a:srgbClr val="4285F4"/>
                </a:solidFill>
                <a:latin typeface="PT Serif"/>
                <a:ea typeface="PT Serif"/>
                <a:cs typeface="PT Serif"/>
                <a:sym typeface="PT Serif"/>
              </a:rPr>
              <a:t>Meeting</a:t>
            </a:r>
            <a:endParaRPr sz="800" b="0" i="0" u="none" strike="noStrike" cap="none">
              <a:solidFill>
                <a:srgbClr val="4285F4"/>
              </a:solidFill>
              <a:latin typeface="PT Serif"/>
              <a:ea typeface="PT Serif"/>
              <a:cs typeface="PT Serif"/>
              <a:sym typeface="PT Serif"/>
            </a:endParaRPr>
          </a:p>
        </p:txBody>
      </p:sp>
      <p:sp>
        <p:nvSpPr>
          <p:cNvPr id="712" name="Google Shape;712;p21"/>
          <p:cNvSpPr txBox="1"/>
          <p:nvPr/>
        </p:nvSpPr>
        <p:spPr>
          <a:xfrm>
            <a:off x="1484604" y="1039345"/>
            <a:ext cx="3039999" cy="12300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800"/>
              <a:buFont typeface="PT Serif"/>
              <a:buNone/>
            </a:pPr>
            <a:r>
              <a:rPr lang="en" sz="800" b="1" i="0" u="none" strike="noStrike" cap="none">
                <a:solidFill>
                  <a:srgbClr val="4285F4"/>
                </a:solidFill>
                <a:latin typeface="PT Serif"/>
                <a:ea typeface="PT Serif"/>
                <a:cs typeface="PT Serif"/>
                <a:sym typeface="PT Serif"/>
              </a:rPr>
              <a:t>Objective</a:t>
            </a:r>
            <a:endParaRPr sz="800" b="0" i="0" u="none" strike="noStrike" cap="none">
              <a:solidFill>
                <a:srgbClr val="4285F4"/>
              </a:solidFill>
              <a:latin typeface="PT Serif"/>
              <a:ea typeface="PT Serif"/>
              <a:cs typeface="PT Serif"/>
              <a:sym typeface="PT Serif"/>
            </a:endParaRPr>
          </a:p>
        </p:txBody>
      </p:sp>
      <p:sp>
        <p:nvSpPr>
          <p:cNvPr id="713" name="Google Shape;713;p21"/>
          <p:cNvSpPr txBox="1"/>
          <p:nvPr/>
        </p:nvSpPr>
        <p:spPr>
          <a:xfrm>
            <a:off x="4656721" y="1039345"/>
            <a:ext cx="805677" cy="12300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800"/>
              <a:buFont typeface="PT Serif"/>
              <a:buNone/>
            </a:pPr>
            <a:r>
              <a:rPr lang="en" sz="800" b="1" i="0" u="none" strike="noStrike" cap="none">
                <a:solidFill>
                  <a:srgbClr val="4285F4"/>
                </a:solidFill>
                <a:latin typeface="PT Serif"/>
                <a:ea typeface="PT Serif"/>
                <a:cs typeface="PT Serif"/>
                <a:sym typeface="PT Serif"/>
              </a:rPr>
              <a:t>Timing</a:t>
            </a:r>
            <a:endParaRPr sz="800" b="0" i="0" u="none" strike="noStrike" cap="none">
              <a:solidFill>
                <a:srgbClr val="4285F4"/>
              </a:solidFill>
              <a:latin typeface="PT Serif"/>
              <a:ea typeface="PT Serif"/>
              <a:cs typeface="PT Serif"/>
              <a:sym typeface="PT Serif"/>
            </a:endParaRPr>
          </a:p>
        </p:txBody>
      </p:sp>
      <p:sp>
        <p:nvSpPr>
          <p:cNvPr id="714" name="Google Shape;714;p21"/>
          <p:cNvSpPr txBox="1"/>
          <p:nvPr/>
        </p:nvSpPr>
        <p:spPr>
          <a:xfrm>
            <a:off x="5594375" y="1039345"/>
            <a:ext cx="654177" cy="12300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800"/>
              <a:buFont typeface="PT Serif"/>
              <a:buNone/>
            </a:pPr>
            <a:r>
              <a:rPr lang="en" sz="800" b="1" i="0" u="none" strike="noStrike" cap="none">
                <a:solidFill>
                  <a:srgbClr val="4285F4"/>
                </a:solidFill>
                <a:latin typeface="PT Serif"/>
                <a:ea typeface="PT Serif"/>
                <a:cs typeface="PT Serif"/>
                <a:sym typeface="PT Serif"/>
              </a:rPr>
              <a:t>Lead</a:t>
            </a:r>
            <a:endParaRPr sz="800" b="0" i="0" u="none" strike="noStrike" cap="none">
              <a:solidFill>
                <a:srgbClr val="4285F4"/>
              </a:solidFill>
              <a:latin typeface="PT Serif"/>
              <a:ea typeface="PT Serif"/>
              <a:cs typeface="PT Serif"/>
              <a:sym typeface="PT Serif"/>
            </a:endParaRPr>
          </a:p>
        </p:txBody>
      </p:sp>
      <p:grpSp>
        <p:nvGrpSpPr>
          <p:cNvPr id="715" name="Google Shape;715;p21"/>
          <p:cNvGrpSpPr/>
          <p:nvPr/>
        </p:nvGrpSpPr>
        <p:grpSpPr>
          <a:xfrm>
            <a:off x="416115" y="2330516"/>
            <a:ext cx="8299170" cy="666900"/>
            <a:chOff x="457200" y="2795923"/>
            <a:chExt cx="8217000" cy="666900"/>
          </a:xfrm>
        </p:grpSpPr>
        <p:sp>
          <p:nvSpPr>
            <p:cNvPr id="716" name="Google Shape;716;p21"/>
            <p:cNvSpPr/>
            <p:nvPr/>
          </p:nvSpPr>
          <p:spPr>
            <a:xfrm>
              <a:off x="457200" y="2795923"/>
              <a:ext cx="927000" cy="123000"/>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Sprint Retro</a:t>
              </a:r>
              <a:endParaRPr sz="800" b="0" i="0" u="none" strike="noStrike" cap="none">
                <a:solidFill>
                  <a:srgbClr val="FFFFFF"/>
                </a:solidFill>
                <a:latin typeface="PT Serif"/>
                <a:ea typeface="PT Serif"/>
                <a:cs typeface="PT Serif"/>
                <a:sym typeface="PT Serif"/>
              </a:endParaRPr>
            </a:p>
          </p:txBody>
        </p:sp>
        <p:sp>
          <p:nvSpPr>
            <p:cNvPr id="717" name="Google Shape;717;p21"/>
            <p:cNvSpPr/>
            <p:nvPr/>
          </p:nvSpPr>
          <p:spPr>
            <a:xfrm>
              <a:off x="1515110" y="2795923"/>
              <a:ext cx="3009900" cy="666900"/>
            </a:xfrm>
            <a:prstGeom prst="rect">
              <a:avLst/>
            </a:prstGeom>
            <a:solidFill>
              <a:srgbClr val="FFFFFF"/>
            </a:solidFill>
            <a:ln>
              <a:noFill/>
            </a:ln>
          </p:spPr>
          <p:txBody>
            <a:bodyPr spcFirstLastPara="1" wrap="square" lIns="0" tIns="0" rIns="0" bIns="0" anchor="t" anchorCtr="0">
              <a:sp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Timeboxed meeting that takes place after the sprint review and before sprint planning.</a:t>
              </a:r>
              <a:endParaRPr sz="8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20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Examine how the just-completed sprint went as far as people, relationships, processes, and tools. </a:t>
              </a:r>
              <a:endParaRPr sz="8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20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Identify and order what went well.</a:t>
              </a:r>
              <a:endParaRPr sz="800" b="0" i="0" u="none" strike="noStrike" cap="none">
                <a:solidFill>
                  <a:srgbClr val="000000"/>
                </a:solidFill>
                <a:latin typeface="PT Serif"/>
                <a:ea typeface="PT Serif"/>
                <a:cs typeface="PT Serif"/>
                <a:sym typeface="PT Serif"/>
              </a:endParaRPr>
            </a:p>
          </p:txBody>
        </p:sp>
        <p:sp>
          <p:nvSpPr>
            <p:cNvPr id="718" name="Google Shape;718;p21"/>
            <p:cNvSpPr/>
            <p:nvPr/>
          </p:nvSpPr>
          <p:spPr>
            <a:xfrm>
              <a:off x="4655820" y="2795923"/>
              <a:ext cx="797700" cy="123000"/>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TBC</a:t>
              </a:r>
              <a:endParaRPr sz="800" b="0" i="0" u="none" strike="noStrike" cap="none">
                <a:solidFill>
                  <a:srgbClr val="FFFFFF"/>
                </a:solidFill>
                <a:latin typeface="PT Serif"/>
                <a:ea typeface="PT Serif"/>
                <a:cs typeface="PT Serif"/>
                <a:sym typeface="PT Serif"/>
              </a:endParaRPr>
            </a:p>
          </p:txBody>
        </p:sp>
        <p:sp>
          <p:nvSpPr>
            <p:cNvPr id="719" name="Google Shape;719;p21"/>
            <p:cNvSpPr/>
            <p:nvPr/>
          </p:nvSpPr>
          <p:spPr>
            <a:xfrm>
              <a:off x="5584190" y="2795923"/>
              <a:ext cx="647700" cy="123000"/>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Tami</a:t>
              </a:r>
              <a:endParaRPr sz="800" b="0" i="0" u="none" strike="noStrike" cap="none">
                <a:solidFill>
                  <a:srgbClr val="FFFFFF"/>
                </a:solidFill>
                <a:latin typeface="PT Serif"/>
                <a:ea typeface="PT Serif"/>
                <a:cs typeface="PT Serif"/>
                <a:sym typeface="PT Serif"/>
              </a:endParaRPr>
            </a:p>
          </p:txBody>
        </p:sp>
        <p:sp>
          <p:nvSpPr>
            <p:cNvPr id="720" name="Google Shape;720;p21"/>
            <p:cNvSpPr/>
            <p:nvPr/>
          </p:nvSpPr>
          <p:spPr>
            <a:xfrm>
              <a:off x="6362700" y="2795923"/>
              <a:ext cx="2311500"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Jordan, Ashley, Jesse, Jared, Carl, Nadya, Tami, James, Grace, Kit</a:t>
              </a:r>
              <a:endParaRPr sz="800" b="0" i="0" u="none" strike="noStrike" cap="none">
                <a:solidFill>
                  <a:srgbClr val="FFFFFF"/>
                </a:solidFill>
                <a:latin typeface="PT Serif"/>
                <a:ea typeface="PT Serif"/>
                <a:cs typeface="PT Serif"/>
                <a:sym typeface="PT Serif"/>
              </a:endParaRPr>
            </a:p>
          </p:txBody>
        </p:sp>
      </p:grpSp>
      <p:grpSp>
        <p:nvGrpSpPr>
          <p:cNvPr id="721" name="Google Shape;721;p21"/>
          <p:cNvGrpSpPr/>
          <p:nvPr/>
        </p:nvGrpSpPr>
        <p:grpSpPr>
          <a:xfrm>
            <a:off x="416115" y="3140776"/>
            <a:ext cx="8299170" cy="492300"/>
            <a:chOff x="457200" y="3606066"/>
            <a:chExt cx="8217000" cy="492300"/>
          </a:xfrm>
        </p:grpSpPr>
        <p:sp>
          <p:nvSpPr>
            <p:cNvPr id="722" name="Google Shape;722;p21"/>
            <p:cNvSpPr/>
            <p:nvPr/>
          </p:nvSpPr>
          <p:spPr>
            <a:xfrm>
              <a:off x="457200" y="3606066"/>
              <a:ext cx="927000"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Backlog Grooming for internal team</a:t>
              </a:r>
              <a:endParaRPr sz="800" b="0" i="0" u="none" strike="noStrike" cap="none">
                <a:solidFill>
                  <a:srgbClr val="FFFFFF"/>
                </a:solidFill>
                <a:latin typeface="PT Serif"/>
                <a:ea typeface="PT Serif"/>
                <a:cs typeface="PT Serif"/>
                <a:sym typeface="PT Serif"/>
              </a:endParaRPr>
            </a:p>
          </p:txBody>
        </p:sp>
        <p:sp>
          <p:nvSpPr>
            <p:cNvPr id="723" name="Google Shape;723;p21"/>
            <p:cNvSpPr/>
            <p:nvPr/>
          </p:nvSpPr>
          <p:spPr>
            <a:xfrm>
              <a:off x="1515110" y="3606066"/>
              <a:ext cx="3009900" cy="492300"/>
            </a:xfrm>
            <a:prstGeom prst="rect">
              <a:avLst/>
            </a:prstGeom>
            <a:solidFill>
              <a:srgbClr val="FFFFFF"/>
            </a:solidFill>
            <a:ln>
              <a:noFill/>
            </a:ln>
          </p:spPr>
          <p:txBody>
            <a:bodyPr spcFirstLastPara="1" wrap="square" lIns="0" tIns="0" rIns="0" bIns="0" anchor="t" anchorCtr="0">
              <a:sp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Ensure the backlog remains populated with items that are relevant, detailed and estimated to a degree appropriate with their priority, and in keeping with current understanding of the project or product and its objectives</a:t>
              </a:r>
              <a:endParaRPr sz="800" b="0" i="0" u="none" strike="noStrike" cap="none">
                <a:solidFill>
                  <a:srgbClr val="000000"/>
                </a:solidFill>
                <a:latin typeface="PT Serif"/>
                <a:ea typeface="PT Serif"/>
                <a:cs typeface="PT Serif"/>
                <a:sym typeface="PT Serif"/>
              </a:endParaRPr>
            </a:p>
          </p:txBody>
        </p:sp>
        <p:sp>
          <p:nvSpPr>
            <p:cNvPr id="724" name="Google Shape;724;p21"/>
            <p:cNvSpPr/>
            <p:nvPr/>
          </p:nvSpPr>
          <p:spPr>
            <a:xfrm>
              <a:off x="4655820" y="3606066"/>
              <a:ext cx="797700" cy="123000"/>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TBC</a:t>
              </a:r>
              <a:endParaRPr sz="800" b="0" i="0" u="none" strike="noStrike" cap="none">
                <a:solidFill>
                  <a:srgbClr val="FFFFFF"/>
                </a:solidFill>
                <a:latin typeface="PT Serif"/>
                <a:ea typeface="PT Serif"/>
                <a:cs typeface="PT Serif"/>
                <a:sym typeface="PT Serif"/>
              </a:endParaRPr>
            </a:p>
          </p:txBody>
        </p:sp>
        <p:sp>
          <p:nvSpPr>
            <p:cNvPr id="725" name="Google Shape;725;p21"/>
            <p:cNvSpPr/>
            <p:nvPr/>
          </p:nvSpPr>
          <p:spPr>
            <a:xfrm>
              <a:off x="5584190" y="3606066"/>
              <a:ext cx="647700" cy="246300"/>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Jordan / Ashley</a:t>
              </a:r>
              <a:endParaRPr sz="800" b="0" i="0" u="none" strike="noStrike" cap="none">
                <a:solidFill>
                  <a:srgbClr val="FFFFFF"/>
                </a:solidFill>
                <a:latin typeface="PT Serif"/>
                <a:ea typeface="PT Serif"/>
                <a:cs typeface="PT Serif"/>
                <a:sym typeface="PT Serif"/>
              </a:endParaRPr>
            </a:p>
          </p:txBody>
        </p:sp>
        <p:sp>
          <p:nvSpPr>
            <p:cNvPr id="726" name="Google Shape;726;p21"/>
            <p:cNvSpPr/>
            <p:nvPr/>
          </p:nvSpPr>
          <p:spPr>
            <a:xfrm>
              <a:off x="6362700" y="3606066"/>
              <a:ext cx="2311500"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Jordan, Ashley, Jesse, Jared, Carl, Nadya, Tami, James, Grace, Kit</a:t>
              </a:r>
              <a:r>
                <a:rPr lang="en" sz="800" b="0" i="0" u="none" strike="noStrike" cap="none">
                  <a:solidFill>
                    <a:srgbClr val="FFFFFF"/>
                  </a:solidFill>
                  <a:latin typeface="PT Serif"/>
                  <a:ea typeface="PT Serif"/>
                  <a:cs typeface="PT Serif"/>
                  <a:sym typeface="PT Serif"/>
                </a:rPr>
                <a:t>, </a:t>
              </a:r>
              <a:endParaRPr sz="800" b="0" i="0" u="none" strike="noStrike" cap="none">
                <a:solidFill>
                  <a:srgbClr val="FFFFFF"/>
                </a:solidFill>
                <a:latin typeface="PT Serif"/>
                <a:ea typeface="PT Serif"/>
                <a:cs typeface="PT Serif"/>
                <a:sym typeface="PT Serif"/>
              </a:endParaRPr>
            </a:p>
          </p:txBody>
        </p:sp>
      </p:grpSp>
      <p:grpSp>
        <p:nvGrpSpPr>
          <p:cNvPr id="727" name="Google Shape;727;p21"/>
          <p:cNvGrpSpPr/>
          <p:nvPr/>
        </p:nvGrpSpPr>
        <p:grpSpPr>
          <a:xfrm>
            <a:off x="416115" y="1925210"/>
            <a:ext cx="8299170" cy="246221"/>
            <a:chOff x="457200" y="1915833"/>
            <a:chExt cx="8217000" cy="246221"/>
          </a:xfrm>
        </p:grpSpPr>
        <p:sp>
          <p:nvSpPr>
            <p:cNvPr id="728" name="Google Shape;728;p21"/>
            <p:cNvSpPr/>
            <p:nvPr/>
          </p:nvSpPr>
          <p:spPr>
            <a:xfrm>
              <a:off x="457200" y="1915833"/>
              <a:ext cx="927000" cy="123000"/>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Daily Standup</a:t>
              </a:r>
              <a:endParaRPr sz="800" b="0" i="0" u="none" strike="noStrike" cap="none">
                <a:solidFill>
                  <a:srgbClr val="FFFFFF"/>
                </a:solidFill>
                <a:latin typeface="PT Serif"/>
                <a:ea typeface="PT Serif"/>
                <a:cs typeface="PT Serif"/>
                <a:sym typeface="PT Serif"/>
              </a:endParaRPr>
            </a:p>
          </p:txBody>
        </p:sp>
        <p:sp>
          <p:nvSpPr>
            <p:cNvPr id="729" name="Google Shape;729;p21"/>
            <p:cNvSpPr/>
            <p:nvPr/>
          </p:nvSpPr>
          <p:spPr>
            <a:xfrm>
              <a:off x="1515110" y="1915833"/>
              <a:ext cx="3009900" cy="123000"/>
            </a:xfrm>
            <a:prstGeom prst="rect">
              <a:avLst/>
            </a:prstGeom>
            <a:solidFill>
              <a:srgbClr val="FFFFFF"/>
            </a:solidFill>
            <a:ln>
              <a:noFill/>
            </a:ln>
          </p:spPr>
          <p:txBody>
            <a:bodyPr spcFirstLastPara="1" wrap="square" lIns="0" tIns="0" rIns="0" bIns="0" anchor="t" anchorCtr="0">
              <a:sp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Daily Check in of progress and identifying blockers</a:t>
              </a:r>
              <a:endParaRPr sz="800" b="0" i="0" u="none" strike="noStrike" cap="none">
                <a:solidFill>
                  <a:srgbClr val="000000"/>
                </a:solidFill>
                <a:latin typeface="PT Serif"/>
                <a:ea typeface="PT Serif"/>
                <a:cs typeface="PT Serif"/>
                <a:sym typeface="PT Serif"/>
              </a:endParaRPr>
            </a:p>
          </p:txBody>
        </p:sp>
        <p:sp>
          <p:nvSpPr>
            <p:cNvPr id="730" name="Google Shape;730;p21"/>
            <p:cNvSpPr/>
            <p:nvPr/>
          </p:nvSpPr>
          <p:spPr>
            <a:xfrm>
              <a:off x="4655820" y="1915833"/>
              <a:ext cx="797700" cy="123000"/>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TBC</a:t>
              </a:r>
              <a:endParaRPr sz="800" b="0" i="0" u="none" strike="noStrike" cap="none">
                <a:solidFill>
                  <a:srgbClr val="FFFFFF"/>
                </a:solidFill>
                <a:latin typeface="PT Serif"/>
                <a:ea typeface="PT Serif"/>
                <a:cs typeface="PT Serif"/>
                <a:sym typeface="PT Serif"/>
              </a:endParaRPr>
            </a:p>
          </p:txBody>
        </p:sp>
        <p:sp>
          <p:nvSpPr>
            <p:cNvPr id="731" name="Google Shape;731;p21"/>
            <p:cNvSpPr/>
            <p:nvPr/>
          </p:nvSpPr>
          <p:spPr>
            <a:xfrm>
              <a:off x="5584190" y="1915833"/>
              <a:ext cx="647700" cy="123000"/>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Tami</a:t>
              </a:r>
              <a:endParaRPr sz="800" b="0" i="0" u="none" strike="noStrike" cap="none">
                <a:solidFill>
                  <a:srgbClr val="FFFFFF"/>
                </a:solidFill>
                <a:latin typeface="PT Serif"/>
                <a:ea typeface="PT Serif"/>
                <a:cs typeface="PT Serif"/>
                <a:sym typeface="PT Serif"/>
              </a:endParaRPr>
            </a:p>
          </p:txBody>
        </p:sp>
        <p:sp>
          <p:nvSpPr>
            <p:cNvPr id="732" name="Google Shape;732;p21"/>
            <p:cNvSpPr/>
            <p:nvPr/>
          </p:nvSpPr>
          <p:spPr>
            <a:xfrm>
              <a:off x="6362700" y="1915833"/>
              <a:ext cx="2311500" cy="246221"/>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Jordan, Ashley, Jesse, Jared, Carl, Nadya, Tami, James, Grace, Kit</a:t>
              </a:r>
              <a:endParaRPr sz="800" b="0" i="0" u="none" strike="noStrike" cap="none">
                <a:solidFill>
                  <a:srgbClr val="FFFFFF"/>
                </a:solidFill>
                <a:latin typeface="PT Serif"/>
                <a:ea typeface="PT Serif"/>
                <a:cs typeface="PT Serif"/>
                <a:sym typeface="PT Serif"/>
              </a:endParaRPr>
            </a:p>
          </p:txBody>
        </p:sp>
      </p:grpSp>
      <p:grpSp>
        <p:nvGrpSpPr>
          <p:cNvPr id="733" name="Google Shape;733;p21"/>
          <p:cNvGrpSpPr/>
          <p:nvPr/>
        </p:nvGrpSpPr>
        <p:grpSpPr>
          <a:xfrm>
            <a:off x="416115" y="1238250"/>
            <a:ext cx="8299170" cy="543600"/>
            <a:chOff x="457200" y="1181100"/>
            <a:chExt cx="8217000" cy="543600"/>
          </a:xfrm>
        </p:grpSpPr>
        <p:sp>
          <p:nvSpPr>
            <p:cNvPr id="734" name="Google Shape;734;p21"/>
            <p:cNvSpPr/>
            <p:nvPr/>
          </p:nvSpPr>
          <p:spPr>
            <a:xfrm>
              <a:off x="457200" y="1181100"/>
              <a:ext cx="927000" cy="123000"/>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Sprint Planning</a:t>
              </a:r>
              <a:endParaRPr sz="800" b="0" i="0" u="none" strike="noStrike" cap="none">
                <a:solidFill>
                  <a:srgbClr val="FFFFFF"/>
                </a:solidFill>
                <a:latin typeface="PT Serif"/>
                <a:ea typeface="PT Serif"/>
                <a:cs typeface="PT Serif"/>
                <a:sym typeface="PT Serif"/>
              </a:endParaRPr>
            </a:p>
          </p:txBody>
        </p:sp>
        <p:sp>
          <p:nvSpPr>
            <p:cNvPr id="735" name="Google Shape;735;p21"/>
            <p:cNvSpPr/>
            <p:nvPr/>
          </p:nvSpPr>
          <p:spPr>
            <a:xfrm>
              <a:off x="1515110" y="1181100"/>
              <a:ext cx="3009900" cy="543600"/>
            </a:xfrm>
            <a:prstGeom prst="rect">
              <a:avLst/>
            </a:prstGeom>
            <a:solidFill>
              <a:srgbClr val="FFFFFF"/>
            </a:solidFill>
            <a:ln>
              <a:noFill/>
            </a:ln>
          </p:spPr>
          <p:txBody>
            <a:bodyPr spcFirstLastPara="1" wrap="square" lIns="0" tIns="0" rIns="0" bIns="0" anchor="t" anchorCtr="0">
              <a:spAutoFit/>
            </a:bodyPr>
            <a:lstStyle/>
            <a:p>
              <a:pPr marL="131193" marR="0" lvl="2"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Kicks off the sprint. </a:t>
              </a:r>
              <a:endParaRPr sz="8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20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Define what can be delivered in the sprint and how that work will be achieved. </a:t>
              </a:r>
              <a:endParaRPr sz="800" b="0" i="0" u="none" strike="noStrike" cap="none">
                <a:solidFill>
                  <a:srgbClr val="000000"/>
                </a:solidFill>
                <a:latin typeface="PT Serif"/>
                <a:ea typeface="PT Serif"/>
                <a:cs typeface="PT Serif"/>
                <a:sym typeface="PT Serif"/>
              </a:endParaRPr>
            </a:p>
            <a:p>
              <a:pPr marL="131193" marR="0" lvl="2" indent="-131193" algn="l" rtl="0">
                <a:lnSpc>
                  <a:spcPct val="100000"/>
                </a:lnSpc>
                <a:spcBef>
                  <a:spcPts val="20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Collaboration with the whole scrum team.</a:t>
              </a:r>
              <a:endParaRPr sz="800" b="0" i="0" u="none" strike="noStrike" cap="none">
                <a:solidFill>
                  <a:srgbClr val="000000"/>
                </a:solidFill>
                <a:latin typeface="PT Serif"/>
                <a:ea typeface="PT Serif"/>
                <a:cs typeface="PT Serif"/>
                <a:sym typeface="PT Serif"/>
              </a:endParaRPr>
            </a:p>
          </p:txBody>
        </p:sp>
        <p:sp>
          <p:nvSpPr>
            <p:cNvPr id="736" name="Google Shape;736;p21"/>
            <p:cNvSpPr/>
            <p:nvPr/>
          </p:nvSpPr>
          <p:spPr>
            <a:xfrm>
              <a:off x="4655820" y="1181100"/>
              <a:ext cx="797700" cy="123000"/>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TBC</a:t>
              </a:r>
              <a:endParaRPr sz="800" b="0" i="0" u="none" strike="noStrike" cap="none">
                <a:solidFill>
                  <a:srgbClr val="FFFFFF"/>
                </a:solidFill>
                <a:latin typeface="PT Serif"/>
                <a:ea typeface="PT Serif"/>
                <a:cs typeface="PT Serif"/>
                <a:sym typeface="PT Serif"/>
              </a:endParaRPr>
            </a:p>
          </p:txBody>
        </p:sp>
        <p:sp>
          <p:nvSpPr>
            <p:cNvPr id="737" name="Google Shape;737;p21"/>
            <p:cNvSpPr/>
            <p:nvPr/>
          </p:nvSpPr>
          <p:spPr>
            <a:xfrm>
              <a:off x="5584190" y="1181100"/>
              <a:ext cx="647700" cy="246300"/>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Jordan / Ashley</a:t>
              </a:r>
              <a:endParaRPr sz="800" b="0" i="0" u="none" strike="noStrike" cap="none">
                <a:solidFill>
                  <a:srgbClr val="FFFFFF"/>
                </a:solidFill>
                <a:latin typeface="PT Serif"/>
                <a:ea typeface="PT Serif"/>
                <a:cs typeface="PT Serif"/>
                <a:sym typeface="PT Serif"/>
              </a:endParaRPr>
            </a:p>
          </p:txBody>
        </p:sp>
        <p:sp>
          <p:nvSpPr>
            <p:cNvPr id="738" name="Google Shape;738;p21"/>
            <p:cNvSpPr/>
            <p:nvPr/>
          </p:nvSpPr>
          <p:spPr>
            <a:xfrm>
              <a:off x="6362700" y="1181100"/>
              <a:ext cx="2311500" cy="246300"/>
            </a:xfrm>
            <a:prstGeom prst="rect">
              <a:avLst/>
            </a:prstGeom>
            <a:solidFill>
              <a:srgbClr val="FFFFFF"/>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Jordan, Ashley, Jesse, Jared, Carl, Nadya, Tami, James, Grace, Kit</a:t>
              </a:r>
              <a:endParaRPr sz="800" b="0" i="0" u="none" strike="noStrike" cap="none">
                <a:solidFill>
                  <a:srgbClr val="FFFFFF"/>
                </a:solidFill>
                <a:latin typeface="PT Serif"/>
                <a:ea typeface="PT Serif"/>
                <a:cs typeface="PT Serif"/>
                <a:sym typeface="PT Serif"/>
              </a:endParaRPr>
            </a:p>
          </p:txBody>
        </p:sp>
      </p:grpSp>
      <p:sp>
        <p:nvSpPr>
          <p:cNvPr id="739" name="Google Shape;739;p21"/>
          <p:cNvSpPr txBox="1"/>
          <p:nvPr/>
        </p:nvSpPr>
        <p:spPr>
          <a:xfrm>
            <a:off x="6380670" y="1039345"/>
            <a:ext cx="2334615" cy="12300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800"/>
              <a:buFont typeface="PT Serif"/>
              <a:buNone/>
            </a:pPr>
            <a:r>
              <a:rPr lang="en" sz="800" b="1" i="0" u="none" strike="noStrike" cap="none">
                <a:solidFill>
                  <a:srgbClr val="4285F4"/>
                </a:solidFill>
                <a:latin typeface="PT Serif"/>
                <a:ea typeface="PT Serif"/>
                <a:cs typeface="PT Serif"/>
                <a:sym typeface="PT Serif"/>
              </a:rPr>
              <a:t>Attendees</a:t>
            </a:r>
            <a:endParaRPr sz="800" b="0" i="0" u="none" strike="noStrike" cap="none">
              <a:solidFill>
                <a:srgbClr val="4285F4"/>
              </a:solidFill>
              <a:latin typeface="PT Serif"/>
              <a:ea typeface="PT Serif"/>
              <a:cs typeface="PT Serif"/>
              <a:sym typeface="PT Serif"/>
            </a:endParaRPr>
          </a:p>
        </p:txBody>
      </p:sp>
      <p:cxnSp>
        <p:nvCxnSpPr>
          <p:cNvPr id="740" name="Google Shape;740;p21"/>
          <p:cNvCxnSpPr/>
          <p:nvPr/>
        </p:nvCxnSpPr>
        <p:spPr>
          <a:xfrm>
            <a:off x="416115" y="1184910"/>
            <a:ext cx="8292807" cy="0"/>
          </a:xfrm>
          <a:prstGeom prst="straightConnector1">
            <a:avLst/>
          </a:prstGeom>
          <a:noFill/>
          <a:ln w="9525" cap="flat" cmpd="sng">
            <a:solidFill>
              <a:srgbClr val="3B7FF2"/>
            </a:solidFill>
            <a:prstDash val="solid"/>
            <a:round/>
            <a:headEnd type="none" w="sm" len="sm"/>
            <a:tailEnd type="none" w="sm" len="sm"/>
          </a:ln>
        </p:spPr>
      </p:cxnSp>
      <p:cxnSp>
        <p:nvCxnSpPr>
          <p:cNvPr id="741" name="Google Shape;741;p21"/>
          <p:cNvCxnSpPr/>
          <p:nvPr/>
        </p:nvCxnSpPr>
        <p:spPr>
          <a:xfrm>
            <a:off x="416115" y="1853530"/>
            <a:ext cx="8292807" cy="0"/>
          </a:xfrm>
          <a:prstGeom prst="straightConnector1">
            <a:avLst/>
          </a:prstGeom>
          <a:noFill/>
          <a:ln w="9525" cap="flat" cmpd="sng">
            <a:solidFill>
              <a:srgbClr val="BFBFBF"/>
            </a:solidFill>
            <a:prstDash val="solid"/>
            <a:round/>
            <a:headEnd type="none" w="sm" len="sm"/>
            <a:tailEnd type="none" w="sm" len="sm"/>
          </a:ln>
        </p:spPr>
      </p:cxnSp>
      <p:cxnSp>
        <p:nvCxnSpPr>
          <p:cNvPr id="742" name="Google Shape;742;p21"/>
          <p:cNvCxnSpPr/>
          <p:nvPr/>
        </p:nvCxnSpPr>
        <p:spPr>
          <a:xfrm>
            <a:off x="416115" y="2258836"/>
            <a:ext cx="8292807" cy="0"/>
          </a:xfrm>
          <a:prstGeom prst="straightConnector1">
            <a:avLst/>
          </a:prstGeom>
          <a:noFill/>
          <a:ln w="9525" cap="flat" cmpd="sng">
            <a:solidFill>
              <a:srgbClr val="BFBFBF"/>
            </a:solidFill>
            <a:prstDash val="solid"/>
            <a:round/>
            <a:headEnd type="none" w="sm" len="sm"/>
            <a:tailEnd type="none" w="sm" len="sm"/>
          </a:ln>
        </p:spPr>
      </p:cxnSp>
      <p:cxnSp>
        <p:nvCxnSpPr>
          <p:cNvPr id="743" name="Google Shape;743;p21"/>
          <p:cNvCxnSpPr/>
          <p:nvPr/>
        </p:nvCxnSpPr>
        <p:spPr>
          <a:xfrm>
            <a:off x="416115" y="3069096"/>
            <a:ext cx="8292807" cy="0"/>
          </a:xfrm>
          <a:prstGeom prst="straightConnector1">
            <a:avLst/>
          </a:prstGeom>
          <a:noFill/>
          <a:ln w="9525" cap="flat" cmpd="sng">
            <a:solidFill>
              <a:srgbClr val="BFBFBF"/>
            </a:solidFill>
            <a:prstDash val="solid"/>
            <a:round/>
            <a:headEnd type="none" w="sm" len="sm"/>
            <a:tailEnd type="none" w="sm" len="sm"/>
          </a:ln>
        </p:spPr>
      </p:cxnSp>
      <p:sp>
        <p:nvSpPr>
          <p:cNvPr id="744" name="Google Shape;744;p21"/>
          <p:cNvSpPr txBox="1"/>
          <p:nvPr/>
        </p:nvSpPr>
        <p:spPr>
          <a:xfrm>
            <a:off x="311700" y="325384"/>
            <a:ext cx="85206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434343"/>
              </a:buClr>
              <a:buSzPts val="1800"/>
              <a:buFont typeface="Century Gothic"/>
              <a:buNone/>
            </a:pPr>
            <a:r>
              <a:rPr lang="en" sz="1800" b="1" i="0" u="none" strike="noStrike" cap="none">
                <a:solidFill>
                  <a:srgbClr val="434343"/>
                </a:solidFill>
                <a:latin typeface="Century Gothic"/>
                <a:ea typeface="Century Gothic"/>
                <a:cs typeface="Century Gothic"/>
                <a:sym typeface="Century Gothic"/>
              </a:rPr>
              <a:t>Core team meetings</a:t>
            </a:r>
            <a:endParaRPr sz="1800" b="1" i="0" u="none" strike="noStrike" cap="none">
              <a:solidFill>
                <a:srgbClr val="434343"/>
              </a:solidFill>
              <a:latin typeface="Century Gothic"/>
              <a:ea typeface="Century Gothic"/>
              <a:cs typeface="Century Gothic"/>
              <a:sym typeface="Century Gothic"/>
            </a:endParaRPr>
          </a:p>
        </p:txBody>
      </p:sp>
      <p:sp>
        <p:nvSpPr>
          <p:cNvPr id="745" name="Google Shape;745;p21"/>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9B9B9B"/>
                </a:solidFill>
                <a:latin typeface="PT Serif"/>
                <a:ea typeface="PT Serif"/>
                <a:cs typeface="PT Serif"/>
                <a:sym typeface="PT Serif"/>
              </a:rPr>
              <a:t>Kick-off: 1095-B Tax Form</a:t>
            </a:r>
            <a:endParaRPr sz="600" b="1" i="0" u="none" strike="noStrike" cap="none">
              <a:solidFill>
                <a:srgbClr val="9B9B9B"/>
              </a:solidFill>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22"/>
          <p:cNvSpPr/>
          <p:nvPr/>
        </p:nvSpPr>
        <p:spPr>
          <a:xfrm>
            <a:off x="426848" y="2578867"/>
            <a:ext cx="6853876" cy="737532"/>
          </a:xfrm>
          <a:prstGeom prst="trapezoid">
            <a:avLst>
              <a:gd name="adj" fmla="val 72523"/>
            </a:avLst>
          </a:prstGeom>
          <a:solidFill>
            <a:srgbClr val="D8E6FC">
              <a:alpha val="37647"/>
            </a:srgbClr>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PT Serif"/>
              <a:ea typeface="PT Serif"/>
              <a:cs typeface="PT Serif"/>
              <a:sym typeface="PT Serif"/>
            </a:endParaRPr>
          </a:p>
        </p:txBody>
      </p:sp>
      <p:sp>
        <p:nvSpPr>
          <p:cNvPr id="753" name="Google Shape;753;p22"/>
          <p:cNvSpPr/>
          <p:nvPr/>
        </p:nvSpPr>
        <p:spPr>
          <a:xfrm>
            <a:off x="2200735" y="2864496"/>
            <a:ext cx="545097" cy="430584"/>
          </a:xfrm>
          <a:prstGeom prst="rightArrow">
            <a:avLst>
              <a:gd name="adj1" fmla="val 55361"/>
              <a:gd name="adj2" fmla="val 66474"/>
            </a:avLst>
          </a:prstGeom>
          <a:solidFill>
            <a:schemeClr val="dk2"/>
          </a:solidFill>
          <a:ln>
            <a:noFill/>
          </a:ln>
        </p:spPr>
        <p:txBody>
          <a:bodyPr spcFirstLastPara="1" wrap="square" lIns="68550" tIns="34275" rIns="68550" bIns="3427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PT Serif"/>
              <a:ea typeface="PT Serif"/>
              <a:cs typeface="PT Serif"/>
              <a:sym typeface="PT Serif"/>
            </a:endParaRPr>
          </a:p>
        </p:txBody>
      </p:sp>
      <p:sp>
        <p:nvSpPr>
          <p:cNvPr id="754" name="Google Shape;754;p22"/>
          <p:cNvSpPr/>
          <p:nvPr/>
        </p:nvSpPr>
        <p:spPr>
          <a:xfrm flipH="1">
            <a:off x="3261270" y="2961669"/>
            <a:ext cx="346329" cy="231971"/>
          </a:xfrm>
          <a:prstGeom prst="cube">
            <a:avLst>
              <a:gd name="adj" fmla="val 41662"/>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PT Serif"/>
              <a:ea typeface="PT Serif"/>
              <a:cs typeface="PT Serif"/>
              <a:sym typeface="PT Serif"/>
            </a:endParaRPr>
          </a:p>
        </p:txBody>
      </p:sp>
      <p:sp>
        <p:nvSpPr>
          <p:cNvPr id="755" name="Google Shape;755;p22"/>
          <p:cNvSpPr/>
          <p:nvPr/>
        </p:nvSpPr>
        <p:spPr>
          <a:xfrm flipH="1">
            <a:off x="3261270" y="2823605"/>
            <a:ext cx="346329" cy="231971"/>
          </a:xfrm>
          <a:prstGeom prst="cube">
            <a:avLst>
              <a:gd name="adj" fmla="val 41662"/>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PT Serif"/>
              <a:ea typeface="PT Serif"/>
              <a:cs typeface="PT Serif"/>
              <a:sym typeface="PT Serif"/>
            </a:endParaRPr>
          </a:p>
        </p:txBody>
      </p:sp>
      <p:sp>
        <p:nvSpPr>
          <p:cNvPr id="756" name="Google Shape;756;p22"/>
          <p:cNvSpPr/>
          <p:nvPr/>
        </p:nvSpPr>
        <p:spPr>
          <a:xfrm flipH="1">
            <a:off x="2975746" y="2998790"/>
            <a:ext cx="346329" cy="231971"/>
          </a:xfrm>
          <a:prstGeom prst="cube">
            <a:avLst>
              <a:gd name="adj" fmla="val 41662"/>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PT Serif"/>
              <a:ea typeface="PT Serif"/>
              <a:cs typeface="PT Serif"/>
              <a:sym typeface="PT Serif"/>
            </a:endParaRPr>
          </a:p>
        </p:txBody>
      </p:sp>
      <p:sp>
        <p:nvSpPr>
          <p:cNvPr id="757" name="Google Shape;757;p22"/>
          <p:cNvSpPr txBox="1"/>
          <p:nvPr/>
        </p:nvSpPr>
        <p:spPr>
          <a:xfrm>
            <a:off x="3032392" y="1494261"/>
            <a:ext cx="1112313" cy="50234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Sprint Backlog</a:t>
            </a:r>
            <a:endParaRPr sz="800" b="0" i="0" u="none" strike="noStrike" cap="none">
              <a:solidFill>
                <a:srgbClr val="000000"/>
              </a:solidFill>
              <a:latin typeface="PT Serif"/>
              <a:ea typeface="PT Serif"/>
              <a:cs typeface="PT Serif"/>
              <a:sym typeface="PT Serif"/>
            </a:endParaRPr>
          </a:p>
          <a:p>
            <a:pPr marL="131193" marR="0" lvl="1"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Features for a Sprint estimated by team</a:t>
            </a:r>
            <a:endParaRPr sz="800" b="0" i="0" u="none" strike="noStrike" cap="none">
              <a:solidFill>
                <a:srgbClr val="000000"/>
              </a:solidFill>
              <a:latin typeface="PT Serif"/>
              <a:ea typeface="PT Serif"/>
              <a:cs typeface="PT Serif"/>
              <a:sym typeface="PT Serif"/>
            </a:endParaRPr>
          </a:p>
          <a:p>
            <a:pPr marL="131193" marR="0" lvl="1"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Team commitment</a:t>
            </a:r>
            <a:endParaRPr sz="800" b="0" i="0" u="none" strike="noStrike" cap="none">
              <a:solidFill>
                <a:srgbClr val="000000"/>
              </a:solidFill>
              <a:latin typeface="PT Serif"/>
              <a:ea typeface="PT Serif"/>
              <a:cs typeface="PT Serif"/>
              <a:sym typeface="PT Serif"/>
            </a:endParaRPr>
          </a:p>
        </p:txBody>
      </p:sp>
      <p:sp>
        <p:nvSpPr>
          <p:cNvPr id="758" name="Google Shape;758;p22"/>
          <p:cNvSpPr txBox="1"/>
          <p:nvPr/>
        </p:nvSpPr>
        <p:spPr>
          <a:xfrm>
            <a:off x="4344736" y="2331414"/>
            <a:ext cx="787800" cy="37675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Time-boxed</a:t>
            </a:r>
            <a:br>
              <a:rPr lang="en" sz="800" b="1" i="0" u="none" strike="noStrike" cap="none">
                <a:solidFill>
                  <a:srgbClr val="000000"/>
                </a:solidFill>
                <a:latin typeface="PT Serif"/>
                <a:ea typeface="PT Serif"/>
                <a:cs typeface="PT Serif"/>
                <a:sym typeface="PT Serif"/>
              </a:rPr>
            </a:br>
            <a:r>
              <a:rPr lang="en" sz="800" b="1" i="0" u="none" strike="noStrike" cap="none">
                <a:solidFill>
                  <a:srgbClr val="000000"/>
                </a:solidFill>
                <a:latin typeface="PT Serif"/>
                <a:ea typeface="PT Serif"/>
                <a:cs typeface="PT Serif"/>
                <a:sym typeface="PT Serif"/>
              </a:rPr>
              <a:t>Test/Develop</a:t>
            </a:r>
            <a:endParaRPr sz="800" b="0" i="0" u="none" strike="noStrike" cap="none">
              <a:solidFill>
                <a:srgbClr val="000000"/>
              </a:solidFill>
              <a:latin typeface="PT Serif"/>
              <a:ea typeface="PT Serif"/>
              <a:cs typeface="PT Serif"/>
              <a:sym typeface="PT Serif"/>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(No changes)</a:t>
            </a:r>
            <a:endParaRPr sz="800" b="0" i="0" u="none" strike="noStrike" cap="none">
              <a:solidFill>
                <a:srgbClr val="000000"/>
              </a:solidFill>
              <a:latin typeface="PT Serif"/>
              <a:ea typeface="PT Serif"/>
              <a:cs typeface="PT Serif"/>
              <a:sym typeface="PT Serif"/>
            </a:endParaRPr>
          </a:p>
        </p:txBody>
      </p:sp>
      <p:sp>
        <p:nvSpPr>
          <p:cNvPr id="759" name="Google Shape;759;p22"/>
          <p:cNvSpPr/>
          <p:nvPr/>
        </p:nvSpPr>
        <p:spPr>
          <a:xfrm flipH="1">
            <a:off x="6456025" y="2885750"/>
            <a:ext cx="346329" cy="231971"/>
          </a:xfrm>
          <a:prstGeom prst="cube">
            <a:avLst>
              <a:gd name="adj" fmla="val 41662"/>
            </a:avLst>
          </a:prstGeom>
          <a:solidFill>
            <a:schemeClr val="accent4"/>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PT Serif"/>
              <a:ea typeface="PT Serif"/>
              <a:cs typeface="PT Serif"/>
              <a:sym typeface="PT Serif"/>
            </a:endParaRPr>
          </a:p>
        </p:txBody>
      </p:sp>
      <p:sp>
        <p:nvSpPr>
          <p:cNvPr id="760" name="Google Shape;760;p22"/>
          <p:cNvSpPr/>
          <p:nvPr/>
        </p:nvSpPr>
        <p:spPr>
          <a:xfrm flipH="1">
            <a:off x="6456025" y="2747685"/>
            <a:ext cx="346329" cy="231971"/>
          </a:xfrm>
          <a:prstGeom prst="cube">
            <a:avLst>
              <a:gd name="adj" fmla="val 41662"/>
            </a:avLst>
          </a:prstGeom>
          <a:solidFill>
            <a:schemeClr val="accent4"/>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PT Serif"/>
              <a:ea typeface="PT Serif"/>
              <a:cs typeface="PT Serif"/>
              <a:sym typeface="PT Serif"/>
            </a:endParaRPr>
          </a:p>
        </p:txBody>
      </p:sp>
      <p:sp>
        <p:nvSpPr>
          <p:cNvPr id="761" name="Google Shape;761;p22"/>
          <p:cNvSpPr/>
          <p:nvPr/>
        </p:nvSpPr>
        <p:spPr>
          <a:xfrm flipH="1">
            <a:off x="6170501" y="2922872"/>
            <a:ext cx="346329" cy="231971"/>
          </a:xfrm>
          <a:prstGeom prst="cube">
            <a:avLst>
              <a:gd name="adj" fmla="val 41662"/>
            </a:avLst>
          </a:prstGeom>
          <a:solidFill>
            <a:schemeClr val="accent4"/>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PT Serif"/>
              <a:ea typeface="PT Serif"/>
              <a:cs typeface="PT Serif"/>
              <a:sym typeface="PT Serif"/>
            </a:endParaRPr>
          </a:p>
        </p:txBody>
      </p:sp>
      <p:sp>
        <p:nvSpPr>
          <p:cNvPr id="762" name="Google Shape;762;p22"/>
          <p:cNvSpPr/>
          <p:nvPr/>
        </p:nvSpPr>
        <p:spPr>
          <a:xfrm flipH="1">
            <a:off x="1215551" y="2494102"/>
            <a:ext cx="334512" cy="224014"/>
          </a:xfrm>
          <a:prstGeom prst="cube">
            <a:avLst>
              <a:gd name="adj" fmla="val 41662"/>
            </a:avLst>
          </a:prstGeom>
          <a:solidFill>
            <a:srgbClr val="B1CDFB"/>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PT Serif"/>
              <a:ea typeface="PT Serif"/>
              <a:cs typeface="PT Serif"/>
              <a:sym typeface="PT Serif"/>
            </a:endParaRPr>
          </a:p>
        </p:txBody>
      </p:sp>
      <p:sp>
        <p:nvSpPr>
          <p:cNvPr id="763" name="Google Shape;763;p22"/>
          <p:cNvSpPr/>
          <p:nvPr/>
        </p:nvSpPr>
        <p:spPr>
          <a:xfrm flipH="1">
            <a:off x="1561614" y="2494102"/>
            <a:ext cx="334512" cy="224014"/>
          </a:xfrm>
          <a:prstGeom prst="cube">
            <a:avLst>
              <a:gd name="adj" fmla="val 41662"/>
            </a:avLst>
          </a:prstGeom>
          <a:solidFill>
            <a:srgbClr val="B1CDFB"/>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PT Serif"/>
              <a:ea typeface="PT Serif"/>
              <a:cs typeface="PT Serif"/>
              <a:sym typeface="PT Serif"/>
            </a:endParaRPr>
          </a:p>
        </p:txBody>
      </p:sp>
      <p:sp>
        <p:nvSpPr>
          <p:cNvPr id="764" name="Google Shape;764;p22"/>
          <p:cNvSpPr/>
          <p:nvPr/>
        </p:nvSpPr>
        <p:spPr>
          <a:xfrm flipH="1">
            <a:off x="1638301" y="2856757"/>
            <a:ext cx="334512" cy="224014"/>
          </a:xfrm>
          <a:prstGeom prst="cube">
            <a:avLst>
              <a:gd name="adj" fmla="val 41662"/>
            </a:avLst>
          </a:prstGeom>
          <a:solidFill>
            <a:srgbClr val="B1CDFB"/>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PT Serif"/>
              <a:ea typeface="PT Serif"/>
              <a:cs typeface="PT Serif"/>
              <a:sym typeface="PT Serif"/>
            </a:endParaRPr>
          </a:p>
        </p:txBody>
      </p:sp>
      <p:sp>
        <p:nvSpPr>
          <p:cNvPr id="765" name="Google Shape;765;p22"/>
          <p:cNvSpPr/>
          <p:nvPr/>
        </p:nvSpPr>
        <p:spPr>
          <a:xfrm flipH="1">
            <a:off x="1638301" y="2723426"/>
            <a:ext cx="334512" cy="224014"/>
          </a:xfrm>
          <a:prstGeom prst="cube">
            <a:avLst>
              <a:gd name="adj" fmla="val 41662"/>
            </a:avLst>
          </a:prstGeom>
          <a:solidFill>
            <a:srgbClr val="B1CDFB"/>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PT Serif"/>
              <a:ea typeface="PT Serif"/>
              <a:cs typeface="PT Serif"/>
              <a:sym typeface="PT Serif"/>
            </a:endParaRPr>
          </a:p>
        </p:txBody>
      </p:sp>
      <p:sp>
        <p:nvSpPr>
          <p:cNvPr id="766" name="Google Shape;766;p22"/>
          <p:cNvSpPr/>
          <p:nvPr/>
        </p:nvSpPr>
        <p:spPr>
          <a:xfrm flipH="1">
            <a:off x="1299162" y="2856757"/>
            <a:ext cx="334512" cy="224014"/>
          </a:xfrm>
          <a:prstGeom prst="cube">
            <a:avLst>
              <a:gd name="adj" fmla="val 41662"/>
            </a:avLst>
          </a:prstGeom>
          <a:solidFill>
            <a:srgbClr val="B1CDFB"/>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PT Serif"/>
              <a:ea typeface="PT Serif"/>
              <a:cs typeface="PT Serif"/>
              <a:sym typeface="PT Serif"/>
            </a:endParaRPr>
          </a:p>
        </p:txBody>
      </p:sp>
      <p:sp>
        <p:nvSpPr>
          <p:cNvPr id="767" name="Google Shape;767;p22"/>
          <p:cNvSpPr/>
          <p:nvPr/>
        </p:nvSpPr>
        <p:spPr>
          <a:xfrm flipH="1">
            <a:off x="1299162" y="2723426"/>
            <a:ext cx="334512" cy="224014"/>
          </a:xfrm>
          <a:prstGeom prst="cube">
            <a:avLst>
              <a:gd name="adj" fmla="val 41662"/>
            </a:avLst>
          </a:prstGeom>
          <a:solidFill>
            <a:srgbClr val="B1CDFB"/>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PT Serif"/>
              <a:ea typeface="PT Serif"/>
              <a:cs typeface="PT Serif"/>
              <a:sym typeface="PT Serif"/>
            </a:endParaRPr>
          </a:p>
        </p:txBody>
      </p:sp>
      <p:sp>
        <p:nvSpPr>
          <p:cNvPr id="768" name="Google Shape;768;p22"/>
          <p:cNvSpPr/>
          <p:nvPr/>
        </p:nvSpPr>
        <p:spPr>
          <a:xfrm flipH="1">
            <a:off x="1023429" y="2989810"/>
            <a:ext cx="334512" cy="224014"/>
          </a:xfrm>
          <a:prstGeom prst="cube">
            <a:avLst>
              <a:gd name="adj" fmla="val 41662"/>
            </a:avLst>
          </a:prstGeom>
          <a:solidFill>
            <a:srgbClr val="B1CDFB"/>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PT Serif"/>
              <a:ea typeface="PT Serif"/>
              <a:cs typeface="PT Serif"/>
              <a:sym typeface="PT Serif"/>
            </a:endParaRPr>
          </a:p>
        </p:txBody>
      </p:sp>
      <p:sp>
        <p:nvSpPr>
          <p:cNvPr id="769" name="Google Shape;769;p22"/>
          <p:cNvSpPr/>
          <p:nvPr/>
        </p:nvSpPr>
        <p:spPr>
          <a:xfrm flipH="1">
            <a:off x="1638301" y="3020125"/>
            <a:ext cx="334512" cy="224014"/>
          </a:xfrm>
          <a:prstGeom prst="cube">
            <a:avLst>
              <a:gd name="adj" fmla="val 41662"/>
            </a:avLst>
          </a:prstGeom>
          <a:solidFill>
            <a:srgbClr val="B1CDFB"/>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PT Serif"/>
              <a:ea typeface="PT Serif"/>
              <a:cs typeface="PT Serif"/>
              <a:sym typeface="PT Serif"/>
            </a:endParaRPr>
          </a:p>
        </p:txBody>
      </p:sp>
      <p:sp>
        <p:nvSpPr>
          <p:cNvPr id="770" name="Google Shape;770;p22"/>
          <p:cNvSpPr txBox="1"/>
          <p:nvPr/>
        </p:nvSpPr>
        <p:spPr>
          <a:xfrm>
            <a:off x="428277" y="1494261"/>
            <a:ext cx="1447734" cy="37675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Product Backlog</a:t>
            </a:r>
            <a:endParaRPr sz="800" b="0" i="0" u="none" strike="noStrike" cap="none">
              <a:solidFill>
                <a:srgbClr val="000000"/>
              </a:solidFill>
              <a:latin typeface="PT Serif"/>
              <a:ea typeface="PT Serif"/>
              <a:cs typeface="PT Serif"/>
              <a:sym typeface="PT Serif"/>
            </a:endParaRPr>
          </a:p>
          <a:p>
            <a:pPr marL="131193" marR="0" lvl="1"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User focused prioritized product features</a:t>
            </a:r>
            <a:endParaRPr sz="800" b="0" i="0" u="none" strike="noStrike" cap="none">
              <a:solidFill>
                <a:srgbClr val="000000"/>
              </a:solidFill>
              <a:latin typeface="PT Serif"/>
              <a:ea typeface="PT Serif"/>
              <a:cs typeface="PT Serif"/>
              <a:sym typeface="PT Serif"/>
            </a:endParaRPr>
          </a:p>
        </p:txBody>
      </p:sp>
      <p:sp>
        <p:nvSpPr>
          <p:cNvPr id="771" name="Google Shape;771;p22"/>
          <p:cNvSpPr/>
          <p:nvPr/>
        </p:nvSpPr>
        <p:spPr>
          <a:xfrm>
            <a:off x="1780319" y="2061970"/>
            <a:ext cx="1023779"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Sprint 0</a:t>
            </a:r>
            <a:endParaRPr sz="800" b="0" i="0" u="none" strike="noStrike" cap="none">
              <a:solidFill>
                <a:srgbClr val="000000"/>
              </a:solidFill>
              <a:latin typeface="PT Serif"/>
              <a:ea typeface="PT Serif"/>
              <a:cs typeface="PT Serif"/>
              <a:sym typeface="PT Serif"/>
            </a:endParaRPr>
          </a:p>
          <a:p>
            <a:pPr marL="131193" marR="0" lvl="1"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Team alignment</a:t>
            </a:r>
            <a:endParaRPr sz="800" b="0" i="0" u="none" strike="noStrike" cap="none">
              <a:solidFill>
                <a:srgbClr val="000000"/>
              </a:solidFill>
              <a:latin typeface="PT Serif"/>
              <a:ea typeface="PT Serif"/>
              <a:cs typeface="PT Serif"/>
              <a:sym typeface="PT Serif"/>
            </a:endParaRPr>
          </a:p>
          <a:p>
            <a:pPr marL="131193" marR="0" lvl="1"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Release planning</a:t>
            </a:r>
            <a:endParaRPr sz="800" b="0" i="0" u="none" strike="noStrike" cap="none">
              <a:solidFill>
                <a:srgbClr val="000000"/>
              </a:solidFill>
              <a:latin typeface="PT Serif"/>
              <a:ea typeface="PT Serif"/>
              <a:cs typeface="PT Serif"/>
              <a:sym typeface="PT Serif"/>
            </a:endParaRPr>
          </a:p>
        </p:txBody>
      </p:sp>
      <p:sp>
        <p:nvSpPr>
          <p:cNvPr id="772" name="Google Shape;772;p22"/>
          <p:cNvSpPr txBox="1"/>
          <p:nvPr/>
        </p:nvSpPr>
        <p:spPr>
          <a:xfrm>
            <a:off x="5867563" y="2162841"/>
            <a:ext cx="1046767" cy="25117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Working software ready for deployment</a:t>
            </a:r>
            <a:endParaRPr sz="800" b="0" i="0" u="none" strike="noStrike" cap="none">
              <a:solidFill>
                <a:srgbClr val="000000"/>
              </a:solidFill>
              <a:latin typeface="PT Serif"/>
              <a:ea typeface="PT Serif"/>
              <a:cs typeface="PT Serif"/>
              <a:sym typeface="PT Serif"/>
            </a:endParaRPr>
          </a:p>
        </p:txBody>
      </p:sp>
      <p:grpSp>
        <p:nvGrpSpPr>
          <p:cNvPr id="773" name="Google Shape;773;p22"/>
          <p:cNvGrpSpPr/>
          <p:nvPr/>
        </p:nvGrpSpPr>
        <p:grpSpPr>
          <a:xfrm>
            <a:off x="409338" y="4554164"/>
            <a:ext cx="8340542" cy="125586"/>
            <a:chOff x="491509" y="4522928"/>
            <a:chExt cx="8176200" cy="123111"/>
          </a:xfrm>
        </p:grpSpPr>
        <p:cxnSp>
          <p:nvCxnSpPr>
            <p:cNvPr id="774" name="Google Shape;774;p22"/>
            <p:cNvCxnSpPr/>
            <p:nvPr/>
          </p:nvCxnSpPr>
          <p:spPr>
            <a:xfrm>
              <a:off x="491509" y="4584476"/>
              <a:ext cx="8176200" cy="0"/>
            </a:xfrm>
            <a:prstGeom prst="straightConnector1">
              <a:avLst/>
            </a:prstGeom>
            <a:noFill/>
            <a:ln w="28575" cap="flat" cmpd="sng">
              <a:solidFill>
                <a:srgbClr val="7F7F7F"/>
              </a:solidFill>
              <a:prstDash val="solid"/>
              <a:round/>
              <a:headEnd type="none" w="sm" len="sm"/>
              <a:tailEnd type="stealth" w="med" len="med"/>
            </a:ln>
          </p:spPr>
        </p:cxnSp>
        <p:sp>
          <p:nvSpPr>
            <p:cNvPr id="775" name="Google Shape;775;p22"/>
            <p:cNvSpPr txBox="1"/>
            <p:nvPr/>
          </p:nvSpPr>
          <p:spPr>
            <a:xfrm>
              <a:off x="3742759" y="4522928"/>
              <a:ext cx="1673700" cy="123111"/>
            </a:xfrm>
            <a:prstGeom prst="rect">
              <a:avLst/>
            </a:prstGeom>
            <a:solidFill>
              <a:schemeClr val="lt1"/>
            </a:solid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Time-boxed “Sprint” Cycles</a:t>
              </a:r>
              <a:endParaRPr sz="800" b="0" i="0" u="none" strike="noStrike" cap="none">
                <a:solidFill>
                  <a:srgbClr val="000000"/>
                </a:solidFill>
                <a:latin typeface="PT Serif"/>
                <a:ea typeface="PT Serif"/>
                <a:cs typeface="PT Serif"/>
                <a:sym typeface="PT Serif"/>
              </a:endParaRPr>
            </a:p>
          </p:txBody>
        </p:sp>
      </p:grpSp>
      <p:sp>
        <p:nvSpPr>
          <p:cNvPr id="776" name="Google Shape;776;p22"/>
          <p:cNvSpPr txBox="1"/>
          <p:nvPr/>
        </p:nvSpPr>
        <p:spPr>
          <a:xfrm>
            <a:off x="415976" y="3598651"/>
            <a:ext cx="1592871" cy="853601"/>
          </a:xfrm>
          <a:prstGeom prst="rect">
            <a:avLst/>
          </a:prstGeom>
          <a:solidFill>
            <a:schemeClr val="lt2">
              <a:alpha val="43921"/>
            </a:schemeClr>
          </a:solidFill>
          <a:ln>
            <a:noFill/>
          </a:ln>
        </p:spPr>
        <p:txBody>
          <a:bodyPr spcFirstLastPara="1" wrap="square" lIns="55100" tIns="55100" rIns="55100" bIns="55100" anchor="t" anchorCtr="0">
            <a:noAutofit/>
          </a:bodyPr>
          <a:lstStyle/>
          <a:p>
            <a:pPr marL="2115" marR="0" lvl="1" indent="0" algn="l" rtl="0">
              <a:lnSpc>
                <a:spcPct val="100000"/>
              </a:lnSpc>
              <a:spcBef>
                <a:spcPts val="0"/>
              </a:spcBef>
              <a:spcAft>
                <a:spcPts val="0"/>
              </a:spcAft>
              <a:buClr>
                <a:srgbClr val="EEEEEE"/>
              </a:buClr>
              <a:buSzPts val="1250"/>
              <a:buFont typeface="Arial"/>
              <a:buNone/>
            </a:pPr>
            <a:r>
              <a:rPr lang="en" sz="800" b="1" i="0" u="none" strike="noStrike" cap="none">
                <a:solidFill>
                  <a:srgbClr val="000000"/>
                </a:solidFill>
                <a:latin typeface="PT Serif"/>
                <a:ea typeface="PT Serif"/>
                <a:cs typeface="PT Serif"/>
                <a:sym typeface="PT Serif"/>
              </a:rPr>
              <a:t>Sprint Planning </a:t>
            </a:r>
            <a:endParaRPr sz="800" b="0" i="0" u="none" strike="noStrike" cap="none">
              <a:solidFill>
                <a:srgbClr val="000000"/>
              </a:solidFill>
              <a:latin typeface="PT Serif"/>
              <a:ea typeface="PT Serif"/>
              <a:cs typeface="PT Serif"/>
              <a:sym typeface="PT Serif"/>
            </a:endParaRPr>
          </a:p>
          <a:p>
            <a:pPr marL="168275" marR="0" lvl="2" indent="-168275" algn="l" rtl="0">
              <a:lnSpc>
                <a:spcPct val="100000"/>
              </a:lnSpc>
              <a:spcBef>
                <a:spcPts val="600"/>
              </a:spcBef>
              <a:spcAft>
                <a:spcPts val="0"/>
              </a:spcAft>
              <a:buClr>
                <a:srgbClr val="000000"/>
              </a:buClr>
              <a:buSzPts val="1000"/>
              <a:buFont typeface="Arial"/>
              <a:buChar char="•"/>
            </a:pPr>
            <a:r>
              <a:rPr lang="en" sz="800" b="0" i="0" u="none" strike="noStrike" cap="none">
                <a:solidFill>
                  <a:srgbClr val="000000"/>
                </a:solidFill>
                <a:latin typeface="PT Serif"/>
                <a:ea typeface="PT Serif"/>
                <a:cs typeface="PT Serif"/>
                <a:sym typeface="PT Serif"/>
              </a:rPr>
              <a:t>Review product backlog</a:t>
            </a:r>
            <a:endParaRPr sz="800" b="0" i="0" u="none" strike="noStrike" cap="none">
              <a:solidFill>
                <a:srgbClr val="000000"/>
              </a:solidFill>
              <a:latin typeface="PT Serif"/>
              <a:ea typeface="PT Serif"/>
              <a:cs typeface="PT Serif"/>
              <a:sym typeface="PT Serif"/>
            </a:endParaRPr>
          </a:p>
          <a:p>
            <a:pPr marL="168275" marR="0" lvl="2" indent="-168275" algn="l" rtl="0">
              <a:lnSpc>
                <a:spcPct val="100000"/>
              </a:lnSpc>
              <a:spcBef>
                <a:spcPts val="600"/>
              </a:spcBef>
              <a:spcAft>
                <a:spcPts val="0"/>
              </a:spcAft>
              <a:buClr>
                <a:srgbClr val="000000"/>
              </a:buClr>
              <a:buSzPts val="1000"/>
              <a:buFont typeface="Arial"/>
              <a:buChar char="•"/>
            </a:pPr>
            <a:r>
              <a:rPr lang="en" sz="800" b="0" i="0" u="none" strike="noStrike" cap="none">
                <a:solidFill>
                  <a:srgbClr val="000000"/>
                </a:solidFill>
                <a:latin typeface="PT Serif"/>
                <a:ea typeface="PT Serif"/>
                <a:cs typeface="PT Serif"/>
                <a:sym typeface="PT Serif"/>
              </a:rPr>
              <a:t>Estimate sprint backlog</a:t>
            </a:r>
            <a:endParaRPr sz="800" b="0" i="0" u="none" strike="noStrike" cap="none">
              <a:solidFill>
                <a:srgbClr val="000000"/>
              </a:solidFill>
              <a:latin typeface="PT Serif"/>
              <a:ea typeface="PT Serif"/>
              <a:cs typeface="PT Serif"/>
              <a:sym typeface="PT Serif"/>
            </a:endParaRPr>
          </a:p>
          <a:p>
            <a:pPr marL="168275" marR="0" lvl="2" indent="-168275" algn="l" rtl="0">
              <a:lnSpc>
                <a:spcPct val="100000"/>
              </a:lnSpc>
              <a:spcBef>
                <a:spcPts val="600"/>
              </a:spcBef>
              <a:spcAft>
                <a:spcPts val="0"/>
              </a:spcAft>
              <a:buClr>
                <a:srgbClr val="000000"/>
              </a:buClr>
              <a:buSzPts val="1000"/>
              <a:buFont typeface="Arial"/>
              <a:buChar char="•"/>
            </a:pPr>
            <a:r>
              <a:rPr lang="en" sz="800" b="0" i="0" u="none" strike="noStrike" cap="none">
                <a:solidFill>
                  <a:srgbClr val="000000"/>
                </a:solidFill>
                <a:latin typeface="PT Serif"/>
                <a:ea typeface="PT Serif"/>
                <a:cs typeface="PT Serif"/>
                <a:sym typeface="PT Serif"/>
              </a:rPr>
              <a:t>Commit</a:t>
            </a:r>
            <a:endParaRPr sz="800" b="0" i="0" u="none" strike="noStrike" cap="none">
              <a:solidFill>
                <a:srgbClr val="000000"/>
              </a:solidFill>
              <a:latin typeface="PT Serif"/>
              <a:ea typeface="PT Serif"/>
              <a:cs typeface="PT Serif"/>
              <a:sym typeface="PT Serif"/>
            </a:endParaRPr>
          </a:p>
        </p:txBody>
      </p:sp>
      <p:sp>
        <p:nvSpPr>
          <p:cNvPr id="777" name="Google Shape;777;p22"/>
          <p:cNvSpPr txBox="1"/>
          <p:nvPr/>
        </p:nvSpPr>
        <p:spPr>
          <a:xfrm>
            <a:off x="2134139" y="3598651"/>
            <a:ext cx="1786791" cy="853601"/>
          </a:xfrm>
          <a:prstGeom prst="rect">
            <a:avLst/>
          </a:prstGeom>
          <a:solidFill>
            <a:schemeClr val="lt2">
              <a:alpha val="43921"/>
            </a:schemeClr>
          </a:solidFill>
          <a:ln>
            <a:noFill/>
          </a:ln>
        </p:spPr>
        <p:txBody>
          <a:bodyPr spcFirstLastPara="1" wrap="square" lIns="55100" tIns="55100" rIns="55100" bIns="55100" anchor="t" anchorCtr="0">
            <a:noAutofit/>
          </a:bodyPr>
          <a:lstStyle/>
          <a:p>
            <a:pPr marL="2115" marR="0" lvl="1" indent="0" algn="l" rtl="0">
              <a:lnSpc>
                <a:spcPct val="100000"/>
              </a:lnSpc>
              <a:spcBef>
                <a:spcPts val="0"/>
              </a:spcBef>
              <a:spcAft>
                <a:spcPts val="0"/>
              </a:spcAft>
              <a:buClr>
                <a:srgbClr val="EEEEEE"/>
              </a:buClr>
              <a:buSzPts val="1250"/>
              <a:buFont typeface="Arial"/>
              <a:buNone/>
            </a:pPr>
            <a:r>
              <a:rPr lang="en" sz="800" b="1" i="0" u="none" strike="noStrike" cap="none">
                <a:solidFill>
                  <a:srgbClr val="000000"/>
                </a:solidFill>
                <a:latin typeface="PT Serif"/>
                <a:ea typeface="PT Serif"/>
                <a:cs typeface="PT Serif"/>
                <a:sym typeface="PT Serif"/>
              </a:rPr>
              <a:t>Daily Stand up</a:t>
            </a:r>
            <a:endParaRPr sz="800" b="0" i="0" u="none" strike="noStrike" cap="none">
              <a:solidFill>
                <a:srgbClr val="000000"/>
              </a:solidFill>
              <a:latin typeface="PT Serif"/>
              <a:ea typeface="PT Serif"/>
              <a:cs typeface="PT Serif"/>
              <a:sym typeface="PT Serif"/>
            </a:endParaRPr>
          </a:p>
          <a:p>
            <a:pPr marL="168275" marR="0" lvl="2" indent="-168275" algn="l" rtl="0">
              <a:lnSpc>
                <a:spcPct val="100000"/>
              </a:lnSpc>
              <a:spcBef>
                <a:spcPts val="600"/>
              </a:spcBef>
              <a:spcAft>
                <a:spcPts val="0"/>
              </a:spcAft>
              <a:buClr>
                <a:srgbClr val="000000"/>
              </a:buClr>
              <a:buSzPts val="1000"/>
              <a:buFont typeface="Arial"/>
              <a:buChar char="•"/>
            </a:pPr>
            <a:r>
              <a:rPr lang="en" sz="800" b="0" i="0" u="none" strike="noStrike" cap="none">
                <a:solidFill>
                  <a:srgbClr val="000000"/>
                </a:solidFill>
                <a:latin typeface="PT Serif"/>
                <a:ea typeface="PT Serif"/>
                <a:cs typeface="PT Serif"/>
                <a:sym typeface="PT Serif"/>
              </a:rPr>
              <a:t>What did I do yesterday?</a:t>
            </a:r>
            <a:endParaRPr sz="800" b="0" i="0" u="none" strike="noStrike" cap="none">
              <a:solidFill>
                <a:srgbClr val="000000"/>
              </a:solidFill>
              <a:latin typeface="PT Serif"/>
              <a:ea typeface="PT Serif"/>
              <a:cs typeface="PT Serif"/>
              <a:sym typeface="PT Serif"/>
            </a:endParaRPr>
          </a:p>
          <a:p>
            <a:pPr marL="168275" marR="0" lvl="2" indent="-168275" algn="l" rtl="0">
              <a:lnSpc>
                <a:spcPct val="100000"/>
              </a:lnSpc>
              <a:spcBef>
                <a:spcPts val="600"/>
              </a:spcBef>
              <a:spcAft>
                <a:spcPts val="0"/>
              </a:spcAft>
              <a:buClr>
                <a:srgbClr val="000000"/>
              </a:buClr>
              <a:buSzPts val="1000"/>
              <a:buFont typeface="Arial"/>
              <a:buChar char="•"/>
            </a:pPr>
            <a:r>
              <a:rPr lang="en" sz="800" b="0" i="0" u="none" strike="noStrike" cap="none">
                <a:solidFill>
                  <a:srgbClr val="000000"/>
                </a:solidFill>
                <a:latin typeface="PT Serif"/>
                <a:ea typeface="PT Serif"/>
                <a:cs typeface="PT Serif"/>
                <a:sym typeface="PT Serif"/>
              </a:rPr>
              <a:t>What do I plan to do today?</a:t>
            </a:r>
            <a:endParaRPr sz="800" b="0" i="0" u="none" strike="noStrike" cap="none">
              <a:solidFill>
                <a:srgbClr val="000000"/>
              </a:solidFill>
              <a:latin typeface="PT Serif"/>
              <a:ea typeface="PT Serif"/>
              <a:cs typeface="PT Serif"/>
              <a:sym typeface="PT Serif"/>
            </a:endParaRPr>
          </a:p>
          <a:p>
            <a:pPr marL="168275" marR="0" lvl="2" indent="-168275" algn="l" rtl="0">
              <a:lnSpc>
                <a:spcPct val="100000"/>
              </a:lnSpc>
              <a:spcBef>
                <a:spcPts val="600"/>
              </a:spcBef>
              <a:spcAft>
                <a:spcPts val="0"/>
              </a:spcAft>
              <a:buClr>
                <a:srgbClr val="000000"/>
              </a:buClr>
              <a:buSzPts val="1000"/>
              <a:buFont typeface="Arial"/>
              <a:buChar char="•"/>
            </a:pPr>
            <a:r>
              <a:rPr lang="en" sz="800" b="0" i="0" u="none" strike="noStrike" cap="none">
                <a:solidFill>
                  <a:srgbClr val="000000"/>
                </a:solidFill>
                <a:latin typeface="PT Serif"/>
                <a:ea typeface="PT Serif"/>
                <a:cs typeface="PT Serif"/>
                <a:sym typeface="PT Serif"/>
              </a:rPr>
              <a:t>What are my impediments?</a:t>
            </a:r>
            <a:endParaRPr sz="800" b="0" i="0" u="none" strike="noStrike" cap="none">
              <a:solidFill>
                <a:srgbClr val="000000"/>
              </a:solidFill>
              <a:latin typeface="PT Serif"/>
              <a:ea typeface="PT Serif"/>
              <a:cs typeface="PT Serif"/>
              <a:sym typeface="PT Serif"/>
            </a:endParaRPr>
          </a:p>
        </p:txBody>
      </p:sp>
      <p:sp>
        <p:nvSpPr>
          <p:cNvPr id="778" name="Google Shape;778;p22"/>
          <p:cNvSpPr txBox="1"/>
          <p:nvPr/>
        </p:nvSpPr>
        <p:spPr>
          <a:xfrm>
            <a:off x="4046340" y="3598651"/>
            <a:ext cx="1592871" cy="853601"/>
          </a:xfrm>
          <a:prstGeom prst="rect">
            <a:avLst/>
          </a:prstGeom>
          <a:solidFill>
            <a:schemeClr val="lt2">
              <a:alpha val="43921"/>
            </a:schemeClr>
          </a:solidFill>
          <a:ln>
            <a:noFill/>
          </a:ln>
        </p:spPr>
        <p:txBody>
          <a:bodyPr spcFirstLastPara="1" wrap="square" lIns="55100" tIns="55100" rIns="55100" bIns="55100" anchor="t" anchorCtr="0">
            <a:noAutofit/>
          </a:bodyPr>
          <a:lstStyle/>
          <a:p>
            <a:pPr marL="2115" marR="0" lvl="1" indent="0" algn="l" rtl="0">
              <a:lnSpc>
                <a:spcPct val="100000"/>
              </a:lnSpc>
              <a:spcBef>
                <a:spcPts val="0"/>
              </a:spcBef>
              <a:spcAft>
                <a:spcPts val="0"/>
              </a:spcAft>
              <a:buClr>
                <a:srgbClr val="EEEEEE"/>
              </a:buClr>
              <a:buSzPts val="1250"/>
              <a:buFont typeface="Arial"/>
              <a:buNone/>
            </a:pPr>
            <a:r>
              <a:rPr lang="en" sz="800" b="1" i="0" u="none" strike="noStrike" cap="none">
                <a:solidFill>
                  <a:srgbClr val="000000"/>
                </a:solidFill>
                <a:latin typeface="PT Serif"/>
                <a:ea typeface="PT Serif"/>
                <a:cs typeface="PT Serif"/>
                <a:sym typeface="PT Serif"/>
              </a:rPr>
              <a:t>Sprint Review </a:t>
            </a:r>
            <a:endParaRPr sz="800" b="0" i="0" u="none" strike="noStrike" cap="none">
              <a:solidFill>
                <a:srgbClr val="000000"/>
              </a:solidFill>
              <a:latin typeface="PT Serif"/>
              <a:ea typeface="PT Serif"/>
              <a:cs typeface="PT Serif"/>
              <a:sym typeface="PT Serif"/>
            </a:endParaRPr>
          </a:p>
          <a:p>
            <a:pPr marL="168275" marR="0" lvl="2" indent="-168275" algn="l" rtl="0">
              <a:lnSpc>
                <a:spcPct val="100000"/>
              </a:lnSpc>
              <a:spcBef>
                <a:spcPts val="600"/>
              </a:spcBef>
              <a:spcAft>
                <a:spcPts val="0"/>
              </a:spcAft>
              <a:buClr>
                <a:srgbClr val="000000"/>
              </a:buClr>
              <a:buSzPts val="1000"/>
              <a:buFont typeface="Arial"/>
              <a:buChar char="•"/>
            </a:pPr>
            <a:r>
              <a:rPr lang="en" sz="800" b="0" i="0" u="none" strike="noStrike" cap="none">
                <a:solidFill>
                  <a:srgbClr val="000000"/>
                </a:solidFill>
                <a:latin typeface="PT Serif"/>
                <a:ea typeface="PT Serif"/>
                <a:cs typeface="PT Serif"/>
                <a:sym typeface="PT Serif"/>
              </a:rPr>
              <a:t>Demo features to all</a:t>
            </a:r>
            <a:endParaRPr sz="800" b="0" i="0" u="none" strike="noStrike" cap="none">
              <a:solidFill>
                <a:srgbClr val="000000"/>
              </a:solidFill>
              <a:latin typeface="PT Serif"/>
              <a:ea typeface="PT Serif"/>
              <a:cs typeface="PT Serif"/>
              <a:sym typeface="PT Serif"/>
            </a:endParaRPr>
          </a:p>
          <a:p>
            <a:pPr marL="168275" marR="0" lvl="2" indent="-168275" algn="l" rtl="0">
              <a:lnSpc>
                <a:spcPct val="100000"/>
              </a:lnSpc>
              <a:spcBef>
                <a:spcPts val="600"/>
              </a:spcBef>
              <a:spcAft>
                <a:spcPts val="0"/>
              </a:spcAft>
              <a:buClr>
                <a:srgbClr val="000000"/>
              </a:buClr>
              <a:buSzPts val="1000"/>
              <a:buFont typeface="Arial"/>
              <a:buChar char="•"/>
            </a:pPr>
            <a:r>
              <a:rPr lang="en" sz="800" b="0" i="0" u="none" strike="noStrike" cap="none">
                <a:solidFill>
                  <a:srgbClr val="000000"/>
                </a:solidFill>
                <a:latin typeface="PT Serif"/>
                <a:ea typeface="PT Serif"/>
                <a:cs typeface="PT Serif"/>
                <a:sym typeface="PT Serif"/>
              </a:rPr>
              <a:t>Share key project metrics</a:t>
            </a:r>
            <a:endParaRPr sz="800" b="0" i="0" u="none" strike="noStrike" cap="none">
              <a:solidFill>
                <a:srgbClr val="000000"/>
              </a:solidFill>
              <a:latin typeface="PT Serif"/>
              <a:ea typeface="PT Serif"/>
              <a:cs typeface="PT Serif"/>
              <a:sym typeface="PT Serif"/>
            </a:endParaRPr>
          </a:p>
        </p:txBody>
      </p:sp>
      <p:sp>
        <p:nvSpPr>
          <p:cNvPr id="779" name="Google Shape;779;p22"/>
          <p:cNvSpPr txBox="1"/>
          <p:nvPr/>
        </p:nvSpPr>
        <p:spPr>
          <a:xfrm>
            <a:off x="5764503" y="3598651"/>
            <a:ext cx="1552875" cy="853601"/>
          </a:xfrm>
          <a:prstGeom prst="rect">
            <a:avLst/>
          </a:prstGeom>
          <a:solidFill>
            <a:schemeClr val="lt2">
              <a:alpha val="43921"/>
            </a:schemeClr>
          </a:solidFill>
          <a:ln>
            <a:noFill/>
          </a:ln>
        </p:spPr>
        <p:txBody>
          <a:bodyPr spcFirstLastPara="1" wrap="square" lIns="55100" tIns="55100" rIns="55100" bIns="55100" anchor="t" anchorCtr="0">
            <a:noAutofit/>
          </a:bodyPr>
          <a:lstStyle/>
          <a:p>
            <a:pPr marL="2115" marR="0" lvl="1" indent="0" algn="l" rtl="0">
              <a:lnSpc>
                <a:spcPct val="100000"/>
              </a:lnSpc>
              <a:spcBef>
                <a:spcPts val="0"/>
              </a:spcBef>
              <a:spcAft>
                <a:spcPts val="0"/>
              </a:spcAft>
              <a:buClr>
                <a:srgbClr val="EEEEEE"/>
              </a:buClr>
              <a:buSzPts val="1250"/>
              <a:buFont typeface="Arial"/>
              <a:buNone/>
            </a:pPr>
            <a:r>
              <a:rPr lang="en" sz="800" b="1" i="0" u="none" strike="noStrike" cap="none">
                <a:solidFill>
                  <a:srgbClr val="000000"/>
                </a:solidFill>
                <a:latin typeface="PT Serif"/>
                <a:ea typeface="PT Serif"/>
                <a:cs typeface="PT Serif"/>
                <a:sym typeface="PT Serif"/>
              </a:rPr>
              <a:t>Sprint Retrospective</a:t>
            </a:r>
            <a:endParaRPr sz="800" b="0" i="0" u="none" strike="noStrike" cap="none">
              <a:solidFill>
                <a:srgbClr val="000000"/>
              </a:solidFill>
              <a:latin typeface="PT Serif"/>
              <a:ea typeface="PT Serif"/>
              <a:cs typeface="PT Serif"/>
              <a:sym typeface="PT Serif"/>
            </a:endParaRPr>
          </a:p>
          <a:p>
            <a:pPr marL="168275" marR="0" lvl="2" indent="-168275" algn="l" rtl="0">
              <a:lnSpc>
                <a:spcPct val="100000"/>
              </a:lnSpc>
              <a:spcBef>
                <a:spcPts val="600"/>
              </a:spcBef>
              <a:spcAft>
                <a:spcPts val="0"/>
              </a:spcAft>
              <a:buClr>
                <a:srgbClr val="000000"/>
              </a:buClr>
              <a:buSzPts val="1000"/>
              <a:buFont typeface="Arial"/>
              <a:buChar char="•"/>
            </a:pPr>
            <a:r>
              <a:rPr lang="en" sz="800" b="0" i="0" u="none" strike="noStrike" cap="none">
                <a:solidFill>
                  <a:srgbClr val="000000"/>
                </a:solidFill>
                <a:latin typeface="PT Serif"/>
                <a:ea typeface="PT Serif"/>
                <a:cs typeface="PT Serif"/>
                <a:sym typeface="PT Serif"/>
              </a:rPr>
              <a:t>Done after each sprint</a:t>
            </a:r>
            <a:endParaRPr sz="800" b="0" i="0" u="none" strike="noStrike" cap="none">
              <a:solidFill>
                <a:srgbClr val="000000"/>
              </a:solidFill>
              <a:latin typeface="PT Serif"/>
              <a:ea typeface="PT Serif"/>
              <a:cs typeface="PT Serif"/>
              <a:sym typeface="PT Serif"/>
            </a:endParaRPr>
          </a:p>
          <a:p>
            <a:pPr marL="168275" marR="0" lvl="2" indent="-168275" algn="l" rtl="0">
              <a:lnSpc>
                <a:spcPct val="100000"/>
              </a:lnSpc>
              <a:spcBef>
                <a:spcPts val="600"/>
              </a:spcBef>
              <a:spcAft>
                <a:spcPts val="0"/>
              </a:spcAft>
              <a:buClr>
                <a:srgbClr val="000000"/>
              </a:buClr>
              <a:buSzPts val="1000"/>
              <a:buFont typeface="Arial"/>
              <a:buChar char="•"/>
            </a:pPr>
            <a:r>
              <a:rPr lang="en" sz="800" b="0" i="0" u="none" strike="noStrike" cap="none">
                <a:solidFill>
                  <a:srgbClr val="000000"/>
                </a:solidFill>
                <a:latin typeface="PT Serif"/>
                <a:ea typeface="PT Serif"/>
                <a:cs typeface="PT Serif"/>
                <a:sym typeface="PT Serif"/>
              </a:rPr>
              <a:t>Aims to improve the process for next sprint</a:t>
            </a:r>
            <a:endParaRPr sz="800" b="0" i="0" u="none" strike="noStrike" cap="none">
              <a:solidFill>
                <a:srgbClr val="000000"/>
              </a:solidFill>
              <a:latin typeface="PT Serif"/>
              <a:ea typeface="PT Serif"/>
              <a:cs typeface="PT Serif"/>
              <a:sym typeface="PT Serif"/>
            </a:endParaRPr>
          </a:p>
        </p:txBody>
      </p:sp>
      <p:sp>
        <p:nvSpPr>
          <p:cNvPr id="780" name="Google Shape;780;p22"/>
          <p:cNvSpPr txBox="1"/>
          <p:nvPr/>
        </p:nvSpPr>
        <p:spPr>
          <a:xfrm>
            <a:off x="7442536" y="3598651"/>
            <a:ext cx="1266237" cy="853601"/>
          </a:xfrm>
          <a:prstGeom prst="rect">
            <a:avLst/>
          </a:prstGeom>
          <a:solidFill>
            <a:schemeClr val="lt2">
              <a:alpha val="43921"/>
            </a:schemeClr>
          </a:solidFill>
          <a:ln>
            <a:noFill/>
          </a:ln>
        </p:spPr>
        <p:txBody>
          <a:bodyPr spcFirstLastPara="1" wrap="square" lIns="55100" tIns="55100" rIns="55100" bIns="55100" anchor="t" anchorCtr="0">
            <a:noAutofit/>
          </a:bodyPr>
          <a:lstStyle/>
          <a:p>
            <a:pPr marL="2115" marR="0" lvl="1" indent="0" algn="l" rtl="0">
              <a:lnSpc>
                <a:spcPct val="100000"/>
              </a:lnSpc>
              <a:spcBef>
                <a:spcPts val="0"/>
              </a:spcBef>
              <a:spcAft>
                <a:spcPts val="0"/>
              </a:spcAft>
              <a:buClr>
                <a:srgbClr val="EEEEEE"/>
              </a:buClr>
              <a:buSzPts val="1250"/>
              <a:buFont typeface="Arial"/>
              <a:buNone/>
            </a:pPr>
            <a:r>
              <a:rPr lang="en" sz="800" b="1" i="0" u="none" strike="noStrike" cap="none">
                <a:solidFill>
                  <a:srgbClr val="000000"/>
                </a:solidFill>
                <a:latin typeface="PT Serif"/>
                <a:ea typeface="PT Serif"/>
                <a:cs typeface="PT Serif"/>
                <a:sym typeface="PT Serif"/>
              </a:rPr>
              <a:t>Backlog Grooming</a:t>
            </a:r>
            <a:endParaRPr sz="800" b="0" i="0" u="none" strike="noStrike" cap="none">
              <a:solidFill>
                <a:srgbClr val="000000"/>
              </a:solidFill>
              <a:latin typeface="PT Serif"/>
              <a:ea typeface="PT Serif"/>
              <a:cs typeface="PT Serif"/>
              <a:sym typeface="PT Serif"/>
            </a:endParaRPr>
          </a:p>
          <a:p>
            <a:pPr marL="168275" marR="0" lvl="2" indent="-168275" algn="l" rtl="0">
              <a:lnSpc>
                <a:spcPct val="100000"/>
              </a:lnSpc>
              <a:spcBef>
                <a:spcPts val="600"/>
              </a:spcBef>
              <a:spcAft>
                <a:spcPts val="0"/>
              </a:spcAft>
              <a:buClr>
                <a:srgbClr val="000000"/>
              </a:buClr>
              <a:buSzPts val="1000"/>
              <a:buFont typeface="Arial"/>
              <a:buChar char="•"/>
            </a:pPr>
            <a:r>
              <a:rPr lang="en" sz="800" b="0" i="0" u="none" strike="noStrike" cap="none">
                <a:solidFill>
                  <a:srgbClr val="000000"/>
                </a:solidFill>
                <a:latin typeface="PT Serif"/>
                <a:ea typeface="PT Serif"/>
                <a:cs typeface="PT Serif"/>
                <a:sym typeface="PT Serif"/>
              </a:rPr>
              <a:t>During each sprint</a:t>
            </a:r>
            <a:endParaRPr sz="800" b="0" i="0" u="none" strike="noStrike" cap="none">
              <a:solidFill>
                <a:srgbClr val="000000"/>
              </a:solidFill>
              <a:latin typeface="PT Serif"/>
              <a:ea typeface="PT Serif"/>
              <a:cs typeface="PT Serif"/>
              <a:sym typeface="PT Serif"/>
            </a:endParaRPr>
          </a:p>
          <a:p>
            <a:pPr marL="168275" marR="0" lvl="2" indent="-168275" algn="l" rtl="0">
              <a:lnSpc>
                <a:spcPct val="100000"/>
              </a:lnSpc>
              <a:spcBef>
                <a:spcPts val="600"/>
              </a:spcBef>
              <a:spcAft>
                <a:spcPts val="0"/>
              </a:spcAft>
              <a:buClr>
                <a:srgbClr val="000000"/>
              </a:buClr>
              <a:buSzPts val="1000"/>
              <a:buFont typeface="Arial"/>
              <a:buChar char="•"/>
            </a:pPr>
            <a:r>
              <a:rPr lang="en" sz="800" b="0" i="0" u="none" strike="noStrike" cap="none">
                <a:solidFill>
                  <a:srgbClr val="000000"/>
                </a:solidFill>
                <a:latin typeface="PT Serif"/>
                <a:ea typeface="PT Serif"/>
                <a:cs typeface="PT Serif"/>
                <a:sym typeface="PT Serif"/>
              </a:rPr>
              <a:t>Socialize up-coming stories with the team</a:t>
            </a:r>
            <a:endParaRPr sz="800" b="0" i="0" u="none" strike="noStrike" cap="none">
              <a:solidFill>
                <a:srgbClr val="000000"/>
              </a:solidFill>
              <a:latin typeface="PT Serif"/>
              <a:ea typeface="PT Serif"/>
              <a:cs typeface="PT Serif"/>
              <a:sym typeface="PT Serif"/>
            </a:endParaRPr>
          </a:p>
        </p:txBody>
      </p:sp>
      <p:grpSp>
        <p:nvGrpSpPr>
          <p:cNvPr id="781" name="Google Shape;781;p22"/>
          <p:cNvGrpSpPr/>
          <p:nvPr/>
        </p:nvGrpSpPr>
        <p:grpSpPr>
          <a:xfrm>
            <a:off x="426848" y="1258073"/>
            <a:ext cx="8271597" cy="2316062"/>
            <a:chOff x="467965" y="1291783"/>
            <a:chExt cx="8189700" cy="2270426"/>
          </a:xfrm>
        </p:grpSpPr>
        <p:sp>
          <p:nvSpPr>
            <p:cNvPr id="782" name="Google Shape;782;p22"/>
            <p:cNvSpPr txBox="1"/>
            <p:nvPr/>
          </p:nvSpPr>
          <p:spPr>
            <a:xfrm>
              <a:off x="467965" y="1291783"/>
              <a:ext cx="8189700" cy="181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50"/>
                <a:buFont typeface="Arial"/>
                <a:buNone/>
              </a:pPr>
              <a:r>
                <a:rPr lang="en" sz="1050" b="1" i="0" u="none" strike="noStrike" cap="none">
                  <a:solidFill>
                    <a:srgbClr val="4285F4"/>
                  </a:solidFill>
                  <a:latin typeface="PT Serif"/>
                  <a:ea typeface="PT Serif"/>
                  <a:cs typeface="PT Serif"/>
                  <a:sym typeface="PT Serif"/>
                </a:rPr>
                <a:t>Process:</a:t>
              </a:r>
              <a:endParaRPr sz="1050" b="1" i="0" u="none" strike="noStrike" cap="none">
                <a:solidFill>
                  <a:srgbClr val="4285F4"/>
                </a:solidFill>
                <a:latin typeface="PT Serif"/>
                <a:ea typeface="PT Serif"/>
                <a:cs typeface="PT Serif"/>
                <a:sym typeface="PT Serif"/>
              </a:endParaRPr>
            </a:p>
          </p:txBody>
        </p:sp>
        <p:sp>
          <p:nvSpPr>
            <p:cNvPr id="783" name="Google Shape;783;p22"/>
            <p:cNvSpPr txBox="1"/>
            <p:nvPr/>
          </p:nvSpPr>
          <p:spPr>
            <a:xfrm>
              <a:off x="467965" y="3380409"/>
              <a:ext cx="8189700" cy="181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50"/>
                <a:buFont typeface="Arial"/>
                <a:buNone/>
              </a:pPr>
              <a:r>
                <a:rPr lang="en" sz="1050" b="1" i="0" u="none" strike="noStrike" cap="none">
                  <a:solidFill>
                    <a:srgbClr val="4285F4"/>
                  </a:solidFill>
                  <a:latin typeface="PT Serif"/>
                  <a:ea typeface="PT Serif"/>
                  <a:cs typeface="PT Serif"/>
                  <a:sym typeface="PT Serif"/>
                </a:rPr>
                <a:t>Meetings:</a:t>
              </a:r>
              <a:endParaRPr sz="1050" b="1" i="0" u="none" strike="noStrike" cap="none">
                <a:solidFill>
                  <a:srgbClr val="4285F4"/>
                </a:solidFill>
                <a:latin typeface="PT Serif"/>
                <a:ea typeface="PT Serif"/>
                <a:cs typeface="PT Serif"/>
                <a:sym typeface="PT Serif"/>
              </a:endParaRPr>
            </a:p>
          </p:txBody>
        </p:sp>
      </p:grpSp>
      <p:sp>
        <p:nvSpPr>
          <p:cNvPr id="784" name="Google Shape;784;p22"/>
          <p:cNvSpPr/>
          <p:nvPr/>
        </p:nvSpPr>
        <p:spPr>
          <a:xfrm rot="3009286">
            <a:off x="4006296" y="1367973"/>
            <a:ext cx="2108884" cy="2193026"/>
          </a:xfrm>
          <a:custGeom>
            <a:avLst/>
            <a:gdLst/>
            <a:ahLst/>
            <a:cxnLst/>
            <a:rect l="l" t="t" r="r" b="b"/>
            <a:pathLst>
              <a:path w="2235564" h="2299457" extrusionOk="0">
                <a:moveTo>
                  <a:pt x="99807" y="237380"/>
                </a:moveTo>
                <a:cubicBezTo>
                  <a:pt x="118264" y="211014"/>
                  <a:pt x="139257" y="185923"/>
                  <a:pt x="162762" y="162459"/>
                </a:cubicBezTo>
                <a:cubicBezTo>
                  <a:pt x="365226" y="-39651"/>
                  <a:pt x="688033" y="-55076"/>
                  <a:pt x="908845" y="126809"/>
                </a:cubicBezTo>
                <a:cubicBezTo>
                  <a:pt x="1104215" y="287736"/>
                  <a:pt x="1163279" y="556616"/>
                  <a:pt x="1063111" y="780604"/>
                </a:cubicBezTo>
                <a:cubicBezTo>
                  <a:pt x="1219890" y="830384"/>
                  <a:pt x="1359511" y="932468"/>
                  <a:pt x="1455615" y="1076764"/>
                </a:cubicBezTo>
                <a:cubicBezTo>
                  <a:pt x="1525600" y="1181844"/>
                  <a:pt x="1566035" y="1299589"/>
                  <a:pt x="1577573" y="1419141"/>
                </a:cubicBezTo>
                <a:lnTo>
                  <a:pt x="1976700" y="941016"/>
                </a:lnTo>
                <a:lnTo>
                  <a:pt x="1890412" y="868984"/>
                </a:lnTo>
                <a:lnTo>
                  <a:pt x="2233500" y="808786"/>
                </a:lnTo>
                <a:lnTo>
                  <a:pt x="2235564" y="1157109"/>
                </a:lnTo>
                <a:lnTo>
                  <a:pt x="2149276" y="1085078"/>
                </a:lnTo>
                <a:lnTo>
                  <a:pt x="1243477" y="2170158"/>
                </a:lnTo>
                <a:lnTo>
                  <a:pt x="1070902" y="2026095"/>
                </a:lnTo>
                <a:lnTo>
                  <a:pt x="1229185" y="1836484"/>
                </a:lnTo>
                <a:cubicBezTo>
                  <a:pt x="1228452" y="1835846"/>
                  <a:pt x="1227720" y="1835209"/>
                  <a:pt x="1226988" y="1834572"/>
                </a:cubicBezTo>
                <a:cubicBezTo>
                  <a:pt x="1381551" y="1656947"/>
                  <a:pt x="1398221" y="1397889"/>
                  <a:pt x="1267700" y="1201919"/>
                </a:cubicBezTo>
                <a:cubicBezTo>
                  <a:pt x="1137179" y="1005948"/>
                  <a:pt x="891712" y="921480"/>
                  <a:pt x="668238" y="995637"/>
                </a:cubicBezTo>
                <a:cubicBezTo>
                  <a:pt x="444763" y="1069793"/>
                  <a:pt x="298492" y="1284255"/>
                  <a:pt x="311023" y="1519378"/>
                </a:cubicBezTo>
                <a:cubicBezTo>
                  <a:pt x="322743" y="1739267"/>
                  <a:pt x="470646" y="1926423"/>
                  <a:pt x="678499" y="1988910"/>
                </a:cubicBezTo>
                <a:lnTo>
                  <a:pt x="704292" y="1858379"/>
                </a:lnTo>
                <a:lnTo>
                  <a:pt x="918219" y="2132898"/>
                </a:lnTo>
                <a:lnTo>
                  <a:pt x="617132" y="2299457"/>
                </a:lnTo>
                <a:lnTo>
                  <a:pt x="634653" y="2210791"/>
                </a:lnTo>
                <a:cubicBezTo>
                  <a:pt x="325143" y="2128024"/>
                  <a:pt x="102780" y="1854364"/>
                  <a:pt x="85568" y="1531395"/>
                </a:cubicBezTo>
                <a:cubicBezTo>
                  <a:pt x="67621" y="1194677"/>
                  <a:pt x="277095" y="887550"/>
                  <a:pt x="597131" y="781350"/>
                </a:cubicBezTo>
                <a:cubicBezTo>
                  <a:pt x="694089" y="749176"/>
                  <a:pt x="793938" y="737852"/>
                  <a:pt x="891037" y="747877"/>
                </a:cubicBezTo>
                <a:cubicBezTo>
                  <a:pt x="985840" y="585801"/>
                  <a:pt x="949309" y="377228"/>
                  <a:pt x="802310" y="256144"/>
                </a:cubicBezTo>
                <a:cubicBezTo>
                  <a:pt x="648064" y="129091"/>
                  <a:pt x="422571" y="139866"/>
                  <a:pt x="281142" y="281047"/>
                </a:cubicBezTo>
                <a:cubicBezTo>
                  <a:pt x="149862" y="412097"/>
                  <a:pt x="130818" y="615777"/>
                  <a:pt x="231581" y="766950"/>
                </a:cubicBezTo>
                <a:lnTo>
                  <a:pt x="306020" y="718144"/>
                </a:lnTo>
                <a:lnTo>
                  <a:pt x="271639" y="974362"/>
                </a:lnTo>
                <a:lnTo>
                  <a:pt x="26731" y="901259"/>
                </a:lnTo>
                <a:lnTo>
                  <a:pt x="92061" y="858426"/>
                </a:lnTo>
                <a:cubicBezTo>
                  <a:pt x="-34402" y="669034"/>
                  <a:pt x="-29395" y="421946"/>
                  <a:pt x="99807" y="237380"/>
                </a:cubicBezTo>
                <a:close/>
              </a:path>
            </a:pathLst>
          </a:custGeom>
          <a:gradFill>
            <a:gsLst>
              <a:gs pos="0">
                <a:srgbClr val="2472F2"/>
              </a:gs>
              <a:gs pos="44000">
                <a:srgbClr val="3481FF"/>
              </a:gs>
              <a:gs pos="81000">
                <a:srgbClr val="FAFAFA"/>
              </a:gs>
              <a:gs pos="100000">
                <a:srgbClr val="FAFAFA"/>
              </a:gs>
            </a:gsLst>
            <a:lin ang="18900044" scaled="0"/>
          </a:gra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71"/>
              <a:buFont typeface="Arial"/>
              <a:buNone/>
            </a:pPr>
            <a:endParaRPr sz="1071" b="0" i="0" u="none" strike="noStrike" cap="none">
              <a:solidFill>
                <a:srgbClr val="000000"/>
              </a:solidFill>
              <a:latin typeface="PT Serif"/>
              <a:ea typeface="PT Serif"/>
              <a:cs typeface="PT Serif"/>
              <a:sym typeface="PT Serif"/>
            </a:endParaRPr>
          </a:p>
        </p:txBody>
      </p:sp>
      <p:sp>
        <p:nvSpPr>
          <p:cNvPr id="785" name="Google Shape;785;p22"/>
          <p:cNvSpPr txBox="1">
            <a:spLocks noGrp="1"/>
          </p:cNvSpPr>
          <p:nvPr>
            <p:ph type="title"/>
          </p:nvPr>
        </p:nvSpPr>
        <p:spPr>
          <a:xfrm>
            <a:off x="311700" y="317509"/>
            <a:ext cx="7469936" cy="738633"/>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Clr>
                <a:srgbClr val="434343"/>
              </a:buClr>
              <a:buSzPts val="1800"/>
              <a:buFont typeface="Century Gothic"/>
              <a:buNone/>
            </a:pPr>
            <a:r>
              <a:rPr lang="en">
                <a:latin typeface="Century Gothic"/>
                <a:ea typeface="Century Gothic"/>
                <a:cs typeface="Century Gothic"/>
                <a:sym typeface="Century Gothic"/>
              </a:rPr>
              <a:t>Scrum utilizes 5 main sprint components  to plan for unknown, respond to change and set a rhythm for the team</a:t>
            </a:r>
            <a:endParaRPr/>
          </a:p>
        </p:txBody>
      </p:sp>
      <p:sp>
        <p:nvSpPr>
          <p:cNvPr id="786" name="Google Shape;786;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595959"/>
                </a:solidFill>
                <a:latin typeface="PT Serif"/>
                <a:ea typeface="PT Serif"/>
                <a:cs typeface="PT Serif"/>
                <a:sym typeface="PT Serif"/>
              </a:rPr>
              <a:t>22</a:t>
            </a:fld>
            <a:endParaRPr sz="1000" b="0" i="0" u="none" strike="noStrike" cap="none">
              <a:solidFill>
                <a:srgbClr val="595959"/>
              </a:solidFill>
              <a:latin typeface="PT Serif"/>
              <a:ea typeface="PT Serif"/>
              <a:cs typeface="PT Serif"/>
              <a:sym typeface="PT Serif"/>
            </a:endParaRPr>
          </a:p>
        </p:txBody>
      </p:sp>
      <p:sp>
        <p:nvSpPr>
          <p:cNvPr id="787" name="Google Shape;787;p22"/>
          <p:cNvSpPr txBox="1"/>
          <p:nvPr/>
        </p:nvSpPr>
        <p:spPr>
          <a:xfrm>
            <a:off x="1776442" y="1494261"/>
            <a:ext cx="1199304" cy="49244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Product Backlog</a:t>
            </a:r>
            <a:endParaRPr sz="800" b="0" i="0" u="none" strike="noStrike" cap="none">
              <a:solidFill>
                <a:srgbClr val="000000"/>
              </a:solidFill>
              <a:latin typeface="PT Serif"/>
              <a:ea typeface="PT Serif"/>
              <a:cs typeface="PT Serif"/>
              <a:sym typeface="PT Serif"/>
            </a:endParaRPr>
          </a:p>
          <a:p>
            <a:pPr marL="131193" marR="0" lvl="1" indent="-131193" algn="l" rtl="0">
              <a:lnSpc>
                <a:spcPct val="100000"/>
              </a:lnSpc>
              <a:spcBef>
                <a:spcPts val="0"/>
              </a:spcBef>
              <a:spcAft>
                <a:spcPts val="0"/>
              </a:spcAft>
              <a:buClr>
                <a:srgbClr val="000000"/>
              </a:buClr>
              <a:buSzPts val="800"/>
              <a:buFont typeface="Arial"/>
              <a:buChar char="•"/>
            </a:pPr>
            <a:r>
              <a:rPr lang="en" sz="800" b="0" i="0" u="none" strike="noStrike" cap="none">
                <a:solidFill>
                  <a:srgbClr val="000000"/>
                </a:solidFill>
                <a:latin typeface="PT Serif"/>
                <a:ea typeface="PT Serif"/>
                <a:cs typeface="PT Serif"/>
                <a:sym typeface="PT Serif"/>
              </a:rPr>
              <a:t>User focused prioritized product features</a:t>
            </a:r>
            <a:endParaRPr sz="800" b="0" i="0" u="none" strike="noStrike" cap="none">
              <a:solidFill>
                <a:srgbClr val="000000"/>
              </a:solidFill>
              <a:latin typeface="PT Serif"/>
              <a:ea typeface="PT Serif"/>
              <a:cs typeface="PT Serif"/>
              <a:sym typeface="PT Serif"/>
            </a:endParaRPr>
          </a:p>
        </p:txBody>
      </p:sp>
      <p:sp>
        <p:nvSpPr>
          <p:cNvPr id="788" name="Google Shape;788;p22"/>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9B9B9B"/>
                </a:solidFill>
                <a:latin typeface="PT Serif"/>
                <a:ea typeface="PT Serif"/>
                <a:cs typeface="PT Serif"/>
                <a:sym typeface="PT Serif"/>
              </a:rPr>
              <a:t>Kick-off: 1095-B Tax Form</a:t>
            </a:r>
            <a:endParaRPr sz="600" b="1" i="0" u="none" strike="noStrike" cap="none">
              <a:solidFill>
                <a:srgbClr val="9B9B9B"/>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311700" y="328913"/>
            <a:ext cx="8520600" cy="461635"/>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SzPts val="1800"/>
              <a:buNone/>
            </a:pPr>
            <a:r>
              <a:rPr lang="en">
                <a:latin typeface="Century Gothic"/>
                <a:ea typeface="Century Gothic"/>
                <a:cs typeface="Century Gothic"/>
                <a:sym typeface="Century Gothic"/>
              </a:rPr>
              <a:t>Get to know the team</a:t>
            </a:r>
            <a:endParaRPr>
              <a:latin typeface="Century Gothic"/>
              <a:ea typeface="Century Gothic"/>
              <a:cs typeface="Century Gothic"/>
              <a:sym typeface="Century Gothic"/>
            </a:endParaRPr>
          </a:p>
        </p:txBody>
      </p:sp>
      <p:grpSp>
        <p:nvGrpSpPr>
          <p:cNvPr id="79" name="Google Shape;79;p3"/>
          <p:cNvGrpSpPr/>
          <p:nvPr/>
        </p:nvGrpSpPr>
        <p:grpSpPr>
          <a:xfrm>
            <a:off x="402734" y="1584954"/>
            <a:ext cx="1083309" cy="1065167"/>
            <a:chOff x="402734" y="1584954"/>
            <a:chExt cx="1083309" cy="1065167"/>
          </a:xfrm>
        </p:grpSpPr>
        <p:pic>
          <p:nvPicPr>
            <p:cNvPr id="80" name="Google Shape;80;p3"/>
            <p:cNvPicPr preferRelativeResize="0"/>
            <p:nvPr/>
          </p:nvPicPr>
          <p:blipFill rotWithShape="1">
            <a:blip r:embed="rId3">
              <a:alphaModFix/>
            </a:blip>
            <a:srcRect/>
            <a:stretch/>
          </p:blipFill>
          <p:spPr>
            <a:xfrm>
              <a:off x="402734" y="1584954"/>
              <a:ext cx="640080" cy="640080"/>
            </a:xfrm>
            <a:prstGeom prst="rect">
              <a:avLst/>
            </a:prstGeom>
            <a:noFill/>
            <a:ln>
              <a:noFill/>
            </a:ln>
          </p:spPr>
        </p:pic>
        <p:sp>
          <p:nvSpPr>
            <p:cNvPr id="81" name="Google Shape;81;p3"/>
            <p:cNvSpPr txBox="1"/>
            <p:nvPr/>
          </p:nvSpPr>
          <p:spPr>
            <a:xfrm>
              <a:off x="402734" y="2280789"/>
              <a:ext cx="1083309"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Ashley Castillo</a:t>
              </a:r>
              <a:br>
                <a:rPr lang="en" sz="800" b="0" i="0" u="none" strike="noStrike" cap="none">
                  <a:solidFill>
                    <a:srgbClr val="000000"/>
                  </a:solidFill>
                  <a:latin typeface="PT Serif"/>
                  <a:ea typeface="PT Serif"/>
                  <a:cs typeface="PT Serif"/>
                  <a:sym typeface="PT Serif"/>
                </a:rPr>
              </a:br>
              <a:r>
                <a:rPr lang="en" sz="800" b="0" i="0" u="none" strike="noStrike" cap="none">
                  <a:solidFill>
                    <a:srgbClr val="000000"/>
                  </a:solidFill>
                  <a:latin typeface="PT Serif"/>
                  <a:ea typeface="PT Serif"/>
                  <a:cs typeface="PT Serif"/>
                  <a:sym typeface="PT Serif"/>
                </a:rPr>
                <a:t>Washington DC</a:t>
              </a:r>
              <a:br>
                <a:rPr lang="en" sz="800" b="0" i="0" u="none" strike="noStrike" cap="none">
                  <a:solidFill>
                    <a:srgbClr val="000000"/>
                  </a:solidFill>
                  <a:latin typeface="PT Serif"/>
                  <a:ea typeface="PT Serif"/>
                  <a:cs typeface="PT Serif"/>
                  <a:sym typeface="PT Serif"/>
                </a:rPr>
              </a:br>
              <a:r>
                <a:rPr lang="en" sz="800" b="0" i="0" u="none" strike="noStrike" cap="none">
                  <a:solidFill>
                    <a:srgbClr val="000000"/>
                  </a:solidFill>
                  <a:latin typeface="PT Serif"/>
                  <a:ea typeface="PT Serif"/>
                  <a:cs typeface="PT Serif"/>
                  <a:sym typeface="PT Serif"/>
                </a:rPr>
                <a:t>Product Manager Lead</a:t>
              </a:r>
              <a:endParaRPr sz="800" b="0" i="0" u="none" strike="noStrike" cap="none">
                <a:solidFill>
                  <a:srgbClr val="000000"/>
                </a:solidFill>
                <a:latin typeface="PT Serif"/>
                <a:ea typeface="PT Serif"/>
                <a:cs typeface="PT Serif"/>
                <a:sym typeface="PT Serif"/>
              </a:endParaRPr>
            </a:p>
          </p:txBody>
        </p:sp>
      </p:grpSp>
      <p:grpSp>
        <p:nvGrpSpPr>
          <p:cNvPr id="82" name="Google Shape;82;p3"/>
          <p:cNvGrpSpPr/>
          <p:nvPr/>
        </p:nvGrpSpPr>
        <p:grpSpPr>
          <a:xfrm>
            <a:off x="1532483" y="1584954"/>
            <a:ext cx="1083309" cy="1065167"/>
            <a:chOff x="1609077" y="1584954"/>
            <a:chExt cx="1083309" cy="1065167"/>
          </a:xfrm>
        </p:grpSpPr>
        <p:pic>
          <p:nvPicPr>
            <p:cNvPr id="83" name="Google Shape;83;p3"/>
            <p:cNvPicPr preferRelativeResize="0"/>
            <p:nvPr/>
          </p:nvPicPr>
          <p:blipFill rotWithShape="1">
            <a:blip r:embed="rId4">
              <a:alphaModFix/>
            </a:blip>
            <a:srcRect l="19934" t="7457" r="27868" b="30382"/>
            <a:stretch/>
          </p:blipFill>
          <p:spPr>
            <a:xfrm>
              <a:off x="1609077" y="1584954"/>
              <a:ext cx="640200" cy="640200"/>
            </a:xfrm>
            <a:prstGeom prst="ellipse">
              <a:avLst/>
            </a:prstGeom>
            <a:noFill/>
            <a:ln>
              <a:noFill/>
            </a:ln>
          </p:spPr>
        </p:pic>
        <p:sp>
          <p:nvSpPr>
            <p:cNvPr id="84" name="Google Shape;84;p3"/>
            <p:cNvSpPr txBox="1"/>
            <p:nvPr/>
          </p:nvSpPr>
          <p:spPr>
            <a:xfrm>
              <a:off x="1609077" y="2280789"/>
              <a:ext cx="1083309"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Jordan White</a:t>
              </a:r>
              <a:br>
                <a:rPr lang="en" sz="800" b="0" i="0" u="none" strike="noStrike" cap="none">
                  <a:solidFill>
                    <a:srgbClr val="000000"/>
                  </a:solidFill>
                  <a:latin typeface="PT Serif"/>
                  <a:ea typeface="PT Serif"/>
                  <a:cs typeface="PT Serif"/>
                  <a:sym typeface="PT Serif"/>
                </a:rPr>
              </a:br>
              <a:r>
                <a:rPr lang="en" sz="800" b="0" i="0" u="none" strike="noStrike" cap="none">
                  <a:solidFill>
                    <a:srgbClr val="000000"/>
                  </a:solidFill>
                  <a:latin typeface="PT Serif"/>
                  <a:ea typeface="PT Serif"/>
                  <a:cs typeface="PT Serif"/>
                  <a:sym typeface="PT Serif"/>
                </a:rPr>
                <a:t>Dallas, TX</a:t>
              </a:r>
              <a:br>
                <a:rPr lang="en" sz="800" b="0" i="0" u="none" strike="noStrike" cap="none">
                  <a:solidFill>
                    <a:srgbClr val="000000"/>
                  </a:solidFill>
                  <a:latin typeface="PT Serif"/>
                  <a:ea typeface="PT Serif"/>
                  <a:cs typeface="PT Serif"/>
                  <a:sym typeface="PT Serif"/>
                </a:rPr>
              </a:br>
              <a:r>
                <a:rPr lang="en" sz="800" b="0" i="0" u="none" strike="noStrike" cap="none">
                  <a:solidFill>
                    <a:srgbClr val="000000"/>
                  </a:solidFill>
                  <a:latin typeface="PT Serif"/>
                  <a:ea typeface="PT Serif"/>
                  <a:cs typeface="PT Serif"/>
                  <a:sym typeface="PT Serif"/>
                </a:rPr>
                <a:t>Product Manager</a:t>
              </a:r>
              <a:endParaRPr sz="800" b="0" i="0" u="none" strike="noStrike" cap="none">
                <a:solidFill>
                  <a:srgbClr val="000000"/>
                </a:solidFill>
                <a:latin typeface="PT Serif"/>
                <a:ea typeface="PT Serif"/>
                <a:cs typeface="PT Serif"/>
                <a:sym typeface="PT Serif"/>
              </a:endParaRPr>
            </a:p>
          </p:txBody>
        </p:sp>
      </p:grpSp>
      <p:sp>
        <p:nvSpPr>
          <p:cNvPr id="85" name="Google Shape;85;p3"/>
          <p:cNvSpPr txBox="1"/>
          <p:nvPr/>
        </p:nvSpPr>
        <p:spPr>
          <a:xfrm>
            <a:off x="6358002" y="955109"/>
            <a:ext cx="2289651" cy="21544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accent1"/>
                </a:solidFill>
                <a:latin typeface="PT Serif"/>
                <a:ea typeface="PT Serif"/>
                <a:cs typeface="PT Serif"/>
                <a:sym typeface="PT Serif"/>
              </a:rPr>
              <a:t>Executive Team</a:t>
            </a:r>
            <a:endParaRPr sz="1200" b="1" i="0" u="none" strike="noStrike" cap="none">
              <a:solidFill>
                <a:schemeClr val="accent1"/>
              </a:solidFill>
              <a:latin typeface="PT Serif"/>
              <a:ea typeface="PT Serif"/>
              <a:cs typeface="PT Serif"/>
              <a:sym typeface="PT Serif"/>
            </a:endParaRPr>
          </a:p>
        </p:txBody>
      </p:sp>
      <p:sp>
        <p:nvSpPr>
          <p:cNvPr id="86" name="Google Shape;86;p3"/>
          <p:cNvSpPr txBox="1"/>
          <p:nvPr/>
        </p:nvSpPr>
        <p:spPr>
          <a:xfrm>
            <a:off x="311700" y="4683623"/>
            <a:ext cx="4236825" cy="27696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 sz="600" b="0" i="1" u="none" strike="noStrike" cap="none">
                <a:solidFill>
                  <a:schemeClr val="dk2"/>
                </a:solidFill>
                <a:latin typeface="PT Serif"/>
                <a:ea typeface="PT Serif"/>
                <a:cs typeface="PT Serif"/>
                <a:sym typeface="PT Serif"/>
              </a:rPr>
              <a:t>*Day to day workiing team will be adjusted through project lifecycle if new skillset needs arise</a:t>
            </a:r>
            <a:endParaRPr sz="600" b="0" i="1" u="none" strike="noStrike" cap="none">
              <a:solidFill>
                <a:schemeClr val="dk2"/>
              </a:solidFill>
              <a:latin typeface="PT Serif"/>
              <a:ea typeface="PT Serif"/>
              <a:cs typeface="PT Serif"/>
              <a:sym typeface="PT Serif"/>
            </a:endParaRPr>
          </a:p>
        </p:txBody>
      </p:sp>
      <p:grpSp>
        <p:nvGrpSpPr>
          <p:cNvPr id="87" name="Google Shape;87;p3"/>
          <p:cNvGrpSpPr/>
          <p:nvPr/>
        </p:nvGrpSpPr>
        <p:grpSpPr>
          <a:xfrm>
            <a:off x="2682226" y="1584954"/>
            <a:ext cx="1083309" cy="1065167"/>
            <a:chOff x="2815420" y="1584954"/>
            <a:chExt cx="1083309" cy="1065167"/>
          </a:xfrm>
        </p:grpSpPr>
        <p:sp>
          <p:nvSpPr>
            <p:cNvPr id="88" name="Google Shape;88;p3"/>
            <p:cNvSpPr txBox="1"/>
            <p:nvPr/>
          </p:nvSpPr>
          <p:spPr>
            <a:xfrm>
              <a:off x="2815420" y="2280789"/>
              <a:ext cx="1083309"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chemeClr val="dk1"/>
                  </a:solidFill>
                  <a:latin typeface="PT Serif"/>
                  <a:ea typeface="PT Serif"/>
                  <a:cs typeface="PT Serif"/>
                  <a:sym typeface="PT Serif"/>
                </a:rPr>
                <a:t>Tami Corson</a:t>
              </a:r>
              <a:endParaRPr sz="800" b="1" i="0" u="none" strike="noStrike" cap="none">
                <a:solidFill>
                  <a:schemeClr val="dk1"/>
                </a:solidFill>
                <a:latin typeface="PT Serif"/>
                <a:ea typeface="PT Serif"/>
                <a:cs typeface="PT Serif"/>
                <a:sym typeface="PT Serif"/>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PT Serif"/>
                  <a:ea typeface="PT Serif"/>
                  <a:cs typeface="PT Serif"/>
                  <a:sym typeface="PT Serif"/>
                </a:rPr>
                <a:t>North Carolina</a:t>
              </a:r>
              <a:endParaRPr sz="800" b="0" i="0" u="none" strike="noStrike" cap="none">
                <a:solidFill>
                  <a:schemeClr val="dk1"/>
                </a:solidFill>
                <a:latin typeface="PT Serif"/>
                <a:ea typeface="PT Serif"/>
                <a:cs typeface="PT Serif"/>
                <a:sym typeface="PT Serif"/>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PT Serif"/>
                  <a:ea typeface="PT Serif"/>
                  <a:cs typeface="PT Serif"/>
                  <a:sym typeface="PT Serif"/>
                </a:rPr>
                <a:t>Scrum Master</a:t>
              </a:r>
              <a:endParaRPr sz="800" b="0" i="0" u="none" strike="noStrike" cap="none">
                <a:solidFill>
                  <a:schemeClr val="dk1"/>
                </a:solidFill>
                <a:latin typeface="PT Serif"/>
                <a:ea typeface="PT Serif"/>
                <a:cs typeface="PT Serif"/>
                <a:sym typeface="PT Serif"/>
              </a:endParaRPr>
            </a:p>
          </p:txBody>
        </p:sp>
        <p:pic>
          <p:nvPicPr>
            <p:cNvPr id="89" name="Google Shape;89;p3"/>
            <p:cNvPicPr preferRelativeResize="0"/>
            <p:nvPr/>
          </p:nvPicPr>
          <p:blipFill rotWithShape="1">
            <a:blip r:embed="rId5">
              <a:alphaModFix/>
            </a:blip>
            <a:srcRect l="3470" t="12803" r="3462" b="12803"/>
            <a:stretch/>
          </p:blipFill>
          <p:spPr>
            <a:xfrm>
              <a:off x="2815420" y="1584954"/>
              <a:ext cx="640200" cy="640200"/>
            </a:xfrm>
            <a:prstGeom prst="ellipse">
              <a:avLst/>
            </a:prstGeom>
            <a:noFill/>
            <a:ln>
              <a:noFill/>
            </a:ln>
          </p:spPr>
        </p:pic>
      </p:grpSp>
      <p:grpSp>
        <p:nvGrpSpPr>
          <p:cNvPr id="90" name="Google Shape;90;p3"/>
          <p:cNvGrpSpPr/>
          <p:nvPr/>
        </p:nvGrpSpPr>
        <p:grpSpPr>
          <a:xfrm>
            <a:off x="6361280" y="1611423"/>
            <a:ext cx="1083309" cy="942056"/>
            <a:chOff x="6514618" y="1502659"/>
            <a:chExt cx="1083309" cy="942056"/>
          </a:xfrm>
        </p:grpSpPr>
        <p:pic>
          <p:nvPicPr>
            <p:cNvPr id="91" name="Google Shape;91;p3"/>
            <p:cNvPicPr preferRelativeResize="0"/>
            <p:nvPr/>
          </p:nvPicPr>
          <p:blipFill rotWithShape="1">
            <a:blip r:embed="rId6">
              <a:alphaModFix/>
            </a:blip>
            <a:srcRect/>
            <a:stretch/>
          </p:blipFill>
          <p:spPr>
            <a:xfrm>
              <a:off x="6514618" y="1502659"/>
              <a:ext cx="640200" cy="640200"/>
            </a:xfrm>
            <a:prstGeom prst="ellipse">
              <a:avLst/>
            </a:prstGeom>
            <a:noFill/>
            <a:ln>
              <a:noFill/>
            </a:ln>
          </p:spPr>
        </p:pic>
        <p:sp>
          <p:nvSpPr>
            <p:cNvPr id="92" name="Google Shape;92;p3"/>
            <p:cNvSpPr txBox="1"/>
            <p:nvPr/>
          </p:nvSpPr>
          <p:spPr>
            <a:xfrm>
              <a:off x="6514618" y="2198494"/>
              <a:ext cx="1083309" cy="24622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chemeClr val="dk1"/>
                  </a:solidFill>
                  <a:latin typeface="PT Serif"/>
                  <a:ea typeface="PT Serif"/>
                  <a:cs typeface="PT Serif"/>
                  <a:sym typeface="PT Serif"/>
                </a:rPr>
                <a:t>Jeff Scheire</a:t>
              </a:r>
              <a:endParaRPr sz="800" b="0" i="0" u="none" strike="noStrike" cap="none">
                <a:solidFill>
                  <a:schemeClr val="dk1"/>
                </a:solidFill>
                <a:latin typeface="PT Serif"/>
                <a:ea typeface="PT Serif"/>
                <a:cs typeface="PT Serif"/>
                <a:sym typeface="PT Serif"/>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PT Serif"/>
                  <a:ea typeface="PT Serif"/>
                  <a:cs typeface="PT Serif"/>
                  <a:sym typeface="PT Serif"/>
                </a:rPr>
                <a:t>MO Studio</a:t>
              </a:r>
              <a:endParaRPr sz="800" b="0" i="0" u="none" strike="noStrike" cap="none">
                <a:solidFill>
                  <a:schemeClr val="dk1"/>
                </a:solidFill>
                <a:latin typeface="PT Serif"/>
                <a:ea typeface="PT Serif"/>
                <a:cs typeface="PT Serif"/>
                <a:sym typeface="PT Serif"/>
              </a:endParaRPr>
            </a:p>
          </p:txBody>
        </p:sp>
      </p:grpSp>
      <p:grpSp>
        <p:nvGrpSpPr>
          <p:cNvPr id="93" name="Google Shape;93;p3"/>
          <p:cNvGrpSpPr/>
          <p:nvPr/>
        </p:nvGrpSpPr>
        <p:grpSpPr>
          <a:xfrm>
            <a:off x="7266758" y="1611423"/>
            <a:ext cx="1083309" cy="942056"/>
            <a:chOff x="7420096" y="1502659"/>
            <a:chExt cx="1083309" cy="942056"/>
          </a:xfrm>
        </p:grpSpPr>
        <p:pic>
          <p:nvPicPr>
            <p:cNvPr id="94" name="Google Shape;94;p3"/>
            <p:cNvPicPr preferRelativeResize="0"/>
            <p:nvPr/>
          </p:nvPicPr>
          <p:blipFill rotWithShape="1">
            <a:blip r:embed="rId7">
              <a:alphaModFix/>
            </a:blip>
            <a:srcRect/>
            <a:stretch/>
          </p:blipFill>
          <p:spPr>
            <a:xfrm>
              <a:off x="7420096" y="1502659"/>
              <a:ext cx="640200" cy="640200"/>
            </a:xfrm>
            <a:prstGeom prst="ellipse">
              <a:avLst/>
            </a:prstGeom>
            <a:noFill/>
            <a:ln>
              <a:noFill/>
            </a:ln>
          </p:spPr>
        </p:pic>
        <p:sp>
          <p:nvSpPr>
            <p:cNvPr id="95" name="Google Shape;95;p3"/>
            <p:cNvSpPr txBox="1"/>
            <p:nvPr/>
          </p:nvSpPr>
          <p:spPr>
            <a:xfrm>
              <a:off x="7420096" y="2198494"/>
              <a:ext cx="1083309" cy="24622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chemeClr val="dk1"/>
                  </a:solidFill>
                  <a:latin typeface="PT Serif"/>
                  <a:ea typeface="PT Serif"/>
                  <a:cs typeface="PT Serif"/>
                  <a:sym typeface="PT Serif"/>
                </a:rPr>
                <a:t>Marcy Jacobs</a:t>
              </a:r>
              <a:endParaRPr sz="800" b="1" i="0" u="none" strike="noStrike" cap="none">
                <a:solidFill>
                  <a:schemeClr val="dk1"/>
                </a:solidFill>
                <a:latin typeface="PT Serif"/>
                <a:ea typeface="PT Serif"/>
                <a:cs typeface="PT Serif"/>
                <a:sym typeface="PT Serif"/>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PT Serif"/>
                  <a:ea typeface="PT Serif"/>
                  <a:cs typeface="PT Serif"/>
                  <a:sym typeface="PT Serif"/>
                </a:rPr>
                <a:t>McKinsey</a:t>
              </a:r>
              <a:endParaRPr sz="800" b="0" i="0" u="none" strike="noStrike" cap="none">
                <a:solidFill>
                  <a:schemeClr val="dk1"/>
                </a:solidFill>
                <a:latin typeface="PT Serif"/>
                <a:ea typeface="PT Serif"/>
                <a:cs typeface="PT Serif"/>
                <a:sym typeface="PT Serif"/>
              </a:endParaRPr>
            </a:p>
          </p:txBody>
        </p:sp>
      </p:grpSp>
      <p:grpSp>
        <p:nvGrpSpPr>
          <p:cNvPr id="96" name="Google Shape;96;p3"/>
          <p:cNvGrpSpPr/>
          <p:nvPr/>
        </p:nvGrpSpPr>
        <p:grpSpPr>
          <a:xfrm>
            <a:off x="3854596" y="1614285"/>
            <a:ext cx="1083309" cy="1053815"/>
            <a:chOff x="1004754" y="3718306"/>
            <a:chExt cx="1083309" cy="1053815"/>
          </a:xfrm>
        </p:grpSpPr>
        <p:sp>
          <p:nvSpPr>
            <p:cNvPr id="97" name="Google Shape;97;p3"/>
            <p:cNvSpPr txBox="1"/>
            <p:nvPr/>
          </p:nvSpPr>
          <p:spPr>
            <a:xfrm>
              <a:off x="1004754" y="4402789"/>
              <a:ext cx="1083309"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chemeClr val="dk1"/>
                  </a:solidFill>
                  <a:latin typeface="PT Serif"/>
                  <a:ea typeface="PT Serif"/>
                  <a:cs typeface="PT Serif"/>
                  <a:sym typeface="PT Serif"/>
                </a:rPr>
                <a:t>Jared Cooke</a:t>
              </a:r>
              <a:br>
                <a:rPr lang="en" sz="800" b="0" i="0" u="none" strike="noStrike" cap="none">
                  <a:solidFill>
                    <a:schemeClr val="dk1"/>
                  </a:solidFill>
                  <a:latin typeface="PT Serif"/>
                  <a:ea typeface="PT Serif"/>
                  <a:cs typeface="PT Serif"/>
                  <a:sym typeface="PT Serif"/>
                </a:rPr>
              </a:br>
              <a:r>
                <a:rPr lang="en" sz="800" b="0" i="0" u="none" strike="noStrike" cap="none">
                  <a:solidFill>
                    <a:schemeClr val="dk1"/>
                  </a:solidFill>
                  <a:latin typeface="PT Serif"/>
                  <a:ea typeface="PT Serif"/>
                  <a:cs typeface="PT Serif"/>
                  <a:sym typeface="PT Serif"/>
                </a:rPr>
                <a:t>Los Angeles, CA</a:t>
              </a:r>
              <a:br>
                <a:rPr lang="en" sz="800" b="0" i="0" u="none" strike="noStrike" cap="none">
                  <a:solidFill>
                    <a:schemeClr val="dk1"/>
                  </a:solidFill>
                  <a:latin typeface="PT Serif"/>
                  <a:ea typeface="PT Serif"/>
                  <a:cs typeface="PT Serif"/>
                  <a:sym typeface="PT Serif"/>
                </a:rPr>
              </a:br>
              <a:r>
                <a:rPr lang="en" sz="800" b="0" i="0" u="none" strike="noStrike" cap="none">
                  <a:solidFill>
                    <a:schemeClr val="dk1"/>
                  </a:solidFill>
                  <a:latin typeface="PT Serif"/>
                  <a:ea typeface="PT Serif"/>
                  <a:cs typeface="PT Serif"/>
                  <a:sym typeface="PT Serif"/>
                </a:rPr>
                <a:t>Front End Developer</a:t>
              </a:r>
              <a:endParaRPr sz="800" b="0" i="0" u="none" strike="noStrike" cap="none">
                <a:solidFill>
                  <a:schemeClr val="dk1"/>
                </a:solidFill>
                <a:latin typeface="PT Serif"/>
                <a:ea typeface="PT Serif"/>
                <a:cs typeface="PT Serif"/>
                <a:sym typeface="PT Serif"/>
              </a:endParaRPr>
            </a:p>
          </p:txBody>
        </p:sp>
        <p:pic>
          <p:nvPicPr>
            <p:cNvPr id="98" name="Google Shape;98;p3"/>
            <p:cNvPicPr preferRelativeResize="0"/>
            <p:nvPr/>
          </p:nvPicPr>
          <p:blipFill rotWithShape="1">
            <a:blip r:embed="rId8">
              <a:alphaModFix/>
            </a:blip>
            <a:srcRect/>
            <a:stretch/>
          </p:blipFill>
          <p:spPr>
            <a:xfrm>
              <a:off x="1004754" y="3718306"/>
              <a:ext cx="640200" cy="640200"/>
            </a:xfrm>
            <a:prstGeom prst="ellipse">
              <a:avLst/>
            </a:prstGeom>
            <a:noFill/>
            <a:ln>
              <a:noFill/>
            </a:ln>
          </p:spPr>
        </p:pic>
      </p:grpSp>
      <p:grpSp>
        <p:nvGrpSpPr>
          <p:cNvPr id="99" name="Google Shape;99;p3"/>
          <p:cNvGrpSpPr/>
          <p:nvPr/>
        </p:nvGrpSpPr>
        <p:grpSpPr>
          <a:xfrm>
            <a:off x="5072648" y="1614285"/>
            <a:ext cx="1083309" cy="1053815"/>
            <a:chOff x="2211097" y="3718306"/>
            <a:chExt cx="1083309" cy="1053815"/>
          </a:xfrm>
        </p:grpSpPr>
        <p:sp>
          <p:nvSpPr>
            <p:cNvPr id="100" name="Google Shape;100;p3"/>
            <p:cNvSpPr txBox="1"/>
            <p:nvPr/>
          </p:nvSpPr>
          <p:spPr>
            <a:xfrm>
              <a:off x="2211097" y="4402789"/>
              <a:ext cx="1083309"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chemeClr val="dk1"/>
                  </a:solidFill>
                  <a:latin typeface="PT Serif"/>
                  <a:ea typeface="PT Serif"/>
                  <a:cs typeface="PT Serif"/>
                  <a:sym typeface="PT Serif"/>
                </a:rPr>
                <a:t>Nadya Primak</a:t>
              </a:r>
              <a:br>
                <a:rPr lang="en" sz="800" b="0" i="0" u="none" strike="noStrike" cap="none">
                  <a:solidFill>
                    <a:schemeClr val="dk1"/>
                  </a:solidFill>
                  <a:latin typeface="PT Serif"/>
                  <a:ea typeface="PT Serif"/>
                  <a:cs typeface="PT Serif"/>
                  <a:sym typeface="PT Serif"/>
                </a:rPr>
              </a:br>
              <a:r>
                <a:rPr lang="en" sz="800" b="0" i="0" u="none" strike="noStrike" cap="none">
                  <a:solidFill>
                    <a:schemeClr val="dk1"/>
                  </a:solidFill>
                  <a:latin typeface="PT Serif"/>
                  <a:ea typeface="PT Serif"/>
                  <a:cs typeface="PT Serif"/>
                  <a:sym typeface="PT Serif"/>
                </a:rPr>
                <a:t>Washington DC</a:t>
              </a:r>
              <a:br>
                <a:rPr lang="en" sz="800" b="0" i="0" u="none" strike="noStrike" cap="none">
                  <a:solidFill>
                    <a:schemeClr val="dk1"/>
                  </a:solidFill>
                  <a:latin typeface="PT Serif"/>
                  <a:ea typeface="PT Serif"/>
                  <a:cs typeface="PT Serif"/>
                  <a:sym typeface="PT Serif"/>
                </a:rPr>
              </a:br>
              <a:r>
                <a:rPr lang="en" sz="800" b="0" i="0" u="none" strike="noStrike" cap="none">
                  <a:solidFill>
                    <a:schemeClr val="dk1"/>
                  </a:solidFill>
                  <a:latin typeface="PT Serif"/>
                  <a:ea typeface="PT Serif"/>
                  <a:cs typeface="PT Serif"/>
                  <a:sym typeface="PT Serif"/>
                </a:rPr>
                <a:t>Engineer</a:t>
              </a:r>
              <a:endParaRPr sz="800" b="0" i="0" u="none" strike="noStrike" cap="none">
                <a:solidFill>
                  <a:schemeClr val="dk1"/>
                </a:solidFill>
                <a:latin typeface="PT Serif"/>
                <a:ea typeface="PT Serif"/>
                <a:cs typeface="PT Serif"/>
                <a:sym typeface="PT Serif"/>
              </a:endParaRPr>
            </a:p>
          </p:txBody>
        </p:sp>
        <p:pic>
          <p:nvPicPr>
            <p:cNvPr id="101" name="Google Shape;101;p3"/>
            <p:cNvPicPr preferRelativeResize="0"/>
            <p:nvPr/>
          </p:nvPicPr>
          <p:blipFill rotWithShape="1">
            <a:blip r:embed="rId9">
              <a:alphaModFix/>
            </a:blip>
            <a:srcRect/>
            <a:stretch/>
          </p:blipFill>
          <p:spPr>
            <a:xfrm>
              <a:off x="2211097" y="3718306"/>
              <a:ext cx="640200" cy="640200"/>
            </a:xfrm>
            <a:prstGeom prst="ellipse">
              <a:avLst/>
            </a:prstGeom>
            <a:noFill/>
            <a:ln>
              <a:noFill/>
            </a:ln>
          </p:spPr>
        </p:pic>
      </p:grpSp>
      <p:grpSp>
        <p:nvGrpSpPr>
          <p:cNvPr id="102" name="Google Shape;102;p3"/>
          <p:cNvGrpSpPr/>
          <p:nvPr/>
        </p:nvGrpSpPr>
        <p:grpSpPr>
          <a:xfrm>
            <a:off x="6744341" y="3212874"/>
            <a:ext cx="1083309" cy="930704"/>
            <a:chOff x="6985331" y="4049348"/>
            <a:chExt cx="1083309" cy="930704"/>
          </a:xfrm>
        </p:grpSpPr>
        <p:sp>
          <p:nvSpPr>
            <p:cNvPr id="103" name="Google Shape;103;p3"/>
            <p:cNvSpPr txBox="1"/>
            <p:nvPr/>
          </p:nvSpPr>
          <p:spPr>
            <a:xfrm>
              <a:off x="6985331" y="4733831"/>
              <a:ext cx="1083309" cy="24622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chemeClr val="dk1"/>
                  </a:solidFill>
                  <a:latin typeface="PT Serif"/>
                  <a:ea typeface="PT Serif"/>
                  <a:cs typeface="PT Serif"/>
                  <a:sym typeface="PT Serif"/>
                </a:rPr>
                <a:t>Will Reynolds </a:t>
              </a:r>
              <a:br>
                <a:rPr lang="en" sz="800" b="0" i="0" u="none" strike="noStrike" cap="none">
                  <a:solidFill>
                    <a:schemeClr val="dk1"/>
                  </a:solidFill>
                  <a:latin typeface="PT Serif"/>
                  <a:ea typeface="PT Serif"/>
                  <a:cs typeface="PT Serif"/>
                  <a:sym typeface="PT Serif"/>
                </a:rPr>
              </a:br>
              <a:r>
                <a:rPr lang="en" sz="800" b="0" i="0" u="none" strike="noStrike" cap="none">
                  <a:solidFill>
                    <a:schemeClr val="dk1"/>
                  </a:solidFill>
                  <a:latin typeface="PT Serif"/>
                  <a:ea typeface="PT Serif"/>
                  <a:cs typeface="PT Serif"/>
                  <a:sym typeface="PT Serif"/>
                </a:rPr>
                <a:t>S</a:t>
              </a:r>
              <a:r>
                <a:rPr lang="en" sz="800">
                  <a:solidFill>
                    <a:schemeClr val="dk1"/>
                  </a:solidFill>
                  <a:latin typeface="PT Serif"/>
                  <a:ea typeface="PT Serif"/>
                  <a:cs typeface="PT Serif"/>
                  <a:sym typeface="PT Serif"/>
                </a:rPr>
                <a:t>ERVE Advisory</a:t>
              </a:r>
              <a:endParaRPr sz="800" b="0" i="0" u="none" strike="noStrike" cap="none">
                <a:solidFill>
                  <a:schemeClr val="dk1"/>
                </a:solidFill>
                <a:latin typeface="PT Serif"/>
                <a:ea typeface="PT Serif"/>
                <a:cs typeface="PT Serif"/>
                <a:sym typeface="PT Serif"/>
              </a:endParaRPr>
            </a:p>
          </p:txBody>
        </p:sp>
        <p:pic>
          <p:nvPicPr>
            <p:cNvPr id="104" name="Google Shape;104;p3"/>
            <p:cNvPicPr preferRelativeResize="0"/>
            <p:nvPr/>
          </p:nvPicPr>
          <p:blipFill rotWithShape="1">
            <a:blip r:embed="rId10">
              <a:alphaModFix/>
            </a:blip>
            <a:srcRect/>
            <a:stretch/>
          </p:blipFill>
          <p:spPr>
            <a:xfrm>
              <a:off x="6985331" y="4049348"/>
              <a:ext cx="640200" cy="640200"/>
            </a:xfrm>
            <a:prstGeom prst="ellipse">
              <a:avLst/>
            </a:prstGeom>
            <a:noFill/>
            <a:ln>
              <a:noFill/>
            </a:ln>
          </p:spPr>
        </p:pic>
      </p:grpSp>
      <p:grpSp>
        <p:nvGrpSpPr>
          <p:cNvPr id="105" name="Google Shape;105;p3"/>
          <p:cNvGrpSpPr/>
          <p:nvPr/>
        </p:nvGrpSpPr>
        <p:grpSpPr>
          <a:xfrm>
            <a:off x="1532483" y="3212874"/>
            <a:ext cx="1083309" cy="1310865"/>
            <a:chOff x="1609077" y="3180051"/>
            <a:chExt cx="1083309" cy="1310865"/>
          </a:xfrm>
        </p:grpSpPr>
        <p:pic>
          <p:nvPicPr>
            <p:cNvPr id="106" name="Google Shape;106;p3"/>
            <p:cNvPicPr preferRelativeResize="0"/>
            <p:nvPr/>
          </p:nvPicPr>
          <p:blipFill rotWithShape="1">
            <a:blip r:embed="rId11">
              <a:alphaModFix/>
            </a:blip>
            <a:srcRect/>
            <a:stretch/>
          </p:blipFill>
          <p:spPr>
            <a:xfrm>
              <a:off x="1609077" y="3180051"/>
              <a:ext cx="640200" cy="640200"/>
            </a:xfrm>
            <a:prstGeom prst="ellipse">
              <a:avLst/>
            </a:prstGeom>
            <a:noFill/>
            <a:ln>
              <a:noFill/>
            </a:ln>
          </p:spPr>
        </p:pic>
        <p:sp>
          <p:nvSpPr>
            <p:cNvPr id="107" name="Google Shape;107;p3"/>
            <p:cNvSpPr txBox="1"/>
            <p:nvPr/>
          </p:nvSpPr>
          <p:spPr>
            <a:xfrm>
              <a:off x="1609077" y="3875363"/>
              <a:ext cx="1083309"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chemeClr val="dk1"/>
                  </a:solidFill>
                  <a:latin typeface="PT Serif"/>
                  <a:ea typeface="PT Serif"/>
                  <a:cs typeface="PT Serif"/>
                  <a:sym typeface="PT Serif"/>
                </a:rPr>
                <a:t>Carl Dickerson</a:t>
              </a:r>
              <a:br>
                <a:rPr lang="en" sz="800" b="0" i="0" u="none" strike="noStrike" cap="none">
                  <a:solidFill>
                    <a:schemeClr val="dk1"/>
                  </a:solidFill>
                  <a:latin typeface="PT Serif"/>
                  <a:ea typeface="PT Serif"/>
                  <a:cs typeface="PT Serif"/>
                  <a:sym typeface="PT Serif"/>
                </a:rPr>
              </a:br>
              <a:r>
                <a:rPr lang="en" sz="800" b="0" i="0" u="none" strike="noStrike" cap="none">
                  <a:solidFill>
                    <a:schemeClr val="dk1"/>
                  </a:solidFill>
                  <a:latin typeface="PT Serif"/>
                  <a:ea typeface="PT Serif"/>
                  <a:cs typeface="PT Serif"/>
                  <a:sym typeface="PT Serif"/>
                </a:rPr>
                <a:t>Atlanta, GA</a:t>
              </a:r>
              <a:br>
                <a:rPr lang="en" sz="800" b="0" i="0" u="none" strike="noStrike" cap="none">
                  <a:solidFill>
                    <a:schemeClr val="dk1"/>
                  </a:solidFill>
                  <a:latin typeface="PT Serif"/>
                  <a:ea typeface="PT Serif"/>
                  <a:cs typeface="PT Serif"/>
                  <a:sym typeface="PT Serif"/>
                </a:rPr>
              </a:br>
              <a:r>
                <a:rPr lang="en" sz="800" b="0" i="0" u="none" strike="noStrike" cap="none">
                  <a:solidFill>
                    <a:schemeClr val="dk1"/>
                  </a:solidFill>
                  <a:latin typeface="PT Serif"/>
                  <a:ea typeface="PT Serif"/>
                  <a:cs typeface="PT Serif"/>
                  <a:sym typeface="PT Serif"/>
                </a:rPr>
                <a:t>Content Strategist and Plain Language Content Creator</a:t>
              </a:r>
              <a:endParaRPr sz="800" b="0" i="0" u="none" strike="noStrike" cap="none">
                <a:solidFill>
                  <a:schemeClr val="dk1"/>
                </a:solidFill>
                <a:latin typeface="PT Serif"/>
                <a:ea typeface="PT Serif"/>
                <a:cs typeface="PT Serif"/>
                <a:sym typeface="PT Serif"/>
              </a:endParaRPr>
            </a:p>
          </p:txBody>
        </p:sp>
      </p:grpSp>
      <p:grpSp>
        <p:nvGrpSpPr>
          <p:cNvPr id="108" name="Google Shape;108;p3"/>
          <p:cNvGrpSpPr/>
          <p:nvPr/>
        </p:nvGrpSpPr>
        <p:grpSpPr>
          <a:xfrm>
            <a:off x="5073756" y="3212874"/>
            <a:ext cx="1083309" cy="1031082"/>
            <a:chOff x="5228106" y="3180051"/>
            <a:chExt cx="1083309" cy="1031082"/>
          </a:xfrm>
        </p:grpSpPr>
        <p:pic>
          <p:nvPicPr>
            <p:cNvPr id="109" name="Google Shape;109;p3"/>
            <p:cNvPicPr preferRelativeResize="0"/>
            <p:nvPr/>
          </p:nvPicPr>
          <p:blipFill rotWithShape="1">
            <a:blip r:embed="rId12">
              <a:alphaModFix/>
            </a:blip>
            <a:srcRect/>
            <a:stretch/>
          </p:blipFill>
          <p:spPr>
            <a:xfrm>
              <a:off x="5228106" y="3180051"/>
              <a:ext cx="640200" cy="640200"/>
            </a:xfrm>
            <a:prstGeom prst="ellipse">
              <a:avLst/>
            </a:prstGeom>
            <a:noFill/>
            <a:ln>
              <a:noFill/>
            </a:ln>
          </p:spPr>
        </p:pic>
        <p:sp>
          <p:nvSpPr>
            <p:cNvPr id="110" name="Google Shape;110;p3"/>
            <p:cNvSpPr txBox="1"/>
            <p:nvPr/>
          </p:nvSpPr>
          <p:spPr>
            <a:xfrm>
              <a:off x="5228106" y="3841801"/>
              <a:ext cx="1083309"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chemeClr val="dk1"/>
                  </a:solidFill>
                  <a:latin typeface="PT Serif"/>
                  <a:ea typeface="PT Serif"/>
                  <a:cs typeface="PT Serif"/>
                  <a:sym typeface="PT Serif"/>
                </a:rPr>
                <a:t>Jesse Singh</a:t>
              </a:r>
              <a:br>
                <a:rPr lang="en" sz="800" b="0" i="0" u="none" strike="noStrike" cap="none">
                  <a:solidFill>
                    <a:schemeClr val="dk1"/>
                  </a:solidFill>
                  <a:latin typeface="PT Serif"/>
                  <a:ea typeface="PT Serif"/>
                  <a:cs typeface="PT Serif"/>
                  <a:sym typeface="PT Serif"/>
                </a:rPr>
              </a:br>
              <a:r>
                <a:rPr lang="en" sz="800" b="0" i="0" u="none" strike="noStrike" cap="none">
                  <a:solidFill>
                    <a:schemeClr val="dk1"/>
                  </a:solidFill>
                  <a:latin typeface="PT Serif"/>
                  <a:ea typeface="PT Serif"/>
                  <a:cs typeface="PT Serif"/>
                  <a:sym typeface="PT Serif"/>
                </a:rPr>
                <a:t>Minneapolis, MN</a:t>
              </a:r>
              <a:br>
                <a:rPr lang="en" sz="800" b="0" i="0" u="none" strike="noStrike" cap="none">
                  <a:solidFill>
                    <a:schemeClr val="dk1"/>
                  </a:solidFill>
                  <a:latin typeface="PT Serif"/>
                  <a:ea typeface="PT Serif"/>
                  <a:cs typeface="PT Serif"/>
                  <a:sym typeface="PT Serif"/>
                </a:rPr>
              </a:br>
              <a:r>
                <a:rPr lang="en" sz="800" b="0" i="0" u="none" strike="noStrike" cap="none">
                  <a:solidFill>
                    <a:schemeClr val="dk1"/>
                  </a:solidFill>
                  <a:latin typeface="PT Serif"/>
                  <a:ea typeface="PT Serif"/>
                  <a:cs typeface="PT Serif"/>
                  <a:sym typeface="PT Serif"/>
                </a:rPr>
                <a:t>UX Design Lead</a:t>
              </a:r>
              <a:endParaRPr sz="800" b="0" i="0" u="none" strike="noStrike" cap="none">
                <a:solidFill>
                  <a:schemeClr val="dk1"/>
                </a:solidFill>
                <a:latin typeface="PT Serif"/>
                <a:ea typeface="PT Serif"/>
                <a:cs typeface="PT Serif"/>
                <a:sym typeface="PT Serif"/>
              </a:endParaRPr>
            </a:p>
          </p:txBody>
        </p:sp>
      </p:grpSp>
      <p:grpSp>
        <p:nvGrpSpPr>
          <p:cNvPr id="111" name="Google Shape;111;p3"/>
          <p:cNvGrpSpPr/>
          <p:nvPr/>
        </p:nvGrpSpPr>
        <p:grpSpPr>
          <a:xfrm>
            <a:off x="402734" y="3212874"/>
            <a:ext cx="1083309" cy="1064644"/>
            <a:chOff x="402734" y="3180051"/>
            <a:chExt cx="1083309" cy="1064644"/>
          </a:xfrm>
        </p:grpSpPr>
        <p:pic>
          <p:nvPicPr>
            <p:cNvPr id="112" name="Google Shape;112;p3"/>
            <p:cNvPicPr preferRelativeResize="0"/>
            <p:nvPr/>
          </p:nvPicPr>
          <p:blipFill rotWithShape="1">
            <a:blip r:embed="rId13">
              <a:alphaModFix/>
            </a:blip>
            <a:srcRect l="16160" t="7458" r="11694" b="20394"/>
            <a:stretch/>
          </p:blipFill>
          <p:spPr>
            <a:xfrm>
              <a:off x="402734" y="3180051"/>
              <a:ext cx="640200" cy="640200"/>
            </a:xfrm>
            <a:prstGeom prst="ellipse">
              <a:avLst/>
            </a:prstGeom>
            <a:noFill/>
            <a:ln>
              <a:noFill/>
            </a:ln>
          </p:spPr>
        </p:pic>
        <p:sp>
          <p:nvSpPr>
            <p:cNvPr id="113" name="Google Shape;113;p3"/>
            <p:cNvSpPr txBox="1"/>
            <p:nvPr/>
          </p:nvSpPr>
          <p:spPr>
            <a:xfrm>
              <a:off x="402734" y="3875363"/>
              <a:ext cx="1083309"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chemeClr val="dk1"/>
                  </a:solidFill>
                  <a:latin typeface="PT Serif"/>
                  <a:ea typeface="PT Serif"/>
                  <a:cs typeface="PT Serif"/>
                  <a:sym typeface="PT Serif"/>
                </a:rPr>
                <a:t>Kit Casey</a:t>
              </a:r>
              <a:br>
                <a:rPr lang="en" sz="800" b="0" i="0" u="none" strike="noStrike" cap="none">
                  <a:solidFill>
                    <a:schemeClr val="dk1"/>
                  </a:solidFill>
                  <a:latin typeface="PT Serif"/>
                  <a:ea typeface="PT Serif"/>
                  <a:cs typeface="PT Serif"/>
                  <a:sym typeface="PT Serif"/>
                </a:rPr>
              </a:br>
              <a:r>
                <a:rPr lang="en" sz="800" b="0" i="0" u="none" strike="noStrike" cap="none">
                  <a:solidFill>
                    <a:schemeClr val="dk1"/>
                  </a:solidFill>
                  <a:latin typeface="PT Serif"/>
                  <a:ea typeface="PT Serif"/>
                  <a:cs typeface="PT Serif"/>
                  <a:sym typeface="PT Serif"/>
                </a:rPr>
                <a:t>Boston, MA</a:t>
              </a:r>
              <a:br>
                <a:rPr lang="en" sz="800" b="0" i="0" u="none" strike="noStrike" cap="none">
                  <a:solidFill>
                    <a:schemeClr val="dk1"/>
                  </a:solidFill>
                  <a:latin typeface="PT Serif"/>
                  <a:ea typeface="PT Serif"/>
                  <a:cs typeface="PT Serif"/>
                  <a:sym typeface="PT Serif"/>
                </a:rPr>
              </a:br>
              <a:r>
                <a:rPr lang="en" sz="800" b="0" i="0" u="none" strike="noStrike" cap="none">
                  <a:solidFill>
                    <a:schemeClr val="dk1"/>
                  </a:solidFill>
                  <a:latin typeface="PT Serif"/>
                  <a:ea typeface="PT Serif"/>
                  <a:cs typeface="PT Serif"/>
                  <a:sym typeface="PT Serif"/>
                </a:rPr>
                <a:t>Design Director</a:t>
              </a:r>
              <a:endParaRPr sz="800" b="0" i="0" u="none" strike="noStrike" cap="none">
                <a:solidFill>
                  <a:schemeClr val="dk1"/>
                </a:solidFill>
                <a:latin typeface="PT Serif"/>
                <a:ea typeface="PT Serif"/>
                <a:cs typeface="PT Serif"/>
                <a:sym typeface="PT Serif"/>
              </a:endParaRPr>
            </a:p>
          </p:txBody>
        </p:sp>
      </p:grpSp>
      <p:grpSp>
        <p:nvGrpSpPr>
          <p:cNvPr id="114" name="Google Shape;114;p3"/>
          <p:cNvGrpSpPr/>
          <p:nvPr/>
        </p:nvGrpSpPr>
        <p:grpSpPr>
          <a:xfrm>
            <a:off x="3835126" y="3212874"/>
            <a:ext cx="1083309" cy="1187755"/>
            <a:chOff x="4021763" y="3180051"/>
            <a:chExt cx="1083309" cy="1187755"/>
          </a:xfrm>
        </p:grpSpPr>
        <p:pic>
          <p:nvPicPr>
            <p:cNvPr id="115" name="Google Shape;115;p3"/>
            <p:cNvPicPr preferRelativeResize="0"/>
            <p:nvPr/>
          </p:nvPicPr>
          <p:blipFill rotWithShape="1">
            <a:blip r:embed="rId14">
              <a:alphaModFix/>
            </a:blip>
            <a:srcRect/>
            <a:stretch/>
          </p:blipFill>
          <p:spPr>
            <a:xfrm>
              <a:off x="4021763" y="3180051"/>
              <a:ext cx="640200" cy="640200"/>
            </a:xfrm>
            <a:prstGeom prst="ellipse">
              <a:avLst/>
            </a:prstGeom>
            <a:noFill/>
            <a:ln>
              <a:noFill/>
            </a:ln>
          </p:spPr>
        </p:pic>
        <p:sp>
          <p:nvSpPr>
            <p:cNvPr id="116" name="Google Shape;116;p3"/>
            <p:cNvSpPr txBox="1"/>
            <p:nvPr/>
          </p:nvSpPr>
          <p:spPr>
            <a:xfrm>
              <a:off x="4021763" y="3875363"/>
              <a:ext cx="1083309" cy="49244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chemeClr val="dk1"/>
                  </a:solidFill>
                  <a:latin typeface="PT Serif"/>
                  <a:ea typeface="PT Serif"/>
                  <a:cs typeface="PT Serif"/>
                  <a:sym typeface="PT Serif"/>
                </a:rPr>
                <a:t>James Lewis</a:t>
              </a:r>
              <a:br>
                <a:rPr lang="en" sz="800" b="0" i="0" u="none" strike="noStrike" cap="none">
                  <a:solidFill>
                    <a:schemeClr val="dk1"/>
                  </a:solidFill>
                  <a:latin typeface="PT Serif"/>
                  <a:ea typeface="PT Serif"/>
                  <a:cs typeface="PT Serif"/>
                  <a:sym typeface="PT Serif"/>
                </a:rPr>
              </a:br>
              <a:r>
                <a:rPr lang="en" sz="800" b="0" i="0" u="none" strike="noStrike" cap="none">
                  <a:solidFill>
                    <a:schemeClr val="dk1"/>
                  </a:solidFill>
                  <a:latin typeface="PT Serif"/>
                  <a:ea typeface="PT Serif"/>
                  <a:cs typeface="PT Serif"/>
                  <a:sym typeface="PT Serif"/>
                </a:rPr>
                <a:t>Austin, TX</a:t>
              </a:r>
              <a:br>
                <a:rPr lang="en" sz="800" b="0" i="0" u="none" strike="noStrike" cap="none">
                  <a:solidFill>
                    <a:schemeClr val="dk1"/>
                  </a:solidFill>
                  <a:latin typeface="PT Serif"/>
                  <a:ea typeface="PT Serif"/>
                  <a:cs typeface="PT Serif"/>
                  <a:sym typeface="PT Serif"/>
                </a:rPr>
              </a:br>
              <a:r>
                <a:rPr lang="en" sz="800" b="0" i="0" u="none" strike="noStrike" cap="none">
                  <a:solidFill>
                    <a:schemeClr val="dk1"/>
                  </a:solidFill>
                  <a:latin typeface="PT Serif"/>
                  <a:ea typeface="PT Serif"/>
                  <a:cs typeface="PT Serif"/>
                  <a:sym typeface="PT Serif"/>
                </a:rPr>
                <a:t>Accessibility and UX Research Lead</a:t>
              </a:r>
              <a:endParaRPr sz="800" b="0" i="0" u="none" strike="noStrike" cap="none">
                <a:solidFill>
                  <a:schemeClr val="dk1"/>
                </a:solidFill>
                <a:latin typeface="PT Serif"/>
                <a:ea typeface="PT Serif"/>
                <a:cs typeface="PT Serif"/>
                <a:sym typeface="PT Serif"/>
              </a:endParaRPr>
            </a:p>
          </p:txBody>
        </p:sp>
      </p:grpSp>
      <p:grpSp>
        <p:nvGrpSpPr>
          <p:cNvPr id="117" name="Google Shape;117;p3"/>
          <p:cNvGrpSpPr/>
          <p:nvPr/>
        </p:nvGrpSpPr>
        <p:grpSpPr>
          <a:xfrm>
            <a:off x="2682226" y="3212874"/>
            <a:ext cx="1083309" cy="1064644"/>
            <a:chOff x="2815420" y="3180051"/>
            <a:chExt cx="1083309" cy="1064644"/>
          </a:xfrm>
        </p:grpSpPr>
        <p:pic>
          <p:nvPicPr>
            <p:cNvPr id="118" name="Google Shape;118;p3"/>
            <p:cNvPicPr preferRelativeResize="0"/>
            <p:nvPr/>
          </p:nvPicPr>
          <p:blipFill rotWithShape="1">
            <a:blip r:embed="rId15">
              <a:alphaModFix/>
            </a:blip>
            <a:srcRect l="12757" t="16393" r="20028" b="16392"/>
            <a:stretch/>
          </p:blipFill>
          <p:spPr>
            <a:xfrm>
              <a:off x="2815420" y="3180051"/>
              <a:ext cx="640200" cy="640200"/>
            </a:xfrm>
            <a:prstGeom prst="ellipse">
              <a:avLst/>
            </a:prstGeom>
            <a:noFill/>
            <a:ln>
              <a:noFill/>
            </a:ln>
          </p:spPr>
        </p:pic>
        <p:sp>
          <p:nvSpPr>
            <p:cNvPr id="119" name="Google Shape;119;p3"/>
            <p:cNvSpPr txBox="1"/>
            <p:nvPr/>
          </p:nvSpPr>
          <p:spPr>
            <a:xfrm>
              <a:off x="2815420" y="3875363"/>
              <a:ext cx="1083309"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chemeClr val="dk1"/>
                  </a:solidFill>
                  <a:latin typeface="PT Serif"/>
                  <a:ea typeface="PT Serif"/>
                  <a:cs typeface="PT Serif"/>
                  <a:sym typeface="PT Serif"/>
                </a:rPr>
                <a:t>Grace Hong</a:t>
              </a:r>
              <a:br>
                <a:rPr lang="en" sz="800" b="0" i="0" u="none" strike="noStrike" cap="none">
                  <a:solidFill>
                    <a:schemeClr val="dk1"/>
                  </a:solidFill>
                  <a:latin typeface="PT Serif"/>
                  <a:ea typeface="PT Serif"/>
                  <a:cs typeface="PT Serif"/>
                  <a:sym typeface="PT Serif"/>
                </a:rPr>
              </a:br>
              <a:r>
                <a:rPr lang="en" sz="800" b="0" i="0" u="none" strike="noStrike" cap="none">
                  <a:solidFill>
                    <a:schemeClr val="dk1"/>
                  </a:solidFill>
                  <a:latin typeface="PT Serif"/>
                  <a:ea typeface="PT Serif"/>
                  <a:cs typeface="PT Serif"/>
                  <a:sym typeface="PT Serif"/>
                </a:rPr>
                <a:t>New Jersey</a:t>
              </a:r>
              <a:br>
                <a:rPr lang="en" sz="800" b="0" i="0" u="none" strike="noStrike" cap="none">
                  <a:solidFill>
                    <a:schemeClr val="dk1"/>
                  </a:solidFill>
                  <a:latin typeface="PT Serif"/>
                  <a:ea typeface="PT Serif"/>
                  <a:cs typeface="PT Serif"/>
                  <a:sym typeface="PT Serif"/>
                </a:rPr>
              </a:br>
              <a:r>
                <a:rPr lang="en" sz="800" b="0" i="0" u="none" strike="noStrike" cap="none">
                  <a:solidFill>
                    <a:schemeClr val="dk1"/>
                  </a:solidFill>
                  <a:latin typeface="PT Serif"/>
                  <a:ea typeface="PT Serif"/>
                  <a:cs typeface="PT Serif"/>
                  <a:sym typeface="PT Serif"/>
                </a:rPr>
                <a:t>Experience Designer</a:t>
              </a:r>
              <a:endParaRPr sz="800" b="0" i="0" u="none" strike="noStrike" cap="none">
                <a:solidFill>
                  <a:schemeClr val="dk1"/>
                </a:solidFill>
                <a:latin typeface="PT Serif"/>
                <a:ea typeface="PT Serif"/>
                <a:cs typeface="PT Serif"/>
                <a:sym typeface="PT Serif"/>
              </a:endParaRPr>
            </a:p>
          </p:txBody>
        </p:sp>
      </p:grpSp>
      <p:grpSp>
        <p:nvGrpSpPr>
          <p:cNvPr id="120" name="Google Shape;120;p3"/>
          <p:cNvGrpSpPr/>
          <p:nvPr/>
        </p:nvGrpSpPr>
        <p:grpSpPr>
          <a:xfrm>
            <a:off x="8131229" y="1607051"/>
            <a:ext cx="1083309" cy="941533"/>
            <a:chOff x="6957727" y="3056406"/>
            <a:chExt cx="1083309" cy="941533"/>
          </a:xfrm>
        </p:grpSpPr>
        <p:pic>
          <p:nvPicPr>
            <p:cNvPr id="121" name="Google Shape;121;p3"/>
            <p:cNvPicPr preferRelativeResize="0"/>
            <p:nvPr/>
          </p:nvPicPr>
          <p:blipFill rotWithShape="1">
            <a:blip r:embed="rId16">
              <a:alphaModFix/>
            </a:blip>
            <a:srcRect/>
            <a:stretch/>
          </p:blipFill>
          <p:spPr>
            <a:xfrm>
              <a:off x="6957727" y="3056406"/>
              <a:ext cx="640200" cy="640200"/>
            </a:xfrm>
            <a:prstGeom prst="ellipse">
              <a:avLst/>
            </a:prstGeom>
            <a:noFill/>
            <a:ln>
              <a:noFill/>
            </a:ln>
          </p:spPr>
        </p:pic>
        <p:sp>
          <p:nvSpPr>
            <p:cNvPr id="122" name="Google Shape;122;p3"/>
            <p:cNvSpPr txBox="1"/>
            <p:nvPr/>
          </p:nvSpPr>
          <p:spPr>
            <a:xfrm>
              <a:off x="6957727" y="3751718"/>
              <a:ext cx="1083309" cy="24622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chemeClr val="dk1"/>
                  </a:solidFill>
                  <a:latin typeface="PT Serif"/>
                  <a:ea typeface="PT Serif"/>
                  <a:cs typeface="PT Serif"/>
                  <a:sym typeface="PT Serif"/>
                </a:rPr>
                <a:t>Kevin London</a:t>
              </a:r>
              <a:br>
                <a:rPr lang="en" sz="800" b="0" i="0" u="none" strike="noStrike" cap="none">
                  <a:solidFill>
                    <a:schemeClr val="dk1"/>
                  </a:solidFill>
                  <a:latin typeface="PT Serif"/>
                  <a:ea typeface="PT Serif"/>
                  <a:cs typeface="PT Serif"/>
                  <a:sym typeface="PT Serif"/>
                </a:rPr>
              </a:br>
              <a:r>
                <a:rPr lang="en" sz="800">
                  <a:solidFill>
                    <a:schemeClr val="dk1"/>
                  </a:solidFill>
                  <a:latin typeface="PT Serif"/>
                  <a:ea typeface="PT Serif"/>
                  <a:cs typeface="PT Serif"/>
                  <a:sym typeface="PT Serif"/>
                </a:rPr>
                <a:t>FROG Designs</a:t>
              </a:r>
              <a:endParaRPr sz="800" b="0" i="0" u="none" strike="noStrike" cap="none">
                <a:solidFill>
                  <a:schemeClr val="dk1"/>
                </a:solidFill>
                <a:latin typeface="PT Serif"/>
                <a:ea typeface="PT Serif"/>
                <a:cs typeface="PT Serif"/>
                <a:sym typeface="PT Serif"/>
              </a:endParaRPr>
            </a:p>
          </p:txBody>
        </p:sp>
      </p:grpSp>
      <p:grpSp>
        <p:nvGrpSpPr>
          <p:cNvPr id="123" name="Google Shape;123;p3"/>
          <p:cNvGrpSpPr/>
          <p:nvPr/>
        </p:nvGrpSpPr>
        <p:grpSpPr>
          <a:xfrm>
            <a:off x="7815109" y="3212874"/>
            <a:ext cx="1083309" cy="941533"/>
            <a:chOff x="8017911" y="3180051"/>
            <a:chExt cx="1083309" cy="941533"/>
          </a:xfrm>
        </p:grpSpPr>
        <p:pic>
          <p:nvPicPr>
            <p:cNvPr id="124" name="Google Shape;124;p3"/>
            <p:cNvPicPr preferRelativeResize="0"/>
            <p:nvPr/>
          </p:nvPicPr>
          <p:blipFill rotWithShape="1">
            <a:blip r:embed="rId17">
              <a:alphaModFix/>
            </a:blip>
            <a:srcRect/>
            <a:stretch/>
          </p:blipFill>
          <p:spPr>
            <a:xfrm>
              <a:off x="8017911" y="3180051"/>
              <a:ext cx="640200" cy="640200"/>
            </a:xfrm>
            <a:prstGeom prst="ellipse">
              <a:avLst/>
            </a:prstGeom>
            <a:noFill/>
            <a:ln>
              <a:noFill/>
            </a:ln>
          </p:spPr>
        </p:pic>
        <p:sp>
          <p:nvSpPr>
            <p:cNvPr id="125" name="Google Shape;125;p3"/>
            <p:cNvSpPr txBox="1"/>
            <p:nvPr/>
          </p:nvSpPr>
          <p:spPr>
            <a:xfrm>
              <a:off x="8017911" y="3875363"/>
              <a:ext cx="1083309" cy="24622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chemeClr val="dk1"/>
                  </a:solidFill>
                  <a:latin typeface="PT Serif"/>
                  <a:ea typeface="PT Serif"/>
                  <a:cs typeface="PT Serif"/>
                  <a:sym typeface="PT Serif"/>
                </a:rPr>
                <a:t>Ben Morris</a:t>
              </a:r>
              <a:endParaRPr sz="800" b="0" i="0" u="none" strike="noStrike" cap="none">
                <a:solidFill>
                  <a:schemeClr val="dk1"/>
                </a:solidFill>
                <a:latin typeface="PT Serif"/>
                <a:ea typeface="PT Serif"/>
                <a:cs typeface="PT Serif"/>
                <a:sym typeface="PT Serif"/>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PT Serif"/>
                  <a:ea typeface="PT Serif"/>
                  <a:cs typeface="PT Serif"/>
                  <a:sym typeface="PT Serif"/>
                </a:rPr>
                <a:t>Pluribus Digital</a:t>
              </a:r>
              <a:endParaRPr sz="800" b="0" i="0" u="none" strike="noStrike" cap="none">
                <a:solidFill>
                  <a:schemeClr val="dk1"/>
                </a:solidFill>
                <a:latin typeface="PT Serif"/>
                <a:ea typeface="PT Serif"/>
                <a:cs typeface="PT Serif"/>
                <a:sym typeface="PT Serif"/>
              </a:endParaRPr>
            </a:p>
          </p:txBody>
        </p:sp>
      </p:grpSp>
      <p:cxnSp>
        <p:nvCxnSpPr>
          <p:cNvPr id="126" name="Google Shape;126;p3"/>
          <p:cNvCxnSpPr/>
          <p:nvPr/>
        </p:nvCxnSpPr>
        <p:spPr>
          <a:xfrm>
            <a:off x="6070781" y="1025912"/>
            <a:ext cx="0" cy="3374717"/>
          </a:xfrm>
          <a:prstGeom prst="straightConnector1">
            <a:avLst/>
          </a:prstGeom>
          <a:noFill/>
          <a:ln w="12700" cap="flat" cmpd="sng">
            <a:solidFill>
              <a:srgbClr val="D6D6D6"/>
            </a:solidFill>
            <a:prstDash val="solid"/>
            <a:round/>
            <a:headEnd type="none" w="sm" len="sm"/>
            <a:tailEnd type="none" w="sm" len="sm"/>
          </a:ln>
        </p:spPr>
      </p:cxnSp>
      <p:sp>
        <p:nvSpPr>
          <p:cNvPr id="127" name="Google Shape;12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PT Serif"/>
                <a:ea typeface="PT Serif"/>
                <a:cs typeface="PT Serif"/>
                <a:sym typeface="PT Serif"/>
              </a:rPr>
              <a:t>3</a:t>
            </a:fld>
            <a:endParaRPr>
              <a:latin typeface="PT Serif"/>
              <a:ea typeface="PT Serif"/>
              <a:cs typeface="PT Serif"/>
              <a:sym typeface="PT Serif"/>
            </a:endParaRPr>
          </a:p>
        </p:txBody>
      </p:sp>
      <p:sp>
        <p:nvSpPr>
          <p:cNvPr id="128" name="Google Shape;128;p3"/>
          <p:cNvSpPr txBox="1"/>
          <p:nvPr/>
        </p:nvSpPr>
        <p:spPr>
          <a:xfrm>
            <a:off x="387901" y="939032"/>
            <a:ext cx="2289651" cy="21544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accent1"/>
                </a:solidFill>
                <a:latin typeface="PT Serif"/>
                <a:ea typeface="PT Serif"/>
                <a:cs typeface="PT Serif"/>
                <a:sym typeface="PT Serif"/>
              </a:rPr>
              <a:t>Core Team</a:t>
            </a:r>
            <a:endParaRPr sz="1200" b="1" i="0" u="none" strike="noStrike" cap="none">
              <a:solidFill>
                <a:schemeClr val="accent1"/>
              </a:solidFill>
              <a:latin typeface="PT Serif"/>
              <a:ea typeface="PT Serif"/>
              <a:cs typeface="PT Serif"/>
              <a:sym typeface="PT Serif"/>
            </a:endParaRPr>
          </a:p>
        </p:txBody>
      </p:sp>
      <p:sp>
        <p:nvSpPr>
          <p:cNvPr id="129" name="Google Shape;129;p3"/>
          <p:cNvSpPr txBox="1"/>
          <p:nvPr/>
        </p:nvSpPr>
        <p:spPr>
          <a:xfrm>
            <a:off x="385024" y="1227355"/>
            <a:ext cx="2289651" cy="21544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chemeClr val="dk1"/>
                </a:solidFill>
                <a:latin typeface="PT Serif"/>
                <a:ea typeface="PT Serif"/>
                <a:cs typeface="PT Serif"/>
                <a:sym typeface="PT Serif"/>
              </a:rPr>
              <a:t>Product</a:t>
            </a:r>
            <a:endParaRPr sz="900" b="1" i="0" u="none" strike="noStrike" cap="none">
              <a:solidFill>
                <a:schemeClr val="dk1"/>
              </a:solidFill>
              <a:latin typeface="PT Serif"/>
              <a:ea typeface="PT Serif"/>
              <a:cs typeface="PT Serif"/>
              <a:sym typeface="PT Serif"/>
            </a:endParaRPr>
          </a:p>
        </p:txBody>
      </p:sp>
      <p:sp>
        <p:nvSpPr>
          <p:cNvPr id="130" name="Google Shape;130;p3"/>
          <p:cNvSpPr txBox="1"/>
          <p:nvPr/>
        </p:nvSpPr>
        <p:spPr>
          <a:xfrm>
            <a:off x="389227" y="2916204"/>
            <a:ext cx="2289651" cy="21544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chemeClr val="dk1"/>
                </a:solidFill>
                <a:latin typeface="PT Serif"/>
                <a:ea typeface="PT Serif"/>
                <a:cs typeface="PT Serif"/>
                <a:sym typeface="PT Serif"/>
              </a:rPr>
              <a:t>Design</a:t>
            </a:r>
            <a:endParaRPr sz="900" b="1" i="0" u="none" strike="noStrike" cap="none">
              <a:solidFill>
                <a:schemeClr val="dk1"/>
              </a:solidFill>
              <a:latin typeface="PT Serif"/>
              <a:ea typeface="PT Serif"/>
              <a:cs typeface="PT Serif"/>
              <a:sym typeface="PT Serif"/>
            </a:endParaRPr>
          </a:p>
        </p:txBody>
      </p:sp>
      <p:sp>
        <p:nvSpPr>
          <p:cNvPr id="131" name="Google Shape;131;p3"/>
          <p:cNvSpPr txBox="1"/>
          <p:nvPr/>
        </p:nvSpPr>
        <p:spPr>
          <a:xfrm>
            <a:off x="3854596" y="1227355"/>
            <a:ext cx="2289651" cy="21544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chemeClr val="dk1"/>
                </a:solidFill>
                <a:latin typeface="PT Serif"/>
                <a:ea typeface="PT Serif"/>
                <a:cs typeface="PT Serif"/>
                <a:sym typeface="PT Serif"/>
              </a:rPr>
              <a:t>Engineering</a:t>
            </a:r>
            <a:endParaRPr sz="900" b="1" i="0" u="none" strike="noStrike" cap="none">
              <a:solidFill>
                <a:schemeClr val="dk1"/>
              </a:solidFill>
              <a:latin typeface="PT Serif"/>
              <a:ea typeface="PT Serif"/>
              <a:cs typeface="PT Serif"/>
              <a:sym typeface="PT Serif"/>
            </a:endParaRPr>
          </a:p>
        </p:txBody>
      </p:sp>
      <p:sp>
        <p:nvSpPr>
          <p:cNvPr id="132" name="Google Shape;132;p3"/>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9B9B9B"/>
                </a:solidFill>
                <a:latin typeface="PT Serif"/>
                <a:ea typeface="PT Serif"/>
                <a:cs typeface="PT Serif"/>
                <a:sym typeface="PT Serif"/>
              </a:rPr>
              <a:t>Kick-off: 1095-B Tax Form</a:t>
            </a:r>
            <a:endParaRPr sz="600" b="1" i="0" u="none" strike="noStrike" cap="none">
              <a:solidFill>
                <a:srgbClr val="9B9B9B"/>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p:nvPr/>
        </p:nvSpPr>
        <p:spPr>
          <a:xfrm>
            <a:off x="406399" y="766127"/>
            <a:ext cx="3874655" cy="1805623"/>
          </a:xfrm>
          <a:prstGeom prst="rect">
            <a:avLst/>
          </a:prstGeom>
          <a:noFill/>
          <a:ln>
            <a:noFill/>
          </a:ln>
        </p:spPr>
        <p:txBody>
          <a:bodyPr spcFirstLastPara="1" wrap="square" lIns="0" tIns="0" rIns="0" bIns="0" anchor="t" anchorCtr="0">
            <a:noAutofit/>
          </a:bodyPr>
          <a:lstStyle/>
          <a:p>
            <a:pPr marL="228600" marR="0" lvl="0" indent="-228600" algn="l" rtl="0">
              <a:lnSpc>
                <a:spcPct val="100000"/>
              </a:lnSpc>
              <a:spcBef>
                <a:spcPts val="1000"/>
              </a:spcBef>
              <a:spcAft>
                <a:spcPts val="0"/>
              </a:spcAft>
              <a:buClr>
                <a:srgbClr val="434343"/>
              </a:buClr>
              <a:buSzPts val="1100"/>
              <a:buFont typeface="PT Serif"/>
              <a:buChar char="●"/>
            </a:pPr>
            <a:r>
              <a:rPr lang="en" sz="1200" b="0" i="0" u="none" strike="noStrike" cap="none">
                <a:solidFill>
                  <a:srgbClr val="434343"/>
                </a:solidFill>
                <a:latin typeface="PT Serif"/>
                <a:ea typeface="PT Serif"/>
                <a:cs typeface="PT Serif"/>
                <a:sym typeface="PT Serif"/>
              </a:rPr>
              <a:t>Digitize 1095-B form on va.gov so veterans can view the form, download the form, &amp; be able to upload or print it for their taxes.</a:t>
            </a:r>
            <a:endParaRPr sz="1200" b="0" i="0" u="none" strike="noStrike" cap="none">
              <a:solidFill>
                <a:srgbClr val="434343"/>
              </a:solidFill>
              <a:latin typeface="PT Serif"/>
              <a:ea typeface="PT Serif"/>
              <a:cs typeface="PT Serif"/>
              <a:sym typeface="PT Serif"/>
            </a:endParaRPr>
          </a:p>
          <a:p>
            <a:pPr marL="228600" marR="0" lvl="0" indent="-228600" algn="l" rtl="0">
              <a:lnSpc>
                <a:spcPct val="100000"/>
              </a:lnSpc>
              <a:spcBef>
                <a:spcPts val="1000"/>
              </a:spcBef>
              <a:spcAft>
                <a:spcPts val="0"/>
              </a:spcAft>
              <a:buClr>
                <a:srgbClr val="434343"/>
              </a:buClr>
              <a:buSzPts val="1100"/>
              <a:buFont typeface="PT Serif"/>
              <a:buChar char="●"/>
            </a:pPr>
            <a:r>
              <a:rPr lang="en" sz="1200" b="0" i="0" u="none" strike="noStrike" cap="none">
                <a:solidFill>
                  <a:srgbClr val="434343"/>
                </a:solidFill>
                <a:latin typeface="PT Serif"/>
                <a:ea typeface="PT Serif"/>
                <a:cs typeface="PT Serif"/>
                <a:sym typeface="PT Serif"/>
              </a:rPr>
              <a:t>Create space on va.gov production, with all steps required for a veteran to download their 1095-B form</a:t>
            </a:r>
            <a:endParaRPr sz="1200" b="0" i="0" u="none" strike="noStrike" cap="none">
              <a:solidFill>
                <a:srgbClr val="434343"/>
              </a:solidFill>
              <a:latin typeface="PT Serif"/>
              <a:ea typeface="PT Serif"/>
              <a:cs typeface="PT Serif"/>
              <a:sym typeface="PT Serif"/>
            </a:endParaRPr>
          </a:p>
          <a:p>
            <a:pPr marL="228600" marR="0" lvl="0" indent="-228600" algn="l" rtl="0">
              <a:lnSpc>
                <a:spcPct val="100000"/>
              </a:lnSpc>
              <a:spcBef>
                <a:spcPts val="1000"/>
              </a:spcBef>
              <a:spcAft>
                <a:spcPts val="1000"/>
              </a:spcAft>
              <a:buClr>
                <a:srgbClr val="434343"/>
              </a:buClr>
              <a:buSzPts val="1100"/>
              <a:buFont typeface="PT Serif"/>
              <a:buChar char="●"/>
            </a:pPr>
            <a:r>
              <a:rPr lang="en" sz="1200" b="0" i="0" u="none" strike="noStrike" cap="none">
                <a:solidFill>
                  <a:srgbClr val="434343"/>
                </a:solidFill>
                <a:latin typeface="PT Serif"/>
                <a:ea typeface="PT Serif"/>
                <a:cs typeface="PT Serif"/>
                <a:sym typeface="PT Serif"/>
              </a:rPr>
              <a:t>Increase availability of self-service tools</a:t>
            </a:r>
            <a:endParaRPr/>
          </a:p>
        </p:txBody>
      </p:sp>
      <p:sp>
        <p:nvSpPr>
          <p:cNvPr id="138" name="Google Shape;138;p4"/>
          <p:cNvSpPr txBox="1">
            <a:spLocks noGrp="1"/>
          </p:cNvSpPr>
          <p:nvPr>
            <p:ph type="title"/>
          </p:nvPr>
        </p:nvSpPr>
        <p:spPr>
          <a:xfrm>
            <a:off x="311700" y="328522"/>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434343"/>
              </a:buClr>
              <a:buSzPts val="1800"/>
              <a:buFont typeface="Century Gothic"/>
              <a:buNone/>
            </a:pPr>
            <a:r>
              <a:rPr lang="en"/>
              <a:t>Project objectives</a:t>
            </a:r>
            <a:endParaRPr/>
          </a:p>
        </p:txBody>
      </p:sp>
      <p:sp>
        <p:nvSpPr>
          <p:cNvPr id="139" name="Google Shape;139;p4"/>
          <p:cNvSpPr/>
          <p:nvPr/>
        </p:nvSpPr>
        <p:spPr>
          <a:xfrm>
            <a:off x="406398" y="2503971"/>
            <a:ext cx="4165601" cy="2007993"/>
          </a:xfrm>
          <a:prstGeom prst="rect">
            <a:avLst/>
          </a:prstGeom>
          <a:solidFill>
            <a:schemeClr val="lt2"/>
          </a:solidFill>
          <a:ln>
            <a:noFill/>
          </a:ln>
        </p:spPr>
        <p:txBody>
          <a:bodyPr spcFirstLastPara="1" wrap="square" lIns="182875" tIns="182875" rIns="91425" bIns="18287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accent1"/>
                </a:solidFill>
                <a:latin typeface="PT Serif"/>
                <a:ea typeface="PT Serif"/>
                <a:cs typeface="PT Serif"/>
                <a:sym typeface="PT Serif"/>
              </a:rPr>
              <a:t>For discussion: </a:t>
            </a:r>
            <a:endParaRPr sz="1000" b="0" i="0" u="none" strike="noStrike" cap="none">
              <a:solidFill>
                <a:srgbClr val="000000"/>
              </a:solidFill>
              <a:latin typeface="PT Serif"/>
              <a:ea typeface="PT Serif"/>
              <a:cs typeface="PT Serif"/>
              <a:sym typeface="PT Serif"/>
            </a:endParaRPr>
          </a:p>
          <a:p>
            <a:pPr marL="0" marR="0" lvl="0" indent="0" algn="l" rtl="0">
              <a:lnSpc>
                <a:spcPct val="100000"/>
              </a:lnSpc>
              <a:spcBef>
                <a:spcPts val="900"/>
              </a:spcBef>
              <a:spcAft>
                <a:spcPts val="0"/>
              </a:spcAft>
              <a:buClr>
                <a:srgbClr val="000000"/>
              </a:buClr>
              <a:buSzPts val="1000"/>
              <a:buFont typeface="Arial"/>
              <a:buNone/>
            </a:pPr>
            <a:r>
              <a:rPr lang="en" sz="1000" b="0" i="0" u="none" strike="noStrike" cap="none">
                <a:solidFill>
                  <a:srgbClr val="000000"/>
                </a:solidFill>
                <a:latin typeface="PT Serif"/>
                <a:ea typeface="PT Serif"/>
                <a:cs typeface="PT Serif"/>
                <a:sym typeface="PT Serif"/>
              </a:rPr>
              <a:t>1) What is the core pain point we are trying to solve?</a:t>
            </a:r>
            <a:endParaRPr/>
          </a:p>
          <a:p>
            <a:pPr marL="0" marR="0" lvl="0" indent="0" algn="l" rtl="0">
              <a:lnSpc>
                <a:spcPct val="100000"/>
              </a:lnSpc>
              <a:spcBef>
                <a:spcPts val="300"/>
              </a:spcBef>
              <a:spcAft>
                <a:spcPts val="0"/>
              </a:spcAft>
              <a:buClr>
                <a:srgbClr val="000000"/>
              </a:buClr>
              <a:buSzPts val="1000"/>
              <a:buFont typeface="Arial"/>
              <a:buNone/>
            </a:pPr>
            <a:r>
              <a:rPr lang="en" sz="1000" b="0" i="0" u="none" strike="noStrike" cap="none">
                <a:solidFill>
                  <a:srgbClr val="000000"/>
                </a:solidFill>
                <a:latin typeface="PT Serif"/>
                <a:ea typeface="PT Serif"/>
                <a:cs typeface="PT Serif"/>
                <a:sym typeface="PT Serif"/>
              </a:rPr>
              <a:t>2) What is the current state? </a:t>
            </a:r>
            <a:endParaRPr/>
          </a:p>
          <a:p>
            <a:pPr marL="0" marR="0" lvl="0" indent="0" algn="l" rtl="0">
              <a:lnSpc>
                <a:spcPct val="100000"/>
              </a:lnSpc>
              <a:spcBef>
                <a:spcPts val="300"/>
              </a:spcBef>
              <a:spcAft>
                <a:spcPts val="0"/>
              </a:spcAft>
              <a:buClr>
                <a:srgbClr val="000000"/>
              </a:buClr>
              <a:buSzPts val="1000"/>
              <a:buFont typeface="Arial"/>
              <a:buNone/>
            </a:pPr>
            <a:r>
              <a:rPr lang="en" sz="1000" b="0" i="0" u="none" strike="noStrike" cap="none">
                <a:solidFill>
                  <a:srgbClr val="000000"/>
                </a:solidFill>
                <a:latin typeface="PT Serif"/>
                <a:ea typeface="PT Serif"/>
                <a:cs typeface="PT Serif"/>
                <a:sym typeface="PT Serif"/>
              </a:rPr>
              <a:t>3) What is the experience of the future state?</a:t>
            </a:r>
            <a:endParaRPr/>
          </a:p>
          <a:p>
            <a:pPr marL="0" marR="0" lvl="0" indent="0" algn="l" rtl="0">
              <a:lnSpc>
                <a:spcPct val="100000"/>
              </a:lnSpc>
              <a:spcBef>
                <a:spcPts val="300"/>
              </a:spcBef>
              <a:spcAft>
                <a:spcPts val="0"/>
              </a:spcAft>
              <a:buClr>
                <a:srgbClr val="000000"/>
              </a:buClr>
              <a:buSzPts val="1000"/>
              <a:buFont typeface="Arial"/>
              <a:buNone/>
            </a:pPr>
            <a:r>
              <a:rPr lang="en" sz="1000" b="0" i="0" u="none" strike="noStrike" cap="none">
                <a:solidFill>
                  <a:srgbClr val="000000"/>
                </a:solidFill>
                <a:latin typeface="PT Serif"/>
                <a:ea typeface="PT Serif"/>
                <a:cs typeface="PT Serif"/>
                <a:sym typeface="PT Serif"/>
              </a:rPr>
              <a:t>4) What stakeholders or groups are key for us to loop in?</a:t>
            </a:r>
            <a:endParaRPr/>
          </a:p>
          <a:p>
            <a:pPr marL="0" marR="0" lvl="0" indent="0" algn="l" rtl="0">
              <a:lnSpc>
                <a:spcPct val="100000"/>
              </a:lnSpc>
              <a:spcBef>
                <a:spcPts val="300"/>
              </a:spcBef>
              <a:spcAft>
                <a:spcPts val="0"/>
              </a:spcAft>
              <a:buClr>
                <a:srgbClr val="000000"/>
              </a:buClr>
              <a:buSzPts val="1000"/>
              <a:buFont typeface="Arial"/>
              <a:buNone/>
            </a:pPr>
            <a:r>
              <a:rPr lang="en" sz="1000" b="0" i="0" u="none" strike="noStrike" cap="none">
                <a:solidFill>
                  <a:srgbClr val="000000"/>
                </a:solidFill>
                <a:latin typeface="PT Serif"/>
                <a:ea typeface="PT Serif"/>
                <a:cs typeface="PT Serif"/>
                <a:sym typeface="PT Serif"/>
              </a:rPr>
              <a:t>5) What risks or potential challenges do we want to keep an eye on?</a:t>
            </a:r>
            <a:endParaRPr/>
          </a:p>
          <a:p>
            <a:pPr marL="0" marR="0" lvl="0" indent="0" algn="l" rtl="0">
              <a:lnSpc>
                <a:spcPct val="100000"/>
              </a:lnSpc>
              <a:spcBef>
                <a:spcPts val="300"/>
              </a:spcBef>
              <a:spcAft>
                <a:spcPts val="300"/>
              </a:spcAft>
              <a:buClr>
                <a:srgbClr val="000000"/>
              </a:buClr>
              <a:buSzPts val="1000"/>
              <a:buFont typeface="Arial"/>
              <a:buNone/>
            </a:pPr>
            <a:endParaRPr sz="1000" b="0" i="0" u="none" strike="noStrike" cap="none">
              <a:solidFill>
                <a:srgbClr val="000000"/>
              </a:solidFill>
              <a:latin typeface="PT Serif"/>
              <a:ea typeface="PT Serif"/>
              <a:cs typeface="PT Serif"/>
              <a:sym typeface="PT Serif"/>
            </a:endParaRPr>
          </a:p>
        </p:txBody>
      </p:sp>
      <p:sp>
        <p:nvSpPr>
          <p:cNvPr id="140" name="Google Shape;140;p4"/>
          <p:cNvSpPr txBox="1"/>
          <p:nvPr/>
        </p:nvSpPr>
        <p:spPr>
          <a:xfrm>
            <a:off x="491858" y="4023373"/>
            <a:ext cx="3102242" cy="35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PT Serif"/>
                <a:ea typeface="PT Serif"/>
                <a:cs typeface="PT Serif"/>
                <a:sym typeface="PT Serif"/>
              </a:rPr>
              <a:t>Move to</a:t>
            </a:r>
            <a:r>
              <a:rPr lang="en" sz="1000" b="0" i="1" u="none" strike="noStrike" cap="none">
                <a:solidFill>
                  <a:schemeClr val="accent1"/>
                </a:solidFill>
                <a:latin typeface="PT Serif"/>
                <a:ea typeface="PT Serif"/>
                <a:cs typeface="PT Serif"/>
                <a:sym typeface="PT Serif"/>
              </a:rPr>
              <a:t> </a:t>
            </a:r>
            <a:r>
              <a:rPr lang="en" sz="1000" b="0" i="1" u="sng" strike="noStrike" cap="none">
                <a:solidFill>
                  <a:schemeClr val="accent1"/>
                </a:solidFill>
                <a:latin typeface="PT Serif"/>
                <a:ea typeface="PT Serif"/>
                <a:cs typeface="PT Serif"/>
                <a:sym typeface="PT Serif"/>
                <a:hlinkClick r:id="rId3">
                  <a:extLst>
                    <a:ext uri="{A12FA001-AC4F-418D-AE19-62706E023703}">
                      <ahyp:hlinkClr xmlns:ahyp="http://schemas.microsoft.com/office/drawing/2018/hyperlinkcolor" val="tx"/>
                    </a:ext>
                  </a:extLst>
                </a:hlinkClick>
              </a:rPr>
              <a:t>Mural Board</a:t>
            </a:r>
            <a:r>
              <a:rPr lang="en" sz="1000" b="0" i="1" u="none" strike="noStrike" cap="none">
                <a:solidFill>
                  <a:schemeClr val="accent1"/>
                </a:solidFill>
                <a:latin typeface="PT Serif"/>
                <a:ea typeface="PT Serif"/>
                <a:cs typeface="PT Serif"/>
                <a:sym typeface="PT Serif"/>
              </a:rPr>
              <a:t> </a:t>
            </a:r>
            <a:r>
              <a:rPr lang="en" sz="1000" b="0" i="1" u="none" strike="noStrike" cap="none">
                <a:solidFill>
                  <a:srgbClr val="000000"/>
                </a:solidFill>
                <a:latin typeface="PT Serif"/>
                <a:ea typeface="PT Serif"/>
                <a:cs typeface="PT Serif"/>
                <a:sym typeface="PT Serif"/>
              </a:rPr>
              <a:t>for discussion</a:t>
            </a:r>
            <a:endParaRPr sz="1000" b="0" i="1" u="none" strike="noStrike" cap="none">
              <a:solidFill>
                <a:srgbClr val="000000"/>
              </a:solidFill>
              <a:latin typeface="PT Serif"/>
              <a:ea typeface="PT Serif"/>
              <a:cs typeface="PT Serif"/>
              <a:sym typeface="PT Serif"/>
            </a:endParaRPr>
          </a:p>
        </p:txBody>
      </p:sp>
      <p:pic>
        <p:nvPicPr>
          <p:cNvPr id="141" name="Google Shape;141;p4"/>
          <p:cNvPicPr preferRelativeResize="0"/>
          <p:nvPr/>
        </p:nvPicPr>
        <p:blipFill rotWithShape="1">
          <a:blip r:embed="rId4">
            <a:alphaModFix/>
          </a:blip>
          <a:srcRect l="5900" r="34664"/>
          <a:stretch/>
        </p:blipFill>
        <p:spPr>
          <a:xfrm>
            <a:off x="5141673" y="0"/>
            <a:ext cx="4002327" cy="5143500"/>
          </a:xfrm>
          <a:prstGeom prst="rect">
            <a:avLst/>
          </a:prstGeom>
          <a:noFill/>
          <a:ln>
            <a:noFill/>
          </a:ln>
        </p:spPr>
      </p:pic>
      <p:sp>
        <p:nvSpPr>
          <p:cNvPr id="142" name="Google Shape;142;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PT Serif"/>
                <a:ea typeface="PT Serif"/>
                <a:cs typeface="PT Serif"/>
                <a:sym typeface="PT Serif"/>
              </a:rPr>
              <a:t>4</a:t>
            </a:fld>
            <a:endParaRPr>
              <a:latin typeface="PT Serif"/>
              <a:ea typeface="PT Serif"/>
              <a:cs typeface="PT Serif"/>
              <a:sym typeface="PT Serif"/>
            </a:endParaRPr>
          </a:p>
        </p:txBody>
      </p:sp>
      <p:sp>
        <p:nvSpPr>
          <p:cNvPr id="143" name="Google Shape;143;p4"/>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424242"/>
                </a:solidFill>
                <a:latin typeface="PT Serif"/>
                <a:ea typeface="PT Serif"/>
                <a:cs typeface="PT Serif"/>
                <a:sym typeface="PT Serif"/>
              </a:rPr>
              <a:t>Kick-off: 1095-B Tax Form</a:t>
            </a:r>
            <a:endParaRPr sz="600" b="1" i="0" u="none" strike="noStrike" cap="none">
              <a:solidFill>
                <a:srgbClr val="424242"/>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5"/>
          <p:cNvSpPr/>
          <p:nvPr/>
        </p:nvSpPr>
        <p:spPr>
          <a:xfrm>
            <a:off x="-950" y="0"/>
            <a:ext cx="9144000" cy="5143500"/>
          </a:xfrm>
          <a:prstGeom prst="rect">
            <a:avLst/>
          </a:prstGeom>
          <a:solidFill>
            <a:srgbClr val="4B5C90"/>
          </a:solidFill>
          <a:ln w="9525" cap="flat" cmpd="sng">
            <a:solidFill>
              <a:srgbClr val="4B5C9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018"/>
              <a:buFont typeface="Arial"/>
              <a:buNone/>
            </a:pPr>
            <a:endParaRPr sz="1390" b="0" i="0" u="none" strike="noStrike" cap="none">
              <a:solidFill>
                <a:schemeClr val="lt1"/>
              </a:solidFill>
              <a:latin typeface="PT Serif"/>
              <a:ea typeface="PT Serif"/>
              <a:cs typeface="PT Serif"/>
              <a:sym typeface="PT Serif"/>
            </a:endParaRPr>
          </a:p>
        </p:txBody>
      </p:sp>
      <p:sp>
        <p:nvSpPr>
          <p:cNvPr id="149" name="Google Shape;149;p5"/>
          <p:cNvSpPr txBox="1"/>
          <p:nvPr/>
        </p:nvSpPr>
        <p:spPr>
          <a:xfrm>
            <a:off x="464100" y="2073643"/>
            <a:ext cx="7768500" cy="68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340"/>
              <a:buFont typeface="Arial"/>
              <a:buNone/>
            </a:pPr>
            <a:r>
              <a:rPr lang="en" sz="4340" b="0" i="0" u="none" strike="noStrike" cap="none">
                <a:solidFill>
                  <a:schemeClr val="lt1"/>
                </a:solidFill>
                <a:latin typeface="PT Serif"/>
                <a:ea typeface="PT Serif"/>
                <a:cs typeface="PT Serif"/>
                <a:sym typeface="PT Serif"/>
              </a:rPr>
              <a:t>Work plan</a:t>
            </a:r>
            <a:endParaRPr sz="3240" b="1" i="0" u="none" strike="noStrike" cap="none">
              <a:solidFill>
                <a:schemeClr val="lt1"/>
              </a:solidFill>
              <a:latin typeface="Century Gothic"/>
              <a:ea typeface="Century Gothic"/>
              <a:cs typeface="Century Gothic"/>
              <a:sym typeface="Century Gothic"/>
            </a:endParaRPr>
          </a:p>
        </p:txBody>
      </p:sp>
      <p:sp>
        <p:nvSpPr>
          <p:cNvPr id="150" name="Google Shape;150;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solidFill>
                  <a:schemeClr val="lt1"/>
                </a:solidFill>
                <a:latin typeface="PT Serif"/>
                <a:ea typeface="PT Serif"/>
                <a:cs typeface="PT Serif"/>
                <a:sym typeface="PT Serif"/>
              </a:rPr>
              <a:t>5</a:t>
            </a:fld>
            <a:endParaRPr>
              <a:solidFill>
                <a:schemeClr val="lt1"/>
              </a:solidFill>
              <a:latin typeface="PT Serif"/>
              <a:ea typeface="PT Serif"/>
              <a:cs typeface="PT Serif"/>
              <a:sym typeface="PT Serif"/>
            </a:endParaRPr>
          </a:p>
        </p:txBody>
      </p:sp>
      <p:sp>
        <p:nvSpPr>
          <p:cNvPr id="151" name="Google Shape;151;p5"/>
          <p:cNvSpPr txBox="1"/>
          <p:nvPr/>
        </p:nvSpPr>
        <p:spPr>
          <a:xfrm>
            <a:off x="464100" y="1793210"/>
            <a:ext cx="1401645" cy="35886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D8E6FC"/>
                </a:solidFill>
                <a:latin typeface="PT Serif"/>
                <a:ea typeface="PT Serif"/>
                <a:cs typeface="PT Serif"/>
                <a:sym typeface="PT Serif"/>
              </a:rPr>
              <a:t>1095-B Tax Form</a:t>
            </a:r>
            <a:endParaRPr sz="900" b="1" i="0" u="none" strike="noStrike" cap="none">
              <a:solidFill>
                <a:srgbClr val="D8E6FC"/>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PT Serif"/>
                <a:ea typeface="PT Serif"/>
                <a:cs typeface="PT Serif"/>
                <a:sym typeface="PT Serif"/>
              </a:rPr>
              <a:t>6</a:t>
            </a:fld>
            <a:endParaRPr>
              <a:latin typeface="PT Serif"/>
              <a:ea typeface="PT Serif"/>
              <a:cs typeface="PT Serif"/>
              <a:sym typeface="PT Serif"/>
            </a:endParaRPr>
          </a:p>
        </p:txBody>
      </p:sp>
      <p:sp>
        <p:nvSpPr>
          <p:cNvPr id="157" name="Google Shape;157;p6"/>
          <p:cNvSpPr/>
          <p:nvPr/>
        </p:nvSpPr>
        <p:spPr>
          <a:xfrm>
            <a:off x="4457635" y="2846381"/>
            <a:ext cx="1690800" cy="1690800"/>
          </a:xfrm>
          <a:prstGeom prst="ellipse">
            <a:avLst/>
          </a:prstGeom>
          <a:noFill/>
          <a:ln w="19050" cap="flat" cmpd="sng">
            <a:solidFill>
              <a:srgbClr val="9B9B9B"/>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26113A"/>
                </a:solidFill>
                <a:latin typeface="PT Serif"/>
                <a:ea typeface="PT Serif"/>
                <a:cs typeface="PT Serif"/>
                <a:sym typeface="PT Serif"/>
              </a:rPr>
              <a:t>Viability</a:t>
            </a:r>
            <a:endParaRPr sz="1200" b="0" i="0" u="none" strike="noStrike" cap="none">
              <a:solidFill>
                <a:srgbClr val="26113A"/>
              </a:solidFill>
              <a:latin typeface="PT Serif"/>
              <a:ea typeface="PT Serif"/>
              <a:cs typeface="PT Serif"/>
              <a:sym typeface="PT Serif"/>
            </a:endParaRPr>
          </a:p>
        </p:txBody>
      </p:sp>
      <p:sp>
        <p:nvSpPr>
          <p:cNvPr id="158" name="Google Shape;158;p6"/>
          <p:cNvSpPr/>
          <p:nvPr/>
        </p:nvSpPr>
        <p:spPr>
          <a:xfrm>
            <a:off x="3080016" y="2846381"/>
            <a:ext cx="1690800" cy="1690800"/>
          </a:xfrm>
          <a:prstGeom prst="ellipse">
            <a:avLst/>
          </a:prstGeom>
          <a:noFill/>
          <a:ln w="19050" cap="flat" cmpd="sng">
            <a:solidFill>
              <a:srgbClr val="122045"/>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26113A"/>
                </a:solidFill>
                <a:latin typeface="PT Serif"/>
                <a:ea typeface="PT Serif"/>
                <a:cs typeface="PT Serif"/>
                <a:sym typeface="PT Serif"/>
              </a:rPr>
              <a:t>Feasibility</a:t>
            </a:r>
            <a:endParaRPr sz="1200" b="0" i="0" u="none" strike="noStrike" cap="none">
              <a:solidFill>
                <a:srgbClr val="26113A"/>
              </a:solidFill>
              <a:latin typeface="PT Serif"/>
              <a:ea typeface="PT Serif"/>
              <a:cs typeface="PT Serif"/>
              <a:sym typeface="PT Serif"/>
            </a:endParaRPr>
          </a:p>
        </p:txBody>
      </p:sp>
      <p:sp>
        <p:nvSpPr>
          <p:cNvPr id="159" name="Google Shape;159;p6"/>
          <p:cNvSpPr/>
          <p:nvPr/>
        </p:nvSpPr>
        <p:spPr>
          <a:xfrm>
            <a:off x="3768876" y="1854558"/>
            <a:ext cx="1690800" cy="1690800"/>
          </a:xfrm>
          <a:prstGeom prst="ellipse">
            <a:avLst/>
          </a:prstGeom>
          <a:noFill/>
          <a:ln w="19050" cap="flat" cmpd="sng">
            <a:solidFill>
              <a:srgbClr val="FFD42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26113A"/>
                </a:solidFill>
                <a:latin typeface="PT Serif"/>
                <a:ea typeface="PT Serif"/>
                <a:cs typeface="PT Serif"/>
                <a:sym typeface="PT Serif"/>
              </a:rPr>
              <a:t>Desirability</a:t>
            </a:r>
            <a:endParaRPr sz="1200" b="0" i="0" u="none" strike="noStrike" cap="none">
              <a:solidFill>
                <a:srgbClr val="26113A"/>
              </a:solidFill>
              <a:latin typeface="PT Serif"/>
              <a:ea typeface="PT Serif"/>
              <a:cs typeface="PT Serif"/>
              <a:sym typeface="PT Serif"/>
            </a:endParaRPr>
          </a:p>
        </p:txBody>
      </p:sp>
      <p:sp>
        <p:nvSpPr>
          <p:cNvPr id="160" name="Google Shape;160;p6"/>
          <p:cNvSpPr txBox="1"/>
          <p:nvPr/>
        </p:nvSpPr>
        <p:spPr>
          <a:xfrm>
            <a:off x="1049226" y="2281608"/>
            <a:ext cx="1674140" cy="67707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PT Serif"/>
                <a:ea typeface="PT Serif"/>
                <a:cs typeface="PT Serif"/>
                <a:sym typeface="PT Serif"/>
              </a:rPr>
              <a:t>User Experience </a:t>
            </a:r>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PT Serif"/>
                <a:ea typeface="PT Serif"/>
                <a:cs typeface="PT Serif"/>
                <a:sym typeface="PT Serif"/>
              </a:rPr>
              <a:t>&amp; Design</a:t>
            </a:r>
            <a:endParaRPr sz="1600" b="0" i="0" u="none" strike="noStrike" cap="none">
              <a:solidFill>
                <a:schemeClr val="dk1"/>
              </a:solidFill>
              <a:latin typeface="PT Serif"/>
              <a:ea typeface="PT Serif"/>
              <a:cs typeface="PT Serif"/>
              <a:sym typeface="PT Serif"/>
            </a:endParaRPr>
          </a:p>
        </p:txBody>
      </p:sp>
      <p:sp>
        <p:nvSpPr>
          <p:cNvPr id="161" name="Google Shape;161;p6"/>
          <p:cNvSpPr txBox="1"/>
          <p:nvPr/>
        </p:nvSpPr>
        <p:spPr>
          <a:xfrm>
            <a:off x="1047528" y="3507882"/>
            <a:ext cx="1690800" cy="67707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PT Serif"/>
                <a:ea typeface="PT Serif"/>
                <a:cs typeface="PT Serif"/>
                <a:sym typeface="PT Serif"/>
              </a:rPr>
              <a:t>Engineering &amp; Development</a:t>
            </a:r>
            <a:endParaRPr sz="1600" b="0" i="0" u="none" strike="noStrike" cap="none">
              <a:solidFill>
                <a:schemeClr val="dk1"/>
              </a:solidFill>
              <a:latin typeface="PT Serif"/>
              <a:ea typeface="PT Serif"/>
              <a:cs typeface="PT Serif"/>
              <a:sym typeface="PT Serif"/>
            </a:endParaRPr>
          </a:p>
        </p:txBody>
      </p:sp>
      <p:sp>
        <p:nvSpPr>
          <p:cNvPr id="162" name="Google Shape;162;p6"/>
          <p:cNvSpPr txBox="1"/>
          <p:nvPr/>
        </p:nvSpPr>
        <p:spPr>
          <a:xfrm>
            <a:off x="7404100" y="3356786"/>
            <a:ext cx="1617058" cy="67707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PT Serif"/>
                <a:ea typeface="PT Serif"/>
                <a:cs typeface="PT Serif"/>
                <a:sym typeface="PT Serif"/>
              </a:rPr>
              <a:t>Product &amp; Delivery</a:t>
            </a:r>
            <a:endParaRPr sz="1600" b="0" i="0" u="none" strike="noStrike" cap="none">
              <a:solidFill>
                <a:schemeClr val="dk1"/>
              </a:solidFill>
              <a:latin typeface="PT Serif"/>
              <a:ea typeface="PT Serif"/>
              <a:cs typeface="PT Serif"/>
              <a:sym typeface="PT Serif"/>
            </a:endParaRPr>
          </a:p>
        </p:txBody>
      </p:sp>
      <p:sp>
        <p:nvSpPr>
          <p:cNvPr id="163" name="Google Shape;163;p6"/>
          <p:cNvSpPr txBox="1">
            <a:spLocks noGrp="1"/>
          </p:cNvSpPr>
          <p:nvPr>
            <p:ph type="title"/>
          </p:nvPr>
        </p:nvSpPr>
        <p:spPr>
          <a:xfrm>
            <a:off x="311700" y="321152"/>
            <a:ext cx="8520600" cy="46163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434343"/>
              </a:buClr>
              <a:buSzPts val="1800"/>
              <a:buFont typeface="Century Gothic"/>
              <a:buNone/>
            </a:pPr>
            <a:r>
              <a:rPr lang="en">
                <a:latin typeface="Century Gothic"/>
                <a:ea typeface="Century Gothic"/>
                <a:cs typeface="Century Gothic"/>
                <a:sym typeface="Century Gothic"/>
              </a:rPr>
              <a:t>Our approach to veteran-centered design</a:t>
            </a:r>
            <a:endParaRPr>
              <a:latin typeface="Century Gothic"/>
              <a:ea typeface="Century Gothic"/>
              <a:cs typeface="Century Gothic"/>
              <a:sym typeface="Century Gothic"/>
            </a:endParaRPr>
          </a:p>
        </p:txBody>
      </p:sp>
      <p:sp>
        <p:nvSpPr>
          <p:cNvPr id="164" name="Google Shape;164;p6"/>
          <p:cNvSpPr txBox="1"/>
          <p:nvPr/>
        </p:nvSpPr>
        <p:spPr>
          <a:xfrm>
            <a:off x="311700" y="858100"/>
            <a:ext cx="5798155" cy="55396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PT Serif"/>
                <a:ea typeface="PT Serif"/>
                <a:cs typeface="PT Serif"/>
                <a:sym typeface="PT Serif"/>
              </a:rPr>
              <a:t>A creative problem-solving approach to problem-solving that starts with people and ends with innovative solutions that balance the three lenses. </a:t>
            </a:r>
            <a:endParaRPr sz="1200" b="0" i="0" u="none" strike="noStrike" cap="none">
              <a:solidFill>
                <a:schemeClr val="dk1"/>
              </a:solidFill>
              <a:latin typeface="PT Serif"/>
              <a:ea typeface="PT Serif"/>
              <a:cs typeface="PT Serif"/>
              <a:sym typeface="PT Serif"/>
            </a:endParaRPr>
          </a:p>
        </p:txBody>
      </p:sp>
      <p:pic>
        <p:nvPicPr>
          <p:cNvPr id="165" name="Google Shape;165;p6"/>
          <p:cNvPicPr preferRelativeResize="0"/>
          <p:nvPr/>
        </p:nvPicPr>
        <p:blipFill rotWithShape="1">
          <a:blip r:embed="rId3">
            <a:alphaModFix/>
          </a:blip>
          <a:srcRect/>
          <a:stretch/>
        </p:blipFill>
        <p:spPr>
          <a:xfrm>
            <a:off x="404300" y="2342512"/>
            <a:ext cx="503869" cy="503869"/>
          </a:xfrm>
          <a:prstGeom prst="rect">
            <a:avLst/>
          </a:prstGeom>
          <a:noFill/>
          <a:ln>
            <a:noFill/>
          </a:ln>
        </p:spPr>
      </p:pic>
      <p:pic>
        <p:nvPicPr>
          <p:cNvPr id="166" name="Google Shape;166;p6"/>
          <p:cNvPicPr preferRelativeResize="0"/>
          <p:nvPr/>
        </p:nvPicPr>
        <p:blipFill rotWithShape="1">
          <a:blip r:embed="rId4">
            <a:alphaModFix/>
          </a:blip>
          <a:srcRect/>
          <a:stretch/>
        </p:blipFill>
        <p:spPr>
          <a:xfrm>
            <a:off x="6813216" y="3424786"/>
            <a:ext cx="532010" cy="532010"/>
          </a:xfrm>
          <a:prstGeom prst="rect">
            <a:avLst/>
          </a:prstGeom>
          <a:noFill/>
          <a:ln>
            <a:noFill/>
          </a:ln>
        </p:spPr>
      </p:pic>
      <p:pic>
        <p:nvPicPr>
          <p:cNvPr id="167" name="Google Shape;167;p6"/>
          <p:cNvPicPr preferRelativeResize="0"/>
          <p:nvPr/>
        </p:nvPicPr>
        <p:blipFill rotWithShape="1">
          <a:blip r:embed="rId5">
            <a:alphaModFix/>
          </a:blip>
          <a:srcRect/>
          <a:stretch/>
        </p:blipFill>
        <p:spPr>
          <a:xfrm>
            <a:off x="403701" y="3575360"/>
            <a:ext cx="503869" cy="503869"/>
          </a:xfrm>
          <a:prstGeom prst="rect">
            <a:avLst/>
          </a:prstGeom>
          <a:noFill/>
          <a:ln>
            <a:noFill/>
          </a:ln>
        </p:spPr>
      </p:pic>
      <p:cxnSp>
        <p:nvCxnSpPr>
          <p:cNvPr id="168" name="Google Shape;168;p6"/>
          <p:cNvCxnSpPr/>
          <p:nvPr/>
        </p:nvCxnSpPr>
        <p:spPr>
          <a:xfrm>
            <a:off x="2738328" y="2503918"/>
            <a:ext cx="1047640" cy="0"/>
          </a:xfrm>
          <a:prstGeom prst="straightConnector1">
            <a:avLst/>
          </a:prstGeom>
          <a:noFill/>
          <a:ln w="9525" cap="flat" cmpd="sng">
            <a:solidFill>
              <a:srgbClr val="3B7FF2"/>
            </a:solidFill>
            <a:prstDash val="solid"/>
            <a:round/>
            <a:headEnd type="none" w="sm" len="sm"/>
            <a:tailEnd type="none" w="sm" len="sm"/>
          </a:ln>
        </p:spPr>
      </p:cxnSp>
      <p:cxnSp>
        <p:nvCxnSpPr>
          <p:cNvPr id="169" name="Google Shape;169;p6"/>
          <p:cNvCxnSpPr/>
          <p:nvPr/>
        </p:nvCxnSpPr>
        <p:spPr>
          <a:xfrm>
            <a:off x="2555193" y="3708836"/>
            <a:ext cx="524823" cy="0"/>
          </a:xfrm>
          <a:prstGeom prst="straightConnector1">
            <a:avLst/>
          </a:prstGeom>
          <a:noFill/>
          <a:ln w="9525" cap="flat" cmpd="sng">
            <a:solidFill>
              <a:srgbClr val="3B7FF2"/>
            </a:solidFill>
            <a:prstDash val="solid"/>
            <a:round/>
            <a:headEnd type="none" w="sm" len="sm"/>
            <a:tailEnd type="none" w="sm" len="sm"/>
          </a:ln>
        </p:spPr>
      </p:cxnSp>
      <p:cxnSp>
        <p:nvCxnSpPr>
          <p:cNvPr id="170" name="Google Shape;170;p6"/>
          <p:cNvCxnSpPr/>
          <p:nvPr/>
        </p:nvCxnSpPr>
        <p:spPr>
          <a:xfrm>
            <a:off x="6148435" y="3695325"/>
            <a:ext cx="524823" cy="0"/>
          </a:xfrm>
          <a:prstGeom prst="straightConnector1">
            <a:avLst/>
          </a:prstGeom>
          <a:noFill/>
          <a:ln w="9525" cap="flat" cmpd="sng">
            <a:solidFill>
              <a:srgbClr val="3B7FF2"/>
            </a:solidFill>
            <a:prstDash val="solid"/>
            <a:round/>
            <a:headEnd type="none" w="sm" len="sm"/>
            <a:tailEnd type="none" w="sm" len="sm"/>
          </a:ln>
        </p:spPr>
      </p:cxnSp>
      <p:sp>
        <p:nvSpPr>
          <p:cNvPr id="171" name="Google Shape;171;p6"/>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9B9B9B"/>
                </a:solidFill>
                <a:latin typeface="PT Serif"/>
                <a:ea typeface="PT Serif"/>
                <a:cs typeface="PT Serif"/>
                <a:sym typeface="PT Serif"/>
              </a:rPr>
              <a:t>Kick-off: 1095-B Tax Form</a:t>
            </a:r>
            <a:endParaRPr sz="600" b="1" i="0" u="none" strike="noStrike" cap="none">
              <a:solidFill>
                <a:srgbClr val="9B9B9B"/>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cxnSp>
        <p:nvCxnSpPr>
          <p:cNvPr id="176" name="Google Shape;176;p7"/>
          <p:cNvCxnSpPr/>
          <p:nvPr/>
        </p:nvCxnSpPr>
        <p:spPr>
          <a:xfrm>
            <a:off x="382880" y="4631291"/>
            <a:ext cx="8176215" cy="0"/>
          </a:xfrm>
          <a:prstGeom prst="straightConnector1">
            <a:avLst/>
          </a:prstGeom>
          <a:noFill/>
          <a:ln w="9525" cap="flat" cmpd="sng">
            <a:solidFill>
              <a:srgbClr val="7F7F7F"/>
            </a:solidFill>
            <a:prstDash val="solid"/>
            <a:round/>
            <a:headEnd type="none" w="sm" len="sm"/>
            <a:tailEnd type="none" w="sm" len="sm"/>
          </a:ln>
        </p:spPr>
      </p:cxnSp>
      <p:sp>
        <p:nvSpPr>
          <p:cNvPr id="177" name="Google Shape;177;p7"/>
          <p:cNvSpPr/>
          <p:nvPr/>
        </p:nvSpPr>
        <p:spPr>
          <a:xfrm>
            <a:off x="1148632" y="4303846"/>
            <a:ext cx="7423228" cy="31765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PT Serif"/>
              <a:ea typeface="PT Serif"/>
              <a:cs typeface="PT Serif"/>
              <a:sym typeface="PT Serif"/>
            </a:endParaRPr>
          </a:p>
        </p:txBody>
      </p:sp>
      <p:cxnSp>
        <p:nvCxnSpPr>
          <p:cNvPr id="178" name="Google Shape;178;p7"/>
          <p:cNvCxnSpPr/>
          <p:nvPr/>
        </p:nvCxnSpPr>
        <p:spPr>
          <a:xfrm>
            <a:off x="6495075" y="1373730"/>
            <a:ext cx="0" cy="2839708"/>
          </a:xfrm>
          <a:prstGeom prst="straightConnector1">
            <a:avLst/>
          </a:prstGeom>
          <a:noFill/>
          <a:ln w="9525" cap="flat" cmpd="sng">
            <a:solidFill>
              <a:srgbClr val="7F7F7F"/>
            </a:solidFill>
            <a:prstDash val="solid"/>
            <a:round/>
            <a:headEnd type="none" w="sm" len="sm"/>
            <a:tailEnd type="none" w="sm" len="sm"/>
          </a:ln>
        </p:spPr>
      </p:cxnSp>
      <p:sp>
        <p:nvSpPr>
          <p:cNvPr id="179" name="Google Shape;179;p7"/>
          <p:cNvSpPr/>
          <p:nvPr/>
        </p:nvSpPr>
        <p:spPr>
          <a:xfrm>
            <a:off x="4942752" y="1022696"/>
            <a:ext cx="1552302" cy="32685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PT Serif"/>
              <a:ea typeface="PT Serif"/>
              <a:cs typeface="PT Serif"/>
              <a:sym typeface="PT Serif"/>
            </a:endParaRPr>
          </a:p>
        </p:txBody>
      </p:sp>
      <p:sp>
        <p:nvSpPr>
          <p:cNvPr id="180" name="Google Shape;180;p7"/>
          <p:cNvSpPr/>
          <p:nvPr/>
        </p:nvSpPr>
        <p:spPr>
          <a:xfrm>
            <a:off x="1838066" y="1022696"/>
            <a:ext cx="1552302" cy="327561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PT Serif"/>
              <a:ea typeface="PT Serif"/>
              <a:cs typeface="PT Serif"/>
              <a:sym typeface="PT Serif"/>
            </a:endParaRPr>
          </a:p>
        </p:txBody>
      </p:sp>
      <p:sp>
        <p:nvSpPr>
          <p:cNvPr id="181" name="Google Shape;181;p7"/>
          <p:cNvSpPr/>
          <p:nvPr/>
        </p:nvSpPr>
        <p:spPr>
          <a:xfrm>
            <a:off x="7928816" y="1022696"/>
            <a:ext cx="643137" cy="326858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PT Serif"/>
              <a:ea typeface="PT Serif"/>
              <a:cs typeface="PT Serif"/>
              <a:sym typeface="PT Serif"/>
            </a:endParaRPr>
          </a:p>
        </p:txBody>
      </p:sp>
      <p:sp>
        <p:nvSpPr>
          <p:cNvPr id="182" name="Google Shape;182;p7"/>
          <p:cNvSpPr txBox="1"/>
          <p:nvPr/>
        </p:nvSpPr>
        <p:spPr>
          <a:xfrm>
            <a:off x="1189513" y="1053253"/>
            <a:ext cx="597565"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Week 1: </a:t>
            </a:r>
            <a:br>
              <a:rPr lang="en" sz="800" b="0" i="0" u="none" strike="noStrike" cap="none">
                <a:solidFill>
                  <a:srgbClr val="000000"/>
                </a:solidFill>
                <a:latin typeface="PT Serif"/>
                <a:ea typeface="PT Serif"/>
                <a:cs typeface="PT Serif"/>
                <a:sym typeface="PT Serif"/>
              </a:rPr>
            </a:br>
            <a:r>
              <a:rPr lang="en" sz="800" b="0" i="0" u="none" strike="noStrike" cap="none">
                <a:solidFill>
                  <a:srgbClr val="000000"/>
                </a:solidFill>
                <a:latin typeface="PT Serif"/>
                <a:ea typeface="PT Serif"/>
                <a:cs typeface="PT Serif"/>
                <a:sym typeface="PT Serif"/>
              </a:rPr>
              <a:t>01/20 – 01/26</a:t>
            </a:r>
            <a:endParaRPr sz="800" b="0" i="0" u="none" strike="noStrike" cap="none">
              <a:solidFill>
                <a:srgbClr val="000000"/>
              </a:solidFill>
              <a:latin typeface="PT Serif"/>
              <a:ea typeface="PT Serif"/>
              <a:cs typeface="PT Serif"/>
              <a:sym typeface="PT Serif"/>
            </a:endParaRPr>
          </a:p>
        </p:txBody>
      </p:sp>
      <p:sp>
        <p:nvSpPr>
          <p:cNvPr id="183" name="Google Shape;183;p7"/>
          <p:cNvSpPr txBox="1"/>
          <p:nvPr/>
        </p:nvSpPr>
        <p:spPr>
          <a:xfrm>
            <a:off x="1162050" y="857876"/>
            <a:ext cx="661988" cy="123111"/>
          </a:xfrm>
          <a:prstGeom prst="rect">
            <a:avLst/>
          </a:prstGeom>
          <a:noFill/>
          <a:ln>
            <a:noFill/>
          </a:ln>
        </p:spPr>
        <p:txBody>
          <a:bodyPr spcFirstLastPara="1" wrap="square" lIns="0" tIns="0" rIns="0" bIns="0" anchor="b"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chemeClr val="accent1"/>
                </a:solidFill>
                <a:latin typeface="PT Serif"/>
                <a:ea typeface="PT Serif"/>
                <a:cs typeface="PT Serif"/>
                <a:sym typeface="PT Serif"/>
              </a:rPr>
              <a:t>Sprint 0</a:t>
            </a:r>
            <a:endParaRPr sz="800" b="0" i="0" u="none" strike="noStrike" cap="none">
              <a:solidFill>
                <a:schemeClr val="accent1"/>
              </a:solidFill>
              <a:latin typeface="PT Serif"/>
              <a:ea typeface="PT Serif"/>
              <a:cs typeface="PT Serif"/>
              <a:sym typeface="PT Serif"/>
            </a:endParaRPr>
          </a:p>
        </p:txBody>
      </p:sp>
      <p:sp>
        <p:nvSpPr>
          <p:cNvPr id="184" name="Google Shape;184;p7"/>
          <p:cNvSpPr txBox="1"/>
          <p:nvPr/>
        </p:nvSpPr>
        <p:spPr>
          <a:xfrm>
            <a:off x="2813618" y="1053253"/>
            <a:ext cx="449740"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Week 3: 02/02 – 02/09</a:t>
            </a:r>
            <a:endParaRPr sz="800" b="0" i="0" u="none" strike="noStrike" cap="none">
              <a:solidFill>
                <a:srgbClr val="000000"/>
              </a:solidFill>
              <a:latin typeface="PT Serif"/>
              <a:ea typeface="PT Serif"/>
              <a:cs typeface="PT Serif"/>
              <a:sym typeface="PT Serif"/>
            </a:endParaRPr>
          </a:p>
        </p:txBody>
      </p:sp>
      <p:sp>
        <p:nvSpPr>
          <p:cNvPr id="185" name="Google Shape;185;p7"/>
          <p:cNvSpPr txBox="1"/>
          <p:nvPr/>
        </p:nvSpPr>
        <p:spPr>
          <a:xfrm>
            <a:off x="3615164" y="1053253"/>
            <a:ext cx="449740"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Week 4: 02/09 – 02/16</a:t>
            </a:r>
            <a:endParaRPr sz="800" b="0" i="0" u="none" strike="noStrike" cap="none">
              <a:solidFill>
                <a:srgbClr val="000000"/>
              </a:solidFill>
              <a:latin typeface="PT Serif"/>
              <a:ea typeface="PT Serif"/>
              <a:cs typeface="PT Serif"/>
              <a:sym typeface="PT Serif"/>
            </a:endParaRPr>
          </a:p>
        </p:txBody>
      </p:sp>
      <p:sp>
        <p:nvSpPr>
          <p:cNvPr id="186" name="Google Shape;186;p7"/>
          <p:cNvSpPr txBox="1"/>
          <p:nvPr/>
        </p:nvSpPr>
        <p:spPr>
          <a:xfrm>
            <a:off x="4328143" y="1053253"/>
            <a:ext cx="449740"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Week 5: 02/16 – 02/23</a:t>
            </a:r>
            <a:endParaRPr sz="800" b="0" i="0" u="none" strike="noStrike" cap="none">
              <a:solidFill>
                <a:srgbClr val="000000"/>
              </a:solidFill>
              <a:latin typeface="PT Serif"/>
              <a:ea typeface="PT Serif"/>
              <a:cs typeface="PT Serif"/>
              <a:sym typeface="PT Serif"/>
            </a:endParaRPr>
          </a:p>
        </p:txBody>
      </p:sp>
      <p:sp>
        <p:nvSpPr>
          <p:cNvPr id="187" name="Google Shape;187;p7"/>
          <p:cNvSpPr txBox="1"/>
          <p:nvPr/>
        </p:nvSpPr>
        <p:spPr>
          <a:xfrm>
            <a:off x="5137873" y="1053253"/>
            <a:ext cx="449740"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Week 6: 02/23 – 03/02</a:t>
            </a:r>
            <a:endParaRPr sz="800" b="0" i="0" u="none" strike="noStrike" cap="none">
              <a:solidFill>
                <a:srgbClr val="000000"/>
              </a:solidFill>
              <a:latin typeface="PT Serif"/>
              <a:ea typeface="PT Serif"/>
              <a:cs typeface="PT Serif"/>
              <a:sym typeface="PT Serif"/>
            </a:endParaRPr>
          </a:p>
        </p:txBody>
      </p:sp>
      <p:sp>
        <p:nvSpPr>
          <p:cNvPr id="188" name="Google Shape;188;p7"/>
          <p:cNvSpPr txBox="1"/>
          <p:nvPr/>
        </p:nvSpPr>
        <p:spPr>
          <a:xfrm>
            <a:off x="5933109" y="1053253"/>
            <a:ext cx="449740"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Week 7: 03/02- 03/09</a:t>
            </a:r>
            <a:endParaRPr sz="800" b="0" i="0" u="none" strike="noStrike" cap="none">
              <a:solidFill>
                <a:srgbClr val="000000"/>
              </a:solidFill>
              <a:latin typeface="PT Serif"/>
              <a:ea typeface="PT Serif"/>
              <a:cs typeface="PT Serif"/>
              <a:sym typeface="PT Serif"/>
            </a:endParaRPr>
          </a:p>
        </p:txBody>
      </p:sp>
      <p:sp>
        <p:nvSpPr>
          <p:cNvPr id="189" name="Google Shape;189;p7"/>
          <p:cNvSpPr txBox="1"/>
          <p:nvPr/>
        </p:nvSpPr>
        <p:spPr>
          <a:xfrm>
            <a:off x="7311622" y="1053253"/>
            <a:ext cx="449740"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Week 9: 03/16 – 03/23</a:t>
            </a:r>
            <a:endParaRPr sz="800" b="0" i="0" u="none" strike="noStrike" cap="none">
              <a:solidFill>
                <a:srgbClr val="000000"/>
              </a:solidFill>
              <a:latin typeface="PT Serif"/>
              <a:ea typeface="PT Serif"/>
              <a:cs typeface="PT Serif"/>
              <a:sym typeface="PT Serif"/>
            </a:endParaRPr>
          </a:p>
        </p:txBody>
      </p:sp>
      <p:sp>
        <p:nvSpPr>
          <p:cNvPr id="190" name="Google Shape;190;p7"/>
          <p:cNvSpPr txBox="1"/>
          <p:nvPr/>
        </p:nvSpPr>
        <p:spPr>
          <a:xfrm>
            <a:off x="6728347" y="1053253"/>
            <a:ext cx="449740"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Week 8: 03/09 – 03/16</a:t>
            </a:r>
            <a:endParaRPr sz="800" b="0" i="0" u="none" strike="noStrike" cap="none">
              <a:solidFill>
                <a:srgbClr val="000000"/>
              </a:solidFill>
              <a:latin typeface="PT Serif"/>
              <a:ea typeface="PT Serif"/>
              <a:cs typeface="PT Serif"/>
              <a:sym typeface="PT Serif"/>
            </a:endParaRPr>
          </a:p>
        </p:txBody>
      </p:sp>
      <p:sp>
        <p:nvSpPr>
          <p:cNvPr id="191" name="Google Shape;191;p7"/>
          <p:cNvSpPr txBox="1"/>
          <p:nvPr/>
        </p:nvSpPr>
        <p:spPr>
          <a:xfrm>
            <a:off x="2082112" y="1053253"/>
            <a:ext cx="449740"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Week 2:</a:t>
            </a:r>
            <a:br>
              <a:rPr lang="en" sz="800" b="0" i="0" u="none" strike="noStrike" cap="none">
                <a:solidFill>
                  <a:srgbClr val="000000"/>
                </a:solidFill>
                <a:latin typeface="PT Serif"/>
                <a:ea typeface="PT Serif"/>
                <a:cs typeface="PT Serif"/>
                <a:sym typeface="PT Serif"/>
              </a:rPr>
            </a:br>
            <a:r>
              <a:rPr lang="en" sz="800" b="0" i="0" u="none" strike="noStrike" cap="none">
                <a:solidFill>
                  <a:srgbClr val="000000"/>
                </a:solidFill>
                <a:latin typeface="PT Serif"/>
                <a:ea typeface="PT Serif"/>
                <a:cs typeface="PT Serif"/>
                <a:sym typeface="PT Serif"/>
              </a:rPr>
              <a:t>01/26–02/02</a:t>
            </a:r>
            <a:endParaRPr sz="800" b="0" i="0" u="none" strike="noStrike" cap="none">
              <a:solidFill>
                <a:srgbClr val="000000"/>
              </a:solidFill>
              <a:latin typeface="PT Serif"/>
              <a:ea typeface="PT Serif"/>
              <a:cs typeface="PT Serif"/>
              <a:sym typeface="PT Serif"/>
            </a:endParaRPr>
          </a:p>
        </p:txBody>
      </p:sp>
      <p:sp>
        <p:nvSpPr>
          <p:cNvPr id="192" name="Google Shape;192;p7"/>
          <p:cNvSpPr txBox="1"/>
          <p:nvPr/>
        </p:nvSpPr>
        <p:spPr>
          <a:xfrm>
            <a:off x="2322421" y="857876"/>
            <a:ext cx="449740" cy="123111"/>
          </a:xfrm>
          <a:prstGeom prst="rect">
            <a:avLst/>
          </a:prstGeom>
          <a:noFill/>
          <a:ln>
            <a:noFill/>
          </a:ln>
        </p:spPr>
        <p:txBody>
          <a:bodyPr spcFirstLastPara="1" wrap="square" lIns="0" tIns="0" rIns="0" bIns="0" anchor="b"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chemeClr val="accent1"/>
                </a:solidFill>
                <a:latin typeface="PT Serif"/>
                <a:ea typeface="PT Serif"/>
                <a:cs typeface="PT Serif"/>
                <a:sym typeface="PT Serif"/>
              </a:rPr>
              <a:t>Sprint 1</a:t>
            </a:r>
            <a:endParaRPr sz="800" b="0" i="0" u="none" strike="noStrike" cap="none">
              <a:solidFill>
                <a:schemeClr val="accent1"/>
              </a:solidFill>
              <a:latin typeface="PT Serif"/>
              <a:ea typeface="PT Serif"/>
              <a:cs typeface="PT Serif"/>
              <a:sym typeface="PT Serif"/>
            </a:endParaRPr>
          </a:p>
        </p:txBody>
      </p:sp>
      <p:sp>
        <p:nvSpPr>
          <p:cNvPr id="193" name="Google Shape;193;p7"/>
          <p:cNvSpPr txBox="1"/>
          <p:nvPr/>
        </p:nvSpPr>
        <p:spPr>
          <a:xfrm>
            <a:off x="3944557" y="857876"/>
            <a:ext cx="449740" cy="123111"/>
          </a:xfrm>
          <a:prstGeom prst="rect">
            <a:avLst/>
          </a:prstGeom>
          <a:noFill/>
          <a:ln>
            <a:noFill/>
          </a:ln>
        </p:spPr>
        <p:txBody>
          <a:bodyPr spcFirstLastPara="1" wrap="square" lIns="0" tIns="0" rIns="0" bIns="0" anchor="b"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chemeClr val="accent1"/>
                </a:solidFill>
                <a:latin typeface="PT Serif"/>
                <a:ea typeface="PT Serif"/>
                <a:cs typeface="PT Serif"/>
                <a:sym typeface="PT Serif"/>
              </a:rPr>
              <a:t>Sprint 2</a:t>
            </a:r>
            <a:endParaRPr sz="800" b="0" i="0" u="none" strike="noStrike" cap="none">
              <a:solidFill>
                <a:schemeClr val="accent1"/>
              </a:solidFill>
              <a:latin typeface="PT Serif"/>
              <a:ea typeface="PT Serif"/>
              <a:cs typeface="PT Serif"/>
              <a:sym typeface="PT Serif"/>
            </a:endParaRPr>
          </a:p>
        </p:txBody>
      </p:sp>
      <p:sp>
        <p:nvSpPr>
          <p:cNvPr id="194" name="Google Shape;194;p7"/>
          <p:cNvSpPr txBox="1"/>
          <p:nvPr/>
        </p:nvSpPr>
        <p:spPr>
          <a:xfrm>
            <a:off x="5494033" y="857876"/>
            <a:ext cx="449740" cy="123111"/>
          </a:xfrm>
          <a:prstGeom prst="rect">
            <a:avLst/>
          </a:prstGeom>
          <a:noFill/>
          <a:ln>
            <a:noFill/>
          </a:ln>
        </p:spPr>
        <p:txBody>
          <a:bodyPr spcFirstLastPara="1" wrap="square" lIns="0" tIns="0" rIns="0" bIns="0" anchor="b"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chemeClr val="accent1"/>
                </a:solidFill>
                <a:latin typeface="PT Serif"/>
                <a:ea typeface="PT Serif"/>
                <a:cs typeface="PT Serif"/>
                <a:sym typeface="PT Serif"/>
              </a:rPr>
              <a:t>Sprint 3</a:t>
            </a:r>
            <a:endParaRPr sz="800" b="0" i="0" u="none" strike="noStrike" cap="none">
              <a:solidFill>
                <a:schemeClr val="accent1"/>
              </a:solidFill>
              <a:latin typeface="PT Serif"/>
              <a:ea typeface="PT Serif"/>
              <a:cs typeface="PT Serif"/>
              <a:sym typeface="PT Serif"/>
            </a:endParaRPr>
          </a:p>
        </p:txBody>
      </p:sp>
      <p:sp>
        <p:nvSpPr>
          <p:cNvPr id="195" name="Google Shape;195;p7"/>
          <p:cNvSpPr txBox="1"/>
          <p:nvPr/>
        </p:nvSpPr>
        <p:spPr>
          <a:xfrm>
            <a:off x="6985974" y="857876"/>
            <a:ext cx="449740" cy="123111"/>
          </a:xfrm>
          <a:prstGeom prst="rect">
            <a:avLst/>
          </a:prstGeom>
          <a:noFill/>
          <a:ln>
            <a:noFill/>
          </a:ln>
        </p:spPr>
        <p:txBody>
          <a:bodyPr spcFirstLastPara="1" wrap="square" lIns="0" tIns="0" rIns="0" bIns="0" anchor="b"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chemeClr val="accent1"/>
                </a:solidFill>
                <a:latin typeface="PT Serif"/>
                <a:ea typeface="PT Serif"/>
                <a:cs typeface="PT Serif"/>
                <a:sym typeface="PT Serif"/>
              </a:rPr>
              <a:t>Sprint 4</a:t>
            </a:r>
            <a:endParaRPr sz="800" b="0" i="0" u="none" strike="noStrike" cap="none">
              <a:solidFill>
                <a:schemeClr val="accent1"/>
              </a:solidFill>
              <a:latin typeface="PT Serif"/>
              <a:ea typeface="PT Serif"/>
              <a:cs typeface="PT Serif"/>
              <a:sym typeface="PT Serif"/>
            </a:endParaRPr>
          </a:p>
        </p:txBody>
      </p:sp>
      <p:sp>
        <p:nvSpPr>
          <p:cNvPr id="196" name="Google Shape;196;p7"/>
          <p:cNvSpPr txBox="1"/>
          <p:nvPr/>
        </p:nvSpPr>
        <p:spPr>
          <a:xfrm>
            <a:off x="8035701" y="1053253"/>
            <a:ext cx="449740"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Week 10: 03/23 – 03/30</a:t>
            </a:r>
            <a:endParaRPr sz="800" b="0" i="0" u="none" strike="noStrike" cap="none">
              <a:solidFill>
                <a:srgbClr val="000000"/>
              </a:solidFill>
              <a:latin typeface="PT Serif"/>
              <a:ea typeface="PT Serif"/>
              <a:cs typeface="PT Serif"/>
              <a:sym typeface="PT Serif"/>
            </a:endParaRPr>
          </a:p>
        </p:txBody>
      </p:sp>
      <p:sp>
        <p:nvSpPr>
          <p:cNvPr id="197" name="Google Shape;197;p7"/>
          <p:cNvSpPr txBox="1"/>
          <p:nvPr/>
        </p:nvSpPr>
        <p:spPr>
          <a:xfrm>
            <a:off x="7942089" y="857876"/>
            <a:ext cx="617006" cy="123111"/>
          </a:xfrm>
          <a:prstGeom prst="rect">
            <a:avLst/>
          </a:prstGeom>
          <a:noFill/>
          <a:ln>
            <a:noFill/>
          </a:ln>
        </p:spPr>
        <p:txBody>
          <a:bodyPr spcFirstLastPara="1" wrap="square" lIns="0" tIns="0" rIns="0" bIns="0" anchor="b"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chemeClr val="accent1"/>
                </a:solidFill>
                <a:latin typeface="PT Serif"/>
                <a:ea typeface="PT Serif"/>
                <a:cs typeface="PT Serif"/>
                <a:sym typeface="PT Serif"/>
              </a:rPr>
              <a:t>Sprint 5</a:t>
            </a:r>
            <a:endParaRPr sz="800" b="0" i="0" u="none" strike="noStrike" cap="none">
              <a:solidFill>
                <a:schemeClr val="accent1"/>
              </a:solidFill>
              <a:latin typeface="PT Serif"/>
              <a:ea typeface="PT Serif"/>
              <a:cs typeface="PT Serif"/>
              <a:sym typeface="PT Serif"/>
            </a:endParaRPr>
          </a:p>
        </p:txBody>
      </p:sp>
      <p:sp>
        <p:nvSpPr>
          <p:cNvPr id="198" name="Google Shape;198;p7"/>
          <p:cNvSpPr txBox="1"/>
          <p:nvPr/>
        </p:nvSpPr>
        <p:spPr>
          <a:xfrm>
            <a:off x="6192794" y="4705817"/>
            <a:ext cx="595001" cy="246221"/>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Staging Deployment</a:t>
            </a:r>
            <a:endParaRPr sz="800" b="0" i="0" u="none" strike="noStrike" cap="none">
              <a:solidFill>
                <a:srgbClr val="000000"/>
              </a:solidFill>
              <a:latin typeface="PT Serif"/>
              <a:ea typeface="PT Serif"/>
              <a:cs typeface="PT Serif"/>
              <a:sym typeface="PT Serif"/>
            </a:endParaRPr>
          </a:p>
        </p:txBody>
      </p:sp>
      <p:sp>
        <p:nvSpPr>
          <p:cNvPr id="199" name="Google Shape;199;p7"/>
          <p:cNvSpPr/>
          <p:nvPr/>
        </p:nvSpPr>
        <p:spPr>
          <a:xfrm>
            <a:off x="3405722" y="3409117"/>
            <a:ext cx="1521674" cy="31819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PT Serif"/>
                <a:ea typeface="PT Serif"/>
                <a:cs typeface="PT Serif"/>
                <a:sym typeface="PT Serif"/>
              </a:rPr>
              <a:t>POC for data flow</a:t>
            </a:r>
            <a:endParaRPr/>
          </a:p>
        </p:txBody>
      </p:sp>
      <p:sp>
        <p:nvSpPr>
          <p:cNvPr id="200" name="Google Shape;200;p7"/>
          <p:cNvSpPr/>
          <p:nvPr/>
        </p:nvSpPr>
        <p:spPr>
          <a:xfrm>
            <a:off x="7942089" y="3409117"/>
            <a:ext cx="617006" cy="31819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PT Serif"/>
                <a:ea typeface="PT Serif"/>
                <a:cs typeface="PT Serif"/>
                <a:sym typeface="PT Serif"/>
              </a:rPr>
              <a:t>Test &amp; Refine</a:t>
            </a:r>
            <a:endParaRPr/>
          </a:p>
        </p:txBody>
      </p:sp>
      <p:sp>
        <p:nvSpPr>
          <p:cNvPr id="201" name="Google Shape;201;p7"/>
          <p:cNvSpPr/>
          <p:nvPr/>
        </p:nvSpPr>
        <p:spPr>
          <a:xfrm>
            <a:off x="1162050" y="3409117"/>
            <a:ext cx="661988" cy="31819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PT Serif"/>
                <a:ea typeface="PT Serif"/>
                <a:cs typeface="PT Serif"/>
                <a:sym typeface="PT Serif"/>
              </a:rPr>
              <a:t>Create tech discovery plan</a:t>
            </a:r>
            <a:endParaRPr/>
          </a:p>
        </p:txBody>
      </p:sp>
      <p:sp>
        <p:nvSpPr>
          <p:cNvPr id="202" name="Google Shape;202;p7"/>
          <p:cNvSpPr/>
          <p:nvPr/>
        </p:nvSpPr>
        <p:spPr>
          <a:xfrm>
            <a:off x="1162050" y="2120344"/>
            <a:ext cx="661988" cy="288495"/>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Immersion &amp; onboarding</a:t>
            </a:r>
            <a:endParaRPr sz="700" b="0" i="0" u="none" strike="noStrike" cap="none">
              <a:solidFill>
                <a:schemeClr val="lt1"/>
              </a:solidFill>
              <a:latin typeface="PT Serif"/>
              <a:ea typeface="PT Serif"/>
              <a:cs typeface="PT Serif"/>
              <a:sym typeface="PT Serif"/>
            </a:endParaRPr>
          </a:p>
        </p:txBody>
      </p:sp>
      <p:sp>
        <p:nvSpPr>
          <p:cNvPr id="203" name="Google Shape;203;p7"/>
          <p:cNvSpPr/>
          <p:nvPr/>
        </p:nvSpPr>
        <p:spPr>
          <a:xfrm>
            <a:off x="1162050" y="3747421"/>
            <a:ext cx="661988" cy="31819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PT Serif"/>
                <a:ea typeface="PT Serif"/>
                <a:cs typeface="PT Serif"/>
                <a:sym typeface="PT Serif"/>
              </a:rPr>
              <a:t>Immersion &amp; onboarding</a:t>
            </a:r>
            <a:endParaRPr sz="700" b="0" i="0" u="none" strike="noStrike" cap="none">
              <a:solidFill>
                <a:schemeClr val="lt1"/>
              </a:solidFill>
              <a:latin typeface="PT Serif"/>
              <a:ea typeface="PT Serif"/>
              <a:cs typeface="PT Serif"/>
              <a:sym typeface="PT Serif"/>
            </a:endParaRPr>
          </a:p>
        </p:txBody>
      </p:sp>
      <p:sp>
        <p:nvSpPr>
          <p:cNvPr id="204" name="Google Shape;204;p7"/>
          <p:cNvSpPr txBox="1">
            <a:spLocks noGrp="1"/>
          </p:cNvSpPr>
          <p:nvPr>
            <p:ph type="title"/>
          </p:nvPr>
        </p:nvSpPr>
        <p:spPr>
          <a:xfrm>
            <a:off x="311700" y="324435"/>
            <a:ext cx="8520600" cy="461635"/>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Clr>
                <a:srgbClr val="434343"/>
              </a:buClr>
              <a:buSzPts val="1800"/>
              <a:buFont typeface="Century Gothic"/>
              <a:buNone/>
            </a:pPr>
            <a:r>
              <a:rPr lang="en"/>
              <a:t>Workplan overview</a:t>
            </a:r>
            <a:endParaRPr/>
          </a:p>
        </p:txBody>
      </p:sp>
      <p:sp>
        <p:nvSpPr>
          <p:cNvPr id="205" name="Google Shape;205;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PT Serif"/>
                <a:ea typeface="PT Serif"/>
                <a:cs typeface="PT Serif"/>
                <a:sym typeface="PT Serif"/>
              </a:rPr>
              <a:t>7</a:t>
            </a:fld>
            <a:endParaRPr>
              <a:latin typeface="PT Serif"/>
              <a:ea typeface="PT Serif"/>
              <a:cs typeface="PT Serif"/>
              <a:sym typeface="PT Serif"/>
            </a:endParaRPr>
          </a:p>
        </p:txBody>
      </p:sp>
      <p:sp>
        <p:nvSpPr>
          <p:cNvPr id="206" name="Google Shape;206;p7"/>
          <p:cNvSpPr/>
          <p:nvPr/>
        </p:nvSpPr>
        <p:spPr>
          <a:xfrm>
            <a:off x="395645" y="1467911"/>
            <a:ext cx="666470" cy="246221"/>
          </a:xfrm>
          <a:prstGeom prst="rect">
            <a:avLst/>
          </a:prstGeom>
          <a:solidFill>
            <a:schemeClr val="lt1"/>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PT Serif"/>
                <a:ea typeface="PT Serif"/>
                <a:cs typeface="PT Serif"/>
                <a:sym typeface="PT Serif"/>
              </a:rPr>
              <a:t>Product &amp; Delivery</a:t>
            </a:r>
            <a:endParaRPr sz="800" b="0" i="0" u="none" strike="noStrike" cap="none">
              <a:solidFill>
                <a:srgbClr val="000000"/>
              </a:solidFill>
              <a:latin typeface="PT Serif"/>
              <a:ea typeface="PT Serif"/>
              <a:cs typeface="PT Serif"/>
              <a:sym typeface="PT Serif"/>
            </a:endParaRPr>
          </a:p>
        </p:txBody>
      </p:sp>
      <p:sp>
        <p:nvSpPr>
          <p:cNvPr id="207" name="Google Shape;207;p7"/>
          <p:cNvSpPr/>
          <p:nvPr/>
        </p:nvSpPr>
        <p:spPr>
          <a:xfrm>
            <a:off x="395645" y="3430510"/>
            <a:ext cx="666470" cy="246221"/>
          </a:xfrm>
          <a:prstGeom prst="rect">
            <a:avLst/>
          </a:prstGeom>
          <a:solidFill>
            <a:schemeClr val="lt1"/>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PT Serif"/>
                <a:ea typeface="PT Serif"/>
                <a:cs typeface="PT Serif"/>
                <a:sym typeface="PT Serif"/>
              </a:rPr>
              <a:t>Engineering &amp; Development</a:t>
            </a:r>
            <a:endParaRPr sz="800" b="0" i="0" u="none" strike="noStrike" cap="none">
              <a:solidFill>
                <a:srgbClr val="000000"/>
              </a:solidFill>
              <a:latin typeface="PT Serif"/>
              <a:ea typeface="PT Serif"/>
              <a:cs typeface="PT Serif"/>
              <a:sym typeface="PT Serif"/>
            </a:endParaRPr>
          </a:p>
        </p:txBody>
      </p:sp>
      <p:grpSp>
        <p:nvGrpSpPr>
          <p:cNvPr id="208" name="Google Shape;208;p7"/>
          <p:cNvGrpSpPr/>
          <p:nvPr/>
        </p:nvGrpSpPr>
        <p:grpSpPr>
          <a:xfrm>
            <a:off x="2892936" y="2493097"/>
            <a:ext cx="3460666" cy="301487"/>
            <a:chOff x="2892936" y="2457047"/>
            <a:chExt cx="3460666" cy="301487"/>
          </a:xfrm>
        </p:grpSpPr>
        <p:sp>
          <p:nvSpPr>
            <p:cNvPr id="209" name="Google Shape;209;p7"/>
            <p:cNvSpPr txBox="1"/>
            <p:nvPr/>
          </p:nvSpPr>
          <p:spPr>
            <a:xfrm>
              <a:off x="4435554" y="2543090"/>
              <a:ext cx="386396" cy="215444"/>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PT Serif"/>
                  <a:ea typeface="PT Serif"/>
                  <a:cs typeface="PT Serif"/>
                  <a:sym typeface="PT Serif"/>
                </a:rPr>
                <a:t>Voice of Veteran </a:t>
              </a:r>
              <a:endParaRPr sz="700" b="0" i="0" u="none" strike="noStrike" cap="none">
                <a:solidFill>
                  <a:srgbClr val="000000"/>
                </a:solidFill>
                <a:latin typeface="PT Serif"/>
                <a:ea typeface="PT Serif"/>
                <a:cs typeface="PT Serif"/>
                <a:sym typeface="PT Serif"/>
              </a:endParaRPr>
            </a:p>
          </p:txBody>
        </p:sp>
        <p:sp>
          <p:nvSpPr>
            <p:cNvPr id="210" name="Google Shape;210;p7"/>
            <p:cNvSpPr txBox="1"/>
            <p:nvPr/>
          </p:nvSpPr>
          <p:spPr>
            <a:xfrm>
              <a:off x="5967206" y="2543090"/>
              <a:ext cx="386396" cy="215444"/>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PT Serif"/>
                  <a:ea typeface="PT Serif"/>
                  <a:cs typeface="PT Serif"/>
                  <a:sym typeface="PT Serif"/>
                </a:rPr>
                <a:t>Voice of Veteran </a:t>
              </a:r>
              <a:endParaRPr sz="700" b="0" i="0" u="none" strike="noStrike" cap="none">
                <a:solidFill>
                  <a:srgbClr val="000000"/>
                </a:solidFill>
                <a:latin typeface="PT Serif"/>
                <a:ea typeface="PT Serif"/>
                <a:cs typeface="PT Serif"/>
                <a:sym typeface="PT Serif"/>
              </a:endParaRPr>
            </a:p>
          </p:txBody>
        </p:sp>
        <p:sp>
          <p:nvSpPr>
            <p:cNvPr id="211" name="Google Shape;211;p7"/>
            <p:cNvSpPr/>
            <p:nvPr/>
          </p:nvSpPr>
          <p:spPr>
            <a:xfrm>
              <a:off x="4618545" y="2457047"/>
              <a:ext cx="73152" cy="73152"/>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PT Serif"/>
                <a:ea typeface="PT Serif"/>
                <a:cs typeface="PT Serif"/>
                <a:sym typeface="PT Serif"/>
              </a:endParaRPr>
            </a:p>
          </p:txBody>
        </p:sp>
        <p:sp>
          <p:nvSpPr>
            <p:cNvPr id="212" name="Google Shape;212;p7"/>
            <p:cNvSpPr txBox="1"/>
            <p:nvPr/>
          </p:nvSpPr>
          <p:spPr>
            <a:xfrm>
              <a:off x="2892936" y="2540557"/>
              <a:ext cx="386396" cy="215444"/>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PT Serif"/>
                  <a:ea typeface="PT Serif"/>
                  <a:cs typeface="PT Serif"/>
                  <a:sym typeface="PT Serif"/>
                </a:rPr>
                <a:t>Voice of Veteran </a:t>
              </a:r>
              <a:endParaRPr sz="700" b="0" i="0" u="none" strike="noStrike" cap="none">
                <a:solidFill>
                  <a:srgbClr val="000000"/>
                </a:solidFill>
                <a:latin typeface="PT Serif"/>
                <a:ea typeface="PT Serif"/>
                <a:cs typeface="PT Serif"/>
                <a:sym typeface="PT Serif"/>
              </a:endParaRPr>
            </a:p>
          </p:txBody>
        </p:sp>
        <p:sp>
          <p:nvSpPr>
            <p:cNvPr id="213" name="Google Shape;213;p7"/>
            <p:cNvSpPr/>
            <p:nvPr/>
          </p:nvSpPr>
          <p:spPr>
            <a:xfrm>
              <a:off x="3060072" y="2457047"/>
              <a:ext cx="73152" cy="73152"/>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PT Serif"/>
                <a:ea typeface="PT Serif"/>
                <a:cs typeface="PT Serif"/>
                <a:sym typeface="PT Serif"/>
              </a:endParaRPr>
            </a:p>
          </p:txBody>
        </p:sp>
        <p:sp>
          <p:nvSpPr>
            <p:cNvPr id="214" name="Google Shape;214;p7"/>
            <p:cNvSpPr/>
            <p:nvPr/>
          </p:nvSpPr>
          <p:spPr>
            <a:xfrm>
              <a:off x="6150197" y="2457047"/>
              <a:ext cx="73152" cy="73152"/>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PT Serif"/>
                <a:ea typeface="PT Serif"/>
                <a:cs typeface="PT Serif"/>
                <a:sym typeface="PT Serif"/>
              </a:endParaRPr>
            </a:p>
          </p:txBody>
        </p:sp>
      </p:grpSp>
      <p:sp>
        <p:nvSpPr>
          <p:cNvPr id="215" name="Google Shape;215;p7"/>
          <p:cNvSpPr/>
          <p:nvPr/>
        </p:nvSpPr>
        <p:spPr>
          <a:xfrm>
            <a:off x="1162050" y="2449073"/>
            <a:ext cx="661988" cy="318190"/>
          </a:xfrm>
          <a:prstGeom prst="rect">
            <a:avLst/>
          </a:prstGeom>
          <a:solidFill>
            <a:schemeClr val="accent2"/>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Immersion &amp; onboarding</a:t>
            </a:r>
            <a:endParaRPr sz="700" b="0" i="0" u="none" strike="noStrike" cap="none">
              <a:solidFill>
                <a:schemeClr val="lt1"/>
              </a:solidFill>
              <a:latin typeface="PT Serif"/>
              <a:ea typeface="PT Serif"/>
              <a:cs typeface="PT Serif"/>
              <a:sym typeface="PT Serif"/>
            </a:endParaRPr>
          </a:p>
        </p:txBody>
      </p:sp>
      <p:sp>
        <p:nvSpPr>
          <p:cNvPr id="216" name="Google Shape;216;p7"/>
          <p:cNvSpPr/>
          <p:nvPr/>
        </p:nvSpPr>
        <p:spPr>
          <a:xfrm>
            <a:off x="1162050" y="2790059"/>
            <a:ext cx="661988" cy="318190"/>
          </a:xfrm>
          <a:prstGeom prst="rect">
            <a:avLst/>
          </a:prstGeom>
          <a:solidFill>
            <a:schemeClr val="accent2"/>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PIV Onboarding</a:t>
            </a:r>
            <a:endParaRPr/>
          </a:p>
        </p:txBody>
      </p:sp>
      <p:sp>
        <p:nvSpPr>
          <p:cNvPr id="217" name="Google Shape;217;p7"/>
          <p:cNvSpPr/>
          <p:nvPr/>
        </p:nvSpPr>
        <p:spPr>
          <a:xfrm>
            <a:off x="395645" y="2472173"/>
            <a:ext cx="666470" cy="369332"/>
          </a:xfrm>
          <a:prstGeom prst="rect">
            <a:avLst/>
          </a:prstGeom>
          <a:solidFill>
            <a:schemeClr val="lt1"/>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PT Serif"/>
                <a:ea typeface="PT Serif"/>
                <a:cs typeface="PT Serif"/>
                <a:sym typeface="PT Serif"/>
              </a:rPr>
              <a:t>User Experience &amp; Design</a:t>
            </a:r>
            <a:endParaRPr sz="800" b="0" i="0" u="none" strike="noStrike" cap="none">
              <a:solidFill>
                <a:srgbClr val="000000"/>
              </a:solidFill>
              <a:latin typeface="PT Serif"/>
              <a:ea typeface="PT Serif"/>
              <a:cs typeface="PT Serif"/>
              <a:sym typeface="PT Serif"/>
            </a:endParaRPr>
          </a:p>
        </p:txBody>
      </p:sp>
      <p:pic>
        <p:nvPicPr>
          <p:cNvPr id="218" name="Google Shape;218;p7"/>
          <p:cNvPicPr preferRelativeResize="0"/>
          <p:nvPr/>
        </p:nvPicPr>
        <p:blipFill rotWithShape="1">
          <a:blip r:embed="rId3">
            <a:alphaModFix/>
          </a:blip>
          <a:srcRect/>
          <a:stretch/>
        </p:blipFill>
        <p:spPr>
          <a:xfrm>
            <a:off x="385022" y="2892490"/>
            <a:ext cx="234270" cy="234270"/>
          </a:xfrm>
          <a:prstGeom prst="rect">
            <a:avLst/>
          </a:prstGeom>
          <a:noFill/>
          <a:ln>
            <a:noFill/>
          </a:ln>
        </p:spPr>
      </p:pic>
      <p:pic>
        <p:nvPicPr>
          <p:cNvPr id="219" name="Google Shape;219;p7"/>
          <p:cNvPicPr preferRelativeResize="0"/>
          <p:nvPr/>
        </p:nvPicPr>
        <p:blipFill rotWithShape="1">
          <a:blip r:embed="rId4">
            <a:alphaModFix/>
          </a:blip>
          <a:srcRect/>
          <a:stretch/>
        </p:blipFill>
        <p:spPr>
          <a:xfrm>
            <a:off x="385022" y="1779636"/>
            <a:ext cx="234270" cy="234270"/>
          </a:xfrm>
          <a:prstGeom prst="rect">
            <a:avLst/>
          </a:prstGeom>
          <a:noFill/>
          <a:ln>
            <a:noFill/>
          </a:ln>
        </p:spPr>
      </p:pic>
      <p:sp>
        <p:nvSpPr>
          <p:cNvPr id="220" name="Google Shape;220;p7"/>
          <p:cNvSpPr/>
          <p:nvPr/>
        </p:nvSpPr>
        <p:spPr>
          <a:xfrm>
            <a:off x="6390748" y="4517096"/>
            <a:ext cx="199093" cy="198036"/>
          </a:xfrm>
          <a:prstGeom prst="diamond">
            <a:avLst/>
          </a:pr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PT Serif"/>
              <a:ea typeface="PT Serif"/>
              <a:cs typeface="PT Serif"/>
              <a:sym typeface="PT Serif"/>
            </a:endParaRPr>
          </a:p>
        </p:txBody>
      </p:sp>
      <p:cxnSp>
        <p:nvCxnSpPr>
          <p:cNvPr id="221" name="Google Shape;221;p7"/>
          <p:cNvCxnSpPr/>
          <p:nvPr/>
        </p:nvCxnSpPr>
        <p:spPr>
          <a:xfrm>
            <a:off x="1838045" y="1373730"/>
            <a:ext cx="0" cy="2839708"/>
          </a:xfrm>
          <a:prstGeom prst="straightConnector1">
            <a:avLst/>
          </a:prstGeom>
          <a:noFill/>
          <a:ln w="9525" cap="flat" cmpd="sng">
            <a:solidFill>
              <a:srgbClr val="7F7F7F"/>
            </a:solidFill>
            <a:prstDash val="solid"/>
            <a:round/>
            <a:headEnd type="none" w="sm" len="sm"/>
            <a:tailEnd type="none" w="sm" len="sm"/>
          </a:ln>
        </p:spPr>
      </p:cxnSp>
      <p:cxnSp>
        <p:nvCxnSpPr>
          <p:cNvPr id="222" name="Google Shape;222;p7"/>
          <p:cNvCxnSpPr/>
          <p:nvPr/>
        </p:nvCxnSpPr>
        <p:spPr>
          <a:xfrm>
            <a:off x="2614216" y="1373730"/>
            <a:ext cx="0" cy="2839708"/>
          </a:xfrm>
          <a:prstGeom prst="straightConnector1">
            <a:avLst/>
          </a:prstGeom>
          <a:noFill/>
          <a:ln w="9525" cap="flat" cmpd="sng">
            <a:solidFill>
              <a:srgbClr val="7F7F7F"/>
            </a:solidFill>
            <a:prstDash val="solid"/>
            <a:round/>
            <a:headEnd type="none" w="sm" len="sm"/>
            <a:tailEnd type="none" w="sm" len="sm"/>
          </a:ln>
        </p:spPr>
      </p:cxnSp>
      <p:cxnSp>
        <p:nvCxnSpPr>
          <p:cNvPr id="223" name="Google Shape;223;p7"/>
          <p:cNvCxnSpPr/>
          <p:nvPr/>
        </p:nvCxnSpPr>
        <p:spPr>
          <a:xfrm>
            <a:off x="3390388" y="1373730"/>
            <a:ext cx="0" cy="2839708"/>
          </a:xfrm>
          <a:prstGeom prst="straightConnector1">
            <a:avLst/>
          </a:prstGeom>
          <a:noFill/>
          <a:ln w="9525" cap="flat" cmpd="sng">
            <a:solidFill>
              <a:srgbClr val="7F7F7F"/>
            </a:solidFill>
            <a:prstDash val="solid"/>
            <a:round/>
            <a:headEnd type="none" w="sm" len="sm"/>
            <a:tailEnd type="none" w="sm" len="sm"/>
          </a:ln>
        </p:spPr>
      </p:cxnSp>
      <p:cxnSp>
        <p:nvCxnSpPr>
          <p:cNvPr id="224" name="Google Shape;224;p7"/>
          <p:cNvCxnSpPr/>
          <p:nvPr/>
        </p:nvCxnSpPr>
        <p:spPr>
          <a:xfrm>
            <a:off x="4166560" y="1373730"/>
            <a:ext cx="0" cy="2839708"/>
          </a:xfrm>
          <a:prstGeom prst="straightConnector1">
            <a:avLst/>
          </a:prstGeom>
          <a:noFill/>
          <a:ln w="9525" cap="flat" cmpd="sng">
            <a:solidFill>
              <a:srgbClr val="7F7F7F"/>
            </a:solidFill>
            <a:prstDash val="solid"/>
            <a:round/>
            <a:headEnd type="none" w="sm" len="sm"/>
            <a:tailEnd type="none" w="sm" len="sm"/>
          </a:ln>
        </p:spPr>
      </p:cxnSp>
      <p:cxnSp>
        <p:nvCxnSpPr>
          <p:cNvPr id="225" name="Google Shape;225;p7"/>
          <p:cNvCxnSpPr/>
          <p:nvPr/>
        </p:nvCxnSpPr>
        <p:spPr>
          <a:xfrm>
            <a:off x="4942731" y="1373730"/>
            <a:ext cx="0" cy="2839708"/>
          </a:xfrm>
          <a:prstGeom prst="straightConnector1">
            <a:avLst/>
          </a:prstGeom>
          <a:noFill/>
          <a:ln w="9525" cap="flat" cmpd="sng">
            <a:solidFill>
              <a:srgbClr val="7F7F7F"/>
            </a:solidFill>
            <a:prstDash val="solid"/>
            <a:round/>
            <a:headEnd type="none" w="sm" len="sm"/>
            <a:tailEnd type="none" w="sm" len="sm"/>
          </a:ln>
        </p:spPr>
      </p:cxnSp>
      <p:cxnSp>
        <p:nvCxnSpPr>
          <p:cNvPr id="226" name="Google Shape;226;p7"/>
          <p:cNvCxnSpPr/>
          <p:nvPr/>
        </p:nvCxnSpPr>
        <p:spPr>
          <a:xfrm>
            <a:off x="5718903" y="1373730"/>
            <a:ext cx="0" cy="2839708"/>
          </a:xfrm>
          <a:prstGeom prst="straightConnector1">
            <a:avLst/>
          </a:prstGeom>
          <a:noFill/>
          <a:ln w="9525" cap="flat" cmpd="sng">
            <a:solidFill>
              <a:srgbClr val="7F7F7F"/>
            </a:solidFill>
            <a:prstDash val="solid"/>
            <a:round/>
            <a:headEnd type="none" w="sm" len="sm"/>
            <a:tailEnd type="none" w="sm" len="sm"/>
          </a:ln>
        </p:spPr>
      </p:cxnSp>
      <p:cxnSp>
        <p:nvCxnSpPr>
          <p:cNvPr id="227" name="Google Shape;227;p7"/>
          <p:cNvCxnSpPr/>
          <p:nvPr/>
        </p:nvCxnSpPr>
        <p:spPr>
          <a:xfrm>
            <a:off x="7271246" y="1373730"/>
            <a:ext cx="0" cy="2839708"/>
          </a:xfrm>
          <a:prstGeom prst="straightConnector1">
            <a:avLst/>
          </a:prstGeom>
          <a:noFill/>
          <a:ln w="9525" cap="flat" cmpd="sng">
            <a:solidFill>
              <a:srgbClr val="7F7F7F"/>
            </a:solidFill>
            <a:prstDash val="solid"/>
            <a:round/>
            <a:headEnd type="none" w="sm" len="sm"/>
            <a:tailEnd type="none" w="sm" len="sm"/>
          </a:ln>
        </p:spPr>
      </p:cxnSp>
      <p:cxnSp>
        <p:nvCxnSpPr>
          <p:cNvPr id="228" name="Google Shape;228;p7"/>
          <p:cNvCxnSpPr/>
          <p:nvPr/>
        </p:nvCxnSpPr>
        <p:spPr>
          <a:xfrm>
            <a:off x="7926614" y="1381594"/>
            <a:ext cx="0" cy="2839708"/>
          </a:xfrm>
          <a:prstGeom prst="straightConnector1">
            <a:avLst/>
          </a:prstGeom>
          <a:noFill/>
          <a:ln w="9525" cap="flat" cmpd="sng">
            <a:solidFill>
              <a:srgbClr val="7F7F7F"/>
            </a:solidFill>
            <a:prstDash val="solid"/>
            <a:round/>
            <a:headEnd type="none" w="sm" len="sm"/>
            <a:tailEnd type="none" w="sm" len="sm"/>
          </a:ln>
        </p:spPr>
      </p:cxnSp>
      <p:cxnSp>
        <p:nvCxnSpPr>
          <p:cNvPr id="229" name="Google Shape;229;p7"/>
          <p:cNvCxnSpPr/>
          <p:nvPr/>
        </p:nvCxnSpPr>
        <p:spPr>
          <a:xfrm>
            <a:off x="395645" y="4301079"/>
            <a:ext cx="8176215" cy="0"/>
          </a:xfrm>
          <a:prstGeom prst="straightConnector1">
            <a:avLst/>
          </a:prstGeom>
          <a:noFill/>
          <a:ln w="9525" cap="flat" cmpd="sng">
            <a:solidFill>
              <a:srgbClr val="7F7F7F"/>
            </a:solidFill>
            <a:prstDash val="solid"/>
            <a:round/>
            <a:headEnd type="none" w="sm" len="sm"/>
            <a:tailEnd type="none" w="sm" len="sm"/>
          </a:ln>
        </p:spPr>
      </p:cxnSp>
      <p:sp>
        <p:nvSpPr>
          <p:cNvPr id="230" name="Google Shape;230;p7"/>
          <p:cNvSpPr/>
          <p:nvPr/>
        </p:nvSpPr>
        <p:spPr>
          <a:xfrm>
            <a:off x="1148725" y="1447953"/>
            <a:ext cx="7423135" cy="2852129"/>
          </a:xfrm>
          <a:prstGeom prst="rect">
            <a:avLst/>
          </a:prstGeom>
          <a:no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PT Serif"/>
              <a:ea typeface="PT Serif"/>
              <a:cs typeface="PT Serif"/>
              <a:sym typeface="PT Serif"/>
            </a:endParaRPr>
          </a:p>
        </p:txBody>
      </p:sp>
      <p:cxnSp>
        <p:nvCxnSpPr>
          <p:cNvPr id="231" name="Google Shape;231;p7"/>
          <p:cNvCxnSpPr/>
          <p:nvPr/>
        </p:nvCxnSpPr>
        <p:spPr>
          <a:xfrm>
            <a:off x="395645" y="2428956"/>
            <a:ext cx="8187038" cy="0"/>
          </a:xfrm>
          <a:prstGeom prst="straightConnector1">
            <a:avLst/>
          </a:prstGeom>
          <a:noFill/>
          <a:ln w="9525" cap="flat" cmpd="sng">
            <a:solidFill>
              <a:srgbClr val="7F7F7F"/>
            </a:solidFill>
            <a:prstDash val="solid"/>
            <a:round/>
            <a:headEnd type="none" w="sm" len="sm"/>
            <a:tailEnd type="none" w="sm" len="sm"/>
          </a:ln>
        </p:spPr>
      </p:cxnSp>
      <p:cxnSp>
        <p:nvCxnSpPr>
          <p:cNvPr id="232" name="Google Shape;232;p7"/>
          <p:cNvCxnSpPr/>
          <p:nvPr/>
        </p:nvCxnSpPr>
        <p:spPr>
          <a:xfrm>
            <a:off x="395645" y="3389000"/>
            <a:ext cx="8176215" cy="0"/>
          </a:xfrm>
          <a:prstGeom prst="straightConnector1">
            <a:avLst/>
          </a:prstGeom>
          <a:noFill/>
          <a:ln w="9525" cap="flat" cmpd="sng">
            <a:solidFill>
              <a:srgbClr val="7F7F7F"/>
            </a:solidFill>
            <a:prstDash val="solid"/>
            <a:round/>
            <a:headEnd type="none" w="sm" len="sm"/>
            <a:tailEnd type="none" w="sm" len="sm"/>
          </a:ln>
        </p:spPr>
      </p:cxnSp>
      <p:sp>
        <p:nvSpPr>
          <p:cNvPr id="233" name="Google Shape;233;p7"/>
          <p:cNvSpPr/>
          <p:nvPr/>
        </p:nvSpPr>
        <p:spPr>
          <a:xfrm>
            <a:off x="2633201" y="1848148"/>
            <a:ext cx="1514375" cy="326034"/>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Product roadmap</a:t>
            </a:r>
            <a:endParaRPr/>
          </a:p>
        </p:txBody>
      </p:sp>
      <p:sp>
        <p:nvSpPr>
          <p:cNvPr id="234" name="Google Shape;234;p7"/>
          <p:cNvSpPr/>
          <p:nvPr/>
        </p:nvSpPr>
        <p:spPr>
          <a:xfrm>
            <a:off x="4181448" y="1473425"/>
            <a:ext cx="2298741" cy="31819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Create Change Management or Communications Plan</a:t>
            </a:r>
            <a:endParaRPr/>
          </a:p>
        </p:txBody>
      </p:sp>
      <p:sp>
        <p:nvSpPr>
          <p:cNvPr id="235" name="Google Shape;235;p7"/>
          <p:cNvSpPr/>
          <p:nvPr/>
        </p:nvSpPr>
        <p:spPr>
          <a:xfrm>
            <a:off x="6508224" y="1473425"/>
            <a:ext cx="2050871" cy="31819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Handover plan implementation; prepare for launch</a:t>
            </a:r>
            <a:endParaRPr/>
          </a:p>
        </p:txBody>
      </p:sp>
      <p:sp>
        <p:nvSpPr>
          <p:cNvPr id="236" name="Google Shape;236;p7"/>
          <p:cNvSpPr/>
          <p:nvPr/>
        </p:nvSpPr>
        <p:spPr>
          <a:xfrm>
            <a:off x="1162050" y="1473425"/>
            <a:ext cx="2210136" cy="31819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Build backlog</a:t>
            </a:r>
            <a:endParaRPr/>
          </a:p>
        </p:txBody>
      </p:sp>
      <p:sp>
        <p:nvSpPr>
          <p:cNvPr id="237" name="Google Shape;237;p7"/>
          <p:cNvSpPr/>
          <p:nvPr/>
        </p:nvSpPr>
        <p:spPr>
          <a:xfrm>
            <a:off x="6508224" y="1842773"/>
            <a:ext cx="2050871" cy="35449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Product Launch Collaboration Cycle (as needed)</a:t>
            </a:r>
            <a:endParaRPr sz="700" b="0" i="0" u="none" strike="noStrike" cap="none">
              <a:solidFill>
                <a:schemeClr val="lt1"/>
              </a:solidFill>
              <a:latin typeface="PT Serif"/>
              <a:ea typeface="PT Serif"/>
              <a:cs typeface="PT Serif"/>
              <a:sym typeface="PT Serif"/>
            </a:endParaRPr>
          </a:p>
        </p:txBody>
      </p:sp>
      <p:sp>
        <p:nvSpPr>
          <p:cNvPr id="238" name="Google Shape;238;p7"/>
          <p:cNvSpPr/>
          <p:nvPr/>
        </p:nvSpPr>
        <p:spPr>
          <a:xfrm>
            <a:off x="1856249" y="3409117"/>
            <a:ext cx="1515937" cy="31819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PT Serif"/>
                <a:ea typeface="PT Serif"/>
                <a:cs typeface="PT Serif"/>
                <a:sym typeface="PT Serif"/>
              </a:rPr>
              <a:t>Data discovery</a:t>
            </a:r>
            <a:endParaRPr/>
          </a:p>
        </p:txBody>
      </p:sp>
      <p:sp>
        <p:nvSpPr>
          <p:cNvPr id="239" name="Google Shape;239;p7"/>
          <p:cNvSpPr/>
          <p:nvPr/>
        </p:nvSpPr>
        <p:spPr>
          <a:xfrm>
            <a:off x="4958066" y="3409117"/>
            <a:ext cx="2955399" cy="31819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Build solution (form and data connections, storage, etc.)</a:t>
            </a:r>
            <a:endParaRPr/>
          </a:p>
        </p:txBody>
      </p:sp>
      <p:sp>
        <p:nvSpPr>
          <p:cNvPr id="240" name="Google Shape;240;p7"/>
          <p:cNvSpPr/>
          <p:nvPr/>
        </p:nvSpPr>
        <p:spPr>
          <a:xfrm>
            <a:off x="6508224" y="3747421"/>
            <a:ext cx="1405241" cy="31819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UAT</a:t>
            </a:r>
            <a:endParaRPr/>
          </a:p>
        </p:txBody>
      </p:sp>
      <p:sp>
        <p:nvSpPr>
          <p:cNvPr id="241" name="Google Shape;241;p7"/>
          <p:cNvSpPr/>
          <p:nvPr/>
        </p:nvSpPr>
        <p:spPr>
          <a:xfrm>
            <a:off x="1856249" y="3747421"/>
            <a:ext cx="1515937" cy="31819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chemeClr val="lt1"/>
                </a:solidFill>
                <a:latin typeface="PT Serif"/>
                <a:ea typeface="PT Serif"/>
                <a:cs typeface="PT Serif"/>
                <a:sym typeface="PT Serif"/>
              </a:rPr>
              <a:t>Define data flows - Systems mapping </a:t>
            </a:r>
            <a:endParaRPr sz="700" b="0" i="0" u="none" strike="noStrike" cap="none">
              <a:solidFill>
                <a:schemeClr val="lt1"/>
              </a:solidFill>
              <a:latin typeface="PT Serif"/>
              <a:ea typeface="PT Serif"/>
              <a:cs typeface="PT Serif"/>
              <a:sym typeface="PT Serif"/>
            </a:endParaRPr>
          </a:p>
        </p:txBody>
      </p:sp>
      <p:sp>
        <p:nvSpPr>
          <p:cNvPr id="242" name="Google Shape;242;p7"/>
          <p:cNvSpPr/>
          <p:nvPr/>
        </p:nvSpPr>
        <p:spPr>
          <a:xfrm>
            <a:off x="1856249" y="3129687"/>
            <a:ext cx="1515937" cy="239196"/>
          </a:xfrm>
          <a:prstGeom prst="rect">
            <a:avLst/>
          </a:prstGeom>
          <a:solidFill>
            <a:schemeClr val="accent2"/>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User flows</a:t>
            </a:r>
            <a:endParaRPr/>
          </a:p>
        </p:txBody>
      </p:sp>
      <p:sp>
        <p:nvSpPr>
          <p:cNvPr id="243" name="Google Shape;243;p7"/>
          <p:cNvSpPr/>
          <p:nvPr/>
        </p:nvSpPr>
        <p:spPr>
          <a:xfrm>
            <a:off x="2348180" y="2449073"/>
            <a:ext cx="499186" cy="389535"/>
          </a:xfrm>
          <a:prstGeom prst="rect">
            <a:avLst/>
          </a:prstGeom>
          <a:solidFill>
            <a:schemeClr val="accent2"/>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Testing prep &amp; recruiting</a:t>
            </a:r>
            <a:endParaRPr sz="700" b="0" i="0" u="none" strike="noStrike" cap="none">
              <a:solidFill>
                <a:schemeClr val="lt1"/>
              </a:solidFill>
              <a:latin typeface="PT Serif"/>
              <a:ea typeface="PT Serif"/>
              <a:cs typeface="PT Serif"/>
              <a:sym typeface="PT Serif"/>
            </a:endParaRPr>
          </a:p>
        </p:txBody>
      </p:sp>
      <p:sp>
        <p:nvSpPr>
          <p:cNvPr id="244" name="Google Shape;244;p7"/>
          <p:cNvSpPr/>
          <p:nvPr/>
        </p:nvSpPr>
        <p:spPr>
          <a:xfrm>
            <a:off x="3916967" y="2449073"/>
            <a:ext cx="499186" cy="389535"/>
          </a:xfrm>
          <a:prstGeom prst="rect">
            <a:avLst/>
          </a:prstGeom>
          <a:solidFill>
            <a:schemeClr val="accent2"/>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Testing prep &amp; recruiting</a:t>
            </a:r>
            <a:endParaRPr sz="700" b="0" i="0" u="none" strike="noStrike" cap="none">
              <a:solidFill>
                <a:schemeClr val="lt1"/>
              </a:solidFill>
              <a:latin typeface="PT Serif"/>
              <a:ea typeface="PT Serif"/>
              <a:cs typeface="PT Serif"/>
              <a:sym typeface="PT Serif"/>
            </a:endParaRPr>
          </a:p>
        </p:txBody>
      </p:sp>
      <p:sp>
        <p:nvSpPr>
          <p:cNvPr id="245" name="Google Shape;245;p7"/>
          <p:cNvSpPr/>
          <p:nvPr/>
        </p:nvSpPr>
        <p:spPr>
          <a:xfrm>
            <a:off x="5469310" y="2449073"/>
            <a:ext cx="499186" cy="389535"/>
          </a:xfrm>
          <a:prstGeom prst="rect">
            <a:avLst/>
          </a:prstGeom>
          <a:solidFill>
            <a:schemeClr val="accent2"/>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Testing prep &amp; recruiting</a:t>
            </a:r>
            <a:endParaRPr sz="700" b="0" i="0" u="none" strike="noStrike" cap="none">
              <a:solidFill>
                <a:schemeClr val="lt1"/>
              </a:solidFill>
              <a:latin typeface="PT Serif"/>
              <a:ea typeface="PT Serif"/>
              <a:cs typeface="PT Serif"/>
              <a:sym typeface="PT Serif"/>
            </a:endParaRPr>
          </a:p>
        </p:txBody>
      </p:sp>
      <p:sp>
        <p:nvSpPr>
          <p:cNvPr id="246" name="Google Shape;246;p7"/>
          <p:cNvSpPr/>
          <p:nvPr/>
        </p:nvSpPr>
        <p:spPr>
          <a:xfrm>
            <a:off x="3408590" y="2864641"/>
            <a:ext cx="1521674" cy="239104"/>
          </a:xfrm>
          <a:prstGeom prst="rect">
            <a:avLst/>
          </a:prstGeom>
          <a:solidFill>
            <a:schemeClr val="accent2"/>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Design iterations</a:t>
            </a:r>
            <a:endParaRPr/>
          </a:p>
        </p:txBody>
      </p:sp>
      <p:sp>
        <p:nvSpPr>
          <p:cNvPr id="247" name="Google Shape;247;p7"/>
          <p:cNvSpPr/>
          <p:nvPr/>
        </p:nvSpPr>
        <p:spPr>
          <a:xfrm>
            <a:off x="1162050" y="1811732"/>
            <a:ext cx="661988" cy="288495"/>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PIV Onboarding</a:t>
            </a:r>
            <a:endParaRPr/>
          </a:p>
        </p:txBody>
      </p:sp>
      <p:sp>
        <p:nvSpPr>
          <p:cNvPr id="248" name="Google Shape;248;p7"/>
          <p:cNvSpPr/>
          <p:nvPr/>
        </p:nvSpPr>
        <p:spPr>
          <a:xfrm>
            <a:off x="1856249" y="2864549"/>
            <a:ext cx="1515937" cy="239104"/>
          </a:xfrm>
          <a:prstGeom prst="rect">
            <a:avLst/>
          </a:prstGeom>
          <a:solidFill>
            <a:schemeClr val="accent2"/>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Wireframes &amp; Design</a:t>
            </a:r>
            <a:endParaRPr/>
          </a:p>
        </p:txBody>
      </p:sp>
      <p:sp>
        <p:nvSpPr>
          <p:cNvPr id="249" name="Google Shape;249;p7"/>
          <p:cNvSpPr/>
          <p:nvPr/>
        </p:nvSpPr>
        <p:spPr>
          <a:xfrm>
            <a:off x="4958066" y="2864549"/>
            <a:ext cx="1521674" cy="237584"/>
          </a:xfrm>
          <a:prstGeom prst="rect">
            <a:avLst/>
          </a:prstGeom>
          <a:solidFill>
            <a:schemeClr val="accent2"/>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Design iterations</a:t>
            </a:r>
            <a:endParaRPr sz="700" b="0" i="0" u="none" strike="noStrike" cap="none">
              <a:solidFill>
                <a:schemeClr val="lt1"/>
              </a:solidFill>
              <a:latin typeface="PT Serif"/>
              <a:ea typeface="PT Serif"/>
              <a:cs typeface="PT Serif"/>
              <a:sym typeface="PT Serif"/>
            </a:endParaRPr>
          </a:p>
        </p:txBody>
      </p:sp>
      <p:sp>
        <p:nvSpPr>
          <p:cNvPr id="250" name="Google Shape;250;p7"/>
          <p:cNvSpPr/>
          <p:nvPr/>
        </p:nvSpPr>
        <p:spPr>
          <a:xfrm>
            <a:off x="7942089" y="2449073"/>
            <a:ext cx="617006" cy="389535"/>
          </a:xfrm>
          <a:prstGeom prst="rect">
            <a:avLst/>
          </a:prstGeom>
          <a:solidFill>
            <a:schemeClr val="accent2"/>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Create post-MVP design refinements</a:t>
            </a:r>
            <a:endParaRPr sz="700" b="0" i="0" u="none" strike="noStrike" cap="none">
              <a:solidFill>
                <a:schemeClr val="lt1"/>
              </a:solidFill>
              <a:latin typeface="PT Serif"/>
              <a:ea typeface="PT Serif"/>
              <a:cs typeface="PT Serif"/>
              <a:sym typeface="PT Serif"/>
            </a:endParaRPr>
          </a:p>
        </p:txBody>
      </p:sp>
      <p:sp>
        <p:nvSpPr>
          <p:cNvPr id="251" name="Google Shape;251;p7"/>
          <p:cNvSpPr/>
          <p:nvPr/>
        </p:nvSpPr>
        <p:spPr>
          <a:xfrm>
            <a:off x="6508224" y="2864560"/>
            <a:ext cx="1405241" cy="237584"/>
          </a:xfrm>
          <a:prstGeom prst="rect">
            <a:avLst/>
          </a:prstGeom>
          <a:solidFill>
            <a:schemeClr val="accent2"/>
          </a:solidFill>
          <a:ln w="9525" cap="flat" cmpd="sng">
            <a:solidFill>
              <a:schemeClr val="lt1"/>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r>
              <a:rPr lang="en" sz="700" b="0" i="0" u="none" strike="noStrike" cap="none">
                <a:solidFill>
                  <a:schemeClr val="lt1"/>
                </a:solidFill>
                <a:latin typeface="PT Serif"/>
                <a:ea typeface="PT Serif"/>
                <a:cs typeface="PT Serif"/>
                <a:sym typeface="PT Serif"/>
              </a:rPr>
              <a:t>Design QA</a:t>
            </a:r>
            <a:endParaRPr sz="700" b="0" i="0" u="none" strike="noStrike" cap="none">
              <a:solidFill>
                <a:schemeClr val="lt1"/>
              </a:solidFill>
              <a:latin typeface="PT Serif"/>
              <a:ea typeface="PT Serif"/>
              <a:cs typeface="PT Serif"/>
              <a:sym typeface="PT Serif"/>
            </a:endParaRPr>
          </a:p>
        </p:txBody>
      </p:sp>
      <p:sp>
        <p:nvSpPr>
          <p:cNvPr id="252" name="Google Shape;252;p7"/>
          <p:cNvSpPr txBox="1"/>
          <p:nvPr/>
        </p:nvSpPr>
        <p:spPr>
          <a:xfrm>
            <a:off x="8391543" y="4705817"/>
            <a:ext cx="361784" cy="246221"/>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MVP </a:t>
            </a:r>
            <a:br>
              <a:rPr lang="en" sz="800" b="1" i="0" u="none" strike="noStrike" cap="none">
                <a:solidFill>
                  <a:srgbClr val="000000"/>
                </a:solidFill>
                <a:latin typeface="PT Serif"/>
                <a:ea typeface="PT Serif"/>
                <a:cs typeface="PT Serif"/>
                <a:sym typeface="PT Serif"/>
              </a:rPr>
            </a:br>
            <a:r>
              <a:rPr lang="en" sz="800" b="1" i="0" u="none" strike="noStrike" cap="none">
                <a:solidFill>
                  <a:srgbClr val="000000"/>
                </a:solidFill>
                <a:latin typeface="PT Serif"/>
                <a:ea typeface="PT Serif"/>
                <a:cs typeface="PT Serif"/>
                <a:sym typeface="PT Serif"/>
              </a:rPr>
              <a:t>Launch</a:t>
            </a:r>
            <a:endParaRPr sz="800" b="0" i="0" u="none" strike="noStrike" cap="none">
              <a:solidFill>
                <a:srgbClr val="000000"/>
              </a:solidFill>
              <a:latin typeface="PT Serif"/>
              <a:ea typeface="PT Serif"/>
              <a:cs typeface="PT Serif"/>
              <a:sym typeface="PT Serif"/>
            </a:endParaRPr>
          </a:p>
        </p:txBody>
      </p:sp>
      <p:sp>
        <p:nvSpPr>
          <p:cNvPr id="253" name="Google Shape;253;p7"/>
          <p:cNvSpPr/>
          <p:nvPr/>
        </p:nvSpPr>
        <p:spPr>
          <a:xfrm>
            <a:off x="8472889" y="4517096"/>
            <a:ext cx="199093" cy="198036"/>
          </a:xfrm>
          <a:prstGeom prst="diamond">
            <a:avLst/>
          </a:pr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PT Serif"/>
              <a:ea typeface="PT Serif"/>
              <a:cs typeface="PT Serif"/>
              <a:sym typeface="PT Serif"/>
            </a:endParaRPr>
          </a:p>
        </p:txBody>
      </p:sp>
      <p:cxnSp>
        <p:nvCxnSpPr>
          <p:cNvPr id="254" name="Google Shape;254;p7"/>
          <p:cNvCxnSpPr/>
          <p:nvPr/>
        </p:nvCxnSpPr>
        <p:spPr>
          <a:xfrm>
            <a:off x="1162050" y="1011175"/>
            <a:ext cx="661988" cy="0"/>
          </a:xfrm>
          <a:prstGeom prst="straightConnector1">
            <a:avLst/>
          </a:prstGeom>
          <a:noFill/>
          <a:ln w="9525" cap="flat" cmpd="sng">
            <a:solidFill>
              <a:schemeClr val="accent1"/>
            </a:solidFill>
            <a:prstDash val="solid"/>
            <a:round/>
            <a:headEnd type="none" w="sm" len="sm"/>
            <a:tailEnd type="none" w="sm" len="sm"/>
          </a:ln>
        </p:spPr>
      </p:cxnSp>
      <p:cxnSp>
        <p:nvCxnSpPr>
          <p:cNvPr id="255" name="Google Shape;255;p7"/>
          <p:cNvCxnSpPr/>
          <p:nvPr/>
        </p:nvCxnSpPr>
        <p:spPr>
          <a:xfrm>
            <a:off x="1856249" y="1011175"/>
            <a:ext cx="1515937" cy="0"/>
          </a:xfrm>
          <a:prstGeom prst="straightConnector1">
            <a:avLst/>
          </a:prstGeom>
          <a:noFill/>
          <a:ln w="9525" cap="flat" cmpd="sng">
            <a:solidFill>
              <a:schemeClr val="accent1"/>
            </a:solidFill>
            <a:prstDash val="solid"/>
            <a:round/>
            <a:headEnd type="none" w="sm" len="sm"/>
            <a:tailEnd type="none" w="sm" len="sm"/>
          </a:ln>
        </p:spPr>
      </p:cxnSp>
      <p:cxnSp>
        <p:nvCxnSpPr>
          <p:cNvPr id="256" name="Google Shape;256;p7"/>
          <p:cNvCxnSpPr/>
          <p:nvPr/>
        </p:nvCxnSpPr>
        <p:spPr>
          <a:xfrm>
            <a:off x="3408590" y="1011175"/>
            <a:ext cx="1521674" cy="0"/>
          </a:xfrm>
          <a:prstGeom prst="straightConnector1">
            <a:avLst/>
          </a:prstGeom>
          <a:noFill/>
          <a:ln w="9525" cap="flat" cmpd="sng">
            <a:solidFill>
              <a:schemeClr val="accent1"/>
            </a:solidFill>
            <a:prstDash val="solid"/>
            <a:round/>
            <a:headEnd type="none" w="sm" len="sm"/>
            <a:tailEnd type="none" w="sm" len="sm"/>
          </a:ln>
        </p:spPr>
      </p:cxnSp>
      <p:cxnSp>
        <p:nvCxnSpPr>
          <p:cNvPr id="257" name="Google Shape;257;p7"/>
          <p:cNvCxnSpPr/>
          <p:nvPr/>
        </p:nvCxnSpPr>
        <p:spPr>
          <a:xfrm>
            <a:off x="4958066" y="1011175"/>
            <a:ext cx="1521674" cy="0"/>
          </a:xfrm>
          <a:prstGeom prst="straightConnector1">
            <a:avLst/>
          </a:prstGeom>
          <a:noFill/>
          <a:ln w="9525" cap="flat" cmpd="sng">
            <a:solidFill>
              <a:schemeClr val="accent1"/>
            </a:solidFill>
            <a:prstDash val="solid"/>
            <a:round/>
            <a:headEnd type="none" w="sm" len="sm"/>
            <a:tailEnd type="none" w="sm" len="sm"/>
          </a:ln>
        </p:spPr>
      </p:cxnSp>
      <p:cxnSp>
        <p:nvCxnSpPr>
          <p:cNvPr id="258" name="Google Shape;258;p7"/>
          <p:cNvCxnSpPr/>
          <p:nvPr/>
        </p:nvCxnSpPr>
        <p:spPr>
          <a:xfrm>
            <a:off x="6508224" y="1011175"/>
            <a:ext cx="1405241" cy="0"/>
          </a:xfrm>
          <a:prstGeom prst="straightConnector1">
            <a:avLst/>
          </a:prstGeom>
          <a:noFill/>
          <a:ln w="9525" cap="flat" cmpd="sng">
            <a:solidFill>
              <a:schemeClr val="accent1"/>
            </a:solidFill>
            <a:prstDash val="solid"/>
            <a:round/>
            <a:headEnd type="none" w="sm" len="sm"/>
            <a:tailEnd type="none" w="sm" len="sm"/>
          </a:ln>
        </p:spPr>
      </p:cxnSp>
      <p:cxnSp>
        <p:nvCxnSpPr>
          <p:cNvPr id="259" name="Google Shape;259;p7"/>
          <p:cNvCxnSpPr/>
          <p:nvPr/>
        </p:nvCxnSpPr>
        <p:spPr>
          <a:xfrm>
            <a:off x="7942089" y="1011175"/>
            <a:ext cx="617006" cy="0"/>
          </a:xfrm>
          <a:prstGeom prst="straightConnector1">
            <a:avLst/>
          </a:prstGeom>
          <a:noFill/>
          <a:ln w="9525" cap="flat" cmpd="sng">
            <a:solidFill>
              <a:schemeClr val="accent1"/>
            </a:solidFill>
            <a:prstDash val="solid"/>
            <a:round/>
            <a:headEnd type="none" w="sm" len="sm"/>
            <a:tailEnd type="none" w="sm" len="sm"/>
          </a:ln>
        </p:spPr>
      </p:cxnSp>
      <p:pic>
        <p:nvPicPr>
          <p:cNvPr id="260" name="Google Shape;260;p7"/>
          <p:cNvPicPr preferRelativeResize="0"/>
          <p:nvPr/>
        </p:nvPicPr>
        <p:blipFill rotWithShape="1">
          <a:blip r:embed="rId5">
            <a:alphaModFix/>
          </a:blip>
          <a:srcRect/>
          <a:stretch/>
        </p:blipFill>
        <p:spPr>
          <a:xfrm>
            <a:off x="385022" y="3734054"/>
            <a:ext cx="250578" cy="250578"/>
          </a:xfrm>
          <a:prstGeom prst="rect">
            <a:avLst/>
          </a:prstGeom>
          <a:noFill/>
          <a:ln>
            <a:noFill/>
          </a:ln>
        </p:spPr>
      </p:pic>
      <p:sp>
        <p:nvSpPr>
          <p:cNvPr id="261" name="Google Shape;261;p7"/>
          <p:cNvSpPr/>
          <p:nvPr/>
        </p:nvSpPr>
        <p:spPr>
          <a:xfrm>
            <a:off x="395645" y="4339560"/>
            <a:ext cx="666470" cy="246221"/>
          </a:xfrm>
          <a:prstGeom prst="rect">
            <a:avLst/>
          </a:prstGeom>
          <a:solidFill>
            <a:schemeClr val="lt1"/>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PT Serif"/>
                <a:ea typeface="PT Serif"/>
                <a:cs typeface="PT Serif"/>
                <a:sym typeface="PT Serif"/>
              </a:rPr>
              <a:t>Collaboration Cycle</a:t>
            </a:r>
            <a:endParaRPr sz="800" b="0" i="0" u="none" strike="noStrike" cap="none">
              <a:solidFill>
                <a:srgbClr val="000000"/>
              </a:solidFill>
              <a:latin typeface="PT Serif"/>
              <a:ea typeface="PT Serif"/>
              <a:cs typeface="PT Serif"/>
              <a:sym typeface="PT Serif"/>
            </a:endParaRPr>
          </a:p>
        </p:txBody>
      </p:sp>
      <p:sp>
        <p:nvSpPr>
          <p:cNvPr id="262" name="Google Shape;262;p7"/>
          <p:cNvSpPr txBox="1"/>
          <p:nvPr/>
        </p:nvSpPr>
        <p:spPr>
          <a:xfrm>
            <a:off x="1247815" y="4410852"/>
            <a:ext cx="1299476" cy="12311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1" u="none" strike="noStrike" cap="none">
                <a:solidFill>
                  <a:srgbClr val="7F7F7F"/>
                </a:solidFill>
                <a:latin typeface="PT Serif"/>
                <a:ea typeface="PT Serif"/>
                <a:cs typeface="PT Serif"/>
                <a:sym typeface="PT Serif"/>
              </a:rPr>
              <a:t>Let’s discuss touchpoints</a:t>
            </a:r>
            <a:endParaRPr sz="800" b="0" i="1" u="none" strike="noStrike" cap="none">
              <a:solidFill>
                <a:srgbClr val="7F7F7F"/>
              </a:solidFill>
              <a:latin typeface="PT Serif"/>
              <a:ea typeface="PT Serif"/>
              <a:cs typeface="PT Serif"/>
              <a:sym typeface="PT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8"/>
          <p:cNvSpPr/>
          <p:nvPr/>
        </p:nvSpPr>
        <p:spPr>
          <a:xfrm>
            <a:off x="-950" y="0"/>
            <a:ext cx="9144000" cy="5143500"/>
          </a:xfrm>
          <a:prstGeom prst="rect">
            <a:avLst/>
          </a:prstGeom>
          <a:solidFill>
            <a:srgbClr val="4B5C90"/>
          </a:solidFill>
          <a:ln w="9525" cap="flat" cmpd="sng">
            <a:solidFill>
              <a:srgbClr val="4B5C9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018"/>
              <a:buFont typeface="Arial"/>
              <a:buNone/>
            </a:pPr>
            <a:endParaRPr sz="1390" b="0" i="0" u="none" strike="noStrike" cap="none">
              <a:solidFill>
                <a:schemeClr val="lt1"/>
              </a:solidFill>
              <a:latin typeface="PT Serif"/>
              <a:ea typeface="PT Serif"/>
              <a:cs typeface="PT Serif"/>
              <a:sym typeface="PT Serif"/>
            </a:endParaRPr>
          </a:p>
        </p:txBody>
      </p:sp>
      <p:sp>
        <p:nvSpPr>
          <p:cNvPr id="268" name="Google Shape;268;p8"/>
          <p:cNvSpPr txBox="1"/>
          <p:nvPr/>
        </p:nvSpPr>
        <p:spPr>
          <a:xfrm>
            <a:off x="464100" y="2073643"/>
            <a:ext cx="7768500" cy="68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340"/>
              <a:buFont typeface="Arial"/>
              <a:buNone/>
            </a:pPr>
            <a:r>
              <a:rPr lang="en" sz="4340" b="0" i="0" u="none" strike="noStrike" cap="none">
                <a:solidFill>
                  <a:schemeClr val="lt1"/>
                </a:solidFill>
                <a:latin typeface="PT Serif"/>
                <a:ea typeface="PT Serif"/>
                <a:cs typeface="PT Serif"/>
                <a:sym typeface="PT Serif"/>
              </a:rPr>
              <a:t>Scrum cadences</a:t>
            </a:r>
            <a:endParaRPr sz="3240" b="1" i="0" u="none" strike="noStrike" cap="none">
              <a:solidFill>
                <a:schemeClr val="lt1"/>
              </a:solidFill>
              <a:latin typeface="Century Gothic"/>
              <a:ea typeface="Century Gothic"/>
              <a:cs typeface="Century Gothic"/>
              <a:sym typeface="Century Gothic"/>
            </a:endParaRPr>
          </a:p>
        </p:txBody>
      </p:sp>
      <p:sp>
        <p:nvSpPr>
          <p:cNvPr id="269" name="Google Shape;269;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solidFill>
                  <a:schemeClr val="lt1"/>
                </a:solidFill>
                <a:latin typeface="PT Serif"/>
                <a:ea typeface="PT Serif"/>
                <a:cs typeface="PT Serif"/>
                <a:sym typeface="PT Serif"/>
              </a:rPr>
              <a:t>8</a:t>
            </a:fld>
            <a:endParaRPr>
              <a:solidFill>
                <a:schemeClr val="lt1"/>
              </a:solidFill>
              <a:latin typeface="PT Serif"/>
              <a:ea typeface="PT Serif"/>
              <a:cs typeface="PT Serif"/>
              <a:sym typeface="PT Serif"/>
            </a:endParaRPr>
          </a:p>
        </p:txBody>
      </p:sp>
      <p:sp>
        <p:nvSpPr>
          <p:cNvPr id="270" name="Google Shape;270;p8"/>
          <p:cNvSpPr txBox="1"/>
          <p:nvPr/>
        </p:nvSpPr>
        <p:spPr>
          <a:xfrm>
            <a:off x="464100" y="1793210"/>
            <a:ext cx="1401645" cy="35886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D8E6FC"/>
                </a:solidFill>
                <a:latin typeface="PT Serif"/>
                <a:ea typeface="PT Serif"/>
                <a:cs typeface="PT Serif"/>
                <a:sym typeface="PT Serif"/>
              </a:rPr>
              <a:t>1095-B Tax Form</a:t>
            </a:r>
            <a:endParaRPr sz="900" b="1" i="0" u="none" strike="noStrike" cap="none">
              <a:solidFill>
                <a:srgbClr val="D8E6FC"/>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9"/>
          <p:cNvSpPr txBox="1">
            <a:spLocks noGrp="1"/>
          </p:cNvSpPr>
          <p:nvPr>
            <p:ph type="title"/>
          </p:nvPr>
        </p:nvSpPr>
        <p:spPr>
          <a:xfrm>
            <a:off x="311700" y="445025"/>
            <a:ext cx="8520600" cy="461635"/>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Clr>
                <a:srgbClr val="434343"/>
              </a:buClr>
              <a:buSzPts val="1800"/>
              <a:buFont typeface="Century Gothic"/>
              <a:buNone/>
            </a:pPr>
            <a:r>
              <a:rPr lang="en"/>
              <a:t>Calendar overview</a:t>
            </a:r>
            <a:endParaRPr/>
          </a:p>
        </p:txBody>
      </p:sp>
      <p:sp>
        <p:nvSpPr>
          <p:cNvPr id="276" name="Google Shape;276;p9"/>
          <p:cNvSpPr txBox="1"/>
          <p:nvPr/>
        </p:nvSpPr>
        <p:spPr>
          <a:xfrm>
            <a:off x="4273483" y="3378896"/>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02</a:t>
            </a:r>
            <a:endParaRPr sz="1400" b="0" i="0" u="none" strike="noStrike" cap="none">
              <a:solidFill>
                <a:srgbClr val="000000"/>
              </a:solidFill>
              <a:latin typeface="Arial"/>
              <a:ea typeface="Arial"/>
              <a:cs typeface="Arial"/>
              <a:sym typeface="Arial"/>
            </a:endParaRPr>
          </a:p>
        </p:txBody>
      </p:sp>
      <p:sp>
        <p:nvSpPr>
          <p:cNvPr id="277" name="Google Shape;277;p9"/>
          <p:cNvSpPr txBox="1"/>
          <p:nvPr/>
        </p:nvSpPr>
        <p:spPr>
          <a:xfrm>
            <a:off x="2739830" y="3378896"/>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60" marR="0" lvl="0" indent="-131260" algn="l" rtl="0">
              <a:lnSpc>
                <a:spcPct val="100000"/>
              </a:lnSpc>
              <a:spcBef>
                <a:spcPts val="0"/>
              </a:spcBef>
              <a:spcAft>
                <a:spcPts val="0"/>
              </a:spcAft>
              <a:buClr>
                <a:schemeClr val="lt2"/>
              </a:buClr>
              <a:buSzPts val="800"/>
              <a:buFont typeface="Arial"/>
              <a:buNone/>
            </a:pPr>
            <a:r>
              <a:rPr lang="en" sz="800" b="1" i="0" u="none" strike="noStrike" cap="none">
                <a:solidFill>
                  <a:srgbClr val="000000"/>
                </a:solidFill>
                <a:latin typeface="PT Serif"/>
                <a:ea typeface="PT Serif"/>
                <a:cs typeface="PT Serif"/>
                <a:sym typeface="PT Serif"/>
              </a:rPr>
              <a:t>01</a:t>
            </a:r>
            <a:endParaRPr sz="1400" b="0" i="0" u="none" strike="noStrike" cap="none">
              <a:solidFill>
                <a:srgbClr val="000000"/>
              </a:solidFill>
              <a:latin typeface="Arial"/>
              <a:ea typeface="Arial"/>
              <a:cs typeface="Arial"/>
              <a:sym typeface="Arial"/>
            </a:endParaRPr>
          </a:p>
        </p:txBody>
      </p:sp>
      <p:sp>
        <p:nvSpPr>
          <p:cNvPr id="278" name="Google Shape;278;p9"/>
          <p:cNvSpPr txBox="1"/>
          <p:nvPr/>
        </p:nvSpPr>
        <p:spPr>
          <a:xfrm>
            <a:off x="1206175" y="3378896"/>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28</a:t>
            </a:r>
            <a:endParaRPr sz="1400" b="0" i="0" u="none" strike="noStrike" cap="none">
              <a:solidFill>
                <a:srgbClr val="000000"/>
              </a:solidFill>
              <a:latin typeface="Arial"/>
              <a:ea typeface="Arial"/>
              <a:cs typeface="Arial"/>
              <a:sym typeface="Arial"/>
            </a:endParaRPr>
          </a:p>
        </p:txBody>
      </p:sp>
      <p:sp>
        <p:nvSpPr>
          <p:cNvPr id="279" name="Google Shape;279;p9"/>
          <p:cNvSpPr txBox="1"/>
          <p:nvPr/>
        </p:nvSpPr>
        <p:spPr>
          <a:xfrm>
            <a:off x="7340794" y="3378896"/>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04</a:t>
            </a:r>
            <a:endParaRPr sz="1400" b="0" i="0" u="none" strike="noStrike" cap="none">
              <a:solidFill>
                <a:srgbClr val="000000"/>
              </a:solidFill>
              <a:latin typeface="Arial"/>
              <a:ea typeface="Arial"/>
              <a:cs typeface="Arial"/>
              <a:sym typeface="Arial"/>
            </a:endParaRPr>
          </a:p>
        </p:txBody>
      </p:sp>
      <p:sp>
        <p:nvSpPr>
          <p:cNvPr id="280" name="Google Shape;280;p9"/>
          <p:cNvSpPr txBox="1"/>
          <p:nvPr/>
        </p:nvSpPr>
        <p:spPr>
          <a:xfrm>
            <a:off x="5807137" y="3378896"/>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03  </a:t>
            </a:r>
            <a:endParaRPr sz="1400" b="0" i="0" u="none" strike="noStrike" cap="none">
              <a:solidFill>
                <a:srgbClr val="000000"/>
              </a:solidFill>
              <a:latin typeface="Arial"/>
              <a:ea typeface="Arial"/>
              <a:cs typeface="Arial"/>
              <a:sym typeface="Arial"/>
            </a:endParaRPr>
          </a:p>
        </p:txBody>
      </p:sp>
      <p:sp>
        <p:nvSpPr>
          <p:cNvPr id="281" name="Google Shape;281;p9"/>
          <p:cNvSpPr txBox="1"/>
          <p:nvPr/>
        </p:nvSpPr>
        <p:spPr>
          <a:xfrm>
            <a:off x="4273483" y="1586582"/>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26  </a:t>
            </a:r>
            <a:r>
              <a:rPr lang="en" sz="800" b="0" i="0" u="none" strike="noStrike" cap="none">
                <a:solidFill>
                  <a:srgbClr val="000000"/>
                </a:solidFill>
                <a:latin typeface="PT Serif"/>
                <a:ea typeface="PT Serif"/>
                <a:cs typeface="PT Serif"/>
                <a:sym typeface="PT Serif"/>
              </a:rPr>
              <a:t>Sprint 0 End;     </a:t>
            </a:r>
            <a:endParaRPr/>
          </a:p>
          <a:p>
            <a:pPr marL="131255" marR="0" lvl="0" indent="-131255"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	 Sprint 1 Start</a:t>
            </a:r>
            <a:endParaRPr sz="1400" b="0" i="0" u="none" strike="noStrike" cap="none">
              <a:solidFill>
                <a:srgbClr val="000000"/>
              </a:solidFill>
              <a:latin typeface="Arial"/>
              <a:ea typeface="Arial"/>
              <a:cs typeface="Arial"/>
              <a:sym typeface="Arial"/>
            </a:endParaRPr>
          </a:p>
        </p:txBody>
      </p:sp>
      <p:sp>
        <p:nvSpPr>
          <p:cNvPr id="282" name="Google Shape;282;p9"/>
          <p:cNvSpPr txBox="1"/>
          <p:nvPr/>
        </p:nvSpPr>
        <p:spPr>
          <a:xfrm>
            <a:off x="2739830" y="1586582"/>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25</a:t>
            </a:r>
            <a:endParaRPr sz="1400" b="0" i="0" u="none" strike="noStrike" cap="none">
              <a:solidFill>
                <a:srgbClr val="000000"/>
              </a:solidFill>
              <a:latin typeface="Arial"/>
              <a:ea typeface="Arial"/>
              <a:cs typeface="Arial"/>
              <a:sym typeface="Arial"/>
            </a:endParaRPr>
          </a:p>
        </p:txBody>
      </p:sp>
      <p:sp>
        <p:nvSpPr>
          <p:cNvPr id="283" name="Google Shape;283;p9"/>
          <p:cNvSpPr txBox="1"/>
          <p:nvPr/>
        </p:nvSpPr>
        <p:spPr>
          <a:xfrm>
            <a:off x="1206175" y="1586582"/>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60" marR="0" lvl="0" indent="-131260" algn="l" rtl="0">
              <a:lnSpc>
                <a:spcPct val="100000"/>
              </a:lnSpc>
              <a:spcBef>
                <a:spcPts val="0"/>
              </a:spcBef>
              <a:spcAft>
                <a:spcPts val="0"/>
              </a:spcAft>
              <a:buClr>
                <a:schemeClr val="lt2"/>
              </a:buClr>
              <a:buSzPts val="800"/>
              <a:buFont typeface="Arial"/>
              <a:buNone/>
            </a:pPr>
            <a:r>
              <a:rPr lang="en" sz="800" b="1" i="0" u="none" strike="noStrike" cap="none">
                <a:solidFill>
                  <a:srgbClr val="000000"/>
                </a:solidFill>
                <a:latin typeface="PT Serif"/>
                <a:ea typeface="PT Serif"/>
                <a:cs typeface="PT Serif"/>
                <a:sym typeface="PT Serif"/>
              </a:rPr>
              <a:t>24</a:t>
            </a:r>
            <a:endParaRPr sz="1400" b="0" i="0" u="none" strike="noStrike" cap="none">
              <a:solidFill>
                <a:srgbClr val="000000"/>
              </a:solidFill>
              <a:latin typeface="Arial"/>
              <a:ea typeface="Arial"/>
              <a:cs typeface="Arial"/>
              <a:sym typeface="Arial"/>
            </a:endParaRPr>
          </a:p>
        </p:txBody>
      </p:sp>
      <p:sp>
        <p:nvSpPr>
          <p:cNvPr id="284" name="Google Shape;284;p9"/>
          <p:cNvSpPr txBox="1"/>
          <p:nvPr/>
        </p:nvSpPr>
        <p:spPr>
          <a:xfrm>
            <a:off x="7340794" y="1586582"/>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28</a:t>
            </a:r>
            <a:endParaRPr sz="1400" b="0" i="0" u="none" strike="noStrike" cap="none">
              <a:solidFill>
                <a:srgbClr val="000000"/>
              </a:solidFill>
              <a:latin typeface="Arial"/>
              <a:ea typeface="Arial"/>
              <a:cs typeface="Arial"/>
              <a:sym typeface="Arial"/>
            </a:endParaRPr>
          </a:p>
        </p:txBody>
      </p:sp>
      <p:sp>
        <p:nvSpPr>
          <p:cNvPr id="285" name="Google Shape;285;p9"/>
          <p:cNvSpPr txBox="1"/>
          <p:nvPr/>
        </p:nvSpPr>
        <p:spPr>
          <a:xfrm>
            <a:off x="5807137" y="1586582"/>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60" marR="0" lvl="0" indent="-131260" algn="l" rtl="0">
              <a:lnSpc>
                <a:spcPct val="100000"/>
              </a:lnSpc>
              <a:spcBef>
                <a:spcPts val="0"/>
              </a:spcBef>
              <a:spcAft>
                <a:spcPts val="0"/>
              </a:spcAft>
              <a:buClr>
                <a:schemeClr val="lt2"/>
              </a:buClr>
              <a:buSzPts val="800"/>
              <a:buFont typeface="Arial"/>
              <a:buNone/>
            </a:pPr>
            <a:r>
              <a:rPr lang="en" sz="800" b="1" i="0" u="none" strike="noStrike" cap="none">
                <a:solidFill>
                  <a:srgbClr val="000000"/>
                </a:solidFill>
                <a:latin typeface="PT Serif"/>
                <a:ea typeface="PT Serif"/>
                <a:cs typeface="PT Serif"/>
                <a:sym typeface="PT Serif"/>
              </a:rPr>
              <a:t>27</a:t>
            </a:r>
            <a:endParaRPr sz="1400" b="0" i="0" u="none" strike="noStrike" cap="none">
              <a:solidFill>
                <a:srgbClr val="000000"/>
              </a:solidFill>
              <a:latin typeface="Arial"/>
              <a:ea typeface="Arial"/>
              <a:cs typeface="Arial"/>
              <a:sym typeface="Arial"/>
            </a:endParaRPr>
          </a:p>
        </p:txBody>
      </p:sp>
      <p:sp>
        <p:nvSpPr>
          <p:cNvPr id="286" name="Google Shape;286;p9"/>
          <p:cNvSpPr txBox="1"/>
          <p:nvPr/>
        </p:nvSpPr>
        <p:spPr>
          <a:xfrm>
            <a:off x="4273483" y="1312005"/>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19</a:t>
            </a:r>
            <a:endParaRPr sz="1400" b="0" i="0" u="none" strike="noStrike" cap="none">
              <a:solidFill>
                <a:srgbClr val="000000"/>
              </a:solidFill>
              <a:latin typeface="Arial"/>
              <a:ea typeface="Arial"/>
              <a:cs typeface="Arial"/>
              <a:sym typeface="Arial"/>
            </a:endParaRPr>
          </a:p>
        </p:txBody>
      </p:sp>
      <p:sp>
        <p:nvSpPr>
          <p:cNvPr id="287" name="Google Shape;287;p9"/>
          <p:cNvSpPr txBox="1"/>
          <p:nvPr/>
        </p:nvSpPr>
        <p:spPr>
          <a:xfrm>
            <a:off x="2739830" y="1312005"/>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18</a:t>
            </a:r>
            <a:endParaRPr sz="1400" b="0" i="0" u="none" strike="noStrike" cap="none">
              <a:solidFill>
                <a:srgbClr val="000000"/>
              </a:solidFill>
              <a:latin typeface="Arial"/>
              <a:ea typeface="Arial"/>
              <a:cs typeface="Arial"/>
              <a:sym typeface="Arial"/>
            </a:endParaRPr>
          </a:p>
        </p:txBody>
      </p:sp>
      <p:sp>
        <p:nvSpPr>
          <p:cNvPr id="288" name="Google Shape;288;p9"/>
          <p:cNvSpPr txBox="1"/>
          <p:nvPr/>
        </p:nvSpPr>
        <p:spPr>
          <a:xfrm>
            <a:off x="1206175" y="1312005"/>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17</a:t>
            </a:r>
            <a:endParaRPr sz="1400" b="0" i="0" u="none" strike="noStrike" cap="none">
              <a:solidFill>
                <a:srgbClr val="000000"/>
              </a:solidFill>
              <a:latin typeface="Arial"/>
              <a:ea typeface="Arial"/>
              <a:cs typeface="Arial"/>
              <a:sym typeface="Arial"/>
            </a:endParaRPr>
          </a:p>
        </p:txBody>
      </p:sp>
      <p:sp>
        <p:nvSpPr>
          <p:cNvPr id="289" name="Google Shape;289;p9"/>
          <p:cNvSpPr txBox="1"/>
          <p:nvPr/>
        </p:nvSpPr>
        <p:spPr>
          <a:xfrm>
            <a:off x="7340794" y="1312005"/>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21</a:t>
            </a:r>
            <a:endParaRPr sz="1400" b="0" i="0" u="none" strike="noStrike" cap="none">
              <a:solidFill>
                <a:srgbClr val="000000"/>
              </a:solidFill>
              <a:latin typeface="Arial"/>
              <a:ea typeface="Arial"/>
              <a:cs typeface="Arial"/>
              <a:sym typeface="Arial"/>
            </a:endParaRPr>
          </a:p>
        </p:txBody>
      </p:sp>
      <p:sp>
        <p:nvSpPr>
          <p:cNvPr id="290" name="Google Shape;290;p9"/>
          <p:cNvSpPr txBox="1"/>
          <p:nvPr/>
        </p:nvSpPr>
        <p:spPr>
          <a:xfrm>
            <a:off x="5807137" y="1312005"/>
            <a:ext cx="1407562" cy="230347"/>
          </a:xfrm>
          <a:prstGeom prst="rect">
            <a:avLst/>
          </a:prstGeom>
          <a:solidFill>
            <a:schemeClr val="accent1"/>
          </a:solidFill>
          <a:ln>
            <a:noFill/>
          </a:ln>
        </p:spPr>
        <p:txBody>
          <a:bodyPr spcFirstLastPara="1" wrap="square" lIns="40500" tIns="40500" rIns="40500" bIns="40500" anchor="ctr" anchorCtr="0">
            <a:noAutofit/>
          </a:bodyPr>
          <a:lstStyle/>
          <a:p>
            <a:pPr marL="100901" marR="0" lvl="0" indent="-100901" algn="l" rtl="0">
              <a:lnSpc>
                <a:spcPct val="100000"/>
              </a:lnSpc>
              <a:spcBef>
                <a:spcPts val="0"/>
              </a:spcBef>
              <a:spcAft>
                <a:spcPts val="0"/>
              </a:spcAft>
              <a:buClr>
                <a:srgbClr val="000000"/>
              </a:buClr>
              <a:buSzPts val="800"/>
              <a:buFont typeface="Arial"/>
              <a:buNone/>
            </a:pPr>
            <a:r>
              <a:rPr lang="en" sz="800" b="1" i="0" u="none" strike="noStrike" cap="none">
                <a:solidFill>
                  <a:schemeClr val="lt1"/>
                </a:solidFill>
                <a:latin typeface="PT Serif"/>
                <a:ea typeface="PT Serif"/>
                <a:cs typeface="PT Serif"/>
                <a:sym typeface="PT Serif"/>
              </a:rPr>
              <a:t>20 </a:t>
            </a:r>
            <a:r>
              <a:rPr lang="en" sz="800" b="0" i="0" u="none" strike="noStrike" cap="none">
                <a:solidFill>
                  <a:schemeClr val="lt1"/>
                </a:solidFill>
                <a:latin typeface="PT Serif"/>
                <a:ea typeface="PT Serif"/>
                <a:cs typeface="PT Serif"/>
                <a:sym typeface="PT Serif"/>
              </a:rPr>
              <a:t>Project Kick Off</a:t>
            </a:r>
            <a:endParaRPr sz="1400" b="0" i="0" u="none" strike="noStrike" cap="none">
              <a:solidFill>
                <a:schemeClr val="lt1"/>
              </a:solidFill>
              <a:latin typeface="Arial"/>
              <a:ea typeface="Arial"/>
              <a:cs typeface="Arial"/>
              <a:sym typeface="Arial"/>
            </a:endParaRPr>
          </a:p>
        </p:txBody>
      </p:sp>
      <p:sp>
        <p:nvSpPr>
          <p:cNvPr id="291" name="Google Shape;291;p9"/>
          <p:cNvSpPr txBox="1"/>
          <p:nvPr/>
        </p:nvSpPr>
        <p:spPr>
          <a:xfrm>
            <a:off x="4273483" y="2345450"/>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09  </a:t>
            </a:r>
            <a:r>
              <a:rPr lang="en" sz="800" b="0" i="0" u="none" strike="noStrike" cap="none">
                <a:solidFill>
                  <a:srgbClr val="000000"/>
                </a:solidFill>
                <a:latin typeface="PT Serif"/>
                <a:ea typeface="PT Serif"/>
                <a:cs typeface="PT Serif"/>
                <a:sym typeface="PT Serif"/>
              </a:rPr>
              <a:t>Sprint 1 Demo; Sprint 2 kickoff</a:t>
            </a:r>
            <a:endParaRPr sz="1400" b="0" i="0" u="none" strike="noStrike" cap="none">
              <a:solidFill>
                <a:srgbClr val="000000"/>
              </a:solidFill>
              <a:latin typeface="Arial"/>
              <a:ea typeface="Arial"/>
              <a:cs typeface="Arial"/>
              <a:sym typeface="Arial"/>
            </a:endParaRPr>
          </a:p>
        </p:txBody>
      </p:sp>
      <p:sp>
        <p:nvSpPr>
          <p:cNvPr id="292" name="Google Shape;292;p9"/>
          <p:cNvSpPr txBox="1"/>
          <p:nvPr/>
        </p:nvSpPr>
        <p:spPr>
          <a:xfrm>
            <a:off x="2739830" y="2345450"/>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08</a:t>
            </a:r>
            <a:endParaRPr sz="1400" b="0" i="0" u="none" strike="noStrike" cap="none">
              <a:solidFill>
                <a:srgbClr val="000000"/>
              </a:solidFill>
              <a:latin typeface="Arial"/>
              <a:ea typeface="Arial"/>
              <a:cs typeface="Arial"/>
              <a:sym typeface="Arial"/>
            </a:endParaRPr>
          </a:p>
        </p:txBody>
      </p:sp>
      <p:sp>
        <p:nvSpPr>
          <p:cNvPr id="293" name="Google Shape;293;p9"/>
          <p:cNvSpPr txBox="1"/>
          <p:nvPr/>
        </p:nvSpPr>
        <p:spPr>
          <a:xfrm>
            <a:off x="1206175" y="2345450"/>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07</a:t>
            </a:r>
            <a:endParaRPr sz="1400" b="0" i="0" u="none" strike="noStrike" cap="none">
              <a:solidFill>
                <a:srgbClr val="000000"/>
              </a:solidFill>
              <a:latin typeface="Arial"/>
              <a:ea typeface="Arial"/>
              <a:cs typeface="Arial"/>
              <a:sym typeface="Arial"/>
            </a:endParaRPr>
          </a:p>
        </p:txBody>
      </p:sp>
      <p:sp>
        <p:nvSpPr>
          <p:cNvPr id="294" name="Google Shape;294;p9"/>
          <p:cNvSpPr txBox="1"/>
          <p:nvPr/>
        </p:nvSpPr>
        <p:spPr>
          <a:xfrm>
            <a:off x="7340794" y="2345450"/>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11 </a:t>
            </a:r>
            <a:endParaRPr sz="1400" b="0" i="0" u="none" strike="noStrike" cap="none">
              <a:solidFill>
                <a:srgbClr val="000000"/>
              </a:solidFill>
              <a:latin typeface="Arial"/>
              <a:ea typeface="Arial"/>
              <a:cs typeface="Arial"/>
              <a:sym typeface="Arial"/>
            </a:endParaRPr>
          </a:p>
        </p:txBody>
      </p:sp>
      <p:sp>
        <p:nvSpPr>
          <p:cNvPr id="295" name="Google Shape;295;p9"/>
          <p:cNvSpPr txBox="1"/>
          <p:nvPr/>
        </p:nvSpPr>
        <p:spPr>
          <a:xfrm>
            <a:off x="5807137" y="2345450"/>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10</a:t>
            </a:r>
            <a:endParaRPr sz="1400" b="0" i="0" u="none" strike="noStrike" cap="none">
              <a:solidFill>
                <a:srgbClr val="000000"/>
              </a:solidFill>
              <a:latin typeface="Arial"/>
              <a:ea typeface="Arial"/>
              <a:cs typeface="Arial"/>
              <a:sym typeface="Arial"/>
            </a:endParaRPr>
          </a:p>
        </p:txBody>
      </p:sp>
      <p:sp>
        <p:nvSpPr>
          <p:cNvPr id="296" name="Google Shape;296;p9"/>
          <p:cNvSpPr txBox="1"/>
          <p:nvPr/>
        </p:nvSpPr>
        <p:spPr>
          <a:xfrm>
            <a:off x="4273483" y="2894602"/>
            <a:ext cx="1407562" cy="230347"/>
          </a:xfrm>
          <a:prstGeom prst="rect">
            <a:avLst/>
          </a:prstGeom>
          <a:solidFill>
            <a:srgbClr val="F2F2F2"/>
          </a:solidFill>
          <a:ln>
            <a:noFill/>
          </a:ln>
        </p:spPr>
        <p:txBody>
          <a:bodyPr spcFirstLastPara="1" wrap="square" lIns="40500" tIns="40500" rIns="40500" bIns="40500" anchor="ctr" anchorCtr="0">
            <a:noAutofit/>
          </a:bodyPr>
          <a:lstStyle/>
          <a:p>
            <a:pPr marL="175014" marR="0" lvl="0" indent="-175014" algn="l" rtl="0">
              <a:lnSpc>
                <a:spcPct val="100000"/>
              </a:lnSpc>
              <a:spcBef>
                <a:spcPts val="0"/>
              </a:spcBef>
              <a:spcAft>
                <a:spcPts val="0"/>
              </a:spcAft>
              <a:buNone/>
            </a:pPr>
            <a:r>
              <a:rPr lang="en" sz="800" b="1" i="0" u="none" strike="noStrike" cap="none">
                <a:solidFill>
                  <a:schemeClr val="dk1"/>
                </a:solidFill>
                <a:latin typeface="PT Serif"/>
                <a:ea typeface="PT Serif"/>
                <a:cs typeface="PT Serif"/>
                <a:sym typeface="PT Serif"/>
              </a:rPr>
              <a:t>23  </a:t>
            </a:r>
            <a:r>
              <a:rPr lang="en" sz="800" b="0" i="0" u="none" strike="noStrike" cap="none">
                <a:solidFill>
                  <a:schemeClr val="dk1"/>
                </a:solidFill>
                <a:latin typeface="PT Serif"/>
                <a:ea typeface="PT Serif"/>
                <a:cs typeface="PT Serif"/>
                <a:sym typeface="PT Serif"/>
              </a:rPr>
              <a:t>Sprint 2 Demo; Sprint 3 kickoff</a:t>
            </a:r>
            <a:endParaRPr sz="1400" b="0" i="0" u="none" strike="noStrike" cap="none">
              <a:solidFill>
                <a:srgbClr val="000000"/>
              </a:solidFill>
              <a:latin typeface="Arial"/>
              <a:ea typeface="Arial"/>
              <a:cs typeface="Arial"/>
              <a:sym typeface="Arial"/>
            </a:endParaRPr>
          </a:p>
        </p:txBody>
      </p:sp>
      <p:sp>
        <p:nvSpPr>
          <p:cNvPr id="297" name="Google Shape;297;p9"/>
          <p:cNvSpPr txBox="1"/>
          <p:nvPr/>
        </p:nvSpPr>
        <p:spPr>
          <a:xfrm>
            <a:off x="2739830" y="2894602"/>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22</a:t>
            </a:r>
            <a:endParaRPr sz="1400" b="0" i="0" u="none" strike="noStrike" cap="none">
              <a:solidFill>
                <a:srgbClr val="000000"/>
              </a:solidFill>
              <a:latin typeface="Arial"/>
              <a:ea typeface="Arial"/>
              <a:cs typeface="Arial"/>
              <a:sym typeface="Arial"/>
            </a:endParaRPr>
          </a:p>
        </p:txBody>
      </p:sp>
      <p:sp>
        <p:nvSpPr>
          <p:cNvPr id="298" name="Google Shape;298;p9"/>
          <p:cNvSpPr txBox="1"/>
          <p:nvPr/>
        </p:nvSpPr>
        <p:spPr>
          <a:xfrm>
            <a:off x="1206175" y="2894602"/>
            <a:ext cx="1407562" cy="230347"/>
          </a:xfrm>
          <a:prstGeom prst="rect">
            <a:avLst/>
          </a:prstGeom>
          <a:solidFill>
            <a:srgbClr val="777777"/>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FFFFFF"/>
                </a:solidFill>
                <a:latin typeface="PT Serif"/>
                <a:ea typeface="PT Serif"/>
                <a:cs typeface="PT Serif"/>
                <a:sym typeface="PT Serif"/>
              </a:rPr>
              <a:t>21 </a:t>
            </a:r>
            <a:r>
              <a:rPr lang="en" sz="800" b="0" i="0" u="none" strike="noStrike" cap="none">
                <a:solidFill>
                  <a:srgbClr val="FFFFFF"/>
                </a:solidFill>
                <a:latin typeface="PT Serif"/>
                <a:ea typeface="PT Serif"/>
                <a:cs typeface="PT Serif"/>
                <a:sym typeface="PT Serif"/>
              </a:rPr>
              <a:t>President’s Day Holiday</a:t>
            </a:r>
            <a:endParaRPr sz="1400" b="0" i="0" u="none" strike="noStrike" cap="none">
              <a:solidFill>
                <a:srgbClr val="000000"/>
              </a:solidFill>
              <a:latin typeface="Arial"/>
              <a:ea typeface="Arial"/>
              <a:cs typeface="Arial"/>
              <a:sym typeface="Arial"/>
            </a:endParaRPr>
          </a:p>
        </p:txBody>
      </p:sp>
      <p:sp>
        <p:nvSpPr>
          <p:cNvPr id="299" name="Google Shape;299;p9"/>
          <p:cNvSpPr txBox="1"/>
          <p:nvPr/>
        </p:nvSpPr>
        <p:spPr>
          <a:xfrm>
            <a:off x="7340794" y="2894602"/>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25 </a:t>
            </a:r>
            <a:endParaRPr sz="1400" b="0" i="0" u="none" strike="noStrike" cap="none">
              <a:solidFill>
                <a:srgbClr val="000000"/>
              </a:solidFill>
              <a:latin typeface="Arial"/>
              <a:ea typeface="Arial"/>
              <a:cs typeface="Arial"/>
              <a:sym typeface="Arial"/>
            </a:endParaRPr>
          </a:p>
        </p:txBody>
      </p:sp>
      <p:sp>
        <p:nvSpPr>
          <p:cNvPr id="300" name="Google Shape;300;p9"/>
          <p:cNvSpPr txBox="1"/>
          <p:nvPr/>
        </p:nvSpPr>
        <p:spPr>
          <a:xfrm>
            <a:off x="5807137" y="2894602"/>
            <a:ext cx="1407562" cy="230347"/>
          </a:xfrm>
          <a:prstGeom prst="rect">
            <a:avLst/>
          </a:prstGeom>
          <a:solidFill>
            <a:srgbClr val="F2F2F2"/>
          </a:solidFill>
          <a:ln>
            <a:noFill/>
          </a:ln>
        </p:spPr>
        <p:txBody>
          <a:bodyPr spcFirstLastPara="1" wrap="square" lIns="40500" tIns="40500" rIns="40500" bIns="40500" anchor="ctr" anchorCtr="0">
            <a:noAutofit/>
          </a:bodyPr>
          <a:lstStyle/>
          <a:p>
            <a:pPr marL="175008" marR="0" lvl="0" indent="-175008"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24</a:t>
            </a:r>
            <a:endParaRPr sz="1400" b="0" i="0" u="none" strike="noStrike" cap="none">
              <a:solidFill>
                <a:srgbClr val="000000"/>
              </a:solidFill>
              <a:latin typeface="Arial"/>
              <a:ea typeface="Arial"/>
              <a:cs typeface="Arial"/>
              <a:sym typeface="Arial"/>
            </a:endParaRPr>
          </a:p>
        </p:txBody>
      </p:sp>
      <p:sp>
        <p:nvSpPr>
          <p:cNvPr id="301" name="Google Shape;301;p9"/>
          <p:cNvSpPr txBox="1"/>
          <p:nvPr/>
        </p:nvSpPr>
        <p:spPr>
          <a:xfrm>
            <a:off x="4273483" y="2070875"/>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02</a:t>
            </a:r>
            <a:endParaRPr sz="1400" b="0" i="0" u="none" strike="noStrike" cap="none">
              <a:solidFill>
                <a:srgbClr val="000000"/>
              </a:solidFill>
              <a:latin typeface="Arial"/>
              <a:ea typeface="Arial"/>
              <a:cs typeface="Arial"/>
              <a:sym typeface="Arial"/>
            </a:endParaRPr>
          </a:p>
        </p:txBody>
      </p:sp>
      <p:sp>
        <p:nvSpPr>
          <p:cNvPr id="302" name="Google Shape;302;p9"/>
          <p:cNvSpPr txBox="1"/>
          <p:nvPr/>
        </p:nvSpPr>
        <p:spPr>
          <a:xfrm>
            <a:off x="2739830" y="2070875"/>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60" marR="0" lvl="0" indent="-131260" algn="l" rtl="0">
              <a:lnSpc>
                <a:spcPct val="100000"/>
              </a:lnSpc>
              <a:spcBef>
                <a:spcPts val="0"/>
              </a:spcBef>
              <a:spcAft>
                <a:spcPts val="0"/>
              </a:spcAft>
              <a:buClr>
                <a:schemeClr val="lt2"/>
              </a:buClr>
              <a:buSzPts val="800"/>
              <a:buFont typeface="Arial"/>
              <a:buNone/>
            </a:pPr>
            <a:r>
              <a:rPr lang="en" sz="800" b="1" i="0" u="none" strike="noStrike" cap="none">
                <a:solidFill>
                  <a:srgbClr val="000000"/>
                </a:solidFill>
                <a:latin typeface="PT Serif"/>
                <a:ea typeface="PT Serif"/>
                <a:cs typeface="PT Serif"/>
                <a:sym typeface="PT Serif"/>
              </a:rPr>
              <a:t>01 </a:t>
            </a:r>
            <a:endParaRPr sz="1400" b="0" i="0" u="none" strike="noStrike" cap="none">
              <a:solidFill>
                <a:srgbClr val="000000"/>
              </a:solidFill>
              <a:latin typeface="Arial"/>
              <a:ea typeface="Arial"/>
              <a:cs typeface="Arial"/>
              <a:sym typeface="Arial"/>
            </a:endParaRPr>
          </a:p>
        </p:txBody>
      </p:sp>
      <p:sp>
        <p:nvSpPr>
          <p:cNvPr id="303" name="Google Shape;303;p9"/>
          <p:cNvSpPr txBox="1"/>
          <p:nvPr/>
        </p:nvSpPr>
        <p:spPr>
          <a:xfrm>
            <a:off x="1206175" y="2070875"/>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60" marR="0" lvl="0" indent="-131260" algn="l" rtl="0">
              <a:lnSpc>
                <a:spcPct val="100000"/>
              </a:lnSpc>
              <a:spcBef>
                <a:spcPts val="0"/>
              </a:spcBef>
              <a:spcAft>
                <a:spcPts val="0"/>
              </a:spcAft>
              <a:buClr>
                <a:schemeClr val="lt2"/>
              </a:buClr>
              <a:buSzPts val="800"/>
              <a:buFont typeface="Arial"/>
              <a:buNone/>
            </a:pPr>
            <a:r>
              <a:rPr lang="en" sz="800" b="1" i="0" u="none" strike="noStrike" cap="none">
                <a:solidFill>
                  <a:srgbClr val="000000"/>
                </a:solidFill>
                <a:latin typeface="PT Serif"/>
                <a:ea typeface="PT Serif"/>
                <a:cs typeface="PT Serif"/>
                <a:sym typeface="PT Serif"/>
              </a:rPr>
              <a:t>31</a:t>
            </a:r>
            <a:endParaRPr sz="1400" b="0" i="0" u="none" strike="noStrike" cap="none">
              <a:solidFill>
                <a:srgbClr val="000000"/>
              </a:solidFill>
              <a:latin typeface="Arial"/>
              <a:ea typeface="Arial"/>
              <a:cs typeface="Arial"/>
              <a:sym typeface="Arial"/>
            </a:endParaRPr>
          </a:p>
        </p:txBody>
      </p:sp>
      <p:sp>
        <p:nvSpPr>
          <p:cNvPr id="304" name="Google Shape;304;p9"/>
          <p:cNvSpPr txBox="1"/>
          <p:nvPr/>
        </p:nvSpPr>
        <p:spPr>
          <a:xfrm>
            <a:off x="7340794" y="2070875"/>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04 </a:t>
            </a:r>
            <a:endParaRPr sz="1400" b="0" i="0" u="none" strike="noStrike" cap="none">
              <a:solidFill>
                <a:srgbClr val="000000"/>
              </a:solidFill>
              <a:latin typeface="Arial"/>
              <a:ea typeface="Arial"/>
              <a:cs typeface="Arial"/>
              <a:sym typeface="Arial"/>
            </a:endParaRPr>
          </a:p>
        </p:txBody>
      </p:sp>
      <p:sp>
        <p:nvSpPr>
          <p:cNvPr id="305" name="Google Shape;305;p9"/>
          <p:cNvSpPr txBox="1"/>
          <p:nvPr/>
        </p:nvSpPr>
        <p:spPr>
          <a:xfrm>
            <a:off x="5807137" y="2070875"/>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03  </a:t>
            </a:r>
            <a:endParaRPr sz="1400" b="0" i="0" u="none" strike="noStrike" cap="none">
              <a:solidFill>
                <a:srgbClr val="000000"/>
              </a:solidFill>
              <a:latin typeface="Arial"/>
              <a:ea typeface="Arial"/>
              <a:cs typeface="Arial"/>
              <a:sym typeface="Arial"/>
            </a:endParaRPr>
          </a:p>
        </p:txBody>
      </p:sp>
      <p:sp>
        <p:nvSpPr>
          <p:cNvPr id="306" name="Google Shape;306;p9"/>
          <p:cNvSpPr txBox="1"/>
          <p:nvPr/>
        </p:nvSpPr>
        <p:spPr>
          <a:xfrm>
            <a:off x="4273483" y="3653471"/>
            <a:ext cx="1407562" cy="230347"/>
          </a:xfrm>
          <a:prstGeom prst="rect">
            <a:avLst/>
          </a:prstGeom>
          <a:solidFill>
            <a:schemeClr val="accent4"/>
          </a:solidFill>
          <a:ln>
            <a:noFill/>
          </a:ln>
        </p:spPr>
        <p:txBody>
          <a:bodyPr spcFirstLastPara="1" wrap="square" lIns="40500" tIns="40500" rIns="40500" bIns="40500" anchor="ctr" anchorCtr="0">
            <a:noAutofit/>
          </a:bodyPr>
          <a:lstStyle/>
          <a:p>
            <a:pPr marL="174625" marR="0" lvl="0" indent="-17462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09  </a:t>
            </a:r>
            <a:r>
              <a:rPr lang="en" sz="700" b="0" i="0" u="none" strike="noStrike" cap="none">
                <a:solidFill>
                  <a:srgbClr val="000000"/>
                </a:solidFill>
                <a:latin typeface="PT Serif"/>
                <a:ea typeface="PT Serif"/>
                <a:cs typeface="PT Serif"/>
                <a:sym typeface="PT Serif"/>
              </a:rPr>
              <a:t>Staging Deployment; Sprint 3 Demo; Sprint 4 Kick Off</a:t>
            </a:r>
            <a:endParaRPr sz="800" b="0" i="0" u="none" strike="noStrike" cap="none">
              <a:solidFill>
                <a:srgbClr val="000000"/>
              </a:solidFill>
              <a:latin typeface="PT Serif"/>
              <a:ea typeface="PT Serif"/>
              <a:cs typeface="PT Serif"/>
              <a:sym typeface="PT Serif"/>
            </a:endParaRPr>
          </a:p>
        </p:txBody>
      </p:sp>
      <p:sp>
        <p:nvSpPr>
          <p:cNvPr id="307" name="Google Shape;307;p9"/>
          <p:cNvSpPr txBox="1"/>
          <p:nvPr/>
        </p:nvSpPr>
        <p:spPr>
          <a:xfrm>
            <a:off x="2739830" y="3653471"/>
            <a:ext cx="1407562" cy="230347"/>
          </a:xfrm>
          <a:prstGeom prst="rect">
            <a:avLst/>
          </a:prstGeom>
          <a:solidFill>
            <a:schemeClr val="lt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08</a:t>
            </a:r>
            <a:endParaRPr sz="1400" b="0" i="0" u="none" strike="noStrike" cap="none">
              <a:solidFill>
                <a:srgbClr val="000000"/>
              </a:solidFill>
              <a:latin typeface="Arial"/>
              <a:ea typeface="Arial"/>
              <a:cs typeface="Arial"/>
              <a:sym typeface="Arial"/>
            </a:endParaRPr>
          </a:p>
        </p:txBody>
      </p:sp>
      <p:sp>
        <p:nvSpPr>
          <p:cNvPr id="308" name="Google Shape;308;p9"/>
          <p:cNvSpPr txBox="1"/>
          <p:nvPr/>
        </p:nvSpPr>
        <p:spPr>
          <a:xfrm>
            <a:off x="1206175" y="3653471"/>
            <a:ext cx="1407562" cy="230347"/>
          </a:xfrm>
          <a:prstGeom prst="rect">
            <a:avLst/>
          </a:prstGeom>
          <a:solidFill>
            <a:srgbClr val="F2F2F2"/>
          </a:solidFill>
          <a:ln>
            <a:noFill/>
          </a:ln>
        </p:spPr>
        <p:txBody>
          <a:bodyPr spcFirstLastPara="1" wrap="square" lIns="40500" tIns="40500" rIns="40500" bIns="40500" anchor="ctr" anchorCtr="0">
            <a:noAutofit/>
          </a:bodyPr>
          <a:lstStyle/>
          <a:p>
            <a:pPr marL="100901" marR="0" lvl="0" indent="-100901" algn="l" rtl="0">
              <a:lnSpc>
                <a:spcPct val="100000"/>
              </a:lnSpc>
              <a:spcBef>
                <a:spcPts val="0"/>
              </a:spcBef>
              <a:spcAft>
                <a:spcPts val="0"/>
              </a:spcAft>
              <a:buClr>
                <a:schemeClr val="lt2"/>
              </a:buClr>
              <a:buSzPts val="800"/>
              <a:buFont typeface="Arial"/>
              <a:buNone/>
            </a:pPr>
            <a:r>
              <a:rPr lang="en" sz="800" b="1" i="0" u="none" strike="noStrike" cap="none">
                <a:solidFill>
                  <a:schemeClr val="dk1"/>
                </a:solidFill>
                <a:latin typeface="PT Serif"/>
                <a:ea typeface="PT Serif"/>
                <a:cs typeface="PT Serif"/>
                <a:sym typeface="PT Serif"/>
              </a:rPr>
              <a:t>07</a:t>
            </a:r>
            <a:endParaRPr sz="1400" b="0" i="0" u="none" strike="noStrike" cap="none">
              <a:solidFill>
                <a:srgbClr val="000000"/>
              </a:solidFill>
              <a:latin typeface="Arial"/>
              <a:ea typeface="Arial"/>
              <a:cs typeface="Arial"/>
              <a:sym typeface="Arial"/>
            </a:endParaRPr>
          </a:p>
        </p:txBody>
      </p:sp>
      <p:sp>
        <p:nvSpPr>
          <p:cNvPr id="309" name="Google Shape;309;p9"/>
          <p:cNvSpPr txBox="1"/>
          <p:nvPr/>
        </p:nvSpPr>
        <p:spPr>
          <a:xfrm>
            <a:off x="7340794" y="3653471"/>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11</a:t>
            </a:r>
            <a:endParaRPr sz="1400" b="0" i="0" u="none" strike="noStrike" cap="none">
              <a:solidFill>
                <a:srgbClr val="000000"/>
              </a:solidFill>
              <a:latin typeface="Arial"/>
              <a:ea typeface="Arial"/>
              <a:cs typeface="Arial"/>
              <a:sym typeface="Arial"/>
            </a:endParaRPr>
          </a:p>
        </p:txBody>
      </p:sp>
      <p:sp>
        <p:nvSpPr>
          <p:cNvPr id="310" name="Google Shape;310;p9"/>
          <p:cNvSpPr txBox="1"/>
          <p:nvPr/>
        </p:nvSpPr>
        <p:spPr>
          <a:xfrm>
            <a:off x="5807137" y="3653471"/>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10</a:t>
            </a:r>
            <a:endParaRPr sz="1400" b="0" i="0" u="none" strike="noStrike" cap="none">
              <a:solidFill>
                <a:srgbClr val="000000"/>
              </a:solidFill>
              <a:latin typeface="Arial"/>
              <a:ea typeface="Arial"/>
              <a:cs typeface="Arial"/>
              <a:sym typeface="Arial"/>
            </a:endParaRPr>
          </a:p>
        </p:txBody>
      </p:sp>
      <p:sp>
        <p:nvSpPr>
          <p:cNvPr id="311" name="Google Shape;311;p9"/>
          <p:cNvSpPr txBox="1"/>
          <p:nvPr/>
        </p:nvSpPr>
        <p:spPr>
          <a:xfrm>
            <a:off x="4273483" y="3928047"/>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60" marR="0" lvl="0" indent="-131260" algn="l" rtl="0">
              <a:lnSpc>
                <a:spcPct val="100000"/>
              </a:lnSpc>
              <a:spcBef>
                <a:spcPts val="0"/>
              </a:spcBef>
              <a:spcAft>
                <a:spcPts val="0"/>
              </a:spcAft>
              <a:buClr>
                <a:schemeClr val="lt2"/>
              </a:buClr>
              <a:buSzPts val="800"/>
              <a:buFont typeface="Arial"/>
              <a:buNone/>
            </a:pPr>
            <a:r>
              <a:rPr lang="en" sz="800" b="1" i="0" u="none" strike="noStrike" cap="none">
                <a:solidFill>
                  <a:schemeClr val="dk1"/>
                </a:solidFill>
                <a:latin typeface="PT Serif"/>
                <a:ea typeface="PT Serif"/>
                <a:cs typeface="PT Serif"/>
                <a:sym typeface="PT Serif"/>
              </a:rPr>
              <a:t>16</a:t>
            </a:r>
            <a:endParaRPr sz="1400" b="0" i="0" u="none" strike="noStrike" cap="none">
              <a:solidFill>
                <a:srgbClr val="000000"/>
              </a:solidFill>
              <a:latin typeface="Arial"/>
              <a:ea typeface="Arial"/>
              <a:cs typeface="Arial"/>
              <a:sym typeface="Arial"/>
            </a:endParaRPr>
          </a:p>
        </p:txBody>
      </p:sp>
      <p:sp>
        <p:nvSpPr>
          <p:cNvPr id="312" name="Google Shape;312;p9"/>
          <p:cNvSpPr txBox="1"/>
          <p:nvPr/>
        </p:nvSpPr>
        <p:spPr>
          <a:xfrm>
            <a:off x="2739830" y="3928047"/>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15</a:t>
            </a:r>
            <a:endParaRPr sz="1400" b="0" i="0" u="none" strike="noStrike" cap="none">
              <a:solidFill>
                <a:srgbClr val="000000"/>
              </a:solidFill>
              <a:latin typeface="Arial"/>
              <a:ea typeface="Arial"/>
              <a:cs typeface="Arial"/>
              <a:sym typeface="Arial"/>
            </a:endParaRPr>
          </a:p>
        </p:txBody>
      </p:sp>
      <p:sp>
        <p:nvSpPr>
          <p:cNvPr id="313" name="Google Shape;313;p9"/>
          <p:cNvSpPr txBox="1"/>
          <p:nvPr/>
        </p:nvSpPr>
        <p:spPr>
          <a:xfrm>
            <a:off x="1206175" y="3928047"/>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14</a:t>
            </a:r>
            <a:endParaRPr sz="1400" b="0" i="0" u="none" strike="noStrike" cap="none">
              <a:solidFill>
                <a:srgbClr val="000000"/>
              </a:solidFill>
              <a:latin typeface="Arial"/>
              <a:ea typeface="Arial"/>
              <a:cs typeface="Arial"/>
              <a:sym typeface="Arial"/>
            </a:endParaRPr>
          </a:p>
        </p:txBody>
      </p:sp>
      <p:sp>
        <p:nvSpPr>
          <p:cNvPr id="314" name="Google Shape;314;p9"/>
          <p:cNvSpPr txBox="1"/>
          <p:nvPr/>
        </p:nvSpPr>
        <p:spPr>
          <a:xfrm>
            <a:off x="7340794" y="3928047"/>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18</a:t>
            </a:r>
            <a:endParaRPr sz="1400" b="0" i="0" u="none" strike="noStrike" cap="none">
              <a:solidFill>
                <a:srgbClr val="000000"/>
              </a:solidFill>
              <a:latin typeface="Arial"/>
              <a:ea typeface="Arial"/>
              <a:cs typeface="Arial"/>
              <a:sym typeface="Arial"/>
            </a:endParaRPr>
          </a:p>
        </p:txBody>
      </p:sp>
      <p:sp>
        <p:nvSpPr>
          <p:cNvPr id="315" name="Google Shape;315;p9"/>
          <p:cNvSpPr txBox="1"/>
          <p:nvPr/>
        </p:nvSpPr>
        <p:spPr>
          <a:xfrm>
            <a:off x="5807137" y="3928047"/>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17  </a:t>
            </a:r>
            <a:endParaRPr sz="1400" b="0" i="0" u="none" strike="noStrike" cap="none">
              <a:solidFill>
                <a:srgbClr val="000000"/>
              </a:solidFill>
              <a:latin typeface="Arial"/>
              <a:ea typeface="Arial"/>
              <a:cs typeface="Arial"/>
              <a:sym typeface="Arial"/>
            </a:endParaRPr>
          </a:p>
        </p:txBody>
      </p:sp>
      <p:sp>
        <p:nvSpPr>
          <p:cNvPr id="316" name="Google Shape;316;p9"/>
          <p:cNvSpPr txBox="1"/>
          <p:nvPr/>
        </p:nvSpPr>
        <p:spPr>
          <a:xfrm>
            <a:off x="4273483" y="4202623"/>
            <a:ext cx="1323753" cy="230347"/>
          </a:xfrm>
          <a:prstGeom prst="rect">
            <a:avLst/>
          </a:prstGeom>
          <a:solidFill>
            <a:srgbClr val="F2F2F2"/>
          </a:solidFill>
          <a:ln>
            <a:noFill/>
          </a:ln>
        </p:spPr>
        <p:txBody>
          <a:bodyPr spcFirstLastPara="1" wrap="square" lIns="40500" tIns="40500" rIns="40500" bIns="40500" anchor="ctr" anchorCtr="0">
            <a:noAutofit/>
          </a:bodyPr>
          <a:lstStyle/>
          <a:p>
            <a:pPr marL="174625" marR="0" lvl="0" indent="-17462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23  </a:t>
            </a:r>
            <a:r>
              <a:rPr lang="en" sz="700" b="0" i="0" u="none" strike="noStrike" cap="none">
                <a:solidFill>
                  <a:srgbClr val="000000"/>
                </a:solidFill>
                <a:latin typeface="PT Serif"/>
                <a:ea typeface="PT Serif"/>
                <a:cs typeface="PT Serif"/>
                <a:sym typeface="PT Serif"/>
              </a:rPr>
              <a:t>Sprint 4 Demo; Sprint 5 Kick Off</a:t>
            </a:r>
            <a:endParaRPr sz="800" b="0" i="0" u="none" strike="noStrike" cap="none">
              <a:solidFill>
                <a:srgbClr val="000000"/>
              </a:solidFill>
              <a:latin typeface="PT Serif"/>
              <a:ea typeface="PT Serif"/>
              <a:cs typeface="PT Serif"/>
              <a:sym typeface="PT Serif"/>
            </a:endParaRPr>
          </a:p>
        </p:txBody>
      </p:sp>
      <p:sp>
        <p:nvSpPr>
          <p:cNvPr id="317" name="Google Shape;317;p9"/>
          <p:cNvSpPr txBox="1"/>
          <p:nvPr/>
        </p:nvSpPr>
        <p:spPr>
          <a:xfrm>
            <a:off x="2739830" y="4202623"/>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22</a:t>
            </a:r>
            <a:endParaRPr sz="1400" b="0" i="0" u="none" strike="noStrike" cap="none">
              <a:solidFill>
                <a:srgbClr val="000000"/>
              </a:solidFill>
              <a:latin typeface="Arial"/>
              <a:ea typeface="Arial"/>
              <a:cs typeface="Arial"/>
              <a:sym typeface="Arial"/>
            </a:endParaRPr>
          </a:p>
        </p:txBody>
      </p:sp>
      <p:sp>
        <p:nvSpPr>
          <p:cNvPr id="318" name="Google Shape;318;p9"/>
          <p:cNvSpPr txBox="1"/>
          <p:nvPr/>
        </p:nvSpPr>
        <p:spPr>
          <a:xfrm>
            <a:off x="1206175" y="4202623"/>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21</a:t>
            </a:r>
            <a:endParaRPr sz="1400" b="0" i="0" u="none" strike="noStrike" cap="none">
              <a:solidFill>
                <a:srgbClr val="000000"/>
              </a:solidFill>
              <a:latin typeface="Arial"/>
              <a:ea typeface="Arial"/>
              <a:cs typeface="Arial"/>
              <a:sym typeface="Arial"/>
            </a:endParaRPr>
          </a:p>
        </p:txBody>
      </p:sp>
      <p:sp>
        <p:nvSpPr>
          <p:cNvPr id="319" name="Google Shape;319;p9"/>
          <p:cNvSpPr txBox="1"/>
          <p:nvPr/>
        </p:nvSpPr>
        <p:spPr>
          <a:xfrm>
            <a:off x="7340794" y="4202623"/>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25</a:t>
            </a:r>
            <a:endParaRPr sz="1400" b="0" i="0" u="none" strike="noStrike" cap="none">
              <a:solidFill>
                <a:srgbClr val="000000"/>
              </a:solidFill>
              <a:latin typeface="Arial"/>
              <a:ea typeface="Arial"/>
              <a:cs typeface="Arial"/>
              <a:sym typeface="Arial"/>
            </a:endParaRPr>
          </a:p>
        </p:txBody>
      </p:sp>
      <p:sp>
        <p:nvSpPr>
          <p:cNvPr id="320" name="Google Shape;320;p9"/>
          <p:cNvSpPr txBox="1"/>
          <p:nvPr/>
        </p:nvSpPr>
        <p:spPr>
          <a:xfrm>
            <a:off x="5807137" y="4202623"/>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24</a:t>
            </a:r>
            <a:endParaRPr sz="1400" b="0" i="0" u="none" strike="noStrike" cap="none">
              <a:solidFill>
                <a:srgbClr val="000000"/>
              </a:solidFill>
              <a:latin typeface="Arial"/>
              <a:ea typeface="Arial"/>
              <a:cs typeface="Arial"/>
              <a:sym typeface="Arial"/>
            </a:endParaRPr>
          </a:p>
        </p:txBody>
      </p:sp>
      <p:sp>
        <p:nvSpPr>
          <p:cNvPr id="321" name="Google Shape;321;p9"/>
          <p:cNvSpPr txBox="1"/>
          <p:nvPr/>
        </p:nvSpPr>
        <p:spPr>
          <a:xfrm>
            <a:off x="4273483" y="916393"/>
            <a:ext cx="1407562"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800"/>
              <a:buFont typeface="Arial"/>
              <a:buNone/>
            </a:pPr>
            <a:r>
              <a:rPr lang="en" sz="1000" b="1" i="0" u="none" strike="noStrike" cap="none">
                <a:solidFill>
                  <a:schemeClr val="accent1"/>
                </a:solidFill>
                <a:latin typeface="PT Serif"/>
                <a:ea typeface="PT Serif"/>
                <a:cs typeface="PT Serif"/>
                <a:sym typeface="PT Serif"/>
              </a:rPr>
              <a:t>Wednesday</a:t>
            </a:r>
            <a:endParaRPr sz="1800" b="0" i="0" u="none" strike="noStrike" cap="none">
              <a:solidFill>
                <a:srgbClr val="000000"/>
              </a:solidFill>
              <a:latin typeface="Arial"/>
              <a:ea typeface="Arial"/>
              <a:cs typeface="Arial"/>
              <a:sym typeface="Arial"/>
            </a:endParaRPr>
          </a:p>
        </p:txBody>
      </p:sp>
      <p:sp>
        <p:nvSpPr>
          <p:cNvPr id="322" name="Google Shape;322;p9"/>
          <p:cNvSpPr txBox="1"/>
          <p:nvPr/>
        </p:nvSpPr>
        <p:spPr>
          <a:xfrm>
            <a:off x="2739830" y="916393"/>
            <a:ext cx="1407562"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800"/>
              <a:buFont typeface="Arial"/>
              <a:buNone/>
            </a:pPr>
            <a:r>
              <a:rPr lang="en" sz="1000" b="1" i="0" u="none" strike="noStrike" cap="none">
                <a:solidFill>
                  <a:schemeClr val="accent1"/>
                </a:solidFill>
                <a:latin typeface="PT Serif"/>
                <a:ea typeface="PT Serif"/>
                <a:cs typeface="PT Serif"/>
                <a:sym typeface="PT Serif"/>
              </a:rPr>
              <a:t>Tuesday</a:t>
            </a:r>
            <a:endParaRPr sz="1800" b="0" i="0" u="none" strike="noStrike" cap="none">
              <a:solidFill>
                <a:srgbClr val="000000"/>
              </a:solidFill>
              <a:latin typeface="Arial"/>
              <a:ea typeface="Arial"/>
              <a:cs typeface="Arial"/>
              <a:sym typeface="Arial"/>
            </a:endParaRPr>
          </a:p>
        </p:txBody>
      </p:sp>
      <p:sp>
        <p:nvSpPr>
          <p:cNvPr id="323" name="Google Shape;323;p9"/>
          <p:cNvSpPr txBox="1"/>
          <p:nvPr/>
        </p:nvSpPr>
        <p:spPr>
          <a:xfrm>
            <a:off x="1206175" y="916393"/>
            <a:ext cx="1407562"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800"/>
              <a:buFont typeface="Arial"/>
              <a:buNone/>
            </a:pPr>
            <a:r>
              <a:rPr lang="en" sz="1000" b="1" i="0" u="none" strike="noStrike" cap="none">
                <a:solidFill>
                  <a:schemeClr val="accent1"/>
                </a:solidFill>
                <a:latin typeface="PT Serif"/>
                <a:ea typeface="PT Serif"/>
                <a:cs typeface="PT Serif"/>
                <a:sym typeface="PT Serif"/>
              </a:rPr>
              <a:t>Monday</a:t>
            </a:r>
            <a:endParaRPr sz="1800" b="0" i="0" u="none" strike="noStrike" cap="none">
              <a:solidFill>
                <a:srgbClr val="000000"/>
              </a:solidFill>
              <a:latin typeface="Arial"/>
              <a:ea typeface="Arial"/>
              <a:cs typeface="Arial"/>
              <a:sym typeface="Arial"/>
            </a:endParaRPr>
          </a:p>
        </p:txBody>
      </p:sp>
      <p:sp>
        <p:nvSpPr>
          <p:cNvPr id="324" name="Google Shape;324;p9"/>
          <p:cNvSpPr txBox="1"/>
          <p:nvPr/>
        </p:nvSpPr>
        <p:spPr>
          <a:xfrm>
            <a:off x="7340794" y="916393"/>
            <a:ext cx="1407562"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accent1"/>
                </a:solidFill>
                <a:latin typeface="PT Serif"/>
                <a:ea typeface="PT Serif"/>
                <a:cs typeface="PT Serif"/>
                <a:sym typeface="PT Serif"/>
              </a:rPr>
              <a:t>Friday</a:t>
            </a:r>
            <a:endParaRPr sz="1800" b="0" i="0" u="none" strike="noStrike" cap="none">
              <a:solidFill>
                <a:srgbClr val="000000"/>
              </a:solidFill>
              <a:latin typeface="Arial"/>
              <a:ea typeface="Arial"/>
              <a:cs typeface="Arial"/>
              <a:sym typeface="Arial"/>
            </a:endParaRPr>
          </a:p>
        </p:txBody>
      </p:sp>
      <p:sp>
        <p:nvSpPr>
          <p:cNvPr id="325" name="Google Shape;325;p9"/>
          <p:cNvSpPr txBox="1"/>
          <p:nvPr/>
        </p:nvSpPr>
        <p:spPr>
          <a:xfrm>
            <a:off x="5807137" y="916393"/>
            <a:ext cx="1407562"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800"/>
              <a:buFont typeface="Arial"/>
              <a:buNone/>
            </a:pPr>
            <a:r>
              <a:rPr lang="en" sz="1000" b="1" i="0" u="none" strike="noStrike" cap="none">
                <a:solidFill>
                  <a:schemeClr val="accent1"/>
                </a:solidFill>
                <a:latin typeface="PT Serif"/>
                <a:ea typeface="PT Serif"/>
                <a:cs typeface="PT Serif"/>
                <a:sym typeface="PT Serif"/>
              </a:rPr>
              <a:t>Thursday</a:t>
            </a:r>
            <a:endParaRPr sz="1800" b="0" i="0" u="none" strike="noStrike" cap="none">
              <a:solidFill>
                <a:srgbClr val="000000"/>
              </a:solidFill>
              <a:latin typeface="Arial"/>
              <a:ea typeface="Arial"/>
              <a:cs typeface="Arial"/>
              <a:sym typeface="Arial"/>
            </a:endParaRPr>
          </a:p>
        </p:txBody>
      </p:sp>
      <p:sp>
        <p:nvSpPr>
          <p:cNvPr id="326" name="Google Shape;326;p9"/>
          <p:cNvSpPr txBox="1"/>
          <p:nvPr/>
        </p:nvSpPr>
        <p:spPr>
          <a:xfrm>
            <a:off x="4273483" y="2620027"/>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16</a:t>
            </a:r>
            <a:endParaRPr sz="1400" b="0" i="0" u="none" strike="noStrike" cap="none">
              <a:solidFill>
                <a:srgbClr val="000000"/>
              </a:solidFill>
              <a:latin typeface="Arial"/>
              <a:ea typeface="Arial"/>
              <a:cs typeface="Arial"/>
              <a:sym typeface="Arial"/>
            </a:endParaRPr>
          </a:p>
        </p:txBody>
      </p:sp>
      <p:sp>
        <p:nvSpPr>
          <p:cNvPr id="327" name="Google Shape;327;p9"/>
          <p:cNvSpPr txBox="1"/>
          <p:nvPr/>
        </p:nvSpPr>
        <p:spPr>
          <a:xfrm>
            <a:off x="2739830" y="2620027"/>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15</a:t>
            </a:r>
            <a:endParaRPr sz="1400" b="0" i="0" u="none" strike="noStrike" cap="none">
              <a:solidFill>
                <a:srgbClr val="000000"/>
              </a:solidFill>
              <a:latin typeface="Arial"/>
              <a:ea typeface="Arial"/>
              <a:cs typeface="Arial"/>
              <a:sym typeface="Arial"/>
            </a:endParaRPr>
          </a:p>
        </p:txBody>
      </p:sp>
      <p:sp>
        <p:nvSpPr>
          <p:cNvPr id="328" name="Google Shape;328;p9"/>
          <p:cNvSpPr txBox="1"/>
          <p:nvPr/>
        </p:nvSpPr>
        <p:spPr>
          <a:xfrm>
            <a:off x="1206175" y="2620027"/>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60" marR="0" lvl="0" indent="-131260" algn="l" rtl="0">
              <a:lnSpc>
                <a:spcPct val="100000"/>
              </a:lnSpc>
              <a:spcBef>
                <a:spcPts val="0"/>
              </a:spcBef>
              <a:spcAft>
                <a:spcPts val="0"/>
              </a:spcAft>
              <a:buClr>
                <a:schemeClr val="lt2"/>
              </a:buClr>
              <a:buSzPts val="800"/>
              <a:buFont typeface="Arial"/>
              <a:buNone/>
            </a:pPr>
            <a:r>
              <a:rPr lang="en" sz="800" b="1" i="0" u="none" strike="noStrike" cap="none">
                <a:solidFill>
                  <a:srgbClr val="000000"/>
                </a:solidFill>
                <a:latin typeface="PT Serif"/>
                <a:ea typeface="PT Serif"/>
                <a:cs typeface="PT Serif"/>
                <a:sym typeface="PT Serif"/>
              </a:rPr>
              <a:t>14</a:t>
            </a:r>
            <a:endParaRPr sz="800" b="1" i="0" u="none" strike="noStrike" cap="none">
              <a:solidFill>
                <a:srgbClr val="000000"/>
              </a:solidFill>
              <a:latin typeface="PT Serif"/>
              <a:ea typeface="PT Serif"/>
              <a:cs typeface="PT Serif"/>
              <a:sym typeface="PT Serif"/>
            </a:endParaRPr>
          </a:p>
        </p:txBody>
      </p:sp>
      <p:sp>
        <p:nvSpPr>
          <p:cNvPr id="329" name="Google Shape;329;p9"/>
          <p:cNvSpPr txBox="1"/>
          <p:nvPr/>
        </p:nvSpPr>
        <p:spPr>
          <a:xfrm>
            <a:off x="7340794" y="2620027"/>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18 </a:t>
            </a:r>
            <a:endParaRPr sz="1400" b="0" i="0" u="none" strike="noStrike" cap="none">
              <a:solidFill>
                <a:srgbClr val="000000"/>
              </a:solidFill>
              <a:latin typeface="Arial"/>
              <a:ea typeface="Arial"/>
              <a:cs typeface="Arial"/>
              <a:sym typeface="Arial"/>
            </a:endParaRPr>
          </a:p>
        </p:txBody>
      </p:sp>
      <p:sp>
        <p:nvSpPr>
          <p:cNvPr id="330" name="Google Shape;330;p9"/>
          <p:cNvSpPr txBox="1"/>
          <p:nvPr/>
        </p:nvSpPr>
        <p:spPr>
          <a:xfrm>
            <a:off x="5807137" y="2620027"/>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60" marR="0" lvl="0" indent="-131260" algn="l" rtl="0">
              <a:lnSpc>
                <a:spcPct val="100000"/>
              </a:lnSpc>
              <a:spcBef>
                <a:spcPts val="0"/>
              </a:spcBef>
              <a:spcAft>
                <a:spcPts val="0"/>
              </a:spcAft>
              <a:buClr>
                <a:schemeClr val="lt2"/>
              </a:buClr>
              <a:buSzPts val="800"/>
              <a:buFont typeface="Arial"/>
              <a:buNone/>
            </a:pPr>
            <a:r>
              <a:rPr lang="en" sz="800" b="1" i="0" u="none" strike="noStrike" cap="none">
                <a:solidFill>
                  <a:srgbClr val="000000"/>
                </a:solidFill>
                <a:latin typeface="PT Serif"/>
                <a:ea typeface="PT Serif"/>
                <a:cs typeface="PT Serif"/>
                <a:sym typeface="PT Serif"/>
              </a:rPr>
              <a:t>17  </a:t>
            </a:r>
            <a:endParaRPr sz="1400" b="0" i="0" u="none" strike="noStrike" cap="none">
              <a:solidFill>
                <a:srgbClr val="000000"/>
              </a:solidFill>
              <a:latin typeface="Arial"/>
              <a:ea typeface="Arial"/>
              <a:cs typeface="Arial"/>
              <a:sym typeface="Arial"/>
            </a:endParaRPr>
          </a:p>
        </p:txBody>
      </p:sp>
      <p:sp>
        <p:nvSpPr>
          <p:cNvPr id="331" name="Google Shape;331;p9"/>
          <p:cNvSpPr txBox="1"/>
          <p:nvPr/>
        </p:nvSpPr>
        <p:spPr>
          <a:xfrm>
            <a:off x="395645" y="1149609"/>
            <a:ext cx="684554" cy="11820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1" u="none" strike="noStrike" cap="none">
                <a:solidFill>
                  <a:srgbClr val="000000"/>
                </a:solidFill>
                <a:latin typeface="PT Serif"/>
                <a:ea typeface="PT Serif"/>
                <a:cs typeface="PT Serif"/>
                <a:sym typeface="PT Serif"/>
              </a:rPr>
              <a:t>January</a:t>
            </a:r>
            <a:endParaRPr sz="1400" b="0" i="0" u="none" strike="noStrike" cap="none">
              <a:solidFill>
                <a:srgbClr val="000000"/>
              </a:solidFill>
              <a:latin typeface="Arial"/>
              <a:ea typeface="Arial"/>
              <a:cs typeface="Arial"/>
              <a:sym typeface="Arial"/>
            </a:endParaRPr>
          </a:p>
        </p:txBody>
      </p:sp>
      <p:sp>
        <p:nvSpPr>
          <p:cNvPr id="332" name="Google Shape;332;p9"/>
          <p:cNvSpPr txBox="1"/>
          <p:nvPr/>
        </p:nvSpPr>
        <p:spPr>
          <a:xfrm>
            <a:off x="395645" y="1908477"/>
            <a:ext cx="684554" cy="11820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1" u="none" strike="noStrike" cap="none">
                <a:solidFill>
                  <a:srgbClr val="000000"/>
                </a:solidFill>
                <a:latin typeface="PT Serif"/>
                <a:ea typeface="PT Serif"/>
                <a:cs typeface="PT Serif"/>
                <a:sym typeface="PT Serif"/>
              </a:rPr>
              <a:t>February</a:t>
            </a:r>
            <a:endParaRPr sz="1400" b="0" i="0" u="none" strike="noStrike" cap="none">
              <a:solidFill>
                <a:srgbClr val="000000"/>
              </a:solidFill>
              <a:latin typeface="Arial"/>
              <a:ea typeface="Arial"/>
              <a:cs typeface="Arial"/>
              <a:sym typeface="Arial"/>
            </a:endParaRPr>
          </a:p>
        </p:txBody>
      </p:sp>
      <p:sp>
        <p:nvSpPr>
          <p:cNvPr id="333" name="Google Shape;333;p9"/>
          <p:cNvSpPr txBox="1"/>
          <p:nvPr/>
        </p:nvSpPr>
        <p:spPr>
          <a:xfrm>
            <a:off x="395645" y="3216498"/>
            <a:ext cx="684554" cy="11820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1" u="none" strike="noStrike" cap="none">
                <a:solidFill>
                  <a:srgbClr val="000000"/>
                </a:solidFill>
                <a:latin typeface="PT Serif"/>
                <a:ea typeface="PT Serif"/>
                <a:cs typeface="PT Serif"/>
                <a:sym typeface="PT Serif"/>
              </a:rPr>
              <a:t>March</a:t>
            </a:r>
            <a:endParaRPr sz="1400" b="0" i="0" u="none" strike="noStrike" cap="none">
              <a:solidFill>
                <a:srgbClr val="000000"/>
              </a:solidFill>
              <a:latin typeface="Arial"/>
              <a:ea typeface="Arial"/>
              <a:cs typeface="Arial"/>
              <a:sym typeface="Arial"/>
            </a:endParaRPr>
          </a:p>
        </p:txBody>
      </p:sp>
      <p:sp>
        <p:nvSpPr>
          <p:cNvPr id="334" name="Google Shape;334;p9"/>
          <p:cNvSpPr txBox="1"/>
          <p:nvPr/>
        </p:nvSpPr>
        <p:spPr>
          <a:xfrm>
            <a:off x="395645" y="3378896"/>
            <a:ext cx="684554" cy="230347"/>
          </a:xfrm>
          <a:prstGeom prst="rect">
            <a:avLst/>
          </a:prstGeom>
          <a:solidFill>
            <a:schemeClr val="accent2"/>
          </a:solidFill>
          <a:ln>
            <a:noFill/>
          </a:ln>
        </p:spPr>
        <p:txBody>
          <a:bodyPr spcFirstLastPara="1" wrap="square" lIns="20550" tIns="40500" rIns="20550" bIns="405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lt1"/>
                </a:solidFill>
                <a:latin typeface="PT Serif"/>
                <a:ea typeface="PT Serif"/>
                <a:cs typeface="PT Serif"/>
                <a:sym typeface="PT Serif"/>
              </a:rPr>
              <a:t>02/27</a:t>
            </a:r>
            <a:endParaRPr sz="1400" b="0" i="0" u="none" strike="noStrike" cap="none">
              <a:solidFill>
                <a:srgbClr val="000000"/>
              </a:solidFill>
              <a:latin typeface="Arial"/>
              <a:ea typeface="Arial"/>
              <a:cs typeface="Arial"/>
              <a:sym typeface="Arial"/>
            </a:endParaRPr>
          </a:p>
        </p:txBody>
      </p:sp>
      <p:sp>
        <p:nvSpPr>
          <p:cNvPr id="335" name="Google Shape;335;p9"/>
          <p:cNvSpPr txBox="1"/>
          <p:nvPr/>
        </p:nvSpPr>
        <p:spPr>
          <a:xfrm>
            <a:off x="395645" y="1586582"/>
            <a:ext cx="684554" cy="230347"/>
          </a:xfrm>
          <a:prstGeom prst="rect">
            <a:avLst/>
          </a:prstGeom>
          <a:solidFill>
            <a:schemeClr val="accent2"/>
          </a:solidFill>
          <a:ln>
            <a:noFill/>
          </a:ln>
        </p:spPr>
        <p:txBody>
          <a:bodyPr spcFirstLastPara="1" wrap="square" lIns="20550" tIns="40500" rIns="20550" bIns="405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lt1"/>
                </a:solidFill>
                <a:latin typeface="PT Serif"/>
                <a:ea typeface="PT Serif"/>
                <a:cs typeface="PT Serif"/>
                <a:sym typeface="PT Serif"/>
              </a:rPr>
              <a:t>01/23</a:t>
            </a:r>
            <a:endParaRPr sz="1400" b="0" i="0" u="none" strike="noStrike" cap="none">
              <a:solidFill>
                <a:srgbClr val="000000"/>
              </a:solidFill>
              <a:latin typeface="Arial"/>
              <a:ea typeface="Arial"/>
              <a:cs typeface="Arial"/>
              <a:sym typeface="Arial"/>
            </a:endParaRPr>
          </a:p>
        </p:txBody>
      </p:sp>
      <p:sp>
        <p:nvSpPr>
          <p:cNvPr id="336" name="Google Shape;336;p9"/>
          <p:cNvSpPr txBox="1"/>
          <p:nvPr/>
        </p:nvSpPr>
        <p:spPr>
          <a:xfrm>
            <a:off x="395645" y="1312005"/>
            <a:ext cx="684554" cy="230347"/>
          </a:xfrm>
          <a:prstGeom prst="rect">
            <a:avLst/>
          </a:prstGeom>
          <a:solidFill>
            <a:schemeClr val="accent2"/>
          </a:solidFill>
          <a:ln>
            <a:noFill/>
          </a:ln>
        </p:spPr>
        <p:txBody>
          <a:bodyPr spcFirstLastPara="1" wrap="square" lIns="20550" tIns="40500" rIns="20550" bIns="405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lt1"/>
                </a:solidFill>
                <a:latin typeface="PT Serif"/>
                <a:ea typeface="PT Serif"/>
                <a:cs typeface="PT Serif"/>
                <a:sym typeface="PT Serif"/>
              </a:rPr>
              <a:t>01/16</a:t>
            </a:r>
            <a:endParaRPr sz="1400" b="0" i="0" u="none" strike="noStrike" cap="none">
              <a:solidFill>
                <a:srgbClr val="000000"/>
              </a:solidFill>
              <a:latin typeface="Arial"/>
              <a:ea typeface="Arial"/>
              <a:cs typeface="Arial"/>
              <a:sym typeface="Arial"/>
            </a:endParaRPr>
          </a:p>
        </p:txBody>
      </p:sp>
      <p:sp>
        <p:nvSpPr>
          <p:cNvPr id="337" name="Google Shape;337;p9"/>
          <p:cNvSpPr txBox="1"/>
          <p:nvPr/>
        </p:nvSpPr>
        <p:spPr>
          <a:xfrm>
            <a:off x="395645" y="2345450"/>
            <a:ext cx="684554" cy="230347"/>
          </a:xfrm>
          <a:prstGeom prst="rect">
            <a:avLst/>
          </a:prstGeom>
          <a:solidFill>
            <a:schemeClr val="accent2"/>
          </a:solidFill>
          <a:ln>
            <a:noFill/>
          </a:ln>
        </p:spPr>
        <p:txBody>
          <a:bodyPr spcFirstLastPara="1" wrap="square" lIns="20550" tIns="40500" rIns="20550" bIns="405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lt1"/>
                </a:solidFill>
                <a:latin typeface="PT Serif"/>
                <a:ea typeface="PT Serif"/>
                <a:cs typeface="PT Serif"/>
                <a:sym typeface="PT Serif"/>
              </a:rPr>
              <a:t>02/06</a:t>
            </a:r>
            <a:endParaRPr sz="1400" b="0" i="0" u="none" strike="noStrike" cap="none">
              <a:solidFill>
                <a:srgbClr val="000000"/>
              </a:solidFill>
              <a:latin typeface="Arial"/>
              <a:ea typeface="Arial"/>
              <a:cs typeface="Arial"/>
              <a:sym typeface="Arial"/>
            </a:endParaRPr>
          </a:p>
        </p:txBody>
      </p:sp>
      <p:sp>
        <p:nvSpPr>
          <p:cNvPr id="338" name="Google Shape;338;p9"/>
          <p:cNvSpPr txBox="1"/>
          <p:nvPr/>
        </p:nvSpPr>
        <p:spPr>
          <a:xfrm>
            <a:off x="395645" y="2894602"/>
            <a:ext cx="684554" cy="230347"/>
          </a:xfrm>
          <a:prstGeom prst="rect">
            <a:avLst/>
          </a:prstGeom>
          <a:solidFill>
            <a:schemeClr val="accent2"/>
          </a:solidFill>
          <a:ln>
            <a:noFill/>
          </a:ln>
        </p:spPr>
        <p:txBody>
          <a:bodyPr spcFirstLastPara="1" wrap="square" lIns="20550" tIns="40500" rIns="20550" bIns="405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lt1"/>
                </a:solidFill>
                <a:latin typeface="PT Serif"/>
                <a:ea typeface="PT Serif"/>
                <a:cs typeface="PT Serif"/>
                <a:sym typeface="PT Serif"/>
              </a:rPr>
              <a:t>02/20</a:t>
            </a:r>
            <a:endParaRPr sz="1400" b="0" i="0" u="none" strike="noStrike" cap="none">
              <a:solidFill>
                <a:srgbClr val="000000"/>
              </a:solidFill>
              <a:latin typeface="Arial"/>
              <a:ea typeface="Arial"/>
              <a:cs typeface="Arial"/>
              <a:sym typeface="Arial"/>
            </a:endParaRPr>
          </a:p>
        </p:txBody>
      </p:sp>
      <p:sp>
        <p:nvSpPr>
          <p:cNvPr id="339" name="Google Shape;339;p9"/>
          <p:cNvSpPr txBox="1"/>
          <p:nvPr/>
        </p:nvSpPr>
        <p:spPr>
          <a:xfrm>
            <a:off x="395645" y="2070875"/>
            <a:ext cx="684554" cy="230347"/>
          </a:xfrm>
          <a:prstGeom prst="rect">
            <a:avLst/>
          </a:prstGeom>
          <a:solidFill>
            <a:schemeClr val="accent2"/>
          </a:solidFill>
          <a:ln>
            <a:noFill/>
          </a:ln>
        </p:spPr>
        <p:txBody>
          <a:bodyPr spcFirstLastPara="1" wrap="square" lIns="20550" tIns="40500" rIns="20550" bIns="405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lt1"/>
                </a:solidFill>
                <a:latin typeface="PT Serif"/>
                <a:ea typeface="PT Serif"/>
                <a:cs typeface="PT Serif"/>
                <a:sym typeface="PT Serif"/>
              </a:rPr>
              <a:t>01/30</a:t>
            </a:r>
            <a:endParaRPr sz="1400" b="0" i="0" u="none" strike="noStrike" cap="none">
              <a:solidFill>
                <a:srgbClr val="000000"/>
              </a:solidFill>
              <a:latin typeface="Arial"/>
              <a:ea typeface="Arial"/>
              <a:cs typeface="Arial"/>
              <a:sym typeface="Arial"/>
            </a:endParaRPr>
          </a:p>
        </p:txBody>
      </p:sp>
      <p:sp>
        <p:nvSpPr>
          <p:cNvPr id="340" name="Google Shape;340;p9"/>
          <p:cNvSpPr txBox="1"/>
          <p:nvPr/>
        </p:nvSpPr>
        <p:spPr>
          <a:xfrm>
            <a:off x="395645" y="3653471"/>
            <a:ext cx="684554" cy="230347"/>
          </a:xfrm>
          <a:prstGeom prst="rect">
            <a:avLst/>
          </a:prstGeom>
          <a:solidFill>
            <a:schemeClr val="accent2"/>
          </a:solidFill>
          <a:ln>
            <a:noFill/>
          </a:ln>
        </p:spPr>
        <p:txBody>
          <a:bodyPr spcFirstLastPara="1" wrap="square" lIns="20550" tIns="40500" rIns="20550" bIns="405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lt1"/>
                </a:solidFill>
                <a:latin typeface="PT Serif"/>
                <a:ea typeface="PT Serif"/>
                <a:cs typeface="PT Serif"/>
                <a:sym typeface="PT Serif"/>
              </a:rPr>
              <a:t>03/06</a:t>
            </a:r>
            <a:endParaRPr sz="1400" b="0" i="0" u="none" strike="noStrike" cap="none">
              <a:solidFill>
                <a:srgbClr val="000000"/>
              </a:solidFill>
              <a:latin typeface="Arial"/>
              <a:ea typeface="Arial"/>
              <a:cs typeface="Arial"/>
              <a:sym typeface="Arial"/>
            </a:endParaRPr>
          </a:p>
        </p:txBody>
      </p:sp>
      <p:sp>
        <p:nvSpPr>
          <p:cNvPr id="341" name="Google Shape;341;p9"/>
          <p:cNvSpPr txBox="1"/>
          <p:nvPr/>
        </p:nvSpPr>
        <p:spPr>
          <a:xfrm>
            <a:off x="395645" y="3928047"/>
            <a:ext cx="684554" cy="230347"/>
          </a:xfrm>
          <a:prstGeom prst="rect">
            <a:avLst/>
          </a:prstGeom>
          <a:solidFill>
            <a:schemeClr val="accent2"/>
          </a:solidFill>
          <a:ln>
            <a:noFill/>
          </a:ln>
        </p:spPr>
        <p:txBody>
          <a:bodyPr spcFirstLastPara="1" wrap="square" lIns="20550" tIns="40500" rIns="20550" bIns="405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lt1"/>
                </a:solidFill>
                <a:latin typeface="PT Serif"/>
                <a:ea typeface="PT Serif"/>
                <a:cs typeface="PT Serif"/>
                <a:sym typeface="PT Serif"/>
              </a:rPr>
              <a:t>03/13</a:t>
            </a:r>
            <a:endParaRPr sz="1400" b="0" i="0" u="none" strike="noStrike" cap="none">
              <a:solidFill>
                <a:srgbClr val="000000"/>
              </a:solidFill>
              <a:latin typeface="Arial"/>
              <a:ea typeface="Arial"/>
              <a:cs typeface="Arial"/>
              <a:sym typeface="Arial"/>
            </a:endParaRPr>
          </a:p>
        </p:txBody>
      </p:sp>
      <p:sp>
        <p:nvSpPr>
          <p:cNvPr id="342" name="Google Shape;342;p9"/>
          <p:cNvSpPr txBox="1"/>
          <p:nvPr/>
        </p:nvSpPr>
        <p:spPr>
          <a:xfrm>
            <a:off x="395645" y="4202623"/>
            <a:ext cx="684554" cy="230347"/>
          </a:xfrm>
          <a:prstGeom prst="rect">
            <a:avLst/>
          </a:prstGeom>
          <a:solidFill>
            <a:schemeClr val="accent2"/>
          </a:solidFill>
          <a:ln>
            <a:noFill/>
          </a:ln>
        </p:spPr>
        <p:txBody>
          <a:bodyPr spcFirstLastPara="1" wrap="square" lIns="20550" tIns="40500" rIns="20550" bIns="405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lt1"/>
                </a:solidFill>
                <a:latin typeface="PT Serif"/>
                <a:ea typeface="PT Serif"/>
                <a:cs typeface="PT Serif"/>
                <a:sym typeface="PT Serif"/>
              </a:rPr>
              <a:t>03/20</a:t>
            </a:r>
            <a:endParaRPr sz="1400" b="0" i="0" u="none" strike="noStrike" cap="none">
              <a:solidFill>
                <a:srgbClr val="000000"/>
              </a:solidFill>
              <a:latin typeface="Arial"/>
              <a:ea typeface="Arial"/>
              <a:cs typeface="Arial"/>
              <a:sym typeface="Arial"/>
            </a:endParaRPr>
          </a:p>
        </p:txBody>
      </p:sp>
      <p:sp>
        <p:nvSpPr>
          <p:cNvPr id="343" name="Google Shape;343;p9"/>
          <p:cNvSpPr txBox="1"/>
          <p:nvPr/>
        </p:nvSpPr>
        <p:spPr>
          <a:xfrm>
            <a:off x="395645" y="916393"/>
            <a:ext cx="684554"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1" u="none" strike="noStrike" cap="none">
                <a:solidFill>
                  <a:schemeClr val="accent1"/>
                </a:solidFill>
                <a:latin typeface="PT Serif"/>
                <a:ea typeface="PT Serif"/>
                <a:cs typeface="PT Serif"/>
                <a:sym typeface="PT Serif"/>
              </a:rPr>
              <a:t>Week of</a:t>
            </a:r>
            <a:endParaRPr sz="1800" b="0" i="0" u="none" strike="noStrike" cap="none">
              <a:solidFill>
                <a:srgbClr val="000000"/>
              </a:solidFill>
              <a:latin typeface="Arial"/>
              <a:ea typeface="Arial"/>
              <a:cs typeface="Arial"/>
              <a:sym typeface="Arial"/>
            </a:endParaRPr>
          </a:p>
        </p:txBody>
      </p:sp>
      <p:sp>
        <p:nvSpPr>
          <p:cNvPr id="344" name="Google Shape;344;p9"/>
          <p:cNvSpPr txBox="1"/>
          <p:nvPr/>
        </p:nvSpPr>
        <p:spPr>
          <a:xfrm>
            <a:off x="395645" y="2620027"/>
            <a:ext cx="684554" cy="230347"/>
          </a:xfrm>
          <a:prstGeom prst="rect">
            <a:avLst/>
          </a:prstGeom>
          <a:solidFill>
            <a:schemeClr val="accent2"/>
          </a:solidFill>
          <a:ln>
            <a:noFill/>
          </a:ln>
        </p:spPr>
        <p:txBody>
          <a:bodyPr spcFirstLastPara="1" wrap="square" lIns="20550" tIns="40500" rIns="20550" bIns="405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lt1"/>
                </a:solidFill>
                <a:latin typeface="PT Serif"/>
                <a:ea typeface="PT Serif"/>
                <a:cs typeface="PT Serif"/>
                <a:sym typeface="PT Serif"/>
              </a:rPr>
              <a:t>02/13</a:t>
            </a:r>
            <a:endParaRPr sz="1400" b="0" i="0" u="none" strike="noStrike" cap="none">
              <a:solidFill>
                <a:srgbClr val="000000"/>
              </a:solidFill>
              <a:latin typeface="Arial"/>
              <a:ea typeface="Arial"/>
              <a:cs typeface="Arial"/>
              <a:sym typeface="Arial"/>
            </a:endParaRPr>
          </a:p>
        </p:txBody>
      </p:sp>
      <p:sp>
        <p:nvSpPr>
          <p:cNvPr id="345" name="Google Shape;345;p9"/>
          <p:cNvSpPr txBox="1"/>
          <p:nvPr/>
        </p:nvSpPr>
        <p:spPr>
          <a:xfrm>
            <a:off x="395645" y="4477202"/>
            <a:ext cx="684554" cy="230347"/>
          </a:xfrm>
          <a:prstGeom prst="rect">
            <a:avLst/>
          </a:prstGeom>
          <a:solidFill>
            <a:schemeClr val="accent2"/>
          </a:solidFill>
          <a:ln>
            <a:noFill/>
          </a:ln>
        </p:spPr>
        <p:txBody>
          <a:bodyPr spcFirstLastPara="1" wrap="square" lIns="20550" tIns="40500" rIns="20550" bIns="405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lt1"/>
                </a:solidFill>
                <a:latin typeface="PT Serif"/>
                <a:ea typeface="PT Serif"/>
                <a:cs typeface="PT Serif"/>
                <a:sym typeface="PT Serif"/>
              </a:rPr>
              <a:t>03/27</a:t>
            </a:r>
            <a:endParaRPr sz="1400" b="0" i="0" u="none" strike="noStrike" cap="none">
              <a:solidFill>
                <a:srgbClr val="000000"/>
              </a:solidFill>
              <a:latin typeface="Arial"/>
              <a:ea typeface="Arial"/>
              <a:cs typeface="Arial"/>
              <a:sym typeface="Arial"/>
            </a:endParaRPr>
          </a:p>
        </p:txBody>
      </p:sp>
      <p:sp>
        <p:nvSpPr>
          <p:cNvPr id="346" name="Google Shape;346;p9"/>
          <p:cNvSpPr txBox="1"/>
          <p:nvPr/>
        </p:nvSpPr>
        <p:spPr>
          <a:xfrm>
            <a:off x="4273483" y="4477202"/>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30</a:t>
            </a:r>
            <a:endParaRPr sz="1400" b="0" i="0" u="none" strike="noStrike" cap="none">
              <a:solidFill>
                <a:srgbClr val="000000"/>
              </a:solidFill>
              <a:latin typeface="Arial"/>
              <a:ea typeface="Arial"/>
              <a:cs typeface="Arial"/>
              <a:sym typeface="Arial"/>
            </a:endParaRPr>
          </a:p>
        </p:txBody>
      </p:sp>
      <p:sp>
        <p:nvSpPr>
          <p:cNvPr id="347" name="Google Shape;347;p9"/>
          <p:cNvSpPr txBox="1"/>
          <p:nvPr/>
        </p:nvSpPr>
        <p:spPr>
          <a:xfrm>
            <a:off x="2739830" y="4477202"/>
            <a:ext cx="1407562" cy="230347"/>
          </a:xfrm>
          <a:prstGeom prst="rect">
            <a:avLst/>
          </a:prstGeom>
          <a:solidFill>
            <a:srgbClr val="F2F2F2"/>
          </a:solidFill>
          <a:ln>
            <a:noFill/>
          </a:ln>
        </p:spPr>
        <p:txBody>
          <a:bodyPr spcFirstLastPara="1" wrap="square" lIns="40500" tIns="40500" rIns="40500" bIns="40500" anchor="ctr" anchorCtr="0">
            <a:noAutofit/>
          </a:bodyPr>
          <a:lstStyle/>
          <a:p>
            <a:pPr marL="175008" marR="0" lvl="0" indent="-175008"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29</a:t>
            </a:r>
            <a:endParaRPr sz="1400" b="0" i="0" u="none" strike="noStrike" cap="none">
              <a:solidFill>
                <a:srgbClr val="000000"/>
              </a:solidFill>
              <a:latin typeface="Arial"/>
              <a:ea typeface="Arial"/>
              <a:cs typeface="Arial"/>
              <a:sym typeface="Arial"/>
            </a:endParaRPr>
          </a:p>
        </p:txBody>
      </p:sp>
      <p:sp>
        <p:nvSpPr>
          <p:cNvPr id="348" name="Google Shape;348;p9"/>
          <p:cNvSpPr txBox="1"/>
          <p:nvPr/>
        </p:nvSpPr>
        <p:spPr>
          <a:xfrm>
            <a:off x="1206175" y="4477202"/>
            <a:ext cx="1407562" cy="230347"/>
          </a:xfrm>
          <a:prstGeom prst="rect">
            <a:avLst/>
          </a:prstGeom>
          <a:solidFill>
            <a:srgbClr val="F2F2F2"/>
          </a:solidFill>
          <a:ln>
            <a:noFill/>
          </a:ln>
        </p:spPr>
        <p:txBody>
          <a:bodyPr spcFirstLastPara="1" wrap="square" lIns="40500" tIns="40500" rIns="40500" bIns="40500" anchor="ctr" anchorCtr="0">
            <a:noAutofit/>
          </a:bodyPr>
          <a:lstStyle/>
          <a:p>
            <a:pPr marL="175014" marR="0" lvl="0" indent="-175014" algn="l" rtl="0">
              <a:lnSpc>
                <a:spcPct val="100000"/>
              </a:lnSpc>
              <a:spcBef>
                <a:spcPts val="0"/>
              </a:spcBef>
              <a:spcAft>
                <a:spcPts val="0"/>
              </a:spcAft>
              <a:buClr>
                <a:schemeClr val="lt2"/>
              </a:buClr>
              <a:buSzPts val="800"/>
              <a:buFont typeface="Arial"/>
              <a:buNone/>
            </a:pPr>
            <a:r>
              <a:rPr lang="en" sz="800" b="1" i="0" u="none" strike="noStrike" cap="none">
                <a:solidFill>
                  <a:schemeClr val="dk1"/>
                </a:solidFill>
                <a:latin typeface="PT Serif"/>
                <a:ea typeface="PT Serif"/>
                <a:cs typeface="PT Serif"/>
                <a:sym typeface="PT Serif"/>
              </a:rPr>
              <a:t>28</a:t>
            </a:r>
            <a:endParaRPr sz="1400" b="0" i="0" u="none" strike="noStrike" cap="none">
              <a:solidFill>
                <a:srgbClr val="000000"/>
              </a:solidFill>
              <a:latin typeface="Arial"/>
              <a:ea typeface="Arial"/>
              <a:cs typeface="Arial"/>
              <a:sym typeface="Arial"/>
            </a:endParaRPr>
          </a:p>
        </p:txBody>
      </p:sp>
      <p:sp>
        <p:nvSpPr>
          <p:cNvPr id="349" name="Google Shape;349;p9"/>
          <p:cNvSpPr txBox="1"/>
          <p:nvPr/>
        </p:nvSpPr>
        <p:spPr>
          <a:xfrm>
            <a:off x="7340794" y="4477202"/>
            <a:ext cx="1407562" cy="230347"/>
          </a:xfrm>
          <a:prstGeom prst="rect">
            <a:avLst/>
          </a:prstGeom>
          <a:solidFill>
            <a:schemeClr val="accent4"/>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April 1  </a:t>
            </a:r>
            <a:r>
              <a:rPr lang="en" sz="800" b="0" i="0" u="none" strike="noStrike" cap="none">
                <a:solidFill>
                  <a:srgbClr val="000000"/>
                </a:solidFill>
                <a:latin typeface="PT Serif"/>
                <a:ea typeface="PT Serif"/>
                <a:cs typeface="PT Serif"/>
                <a:sym typeface="PT Serif"/>
              </a:rPr>
              <a:t>MVP Launch</a:t>
            </a:r>
            <a:endParaRPr sz="1400" b="0" i="0" u="none" strike="noStrike" cap="none">
              <a:solidFill>
                <a:srgbClr val="000000"/>
              </a:solidFill>
              <a:latin typeface="Arial"/>
              <a:ea typeface="Arial"/>
              <a:cs typeface="Arial"/>
              <a:sym typeface="Arial"/>
            </a:endParaRPr>
          </a:p>
        </p:txBody>
      </p:sp>
      <p:sp>
        <p:nvSpPr>
          <p:cNvPr id="350" name="Google Shape;350;p9"/>
          <p:cNvSpPr txBox="1"/>
          <p:nvPr/>
        </p:nvSpPr>
        <p:spPr>
          <a:xfrm>
            <a:off x="5807137" y="4477202"/>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r>
              <a:rPr lang="en" sz="800" b="1" i="0" u="none" strike="noStrike" cap="none">
                <a:solidFill>
                  <a:srgbClr val="000000"/>
                </a:solidFill>
                <a:latin typeface="PT Serif"/>
                <a:ea typeface="PT Serif"/>
                <a:cs typeface="PT Serif"/>
                <a:sym typeface="PT Serif"/>
              </a:rPr>
              <a:t>31  </a:t>
            </a:r>
            <a:endParaRPr sz="1400" b="0" i="0" u="none" strike="noStrike" cap="none">
              <a:solidFill>
                <a:srgbClr val="000000"/>
              </a:solidFill>
              <a:latin typeface="Arial"/>
              <a:ea typeface="Arial"/>
              <a:cs typeface="Arial"/>
              <a:sym typeface="Arial"/>
            </a:endParaRPr>
          </a:p>
        </p:txBody>
      </p:sp>
      <p:cxnSp>
        <p:nvCxnSpPr>
          <p:cNvPr id="351" name="Google Shape;351;p9"/>
          <p:cNvCxnSpPr/>
          <p:nvPr/>
        </p:nvCxnSpPr>
        <p:spPr>
          <a:xfrm>
            <a:off x="1206175" y="1096661"/>
            <a:ext cx="1407562" cy="0"/>
          </a:xfrm>
          <a:prstGeom prst="straightConnector1">
            <a:avLst/>
          </a:prstGeom>
          <a:noFill/>
          <a:ln w="9525" cap="flat" cmpd="sng">
            <a:solidFill>
              <a:srgbClr val="3B7FF2"/>
            </a:solidFill>
            <a:prstDash val="solid"/>
            <a:round/>
            <a:headEnd type="none" w="sm" len="sm"/>
            <a:tailEnd type="none" w="sm" len="sm"/>
          </a:ln>
        </p:spPr>
      </p:cxnSp>
      <p:cxnSp>
        <p:nvCxnSpPr>
          <p:cNvPr id="352" name="Google Shape;352;p9"/>
          <p:cNvCxnSpPr/>
          <p:nvPr/>
        </p:nvCxnSpPr>
        <p:spPr>
          <a:xfrm>
            <a:off x="2739830" y="1096661"/>
            <a:ext cx="1407562" cy="0"/>
          </a:xfrm>
          <a:prstGeom prst="straightConnector1">
            <a:avLst/>
          </a:prstGeom>
          <a:noFill/>
          <a:ln w="9525" cap="flat" cmpd="sng">
            <a:solidFill>
              <a:srgbClr val="3B7FF2"/>
            </a:solidFill>
            <a:prstDash val="solid"/>
            <a:round/>
            <a:headEnd type="none" w="sm" len="sm"/>
            <a:tailEnd type="none" w="sm" len="sm"/>
          </a:ln>
        </p:spPr>
      </p:cxnSp>
      <p:cxnSp>
        <p:nvCxnSpPr>
          <p:cNvPr id="353" name="Google Shape;353;p9"/>
          <p:cNvCxnSpPr/>
          <p:nvPr/>
        </p:nvCxnSpPr>
        <p:spPr>
          <a:xfrm>
            <a:off x="4273483" y="1096661"/>
            <a:ext cx="1407562" cy="0"/>
          </a:xfrm>
          <a:prstGeom prst="straightConnector1">
            <a:avLst/>
          </a:prstGeom>
          <a:noFill/>
          <a:ln w="9525" cap="flat" cmpd="sng">
            <a:solidFill>
              <a:srgbClr val="3B7FF2"/>
            </a:solidFill>
            <a:prstDash val="solid"/>
            <a:round/>
            <a:headEnd type="none" w="sm" len="sm"/>
            <a:tailEnd type="none" w="sm" len="sm"/>
          </a:ln>
        </p:spPr>
      </p:cxnSp>
      <p:cxnSp>
        <p:nvCxnSpPr>
          <p:cNvPr id="354" name="Google Shape;354;p9"/>
          <p:cNvCxnSpPr/>
          <p:nvPr/>
        </p:nvCxnSpPr>
        <p:spPr>
          <a:xfrm>
            <a:off x="5807137" y="1096661"/>
            <a:ext cx="1407562" cy="0"/>
          </a:xfrm>
          <a:prstGeom prst="straightConnector1">
            <a:avLst/>
          </a:prstGeom>
          <a:noFill/>
          <a:ln w="9525" cap="flat" cmpd="sng">
            <a:solidFill>
              <a:srgbClr val="3B7FF2"/>
            </a:solidFill>
            <a:prstDash val="solid"/>
            <a:round/>
            <a:headEnd type="none" w="sm" len="sm"/>
            <a:tailEnd type="none" w="sm" len="sm"/>
          </a:ln>
        </p:spPr>
      </p:cxnSp>
      <p:cxnSp>
        <p:nvCxnSpPr>
          <p:cNvPr id="355" name="Google Shape;355;p9"/>
          <p:cNvCxnSpPr/>
          <p:nvPr/>
        </p:nvCxnSpPr>
        <p:spPr>
          <a:xfrm>
            <a:off x="7340794" y="1096661"/>
            <a:ext cx="1407562" cy="0"/>
          </a:xfrm>
          <a:prstGeom prst="straightConnector1">
            <a:avLst/>
          </a:prstGeom>
          <a:noFill/>
          <a:ln w="9525" cap="flat" cmpd="sng">
            <a:solidFill>
              <a:srgbClr val="3B7FF2"/>
            </a:solidFill>
            <a:prstDash val="solid"/>
            <a:round/>
            <a:headEnd type="none" w="sm" len="sm"/>
            <a:tailEnd type="none" w="sm" len="sm"/>
          </a:ln>
        </p:spPr>
      </p:cxnSp>
      <p:grpSp>
        <p:nvGrpSpPr>
          <p:cNvPr id="356" name="Google Shape;356;p9"/>
          <p:cNvGrpSpPr/>
          <p:nvPr/>
        </p:nvGrpSpPr>
        <p:grpSpPr>
          <a:xfrm>
            <a:off x="7375617" y="614342"/>
            <a:ext cx="1372739" cy="123000"/>
            <a:chOff x="7221336" y="427747"/>
            <a:chExt cx="1372739" cy="123000"/>
          </a:xfrm>
        </p:grpSpPr>
        <p:sp>
          <p:nvSpPr>
            <p:cNvPr id="357" name="Google Shape;357;p9"/>
            <p:cNvSpPr txBox="1"/>
            <p:nvPr/>
          </p:nvSpPr>
          <p:spPr>
            <a:xfrm>
              <a:off x="8075607" y="434347"/>
              <a:ext cx="109800" cy="109800"/>
            </a:xfrm>
            <a:prstGeom prst="rect">
              <a:avLst/>
            </a:prstGeom>
            <a:solidFill>
              <a:schemeClr val="accent4"/>
            </a:solidFill>
            <a:ln>
              <a:noFill/>
            </a:ln>
          </p:spPr>
          <p:txBody>
            <a:bodyPr spcFirstLastPara="1" wrap="square" lIns="40500" tIns="40500" rIns="40500" bIns="40500" anchor="ctr" anchorCtr="0">
              <a:noAutofit/>
            </a:bodyPr>
            <a:lstStyle/>
            <a:p>
              <a:pPr marL="100901" marR="0" lvl="0" indent="-100901" algn="l" rtl="0">
                <a:lnSpc>
                  <a:spcPct val="100000"/>
                </a:lnSpc>
                <a:spcBef>
                  <a:spcPts val="0"/>
                </a:spcBef>
                <a:spcAft>
                  <a:spcPts val="0"/>
                </a:spcAft>
                <a:buClr>
                  <a:srgbClr val="000000"/>
                </a:buClr>
                <a:buSzPts val="800"/>
                <a:buFont typeface="Arial"/>
                <a:buNone/>
              </a:pPr>
              <a:endParaRPr sz="800" b="1" i="0" u="none" strike="noStrike" cap="none">
                <a:solidFill>
                  <a:srgbClr val="000000"/>
                </a:solidFill>
                <a:latin typeface="PT Serif"/>
                <a:ea typeface="PT Serif"/>
                <a:cs typeface="PT Serif"/>
                <a:sym typeface="PT Serif"/>
              </a:endParaRPr>
            </a:p>
          </p:txBody>
        </p:sp>
        <p:sp>
          <p:nvSpPr>
            <p:cNvPr id="358" name="Google Shape;358;p9"/>
            <p:cNvSpPr txBox="1"/>
            <p:nvPr/>
          </p:nvSpPr>
          <p:spPr>
            <a:xfrm>
              <a:off x="7403205" y="427747"/>
              <a:ext cx="545100" cy="123000"/>
            </a:xfrm>
            <a:prstGeom prst="rect">
              <a:avLst/>
            </a:prstGeom>
            <a:noFill/>
            <a:ln>
              <a:noFill/>
            </a:ln>
          </p:spPr>
          <p:txBody>
            <a:bodyPr spcFirstLastPara="1" wrap="square" lIns="0" tIns="0" rIns="0" bIns="0" anchor="ctr" anchorCtr="0">
              <a:spAutoFit/>
            </a:bodyPr>
            <a:lstStyle/>
            <a:p>
              <a:pPr marL="131255" marR="0" lvl="0" indent="-131255"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We are here</a:t>
              </a:r>
              <a:endParaRPr sz="1400" b="0" i="0" u="none" strike="noStrike" cap="none">
                <a:solidFill>
                  <a:srgbClr val="000000"/>
                </a:solidFill>
                <a:latin typeface="Arial"/>
                <a:ea typeface="Arial"/>
                <a:cs typeface="Arial"/>
                <a:sym typeface="Arial"/>
              </a:endParaRPr>
            </a:p>
          </p:txBody>
        </p:sp>
        <p:sp>
          <p:nvSpPr>
            <p:cNvPr id="359" name="Google Shape;359;p9"/>
            <p:cNvSpPr txBox="1"/>
            <p:nvPr/>
          </p:nvSpPr>
          <p:spPr>
            <a:xfrm>
              <a:off x="7221336" y="434347"/>
              <a:ext cx="109800" cy="109800"/>
            </a:xfrm>
            <a:prstGeom prst="rect">
              <a:avLst/>
            </a:prstGeom>
            <a:solidFill>
              <a:schemeClr val="accent1"/>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Clr>
                  <a:srgbClr val="000000"/>
                </a:buClr>
                <a:buSzPts val="800"/>
                <a:buFont typeface="Arial"/>
                <a:buNone/>
              </a:pPr>
              <a:endParaRPr sz="800" b="1" i="0" u="none" strike="noStrike" cap="none">
                <a:solidFill>
                  <a:srgbClr val="FFFFFF"/>
                </a:solidFill>
                <a:latin typeface="PT Serif"/>
                <a:ea typeface="PT Serif"/>
                <a:cs typeface="PT Serif"/>
                <a:sym typeface="PT Serif"/>
              </a:endParaRPr>
            </a:p>
          </p:txBody>
        </p:sp>
        <p:sp>
          <p:nvSpPr>
            <p:cNvPr id="360" name="Google Shape;360;p9"/>
            <p:cNvSpPr txBox="1"/>
            <p:nvPr/>
          </p:nvSpPr>
          <p:spPr>
            <a:xfrm>
              <a:off x="8257475" y="427747"/>
              <a:ext cx="336600" cy="123000"/>
            </a:xfrm>
            <a:prstGeom prst="rect">
              <a:avLst/>
            </a:prstGeom>
            <a:noFill/>
            <a:ln>
              <a:noFill/>
            </a:ln>
          </p:spPr>
          <p:txBody>
            <a:bodyPr spcFirstLastPara="1" wrap="square" lIns="0" tIns="0" rIns="0" bIns="0" anchor="ctr" anchorCtr="0">
              <a:spAutoFit/>
            </a:bodyPr>
            <a:lstStyle/>
            <a:p>
              <a:pPr marL="131255" marR="0" lvl="0" indent="-131255"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PT Serif"/>
                  <a:ea typeface="PT Serif"/>
                  <a:cs typeface="PT Serif"/>
                  <a:sym typeface="PT Serif"/>
                </a:rPr>
                <a:t>Launch</a:t>
              </a:r>
              <a:endParaRPr sz="1400" b="0" i="0" u="none" strike="noStrike" cap="none">
                <a:solidFill>
                  <a:srgbClr val="000000"/>
                </a:solidFill>
                <a:latin typeface="Arial"/>
                <a:ea typeface="Arial"/>
                <a:cs typeface="Arial"/>
                <a:sym typeface="Arial"/>
              </a:endParaRPr>
            </a:p>
          </p:txBody>
        </p:sp>
      </p:grpSp>
      <p:sp>
        <p:nvSpPr>
          <p:cNvPr id="361" name="Google Shape;36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PT Serif"/>
                <a:ea typeface="PT Serif"/>
                <a:cs typeface="PT Serif"/>
                <a:sym typeface="PT Serif"/>
              </a:rPr>
              <a:t>9</a:t>
            </a:fld>
            <a:endParaRPr>
              <a:latin typeface="PT Serif"/>
              <a:ea typeface="PT Serif"/>
              <a:cs typeface="PT Serif"/>
              <a:sym typeface="PT Serif"/>
            </a:endParaRPr>
          </a:p>
        </p:txBody>
      </p:sp>
      <p:sp>
        <p:nvSpPr>
          <p:cNvPr id="362" name="Google Shape;362;p9"/>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9B9B9B"/>
                </a:solidFill>
                <a:latin typeface="PT Serif"/>
                <a:ea typeface="PT Serif"/>
                <a:cs typeface="PT Serif"/>
                <a:sym typeface="PT Serif"/>
              </a:rPr>
              <a:t>Kick-off: 1095-B Tax Form</a:t>
            </a:r>
            <a:endParaRPr sz="600" b="1" i="0" u="none" strike="noStrike" cap="none">
              <a:solidFill>
                <a:srgbClr val="9B9B9B"/>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3222</Words>
  <Application>Microsoft Office PowerPoint</Application>
  <PresentationFormat>On-screen Show (16:9)</PresentationFormat>
  <Paragraphs>599</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Quattrocento Sans</vt:lpstr>
      <vt:lpstr>PT Serif</vt:lpstr>
      <vt:lpstr>Century Gothic</vt:lpstr>
      <vt:lpstr>Arial</vt:lpstr>
      <vt:lpstr>Simple Light</vt:lpstr>
      <vt:lpstr>PowerPoint Presentation</vt:lpstr>
      <vt:lpstr>Objectives for today</vt:lpstr>
      <vt:lpstr>Get to know the team</vt:lpstr>
      <vt:lpstr>Project objectives</vt:lpstr>
      <vt:lpstr>PowerPoint Presentation</vt:lpstr>
      <vt:lpstr>Our approach to veteran-centered design</vt:lpstr>
      <vt:lpstr>Workplan overview</vt:lpstr>
      <vt:lpstr>PowerPoint Presentation</vt:lpstr>
      <vt:lpstr>Calendar overview</vt:lpstr>
      <vt:lpstr>Each sprint runs two weeks, starting on Thursdays </vt:lpstr>
      <vt:lpstr>Meetings with Tracey or stakeholders outside of core team</vt:lpstr>
      <vt:lpstr>PowerPoint Presentation</vt:lpstr>
      <vt:lpstr>Next steps</vt:lpstr>
      <vt:lpstr>PowerPoint Presentation</vt:lpstr>
      <vt:lpstr>Roles and responsibilities</vt:lpstr>
      <vt:lpstr>Roles and responsibilities</vt:lpstr>
      <vt:lpstr>Roles and responsibilities</vt:lpstr>
      <vt:lpstr>Project management deliverables</vt:lpstr>
      <vt:lpstr>Project management deliverables</vt:lpstr>
      <vt:lpstr>Each element of the process is supported by a meeting, with clear inputs and outputs</vt:lpstr>
      <vt:lpstr>PowerPoint Presentation</vt:lpstr>
      <vt:lpstr>Scrum utilizes 5 main sprint components  to plan for unknown, respond to change and set a rhythm for the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Ashley Castillo</dc:creator>
  <cp:lastModifiedBy>Tami Corson</cp:lastModifiedBy>
  <cp:revision>1</cp:revision>
  <dcterms:modified xsi:type="dcterms:W3CDTF">2022-01-21T14:48:51Z</dcterms:modified>
</cp:coreProperties>
</file>