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Proxima Nova"/>
      <p:regular r:id="rId32"/>
      <p:bold r:id="rId33"/>
      <p:italic r:id="rId34"/>
      <p:boldItalic r:id="rId35"/>
    </p:embeddedFont>
    <p:embeddedFont>
      <p:font typeface="Bitter"/>
      <p:regular r:id="rId36"/>
      <p:bold r:id="rId37"/>
      <p:italic r:id="rId38"/>
      <p:boldItalic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5.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SourceSansPro-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37" Type="http://schemas.openxmlformats.org/officeDocument/2006/relationships/font" Target="fonts/Bitter-bold.fntdata"/><Relationship Id="rId14" Type="http://schemas.openxmlformats.org/officeDocument/2006/relationships/slide" Target="slides/slide9.xml"/><Relationship Id="rId36" Type="http://schemas.openxmlformats.org/officeDocument/2006/relationships/font" Target="fonts/Bitter-regular.fntdata"/><Relationship Id="rId17" Type="http://schemas.openxmlformats.org/officeDocument/2006/relationships/slide" Target="slides/slide12.xml"/><Relationship Id="rId39" Type="http://schemas.openxmlformats.org/officeDocument/2006/relationships/font" Target="fonts/Bitter-boldItalic.fntdata"/><Relationship Id="rId16" Type="http://schemas.openxmlformats.org/officeDocument/2006/relationships/slide" Target="slides/slide11.xml"/><Relationship Id="rId38" Type="http://schemas.openxmlformats.org/officeDocument/2006/relationships/font" Target="fonts/Bitt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92ad6071c6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92ad6071c6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92ad6071c6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92ad6071c6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92ad6071c6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92ad6071c6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92ad6071c6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92ad6071c6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92ad6071c6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92ad6071c6_0_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92ad6071c6_0_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92ad6071c6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92ad6071c6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92ad6071c6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92ad6071c6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92ad6071c6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92ad6071c6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92ad6071c6_0_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92ad6071c6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92ad6071c6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92ad6071c6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92ad6071c6_0_1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92ad6071c6_0_1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92ad6071c6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92ad6071c6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92ad6071c6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92ad6071c6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92ad6071c6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92ad6071c6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2ad6071c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92ad6071c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92ad6071c6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92ad6071c6_0_1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92ad6071c6_0_1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92ad6071c6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92ad6071c6_0_1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92ad6071c6_0_1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92ad6071c6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92ad6071c6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92ad6071c6_0_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625eb06de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25eb06de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625eb06ded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60b0dd508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60b0dd50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60a69530f0_13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60a69530f0_13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marR="274507" rtl="0" algn="l">
              <a:spcBef>
                <a:spcPts val="1000"/>
              </a:spcBef>
              <a:spcAft>
                <a:spcPts val="0"/>
              </a:spcAft>
              <a:buNone/>
            </a:pPr>
            <a:r>
              <a:rPr b="1" lang="en-US" sz="2000">
                <a:solidFill>
                  <a:schemeClr val="lt1"/>
                </a:solidFill>
                <a:latin typeface="Source Sans Pro"/>
                <a:ea typeface="Source Sans Pro"/>
                <a:cs typeface="Source Sans Pro"/>
                <a:sym typeface="Source Sans Pro"/>
              </a:rPr>
              <a:t>Ideation sessions to determine features to implement </a:t>
            </a:r>
            <a:endParaRPr sz="2000">
              <a:solidFill>
                <a:srgbClr val="454454"/>
              </a:solidFill>
              <a:latin typeface="Source Sans Pro"/>
              <a:ea typeface="Source Sans Pro"/>
              <a:cs typeface="Source Sans Pro"/>
              <a:sym typeface="Source Sans Pro"/>
            </a:endParaRPr>
          </a:p>
          <a:p>
            <a:pPr indent="0" lvl="0" marL="0" marR="274507" rtl="0" algn="l">
              <a:lnSpc>
                <a:spcPct val="114000"/>
              </a:lnSpc>
              <a:spcBef>
                <a:spcPts val="1000"/>
              </a:spcBef>
              <a:spcAft>
                <a:spcPts val="0"/>
              </a:spcAft>
              <a:buNone/>
            </a:pPr>
            <a:r>
              <a:rPr lang="en-US" sz="2000">
                <a:solidFill>
                  <a:srgbClr val="454454"/>
                </a:solidFill>
                <a:latin typeface="Source Sans Pro"/>
                <a:ea typeface="Source Sans Pro"/>
                <a:cs typeface="Source Sans Pro"/>
                <a:sym typeface="Source Sans Pro"/>
              </a:rPr>
              <a:t>The insights gained from this research will influence the team’s ideation sessions. Our team will work with the DLC to determine what the product’s MVP looks like and uncover features that we would like to include. The design team will then begin creating wireframes and mockups following VA.gov design system’s form template.  </a:t>
            </a:r>
            <a:endParaRPr b="1" sz="2000">
              <a:solidFill>
                <a:srgbClr val="454454"/>
              </a:solidFill>
              <a:latin typeface="Source Sans Pro"/>
              <a:ea typeface="Source Sans Pro"/>
              <a:cs typeface="Source Sans Pro"/>
              <a:sym typeface="Source Sans Pro"/>
            </a:endParaRPr>
          </a:p>
          <a:p>
            <a:pPr indent="0" lvl="0" marL="0" marR="88465" rtl="0" algn="l">
              <a:lnSpc>
                <a:spcPct val="120000"/>
              </a:lnSpc>
              <a:spcBef>
                <a:spcPts val="2000"/>
              </a:spcBef>
              <a:spcAft>
                <a:spcPts val="0"/>
              </a:spcAft>
              <a:buNone/>
            </a:pPr>
            <a:r>
              <a:rPr b="1" lang="en-US" sz="2000">
                <a:solidFill>
                  <a:schemeClr val="lt1"/>
                </a:solidFill>
                <a:latin typeface="Source Sans Pro"/>
                <a:ea typeface="Source Sans Pro"/>
                <a:cs typeface="Source Sans Pro"/>
                <a:sym typeface="Source Sans Pro"/>
              </a:rPr>
              <a:t>Co-creation with Veterans</a:t>
            </a:r>
            <a:endParaRPr sz="2000">
              <a:solidFill>
                <a:srgbClr val="454454"/>
              </a:solidFill>
              <a:latin typeface="Source Sans Pro"/>
              <a:ea typeface="Source Sans Pro"/>
              <a:cs typeface="Source Sans Pro"/>
              <a:sym typeface="Source Sans Pro"/>
            </a:endParaRPr>
          </a:p>
          <a:p>
            <a:pPr indent="0" lvl="0" marL="0" marR="88465" rtl="0" algn="l">
              <a:lnSpc>
                <a:spcPct val="120000"/>
              </a:lnSpc>
              <a:spcBef>
                <a:spcPts val="0"/>
              </a:spcBef>
              <a:spcAft>
                <a:spcPts val="0"/>
              </a:spcAft>
              <a:buNone/>
            </a:pPr>
            <a:r>
              <a:rPr lang="en-US" sz="2000">
                <a:solidFill>
                  <a:srgbClr val="454454"/>
                </a:solidFill>
                <a:latin typeface="Source Sans Pro"/>
                <a:ea typeface="Source Sans Pro"/>
                <a:cs typeface="Source Sans Pro"/>
                <a:sym typeface="Source Sans Pro"/>
              </a:rPr>
              <a:t>User research will continue to be woven into the design process so we may validate every step in the ordering process with Veterans who order hearing aid batteries and prosthetic socks. </a:t>
            </a:r>
            <a:endParaRPr/>
          </a:p>
        </p:txBody>
      </p:sp>
      <p:sp>
        <p:nvSpPr>
          <p:cNvPr id="310" name="Google Shape;310;g60a69530f0_13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92ad6071c6_0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92ad6071c6_0_1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marR="274507" rtl="0" algn="l">
              <a:spcBef>
                <a:spcPts val="1000"/>
              </a:spcBef>
              <a:spcAft>
                <a:spcPts val="0"/>
              </a:spcAft>
              <a:buNone/>
            </a:pPr>
            <a:r>
              <a:rPr b="1" lang="en-US" sz="2000">
                <a:solidFill>
                  <a:schemeClr val="lt1"/>
                </a:solidFill>
                <a:latin typeface="Source Sans Pro"/>
                <a:ea typeface="Source Sans Pro"/>
                <a:cs typeface="Source Sans Pro"/>
                <a:sym typeface="Source Sans Pro"/>
              </a:rPr>
              <a:t>Ideation sessions to determine features to implement </a:t>
            </a:r>
            <a:endParaRPr sz="2000">
              <a:solidFill>
                <a:srgbClr val="454454"/>
              </a:solidFill>
              <a:latin typeface="Source Sans Pro"/>
              <a:ea typeface="Source Sans Pro"/>
              <a:cs typeface="Source Sans Pro"/>
              <a:sym typeface="Source Sans Pro"/>
            </a:endParaRPr>
          </a:p>
          <a:p>
            <a:pPr indent="0" lvl="0" marL="0" marR="274507" rtl="0" algn="l">
              <a:lnSpc>
                <a:spcPct val="114000"/>
              </a:lnSpc>
              <a:spcBef>
                <a:spcPts val="1000"/>
              </a:spcBef>
              <a:spcAft>
                <a:spcPts val="0"/>
              </a:spcAft>
              <a:buNone/>
            </a:pPr>
            <a:r>
              <a:rPr lang="en-US" sz="2000">
                <a:solidFill>
                  <a:srgbClr val="454454"/>
                </a:solidFill>
                <a:latin typeface="Source Sans Pro"/>
                <a:ea typeface="Source Sans Pro"/>
                <a:cs typeface="Source Sans Pro"/>
                <a:sym typeface="Source Sans Pro"/>
              </a:rPr>
              <a:t>The insights gained from this research will influence the team’s ideation sessions. Our team will work with the DLC to determine what the product’s MVP looks like and uncover features that we would like to include. The design team will then begin creating wireframes and mockups following VA.gov design system’s form template.  </a:t>
            </a:r>
            <a:endParaRPr b="1" sz="2000">
              <a:solidFill>
                <a:srgbClr val="454454"/>
              </a:solidFill>
              <a:latin typeface="Source Sans Pro"/>
              <a:ea typeface="Source Sans Pro"/>
              <a:cs typeface="Source Sans Pro"/>
              <a:sym typeface="Source Sans Pro"/>
            </a:endParaRPr>
          </a:p>
          <a:p>
            <a:pPr indent="0" lvl="0" marL="0" marR="88465" rtl="0" algn="l">
              <a:lnSpc>
                <a:spcPct val="120000"/>
              </a:lnSpc>
              <a:spcBef>
                <a:spcPts val="2000"/>
              </a:spcBef>
              <a:spcAft>
                <a:spcPts val="0"/>
              </a:spcAft>
              <a:buNone/>
            </a:pPr>
            <a:r>
              <a:rPr b="1" lang="en-US" sz="2000">
                <a:solidFill>
                  <a:schemeClr val="lt1"/>
                </a:solidFill>
                <a:latin typeface="Source Sans Pro"/>
                <a:ea typeface="Source Sans Pro"/>
                <a:cs typeface="Source Sans Pro"/>
                <a:sym typeface="Source Sans Pro"/>
              </a:rPr>
              <a:t>Co-creation with Veterans</a:t>
            </a:r>
            <a:endParaRPr sz="2000">
              <a:solidFill>
                <a:srgbClr val="454454"/>
              </a:solidFill>
              <a:latin typeface="Source Sans Pro"/>
              <a:ea typeface="Source Sans Pro"/>
              <a:cs typeface="Source Sans Pro"/>
              <a:sym typeface="Source Sans Pro"/>
            </a:endParaRPr>
          </a:p>
          <a:p>
            <a:pPr indent="0" lvl="0" marL="0" marR="88465" rtl="0" algn="l">
              <a:lnSpc>
                <a:spcPct val="120000"/>
              </a:lnSpc>
              <a:spcBef>
                <a:spcPts val="0"/>
              </a:spcBef>
              <a:spcAft>
                <a:spcPts val="0"/>
              </a:spcAft>
              <a:buNone/>
            </a:pPr>
            <a:r>
              <a:rPr lang="en-US" sz="2000">
                <a:solidFill>
                  <a:srgbClr val="454454"/>
                </a:solidFill>
                <a:latin typeface="Source Sans Pro"/>
                <a:ea typeface="Source Sans Pro"/>
                <a:cs typeface="Source Sans Pro"/>
                <a:sym typeface="Source Sans Pro"/>
              </a:rPr>
              <a:t>User research will continue to be woven into the design process so we may validate every step in the ordering process with Veterans who order hearing aid batteries and prosthetic socks. </a:t>
            </a:r>
            <a:endParaRPr/>
          </a:p>
        </p:txBody>
      </p:sp>
      <p:sp>
        <p:nvSpPr>
          <p:cNvPr id="318" name="Google Shape;318;g92ad6071c6_0_1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0b7b796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 name="Google Shape;96;g60b7b7965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g60b7b7965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be83f4515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e83f4515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7be83f4515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be83f4515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be83f4515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7be83f4515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25eb06ded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25eb06ded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625eb06ded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be83f4515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e83f4515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7be83f4515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be83f4515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be83f4515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7be83f4515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be83f4515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be83f4515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7be83f4515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lvl1pPr lvl="0" rtl="0" algn="ctr">
              <a:spcBef>
                <a:spcPts val="0"/>
              </a:spcBef>
              <a:spcAft>
                <a:spcPts val="0"/>
              </a:spcAft>
              <a:buNone/>
              <a:defRPr sz="4800">
                <a:solidFill>
                  <a:srgbClr val="F2F2F2"/>
                </a:solidFill>
              </a:defRPr>
            </a:lvl1pPr>
            <a:lvl2pPr lvl="1" rtl="0" algn="ctr">
              <a:spcBef>
                <a:spcPts val="0"/>
              </a:spcBef>
              <a:spcAft>
                <a:spcPts val="0"/>
              </a:spcAft>
              <a:buNone/>
              <a:defRPr sz="4800">
                <a:solidFill>
                  <a:srgbClr val="F2F2F2"/>
                </a:solidFill>
              </a:defRPr>
            </a:lvl2pPr>
            <a:lvl3pPr lvl="2" rtl="0" algn="ctr">
              <a:spcBef>
                <a:spcPts val="0"/>
              </a:spcBef>
              <a:spcAft>
                <a:spcPts val="0"/>
              </a:spcAft>
              <a:buNone/>
              <a:defRPr sz="4800">
                <a:solidFill>
                  <a:srgbClr val="F2F2F2"/>
                </a:solidFill>
              </a:defRPr>
            </a:lvl3pPr>
            <a:lvl4pPr lvl="3" rtl="0" algn="ctr">
              <a:spcBef>
                <a:spcPts val="0"/>
              </a:spcBef>
              <a:spcAft>
                <a:spcPts val="0"/>
              </a:spcAft>
              <a:buNone/>
              <a:defRPr sz="4800">
                <a:solidFill>
                  <a:srgbClr val="F2F2F2"/>
                </a:solidFill>
              </a:defRPr>
            </a:lvl4pPr>
            <a:lvl5pPr lvl="4" rtl="0" algn="ctr">
              <a:spcBef>
                <a:spcPts val="0"/>
              </a:spcBef>
              <a:spcAft>
                <a:spcPts val="0"/>
              </a:spcAft>
              <a:buNone/>
              <a:defRPr sz="4800">
                <a:solidFill>
                  <a:srgbClr val="F2F2F2"/>
                </a:solidFill>
              </a:defRPr>
            </a:lvl5pPr>
            <a:lvl6pPr lvl="5" rtl="0" algn="ctr">
              <a:spcBef>
                <a:spcPts val="0"/>
              </a:spcBef>
              <a:spcAft>
                <a:spcPts val="0"/>
              </a:spcAft>
              <a:buNone/>
              <a:defRPr sz="4800">
                <a:solidFill>
                  <a:srgbClr val="F2F2F2"/>
                </a:solidFill>
              </a:defRPr>
            </a:lvl6pPr>
            <a:lvl7pPr lvl="6" rtl="0" algn="ctr">
              <a:spcBef>
                <a:spcPts val="0"/>
              </a:spcBef>
              <a:spcAft>
                <a:spcPts val="0"/>
              </a:spcAft>
              <a:buNone/>
              <a:defRPr sz="4800">
                <a:solidFill>
                  <a:srgbClr val="F2F2F2"/>
                </a:solidFill>
              </a:defRPr>
            </a:lvl7pPr>
            <a:lvl8pPr lvl="7" rtl="0" algn="ctr">
              <a:spcBef>
                <a:spcPts val="0"/>
              </a:spcBef>
              <a:spcAft>
                <a:spcPts val="0"/>
              </a:spcAft>
              <a:buNone/>
              <a:defRPr sz="4800">
                <a:solidFill>
                  <a:srgbClr val="F2F2F2"/>
                </a:solidFill>
              </a:defRPr>
            </a:lvl8pPr>
            <a:lvl9pPr lvl="8" rtl="0" algn="ctr">
              <a:spcBef>
                <a:spcPts val="0"/>
              </a:spcBef>
              <a:spcAft>
                <a:spcPts val="0"/>
              </a:spcAft>
              <a:buNone/>
              <a:defRPr sz="4800">
                <a:solidFill>
                  <a:srgbClr val="F2F2F2"/>
                </a:solidFill>
              </a:defRPr>
            </a:lvl9pPr>
          </a:lstStyle>
          <a:p/>
        </p:txBody>
      </p:sp>
      <p:sp>
        <p:nvSpPr>
          <p:cNvPr id="17" name="Google Shape;17;p2"/>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lvl1pPr lvl="0" algn="ctr">
              <a:spcBef>
                <a:spcPts val="800"/>
              </a:spcBef>
              <a:spcAft>
                <a:spcPts val="0"/>
              </a:spcAft>
              <a:buNone/>
              <a:defRPr b="1" sz="1800">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8" name="Shape 68"/>
        <p:cNvGrpSpPr/>
        <p:nvPr/>
      </p:nvGrpSpPr>
      <p:grpSpPr>
        <a:xfrm>
          <a:off x="0" y="0"/>
          <a:ext cx="0" cy="0"/>
          <a:chOff x="0" y="0"/>
          <a:chExt cx="0" cy="0"/>
        </a:xfrm>
      </p:grpSpPr>
      <p:sp>
        <p:nvSpPr>
          <p:cNvPr id="69" name="Google Shape;69;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0" name="Google Shape;70;p1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1" name="Google Shape;71;p11"/>
          <p:cNvSpPr txBox="1"/>
          <p:nvPr>
            <p:ph idx="1" type="body"/>
          </p:nvPr>
        </p:nvSpPr>
        <p:spPr>
          <a:xfrm>
            <a:off x="592750" y="1406000"/>
            <a:ext cx="5283600" cy="47520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2" name="Google Shape;72;p1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3" name="Shape 73"/>
        <p:cNvGrpSpPr/>
        <p:nvPr/>
      </p:nvGrpSpPr>
      <p:grpSpPr>
        <a:xfrm>
          <a:off x="0" y="0"/>
          <a:ext cx="0" cy="0"/>
          <a:chOff x="0" y="0"/>
          <a:chExt cx="0" cy="0"/>
        </a:xfrm>
      </p:grpSpPr>
      <p:sp>
        <p:nvSpPr>
          <p:cNvPr id="74" name="Google Shape;74;p12"/>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75" name="Google Shape;75;p1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6" name="Google Shape;76;p1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7" name="Google Shape;77;p1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8" name="Shape 78"/>
        <p:cNvGrpSpPr/>
        <p:nvPr/>
      </p:nvGrpSpPr>
      <p:grpSpPr>
        <a:xfrm>
          <a:off x="0" y="0"/>
          <a:ext cx="0" cy="0"/>
          <a:chOff x="0" y="0"/>
          <a:chExt cx="0" cy="0"/>
        </a:xfrm>
      </p:grpSpPr>
      <p:sp>
        <p:nvSpPr>
          <p:cNvPr id="79" name="Google Shape;79;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0" name="Google Shape;20;p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21" name="Google Shape;21;p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23"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5" name="Google Shape;25;p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b="0" i="0" sz="1200" u="none" cap="none" strike="noStrike">
                <a:solidFill>
                  <a:srgbClr val="87BCE8"/>
                </a:solidFill>
                <a:latin typeface="Avenir"/>
                <a:ea typeface="Avenir"/>
                <a:cs typeface="Avenir"/>
                <a:sym typeface="Avenir"/>
              </a:defRPr>
            </a:lvl1pPr>
            <a:lvl2pPr indent="0" lvl="1" marL="0" algn="r">
              <a:spcBef>
                <a:spcPts val="0"/>
              </a:spcBef>
              <a:buNone/>
              <a:defRPr b="0" i="0" sz="1200" u="none" cap="none" strike="noStrike">
                <a:solidFill>
                  <a:srgbClr val="87BCE8"/>
                </a:solidFill>
                <a:latin typeface="Avenir"/>
                <a:ea typeface="Avenir"/>
                <a:cs typeface="Avenir"/>
                <a:sym typeface="Avenir"/>
              </a:defRPr>
            </a:lvl2pPr>
            <a:lvl3pPr indent="0" lvl="2" marL="0" algn="r">
              <a:spcBef>
                <a:spcPts val="0"/>
              </a:spcBef>
              <a:buNone/>
              <a:defRPr b="0" i="0" sz="1200" u="none" cap="none" strike="noStrike">
                <a:solidFill>
                  <a:srgbClr val="87BCE8"/>
                </a:solidFill>
                <a:latin typeface="Avenir"/>
                <a:ea typeface="Avenir"/>
                <a:cs typeface="Avenir"/>
                <a:sym typeface="Avenir"/>
              </a:defRPr>
            </a:lvl3pPr>
            <a:lvl4pPr indent="0" lvl="3" marL="0" algn="r">
              <a:spcBef>
                <a:spcPts val="0"/>
              </a:spcBef>
              <a:buNone/>
              <a:defRPr b="0" i="0" sz="1200" u="none" cap="none" strike="noStrike">
                <a:solidFill>
                  <a:srgbClr val="87BCE8"/>
                </a:solidFill>
                <a:latin typeface="Avenir"/>
                <a:ea typeface="Avenir"/>
                <a:cs typeface="Avenir"/>
                <a:sym typeface="Avenir"/>
              </a:defRPr>
            </a:lvl4pPr>
            <a:lvl5pPr indent="0" lvl="4" marL="0" algn="r">
              <a:spcBef>
                <a:spcPts val="0"/>
              </a:spcBef>
              <a:buNone/>
              <a:defRPr b="0" i="0" sz="1200" u="none" cap="none" strike="noStrike">
                <a:solidFill>
                  <a:srgbClr val="87BCE8"/>
                </a:solidFill>
                <a:latin typeface="Avenir"/>
                <a:ea typeface="Avenir"/>
                <a:cs typeface="Avenir"/>
                <a:sym typeface="Avenir"/>
              </a:defRPr>
            </a:lvl5pPr>
            <a:lvl6pPr indent="0" lvl="5" marL="0" algn="r">
              <a:spcBef>
                <a:spcPts val="0"/>
              </a:spcBef>
              <a:buNone/>
              <a:defRPr b="0" i="0" sz="1200" u="none" cap="none" strike="noStrike">
                <a:solidFill>
                  <a:srgbClr val="87BCE8"/>
                </a:solidFill>
                <a:latin typeface="Avenir"/>
                <a:ea typeface="Avenir"/>
                <a:cs typeface="Avenir"/>
                <a:sym typeface="Avenir"/>
              </a:defRPr>
            </a:lvl6pPr>
            <a:lvl7pPr indent="0" lvl="6" marL="0" algn="r">
              <a:spcBef>
                <a:spcPts val="0"/>
              </a:spcBef>
              <a:buNone/>
              <a:defRPr b="0" i="0" sz="1200" u="none" cap="none" strike="noStrike">
                <a:solidFill>
                  <a:srgbClr val="87BCE8"/>
                </a:solidFill>
                <a:latin typeface="Avenir"/>
                <a:ea typeface="Avenir"/>
                <a:cs typeface="Avenir"/>
                <a:sym typeface="Avenir"/>
              </a:defRPr>
            </a:lvl7pPr>
            <a:lvl8pPr indent="0" lvl="7" marL="0" algn="r">
              <a:spcBef>
                <a:spcPts val="0"/>
              </a:spcBef>
              <a:buNone/>
              <a:defRPr b="0" i="0" sz="1200" u="none" cap="none" strike="noStrike">
                <a:solidFill>
                  <a:srgbClr val="87BCE8"/>
                </a:solidFill>
                <a:latin typeface="Avenir"/>
                <a:ea typeface="Avenir"/>
                <a:cs typeface="Avenir"/>
                <a:sym typeface="Avenir"/>
              </a:defRPr>
            </a:lvl8pPr>
            <a:lvl9pPr indent="0" lvl="8" mar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27" name="Google Shape;27;p4"/>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8" name="Google Shape;28;p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9" name="Shape 29"/>
        <p:cNvGrpSpPr/>
        <p:nvPr/>
      </p:nvGrpSpPr>
      <p:grpSpPr>
        <a:xfrm>
          <a:off x="0" y="0"/>
          <a:ext cx="0" cy="0"/>
          <a:chOff x="0" y="0"/>
          <a:chExt cx="0" cy="0"/>
        </a:xfrm>
      </p:grpSpPr>
      <p:sp>
        <p:nvSpPr>
          <p:cNvPr id="30" name="Google Shape;30;p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32" name="Google Shape;32;p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
        <p:nvSpPr>
          <p:cNvPr id="33" name="Google Shape;33;p5"/>
          <p:cNvSpPr txBox="1"/>
          <p:nvPr>
            <p:ph idx="2" type="body"/>
          </p:nvPr>
        </p:nvSpPr>
        <p:spPr>
          <a:xfrm>
            <a:off x="613175" y="1283350"/>
            <a:ext cx="106941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4" name="Shape 34"/>
        <p:cNvGrpSpPr/>
        <p:nvPr/>
      </p:nvGrpSpPr>
      <p:grpSpPr>
        <a:xfrm>
          <a:off x="0" y="0"/>
          <a:ext cx="0" cy="0"/>
          <a:chOff x="0" y="0"/>
          <a:chExt cx="0" cy="0"/>
        </a:xfrm>
      </p:grpSpPr>
      <p:sp>
        <p:nvSpPr>
          <p:cNvPr id="35" name="Google Shape;35;p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6"/>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37" name="Google Shape;37;p6"/>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38" name="Google Shape;38;p6"/>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39" name="Google Shape;39;p6"/>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0" name="Google Shape;40;p6"/>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1" name="Google Shape;41;p6"/>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2" name="Google Shape;42;p6"/>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3" name="Google Shape;43;p6"/>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4" name="Google Shape;44;p6"/>
          <p:cNvCxnSpPr>
            <a:stCxn id="36" idx="3"/>
            <a:endCxn id="42"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 name="Google Shape;45;p6"/>
          <p:cNvCxnSpPr>
            <a:stCxn id="42" idx="3"/>
            <a:endCxn id="41"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6" name="Google Shape;46;p6"/>
          <p:cNvCxnSpPr>
            <a:stCxn id="41" idx="3"/>
            <a:endCxn id="43"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7" name="Google Shape;47;p6"/>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9" name="Google Shape;49;p6"/>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50" name="Google Shape;50;p6"/>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1" name="Google Shape;51;p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2" name="Google Shape;52;p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53" name="Shape 53"/>
        <p:cNvGrpSpPr/>
        <p:nvPr/>
      </p:nvGrpSpPr>
      <p:grpSpPr>
        <a:xfrm>
          <a:off x="0" y="0"/>
          <a:ext cx="0" cy="0"/>
          <a:chOff x="0" y="0"/>
          <a:chExt cx="0" cy="0"/>
        </a:xfrm>
      </p:grpSpPr>
      <p:sp>
        <p:nvSpPr>
          <p:cNvPr id="54" name="Google Shape;54;p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55" name="Google Shape;55;p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7" name="Google Shape;57;p7"/>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58" name="Shape 58"/>
        <p:cNvGrpSpPr/>
        <p:nvPr/>
      </p:nvGrpSpPr>
      <p:grpSpPr>
        <a:xfrm>
          <a:off x="0" y="0"/>
          <a:ext cx="0" cy="0"/>
          <a:chOff x="0" y="0"/>
          <a:chExt cx="0" cy="0"/>
        </a:xfrm>
      </p:grpSpPr>
      <p:sp>
        <p:nvSpPr>
          <p:cNvPr id="59" name="Google Shape;59;p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60" name="Google Shape;60;p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2" name="Shape 62"/>
        <p:cNvGrpSpPr/>
        <p:nvPr/>
      </p:nvGrpSpPr>
      <p:grpSpPr>
        <a:xfrm>
          <a:off x="0" y="0"/>
          <a:ext cx="0" cy="0"/>
          <a:chOff x="0" y="0"/>
          <a:chExt cx="0" cy="0"/>
        </a:xfrm>
      </p:grpSpPr>
      <p:sp>
        <p:nvSpPr>
          <p:cNvPr id="63" name="Google Shape;63;p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5" name="Shape 65"/>
        <p:cNvGrpSpPr/>
        <p:nvPr/>
      </p:nvGrpSpPr>
      <p:grpSpPr>
        <a:xfrm>
          <a:off x="0" y="0"/>
          <a:ext cx="0" cy="0"/>
          <a:chOff x="0" y="0"/>
          <a:chExt cx="0" cy="0"/>
        </a:xfrm>
      </p:grpSpPr>
      <p:sp>
        <p:nvSpPr>
          <p:cNvPr id="66" name="Google Shape;66;p1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ctr">
              <a:spcBef>
                <a:spcPts val="0"/>
              </a:spcBef>
              <a:buNone/>
              <a:defRPr sz="3600">
                <a:solidFill>
                  <a:srgbClr val="89BDE8"/>
                </a:solidFill>
                <a:latin typeface="Bitter"/>
                <a:ea typeface="Bitter"/>
                <a:cs typeface="Bitter"/>
                <a:sym typeface="Bitter"/>
              </a:defRPr>
            </a:lvl1pPr>
            <a:lvl2pPr indent="0" lvl="1" marL="0" rtl="0" algn="ctr">
              <a:spcBef>
                <a:spcPts val="0"/>
              </a:spcBef>
              <a:buNone/>
              <a:defRPr sz="3600">
                <a:solidFill>
                  <a:srgbClr val="89BDE8"/>
                </a:solidFill>
                <a:latin typeface="Bitter"/>
                <a:ea typeface="Bitter"/>
                <a:cs typeface="Bitter"/>
                <a:sym typeface="Bitter"/>
              </a:defRPr>
            </a:lvl2pPr>
            <a:lvl3pPr indent="0" lvl="2" marL="0" rtl="0" algn="ctr">
              <a:spcBef>
                <a:spcPts val="0"/>
              </a:spcBef>
              <a:buNone/>
              <a:defRPr sz="3600">
                <a:solidFill>
                  <a:srgbClr val="89BDE8"/>
                </a:solidFill>
                <a:latin typeface="Bitter"/>
                <a:ea typeface="Bitter"/>
                <a:cs typeface="Bitter"/>
                <a:sym typeface="Bitter"/>
              </a:defRPr>
            </a:lvl3pPr>
            <a:lvl4pPr indent="0" lvl="3" marL="0" rtl="0" algn="ctr">
              <a:spcBef>
                <a:spcPts val="0"/>
              </a:spcBef>
              <a:buNone/>
              <a:defRPr sz="3600">
                <a:solidFill>
                  <a:srgbClr val="89BDE8"/>
                </a:solidFill>
                <a:latin typeface="Bitter"/>
                <a:ea typeface="Bitter"/>
                <a:cs typeface="Bitter"/>
                <a:sym typeface="Bitter"/>
              </a:defRPr>
            </a:lvl4pPr>
            <a:lvl5pPr indent="0" lvl="4" marL="0" rtl="0" algn="ctr">
              <a:spcBef>
                <a:spcPts val="0"/>
              </a:spcBef>
              <a:buNone/>
              <a:defRPr sz="3600">
                <a:solidFill>
                  <a:srgbClr val="89BDE8"/>
                </a:solidFill>
                <a:latin typeface="Bitter"/>
                <a:ea typeface="Bitter"/>
                <a:cs typeface="Bitter"/>
                <a:sym typeface="Bitter"/>
              </a:defRPr>
            </a:lvl5pPr>
            <a:lvl6pPr indent="0" lvl="5" marL="0" rtl="0" algn="ctr">
              <a:spcBef>
                <a:spcPts val="0"/>
              </a:spcBef>
              <a:buNone/>
              <a:defRPr sz="3600">
                <a:solidFill>
                  <a:srgbClr val="89BDE8"/>
                </a:solidFill>
                <a:latin typeface="Bitter"/>
                <a:ea typeface="Bitter"/>
                <a:cs typeface="Bitter"/>
                <a:sym typeface="Bitter"/>
              </a:defRPr>
            </a:lvl6pPr>
            <a:lvl7pPr indent="0" lvl="6" marL="0" rtl="0" algn="ctr">
              <a:spcBef>
                <a:spcPts val="0"/>
              </a:spcBef>
              <a:buNone/>
              <a:defRPr sz="3600">
                <a:solidFill>
                  <a:srgbClr val="89BDE8"/>
                </a:solidFill>
                <a:latin typeface="Bitter"/>
                <a:ea typeface="Bitter"/>
                <a:cs typeface="Bitter"/>
                <a:sym typeface="Bitter"/>
              </a:defRPr>
            </a:lvl7pPr>
            <a:lvl8pPr indent="0" lvl="7" marL="0" rtl="0" algn="ctr">
              <a:spcBef>
                <a:spcPts val="0"/>
              </a:spcBef>
              <a:buNone/>
              <a:defRPr sz="3600">
                <a:solidFill>
                  <a:srgbClr val="89BDE8"/>
                </a:solidFill>
                <a:latin typeface="Bitter"/>
                <a:ea typeface="Bitter"/>
                <a:cs typeface="Bitter"/>
                <a:sym typeface="Bitter"/>
              </a:defRPr>
            </a:lvl8pPr>
            <a:lvl9pPr indent="0" lvl="8" marL="0" rtl="0" algn="ctr">
              <a:spcBef>
                <a:spcPts val="0"/>
              </a:spcBef>
              <a:buNone/>
              <a:defRPr sz="36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i="0" u="none" cap="none" strike="noStrike"/>
          </a:p>
        </p:txBody>
      </p:sp>
      <p:sp>
        <p:nvSpPr>
          <p:cNvPr id="67" name="Google Shape;67;p1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rgbClr val="F2F2F2"/>
                </a:solidFill>
                <a:latin typeface="Bitter"/>
                <a:ea typeface="Bitter"/>
                <a:cs typeface="Bitter"/>
                <a:sym typeface="Bitter"/>
              </a:defRPr>
            </a:lvl1pPr>
            <a:lvl2pPr lvl="1" rtl="0" algn="ctr">
              <a:spcBef>
                <a:spcPts val="0"/>
              </a:spcBef>
              <a:spcAft>
                <a:spcPts val="0"/>
              </a:spcAft>
              <a:buNone/>
              <a:defRPr sz="3600">
                <a:solidFill>
                  <a:srgbClr val="F2F2F2"/>
                </a:solidFill>
                <a:latin typeface="Bitter"/>
                <a:ea typeface="Bitter"/>
                <a:cs typeface="Bitter"/>
                <a:sym typeface="Bitter"/>
              </a:defRPr>
            </a:lvl2pPr>
            <a:lvl3pPr lvl="2" rtl="0" algn="ctr">
              <a:spcBef>
                <a:spcPts val="0"/>
              </a:spcBef>
              <a:spcAft>
                <a:spcPts val="0"/>
              </a:spcAft>
              <a:buNone/>
              <a:defRPr sz="3600">
                <a:solidFill>
                  <a:srgbClr val="F2F2F2"/>
                </a:solidFill>
                <a:latin typeface="Bitter"/>
                <a:ea typeface="Bitter"/>
                <a:cs typeface="Bitter"/>
                <a:sym typeface="Bitter"/>
              </a:defRPr>
            </a:lvl3pPr>
            <a:lvl4pPr lvl="3" rtl="0" algn="ctr">
              <a:spcBef>
                <a:spcPts val="0"/>
              </a:spcBef>
              <a:spcAft>
                <a:spcPts val="0"/>
              </a:spcAft>
              <a:buNone/>
              <a:defRPr sz="3600">
                <a:solidFill>
                  <a:srgbClr val="F2F2F2"/>
                </a:solidFill>
                <a:latin typeface="Bitter"/>
                <a:ea typeface="Bitter"/>
                <a:cs typeface="Bitter"/>
                <a:sym typeface="Bitter"/>
              </a:defRPr>
            </a:lvl4pPr>
            <a:lvl5pPr lvl="4" rtl="0" algn="ctr">
              <a:spcBef>
                <a:spcPts val="0"/>
              </a:spcBef>
              <a:spcAft>
                <a:spcPts val="0"/>
              </a:spcAft>
              <a:buNone/>
              <a:defRPr sz="3600">
                <a:solidFill>
                  <a:srgbClr val="F2F2F2"/>
                </a:solidFill>
                <a:latin typeface="Bitter"/>
                <a:ea typeface="Bitter"/>
                <a:cs typeface="Bitter"/>
                <a:sym typeface="Bitter"/>
              </a:defRPr>
            </a:lvl5pPr>
            <a:lvl6pPr lvl="5" rtl="0" algn="ctr">
              <a:spcBef>
                <a:spcPts val="0"/>
              </a:spcBef>
              <a:spcAft>
                <a:spcPts val="0"/>
              </a:spcAft>
              <a:buNone/>
              <a:defRPr sz="3600">
                <a:solidFill>
                  <a:srgbClr val="F2F2F2"/>
                </a:solidFill>
                <a:latin typeface="Bitter"/>
                <a:ea typeface="Bitter"/>
                <a:cs typeface="Bitter"/>
                <a:sym typeface="Bitter"/>
              </a:defRPr>
            </a:lvl6pPr>
            <a:lvl7pPr lvl="6" rtl="0" algn="ctr">
              <a:spcBef>
                <a:spcPts val="0"/>
              </a:spcBef>
              <a:spcAft>
                <a:spcPts val="0"/>
              </a:spcAft>
              <a:buNone/>
              <a:defRPr sz="3600">
                <a:solidFill>
                  <a:srgbClr val="F2F2F2"/>
                </a:solidFill>
                <a:latin typeface="Bitter"/>
                <a:ea typeface="Bitter"/>
                <a:cs typeface="Bitter"/>
                <a:sym typeface="Bitter"/>
              </a:defRPr>
            </a:lvl7pPr>
            <a:lvl8pPr lvl="7" rtl="0" algn="ctr">
              <a:spcBef>
                <a:spcPts val="0"/>
              </a:spcBef>
              <a:spcAft>
                <a:spcPts val="0"/>
              </a:spcAft>
              <a:buNone/>
              <a:defRPr sz="3600">
                <a:solidFill>
                  <a:srgbClr val="F2F2F2"/>
                </a:solidFill>
                <a:latin typeface="Bitter"/>
                <a:ea typeface="Bitter"/>
                <a:cs typeface="Bitter"/>
                <a:sym typeface="Bitter"/>
              </a:defRPr>
            </a:lvl8pPr>
            <a:lvl9pPr lvl="8" rtl="0" algn="ctr">
              <a:spcBef>
                <a:spcPts val="0"/>
              </a:spcBef>
              <a:spcAft>
                <a:spcPts val="0"/>
              </a:spcAft>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14"/>
          <p:cNvSpPr/>
          <p:nvPr/>
        </p:nvSpPr>
        <p:spPr>
          <a:xfrm>
            <a:off x="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548575" y="6072925"/>
            <a:ext cx="2791800" cy="6537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US" sz="1100">
                <a:latin typeface="Source Sans Pro"/>
                <a:ea typeface="Source Sans Pro"/>
                <a:cs typeface="Source Sans Pro"/>
                <a:sym typeface="Source Sans Pro"/>
              </a:rPr>
              <a:t>Riley Orr &amp; Rebecca Walsh </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rPr lang="en-US" sz="1100">
                <a:highlight>
                  <a:srgbClr val="FFFFFF"/>
                </a:highlight>
              </a:rPr>
              <a:t>UX Designers</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Font typeface="Arial"/>
              <a:buNone/>
            </a:pPr>
            <a:r>
              <a:t/>
            </a:r>
            <a:endParaRPr sz="1100">
              <a:solidFill>
                <a:srgbClr val="003366"/>
              </a:solidFill>
              <a:latin typeface="Source Sans Pro"/>
              <a:ea typeface="Source Sans Pro"/>
              <a:cs typeface="Source Sans Pro"/>
              <a:sym typeface="Source Sans Pro"/>
            </a:endParaRPr>
          </a:p>
        </p:txBody>
      </p:sp>
      <p:sp>
        <p:nvSpPr>
          <p:cNvPr id="86" name="Google Shape;86;p14"/>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August 25, 2020</a:t>
            </a:r>
            <a:endParaRPr sz="1100">
              <a:latin typeface="Source Sans Pro"/>
              <a:ea typeface="Source Sans Pro"/>
              <a:cs typeface="Source Sans Pro"/>
              <a:sym typeface="Source Sans Pro"/>
            </a:endParaRPr>
          </a:p>
        </p:txBody>
      </p:sp>
      <p:pic>
        <p:nvPicPr>
          <p:cNvPr id="87" name="Google Shape;87;p14"/>
          <p:cNvPicPr preferRelativeResize="0"/>
          <p:nvPr/>
        </p:nvPicPr>
        <p:blipFill>
          <a:blip r:embed="rId3">
            <a:alphaModFix/>
          </a:blip>
          <a:stretch>
            <a:fillRect/>
          </a:stretch>
        </p:blipFill>
        <p:spPr>
          <a:xfrm>
            <a:off x="548575" y="466306"/>
            <a:ext cx="2559301" cy="569844"/>
          </a:xfrm>
          <a:prstGeom prst="rect">
            <a:avLst/>
          </a:prstGeom>
          <a:noFill/>
          <a:ln>
            <a:noFill/>
          </a:ln>
        </p:spPr>
      </p:pic>
      <p:sp>
        <p:nvSpPr>
          <p:cNvPr id="88" name="Google Shape;88;p14"/>
          <p:cNvSpPr txBox="1"/>
          <p:nvPr>
            <p:ph type="title"/>
          </p:nvPr>
        </p:nvSpPr>
        <p:spPr>
          <a:xfrm>
            <a:off x="1524000" y="2066350"/>
            <a:ext cx="9144000" cy="1613700"/>
          </a:xfrm>
          <a:prstGeom prst="rect">
            <a:avLst/>
          </a:prstGeom>
        </p:spPr>
        <p:txBody>
          <a:bodyPr anchorCtr="0" anchor="b" bIns="45700" lIns="45700" spcFirstLastPara="1" rIns="45700" wrap="square" tIns="45700">
            <a:noAutofit/>
          </a:bodyPr>
          <a:lstStyle/>
          <a:p>
            <a:pPr indent="0" lvl="0" marL="0" rtl="0" algn="ctr">
              <a:spcBef>
                <a:spcPts val="0"/>
              </a:spcBef>
              <a:spcAft>
                <a:spcPts val="0"/>
              </a:spcAft>
              <a:buNone/>
            </a:pPr>
            <a:r>
              <a:rPr lang="en-US"/>
              <a:t>Debt Letters MVP</a:t>
            </a:r>
            <a:endParaRPr/>
          </a:p>
          <a:p>
            <a:pPr indent="0" lvl="0" marL="0" rtl="0" algn="ctr">
              <a:lnSpc>
                <a:spcPct val="120000"/>
              </a:lnSpc>
              <a:spcBef>
                <a:spcPts val="800"/>
              </a:spcBef>
              <a:spcAft>
                <a:spcPts val="0"/>
              </a:spcAft>
              <a:buNone/>
            </a:pPr>
            <a:r>
              <a:rPr b="1" lang="en-US" sz="1800">
                <a:latin typeface="Source Sans Pro"/>
                <a:ea typeface="Source Sans Pro"/>
                <a:cs typeface="Source Sans Pro"/>
                <a:sym typeface="Source Sans Pro"/>
              </a:rPr>
              <a:t>Interviews + Usability Topline Readout</a:t>
            </a:r>
            <a:endParaRPr b="1" sz="1800">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8</a:t>
            </a:r>
            <a:r>
              <a:rPr lang="en-US" sz="3000"/>
              <a:t>. </a:t>
            </a:r>
            <a:r>
              <a:rPr lang="en-US" sz="3000"/>
              <a:t>Veterans are frustrated by the online VA ecosystem</a:t>
            </a:r>
            <a:endParaRPr sz="3000"/>
          </a:p>
        </p:txBody>
      </p:sp>
      <p:sp>
        <p:nvSpPr>
          <p:cNvPr id="170" name="Google Shape;170;p23"/>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a:t>
            </a:r>
            <a:r>
              <a:rPr lang="en-US"/>
              <a:t> Interviews</a:t>
            </a:r>
            <a:endParaRPr/>
          </a:p>
        </p:txBody>
      </p:sp>
      <p:sp>
        <p:nvSpPr>
          <p:cNvPr id="171" name="Google Shape;171;p23"/>
          <p:cNvSpPr txBox="1"/>
          <p:nvPr/>
        </p:nvSpPr>
        <p:spPr>
          <a:xfrm>
            <a:off x="657200" y="1565025"/>
            <a:ext cx="9686100" cy="4369500"/>
          </a:xfrm>
          <a:prstGeom prst="rect">
            <a:avLst/>
          </a:prstGeom>
          <a:noFill/>
          <a:ln>
            <a:noFill/>
          </a:ln>
        </p:spPr>
        <p:txBody>
          <a:bodyPr anchorCtr="0" anchor="t" bIns="91425" lIns="91425" spcFirstLastPara="1" rIns="91425" wrap="square" tIns="91425">
            <a:noAutofit/>
          </a:bodyPr>
          <a:lstStyle/>
          <a:p>
            <a:pPr indent="-355600" lvl="0" marL="457200" rtl="0" algn="l">
              <a:lnSpc>
                <a:spcPct val="114000"/>
              </a:lnSpc>
              <a:spcBef>
                <a:spcPts val="0"/>
              </a:spcBef>
              <a:spcAft>
                <a:spcPts val="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Participants noted that they could not always remember which VA site was which, and they didn’t understand the differences between them.</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100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Participants were frustrated by the number of logins they need to interact with their benefits.</a:t>
            </a:r>
            <a:endParaRPr b="1" sz="2000">
              <a:solidFill>
                <a:srgbClr val="454454"/>
              </a:solidFill>
              <a:latin typeface="Source Sans Pro"/>
              <a:ea typeface="Source Sans Pro"/>
              <a:cs typeface="Source Sans Pro"/>
              <a:sym typeface="Source Sans Pro"/>
            </a:endParaRPr>
          </a:p>
        </p:txBody>
      </p:sp>
      <p:sp>
        <p:nvSpPr>
          <p:cNvPr id="172" name="Google Shape;172;p23"/>
          <p:cNvSpPr/>
          <p:nvPr/>
        </p:nvSpPr>
        <p:spPr>
          <a:xfrm>
            <a:off x="1248548" y="4994298"/>
            <a:ext cx="1905900" cy="12645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US" sz="1200">
                <a:solidFill>
                  <a:schemeClr val="accent4"/>
                </a:solidFill>
              </a:rPr>
              <a:t>So many logins!</a:t>
            </a:r>
            <a:endParaRPr b="1" sz="1500">
              <a:solidFill>
                <a:schemeClr val="accent4"/>
              </a:solidFill>
            </a:endParaRPr>
          </a:p>
        </p:txBody>
      </p:sp>
      <p:sp>
        <p:nvSpPr>
          <p:cNvPr id="173" name="Google Shape;173;p23"/>
          <p:cNvSpPr/>
          <p:nvPr/>
        </p:nvSpPr>
        <p:spPr>
          <a:xfrm>
            <a:off x="3625000" y="3832750"/>
            <a:ext cx="3557700" cy="23394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 don't get why they're not linked. I'm already logged into VA.gov, why should I have to go that extra mile to log into ebenefits, but when I go to ebenefits and I try to look at my disability rating, it says that I have to sign into VA.gov to see those things?</a:t>
            </a:r>
            <a:endParaRPr b="1" sz="1500">
              <a:solidFill>
                <a:schemeClr val="accent4"/>
              </a:solidFill>
            </a:endParaRPr>
          </a:p>
        </p:txBody>
      </p:sp>
      <p:sp>
        <p:nvSpPr>
          <p:cNvPr id="174" name="Google Shape;174;p23"/>
          <p:cNvSpPr/>
          <p:nvPr/>
        </p:nvSpPr>
        <p:spPr>
          <a:xfrm>
            <a:off x="7490723" y="4741448"/>
            <a:ext cx="1905900" cy="12645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US" sz="1200">
                <a:solidFill>
                  <a:schemeClr val="accent4"/>
                </a:solidFill>
              </a:rPr>
              <a:t>I didn’t know you could sign in to VA.gov.</a:t>
            </a:r>
            <a:endParaRPr b="1" sz="1500">
              <a:solidFill>
                <a:schemeClr val="accent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Usability</a:t>
            </a:r>
            <a:r>
              <a:rPr lang="en-US"/>
              <a:t> Key Takeaways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1</a:t>
            </a:r>
            <a:r>
              <a:rPr lang="en-US" sz="3000"/>
              <a:t>. </a:t>
            </a:r>
            <a:r>
              <a:rPr lang="en-US" sz="3000"/>
              <a:t>Veterans had different strategies for locating VA debt information online</a:t>
            </a:r>
            <a:endParaRPr sz="3000"/>
          </a:p>
        </p:txBody>
      </p:sp>
      <p:sp>
        <p:nvSpPr>
          <p:cNvPr id="186" name="Google Shape;186;p2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a:t>
            </a:r>
            <a:r>
              <a:rPr lang="en-US"/>
              <a:t> Usability</a:t>
            </a:r>
            <a:endParaRPr/>
          </a:p>
        </p:txBody>
      </p:sp>
      <p:sp>
        <p:nvSpPr>
          <p:cNvPr id="187" name="Google Shape;187;p25"/>
          <p:cNvSpPr txBox="1"/>
          <p:nvPr/>
        </p:nvSpPr>
        <p:spPr>
          <a:xfrm>
            <a:off x="657200" y="2019850"/>
            <a:ext cx="4542000" cy="3914700"/>
          </a:xfrm>
          <a:prstGeom prst="rect">
            <a:avLst/>
          </a:prstGeom>
          <a:noFill/>
          <a:ln>
            <a:noFill/>
          </a:ln>
        </p:spPr>
        <p:txBody>
          <a:bodyPr anchorCtr="0" anchor="t" bIns="91425" lIns="91425" spcFirstLastPara="1" rIns="91425" wrap="square" tIns="91425">
            <a:noAutofit/>
          </a:bodyPr>
          <a:lstStyle/>
          <a:p>
            <a:pPr indent="-355600" lvl="0" marL="457200" rtl="0" algn="l">
              <a:lnSpc>
                <a:spcPct val="114000"/>
              </a:lnSpc>
              <a:spcBef>
                <a:spcPts val="0"/>
              </a:spcBef>
              <a:spcAft>
                <a:spcPts val="0"/>
              </a:spcAft>
              <a:buClr>
                <a:srgbClr val="454454"/>
              </a:buClr>
              <a:buSzPts val="2000"/>
              <a:buFont typeface="Source Sans Pro"/>
              <a:buAutoNum type="arabicPeriod"/>
            </a:pPr>
            <a:r>
              <a:rPr b="1" lang="en-US" sz="2000">
                <a:solidFill>
                  <a:srgbClr val="454454"/>
                </a:solidFill>
                <a:latin typeface="Source Sans Pro"/>
                <a:ea typeface="Source Sans Pro"/>
                <a:cs typeface="Source Sans Pro"/>
                <a:sym typeface="Source Sans Pro"/>
              </a:rPr>
              <a:t>The blue hub area on the home page drew most attention, no participant ventured into the primary navigation.</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AutoNum type="arabicPeriod"/>
            </a:pPr>
            <a:r>
              <a:rPr b="1" lang="en-US" sz="2000">
                <a:solidFill>
                  <a:srgbClr val="454454"/>
                </a:solidFill>
                <a:latin typeface="Source Sans Pro"/>
                <a:ea typeface="Source Sans Pro"/>
                <a:cs typeface="Source Sans Pro"/>
                <a:sym typeface="Source Sans Pro"/>
              </a:rPr>
              <a:t>Six participants stated that they’d look beneath the specific benefit hub.</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1000"/>
              </a:spcAft>
              <a:buClr>
                <a:srgbClr val="454454"/>
              </a:buClr>
              <a:buSzPts val="2000"/>
              <a:buFont typeface="Source Sans Pro"/>
              <a:buAutoNum type="arabicPeriod"/>
            </a:pPr>
            <a:r>
              <a:rPr b="1" lang="en-US" sz="2000">
                <a:solidFill>
                  <a:srgbClr val="454454"/>
                </a:solidFill>
                <a:latin typeface="Source Sans Pro"/>
                <a:ea typeface="Source Sans Pro"/>
                <a:cs typeface="Source Sans Pro"/>
                <a:sym typeface="Source Sans Pro"/>
              </a:rPr>
              <a:t>Five participants narrowed in on ‘View your payment history’ under Disability.</a:t>
            </a:r>
            <a:endParaRPr b="1" sz="2000">
              <a:solidFill>
                <a:srgbClr val="454454"/>
              </a:solidFill>
              <a:latin typeface="Source Sans Pro"/>
              <a:ea typeface="Source Sans Pro"/>
              <a:cs typeface="Source Sans Pro"/>
              <a:sym typeface="Source Sans Pro"/>
            </a:endParaRPr>
          </a:p>
        </p:txBody>
      </p:sp>
      <p:pic>
        <p:nvPicPr>
          <p:cNvPr id="188" name="Google Shape;188;p25"/>
          <p:cNvPicPr preferRelativeResize="0"/>
          <p:nvPr/>
        </p:nvPicPr>
        <p:blipFill>
          <a:blip r:embed="rId3">
            <a:alphaModFix/>
          </a:blip>
          <a:stretch>
            <a:fillRect/>
          </a:stretch>
        </p:blipFill>
        <p:spPr>
          <a:xfrm>
            <a:off x="5659750" y="1835225"/>
            <a:ext cx="5807640" cy="4483200"/>
          </a:xfrm>
          <a:prstGeom prst="rect">
            <a:avLst/>
          </a:prstGeom>
          <a:noFill/>
          <a:ln>
            <a:noFill/>
          </a:ln>
          <a:effectLst>
            <a:outerShdw blurRad="57150" rotWithShape="0" algn="bl" dir="5400000" dist="19050">
              <a:srgbClr val="000000">
                <a:alpha val="50000"/>
              </a:srgbClr>
            </a:outerShdw>
          </a:effectLst>
        </p:spPr>
      </p:pic>
      <p:sp>
        <p:nvSpPr>
          <p:cNvPr id="189" name="Google Shape;189;p25"/>
          <p:cNvSpPr/>
          <p:nvPr/>
        </p:nvSpPr>
        <p:spPr>
          <a:xfrm>
            <a:off x="5199200" y="4676075"/>
            <a:ext cx="632100" cy="5058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rPr>
              <a:t>1</a:t>
            </a:r>
            <a:endParaRPr b="1">
              <a:solidFill>
                <a:srgbClr val="FFFFFF"/>
              </a:solidFill>
            </a:endParaRPr>
          </a:p>
        </p:txBody>
      </p:sp>
      <p:sp>
        <p:nvSpPr>
          <p:cNvPr id="190" name="Google Shape;190;p25"/>
          <p:cNvSpPr/>
          <p:nvPr/>
        </p:nvSpPr>
        <p:spPr>
          <a:xfrm>
            <a:off x="5989350" y="3893825"/>
            <a:ext cx="632100" cy="5058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rPr>
              <a:t>2</a:t>
            </a:r>
            <a:endParaRPr b="1">
              <a:solidFill>
                <a:srgbClr val="FFFFFF"/>
              </a:solidFill>
            </a:endParaRPr>
          </a:p>
        </p:txBody>
      </p:sp>
      <p:sp>
        <p:nvSpPr>
          <p:cNvPr id="191" name="Google Shape;191;p25"/>
          <p:cNvSpPr/>
          <p:nvPr/>
        </p:nvSpPr>
        <p:spPr>
          <a:xfrm>
            <a:off x="7972625" y="4225700"/>
            <a:ext cx="632100" cy="5058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rPr>
              <a:t>3</a:t>
            </a:r>
            <a:endParaRPr b="1">
              <a:solidFill>
                <a:srgbClr val="FFFFF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1. Veterans had different strategies for locating VA debt information online</a:t>
            </a:r>
            <a:endParaRPr sz="3000"/>
          </a:p>
        </p:txBody>
      </p:sp>
      <p:sp>
        <p:nvSpPr>
          <p:cNvPr id="198" name="Google Shape;198;p2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Usability</a:t>
            </a:r>
            <a:endParaRPr/>
          </a:p>
        </p:txBody>
      </p:sp>
      <p:sp>
        <p:nvSpPr>
          <p:cNvPr id="199" name="Google Shape;199;p26"/>
          <p:cNvSpPr txBox="1"/>
          <p:nvPr/>
        </p:nvSpPr>
        <p:spPr>
          <a:xfrm>
            <a:off x="657200" y="1008475"/>
            <a:ext cx="4542000" cy="4956600"/>
          </a:xfrm>
          <a:prstGeom prst="rect">
            <a:avLst/>
          </a:prstGeom>
          <a:noFill/>
          <a:ln>
            <a:noFill/>
          </a:ln>
        </p:spPr>
        <p:txBody>
          <a:bodyPr anchorCtr="0" anchor="t" bIns="91425" lIns="91425" spcFirstLastPara="1" rIns="91425" wrap="square" tIns="91425">
            <a:noAutofit/>
          </a:bodyPr>
          <a:lstStyle/>
          <a:p>
            <a:pPr indent="-355600" lvl="0" marL="457200" rtl="0" algn="l">
              <a:lnSpc>
                <a:spcPct val="114000"/>
              </a:lnSpc>
              <a:spcBef>
                <a:spcPts val="0"/>
              </a:spcBef>
              <a:spcAft>
                <a:spcPts val="0"/>
              </a:spcAft>
              <a:buClr>
                <a:srgbClr val="FFFFFF"/>
              </a:buClr>
              <a:buSzPts val="2000"/>
              <a:buFont typeface="Source Sans Pro"/>
              <a:buAutoNum type="arabicPeriod"/>
            </a:pPr>
            <a:r>
              <a:t/>
            </a:r>
            <a:endParaRPr b="1" sz="2000">
              <a:solidFill>
                <a:srgbClr val="FFFFFF"/>
              </a:solidFill>
              <a:latin typeface="Source Sans Pro"/>
              <a:ea typeface="Source Sans Pro"/>
              <a:cs typeface="Source Sans Pro"/>
              <a:sym typeface="Source Sans Pro"/>
            </a:endParaRPr>
          </a:p>
          <a:p>
            <a:pPr indent="-355600" lvl="0" marL="457200" rtl="0" algn="l">
              <a:lnSpc>
                <a:spcPct val="114000"/>
              </a:lnSpc>
              <a:spcBef>
                <a:spcPts val="0"/>
              </a:spcBef>
              <a:spcAft>
                <a:spcPts val="0"/>
              </a:spcAft>
              <a:buClr>
                <a:srgbClr val="FFFFFF"/>
              </a:buClr>
              <a:buSzPts val="2000"/>
              <a:buFont typeface="Source Sans Pro"/>
              <a:buAutoNum type="arabicPeriod"/>
            </a:pPr>
            <a:r>
              <a:t/>
            </a:r>
            <a:endParaRPr b="1" sz="2000">
              <a:solidFill>
                <a:srgbClr val="FFFFFF"/>
              </a:solidFill>
              <a:latin typeface="Source Sans Pro"/>
              <a:ea typeface="Source Sans Pro"/>
              <a:cs typeface="Source Sans Pro"/>
              <a:sym typeface="Source Sans Pro"/>
            </a:endParaRPr>
          </a:p>
          <a:p>
            <a:pPr indent="-355600" lvl="0" marL="457200" rtl="0" algn="l">
              <a:lnSpc>
                <a:spcPct val="114000"/>
              </a:lnSpc>
              <a:spcBef>
                <a:spcPts val="0"/>
              </a:spcBef>
              <a:spcAft>
                <a:spcPts val="0"/>
              </a:spcAft>
              <a:buClr>
                <a:srgbClr val="FFFFFF"/>
              </a:buClr>
              <a:buSzPts val="2000"/>
              <a:buFont typeface="Source Sans Pro"/>
              <a:buAutoNum type="arabicPeriod"/>
            </a:pPr>
            <a:r>
              <a:t/>
            </a:r>
            <a:endParaRPr b="1" sz="2000">
              <a:solidFill>
                <a:srgbClr val="FFFFFF"/>
              </a:solidFill>
              <a:latin typeface="Source Sans Pro"/>
              <a:ea typeface="Source Sans Pro"/>
              <a:cs typeface="Source Sans Pro"/>
              <a:sym typeface="Source Sans Pro"/>
            </a:endParaRPr>
          </a:p>
          <a:p>
            <a:pPr indent="-355600" lvl="0" marL="457200" rtl="0" algn="l">
              <a:lnSpc>
                <a:spcPct val="115000"/>
              </a:lnSpc>
              <a:spcBef>
                <a:spcPts val="0"/>
              </a:spcBef>
              <a:spcAft>
                <a:spcPts val="0"/>
              </a:spcAft>
              <a:buClr>
                <a:srgbClr val="454454"/>
              </a:buClr>
              <a:buSzPts val="2000"/>
              <a:buFont typeface="Source Sans Pro"/>
              <a:buAutoNum type="arabicPeriod"/>
            </a:pPr>
            <a:r>
              <a:rPr b="1" lang="en-US" sz="2000">
                <a:solidFill>
                  <a:srgbClr val="454454"/>
                </a:solidFill>
                <a:latin typeface="Source Sans Pro"/>
                <a:ea typeface="Source Sans Pro"/>
                <a:cs typeface="Source Sans Pro"/>
                <a:sym typeface="Source Sans Pro"/>
              </a:rPr>
              <a:t>Three participants stated they’d look beneath the ‘Records’ hub.</a:t>
            </a:r>
            <a:endParaRPr b="1" sz="2000">
              <a:solidFill>
                <a:srgbClr val="454454"/>
              </a:solidFill>
              <a:latin typeface="Source Sans Pro"/>
              <a:ea typeface="Source Sans Pro"/>
              <a:cs typeface="Source Sans Pro"/>
              <a:sym typeface="Source Sans Pro"/>
            </a:endParaRPr>
          </a:p>
          <a:p>
            <a:pPr indent="-355600" lvl="0" marL="457200" rtl="0" algn="l">
              <a:lnSpc>
                <a:spcPct val="115000"/>
              </a:lnSpc>
              <a:spcBef>
                <a:spcPts val="0"/>
              </a:spcBef>
              <a:spcAft>
                <a:spcPts val="0"/>
              </a:spcAft>
              <a:buClr>
                <a:srgbClr val="454454"/>
              </a:buClr>
              <a:buSzPts val="2000"/>
              <a:buFont typeface="Source Sans Pro"/>
              <a:buAutoNum type="arabicPeriod"/>
            </a:pPr>
            <a:r>
              <a:rPr b="1" lang="en-US" sz="2000">
                <a:solidFill>
                  <a:srgbClr val="454454"/>
                </a:solidFill>
                <a:latin typeface="Source Sans Pro"/>
                <a:ea typeface="Source Sans Pro"/>
                <a:cs typeface="Source Sans Pro"/>
                <a:sym typeface="Source Sans Pro"/>
              </a:rPr>
              <a:t>Two participants stated that they’d expect the debt letters in their Profile or My VA.</a:t>
            </a:r>
            <a:endParaRPr b="1" sz="2000">
              <a:solidFill>
                <a:srgbClr val="454454"/>
              </a:solidFill>
              <a:latin typeface="Source Sans Pro"/>
              <a:ea typeface="Source Sans Pro"/>
              <a:cs typeface="Source Sans Pro"/>
              <a:sym typeface="Source Sans Pro"/>
            </a:endParaRPr>
          </a:p>
          <a:p>
            <a:pPr indent="-355600" lvl="0" marL="457200" rtl="0" algn="l">
              <a:lnSpc>
                <a:spcPct val="115000"/>
              </a:lnSpc>
              <a:spcBef>
                <a:spcPts val="0"/>
              </a:spcBef>
              <a:spcAft>
                <a:spcPts val="0"/>
              </a:spcAft>
              <a:buClr>
                <a:srgbClr val="454454"/>
              </a:buClr>
              <a:buSzPts val="2000"/>
              <a:buFont typeface="Source Sans Pro"/>
              <a:buAutoNum type="arabicPeriod"/>
            </a:pPr>
            <a:r>
              <a:rPr b="1" lang="en-US" sz="2000">
                <a:solidFill>
                  <a:srgbClr val="454454"/>
                </a:solidFill>
                <a:latin typeface="Source Sans Pro"/>
                <a:ea typeface="Source Sans Pro"/>
                <a:cs typeface="Source Sans Pro"/>
                <a:sym typeface="Source Sans Pro"/>
              </a:rPr>
              <a:t>Two participants stated that they would use the search feature.</a:t>
            </a:r>
            <a:endParaRPr b="1" sz="2000">
              <a:solidFill>
                <a:srgbClr val="454454"/>
              </a:solidFill>
              <a:latin typeface="Source Sans Pro"/>
              <a:ea typeface="Source Sans Pro"/>
              <a:cs typeface="Source Sans Pro"/>
              <a:sym typeface="Source Sans Pro"/>
            </a:endParaRPr>
          </a:p>
          <a:p>
            <a:pPr indent="-355600" lvl="0" marL="457200" rtl="0" algn="l">
              <a:lnSpc>
                <a:spcPct val="115000"/>
              </a:lnSpc>
              <a:spcBef>
                <a:spcPts val="0"/>
              </a:spcBef>
              <a:spcAft>
                <a:spcPts val="0"/>
              </a:spcAft>
              <a:buClr>
                <a:srgbClr val="454454"/>
              </a:buClr>
              <a:buSzPts val="2000"/>
              <a:buFont typeface="Source Sans Pro"/>
              <a:buAutoNum type="arabicPeriod"/>
            </a:pPr>
            <a:r>
              <a:rPr b="1" lang="en-US" sz="2000">
                <a:solidFill>
                  <a:srgbClr val="454454"/>
                </a:solidFill>
                <a:latin typeface="Source Sans Pro"/>
                <a:ea typeface="Source Sans Pro"/>
                <a:cs typeface="Source Sans Pro"/>
                <a:sym typeface="Source Sans Pro"/>
              </a:rPr>
              <a:t>One participant said they would specifically look for a ‘Financial’ hub.</a:t>
            </a:r>
            <a:endParaRPr b="1" sz="2000">
              <a:solidFill>
                <a:srgbClr val="454454"/>
              </a:solidFill>
              <a:latin typeface="Source Sans Pro"/>
              <a:ea typeface="Source Sans Pro"/>
              <a:cs typeface="Source Sans Pro"/>
              <a:sym typeface="Source Sans Pro"/>
            </a:endParaRPr>
          </a:p>
        </p:txBody>
      </p:sp>
      <p:pic>
        <p:nvPicPr>
          <p:cNvPr id="200" name="Google Shape;200;p26"/>
          <p:cNvPicPr preferRelativeResize="0"/>
          <p:nvPr/>
        </p:nvPicPr>
        <p:blipFill>
          <a:blip r:embed="rId3">
            <a:alphaModFix/>
          </a:blip>
          <a:stretch>
            <a:fillRect/>
          </a:stretch>
        </p:blipFill>
        <p:spPr>
          <a:xfrm>
            <a:off x="5659750" y="1835225"/>
            <a:ext cx="5807640" cy="4483200"/>
          </a:xfrm>
          <a:prstGeom prst="rect">
            <a:avLst/>
          </a:prstGeom>
          <a:noFill/>
          <a:ln>
            <a:noFill/>
          </a:ln>
          <a:effectLst>
            <a:outerShdw blurRad="57150" rotWithShape="0" algn="bl" dir="5400000" dist="19050">
              <a:srgbClr val="000000">
                <a:alpha val="50000"/>
              </a:srgbClr>
            </a:outerShdw>
          </a:effectLst>
        </p:spPr>
      </p:pic>
      <p:sp>
        <p:nvSpPr>
          <p:cNvPr id="201" name="Google Shape;201;p26"/>
          <p:cNvSpPr/>
          <p:nvPr/>
        </p:nvSpPr>
        <p:spPr>
          <a:xfrm>
            <a:off x="7948925" y="5015825"/>
            <a:ext cx="632100" cy="5058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rPr>
              <a:t>4</a:t>
            </a:r>
            <a:endParaRPr b="1">
              <a:solidFill>
                <a:srgbClr val="FFFFFF"/>
              </a:solidFill>
            </a:endParaRPr>
          </a:p>
        </p:txBody>
      </p:sp>
      <p:pic>
        <p:nvPicPr>
          <p:cNvPr id="202" name="Google Shape;202;p26"/>
          <p:cNvPicPr preferRelativeResize="0"/>
          <p:nvPr/>
        </p:nvPicPr>
        <p:blipFill>
          <a:blip r:embed="rId4">
            <a:alphaModFix/>
          </a:blip>
          <a:stretch>
            <a:fillRect/>
          </a:stretch>
        </p:blipFill>
        <p:spPr>
          <a:xfrm>
            <a:off x="8999260" y="1834047"/>
            <a:ext cx="1739450" cy="1096775"/>
          </a:xfrm>
          <a:prstGeom prst="rect">
            <a:avLst/>
          </a:prstGeom>
          <a:noFill/>
          <a:ln>
            <a:noFill/>
          </a:ln>
        </p:spPr>
      </p:pic>
      <p:sp>
        <p:nvSpPr>
          <p:cNvPr id="203" name="Google Shape;203;p26"/>
          <p:cNvSpPr/>
          <p:nvPr/>
        </p:nvSpPr>
        <p:spPr>
          <a:xfrm>
            <a:off x="9358199" y="2095075"/>
            <a:ext cx="632100" cy="5058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rPr>
              <a:t>5</a:t>
            </a:r>
            <a:endParaRPr b="1">
              <a:solidFill>
                <a:srgbClr val="FFFFFF"/>
              </a:solidFill>
            </a:endParaRPr>
          </a:p>
        </p:txBody>
      </p:sp>
      <p:sp>
        <p:nvSpPr>
          <p:cNvPr id="204" name="Google Shape;204;p26"/>
          <p:cNvSpPr/>
          <p:nvPr/>
        </p:nvSpPr>
        <p:spPr>
          <a:xfrm>
            <a:off x="8512097" y="1890179"/>
            <a:ext cx="632100" cy="5058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US">
                <a:solidFill>
                  <a:srgbClr val="FFFFFF"/>
                </a:solidFill>
              </a:rPr>
              <a:t>6</a:t>
            </a:r>
            <a:endParaRPr b="1">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2</a:t>
            </a:r>
            <a:r>
              <a:rPr lang="en-US" sz="3000"/>
              <a:t>. </a:t>
            </a:r>
            <a:r>
              <a:rPr lang="en-US" sz="3000"/>
              <a:t>Participants commonly missed the sign-in alert and weren’t aware of the tool pathway</a:t>
            </a:r>
            <a:endParaRPr sz="3000"/>
          </a:p>
        </p:txBody>
      </p:sp>
      <p:sp>
        <p:nvSpPr>
          <p:cNvPr id="211" name="Google Shape;211;p2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Usability</a:t>
            </a:r>
            <a:endParaRPr/>
          </a:p>
        </p:txBody>
      </p:sp>
      <p:sp>
        <p:nvSpPr>
          <p:cNvPr id="212" name="Google Shape;212;p27"/>
          <p:cNvSpPr txBox="1"/>
          <p:nvPr/>
        </p:nvSpPr>
        <p:spPr>
          <a:xfrm>
            <a:off x="657200" y="2019850"/>
            <a:ext cx="5490300" cy="3914700"/>
          </a:xfrm>
          <a:prstGeom prst="rect">
            <a:avLst/>
          </a:prstGeom>
          <a:noFill/>
          <a:ln>
            <a:noFill/>
          </a:ln>
        </p:spPr>
        <p:txBody>
          <a:bodyPr anchorCtr="0" anchor="t" bIns="91425" lIns="91425" spcFirstLastPara="1" rIns="91425" wrap="square" tIns="91425">
            <a:noAutofit/>
          </a:bodyPr>
          <a:lstStyle/>
          <a:p>
            <a:pPr indent="-355600" lvl="0" marL="457200" rtl="0" algn="l">
              <a:lnSpc>
                <a:spcPct val="114000"/>
              </a:lnSpc>
              <a:spcBef>
                <a:spcPts val="0"/>
              </a:spcBef>
              <a:spcAft>
                <a:spcPts val="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Two participants signed in using the alert.</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Two participants signed in with the blue global sign in.</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Two participants had to be directed to click sign in to continue the test.</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100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One participant asked, “sign into what?” in response to the alert.</a:t>
            </a:r>
            <a:endParaRPr b="1" sz="2000">
              <a:solidFill>
                <a:srgbClr val="454454"/>
              </a:solidFill>
              <a:latin typeface="Source Sans Pro"/>
              <a:ea typeface="Source Sans Pro"/>
              <a:cs typeface="Source Sans Pro"/>
              <a:sym typeface="Source Sans Pro"/>
            </a:endParaRPr>
          </a:p>
        </p:txBody>
      </p:sp>
      <p:pic>
        <p:nvPicPr>
          <p:cNvPr id="213" name="Google Shape;213;p27"/>
          <p:cNvPicPr preferRelativeResize="0"/>
          <p:nvPr/>
        </p:nvPicPr>
        <p:blipFill>
          <a:blip r:embed="rId3">
            <a:alphaModFix/>
          </a:blip>
          <a:stretch>
            <a:fillRect/>
          </a:stretch>
        </p:blipFill>
        <p:spPr>
          <a:xfrm>
            <a:off x="6356525" y="1912700"/>
            <a:ext cx="5332023" cy="3958123"/>
          </a:xfrm>
          <a:prstGeom prst="rect">
            <a:avLst/>
          </a:prstGeom>
          <a:noFill/>
          <a:ln>
            <a:noFill/>
          </a:ln>
          <a:effectLst>
            <a:outerShdw blurRad="57150" rotWithShape="0" algn="bl" dir="5400000" dist="19050">
              <a:srgbClr val="000000">
                <a:alpha val="50000"/>
              </a:srgbClr>
            </a:outerShdw>
          </a:effectLst>
        </p:spPr>
      </p:pic>
      <p:sp>
        <p:nvSpPr>
          <p:cNvPr id="214" name="Google Shape;214;p27"/>
          <p:cNvSpPr/>
          <p:nvPr/>
        </p:nvSpPr>
        <p:spPr>
          <a:xfrm>
            <a:off x="6439750" y="4628650"/>
            <a:ext cx="632100" cy="5058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8"/>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3</a:t>
            </a:r>
            <a:r>
              <a:rPr lang="en-US" sz="3000"/>
              <a:t>. </a:t>
            </a:r>
            <a:r>
              <a:rPr lang="en-US" sz="3000"/>
              <a:t>Participants quickly found the content about the types of debt included in the tool, but also expected all VA debts to be included</a:t>
            </a:r>
            <a:endParaRPr sz="3000"/>
          </a:p>
        </p:txBody>
      </p:sp>
      <p:sp>
        <p:nvSpPr>
          <p:cNvPr id="221" name="Google Shape;221;p2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Usability</a:t>
            </a:r>
            <a:endParaRPr/>
          </a:p>
        </p:txBody>
      </p:sp>
      <p:pic>
        <p:nvPicPr>
          <p:cNvPr id="222" name="Google Shape;222;p28"/>
          <p:cNvPicPr preferRelativeResize="0"/>
          <p:nvPr/>
        </p:nvPicPr>
        <p:blipFill rotWithShape="1">
          <a:blip r:embed="rId3">
            <a:alphaModFix/>
          </a:blip>
          <a:srcRect b="0" l="4384" r="22904" t="0"/>
          <a:stretch/>
        </p:blipFill>
        <p:spPr>
          <a:xfrm>
            <a:off x="791425" y="2743875"/>
            <a:ext cx="4622347" cy="3429401"/>
          </a:xfrm>
          <a:prstGeom prst="rect">
            <a:avLst/>
          </a:prstGeom>
          <a:noFill/>
          <a:ln>
            <a:noFill/>
          </a:ln>
          <a:effectLst>
            <a:outerShdw blurRad="57150" rotWithShape="0" algn="bl" dir="5400000" dist="19050">
              <a:srgbClr val="000000">
                <a:alpha val="50000"/>
              </a:srgbClr>
            </a:outerShdw>
          </a:effectLst>
        </p:spPr>
      </p:pic>
      <p:sp>
        <p:nvSpPr>
          <p:cNvPr id="223" name="Google Shape;223;p28"/>
          <p:cNvSpPr/>
          <p:nvPr/>
        </p:nvSpPr>
        <p:spPr>
          <a:xfrm>
            <a:off x="609600" y="4857750"/>
            <a:ext cx="632100" cy="505800"/>
          </a:xfrm>
          <a:prstGeom prst="rightArrow">
            <a:avLst>
              <a:gd fmla="val 50000" name="adj1"/>
              <a:gd fmla="val 50000" name="adj2"/>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FFFFFF"/>
              </a:solidFill>
            </a:endParaRPr>
          </a:p>
        </p:txBody>
      </p:sp>
      <p:sp>
        <p:nvSpPr>
          <p:cNvPr id="224" name="Google Shape;224;p28"/>
          <p:cNvSpPr/>
          <p:nvPr/>
        </p:nvSpPr>
        <p:spPr>
          <a:xfrm>
            <a:off x="9240613" y="3986288"/>
            <a:ext cx="2289600" cy="15060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Uhm, well any debt that you owe the VA. It’s all kind of here, right?</a:t>
            </a:r>
            <a:endParaRPr b="1" sz="1500">
              <a:solidFill>
                <a:schemeClr val="accent4"/>
              </a:solidFill>
            </a:endParaRPr>
          </a:p>
        </p:txBody>
      </p:sp>
      <p:sp>
        <p:nvSpPr>
          <p:cNvPr id="225" name="Google Shape;225;p28"/>
          <p:cNvSpPr/>
          <p:nvPr/>
        </p:nvSpPr>
        <p:spPr>
          <a:xfrm>
            <a:off x="6456700" y="3253672"/>
            <a:ext cx="2546100" cy="16281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School debt, disability, pension, and any health copays should be what's in there.</a:t>
            </a:r>
            <a:endParaRPr b="1" sz="1500">
              <a:solidFill>
                <a:schemeClr val="accent4"/>
              </a:solidFill>
            </a:endParaRPr>
          </a:p>
        </p:txBody>
      </p:sp>
      <p:sp>
        <p:nvSpPr>
          <p:cNvPr id="226" name="Google Shape;226;p28"/>
          <p:cNvSpPr txBox="1"/>
          <p:nvPr/>
        </p:nvSpPr>
        <p:spPr>
          <a:xfrm>
            <a:off x="6350650" y="2483035"/>
            <a:ext cx="3397500" cy="35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Source Sans Pro"/>
                <a:ea typeface="Source Sans Pro"/>
                <a:cs typeface="Source Sans Pro"/>
                <a:sym typeface="Source Sans Pro"/>
              </a:rPr>
              <a:t>When asked what debts they’d find in the tool, participants said: </a:t>
            </a:r>
            <a:endParaRPr b="1">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4</a:t>
            </a:r>
            <a:r>
              <a:rPr lang="en-US" sz="3000"/>
              <a:t>. </a:t>
            </a:r>
            <a:r>
              <a:rPr lang="en-US" sz="3000"/>
              <a:t>Participants liked the specificity of the status features and emphasized the importance of setting expectations by including dates</a:t>
            </a:r>
            <a:endParaRPr sz="3000"/>
          </a:p>
        </p:txBody>
      </p:sp>
      <p:sp>
        <p:nvSpPr>
          <p:cNvPr id="233" name="Google Shape;233;p29"/>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Usability</a:t>
            </a:r>
            <a:endParaRPr/>
          </a:p>
        </p:txBody>
      </p:sp>
      <p:sp>
        <p:nvSpPr>
          <p:cNvPr id="234" name="Google Shape;234;p29"/>
          <p:cNvSpPr/>
          <p:nvPr/>
        </p:nvSpPr>
        <p:spPr>
          <a:xfrm>
            <a:off x="5574575" y="2589300"/>
            <a:ext cx="3241200" cy="23787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Give me a timeframe. You don’t know how long. I have other things going on so I can’t think about that every single day. I need to know when I can expect something to change and when the ball is back in my court and it’s on me to do the next step.</a:t>
            </a:r>
            <a:endParaRPr b="1" sz="1500">
              <a:solidFill>
                <a:schemeClr val="accent4"/>
              </a:solidFill>
            </a:endParaRPr>
          </a:p>
        </p:txBody>
      </p:sp>
      <p:sp>
        <p:nvSpPr>
          <p:cNvPr id="235" name="Google Shape;235;p29"/>
          <p:cNvSpPr/>
          <p:nvPr/>
        </p:nvSpPr>
        <p:spPr>
          <a:xfrm>
            <a:off x="8990250" y="4074526"/>
            <a:ext cx="3005400" cy="21753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It’s tough because there’s no dates. It just says check back soon. How long does this process take? Should I be worrying that the waiver isn’t going to be approved?</a:t>
            </a:r>
            <a:endParaRPr b="1" sz="1500">
              <a:solidFill>
                <a:schemeClr val="accent4"/>
              </a:solidFill>
            </a:endParaRPr>
          </a:p>
        </p:txBody>
      </p:sp>
      <p:sp>
        <p:nvSpPr>
          <p:cNvPr id="236" name="Google Shape;236;p29"/>
          <p:cNvSpPr/>
          <p:nvPr/>
        </p:nvSpPr>
        <p:spPr>
          <a:xfrm>
            <a:off x="8990250" y="2289025"/>
            <a:ext cx="2587800" cy="14145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That’s good. It tells me when I have to contact them by, so I know I have time.</a:t>
            </a:r>
            <a:endParaRPr b="1" sz="1500">
              <a:solidFill>
                <a:schemeClr val="accent4"/>
              </a:solidFill>
            </a:endParaRPr>
          </a:p>
        </p:txBody>
      </p:sp>
      <p:pic>
        <p:nvPicPr>
          <p:cNvPr id="237" name="Google Shape;237;p29"/>
          <p:cNvPicPr preferRelativeResize="0"/>
          <p:nvPr/>
        </p:nvPicPr>
        <p:blipFill>
          <a:blip r:embed="rId3">
            <a:alphaModFix/>
          </a:blip>
          <a:stretch>
            <a:fillRect/>
          </a:stretch>
        </p:blipFill>
        <p:spPr>
          <a:xfrm>
            <a:off x="286615" y="4100107"/>
            <a:ext cx="4985349" cy="1344775"/>
          </a:xfrm>
          <a:prstGeom prst="rect">
            <a:avLst/>
          </a:prstGeom>
          <a:noFill/>
          <a:ln>
            <a:noFill/>
          </a:ln>
        </p:spPr>
      </p:pic>
      <p:pic>
        <p:nvPicPr>
          <p:cNvPr id="238" name="Google Shape;238;p29"/>
          <p:cNvPicPr preferRelativeResize="0"/>
          <p:nvPr/>
        </p:nvPicPr>
        <p:blipFill>
          <a:blip r:embed="rId4">
            <a:alphaModFix/>
          </a:blip>
          <a:stretch>
            <a:fillRect/>
          </a:stretch>
        </p:blipFill>
        <p:spPr>
          <a:xfrm>
            <a:off x="303925" y="3211795"/>
            <a:ext cx="4985351" cy="938941"/>
          </a:xfrm>
          <a:prstGeom prst="rect">
            <a:avLst/>
          </a:prstGeom>
          <a:noFill/>
          <a:ln>
            <a:noFill/>
          </a:ln>
        </p:spPr>
      </p:pic>
      <p:sp>
        <p:nvSpPr>
          <p:cNvPr id="239" name="Google Shape;239;p29"/>
          <p:cNvSpPr txBox="1"/>
          <p:nvPr/>
        </p:nvSpPr>
        <p:spPr>
          <a:xfrm>
            <a:off x="340500" y="2821925"/>
            <a:ext cx="1188600" cy="33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latin typeface="Source Sans Pro"/>
                <a:ea typeface="Source Sans Pro"/>
                <a:cs typeface="Source Sans Pro"/>
                <a:sym typeface="Source Sans Pro"/>
              </a:rPr>
              <a:t>Examples:</a:t>
            </a:r>
            <a:endParaRPr b="1">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5</a:t>
            </a:r>
            <a:r>
              <a:rPr lang="en-US" sz="3000"/>
              <a:t>. </a:t>
            </a:r>
            <a:r>
              <a:rPr lang="en-US" sz="3000"/>
              <a:t>Participants expected to see confirmation that their debts were fully repaid as well as have access to past debts</a:t>
            </a:r>
            <a:endParaRPr sz="3000"/>
          </a:p>
        </p:txBody>
      </p:sp>
      <p:sp>
        <p:nvSpPr>
          <p:cNvPr id="246" name="Google Shape;246;p30"/>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Usability</a:t>
            </a:r>
            <a:endParaRPr/>
          </a:p>
        </p:txBody>
      </p:sp>
      <p:sp>
        <p:nvSpPr>
          <p:cNvPr id="247" name="Google Shape;247;p30"/>
          <p:cNvSpPr/>
          <p:nvPr/>
        </p:nvSpPr>
        <p:spPr>
          <a:xfrm>
            <a:off x="724775" y="2687050"/>
            <a:ext cx="3241200" cy="23787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Hopefully there’d be some history that I could log in and see this debt is now $0 or status is now ‘paid off.’ Something like that.</a:t>
            </a:r>
            <a:endParaRPr b="1" sz="1500">
              <a:solidFill>
                <a:schemeClr val="accent4"/>
              </a:solidFill>
            </a:endParaRPr>
          </a:p>
        </p:txBody>
      </p:sp>
      <p:sp>
        <p:nvSpPr>
          <p:cNvPr id="248" name="Google Shape;248;p30"/>
          <p:cNvSpPr/>
          <p:nvPr/>
        </p:nvSpPr>
        <p:spPr>
          <a:xfrm>
            <a:off x="4156300" y="4093525"/>
            <a:ext cx="2587800" cy="14145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[I’d like a] ‘Congratulations, you did a good job!’ or at least a notification.</a:t>
            </a:r>
            <a:endParaRPr b="1" sz="1500">
              <a:solidFill>
                <a:schemeClr val="accent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6</a:t>
            </a:r>
            <a:r>
              <a:rPr lang="en-US" sz="3000"/>
              <a:t>. </a:t>
            </a:r>
            <a:r>
              <a:rPr lang="en-US" sz="3000"/>
              <a:t>Many participants understood the cards and were satisfied with the information included in them — they did not feel drawn to click into the debt details immediately</a:t>
            </a:r>
            <a:endParaRPr sz="3000"/>
          </a:p>
        </p:txBody>
      </p:sp>
      <p:sp>
        <p:nvSpPr>
          <p:cNvPr id="255" name="Google Shape;255;p31"/>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Usability</a:t>
            </a:r>
            <a:endParaRPr/>
          </a:p>
        </p:txBody>
      </p:sp>
      <p:sp>
        <p:nvSpPr>
          <p:cNvPr id="256" name="Google Shape;256;p31"/>
          <p:cNvSpPr txBox="1"/>
          <p:nvPr/>
        </p:nvSpPr>
        <p:spPr>
          <a:xfrm>
            <a:off x="609600" y="2890325"/>
            <a:ext cx="9686100" cy="3914700"/>
          </a:xfrm>
          <a:prstGeom prst="rect">
            <a:avLst/>
          </a:prstGeom>
          <a:noFill/>
          <a:ln>
            <a:noFill/>
          </a:ln>
        </p:spPr>
        <p:txBody>
          <a:bodyPr anchorCtr="0" anchor="t" bIns="91425" lIns="91425" spcFirstLastPara="1" rIns="91425" wrap="square" tIns="91425">
            <a:noAutofit/>
          </a:bodyPr>
          <a:lstStyle/>
          <a:p>
            <a:pPr indent="-355600" lvl="0" marL="457200" rtl="0" algn="l">
              <a:lnSpc>
                <a:spcPct val="114000"/>
              </a:lnSpc>
              <a:spcBef>
                <a:spcPts val="0"/>
              </a:spcBef>
              <a:spcAft>
                <a:spcPts val="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All participants quickly understood the statuses provided in the test cards and based their next action on that information.</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One participant initially thought that each card represented a letter.</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One participant thought that the cards were just an initial notification about the debt.</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100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One participant said that she would have liked the “Updated [date]” to be more in line with the status, so it would read “First notification letter sent [date]”.</a:t>
            </a:r>
            <a:endParaRPr b="1" sz="2000">
              <a:solidFill>
                <a:srgbClr val="454454"/>
              </a:solidFill>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7</a:t>
            </a:r>
            <a:r>
              <a:rPr lang="en-US" sz="3000"/>
              <a:t>. </a:t>
            </a:r>
            <a:r>
              <a:rPr lang="en-US" sz="3000"/>
              <a:t>Several participants expected to see payment and debt history on the detail page</a:t>
            </a:r>
            <a:endParaRPr sz="3000"/>
          </a:p>
        </p:txBody>
      </p:sp>
      <p:sp>
        <p:nvSpPr>
          <p:cNvPr id="263" name="Google Shape;263;p32"/>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Usability</a:t>
            </a:r>
            <a:endParaRPr/>
          </a:p>
        </p:txBody>
      </p:sp>
      <p:sp>
        <p:nvSpPr>
          <p:cNvPr id="264" name="Google Shape;264;p32"/>
          <p:cNvSpPr/>
          <p:nvPr/>
        </p:nvSpPr>
        <p:spPr>
          <a:xfrm>
            <a:off x="609600" y="3026800"/>
            <a:ext cx="2538600" cy="19284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 want,] at a later time, to be able to view my payment history.</a:t>
            </a:r>
            <a:endParaRPr b="1" sz="1500">
              <a:solidFill>
                <a:schemeClr val="accent4"/>
              </a:solidFill>
            </a:endParaRPr>
          </a:p>
        </p:txBody>
      </p:sp>
      <p:sp>
        <p:nvSpPr>
          <p:cNvPr id="265" name="Google Shape;265;p32"/>
          <p:cNvSpPr/>
          <p:nvPr/>
        </p:nvSpPr>
        <p:spPr>
          <a:xfrm>
            <a:off x="3421450" y="2291100"/>
            <a:ext cx="2587800" cy="14145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I'm not seeing any payments made, just showing the amounts owed...</a:t>
            </a:r>
            <a:endParaRPr b="1" sz="1500">
              <a:solidFill>
                <a:schemeClr val="accent4"/>
              </a:solidFill>
            </a:endParaRPr>
          </a:p>
        </p:txBody>
      </p:sp>
      <p:sp>
        <p:nvSpPr>
          <p:cNvPr id="266" name="Google Shape;266;p32"/>
          <p:cNvSpPr/>
          <p:nvPr/>
        </p:nvSpPr>
        <p:spPr>
          <a:xfrm>
            <a:off x="3457900" y="4093525"/>
            <a:ext cx="2175900" cy="16278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I’d expect to see everything the VA knows about my debt! Really everything.</a:t>
            </a:r>
            <a:endParaRPr b="1" sz="1500">
              <a:solidFill>
                <a:schemeClr val="accent4"/>
              </a:solidFill>
            </a:endParaRPr>
          </a:p>
        </p:txBody>
      </p:sp>
      <p:pic>
        <p:nvPicPr>
          <p:cNvPr id="267" name="Google Shape;267;p32"/>
          <p:cNvPicPr preferRelativeResize="0"/>
          <p:nvPr/>
        </p:nvPicPr>
        <p:blipFill>
          <a:blip r:embed="rId3">
            <a:alphaModFix/>
          </a:blip>
          <a:stretch>
            <a:fillRect/>
          </a:stretch>
        </p:blipFill>
        <p:spPr>
          <a:xfrm>
            <a:off x="6833325" y="1898425"/>
            <a:ext cx="4882104" cy="44832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Interview Key Takeaways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609600" y="838200"/>
            <a:ext cx="10058400" cy="14661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8</a:t>
            </a:r>
            <a:r>
              <a:rPr lang="en-US" sz="3000"/>
              <a:t>. </a:t>
            </a:r>
            <a:r>
              <a:rPr lang="en-US" sz="3000"/>
              <a:t>Most participants highly engaged with the ‘On this page’ component, and it helped them complete the usability tasks quickly</a:t>
            </a:r>
            <a:endParaRPr sz="3000"/>
          </a:p>
        </p:txBody>
      </p:sp>
      <p:sp>
        <p:nvSpPr>
          <p:cNvPr id="274" name="Google Shape;274;p33"/>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Usability</a:t>
            </a:r>
            <a:endParaRPr/>
          </a:p>
        </p:txBody>
      </p:sp>
      <p:sp>
        <p:nvSpPr>
          <p:cNvPr id="275" name="Google Shape;275;p33"/>
          <p:cNvSpPr/>
          <p:nvPr/>
        </p:nvSpPr>
        <p:spPr>
          <a:xfrm>
            <a:off x="609600" y="2647550"/>
            <a:ext cx="2803800" cy="19827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The down arrow says ‘I'm gonna give you the answer’ when I click on it and it moves you down the page, which is good.</a:t>
            </a:r>
            <a:endParaRPr b="1" sz="1500">
              <a:solidFill>
                <a:schemeClr val="accent4"/>
              </a:solidFill>
            </a:endParaRPr>
          </a:p>
        </p:txBody>
      </p:sp>
      <p:pic>
        <p:nvPicPr>
          <p:cNvPr id="276" name="Google Shape;276;p33"/>
          <p:cNvPicPr preferRelativeResize="0"/>
          <p:nvPr/>
        </p:nvPicPr>
        <p:blipFill>
          <a:blip r:embed="rId3">
            <a:alphaModFix/>
          </a:blip>
          <a:stretch>
            <a:fillRect/>
          </a:stretch>
        </p:blipFill>
        <p:spPr>
          <a:xfrm>
            <a:off x="6062850" y="2227875"/>
            <a:ext cx="5360422" cy="3762763"/>
          </a:xfrm>
          <a:prstGeom prst="rect">
            <a:avLst/>
          </a:prstGeom>
          <a:noFill/>
          <a:ln>
            <a:noFill/>
          </a:ln>
          <a:effectLst>
            <a:outerShdw blurRad="57150" rotWithShape="0" algn="bl" dir="5400000" dist="19050">
              <a:srgbClr val="000000">
                <a:alpha val="50000"/>
              </a:srgbClr>
            </a:outerShdw>
          </a:effectLst>
        </p:spPr>
      </p:pic>
      <p:sp>
        <p:nvSpPr>
          <p:cNvPr id="277" name="Google Shape;277;p33"/>
          <p:cNvSpPr/>
          <p:nvPr/>
        </p:nvSpPr>
        <p:spPr>
          <a:xfrm>
            <a:off x="3239950" y="4630250"/>
            <a:ext cx="2272500" cy="16038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 like that under Current VA debt, it tells you what you can do on the page.</a:t>
            </a:r>
            <a:endParaRPr b="1" sz="1500">
              <a:solidFill>
                <a:schemeClr val="accent4"/>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9</a:t>
            </a:r>
            <a:r>
              <a:rPr lang="en-US" sz="3000"/>
              <a:t>. </a:t>
            </a:r>
            <a:r>
              <a:rPr lang="en-US" sz="3000"/>
              <a:t>Veterans would prefer to fill out the Financial Status Report online</a:t>
            </a:r>
            <a:endParaRPr sz="3000"/>
          </a:p>
        </p:txBody>
      </p:sp>
      <p:sp>
        <p:nvSpPr>
          <p:cNvPr id="284" name="Google Shape;284;p3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Usability</a:t>
            </a:r>
            <a:endParaRPr/>
          </a:p>
        </p:txBody>
      </p:sp>
      <p:sp>
        <p:nvSpPr>
          <p:cNvPr id="285" name="Google Shape;285;p34"/>
          <p:cNvSpPr/>
          <p:nvPr/>
        </p:nvSpPr>
        <p:spPr>
          <a:xfrm>
            <a:off x="4043375" y="3183925"/>
            <a:ext cx="2483400" cy="19200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 would prefer to submit [the FSR] online because people seriously don't trust the mail and it's widely discussed how documents get lost.</a:t>
            </a:r>
            <a:endParaRPr b="1" sz="1500">
              <a:solidFill>
                <a:schemeClr val="accent4"/>
              </a:solidFill>
            </a:endParaRPr>
          </a:p>
        </p:txBody>
      </p:sp>
      <p:sp>
        <p:nvSpPr>
          <p:cNvPr id="286" name="Google Shape;286;p34"/>
          <p:cNvSpPr/>
          <p:nvPr/>
        </p:nvSpPr>
        <p:spPr>
          <a:xfrm>
            <a:off x="609600" y="2227875"/>
            <a:ext cx="3089400" cy="21729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 would prefer to have a link and potentially submit something as opposed to calling someone. I like the ease and the flexibility of being able to submit my own things online.</a:t>
            </a:r>
            <a:endParaRPr b="1" sz="1500">
              <a:solidFill>
                <a:schemeClr val="accent4"/>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10</a:t>
            </a:r>
            <a:r>
              <a:rPr lang="en-US" sz="3000"/>
              <a:t>. </a:t>
            </a:r>
            <a:r>
              <a:rPr lang="en-US" sz="3000"/>
              <a:t>Participants were overall satisfied with the letter download page, but several had difficulties navigating back to the debt summary list</a:t>
            </a:r>
            <a:endParaRPr sz="3000"/>
          </a:p>
        </p:txBody>
      </p:sp>
      <p:sp>
        <p:nvSpPr>
          <p:cNvPr id="293" name="Google Shape;293;p3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Usability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609600" y="8382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Additional Insights</a:t>
            </a:r>
            <a:endParaRPr/>
          </a:p>
        </p:txBody>
      </p:sp>
      <p:sp>
        <p:nvSpPr>
          <p:cNvPr id="300" name="Google Shape;300;p3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Medical Device Tool Usability</a:t>
            </a:r>
            <a:endParaRPr/>
          </a:p>
        </p:txBody>
      </p:sp>
      <p:sp>
        <p:nvSpPr>
          <p:cNvPr id="301" name="Google Shape;301;p36"/>
          <p:cNvSpPr txBox="1"/>
          <p:nvPr>
            <p:ph idx="4294967295" type="body"/>
          </p:nvPr>
        </p:nvSpPr>
        <p:spPr>
          <a:xfrm>
            <a:off x="613175" y="1664350"/>
            <a:ext cx="10743600" cy="44940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Most participants stated that they typically log into VA.gov immediately if they’re on the website for a specific purpose.</a:t>
            </a:r>
            <a:endParaRPr/>
          </a:p>
          <a:p>
            <a:pPr indent="-355600" lvl="0" marL="457200" rtl="0" algn="l">
              <a:lnSpc>
                <a:spcPct val="114000"/>
              </a:lnSpc>
              <a:spcBef>
                <a:spcPts val="1000"/>
              </a:spcBef>
              <a:spcAft>
                <a:spcPts val="0"/>
              </a:spcAft>
              <a:buSzPts val="2000"/>
              <a:buChar char="●"/>
            </a:pPr>
            <a:r>
              <a:rPr lang="en-US"/>
              <a:t>Most participants were satisfied with the ‘Why might I have this debt?’ content; however, others felt it should be more specific.</a:t>
            </a:r>
            <a:endParaRPr/>
          </a:p>
          <a:p>
            <a:pPr indent="-355600" lvl="0" marL="457200" rtl="0" algn="l">
              <a:lnSpc>
                <a:spcPct val="114000"/>
              </a:lnSpc>
              <a:spcBef>
                <a:spcPts val="1000"/>
              </a:spcBef>
              <a:spcAft>
                <a:spcPts val="0"/>
              </a:spcAft>
              <a:buSzPts val="2000"/>
              <a:buChar char="●"/>
            </a:pPr>
            <a:r>
              <a:rPr lang="en-US"/>
              <a:t>Several participants negatively reacted to the term ‘Demand Letter’.</a:t>
            </a:r>
            <a:endParaRPr/>
          </a:p>
          <a:p>
            <a:pPr indent="-355600" lvl="0" marL="457200" rtl="0" algn="l">
              <a:lnSpc>
                <a:spcPct val="114000"/>
              </a:lnSpc>
              <a:spcBef>
                <a:spcPts val="1000"/>
              </a:spcBef>
              <a:spcAft>
                <a:spcPts val="0"/>
              </a:spcAft>
              <a:buSzPts val="2000"/>
              <a:buChar char="●"/>
            </a:pPr>
            <a:r>
              <a:rPr lang="en-US"/>
              <a:t>Several participants felt that “Compensation &amp; Pension” was too vague and felt they should be split up.</a:t>
            </a:r>
            <a:endParaRPr/>
          </a:p>
          <a:p>
            <a:pPr indent="-355600" lvl="0" marL="457200" rtl="0" algn="l">
              <a:lnSpc>
                <a:spcPct val="114000"/>
              </a:lnSpc>
              <a:spcBef>
                <a:spcPts val="1000"/>
              </a:spcBef>
              <a:spcAft>
                <a:spcPts val="0"/>
              </a:spcAft>
              <a:buSzPts val="2000"/>
              <a:buChar char="●"/>
            </a:pPr>
            <a:r>
              <a:rPr lang="en-US"/>
              <a:t>Some participants thought the contents of the download table belonged to a single debt.</a:t>
            </a:r>
            <a:endParaRPr/>
          </a:p>
          <a:p>
            <a:pPr indent="-355600" lvl="0" marL="457200" rtl="0" algn="l">
              <a:lnSpc>
                <a:spcPct val="114000"/>
              </a:lnSpc>
              <a:spcBef>
                <a:spcPts val="1000"/>
              </a:spcBef>
              <a:spcAft>
                <a:spcPts val="0"/>
              </a:spcAft>
              <a:buSzPts val="2000"/>
              <a:buChar char="●"/>
            </a:pPr>
            <a:r>
              <a:rPr lang="en-US"/>
              <a:t>A couple of participants felt that Debt Management Center shouldn’t be abbreviated.</a:t>
            </a:r>
            <a:endParaRPr/>
          </a:p>
          <a:p>
            <a:pPr indent="-355600" lvl="0" marL="457200" rtl="0" algn="l">
              <a:lnSpc>
                <a:spcPct val="114000"/>
              </a:lnSpc>
              <a:spcBef>
                <a:spcPts val="1000"/>
              </a:spcBef>
              <a:spcAft>
                <a:spcPts val="1000"/>
              </a:spcAft>
              <a:buSzPts val="2000"/>
              <a:buChar char="●"/>
            </a:pPr>
            <a:r>
              <a:rPr lang="en-US"/>
              <a:t>Several participants didn’t know what “Chapter 33” or “Chapter 34” were.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Recommendations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8"/>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Short-term recommendations</a:t>
            </a:r>
            <a:endParaRPr/>
          </a:p>
        </p:txBody>
      </p:sp>
      <p:sp>
        <p:nvSpPr>
          <p:cNvPr id="313" name="Google Shape;313;p3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a:t>
            </a:r>
            <a:endParaRPr/>
          </a:p>
        </p:txBody>
      </p:sp>
      <p:sp>
        <p:nvSpPr>
          <p:cNvPr id="314" name="Google Shape;314;p38"/>
          <p:cNvSpPr txBox="1"/>
          <p:nvPr>
            <p:ph idx="2" type="body"/>
          </p:nvPr>
        </p:nvSpPr>
        <p:spPr>
          <a:xfrm>
            <a:off x="613175" y="1462150"/>
            <a:ext cx="10694100" cy="4706100"/>
          </a:xfrm>
          <a:prstGeom prst="rect">
            <a:avLst/>
          </a:prstGeom>
          <a:noFill/>
        </p:spPr>
        <p:txBody>
          <a:bodyPr anchorCtr="0" anchor="t" bIns="45700" lIns="45700" spcFirstLastPara="1" rIns="45700" wrap="square" tIns="45700">
            <a:noAutofit/>
          </a:bodyPr>
          <a:lstStyle/>
          <a:p>
            <a:pPr indent="-368300" lvl="0" marL="457200" marR="88465" rtl="0" algn="l">
              <a:spcBef>
                <a:spcPts val="0"/>
              </a:spcBef>
              <a:spcAft>
                <a:spcPts val="0"/>
              </a:spcAft>
              <a:buSzPts val="2200"/>
              <a:buChar char="●"/>
            </a:pPr>
            <a:r>
              <a:rPr b="0" lang="en-US" sz="2200"/>
              <a:t>Ensure that phone recommendations are clear to support what kind of debt a Veteran has as well as the kind of help they need.</a:t>
            </a:r>
            <a:endParaRPr b="0" sz="2200"/>
          </a:p>
          <a:p>
            <a:pPr indent="-368300" lvl="0" marL="457200" marR="88465" rtl="0" algn="l">
              <a:spcBef>
                <a:spcPts val="0"/>
              </a:spcBef>
              <a:spcAft>
                <a:spcPts val="0"/>
              </a:spcAft>
              <a:buSzPts val="2200"/>
              <a:buChar char="●"/>
            </a:pPr>
            <a:r>
              <a:rPr b="0" lang="en-US" sz="2200"/>
              <a:t>Provide a confirmation when a debt is repaid with the option to save and print for their records.</a:t>
            </a:r>
            <a:endParaRPr b="0" sz="2200"/>
          </a:p>
          <a:p>
            <a:pPr indent="-368300" lvl="0" marL="457200" marR="88465" rtl="0" algn="l">
              <a:spcBef>
                <a:spcPts val="0"/>
              </a:spcBef>
              <a:spcAft>
                <a:spcPts val="0"/>
              </a:spcAft>
              <a:buSzPts val="2200"/>
              <a:buChar char="●"/>
            </a:pPr>
            <a:r>
              <a:rPr b="0" lang="en-US" sz="2200"/>
              <a:t>Place VA debts under the future Profile or Logged in Homepage, but also supply links underneath each of the hubs.</a:t>
            </a:r>
            <a:endParaRPr b="0" sz="2200"/>
          </a:p>
          <a:p>
            <a:pPr indent="-368300" lvl="0" marL="457200" marR="88465" rtl="0" algn="l">
              <a:spcBef>
                <a:spcPts val="0"/>
              </a:spcBef>
              <a:spcAft>
                <a:spcPts val="0"/>
              </a:spcAft>
              <a:buSzPts val="2200"/>
              <a:buChar char="●"/>
            </a:pPr>
            <a:r>
              <a:rPr b="0" lang="en-US" sz="2200"/>
              <a:t>Include more directly-worded buttons into the tool from the unauthenticated content page.</a:t>
            </a:r>
            <a:endParaRPr b="0" sz="2200"/>
          </a:p>
          <a:p>
            <a:pPr indent="-368300" lvl="0" marL="457200" marR="88465" rtl="0" algn="l">
              <a:spcBef>
                <a:spcPts val="0"/>
              </a:spcBef>
              <a:spcAft>
                <a:spcPts val="0"/>
              </a:spcAft>
              <a:buSzPts val="2200"/>
              <a:buChar char="●"/>
            </a:pPr>
            <a:r>
              <a:rPr b="0" lang="en-US" sz="2200"/>
              <a:t>Be as specific as possible with ‘Next steps’ and statuses, provide dates or timelines where possible.</a:t>
            </a:r>
            <a:endParaRPr b="0" sz="2200"/>
          </a:p>
          <a:p>
            <a:pPr indent="-368300" lvl="0" marL="457200" marR="88465" rtl="0" algn="l">
              <a:spcBef>
                <a:spcPts val="0"/>
              </a:spcBef>
              <a:spcAft>
                <a:spcPts val="0"/>
              </a:spcAft>
              <a:buSzPts val="2200"/>
              <a:buChar char="●"/>
            </a:pPr>
            <a:r>
              <a:rPr b="0" lang="en-US" sz="2200"/>
              <a:t>Adjust the debt cards to more closely pair status and date updated.</a:t>
            </a:r>
            <a:endParaRPr b="0" sz="2200"/>
          </a:p>
          <a:p>
            <a:pPr indent="-368300" lvl="0" marL="457200" marR="88465" rtl="0" algn="l">
              <a:spcBef>
                <a:spcPts val="0"/>
              </a:spcBef>
              <a:spcAft>
                <a:spcPts val="0"/>
              </a:spcAft>
              <a:buSzPts val="2200"/>
              <a:buChar char="●"/>
            </a:pPr>
            <a:r>
              <a:rPr b="0" lang="en-US" sz="2200"/>
              <a:t>Provide a clearer navigation back to the debt list from the letter download page.</a:t>
            </a:r>
            <a:endParaRPr b="0"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9"/>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Long-term</a:t>
            </a:r>
            <a:r>
              <a:rPr lang="en-US"/>
              <a:t> recommendations</a:t>
            </a:r>
            <a:endParaRPr/>
          </a:p>
        </p:txBody>
      </p:sp>
      <p:sp>
        <p:nvSpPr>
          <p:cNvPr id="321" name="Google Shape;321;p39"/>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a:t>
            </a:r>
            <a:endParaRPr/>
          </a:p>
        </p:txBody>
      </p:sp>
      <p:sp>
        <p:nvSpPr>
          <p:cNvPr id="322" name="Google Shape;322;p39"/>
          <p:cNvSpPr txBox="1"/>
          <p:nvPr>
            <p:ph idx="2" type="body"/>
          </p:nvPr>
        </p:nvSpPr>
        <p:spPr>
          <a:xfrm>
            <a:off x="613175" y="1462150"/>
            <a:ext cx="10694100" cy="4706100"/>
          </a:xfrm>
          <a:prstGeom prst="rect">
            <a:avLst/>
          </a:prstGeom>
          <a:noFill/>
        </p:spPr>
        <p:txBody>
          <a:bodyPr anchorCtr="0" anchor="t" bIns="45700" lIns="45700" spcFirstLastPara="1" rIns="45700" wrap="square" tIns="45700">
            <a:noAutofit/>
          </a:bodyPr>
          <a:lstStyle/>
          <a:p>
            <a:pPr indent="-381000" lvl="0" marL="457200" marR="88465" rtl="0" algn="l">
              <a:spcBef>
                <a:spcPts val="0"/>
              </a:spcBef>
              <a:spcAft>
                <a:spcPts val="0"/>
              </a:spcAft>
              <a:buSzPts val="2400"/>
              <a:buChar char="●"/>
            </a:pPr>
            <a:r>
              <a:rPr b="0" lang="en-US" sz="2400"/>
              <a:t>Provide as much self-service as possible, including online FSR.</a:t>
            </a:r>
            <a:endParaRPr b="0" sz="2400"/>
          </a:p>
          <a:p>
            <a:pPr indent="-381000" lvl="0" marL="457200" marR="88465" rtl="0" algn="l">
              <a:spcBef>
                <a:spcPts val="0"/>
              </a:spcBef>
              <a:spcAft>
                <a:spcPts val="0"/>
              </a:spcAft>
              <a:buSzPts val="2400"/>
              <a:buChar char="●"/>
            </a:pPr>
            <a:r>
              <a:rPr b="0" lang="en-US" sz="2400"/>
              <a:t>Allow access to historical/past debts.</a:t>
            </a:r>
            <a:endParaRPr b="0" sz="2400"/>
          </a:p>
          <a:p>
            <a:pPr indent="-381000" lvl="0" marL="457200" marR="88465" rtl="0" algn="l">
              <a:spcBef>
                <a:spcPts val="0"/>
              </a:spcBef>
              <a:spcAft>
                <a:spcPts val="0"/>
              </a:spcAft>
              <a:buSzPts val="2400"/>
              <a:buChar char="●"/>
            </a:pPr>
            <a:r>
              <a:rPr b="0" lang="en-US" sz="2400"/>
              <a:t>Consolidate all debt types into this tool, especially Medical Copay debts.</a:t>
            </a:r>
            <a:endParaRPr b="0" sz="2400"/>
          </a:p>
          <a:p>
            <a:pPr indent="-381000" lvl="0" marL="457200" marR="88465" rtl="0" algn="l">
              <a:spcBef>
                <a:spcPts val="0"/>
              </a:spcBef>
              <a:spcAft>
                <a:spcPts val="0"/>
              </a:spcAft>
              <a:buSzPts val="2400"/>
              <a:buChar char="●"/>
            </a:pPr>
            <a:r>
              <a:rPr b="0" lang="en-US" sz="2400"/>
              <a:t>Incorporate debt letters into the debt detail pages.</a:t>
            </a:r>
            <a:endParaRPr b="0" sz="2400"/>
          </a:p>
          <a:p>
            <a:pPr indent="-381000" lvl="0" marL="457200" marR="88465" rtl="0" algn="l">
              <a:spcBef>
                <a:spcPts val="0"/>
              </a:spcBef>
              <a:spcAft>
                <a:spcPts val="0"/>
              </a:spcAft>
              <a:buSzPts val="2400"/>
              <a:buChar char="●"/>
            </a:pPr>
            <a:r>
              <a:rPr b="0" lang="en-US" sz="2400"/>
              <a:t>Implement email or text notifications regarding debt updates.</a:t>
            </a:r>
            <a:endParaRPr b="0" sz="2400"/>
          </a:p>
          <a:p>
            <a:pPr indent="-381000" lvl="0" marL="457200" marR="88465" rtl="0" algn="l">
              <a:spcBef>
                <a:spcPts val="0"/>
              </a:spcBef>
              <a:spcAft>
                <a:spcPts val="0"/>
              </a:spcAft>
              <a:buSzPts val="2400"/>
              <a:buChar char="●"/>
            </a:pPr>
            <a:r>
              <a:rPr b="0" lang="en-US" sz="2400"/>
              <a:t>Incorporate payment history into debt details.</a:t>
            </a:r>
            <a:endParaRPr b="0"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ph type="title"/>
          </p:nvPr>
        </p:nvSpPr>
        <p:spPr>
          <a:xfrm>
            <a:off x="685800" y="838200"/>
            <a:ext cx="11296200" cy="1586700"/>
          </a:xfrm>
          <a:prstGeom prst="rect">
            <a:avLst/>
          </a:prstGeom>
        </p:spPr>
        <p:txBody>
          <a:bodyPr anchorCtr="0" anchor="t" bIns="45700" lIns="45700" spcFirstLastPara="1" rIns="45700" wrap="square" tIns="45700">
            <a:noAutofit/>
          </a:bodyPr>
          <a:lstStyle/>
          <a:p>
            <a:pPr indent="-419100" lvl="0" marL="457200" rtl="0" algn="l">
              <a:lnSpc>
                <a:spcPct val="115000"/>
              </a:lnSpc>
              <a:spcBef>
                <a:spcPts val="0"/>
              </a:spcBef>
              <a:spcAft>
                <a:spcPts val="0"/>
              </a:spcAft>
              <a:buSzPts val="3000"/>
              <a:buAutoNum type="arabicPeriod"/>
            </a:pPr>
            <a:r>
              <a:rPr lang="en-US" sz="3000"/>
              <a:t> Veterans reported that it’s difficult to get in touch with the right people to talk to about their VA debt</a:t>
            </a:r>
            <a:endParaRPr sz="3000"/>
          </a:p>
        </p:txBody>
      </p:sp>
      <p:sp>
        <p:nvSpPr>
          <p:cNvPr id="100" name="Google Shape;100;p1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Interviews</a:t>
            </a:r>
            <a:endParaRPr/>
          </a:p>
        </p:txBody>
      </p:sp>
      <p:sp>
        <p:nvSpPr>
          <p:cNvPr id="101" name="Google Shape;101;p16"/>
          <p:cNvSpPr txBox="1"/>
          <p:nvPr>
            <p:ph idx="4294967295" type="body"/>
          </p:nvPr>
        </p:nvSpPr>
        <p:spPr>
          <a:xfrm>
            <a:off x="739500" y="2039125"/>
            <a:ext cx="10305600" cy="3975600"/>
          </a:xfrm>
          <a:prstGeom prst="rect">
            <a:avLst/>
          </a:prstGeom>
        </p:spPr>
        <p:txBody>
          <a:bodyPr anchorCtr="0" anchor="t" bIns="45700" lIns="45700" spcFirstLastPara="1" rIns="45700" wrap="square" tIns="45700">
            <a:noAutofit/>
          </a:bodyPr>
          <a:lstStyle/>
          <a:p>
            <a:pPr indent="-342900" lvl="0" marL="457200" rtl="0" algn="l">
              <a:lnSpc>
                <a:spcPct val="114000"/>
              </a:lnSpc>
              <a:spcBef>
                <a:spcPts val="0"/>
              </a:spcBef>
              <a:spcAft>
                <a:spcPts val="0"/>
              </a:spcAft>
              <a:buSzPts val="1800"/>
              <a:buChar char="●"/>
            </a:pPr>
            <a:r>
              <a:rPr b="1" lang="en-US" sz="1800"/>
              <a:t>When calling to discuss their debt, participants reported that they’d be left on hold for up to an hour, transferred in a loop, and dropped.</a:t>
            </a:r>
            <a:endParaRPr b="1" sz="1800"/>
          </a:p>
          <a:p>
            <a:pPr indent="-342900" lvl="0" marL="457200" rtl="0" algn="l">
              <a:lnSpc>
                <a:spcPct val="114000"/>
              </a:lnSpc>
              <a:spcBef>
                <a:spcPts val="1000"/>
              </a:spcBef>
              <a:spcAft>
                <a:spcPts val="0"/>
              </a:spcAft>
              <a:buSzPts val="1800"/>
              <a:buChar char="●"/>
            </a:pPr>
            <a:r>
              <a:rPr b="1" lang="en-US" sz="1800"/>
              <a:t>Participants reported that they were unable to get the answers they needed by talking to DMC representatives.</a:t>
            </a:r>
            <a:endParaRPr b="1" sz="1800"/>
          </a:p>
          <a:p>
            <a:pPr indent="-342900" lvl="0" marL="457200" rtl="0" algn="l">
              <a:lnSpc>
                <a:spcPct val="114000"/>
              </a:lnSpc>
              <a:spcBef>
                <a:spcPts val="1000"/>
              </a:spcBef>
              <a:spcAft>
                <a:spcPts val="0"/>
              </a:spcAft>
              <a:buSzPts val="1800"/>
              <a:buChar char="●"/>
            </a:pPr>
            <a:r>
              <a:rPr b="1" lang="en-US" sz="1800"/>
              <a:t>One Veteran contacted their senator for help due to difficulty navigating his debt.</a:t>
            </a:r>
            <a:endParaRPr b="1" sz="1800"/>
          </a:p>
          <a:p>
            <a:pPr indent="-342900" lvl="0" marL="457200" rtl="0" algn="l">
              <a:lnSpc>
                <a:spcPct val="114000"/>
              </a:lnSpc>
              <a:spcBef>
                <a:spcPts val="1000"/>
              </a:spcBef>
              <a:spcAft>
                <a:spcPts val="0"/>
              </a:spcAft>
              <a:buSzPts val="1800"/>
              <a:buChar char="●"/>
            </a:pPr>
            <a:r>
              <a:rPr b="1" lang="en-US" sz="1800"/>
              <a:t>One Veteran could not interact with the VA due to having a fiduciary.</a:t>
            </a:r>
            <a:endParaRPr b="1" sz="1800"/>
          </a:p>
          <a:p>
            <a:pPr indent="0" lvl="0" marL="0" rtl="0" algn="l">
              <a:lnSpc>
                <a:spcPct val="114000"/>
              </a:lnSpc>
              <a:spcBef>
                <a:spcPts val="1000"/>
              </a:spcBef>
              <a:spcAft>
                <a:spcPts val="1000"/>
              </a:spcAft>
              <a:buNone/>
            </a:pPr>
            <a:r>
              <a:t/>
            </a:r>
            <a:endParaRPr b="1" sz="1800"/>
          </a:p>
        </p:txBody>
      </p:sp>
      <p:sp>
        <p:nvSpPr>
          <p:cNvPr id="102" name="Google Shape;102;p16"/>
          <p:cNvSpPr/>
          <p:nvPr/>
        </p:nvSpPr>
        <p:spPr>
          <a:xfrm>
            <a:off x="2949438" y="4541053"/>
            <a:ext cx="2955000" cy="18807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I've been in constant loops of having to talk to people and getting dropped... and the [45m-1h] wait time alone to talk to the VA is atrocious.</a:t>
            </a:r>
            <a:endParaRPr b="1" sz="1500">
              <a:solidFill>
                <a:schemeClr val="accent4"/>
              </a:solidFill>
            </a:endParaRPr>
          </a:p>
        </p:txBody>
      </p:sp>
      <p:sp>
        <p:nvSpPr>
          <p:cNvPr id="103" name="Google Shape;103;p16"/>
          <p:cNvSpPr/>
          <p:nvPr/>
        </p:nvSpPr>
        <p:spPr>
          <a:xfrm>
            <a:off x="373713" y="5046778"/>
            <a:ext cx="2289600" cy="15060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It seems like the VA just wants to bounce me around from person to person...</a:t>
            </a:r>
            <a:endParaRPr b="1" sz="1500">
              <a:solidFill>
                <a:schemeClr val="accent4"/>
              </a:solidFill>
            </a:endParaRPr>
          </a:p>
        </p:txBody>
      </p:sp>
      <p:sp>
        <p:nvSpPr>
          <p:cNvPr id="104" name="Google Shape;104;p16"/>
          <p:cNvSpPr/>
          <p:nvPr/>
        </p:nvSpPr>
        <p:spPr>
          <a:xfrm>
            <a:off x="6276138" y="5006428"/>
            <a:ext cx="2575800" cy="15867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 would do anything not to call the Debt Management Center.</a:t>
            </a:r>
            <a:endParaRPr b="1" sz="1500">
              <a:solidFill>
                <a:schemeClr val="accent4"/>
              </a:solidFill>
            </a:endParaRPr>
          </a:p>
        </p:txBody>
      </p:sp>
      <p:sp>
        <p:nvSpPr>
          <p:cNvPr id="105" name="Google Shape;105;p16"/>
          <p:cNvSpPr/>
          <p:nvPr/>
        </p:nvSpPr>
        <p:spPr>
          <a:xfrm>
            <a:off x="9100288" y="4485753"/>
            <a:ext cx="2718000" cy="17598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Sometimes it makes it that much worse when you're trying to talk to people and they don't have enough time in their day to talk to you.</a:t>
            </a:r>
            <a:endParaRPr b="1" sz="120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609600" y="685800"/>
            <a:ext cx="10880400" cy="1776000"/>
          </a:xfrm>
          <a:prstGeom prst="rect">
            <a:avLst/>
          </a:prstGeom>
        </p:spPr>
        <p:txBody>
          <a:bodyPr anchorCtr="0" anchor="t" bIns="45700" lIns="45700" spcFirstLastPara="1" rIns="45700" wrap="square" tIns="45700">
            <a:noAutofit/>
          </a:bodyPr>
          <a:lstStyle/>
          <a:p>
            <a:pPr indent="0" lvl="0" marL="0" rtl="0" algn="l">
              <a:lnSpc>
                <a:spcPct val="115000"/>
              </a:lnSpc>
              <a:spcBef>
                <a:spcPts val="1200"/>
              </a:spcBef>
              <a:spcAft>
                <a:spcPts val="0"/>
              </a:spcAft>
              <a:buNone/>
            </a:pPr>
            <a:r>
              <a:rPr lang="en-US" sz="3000"/>
              <a:t>2</a:t>
            </a:r>
            <a:r>
              <a:rPr lang="en-US" sz="3000"/>
              <a:t>. </a:t>
            </a:r>
            <a:r>
              <a:rPr lang="en-US" sz="3000"/>
              <a:t>Veterans often felt blindsided by their VA debt</a:t>
            </a:r>
            <a:br>
              <a:rPr lang="en-US"/>
            </a:br>
            <a:endParaRPr/>
          </a:p>
          <a:p>
            <a:pPr indent="0" lvl="0" marL="0" rtl="0" algn="l">
              <a:spcBef>
                <a:spcPts val="1200"/>
              </a:spcBef>
              <a:spcAft>
                <a:spcPts val="0"/>
              </a:spcAft>
              <a:buNone/>
            </a:pPr>
            <a:r>
              <a:t/>
            </a:r>
            <a:endParaRPr/>
          </a:p>
        </p:txBody>
      </p:sp>
      <p:sp>
        <p:nvSpPr>
          <p:cNvPr id="112" name="Google Shape;112;p1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Interviews</a:t>
            </a:r>
            <a:endParaRPr/>
          </a:p>
        </p:txBody>
      </p:sp>
      <p:sp>
        <p:nvSpPr>
          <p:cNvPr id="113" name="Google Shape;113;p17"/>
          <p:cNvSpPr txBox="1"/>
          <p:nvPr>
            <p:ph idx="4294967295" type="body"/>
          </p:nvPr>
        </p:nvSpPr>
        <p:spPr>
          <a:xfrm>
            <a:off x="609600" y="1644050"/>
            <a:ext cx="10942500" cy="24969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1" lang="en-US"/>
              <a:t>Several participants said that it took a long time for an issue with their account to be caught, often resulting in a large and sudden debt.</a:t>
            </a:r>
            <a:endParaRPr b="1"/>
          </a:p>
          <a:p>
            <a:pPr indent="-355600" lvl="0" marL="457200" rtl="0" algn="l">
              <a:lnSpc>
                <a:spcPct val="114000"/>
              </a:lnSpc>
              <a:spcBef>
                <a:spcPts val="1000"/>
              </a:spcBef>
              <a:spcAft>
                <a:spcPts val="0"/>
              </a:spcAft>
              <a:buSzPts val="2000"/>
              <a:buChar char="●"/>
            </a:pPr>
            <a:r>
              <a:rPr b="1" lang="en-US"/>
              <a:t>Three participants felt they did everything right to avoid getting a debt, but ended up with one anyway.</a:t>
            </a:r>
            <a:endParaRPr b="1"/>
          </a:p>
          <a:p>
            <a:pPr indent="-355600" lvl="0" marL="457200" rtl="0" algn="l">
              <a:lnSpc>
                <a:spcPct val="114000"/>
              </a:lnSpc>
              <a:spcBef>
                <a:spcPts val="1000"/>
              </a:spcBef>
              <a:spcAft>
                <a:spcPts val="1000"/>
              </a:spcAft>
              <a:buSzPts val="2000"/>
              <a:buChar char="●"/>
            </a:pPr>
            <a:r>
              <a:rPr b="1" lang="en-US"/>
              <a:t>Some Veterans didn’t realize that what they’d done would cause a debt.</a:t>
            </a:r>
            <a:endParaRPr i="1"/>
          </a:p>
        </p:txBody>
      </p:sp>
      <p:sp>
        <p:nvSpPr>
          <p:cNvPr id="114" name="Google Shape;114;p17"/>
          <p:cNvSpPr/>
          <p:nvPr/>
        </p:nvSpPr>
        <p:spPr>
          <a:xfrm>
            <a:off x="3478850" y="4354250"/>
            <a:ext cx="3719400" cy="19647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It was unnecessary for the amount of time that had lapsed since the time the debt occurred. The VA should have stayed on top of it so I wouldn't incur any debt. Instead I got blindsided by it and I had to pay back a bunch of debt.</a:t>
            </a:r>
            <a:endParaRPr b="1" sz="1500">
              <a:solidFill>
                <a:schemeClr val="accent4"/>
              </a:solidFill>
            </a:endParaRPr>
          </a:p>
        </p:txBody>
      </p:sp>
      <p:sp>
        <p:nvSpPr>
          <p:cNvPr id="115" name="Google Shape;115;p17"/>
          <p:cNvSpPr/>
          <p:nvPr/>
        </p:nvSpPr>
        <p:spPr>
          <a:xfrm>
            <a:off x="903125" y="4863350"/>
            <a:ext cx="2289600" cy="15867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 lost faith in those [at my local VA]  because they led me to believe it was perfect and it wasn’t.</a:t>
            </a:r>
            <a:endParaRPr b="1" sz="1500">
              <a:solidFill>
                <a:schemeClr val="accent4"/>
              </a:solidFill>
            </a:endParaRPr>
          </a:p>
        </p:txBody>
      </p:sp>
      <p:sp>
        <p:nvSpPr>
          <p:cNvPr id="116" name="Google Shape;116;p17"/>
          <p:cNvSpPr/>
          <p:nvPr/>
        </p:nvSpPr>
        <p:spPr>
          <a:xfrm>
            <a:off x="7484363" y="4808878"/>
            <a:ext cx="2575800" cy="15867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 have a feeling like when you send things to VA, it just gets lost. I did everything on my part to make a debt accumulate and I still got one.</a:t>
            </a:r>
            <a:endParaRPr b="1" sz="1500">
              <a:solidFill>
                <a:schemeClr val="accent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8"/>
          <p:cNvSpPr txBox="1"/>
          <p:nvPr>
            <p:ph type="title"/>
          </p:nvPr>
        </p:nvSpPr>
        <p:spPr>
          <a:xfrm>
            <a:off x="609600" y="685800"/>
            <a:ext cx="10531800" cy="1699800"/>
          </a:xfrm>
          <a:prstGeom prst="rect">
            <a:avLst/>
          </a:prstGeom>
        </p:spPr>
        <p:txBody>
          <a:bodyPr anchorCtr="0" anchor="t" bIns="45700" lIns="45700" spcFirstLastPara="1" rIns="45700" wrap="square" tIns="45700">
            <a:noAutofit/>
          </a:bodyPr>
          <a:lstStyle/>
          <a:p>
            <a:pPr indent="0" lvl="0" marL="0" rtl="0" algn="l">
              <a:lnSpc>
                <a:spcPct val="115000"/>
              </a:lnSpc>
              <a:spcBef>
                <a:spcPts val="1200"/>
              </a:spcBef>
              <a:spcAft>
                <a:spcPts val="0"/>
              </a:spcAft>
              <a:buNone/>
            </a:pPr>
            <a:r>
              <a:rPr lang="en-US" sz="3000"/>
              <a:t>3. </a:t>
            </a:r>
            <a:r>
              <a:rPr lang="en-US" sz="3000"/>
              <a:t>Veterans feel that debts are usually caused by VA’s negligence, putting undue stress on them and their families</a:t>
            </a:r>
            <a:endParaRPr sz="3000"/>
          </a:p>
          <a:p>
            <a:pPr indent="0" lvl="0" marL="0" rtl="0" algn="l">
              <a:spcBef>
                <a:spcPts val="1200"/>
              </a:spcBef>
              <a:spcAft>
                <a:spcPts val="0"/>
              </a:spcAft>
              <a:buNone/>
            </a:pPr>
            <a:r>
              <a:t/>
            </a:r>
            <a:endParaRPr/>
          </a:p>
        </p:txBody>
      </p:sp>
      <p:sp>
        <p:nvSpPr>
          <p:cNvPr id="123" name="Google Shape;123;p1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Interviews</a:t>
            </a:r>
            <a:endParaRPr/>
          </a:p>
        </p:txBody>
      </p:sp>
      <p:sp>
        <p:nvSpPr>
          <p:cNvPr id="124" name="Google Shape;124;p18"/>
          <p:cNvSpPr txBox="1"/>
          <p:nvPr>
            <p:ph idx="4294967295" type="body"/>
          </p:nvPr>
        </p:nvSpPr>
        <p:spPr>
          <a:xfrm>
            <a:off x="609600" y="2612475"/>
            <a:ext cx="9032400" cy="39897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Clr>
                <a:srgbClr val="454454"/>
              </a:buClr>
              <a:buSzPts val="2000"/>
              <a:buFont typeface="Source Sans Pro"/>
              <a:buChar char="●"/>
            </a:pPr>
            <a:r>
              <a:rPr b="1" lang="en-US"/>
              <a:t>Several participants stated that they felt the overpayments should not have happened in the first place and that they were caused by VA’s systems.</a:t>
            </a:r>
            <a:endParaRPr b="1"/>
          </a:p>
          <a:p>
            <a:pPr indent="-355600" lvl="0" marL="457200" rtl="0" algn="l">
              <a:lnSpc>
                <a:spcPct val="114000"/>
              </a:lnSpc>
              <a:spcBef>
                <a:spcPts val="1000"/>
              </a:spcBef>
              <a:spcAft>
                <a:spcPts val="1000"/>
              </a:spcAft>
              <a:buClr>
                <a:srgbClr val="454454"/>
              </a:buClr>
              <a:buSzPts val="2000"/>
              <a:buFont typeface="Source Sans Pro"/>
              <a:buChar char="●"/>
            </a:pPr>
            <a:r>
              <a:rPr b="1" lang="en-US"/>
              <a:t>Veterans often depend on the payments that are garnished for debt repayment to live.</a:t>
            </a:r>
            <a:endParaRPr b="1"/>
          </a:p>
        </p:txBody>
      </p:sp>
      <p:sp>
        <p:nvSpPr>
          <p:cNvPr id="125" name="Google Shape;125;p18"/>
          <p:cNvSpPr/>
          <p:nvPr/>
        </p:nvSpPr>
        <p:spPr>
          <a:xfrm>
            <a:off x="4079363" y="4541053"/>
            <a:ext cx="2955000" cy="18807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If they had a system in place to prevent those payments from being dispersed, then I wouldn't have that debt. But they don't have a system, so I ended up with debt.</a:t>
            </a:r>
            <a:endParaRPr b="1" sz="1500">
              <a:solidFill>
                <a:schemeClr val="accent4"/>
              </a:solidFill>
            </a:endParaRPr>
          </a:p>
        </p:txBody>
      </p:sp>
      <p:sp>
        <p:nvSpPr>
          <p:cNvPr id="126" name="Google Shape;126;p18"/>
          <p:cNvSpPr/>
          <p:nvPr/>
        </p:nvSpPr>
        <p:spPr>
          <a:xfrm>
            <a:off x="609600" y="4541050"/>
            <a:ext cx="3081600" cy="18807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They don't take into account the fact that sometimes, for most of us, when we're getting housing allowance and our disability... we count on every penny of that to pay our bills.</a:t>
            </a:r>
            <a:endParaRPr b="1" sz="1500">
              <a:solidFill>
                <a:schemeClr val="accent4"/>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609600" y="838200"/>
            <a:ext cx="10939200" cy="1708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4. Veterans do not trust that VA’s systems and processes will work in their favor</a:t>
            </a:r>
            <a:endParaRPr sz="3000"/>
          </a:p>
        </p:txBody>
      </p:sp>
      <p:sp>
        <p:nvSpPr>
          <p:cNvPr id="133" name="Google Shape;133;p19"/>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Interviews</a:t>
            </a:r>
            <a:endParaRPr/>
          </a:p>
        </p:txBody>
      </p:sp>
      <p:sp>
        <p:nvSpPr>
          <p:cNvPr id="134" name="Google Shape;134;p19"/>
          <p:cNvSpPr txBox="1"/>
          <p:nvPr>
            <p:ph idx="4294967295" type="body"/>
          </p:nvPr>
        </p:nvSpPr>
        <p:spPr>
          <a:xfrm>
            <a:off x="609600" y="2136100"/>
            <a:ext cx="9164700" cy="3955800"/>
          </a:xfrm>
          <a:prstGeom prst="rect">
            <a:avLst/>
          </a:prstGeom>
        </p:spPr>
        <p:txBody>
          <a:bodyPr anchorCtr="0" anchor="t" bIns="45700" lIns="45700" spcFirstLastPara="1" rIns="45700" wrap="square" tIns="45700">
            <a:noAutofit/>
          </a:bodyPr>
          <a:lstStyle/>
          <a:p>
            <a:pPr indent="-355600" lvl="0" marL="457200" rtl="0" algn="l">
              <a:lnSpc>
                <a:spcPct val="150000"/>
              </a:lnSpc>
              <a:spcBef>
                <a:spcPts val="0"/>
              </a:spcBef>
              <a:spcAft>
                <a:spcPts val="0"/>
              </a:spcAft>
              <a:buSzPts val="2000"/>
              <a:buChar char="●"/>
            </a:pPr>
            <a:r>
              <a:rPr b="1" lang="en-US"/>
              <a:t>Several Veterans reported that they document all of their interactions and payments to VA for their own files, often so they can defend themselves from the VA. </a:t>
            </a:r>
            <a:endParaRPr b="1"/>
          </a:p>
          <a:p>
            <a:pPr indent="-355600" lvl="0" marL="457200" rtl="0" algn="l">
              <a:lnSpc>
                <a:spcPct val="150000"/>
              </a:lnSpc>
              <a:spcBef>
                <a:spcPts val="0"/>
              </a:spcBef>
              <a:spcAft>
                <a:spcPts val="0"/>
              </a:spcAft>
              <a:buSzPts val="2000"/>
              <a:buChar char="●"/>
            </a:pPr>
            <a:r>
              <a:rPr b="1" lang="en-US"/>
              <a:t>Several participants reported that they would check their debt’s status often to protect themselves.</a:t>
            </a:r>
            <a:endParaRPr b="1"/>
          </a:p>
          <a:p>
            <a:pPr indent="-355600" lvl="0" marL="457200" rtl="0" algn="l">
              <a:lnSpc>
                <a:spcPct val="150000"/>
              </a:lnSpc>
              <a:spcBef>
                <a:spcPts val="0"/>
              </a:spcBef>
              <a:spcAft>
                <a:spcPts val="0"/>
              </a:spcAft>
              <a:buSzPts val="2000"/>
              <a:buChar char="●"/>
            </a:pPr>
            <a:r>
              <a:rPr b="1" lang="en-US"/>
              <a:t>Several participants claimed that VA and mail service often lose things.</a:t>
            </a:r>
            <a:endParaRPr b="1"/>
          </a:p>
          <a:p>
            <a:pPr indent="-355600" lvl="0" marL="457200" rtl="0" algn="l">
              <a:lnSpc>
                <a:spcPct val="150000"/>
              </a:lnSpc>
              <a:spcBef>
                <a:spcPts val="0"/>
              </a:spcBef>
              <a:spcAft>
                <a:spcPts val="0"/>
              </a:spcAft>
              <a:buSzPts val="2000"/>
              <a:buChar char="●"/>
            </a:pPr>
            <a:r>
              <a:rPr b="1" lang="en-US"/>
              <a:t>Participants don’t trust that their forms will be processed correctly or on time by VA.</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609600" y="838200"/>
            <a:ext cx="10936500" cy="13329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5. Veterans reported that navigating their debt was difficult due to a lack of accessible information</a:t>
            </a:r>
            <a:endParaRPr/>
          </a:p>
          <a:p>
            <a:pPr indent="0" lvl="0" marL="0" rtl="0" algn="l">
              <a:spcBef>
                <a:spcPts val="0"/>
              </a:spcBef>
              <a:spcAft>
                <a:spcPts val="0"/>
              </a:spcAft>
              <a:buNone/>
            </a:pPr>
            <a:r>
              <a:rPr lang="en-US"/>
              <a:t> </a:t>
            </a:r>
            <a:endParaRPr/>
          </a:p>
        </p:txBody>
      </p:sp>
      <p:sp>
        <p:nvSpPr>
          <p:cNvPr id="141" name="Google Shape;141;p20"/>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Interviews</a:t>
            </a:r>
            <a:endParaRPr/>
          </a:p>
        </p:txBody>
      </p:sp>
      <p:sp>
        <p:nvSpPr>
          <p:cNvPr id="142" name="Google Shape;142;p20"/>
          <p:cNvSpPr txBox="1"/>
          <p:nvPr>
            <p:ph idx="4294967295" type="body"/>
          </p:nvPr>
        </p:nvSpPr>
        <p:spPr>
          <a:xfrm>
            <a:off x="609600" y="2149100"/>
            <a:ext cx="9164700" cy="3173400"/>
          </a:xfrm>
          <a:prstGeom prst="rect">
            <a:avLst/>
          </a:prstGeom>
        </p:spPr>
        <p:txBody>
          <a:bodyPr anchorCtr="0" anchor="t" bIns="45700" lIns="45700" spcFirstLastPara="1" rIns="45700" wrap="square" tIns="45700">
            <a:noAutofit/>
          </a:bodyPr>
          <a:lstStyle/>
          <a:p>
            <a:pPr indent="-355600" lvl="0" marL="457200" rtl="0" algn="l">
              <a:lnSpc>
                <a:spcPct val="113000"/>
              </a:lnSpc>
              <a:spcBef>
                <a:spcPts val="0"/>
              </a:spcBef>
              <a:spcAft>
                <a:spcPts val="0"/>
              </a:spcAft>
              <a:buSzPts val="2000"/>
              <a:buChar char="●"/>
            </a:pPr>
            <a:r>
              <a:rPr b="1" lang="en-US"/>
              <a:t>Due to debt notifications being sent by multiple departments, letters lack the full picture of debt origin, debt amount, and repayment options.</a:t>
            </a:r>
            <a:endParaRPr b="1"/>
          </a:p>
          <a:p>
            <a:pPr indent="-355600" lvl="0" marL="457200" rtl="0" algn="l">
              <a:lnSpc>
                <a:spcPct val="113000"/>
              </a:lnSpc>
              <a:spcBef>
                <a:spcPts val="1000"/>
              </a:spcBef>
              <a:spcAft>
                <a:spcPts val="0"/>
              </a:spcAft>
              <a:buSzPts val="2000"/>
              <a:buChar char="●"/>
            </a:pPr>
            <a:r>
              <a:rPr b="1" lang="en-US"/>
              <a:t>Information available online must be actively searched out.</a:t>
            </a:r>
            <a:endParaRPr b="1"/>
          </a:p>
          <a:p>
            <a:pPr indent="-355600" lvl="0" marL="457200" rtl="0" algn="l">
              <a:lnSpc>
                <a:spcPct val="113000"/>
              </a:lnSpc>
              <a:spcBef>
                <a:spcPts val="1000"/>
              </a:spcBef>
              <a:spcAft>
                <a:spcPts val="1000"/>
              </a:spcAft>
              <a:buSzPts val="2000"/>
              <a:buChar char="●"/>
            </a:pPr>
            <a:r>
              <a:rPr b="1" lang="en-US"/>
              <a:t>Many answers can only be found by calling the DMC or originating office.</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609600" y="685800"/>
            <a:ext cx="10058400" cy="1887000"/>
          </a:xfrm>
          <a:prstGeom prst="rect">
            <a:avLst/>
          </a:prstGeom>
        </p:spPr>
        <p:txBody>
          <a:bodyPr anchorCtr="0" anchor="t" bIns="45700" lIns="45700" spcFirstLastPara="1" rIns="45700" wrap="square" tIns="45700">
            <a:noAutofit/>
          </a:bodyPr>
          <a:lstStyle/>
          <a:p>
            <a:pPr indent="0" lvl="0" marL="0" rtl="0" algn="l">
              <a:lnSpc>
                <a:spcPct val="115000"/>
              </a:lnSpc>
              <a:spcBef>
                <a:spcPts val="1200"/>
              </a:spcBef>
              <a:spcAft>
                <a:spcPts val="1200"/>
              </a:spcAft>
              <a:buNone/>
            </a:pPr>
            <a:r>
              <a:rPr lang="en-US" sz="3000"/>
              <a:t>6</a:t>
            </a:r>
            <a:r>
              <a:rPr lang="en-US" sz="3000"/>
              <a:t>. </a:t>
            </a:r>
            <a:r>
              <a:rPr lang="en-US" sz="3000"/>
              <a:t>Veterans want to be able to find information about their debts digitally</a:t>
            </a:r>
            <a:endParaRPr sz="3000"/>
          </a:p>
        </p:txBody>
      </p:sp>
      <p:sp>
        <p:nvSpPr>
          <p:cNvPr id="149" name="Google Shape;149;p21"/>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Interviews</a:t>
            </a:r>
            <a:endParaRPr/>
          </a:p>
        </p:txBody>
      </p:sp>
      <p:sp>
        <p:nvSpPr>
          <p:cNvPr id="150" name="Google Shape;150;p21"/>
          <p:cNvSpPr txBox="1"/>
          <p:nvPr/>
        </p:nvSpPr>
        <p:spPr>
          <a:xfrm>
            <a:off x="657200" y="2019850"/>
            <a:ext cx="9686100" cy="3914700"/>
          </a:xfrm>
          <a:prstGeom prst="rect">
            <a:avLst/>
          </a:prstGeom>
          <a:noFill/>
          <a:ln>
            <a:noFill/>
          </a:ln>
        </p:spPr>
        <p:txBody>
          <a:bodyPr anchorCtr="0" anchor="t" bIns="91425" lIns="91425" spcFirstLastPara="1" rIns="91425" wrap="square" tIns="91425">
            <a:noAutofit/>
          </a:bodyPr>
          <a:lstStyle/>
          <a:p>
            <a:pPr indent="-355600" lvl="0" marL="457200" rtl="0" algn="l">
              <a:lnSpc>
                <a:spcPct val="114000"/>
              </a:lnSpc>
              <a:spcBef>
                <a:spcPts val="0"/>
              </a:spcBef>
              <a:spcAft>
                <a:spcPts val="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Several participants expressed frustration that they had to call the DMC to get any information about their debt.</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Many Veterans would prefer to work toward debt resolution online-first.</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All participants confirmed that VA.gov would be an appropriate location for the tool, and don’t mind signing in view it.</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100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Two participants reported that they’d expect their spouses or assigned dependents to be able to access debt information.</a:t>
            </a:r>
            <a:endParaRPr b="1" sz="2000">
              <a:solidFill>
                <a:srgbClr val="454454"/>
              </a:solidFill>
              <a:latin typeface="Source Sans Pro"/>
              <a:ea typeface="Source Sans Pro"/>
              <a:cs typeface="Source Sans Pro"/>
              <a:sym typeface="Source Sans Pro"/>
            </a:endParaRPr>
          </a:p>
        </p:txBody>
      </p:sp>
      <p:sp>
        <p:nvSpPr>
          <p:cNvPr id="151" name="Google Shape;151;p21"/>
          <p:cNvSpPr/>
          <p:nvPr/>
        </p:nvSpPr>
        <p:spPr>
          <a:xfrm>
            <a:off x="1575988" y="5132040"/>
            <a:ext cx="2289600" cy="15060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 like the ease and the flexibility of being able to submit my own things online.</a:t>
            </a:r>
            <a:endParaRPr b="1" sz="1500">
              <a:solidFill>
                <a:schemeClr val="accent4"/>
              </a:solidFill>
            </a:endParaRPr>
          </a:p>
        </p:txBody>
      </p:sp>
      <p:sp>
        <p:nvSpPr>
          <p:cNvPr id="152" name="Google Shape;152;p21"/>
          <p:cNvSpPr/>
          <p:nvPr/>
        </p:nvSpPr>
        <p:spPr>
          <a:xfrm>
            <a:off x="8326388" y="5132040"/>
            <a:ext cx="2289600" cy="15060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 want to be able to login and see how much the debt was and where it came from.</a:t>
            </a:r>
            <a:endParaRPr b="1" sz="1500">
              <a:solidFill>
                <a:schemeClr val="accent4"/>
              </a:solidFill>
            </a:endParaRPr>
          </a:p>
        </p:txBody>
      </p:sp>
      <p:sp>
        <p:nvSpPr>
          <p:cNvPr id="153" name="Google Shape;153;p21"/>
          <p:cNvSpPr/>
          <p:nvPr/>
        </p:nvSpPr>
        <p:spPr>
          <a:xfrm>
            <a:off x="4359856" y="5132050"/>
            <a:ext cx="3435000" cy="15060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I'm a huge fan of being able to do stuff on the internet without having to talk to people... because there's usually a bunch of kids around me.</a:t>
            </a:r>
            <a:endParaRPr b="1" sz="1500">
              <a:solidFill>
                <a:schemeClr val="accent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609600" y="838200"/>
            <a:ext cx="10058400" cy="123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sz="3000"/>
              <a:t>7</a:t>
            </a:r>
            <a:r>
              <a:rPr lang="en-US" sz="3000"/>
              <a:t>. </a:t>
            </a:r>
            <a:r>
              <a:rPr lang="en-US" sz="3000"/>
              <a:t>Veterans want more than a letter when being notified about their debts</a:t>
            </a:r>
            <a:endParaRPr sz="3000"/>
          </a:p>
        </p:txBody>
      </p:sp>
      <p:sp>
        <p:nvSpPr>
          <p:cNvPr id="160" name="Google Shape;160;p22"/>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Debt Letters MVP Interviews</a:t>
            </a:r>
            <a:endParaRPr/>
          </a:p>
        </p:txBody>
      </p:sp>
      <p:sp>
        <p:nvSpPr>
          <p:cNvPr id="161" name="Google Shape;161;p22"/>
          <p:cNvSpPr txBox="1"/>
          <p:nvPr/>
        </p:nvSpPr>
        <p:spPr>
          <a:xfrm>
            <a:off x="657200" y="2019850"/>
            <a:ext cx="9686100" cy="2163900"/>
          </a:xfrm>
          <a:prstGeom prst="rect">
            <a:avLst/>
          </a:prstGeom>
          <a:noFill/>
          <a:ln>
            <a:noFill/>
          </a:ln>
        </p:spPr>
        <p:txBody>
          <a:bodyPr anchorCtr="0" anchor="t" bIns="91425" lIns="91425" spcFirstLastPara="1" rIns="91425" wrap="square" tIns="91425">
            <a:noAutofit/>
          </a:bodyPr>
          <a:lstStyle/>
          <a:p>
            <a:pPr indent="-355600" lvl="0" marL="457200" rtl="0" algn="l">
              <a:lnSpc>
                <a:spcPct val="114000"/>
              </a:lnSpc>
              <a:spcBef>
                <a:spcPts val="0"/>
              </a:spcBef>
              <a:spcAft>
                <a:spcPts val="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Many participants noted that they would have preferred email or text when first being notified of a debt.</a:t>
            </a:r>
            <a:endParaRPr b="1" sz="2000">
              <a:solidFill>
                <a:srgbClr val="454454"/>
              </a:solidFill>
              <a:latin typeface="Source Sans Pro"/>
              <a:ea typeface="Source Sans Pro"/>
              <a:cs typeface="Source Sans Pro"/>
              <a:sym typeface="Source Sans Pro"/>
            </a:endParaRPr>
          </a:p>
          <a:p>
            <a:pPr indent="-355600" lvl="0" marL="457200" rtl="0" algn="l">
              <a:lnSpc>
                <a:spcPct val="114000"/>
              </a:lnSpc>
              <a:spcBef>
                <a:spcPts val="1000"/>
              </a:spcBef>
              <a:spcAft>
                <a:spcPts val="1000"/>
              </a:spcAft>
              <a:buClr>
                <a:srgbClr val="454454"/>
              </a:buClr>
              <a:buSzPts val="2000"/>
              <a:buFont typeface="Source Sans Pro"/>
              <a:buChar char="●"/>
            </a:pPr>
            <a:r>
              <a:rPr b="1" lang="en-US" sz="2000">
                <a:solidFill>
                  <a:srgbClr val="454454"/>
                </a:solidFill>
                <a:latin typeface="Source Sans Pro"/>
                <a:ea typeface="Source Sans Pro"/>
                <a:cs typeface="Source Sans Pro"/>
                <a:sym typeface="Source Sans Pro"/>
              </a:rPr>
              <a:t>Two participants said they would have liked a call.</a:t>
            </a:r>
            <a:endParaRPr b="1" sz="2000">
              <a:solidFill>
                <a:srgbClr val="454454"/>
              </a:solidFill>
              <a:latin typeface="Source Sans Pro"/>
              <a:ea typeface="Source Sans Pro"/>
              <a:cs typeface="Source Sans Pro"/>
              <a:sym typeface="Source Sans Pro"/>
            </a:endParaRPr>
          </a:p>
        </p:txBody>
      </p:sp>
      <p:sp>
        <p:nvSpPr>
          <p:cNvPr id="162" name="Google Shape;162;p22"/>
          <p:cNvSpPr/>
          <p:nvPr/>
        </p:nvSpPr>
        <p:spPr>
          <a:xfrm>
            <a:off x="793763" y="4926615"/>
            <a:ext cx="2289600" cy="15060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I would've liked an email or alert rather than being slam dunked [by a letter].</a:t>
            </a:r>
            <a:endParaRPr b="1" sz="1500">
              <a:solidFill>
                <a:schemeClr val="accent4"/>
              </a:solidFill>
            </a:endParaRPr>
          </a:p>
        </p:txBody>
      </p:sp>
      <p:sp>
        <p:nvSpPr>
          <p:cNvPr id="163" name="Google Shape;163;p22"/>
          <p:cNvSpPr/>
          <p:nvPr/>
        </p:nvSpPr>
        <p:spPr>
          <a:xfrm>
            <a:off x="3625000" y="4460425"/>
            <a:ext cx="3435000" cy="1711500"/>
          </a:xfrm>
          <a:prstGeom prst="wedgeRoundRectCallout">
            <a:avLst>
              <a:gd fmla="val -20833" name="adj1"/>
              <a:gd fmla="val 62500" name="adj2"/>
              <a:gd fmla="val 0" name="adj3"/>
            </a:avLst>
          </a:prstGeom>
          <a:solidFill>
            <a:srgbClr val="F3F3F3"/>
          </a:solid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b="1" lang="en-US" sz="1200">
                <a:solidFill>
                  <a:schemeClr val="accent4"/>
                </a:solidFill>
              </a:rPr>
              <a:t>Paper doesn't work anymore. The VA should require all veterans be online, and if you can't then you need someone to support you, but they have to sign legally that it will count on them.</a:t>
            </a:r>
            <a:endParaRPr b="1" sz="1500">
              <a:solidFill>
                <a:schemeClr val="accent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