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Bitter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b3Bpp9NvQpZzhhMZLuClfz4m3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itter-boldItalic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Bitter-regular.fntdata"/><Relationship Id="rId16" Type="http://schemas.openxmlformats.org/officeDocument/2006/relationships/font" Target="fonts/ProximaNova-boldItalic.fntdata"/><Relationship Id="rId19" Type="http://schemas.openxmlformats.org/officeDocument/2006/relationships/font" Target="fonts/Bitter-italic.fntdata"/><Relationship Id="rId18" Type="http://schemas.openxmlformats.org/officeDocument/2006/relationships/font" Target="fonts/Bit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6e3450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7b6e3450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7b6e3450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6e34506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7b6e34506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7b6e345067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6e34506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7b6e34506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7b6e345067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6e34506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7b6e34506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7b6e345067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96ec344e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796ec344e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796ec344ea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96ec344e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796ec344e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796ec344e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4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800">
                <a:solidFill>
                  <a:srgbClr val="F2F2F2"/>
                </a:solidFill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3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4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5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25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25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25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25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25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25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25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1" name="Google Shape;71;p25"/>
          <p:cNvCxnSpPr>
            <a:stCxn id="63" idx="3"/>
            <a:endCxn id="69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25"/>
          <p:cNvCxnSpPr>
            <a:stCxn id="69" idx="3"/>
            <a:endCxn id="68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25"/>
          <p:cNvCxnSpPr>
            <a:stCxn id="68" idx="3"/>
            <a:endCxn id="70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74" name="Google Shape;74;p25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0" i="0" sz="11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25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i="0" sz="12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i="0" sz="12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25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0" i="0" sz="11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25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7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/>
          <p:nvPr/>
        </p:nvSpPr>
        <p:spPr>
          <a:xfrm>
            <a:off x="609600" y="1297800"/>
            <a:ext cx="55836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Your content goes here.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here.</a:t>
            </a:r>
            <a:endParaRPr b="0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" name="Google Shape;36;p18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2" name="Google Shape;52;p2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department-of-veterans-affairs/va.gov-team/issues/347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822525" y="6072919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January 25, 2021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Benefits &amp; Memorials 1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 sz="2400"/>
              <a:t>Claims &amp; Appeals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6e345067_0_1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5" name="Google Shape;95;g7b6e345067_0_1"/>
          <p:cNvSpPr txBox="1"/>
          <p:nvPr/>
        </p:nvSpPr>
        <p:spPr>
          <a:xfrm>
            <a:off x="452999" y="1442899"/>
            <a:ext cx="9550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tter"/>
              <a:buChar char="●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Mission &amp; Challenges</a:t>
            </a:r>
            <a:endParaRPr b="0" i="0" sz="1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tter"/>
              <a:buChar char="●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What we want to accomplish</a:t>
            </a:r>
            <a:endParaRPr b="0" i="0" sz="1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tter"/>
              <a:buChar char="●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Priorities</a:t>
            </a:r>
            <a:endParaRPr b="0" i="0" sz="1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tter"/>
              <a:buChar char="●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Our proposal</a:t>
            </a:r>
            <a:endParaRPr b="0" i="0" sz="1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6e345067_0_29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Mission</a:t>
            </a:r>
            <a:endParaRPr/>
          </a:p>
        </p:txBody>
      </p:sp>
      <p:sp>
        <p:nvSpPr>
          <p:cNvPr id="102" name="Google Shape;102;g7b6e345067_0_29"/>
          <p:cNvSpPr txBox="1"/>
          <p:nvPr/>
        </p:nvSpPr>
        <p:spPr>
          <a:xfrm>
            <a:off x="452999" y="1442899"/>
            <a:ext cx="9550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 u="sng">
                <a:latin typeface="Bitter"/>
                <a:ea typeface="Bitter"/>
                <a:cs typeface="Bitter"/>
                <a:sym typeface="Bitter"/>
              </a:rPr>
              <a:t>Our Mission:</a:t>
            </a:r>
            <a:endParaRPr b="1" i="0" sz="2000" u="sng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•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Provide </a:t>
            </a: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Veterans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 and service members a </a:t>
            </a: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simple and fast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 way to file disability claims, decision reviews, appeals, and to access the status of any of their VA benefits.</a:t>
            </a:r>
            <a:endParaRPr i="0" sz="18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Bitter"/>
                <a:ea typeface="Bitter"/>
                <a:cs typeface="Bitter"/>
                <a:sym typeface="Bitter"/>
              </a:rPr>
              <a:t>Mission impediments: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:</a:t>
            </a:r>
            <a:endParaRPr b="0" i="0" sz="20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tter"/>
              <a:buChar char="•"/>
            </a:pPr>
            <a:r>
              <a:rPr lang="en-US" sz="2000">
                <a:latin typeface="Bitter"/>
                <a:ea typeface="Bitter"/>
                <a:cs typeface="Bitter"/>
                <a:sym typeface="Bitter"/>
              </a:rPr>
              <a:t>Product volume - 526 (and associated forms), HLR, Claims Status Tool, NOD 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tter"/>
              <a:buChar char="•"/>
            </a:pPr>
            <a:r>
              <a:rPr lang="en-US" sz="2000">
                <a:latin typeface="Bitter"/>
                <a:ea typeface="Bitter"/>
                <a:cs typeface="Bitter"/>
                <a:sym typeface="Bitter"/>
              </a:rPr>
              <a:t>Balance between product delivery, quality, and support (call center)</a:t>
            </a:r>
            <a:endParaRPr b="0" i="0" sz="2000" u="none" cap="none" strike="noStrike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6e345067_0_43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What we Want to Accomplish</a:t>
            </a:r>
            <a:endParaRPr/>
          </a:p>
        </p:txBody>
      </p:sp>
      <p:sp>
        <p:nvSpPr>
          <p:cNvPr id="109" name="Google Shape;109;g7b6e345067_0_43"/>
          <p:cNvSpPr txBox="1"/>
          <p:nvPr/>
        </p:nvSpPr>
        <p:spPr>
          <a:xfrm>
            <a:off x="452999" y="1442899"/>
            <a:ext cx="9550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itter"/>
              <a:buChar char="●"/>
            </a:pPr>
            <a:r>
              <a:rPr b="1" lang="en-US" sz="1800">
                <a:latin typeface="Bitter"/>
                <a:ea typeface="Bitter"/>
                <a:cs typeface="Bitter"/>
                <a:sym typeface="Bitter"/>
              </a:rPr>
              <a:t>Product</a:t>
            </a:r>
            <a:endParaRPr b="1"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More strict prioritization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 </a:t>
            </a: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and a narrower focus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 may increase overarching velocity and team cohesion around the problem space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Set expectations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 with counterparts/stakeholders and the C&amp;A team around role, product scope, and release timelines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itter"/>
              <a:buChar char="●"/>
            </a:pPr>
            <a:r>
              <a:rPr b="1" lang="en-US" sz="1800">
                <a:latin typeface="Bitter"/>
                <a:ea typeface="Bitter"/>
                <a:cs typeface="Bitter"/>
                <a:sym typeface="Bitter"/>
              </a:rPr>
              <a:t>Design, Research, and Engineering</a:t>
            </a:r>
            <a:endParaRPr b="1"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Conducting and sharing the results of </a:t>
            </a: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deeper qualitative and quantitative research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 is necessary to inform prioritization especially around value and effort of competing priorities  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○"/>
            </a:pPr>
            <a:r>
              <a:rPr b="1" i="1" lang="en-US" sz="1800">
                <a:latin typeface="Bitter"/>
                <a:ea typeface="Bitter"/>
                <a:cs typeface="Bitter"/>
                <a:sym typeface="Bitter"/>
              </a:rPr>
              <a:t>Cross-functional discovery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—frontend, backend, design—is critical to mitigate feasibility, usability, viability, and value risks and avoid “waterfall” handoffs</a:t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b6e345067_0_22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Our Priorities</a:t>
            </a:r>
            <a:endParaRPr/>
          </a:p>
        </p:txBody>
      </p:sp>
      <p:sp>
        <p:nvSpPr>
          <p:cNvPr id="116" name="Google Shape;116;g7b6e345067_0_22"/>
          <p:cNvSpPr txBox="1"/>
          <p:nvPr/>
        </p:nvSpPr>
        <p:spPr>
          <a:xfrm>
            <a:off x="453000" y="1442900"/>
            <a:ext cx="95505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Form 526</a:t>
            </a:r>
            <a:endParaRPr b="1" sz="15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Show validation errors on submit page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UX of failed/unsuccessful submissions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PTSD - triggering questions (articles critical of the VA written in Dec [1] [2])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outdated/confusing language/terms, wrong/outdated diagnoses - usability issues (Research is ongoing. We have a number of findings with a high degree of confidence, and findings we need to validate with VBA/Paul Shute)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Design/Research - the open-endedness/ how we ask/ context (why we’re asking and what specific info do VBA need from Veteran in order to support the claim) of how we ask for descriptions/info can be triggering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Engage VBA. Do readout. Possibly talk to veterans first-hand (maybe 2 more weeks?) Second round where we talk to veterans. (Talk to Mark Greenberg (Ad Hoc) about PTSD research?)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Homelessness bug communication/resubmit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Show errors on the review &amp; submit page (Robin still needs time to finish up work on this)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Policy/procedure for notifying vets affected by bugs - retry and notify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Sub forms 4192 and 8940 are still not in production - Nick says this is low-hanging fruit but we’d need ot monitor this once it rollsout </a:t>
            </a: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https://github.com/department-of-veterans-affairs/va.gov-team/issues/3475</a:t>
            </a:r>
            <a:r>
              <a:rPr lang="en-US"/>
              <a:t> 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4192 REQUEST FOR EMPLOYMENT INFORMATION IN CONNECTION WITH CLAIM FOR DISABILITY BENEFITS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8940 Veteran's Application for Increased Compensation Based on Unemployability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96ec344ea_0_4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Our Priorities (cont’d)</a:t>
            </a:r>
            <a:endParaRPr/>
          </a:p>
        </p:txBody>
      </p:sp>
      <p:sp>
        <p:nvSpPr>
          <p:cNvPr id="123" name="Google Shape;123;g796ec344ea_0_4"/>
          <p:cNvSpPr txBox="1"/>
          <p:nvPr/>
        </p:nvSpPr>
        <p:spPr>
          <a:xfrm>
            <a:off x="452999" y="1442899"/>
            <a:ext cx="9550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b="1" lang="en-US"/>
              <a:t>Claim status tool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No action follow-up from user research conducted mid-2020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We did not act on our research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File upload issues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Error message for claim status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“Don’t know” error messages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Copy on the page needs to be fixed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Users experience frequent timeouts from upstream service</a:t>
            </a:r>
            <a:endParaRPr/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CST doesn’t show unsuccessful 526 submissions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b="1" lang="en-US"/>
              <a:t>HLR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Eligible</a:t>
            </a:r>
            <a:r>
              <a:rPr lang="en-US"/>
              <a:t> contestable </a:t>
            </a:r>
            <a:r>
              <a:rPr lang="en-US"/>
              <a:t>issues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Rollout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b="1" lang="en-US"/>
              <a:t>Letters</a:t>
            </a:r>
            <a:endParaRPr b="1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Potential to shift to another team (we haven’t worked on this one yet) </a:t>
            </a:r>
            <a:endParaRPr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High error rate still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</a:t>
            </a:r>
            <a:r>
              <a:rPr b="1" lang="en-US"/>
              <a:t>NOD . . .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96ec344ea_0_10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Our Proposal</a:t>
            </a:r>
            <a:endParaRPr/>
          </a:p>
        </p:txBody>
      </p:sp>
      <p:sp>
        <p:nvSpPr>
          <p:cNvPr id="130" name="Google Shape;130;g796ec344ea_0_10"/>
          <p:cNvSpPr txBox="1"/>
          <p:nvPr/>
        </p:nvSpPr>
        <p:spPr>
          <a:xfrm>
            <a:off x="452999" y="1442899"/>
            <a:ext cx="95505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arabi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NOD options: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alphaL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Transition ownership 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to another BAM team 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romanL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redirect our efforts to Claims Status Tool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alphaL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Deliver initial Design (3-4 months)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alphaL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Deliver MVP (6 months total)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arabi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Dedicate 60 days to address outstanding errors and ensure existing products are in </a:t>
            </a: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a good/acceptable state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AutoNum type="alphaLcPeriod"/>
            </a:pPr>
            <a:r>
              <a:rPr lang="en-US" sz="1800">
                <a:latin typeface="Bitter"/>
                <a:ea typeface="Bitter"/>
                <a:cs typeface="Bitter"/>
                <a:sym typeface="Bitter"/>
              </a:rPr>
              <a:t>Define acceptable error rate</a:t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itter"/>
              <a:ea typeface="Bitter"/>
              <a:cs typeface="Bitter"/>
              <a:sym typeface="Bit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