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60" r:id="rId5"/>
    <p:sldId id="259" r:id="rId6"/>
    <p:sldId id="261" r:id="rId7"/>
    <p:sldId id="262" r:id="rId8"/>
    <p:sldId id="264" r:id="rId9"/>
    <p:sldId id="263" r:id="rId10"/>
    <p:sldId id="265" r:id="rId11"/>
    <p:sldId id="266" r:id="rId12"/>
    <p:sldId id="267" r:id="rId13"/>
    <p:sldId id="268" r:id="rId14"/>
  </p:sldIdLst>
  <p:sldSz cx="12192000" cy="6858000"/>
  <p:notesSz cx="6858000" cy="9144000"/>
  <p:embeddedFontLst>
    <p:embeddedFont>
      <p:font typeface="Bitter" panose="00000500000000000000" pitchFamily="50"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Proxima Nova" panose="020B0604020202020204" charset="0"/>
      <p:regular r:id="rId24"/>
      <p:bold r:id="rId25"/>
      <p:italic r:id="rId26"/>
      <p:boldItalic r:id="rId27"/>
    </p:embeddedFont>
    <p:embeddedFont>
      <p:font typeface="Source Sans Pro" panose="020B0503030403020204" pitchFamily="34" charset="0"/>
      <p:regular r:id="rId28"/>
      <p:bold r:id="rId29"/>
      <p:italic r:id="rId30"/>
      <p:boldItalic r:id="rId31"/>
    </p:embeddedFont>
    <p:embeddedFont>
      <p:font typeface="Source Sans Pro Light" panose="020B0403030403020204" pitchFamily="34" charset="0"/>
      <p:regular r:id="rId32"/>
      <p:italic r:id="rId33"/>
    </p:embeddedFont>
    <p:embeddedFont>
      <p:font typeface="Source Sans Pro SemiBold" panose="020B0603030403020204" pitchFamily="34" charset="0"/>
      <p:regular r:id="rId34"/>
      <p:bold r:id="rId35"/>
      <p:italic r:id="rId36"/>
      <p:boldItalic r:id="rId37"/>
    </p:embeddedFont>
    <p:embeddedFont>
      <p:font typeface="Source Sans Pro SemiBold" panose="020B06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44"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1788460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146789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2379148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2886618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228977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2245206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2740666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272092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730643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1196135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5d09d270e8_2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5d09d270e8_2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g5d09d270e8_2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7718323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a:spLocks noGrp="1"/>
          </p:cNvSpPr>
          <p:nvPr>
            <p:ph type="title"/>
          </p:nvPr>
        </p:nvSpPr>
        <p:spPr>
          <a:xfrm>
            <a:off x="1524000" y="1532950"/>
            <a:ext cx="9144000" cy="1613700"/>
          </a:xfrm>
          <a:prstGeom prst="rect">
            <a:avLst/>
          </a:prstGeom>
        </p:spPr>
        <p:txBody>
          <a:bodyPr spcFirstLastPara="1" wrap="square" lIns="45700" tIns="45700" rIns="45700" bIns="45700" anchor="b" anchorCtr="0">
            <a:noAutofit/>
          </a:bodyPr>
          <a:lstStyle>
            <a:lvl1pPr lvl="0" algn="ctr" rtl="0">
              <a:spcBef>
                <a:spcPts val="0"/>
              </a:spcBef>
              <a:spcAft>
                <a:spcPts val="0"/>
              </a:spcAft>
              <a:buNone/>
              <a:defRPr sz="4800">
                <a:solidFill>
                  <a:srgbClr val="F2F2F2"/>
                </a:solidFill>
              </a:defRPr>
            </a:lvl1pPr>
            <a:lvl2pPr lvl="1" algn="ctr" rtl="0">
              <a:spcBef>
                <a:spcPts val="0"/>
              </a:spcBef>
              <a:spcAft>
                <a:spcPts val="0"/>
              </a:spcAft>
              <a:buNone/>
              <a:defRPr sz="4800">
                <a:solidFill>
                  <a:srgbClr val="F2F2F2"/>
                </a:solidFill>
              </a:defRPr>
            </a:lvl2pPr>
            <a:lvl3pPr lvl="2" algn="ctr" rtl="0">
              <a:spcBef>
                <a:spcPts val="0"/>
              </a:spcBef>
              <a:spcAft>
                <a:spcPts val="0"/>
              </a:spcAft>
              <a:buNone/>
              <a:defRPr sz="4800">
                <a:solidFill>
                  <a:srgbClr val="F2F2F2"/>
                </a:solidFill>
              </a:defRPr>
            </a:lvl3pPr>
            <a:lvl4pPr lvl="3" algn="ctr" rtl="0">
              <a:spcBef>
                <a:spcPts val="0"/>
              </a:spcBef>
              <a:spcAft>
                <a:spcPts val="0"/>
              </a:spcAft>
              <a:buNone/>
              <a:defRPr sz="4800">
                <a:solidFill>
                  <a:srgbClr val="F2F2F2"/>
                </a:solidFill>
              </a:defRPr>
            </a:lvl4pPr>
            <a:lvl5pPr lvl="4" algn="ctr" rtl="0">
              <a:spcBef>
                <a:spcPts val="0"/>
              </a:spcBef>
              <a:spcAft>
                <a:spcPts val="0"/>
              </a:spcAft>
              <a:buNone/>
              <a:defRPr sz="4800">
                <a:solidFill>
                  <a:srgbClr val="F2F2F2"/>
                </a:solidFill>
              </a:defRPr>
            </a:lvl5pPr>
            <a:lvl6pPr lvl="5" algn="ctr" rtl="0">
              <a:spcBef>
                <a:spcPts val="0"/>
              </a:spcBef>
              <a:spcAft>
                <a:spcPts val="0"/>
              </a:spcAft>
              <a:buNone/>
              <a:defRPr sz="4800">
                <a:solidFill>
                  <a:srgbClr val="F2F2F2"/>
                </a:solidFill>
              </a:defRPr>
            </a:lvl6pPr>
            <a:lvl7pPr lvl="6" algn="ctr" rtl="0">
              <a:spcBef>
                <a:spcPts val="0"/>
              </a:spcBef>
              <a:spcAft>
                <a:spcPts val="0"/>
              </a:spcAft>
              <a:buNone/>
              <a:defRPr sz="4800">
                <a:solidFill>
                  <a:srgbClr val="F2F2F2"/>
                </a:solidFill>
              </a:defRPr>
            </a:lvl7pPr>
            <a:lvl8pPr lvl="7" algn="ctr" rtl="0">
              <a:spcBef>
                <a:spcPts val="0"/>
              </a:spcBef>
              <a:spcAft>
                <a:spcPts val="0"/>
              </a:spcAft>
              <a:buNone/>
              <a:defRPr sz="4800">
                <a:solidFill>
                  <a:srgbClr val="F2F2F2"/>
                </a:solidFill>
              </a:defRPr>
            </a:lvl8pPr>
            <a:lvl9pPr lvl="8" algn="ctr" rtl="0">
              <a:spcBef>
                <a:spcPts val="0"/>
              </a:spcBef>
              <a:spcAft>
                <a:spcPts val="0"/>
              </a:spcAft>
              <a:buNone/>
              <a:defRPr sz="4800">
                <a:solidFill>
                  <a:srgbClr val="F2F2F2"/>
                </a:solidFill>
              </a:defRPr>
            </a:lvl9pPr>
          </a:lstStyle>
          <a:p>
            <a:endParaRPr/>
          </a:p>
        </p:txBody>
      </p:sp>
      <p:sp>
        <p:nvSpPr>
          <p:cNvPr id="17" name="Google Shape;17;p2"/>
          <p:cNvSpPr txBox="1">
            <a:spLocks noGrp="1"/>
          </p:cNvSpPr>
          <p:nvPr>
            <p:ph type="subTitle" idx="1"/>
          </p:nvPr>
        </p:nvSpPr>
        <p:spPr>
          <a:xfrm>
            <a:off x="1534100" y="3146638"/>
            <a:ext cx="9144000" cy="759900"/>
          </a:xfrm>
          <a:prstGeom prst="rect">
            <a:avLst/>
          </a:prstGeom>
        </p:spPr>
        <p:txBody>
          <a:bodyPr spcFirstLastPara="1" wrap="square" lIns="45700" tIns="45700" rIns="45700" bIns="45700" anchor="t" anchorCtr="0">
            <a:noAutofit/>
          </a:bodyPr>
          <a:lstStyle>
            <a:lvl1pPr lvl="0" algn="ctr">
              <a:spcBef>
                <a:spcPts val="800"/>
              </a:spcBef>
              <a:spcAft>
                <a:spcPts val="0"/>
              </a:spcAft>
              <a:buNone/>
              <a:defRPr sz="1800" b="1">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67"/>
        <p:cNvGrpSpPr/>
        <p:nvPr/>
      </p:nvGrpSpPr>
      <p:grpSpPr>
        <a:xfrm>
          <a:off x="0" y="0"/>
          <a:ext cx="0" cy="0"/>
          <a:chOff x="0" y="0"/>
          <a:chExt cx="0" cy="0"/>
        </a:xfrm>
      </p:grpSpPr>
      <p:sp>
        <p:nvSpPr>
          <p:cNvPr id="68" name="Google Shape;68;p1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
        <p:nvSpPr>
          <p:cNvPr id="69" name="Google Shape;69;p11"/>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70" name="Google Shape;70;p11"/>
          <p:cNvSpPr txBox="1">
            <a:spLocks noGrp="1"/>
          </p:cNvSpPr>
          <p:nvPr>
            <p:ph type="body" idx="1"/>
          </p:nvPr>
        </p:nvSpPr>
        <p:spPr>
          <a:xfrm>
            <a:off x="592750" y="1406000"/>
            <a:ext cx="5283600" cy="47520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marL="914400" lvl="1"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marL="1371600" lvl="2"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marL="1828800" lvl="3"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marL="2286000" lvl="4" indent="-228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marL="2743200" lvl="5"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marL="3200400" lvl="6"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marL="3657600" lvl="7"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marL="4114800" lvl="8" indent="-355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a:endParaRPr/>
          </a:p>
        </p:txBody>
      </p:sp>
      <p:sp>
        <p:nvSpPr>
          <p:cNvPr id="71" name="Google Shape;71;p11"/>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72"/>
        <p:cNvGrpSpPr/>
        <p:nvPr/>
      </p:nvGrpSpPr>
      <p:grpSpPr>
        <a:xfrm>
          <a:off x="0" y="0"/>
          <a:ext cx="0" cy="0"/>
          <a:chOff x="0" y="0"/>
          <a:chExt cx="0" cy="0"/>
        </a:xfrm>
      </p:grpSpPr>
      <p:sp>
        <p:nvSpPr>
          <p:cNvPr id="73" name="Google Shape;73;p12"/>
          <p:cNvSpPr txBox="1">
            <a:spLocks noGrp="1"/>
          </p:cNvSpPr>
          <p:nvPr>
            <p:ph type="body" idx="1"/>
          </p:nvPr>
        </p:nvSpPr>
        <p:spPr>
          <a:xfrm>
            <a:off x="609600" y="1525495"/>
            <a:ext cx="5486400" cy="18531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74" name="Google Shape;74;p12"/>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
        <p:nvSpPr>
          <p:cNvPr id="75" name="Google Shape;75;p12"/>
          <p:cNvSpPr txBox="1">
            <a:spLocks noGrp="1"/>
          </p:cNvSpPr>
          <p:nvPr>
            <p:ph type="title"/>
          </p:nvPr>
        </p:nvSpPr>
        <p:spPr>
          <a:xfrm>
            <a:off x="613175" y="685800"/>
            <a:ext cx="10058400" cy="730500"/>
          </a:xfrm>
          <a:prstGeom prst="rect">
            <a:avLst/>
          </a:prstGeom>
        </p:spPr>
        <p:txBody>
          <a:bodyPr spcFirstLastPara="1" wrap="square" lIns="45700" tIns="45700" rIns="45700" bIns="45700" anchor="ctr" anchorCtr="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76" name="Google Shape;76;p12"/>
          <p:cNvSpPr txBox="1">
            <a:spLocks noGrp="1"/>
          </p:cNvSpPr>
          <p:nvPr>
            <p:ph type="subTitle" idx="2"/>
          </p:nvPr>
        </p:nvSpPr>
        <p:spPr>
          <a:xfrm>
            <a:off x="613175" y="327025"/>
            <a:ext cx="10058400" cy="3555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77"/>
        <p:cNvGrpSpPr/>
        <p:nvPr/>
      </p:nvGrpSpPr>
      <p:grpSpPr>
        <a:xfrm>
          <a:off x="0" y="0"/>
          <a:ext cx="0" cy="0"/>
          <a:chOff x="0" y="0"/>
          <a:chExt cx="0" cy="0"/>
        </a:xfrm>
      </p:grpSpPr>
      <p:sp>
        <p:nvSpPr>
          <p:cNvPr id="78" name="Google Shape;78;p1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600" y="2944048"/>
            <a:ext cx="10972800" cy="969900"/>
          </a:xfrm>
          <a:prstGeom prst="rect">
            <a:avLst/>
          </a:prstGeom>
          <a:noFill/>
          <a:ln>
            <a:noFill/>
          </a:ln>
        </p:spPr>
        <p:txBody>
          <a:bodyPr spcFirstLastPara="1" wrap="square" lIns="45700" tIns="45700" rIns="45700" bIns="45700" anchor="b" anchorCtr="0">
            <a:noAutofit/>
          </a:bodyPr>
          <a:lstStyle>
            <a:lvl1pPr lvl="0" algn="l" rtl="0">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20" name="Google Shape;20;p3"/>
          <p:cNvSpPr txBox="1">
            <a:spLocks noGrp="1"/>
          </p:cNvSpPr>
          <p:nvPr>
            <p:ph type="body" idx="1"/>
          </p:nvPr>
        </p:nvSpPr>
        <p:spPr>
          <a:xfrm>
            <a:off x="609600" y="2429129"/>
            <a:ext cx="10972800" cy="482400"/>
          </a:xfrm>
          <a:prstGeom prst="rect">
            <a:avLst/>
          </a:prstGeom>
          <a:noFill/>
          <a:ln>
            <a:noFill/>
          </a:ln>
        </p:spPr>
        <p:txBody>
          <a:bodyPr spcFirstLastPara="1" wrap="square" lIns="45700" tIns="45700" rIns="45700" bIns="45700" anchor="t" anchorCtr="0">
            <a:noAutofit/>
          </a:bodyPr>
          <a:lstStyle>
            <a:lvl1pPr marL="457200" lvl="0"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21" name="Google Shape;21;p3"/>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a:solidFill>
                  <a:srgbClr val="89BDE8"/>
                </a:solidFill>
              </a:defRPr>
            </a:lvl1pPr>
            <a:lvl2pPr marL="0" lvl="1" indent="0" algn="r">
              <a:spcBef>
                <a:spcPts val="0"/>
              </a:spcBef>
              <a:buNone/>
              <a:defRPr>
                <a:solidFill>
                  <a:srgbClr val="89BDE8"/>
                </a:solidFill>
              </a:defRPr>
            </a:lvl2pPr>
            <a:lvl3pPr marL="0" lvl="2" indent="0" algn="r">
              <a:spcBef>
                <a:spcPts val="0"/>
              </a:spcBef>
              <a:buNone/>
              <a:defRPr>
                <a:solidFill>
                  <a:srgbClr val="89BDE8"/>
                </a:solidFill>
              </a:defRPr>
            </a:lvl3pPr>
            <a:lvl4pPr marL="0" lvl="3" indent="0" algn="r">
              <a:spcBef>
                <a:spcPts val="0"/>
              </a:spcBef>
              <a:buNone/>
              <a:defRPr>
                <a:solidFill>
                  <a:srgbClr val="89BDE8"/>
                </a:solidFill>
              </a:defRPr>
            </a:lvl4pPr>
            <a:lvl5pPr marL="0" lvl="4" indent="0" algn="r">
              <a:spcBef>
                <a:spcPts val="0"/>
              </a:spcBef>
              <a:buNone/>
              <a:defRPr>
                <a:solidFill>
                  <a:srgbClr val="89BDE8"/>
                </a:solidFill>
              </a:defRPr>
            </a:lvl5pPr>
            <a:lvl6pPr marL="0" lvl="5" indent="0" algn="r">
              <a:spcBef>
                <a:spcPts val="0"/>
              </a:spcBef>
              <a:buNone/>
              <a:defRPr>
                <a:solidFill>
                  <a:srgbClr val="89BDE8"/>
                </a:solidFill>
              </a:defRPr>
            </a:lvl6pPr>
            <a:lvl7pPr marL="0" lvl="6" indent="0" algn="r">
              <a:spcBef>
                <a:spcPts val="0"/>
              </a:spcBef>
              <a:buNone/>
              <a:defRPr>
                <a:solidFill>
                  <a:srgbClr val="89BDE8"/>
                </a:solidFill>
              </a:defRPr>
            </a:lvl7pPr>
            <a:lvl8pPr marL="0" lvl="7" indent="0" algn="r">
              <a:spcBef>
                <a:spcPts val="0"/>
              </a:spcBef>
              <a:buNone/>
              <a:defRPr>
                <a:solidFill>
                  <a:srgbClr val="89BDE8"/>
                </a:solidFill>
              </a:defRPr>
            </a:lvl8pPr>
            <a:lvl9pPr marL="0" lvl="8" indent="0" algn="r">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US"/>
              <a:t>‹#›</a:t>
            </a:fld>
            <a:endParaRPr sz="1200" b="0" i="0" u="none" strike="noStrike" cap="non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plit 2/3">
  <p:cSld name="2_Split 2/3">
    <p:spTree>
      <p:nvGrpSpPr>
        <p:cNvPr id="1"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25" name="Google Shape;25;p4"/>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b="0" i="0" u="none" strike="noStrike" cap="none">
                <a:solidFill>
                  <a:srgbClr val="87BCE8"/>
                </a:solidFill>
                <a:latin typeface="Avenir"/>
                <a:ea typeface="Avenir"/>
                <a:cs typeface="Avenir"/>
                <a:sym typeface="Avenir"/>
              </a:defRPr>
            </a:lvl1pPr>
            <a:lvl2pPr marL="0" lvl="1" indent="0" algn="r">
              <a:spcBef>
                <a:spcPts val="0"/>
              </a:spcBef>
              <a:buNone/>
              <a:defRPr sz="1200" b="0" i="0" u="none" strike="noStrike" cap="none">
                <a:solidFill>
                  <a:srgbClr val="87BCE8"/>
                </a:solidFill>
                <a:latin typeface="Avenir"/>
                <a:ea typeface="Avenir"/>
                <a:cs typeface="Avenir"/>
                <a:sym typeface="Avenir"/>
              </a:defRPr>
            </a:lvl2pPr>
            <a:lvl3pPr marL="0" lvl="2" indent="0" algn="r">
              <a:spcBef>
                <a:spcPts val="0"/>
              </a:spcBef>
              <a:buNone/>
              <a:defRPr sz="1200" b="0" i="0" u="none" strike="noStrike" cap="none">
                <a:solidFill>
                  <a:srgbClr val="87BCE8"/>
                </a:solidFill>
                <a:latin typeface="Avenir"/>
                <a:ea typeface="Avenir"/>
                <a:cs typeface="Avenir"/>
                <a:sym typeface="Avenir"/>
              </a:defRPr>
            </a:lvl3pPr>
            <a:lvl4pPr marL="0" lvl="3" indent="0" algn="r">
              <a:spcBef>
                <a:spcPts val="0"/>
              </a:spcBef>
              <a:buNone/>
              <a:defRPr sz="1200" b="0" i="0" u="none" strike="noStrike" cap="none">
                <a:solidFill>
                  <a:srgbClr val="87BCE8"/>
                </a:solidFill>
                <a:latin typeface="Avenir"/>
                <a:ea typeface="Avenir"/>
                <a:cs typeface="Avenir"/>
                <a:sym typeface="Avenir"/>
              </a:defRPr>
            </a:lvl4pPr>
            <a:lvl5pPr marL="0" lvl="4" indent="0" algn="r">
              <a:spcBef>
                <a:spcPts val="0"/>
              </a:spcBef>
              <a:buNone/>
              <a:defRPr sz="1200" b="0" i="0" u="none" strike="noStrike" cap="none">
                <a:solidFill>
                  <a:srgbClr val="87BCE8"/>
                </a:solidFill>
                <a:latin typeface="Avenir"/>
                <a:ea typeface="Avenir"/>
                <a:cs typeface="Avenir"/>
                <a:sym typeface="Avenir"/>
              </a:defRPr>
            </a:lvl5pPr>
            <a:lvl6pPr marL="0" lvl="5" indent="0" algn="r">
              <a:spcBef>
                <a:spcPts val="0"/>
              </a:spcBef>
              <a:buNone/>
              <a:defRPr sz="1200" b="0" i="0" u="none" strike="noStrike" cap="none">
                <a:solidFill>
                  <a:srgbClr val="87BCE8"/>
                </a:solidFill>
                <a:latin typeface="Avenir"/>
                <a:ea typeface="Avenir"/>
                <a:cs typeface="Avenir"/>
                <a:sym typeface="Avenir"/>
              </a:defRPr>
            </a:lvl6pPr>
            <a:lvl7pPr marL="0" lvl="6" indent="0" algn="r">
              <a:spcBef>
                <a:spcPts val="0"/>
              </a:spcBef>
              <a:buNone/>
              <a:defRPr sz="1200" b="0" i="0" u="none" strike="noStrike" cap="none">
                <a:solidFill>
                  <a:srgbClr val="87BCE8"/>
                </a:solidFill>
                <a:latin typeface="Avenir"/>
                <a:ea typeface="Avenir"/>
                <a:cs typeface="Avenir"/>
                <a:sym typeface="Avenir"/>
              </a:defRPr>
            </a:lvl7pPr>
            <a:lvl8pPr marL="0" lvl="7" indent="0" algn="r">
              <a:spcBef>
                <a:spcPts val="0"/>
              </a:spcBef>
              <a:buNone/>
              <a:defRPr sz="1200" b="0" i="0" u="none" strike="noStrike" cap="none">
                <a:solidFill>
                  <a:srgbClr val="87BCE8"/>
                </a:solidFill>
                <a:latin typeface="Avenir"/>
                <a:ea typeface="Avenir"/>
                <a:cs typeface="Avenir"/>
                <a:sym typeface="Avenir"/>
              </a:defRPr>
            </a:lvl8pPr>
            <a:lvl9pPr marL="0" lvl="8" indent="0" algn="r">
              <a:spcBef>
                <a:spcPts val="0"/>
              </a:spcBef>
              <a:buNone/>
              <a:defRPr sz="12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4"/>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27" name="Google Shape;27;p4"/>
          <p:cNvSpPr txBox="1">
            <a:spLocks noGrp="1"/>
          </p:cNvSpPr>
          <p:nvPr>
            <p:ph type="body" idx="1"/>
          </p:nvPr>
        </p:nvSpPr>
        <p:spPr>
          <a:xfrm>
            <a:off x="613175" y="1283350"/>
            <a:ext cx="5580000" cy="4884900"/>
          </a:xfrm>
          <a:prstGeom prst="rect">
            <a:avLst/>
          </a:prstGeom>
        </p:spPr>
        <p:txBody>
          <a:bodyPr spcFirstLastPara="1" wrap="square" lIns="45700" tIns="45700" rIns="45700" bIns="45700" anchor="t" anchorCtr="0">
            <a:noAutofit/>
          </a:bodyPr>
          <a:lstStyle>
            <a:lvl1pPr marL="457200" lvl="0" indent="-228600" rtl="0">
              <a:spcBef>
                <a:spcPts val="800"/>
              </a:spcBef>
              <a:spcAft>
                <a:spcPts val="0"/>
              </a:spcAft>
              <a:buSzPts val="2000"/>
              <a:buFont typeface="Source Sans Pro"/>
              <a:buNone/>
              <a:defRPr sz="2000" b="1">
                <a:latin typeface="Source Sans Pro"/>
                <a:ea typeface="Source Sans Pro"/>
                <a:cs typeface="Source Sans Pro"/>
                <a:sym typeface="Source Sans Pro"/>
              </a:defRPr>
            </a:lvl1pPr>
            <a:lvl2pPr marL="914400" lvl="1" indent="-2286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marL="1371600" lvl="2" indent="-228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marL="1828800" lvl="3" indent="-2286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marL="2286000" lvl="4" indent="-2286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marL="2743200" lvl="5"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marL="3200400" lvl="6"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marL="3657600" lvl="7"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marL="4114800" lvl="8" indent="-3556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a:endParaRPr/>
          </a:p>
        </p:txBody>
      </p:sp>
      <p:sp>
        <p:nvSpPr>
          <p:cNvPr id="28" name="Google Shape;28;p4"/>
          <p:cNvSpPr txBox="1">
            <a:spLocks noGrp="1"/>
          </p:cNvSpPr>
          <p:nvPr>
            <p:ph type="subTitle" idx="2"/>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title">
  <p:cSld name="Two Content">
    <p:spTree>
      <p:nvGrpSpPr>
        <p:cNvPr id="1" name="Shape 29"/>
        <p:cNvGrpSpPr/>
        <p:nvPr/>
      </p:nvGrpSpPr>
      <p:grpSpPr>
        <a:xfrm>
          <a:off x="0" y="0"/>
          <a:ext cx="0" cy="0"/>
          <a:chOff x="0" y="0"/>
          <a:chExt cx="0" cy="0"/>
        </a:xfrm>
      </p:grpSpPr>
      <p:sp>
        <p:nvSpPr>
          <p:cNvPr id="30" name="Google Shape;30;p5"/>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
          <p:cNvSpPr txBox="1">
            <a:spLocks noGrp="1"/>
          </p:cNvSpPr>
          <p:nvPr>
            <p:ph type="title"/>
          </p:nvPr>
        </p:nvSpPr>
        <p:spPr>
          <a:xfrm>
            <a:off x="613175" y="680400"/>
            <a:ext cx="100548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32" name="Google Shape;32;p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teps - Squares">
  <p:cSld name="Two Content_1">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Avenir"/>
                <a:ea typeface="Avenir"/>
                <a:cs typeface="Avenir"/>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6"/>
          <p:cNvSpPr txBox="1"/>
          <p:nvPr/>
        </p:nvSpPr>
        <p:spPr>
          <a:xfrm>
            <a:off x="1540955"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1</a:t>
            </a:r>
            <a:endParaRPr sz="2400" b="1">
              <a:solidFill>
                <a:srgbClr val="FFFFFF"/>
              </a:solidFill>
              <a:latin typeface="Proxima Nova"/>
              <a:ea typeface="Proxima Nova"/>
              <a:cs typeface="Proxima Nova"/>
              <a:sym typeface="Proxima Nova"/>
            </a:endParaRPr>
          </a:p>
        </p:txBody>
      </p:sp>
      <p:sp>
        <p:nvSpPr>
          <p:cNvPr id="36" name="Google Shape;36;p6"/>
          <p:cNvSpPr txBox="1"/>
          <p:nvPr/>
        </p:nvSpPr>
        <p:spPr>
          <a:xfrm>
            <a:off x="3816475"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2</a:t>
            </a:r>
            <a:endParaRPr sz="2400" b="1">
              <a:solidFill>
                <a:srgbClr val="FFFFFF"/>
              </a:solidFill>
              <a:latin typeface="Proxima Nova"/>
              <a:ea typeface="Proxima Nova"/>
              <a:cs typeface="Proxima Nova"/>
              <a:sym typeface="Proxima Nova"/>
            </a:endParaRPr>
          </a:p>
        </p:txBody>
      </p:sp>
      <p:sp>
        <p:nvSpPr>
          <p:cNvPr id="37" name="Google Shape;37;p6"/>
          <p:cNvSpPr txBox="1"/>
          <p:nvPr/>
        </p:nvSpPr>
        <p:spPr>
          <a:xfrm>
            <a:off x="6843513" y="2826988"/>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2400" b="1">
              <a:solidFill>
                <a:srgbClr val="FFFFFF"/>
              </a:solidFill>
              <a:latin typeface="Proxima Nova"/>
              <a:ea typeface="Proxima Nova"/>
              <a:cs typeface="Proxima Nova"/>
              <a:sym typeface="Proxima Nova"/>
            </a:endParaRPr>
          </a:p>
        </p:txBody>
      </p:sp>
      <p:sp>
        <p:nvSpPr>
          <p:cNvPr id="38" name="Google Shape;38;p6"/>
          <p:cNvSpPr txBox="1"/>
          <p:nvPr/>
        </p:nvSpPr>
        <p:spPr>
          <a:xfrm>
            <a:off x="533000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3</a:t>
            </a:r>
            <a:endParaRPr sz="2400" b="1">
              <a:solidFill>
                <a:srgbClr val="FFFFFF"/>
              </a:solidFill>
              <a:latin typeface="Proxima Nova"/>
              <a:ea typeface="Proxima Nova"/>
              <a:cs typeface="Proxima Nova"/>
              <a:sym typeface="Proxima Nova"/>
            </a:endParaRPr>
          </a:p>
        </p:txBody>
      </p:sp>
      <p:sp>
        <p:nvSpPr>
          <p:cNvPr id="39" name="Google Shape;39;p6"/>
          <p:cNvSpPr txBox="1"/>
          <p:nvPr/>
        </p:nvSpPr>
        <p:spPr>
          <a:xfrm>
            <a:off x="8357050" y="2495063"/>
            <a:ext cx="383100" cy="3936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5</a:t>
            </a:r>
            <a:endParaRPr sz="2400" b="1">
              <a:solidFill>
                <a:srgbClr val="FFFFFF"/>
              </a:solidFill>
              <a:latin typeface="Proxima Nova"/>
              <a:ea typeface="Proxima Nova"/>
              <a:cs typeface="Proxima Nova"/>
              <a:sym typeface="Proxima Nova"/>
            </a:endParaRPr>
          </a:p>
        </p:txBody>
      </p:sp>
      <p:sp>
        <p:nvSpPr>
          <p:cNvPr id="40" name="Google Shape;40;p6"/>
          <p:cNvSpPr txBox="1"/>
          <p:nvPr/>
        </p:nvSpPr>
        <p:spPr>
          <a:xfrm>
            <a:off x="6415930" y="23249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3</a:t>
            </a:r>
            <a:endParaRPr sz="2400" b="1">
              <a:solidFill>
                <a:srgbClr val="FFFFFF"/>
              </a:solidFill>
              <a:latin typeface="Proxima Nova"/>
              <a:ea typeface="Proxima Nova"/>
              <a:cs typeface="Proxima Nova"/>
              <a:sym typeface="Proxima Nova"/>
            </a:endParaRPr>
          </a:p>
        </p:txBody>
      </p:sp>
      <p:sp>
        <p:nvSpPr>
          <p:cNvPr id="41" name="Google Shape;41;p6"/>
          <p:cNvSpPr txBox="1"/>
          <p:nvPr/>
        </p:nvSpPr>
        <p:spPr>
          <a:xfrm>
            <a:off x="3978442" y="2656899"/>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2</a:t>
            </a:r>
            <a:endParaRPr sz="2400" b="1">
              <a:solidFill>
                <a:srgbClr val="FFFFFF"/>
              </a:solidFill>
              <a:latin typeface="Proxima Nova"/>
              <a:ea typeface="Proxima Nova"/>
              <a:cs typeface="Proxima Nova"/>
              <a:sym typeface="Proxima Nova"/>
            </a:endParaRPr>
          </a:p>
        </p:txBody>
      </p:sp>
      <p:sp>
        <p:nvSpPr>
          <p:cNvPr id="42" name="Google Shape;42;p6"/>
          <p:cNvSpPr txBox="1"/>
          <p:nvPr/>
        </p:nvSpPr>
        <p:spPr>
          <a:xfrm>
            <a:off x="8853417" y="2606824"/>
            <a:ext cx="548700" cy="563700"/>
          </a:xfrm>
          <a:prstGeom prst="rect">
            <a:avLst/>
          </a:prstGeom>
          <a:solidFill>
            <a:schemeClr val="lt1"/>
          </a:solidFill>
          <a:ln>
            <a:noFill/>
          </a:ln>
        </p:spPr>
        <p:txBody>
          <a:bodyPr spcFirstLastPara="1" wrap="square" lIns="45700" tIns="0" rIns="0" bIns="0" anchor="b" anchorCtr="0">
            <a:noAutofit/>
          </a:bodyPr>
          <a:lstStyle/>
          <a:p>
            <a:pPr marL="0" lvl="0" indent="0" algn="l" rtl="0">
              <a:spcBef>
                <a:spcPts val="0"/>
              </a:spcBef>
              <a:spcAft>
                <a:spcPts val="0"/>
              </a:spcAft>
              <a:buNone/>
            </a:pPr>
            <a:r>
              <a:rPr lang="en-US" sz="2400" b="1">
                <a:solidFill>
                  <a:srgbClr val="FFFFFF"/>
                </a:solidFill>
                <a:latin typeface="Proxima Nova"/>
                <a:ea typeface="Proxima Nova"/>
                <a:cs typeface="Proxima Nova"/>
                <a:sym typeface="Proxima Nova"/>
              </a:rPr>
              <a:t>4</a:t>
            </a:r>
            <a:endParaRPr sz="2400" b="1">
              <a:solidFill>
                <a:srgbClr val="FFFFFF"/>
              </a:solidFill>
              <a:latin typeface="Proxima Nova"/>
              <a:ea typeface="Proxima Nova"/>
              <a:cs typeface="Proxima Nova"/>
              <a:sym typeface="Proxima Nova"/>
            </a:endParaRPr>
          </a:p>
        </p:txBody>
      </p:sp>
      <p:cxnSp>
        <p:nvCxnSpPr>
          <p:cNvPr id="43" name="Google Shape;43;p6"/>
          <p:cNvCxnSpPr>
            <a:stCxn id="35" idx="3"/>
            <a:endCxn id="41" idx="1"/>
          </p:cNvCxnSpPr>
          <p:nvPr/>
        </p:nvCxnSpPr>
        <p:spPr>
          <a:xfrm>
            <a:off x="2089655" y="2606774"/>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4" name="Google Shape;44;p6"/>
          <p:cNvCxnSpPr>
            <a:stCxn id="41" idx="3"/>
            <a:endCxn id="40" idx="1"/>
          </p:cNvCxnSpPr>
          <p:nvPr/>
        </p:nvCxnSpPr>
        <p:spPr>
          <a:xfrm rot="10800000" flipH="1">
            <a:off x="4527142" y="2606649"/>
            <a:ext cx="1888800" cy="332100"/>
          </a:xfrm>
          <a:prstGeom prst="curvedConnector3">
            <a:avLst>
              <a:gd name="adj1" fmla="val 50000"/>
            </a:avLst>
          </a:prstGeom>
          <a:noFill/>
          <a:ln w="28575" cap="flat" cmpd="sng">
            <a:solidFill>
              <a:srgbClr val="89BDE8"/>
            </a:solidFill>
            <a:prstDash val="dash"/>
            <a:round/>
            <a:headEnd type="none" w="med" len="med"/>
            <a:tailEnd type="triangle" w="med" len="med"/>
          </a:ln>
        </p:spPr>
      </p:cxnSp>
      <p:cxnSp>
        <p:nvCxnSpPr>
          <p:cNvPr id="45" name="Google Shape;45;p6"/>
          <p:cNvCxnSpPr>
            <a:stCxn id="40" idx="3"/>
            <a:endCxn id="42" idx="1"/>
          </p:cNvCxnSpPr>
          <p:nvPr/>
        </p:nvCxnSpPr>
        <p:spPr>
          <a:xfrm>
            <a:off x="6964630" y="2606774"/>
            <a:ext cx="1888800" cy="282000"/>
          </a:xfrm>
          <a:prstGeom prst="curvedConnector3">
            <a:avLst>
              <a:gd name="adj1" fmla="val 50000"/>
            </a:avLst>
          </a:prstGeom>
          <a:noFill/>
          <a:ln w="28575" cap="flat" cmpd="sng">
            <a:solidFill>
              <a:srgbClr val="89BDE8"/>
            </a:solidFill>
            <a:prstDash val="dash"/>
            <a:round/>
            <a:headEnd type="none" w="med" len="med"/>
            <a:tailEnd type="triangle" w="med" len="med"/>
          </a:ln>
        </p:spPr>
      </p:cxnSp>
      <p:sp>
        <p:nvSpPr>
          <p:cNvPr id="46" name="Google Shape;46;p6"/>
          <p:cNvSpPr txBox="1"/>
          <p:nvPr/>
        </p:nvSpPr>
        <p:spPr>
          <a:xfrm>
            <a:off x="1427700" y="2888663"/>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7" name="Google Shape;47;p6"/>
          <p:cNvSpPr txBox="1"/>
          <p:nvPr/>
        </p:nvSpPr>
        <p:spPr>
          <a:xfrm>
            <a:off x="3855625" y="3220588"/>
            <a:ext cx="13716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48" name="Google Shape;48;p6"/>
          <p:cNvSpPr txBox="1"/>
          <p:nvPr/>
        </p:nvSpPr>
        <p:spPr>
          <a:xfrm>
            <a:off x="6341313" y="288866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200" b="1">
              <a:solidFill>
                <a:srgbClr val="434343"/>
              </a:solidFill>
              <a:latin typeface="Source Sans Pro"/>
              <a:ea typeface="Source Sans Pro"/>
              <a:cs typeface="Source Sans Pro"/>
              <a:sym typeface="Source Sans Pro"/>
            </a:endParaRPr>
          </a:p>
        </p:txBody>
      </p:sp>
      <p:sp>
        <p:nvSpPr>
          <p:cNvPr id="49" name="Google Shape;49;p6"/>
          <p:cNvSpPr txBox="1"/>
          <p:nvPr/>
        </p:nvSpPr>
        <p:spPr>
          <a:xfrm>
            <a:off x="8740175" y="3170513"/>
            <a:ext cx="1387500" cy="13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0" name="Google Shape;50;p6"/>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51" name="Google Shape;51;p6"/>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52"/>
        <p:cNvGrpSpPr/>
        <p:nvPr/>
      </p:nvGrpSpPr>
      <p:grpSpPr>
        <a:xfrm>
          <a:off x="0" y="0"/>
          <a:ext cx="0" cy="0"/>
          <a:chOff x="0" y="0"/>
          <a:chExt cx="0" cy="0"/>
        </a:xfrm>
      </p:grpSpPr>
      <p:sp>
        <p:nvSpPr>
          <p:cNvPr id="53" name="Google Shape;53;p7"/>
          <p:cNvSpPr txBox="1">
            <a:spLocks noGrp="1"/>
          </p:cNvSpPr>
          <p:nvPr>
            <p:ph type="body" idx="1"/>
          </p:nvPr>
        </p:nvSpPr>
        <p:spPr>
          <a:xfrm>
            <a:off x="609600" y="1525495"/>
            <a:ext cx="5486400" cy="18531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228600" tIns="228600" rIns="228600" bIns="228600" anchor="t" anchorCtr="0">
            <a:noAutofit/>
          </a:bodyPr>
          <a:lstStyle>
            <a:lvl1pPr marL="457200" lvl="0"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marL="914400" lvl="1"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marL="1371600" lvl="2"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marL="1828800" lvl="3"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marL="2286000" lvl="4" indent="-228600" algn="l" rtl="0">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marL="2743200" lvl="5" indent="-342900" algn="l" rtl="0">
              <a:lnSpc>
                <a:spcPct val="120000"/>
              </a:lnSpc>
              <a:spcBef>
                <a:spcPts val="800"/>
              </a:spcBef>
              <a:spcAft>
                <a:spcPts val="0"/>
              </a:spcAft>
              <a:buClr>
                <a:srgbClr val="454454"/>
              </a:buClr>
              <a:buSzPts val="1800"/>
              <a:buChar char="•"/>
              <a:defRPr/>
            </a:lvl6pPr>
            <a:lvl7pPr marL="3200400" lvl="6" indent="-342900" algn="l" rtl="0">
              <a:lnSpc>
                <a:spcPct val="120000"/>
              </a:lnSpc>
              <a:spcBef>
                <a:spcPts val="800"/>
              </a:spcBef>
              <a:spcAft>
                <a:spcPts val="0"/>
              </a:spcAft>
              <a:buClr>
                <a:srgbClr val="454454"/>
              </a:buClr>
              <a:buSzPts val="1800"/>
              <a:buChar char="•"/>
              <a:defRPr/>
            </a:lvl7pPr>
            <a:lvl8pPr marL="3657600" lvl="7" indent="-342900" algn="l" rtl="0">
              <a:lnSpc>
                <a:spcPct val="120000"/>
              </a:lnSpc>
              <a:spcBef>
                <a:spcPts val="800"/>
              </a:spcBef>
              <a:spcAft>
                <a:spcPts val="0"/>
              </a:spcAft>
              <a:buClr>
                <a:srgbClr val="454454"/>
              </a:buClr>
              <a:buSzPts val="1800"/>
              <a:buChar char="•"/>
              <a:defRPr/>
            </a:lvl8pPr>
            <a:lvl9pPr marL="4114800" lvl="8" indent="-342900" algn="l" rtl="0">
              <a:lnSpc>
                <a:spcPct val="120000"/>
              </a:lnSpc>
              <a:spcBef>
                <a:spcPts val="800"/>
              </a:spcBef>
              <a:spcAft>
                <a:spcPts val="0"/>
              </a:spcAft>
              <a:buClr>
                <a:srgbClr val="454454"/>
              </a:buClr>
              <a:buSzPts val="1800"/>
              <a:buChar char="•"/>
              <a:defRPr/>
            </a:lvl9pPr>
          </a:lstStyle>
          <a:p>
            <a:endParaRPr/>
          </a:p>
        </p:txBody>
      </p:sp>
      <p:sp>
        <p:nvSpPr>
          <p:cNvPr id="54" name="Google Shape;54;p7"/>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7"/>
          <p:cNvSpPr txBox="1">
            <a:spLocks noGrp="1"/>
          </p:cNvSpPr>
          <p:nvPr>
            <p:ph type="title"/>
          </p:nvPr>
        </p:nvSpPr>
        <p:spPr>
          <a:xfrm>
            <a:off x="613175" y="680400"/>
            <a:ext cx="7108500" cy="673500"/>
          </a:xfrm>
          <a:prstGeom prst="rect">
            <a:avLst/>
          </a:prstGeom>
        </p:spPr>
        <p:txBody>
          <a:bodyPr spcFirstLastPara="1" wrap="square" lIns="45700" tIns="45700" rIns="45700" bIns="45700"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56" name="Google Shape;56;p7"/>
          <p:cNvSpPr txBox="1">
            <a:spLocks noGrp="1"/>
          </p:cNvSpPr>
          <p:nvPr>
            <p:ph type="subTitle" idx="2"/>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eneral content">
  <p:cSld name="Four Content Boxes_1">
    <p:spTree>
      <p:nvGrpSpPr>
        <p:cNvPr id="1" name="Shape 57"/>
        <p:cNvGrpSpPr/>
        <p:nvPr/>
      </p:nvGrpSpPr>
      <p:grpSpPr>
        <a:xfrm>
          <a:off x="0" y="0"/>
          <a:ext cx="0" cy="0"/>
          <a:chOff x="0" y="0"/>
          <a:chExt cx="0" cy="0"/>
        </a:xfrm>
      </p:grpSpPr>
      <p:sp>
        <p:nvSpPr>
          <p:cNvPr id="58" name="Google Shape;58;p8"/>
          <p:cNvSpPr txBox="1">
            <a:spLocks noGrp="1"/>
          </p:cNvSpPr>
          <p:nvPr>
            <p:ph type="title"/>
          </p:nvPr>
        </p:nvSpPr>
        <p:spPr>
          <a:xfrm>
            <a:off x="609600" y="685800"/>
            <a:ext cx="10058400" cy="601800"/>
          </a:xfrm>
          <a:prstGeom prst="rect">
            <a:avLst/>
          </a:prstGeom>
          <a:noFill/>
          <a:ln>
            <a:noFill/>
          </a:ln>
        </p:spPr>
        <p:txBody>
          <a:bodyPr spcFirstLastPara="1" wrap="square" lIns="45700" tIns="45700" rIns="45700" bIns="45700" anchor="t" anchorCtr="0">
            <a:noAutofit/>
          </a:bodyPr>
          <a:lstStyle>
            <a:lvl1pPr lvl="0" algn="l" rtl="0">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rtl="0">
              <a:lnSpc>
                <a:spcPct val="100000"/>
              </a:lnSpc>
              <a:spcBef>
                <a:spcPts val="0"/>
              </a:spcBef>
              <a:spcAft>
                <a:spcPts val="0"/>
              </a:spcAft>
              <a:buClr>
                <a:schemeClr val="accent1"/>
              </a:buClr>
              <a:buSzPts val="1800"/>
              <a:buNone/>
              <a:defRPr/>
            </a:lvl2pPr>
            <a:lvl3pPr lvl="2" algn="l" rtl="0">
              <a:lnSpc>
                <a:spcPct val="100000"/>
              </a:lnSpc>
              <a:spcBef>
                <a:spcPts val="0"/>
              </a:spcBef>
              <a:spcAft>
                <a:spcPts val="0"/>
              </a:spcAft>
              <a:buClr>
                <a:schemeClr val="accent1"/>
              </a:buClr>
              <a:buSzPts val="1800"/>
              <a:buNone/>
              <a:defRPr/>
            </a:lvl3pPr>
            <a:lvl4pPr lvl="3" algn="l" rtl="0">
              <a:lnSpc>
                <a:spcPct val="100000"/>
              </a:lnSpc>
              <a:spcBef>
                <a:spcPts val="0"/>
              </a:spcBef>
              <a:spcAft>
                <a:spcPts val="0"/>
              </a:spcAft>
              <a:buClr>
                <a:schemeClr val="accent1"/>
              </a:buClr>
              <a:buSzPts val="1800"/>
              <a:buNone/>
              <a:defRPr/>
            </a:lvl4pPr>
            <a:lvl5pPr lvl="4" algn="l" rtl="0">
              <a:lnSpc>
                <a:spcPct val="100000"/>
              </a:lnSpc>
              <a:spcBef>
                <a:spcPts val="0"/>
              </a:spcBef>
              <a:spcAft>
                <a:spcPts val="0"/>
              </a:spcAft>
              <a:buClr>
                <a:schemeClr val="accent1"/>
              </a:buClr>
              <a:buSzPts val="1800"/>
              <a:buNone/>
              <a:defRPr/>
            </a:lvl5pPr>
            <a:lvl6pPr lvl="5" algn="l" rtl="0">
              <a:lnSpc>
                <a:spcPct val="100000"/>
              </a:lnSpc>
              <a:spcBef>
                <a:spcPts val="0"/>
              </a:spcBef>
              <a:spcAft>
                <a:spcPts val="0"/>
              </a:spcAft>
              <a:buClr>
                <a:schemeClr val="accent1"/>
              </a:buClr>
              <a:buSzPts val="1800"/>
              <a:buNone/>
              <a:defRPr/>
            </a:lvl6pPr>
            <a:lvl7pPr lvl="6" algn="l" rtl="0">
              <a:lnSpc>
                <a:spcPct val="100000"/>
              </a:lnSpc>
              <a:spcBef>
                <a:spcPts val="0"/>
              </a:spcBef>
              <a:spcAft>
                <a:spcPts val="0"/>
              </a:spcAft>
              <a:buClr>
                <a:schemeClr val="accent1"/>
              </a:buClr>
              <a:buSzPts val="1800"/>
              <a:buNone/>
              <a:defRPr/>
            </a:lvl7pPr>
            <a:lvl8pPr lvl="7" algn="l" rtl="0">
              <a:lnSpc>
                <a:spcPct val="100000"/>
              </a:lnSpc>
              <a:spcBef>
                <a:spcPts val="0"/>
              </a:spcBef>
              <a:spcAft>
                <a:spcPts val="0"/>
              </a:spcAft>
              <a:buClr>
                <a:schemeClr val="accent1"/>
              </a:buClr>
              <a:buSzPts val="1800"/>
              <a:buNone/>
              <a:defRPr/>
            </a:lvl8pPr>
            <a:lvl9pPr lvl="8" algn="l" rtl="0">
              <a:lnSpc>
                <a:spcPct val="100000"/>
              </a:lnSpc>
              <a:spcBef>
                <a:spcPts val="0"/>
              </a:spcBef>
              <a:spcAft>
                <a:spcPts val="0"/>
              </a:spcAft>
              <a:buClr>
                <a:schemeClr val="accent1"/>
              </a:buClr>
              <a:buSzPts val="1800"/>
              <a:buNone/>
              <a:defRPr/>
            </a:lvl9pPr>
          </a:lstStyle>
          <a:p>
            <a:endParaRPr/>
          </a:p>
        </p:txBody>
      </p:sp>
      <p:sp>
        <p:nvSpPr>
          <p:cNvPr id="59" name="Google Shape;59;p8"/>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rtl="0">
              <a:spcBef>
                <a:spcPts val="0"/>
              </a:spcBef>
              <a:buNone/>
              <a:defRPr sz="1200">
                <a:solidFill>
                  <a:srgbClr val="7F8EA3"/>
                </a:solidFill>
                <a:latin typeface="Avenir"/>
                <a:ea typeface="Avenir"/>
                <a:cs typeface="Avenir"/>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0" name="Google Shape;60;p8"/>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lvl1pPr lvl="0" rtl="0">
              <a:spcBef>
                <a:spcPts val="800"/>
              </a:spcBef>
              <a:spcAft>
                <a:spcPts val="0"/>
              </a:spcAft>
              <a:buNone/>
              <a:defRPr sz="1600" b="1">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61"/>
        <p:cNvGrpSpPr/>
        <p:nvPr/>
      </p:nvGrpSpPr>
      <p:grpSpPr>
        <a:xfrm>
          <a:off x="0" y="0"/>
          <a:ext cx="0" cy="0"/>
          <a:chOff x="0" y="0"/>
          <a:chExt cx="0" cy="0"/>
        </a:xfrm>
      </p:grpSpPr>
      <p:sp>
        <p:nvSpPr>
          <p:cNvPr id="62" name="Google Shape;62;p9"/>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r">
              <a:spcBef>
                <a:spcPts val="0"/>
              </a:spcBef>
              <a:buNone/>
              <a:defRPr sz="1200">
                <a:solidFill>
                  <a:srgbClr val="7F8EA3"/>
                </a:solidFill>
                <a:latin typeface="Avenir"/>
                <a:ea typeface="Avenir"/>
                <a:cs typeface="Avenir"/>
                <a:sym typeface="Avenir"/>
              </a:defRPr>
            </a:lvl1pPr>
            <a:lvl2pPr marL="0" lvl="1" indent="0" algn="r">
              <a:spcBef>
                <a:spcPts val="0"/>
              </a:spcBef>
              <a:buNone/>
              <a:defRPr sz="1200">
                <a:solidFill>
                  <a:srgbClr val="7F8EA3"/>
                </a:solidFill>
                <a:latin typeface="Avenir"/>
                <a:ea typeface="Avenir"/>
                <a:cs typeface="Avenir"/>
                <a:sym typeface="Avenir"/>
              </a:defRPr>
            </a:lvl2pPr>
            <a:lvl3pPr marL="0" lvl="2" indent="0" algn="r">
              <a:spcBef>
                <a:spcPts val="0"/>
              </a:spcBef>
              <a:buNone/>
              <a:defRPr sz="1200">
                <a:solidFill>
                  <a:srgbClr val="7F8EA3"/>
                </a:solidFill>
                <a:latin typeface="Avenir"/>
                <a:ea typeface="Avenir"/>
                <a:cs typeface="Avenir"/>
                <a:sym typeface="Avenir"/>
              </a:defRPr>
            </a:lvl3pPr>
            <a:lvl4pPr marL="0" lvl="3" indent="0" algn="r">
              <a:spcBef>
                <a:spcPts val="0"/>
              </a:spcBef>
              <a:buNone/>
              <a:defRPr sz="1200">
                <a:solidFill>
                  <a:srgbClr val="7F8EA3"/>
                </a:solidFill>
                <a:latin typeface="Avenir"/>
                <a:ea typeface="Avenir"/>
                <a:cs typeface="Avenir"/>
                <a:sym typeface="Avenir"/>
              </a:defRPr>
            </a:lvl4pPr>
            <a:lvl5pPr marL="0" lvl="4" indent="0" algn="r">
              <a:spcBef>
                <a:spcPts val="0"/>
              </a:spcBef>
              <a:buNone/>
              <a:defRPr sz="1200">
                <a:solidFill>
                  <a:srgbClr val="7F8EA3"/>
                </a:solidFill>
                <a:latin typeface="Avenir"/>
                <a:ea typeface="Avenir"/>
                <a:cs typeface="Avenir"/>
                <a:sym typeface="Avenir"/>
              </a:defRPr>
            </a:lvl5pPr>
            <a:lvl6pPr marL="0" lvl="5" indent="0" algn="r">
              <a:spcBef>
                <a:spcPts val="0"/>
              </a:spcBef>
              <a:buNone/>
              <a:defRPr sz="1200">
                <a:solidFill>
                  <a:srgbClr val="7F8EA3"/>
                </a:solidFill>
                <a:latin typeface="Avenir"/>
                <a:ea typeface="Avenir"/>
                <a:cs typeface="Avenir"/>
                <a:sym typeface="Avenir"/>
              </a:defRPr>
            </a:lvl6pPr>
            <a:lvl7pPr marL="0" lvl="6" indent="0" algn="r">
              <a:spcBef>
                <a:spcPts val="0"/>
              </a:spcBef>
              <a:buNone/>
              <a:defRPr sz="1200">
                <a:solidFill>
                  <a:srgbClr val="7F8EA3"/>
                </a:solidFill>
                <a:latin typeface="Avenir"/>
                <a:ea typeface="Avenir"/>
                <a:cs typeface="Avenir"/>
                <a:sym typeface="Avenir"/>
              </a:defRPr>
            </a:lvl7pPr>
            <a:lvl8pPr marL="0" lvl="7" indent="0" algn="r">
              <a:spcBef>
                <a:spcPts val="0"/>
              </a:spcBef>
              <a:buNone/>
              <a:defRPr sz="1200">
                <a:solidFill>
                  <a:srgbClr val="7F8EA3"/>
                </a:solidFill>
                <a:latin typeface="Avenir"/>
                <a:ea typeface="Avenir"/>
                <a:cs typeface="Avenir"/>
                <a:sym typeface="Avenir"/>
              </a:defRPr>
            </a:lvl8pPr>
            <a:lvl9pPr marL="0" lvl="8" indent="0" algn="r">
              <a:spcBef>
                <a:spcPts val="0"/>
              </a:spcBef>
              <a:buNone/>
              <a:defRPr sz="12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63" name="Google Shape;63;p9"/>
          <p:cNvSpPr txBox="1">
            <a:spLocks noGrp="1"/>
          </p:cNvSpPr>
          <p:nvPr>
            <p:ph type="title"/>
          </p:nvPr>
        </p:nvSpPr>
        <p:spPr>
          <a:xfrm>
            <a:off x="623400" y="337250"/>
            <a:ext cx="109590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lvl="0" indent="0" algn="ctr" rtl="0">
              <a:spcBef>
                <a:spcPts val="0"/>
              </a:spcBef>
              <a:buNone/>
              <a:defRPr sz="3600">
                <a:solidFill>
                  <a:srgbClr val="89BDE8"/>
                </a:solidFill>
                <a:latin typeface="Bitter"/>
                <a:ea typeface="Bitter"/>
                <a:cs typeface="Bitter"/>
                <a:sym typeface="Bitter"/>
              </a:defRPr>
            </a:lvl1pPr>
            <a:lvl2pPr marL="0" lvl="1" indent="0" algn="ctr" rtl="0">
              <a:spcBef>
                <a:spcPts val="0"/>
              </a:spcBef>
              <a:buNone/>
              <a:defRPr sz="3600">
                <a:solidFill>
                  <a:srgbClr val="89BDE8"/>
                </a:solidFill>
                <a:latin typeface="Bitter"/>
                <a:ea typeface="Bitter"/>
                <a:cs typeface="Bitter"/>
                <a:sym typeface="Bitter"/>
              </a:defRPr>
            </a:lvl2pPr>
            <a:lvl3pPr marL="0" lvl="2" indent="0" algn="ctr" rtl="0">
              <a:spcBef>
                <a:spcPts val="0"/>
              </a:spcBef>
              <a:buNone/>
              <a:defRPr sz="3600">
                <a:solidFill>
                  <a:srgbClr val="89BDE8"/>
                </a:solidFill>
                <a:latin typeface="Bitter"/>
                <a:ea typeface="Bitter"/>
                <a:cs typeface="Bitter"/>
                <a:sym typeface="Bitter"/>
              </a:defRPr>
            </a:lvl3pPr>
            <a:lvl4pPr marL="0" lvl="3" indent="0" algn="ctr" rtl="0">
              <a:spcBef>
                <a:spcPts val="0"/>
              </a:spcBef>
              <a:buNone/>
              <a:defRPr sz="3600">
                <a:solidFill>
                  <a:srgbClr val="89BDE8"/>
                </a:solidFill>
                <a:latin typeface="Bitter"/>
                <a:ea typeface="Bitter"/>
                <a:cs typeface="Bitter"/>
                <a:sym typeface="Bitter"/>
              </a:defRPr>
            </a:lvl4pPr>
            <a:lvl5pPr marL="0" lvl="4" indent="0" algn="ctr" rtl="0">
              <a:spcBef>
                <a:spcPts val="0"/>
              </a:spcBef>
              <a:buNone/>
              <a:defRPr sz="3600">
                <a:solidFill>
                  <a:srgbClr val="89BDE8"/>
                </a:solidFill>
                <a:latin typeface="Bitter"/>
                <a:ea typeface="Bitter"/>
                <a:cs typeface="Bitter"/>
                <a:sym typeface="Bitter"/>
              </a:defRPr>
            </a:lvl5pPr>
            <a:lvl6pPr marL="0" lvl="5" indent="0" algn="ctr" rtl="0">
              <a:spcBef>
                <a:spcPts val="0"/>
              </a:spcBef>
              <a:buNone/>
              <a:defRPr sz="3600">
                <a:solidFill>
                  <a:srgbClr val="89BDE8"/>
                </a:solidFill>
                <a:latin typeface="Bitter"/>
                <a:ea typeface="Bitter"/>
                <a:cs typeface="Bitter"/>
                <a:sym typeface="Bitter"/>
              </a:defRPr>
            </a:lvl6pPr>
            <a:lvl7pPr marL="0" lvl="6" indent="0" algn="ctr" rtl="0">
              <a:spcBef>
                <a:spcPts val="0"/>
              </a:spcBef>
              <a:buNone/>
              <a:defRPr sz="3600">
                <a:solidFill>
                  <a:srgbClr val="89BDE8"/>
                </a:solidFill>
                <a:latin typeface="Bitter"/>
                <a:ea typeface="Bitter"/>
                <a:cs typeface="Bitter"/>
                <a:sym typeface="Bitter"/>
              </a:defRPr>
            </a:lvl7pPr>
            <a:lvl8pPr marL="0" lvl="7" indent="0" algn="ctr" rtl="0">
              <a:spcBef>
                <a:spcPts val="0"/>
              </a:spcBef>
              <a:buNone/>
              <a:defRPr sz="3600">
                <a:solidFill>
                  <a:srgbClr val="89BDE8"/>
                </a:solidFill>
                <a:latin typeface="Bitter"/>
                <a:ea typeface="Bitter"/>
                <a:cs typeface="Bitter"/>
                <a:sym typeface="Bitter"/>
              </a:defRPr>
            </a:lvl8pPr>
            <a:lvl9pPr marL="0" lvl="8" indent="0" algn="ctr" rtl="0">
              <a:spcBef>
                <a:spcPts val="0"/>
              </a:spcBef>
              <a:buNone/>
              <a:defRPr sz="3600">
                <a:solidFill>
                  <a:srgbClr val="89BDE8"/>
                </a:solidFill>
                <a:latin typeface="Bitter"/>
                <a:ea typeface="Bitter"/>
                <a:cs typeface="Bitter"/>
                <a:sym typeface="Bitter"/>
              </a:defRPr>
            </a:lvl9pPr>
          </a:lstStyle>
          <a:p>
            <a:pPr marL="0" lvl="0" indent="0" algn="ctr" rtl="0">
              <a:spcBef>
                <a:spcPts val="0"/>
              </a:spcBef>
              <a:spcAft>
                <a:spcPts val="0"/>
              </a:spcAft>
              <a:buNone/>
            </a:pPr>
            <a:fld id="{00000000-1234-1234-1234-123412341234}" type="slidenum">
              <a:rPr lang="en-US"/>
              <a:t>‹#›</a:t>
            </a:fld>
            <a:endParaRPr i="0" u="none" strike="noStrike" cap="none"/>
          </a:p>
        </p:txBody>
      </p:sp>
      <p:sp>
        <p:nvSpPr>
          <p:cNvPr id="66" name="Google Shape;66;p10"/>
          <p:cNvSpPr txBox="1">
            <a:spLocks noGrp="1"/>
          </p:cNvSpPr>
          <p:nvPr>
            <p:ph type="title"/>
          </p:nvPr>
        </p:nvSpPr>
        <p:spPr>
          <a:xfrm>
            <a:off x="613175" y="316800"/>
            <a:ext cx="10969200" cy="5845500"/>
          </a:xfrm>
          <a:prstGeom prst="rect">
            <a:avLst/>
          </a:prstGeom>
        </p:spPr>
        <p:txBody>
          <a:bodyPr spcFirstLastPara="1" wrap="square" lIns="45700" tIns="45700" rIns="45700" bIns="45700" anchor="ctr" anchorCtr="0">
            <a:noAutofit/>
          </a:bodyPr>
          <a:lstStyle>
            <a:lvl1pPr lvl="0" algn="ctr" rtl="0">
              <a:spcBef>
                <a:spcPts val="0"/>
              </a:spcBef>
              <a:spcAft>
                <a:spcPts val="0"/>
              </a:spcAft>
              <a:buNone/>
              <a:defRPr sz="3600">
                <a:solidFill>
                  <a:srgbClr val="F2F2F2"/>
                </a:solidFill>
                <a:latin typeface="Bitter"/>
                <a:ea typeface="Bitter"/>
                <a:cs typeface="Bitter"/>
                <a:sym typeface="Bitter"/>
              </a:defRPr>
            </a:lvl1pPr>
            <a:lvl2pPr lvl="1" algn="ctr" rtl="0">
              <a:spcBef>
                <a:spcPts val="0"/>
              </a:spcBef>
              <a:spcAft>
                <a:spcPts val="0"/>
              </a:spcAft>
              <a:buNone/>
              <a:defRPr sz="3600">
                <a:solidFill>
                  <a:srgbClr val="F2F2F2"/>
                </a:solidFill>
                <a:latin typeface="Bitter"/>
                <a:ea typeface="Bitter"/>
                <a:cs typeface="Bitter"/>
                <a:sym typeface="Bitter"/>
              </a:defRPr>
            </a:lvl2pPr>
            <a:lvl3pPr lvl="2" algn="ctr" rtl="0">
              <a:spcBef>
                <a:spcPts val="0"/>
              </a:spcBef>
              <a:spcAft>
                <a:spcPts val="0"/>
              </a:spcAft>
              <a:buNone/>
              <a:defRPr sz="3600">
                <a:solidFill>
                  <a:srgbClr val="F2F2F2"/>
                </a:solidFill>
                <a:latin typeface="Bitter"/>
                <a:ea typeface="Bitter"/>
                <a:cs typeface="Bitter"/>
                <a:sym typeface="Bitter"/>
              </a:defRPr>
            </a:lvl3pPr>
            <a:lvl4pPr lvl="3" algn="ctr" rtl="0">
              <a:spcBef>
                <a:spcPts val="0"/>
              </a:spcBef>
              <a:spcAft>
                <a:spcPts val="0"/>
              </a:spcAft>
              <a:buNone/>
              <a:defRPr sz="3600">
                <a:solidFill>
                  <a:srgbClr val="F2F2F2"/>
                </a:solidFill>
                <a:latin typeface="Bitter"/>
                <a:ea typeface="Bitter"/>
                <a:cs typeface="Bitter"/>
                <a:sym typeface="Bitter"/>
              </a:defRPr>
            </a:lvl4pPr>
            <a:lvl5pPr lvl="4" algn="ctr" rtl="0">
              <a:spcBef>
                <a:spcPts val="0"/>
              </a:spcBef>
              <a:spcAft>
                <a:spcPts val="0"/>
              </a:spcAft>
              <a:buNone/>
              <a:defRPr sz="3600">
                <a:solidFill>
                  <a:srgbClr val="F2F2F2"/>
                </a:solidFill>
                <a:latin typeface="Bitter"/>
                <a:ea typeface="Bitter"/>
                <a:cs typeface="Bitter"/>
                <a:sym typeface="Bitter"/>
              </a:defRPr>
            </a:lvl5pPr>
            <a:lvl6pPr lvl="5" algn="ctr" rtl="0">
              <a:spcBef>
                <a:spcPts val="0"/>
              </a:spcBef>
              <a:spcAft>
                <a:spcPts val="0"/>
              </a:spcAft>
              <a:buNone/>
              <a:defRPr sz="3600">
                <a:solidFill>
                  <a:srgbClr val="F2F2F2"/>
                </a:solidFill>
                <a:latin typeface="Bitter"/>
                <a:ea typeface="Bitter"/>
                <a:cs typeface="Bitter"/>
                <a:sym typeface="Bitter"/>
              </a:defRPr>
            </a:lvl6pPr>
            <a:lvl7pPr lvl="6" algn="ctr" rtl="0">
              <a:spcBef>
                <a:spcPts val="0"/>
              </a:spcBef>
              <a:spcAft>
                <a:spcPts val="0"/>
              </a:spcAft>
              <a:buNone/>
              <a:defRPr sz="3600">
                <a:solidFill>
                  <a:srgbClr val="F2F2F2"/>
                </a:solidFill>
                <a:latin typeface="Bitter"/>
                <a:ea typeface="Bitter"/>
                <a:cs typeface="Bitter"/>
                <a:sym typeface="Bitter"/>
              </a:defRPr>
            </a:lvl7pPr>
            <a:lvl8pPr lvl="7" algn="ctr" rtl="0">
              <a:spcBef>
                <a:spcPts val="0"/>
              </a:spcBef>
              <a:spcAft>
                <a:spcPts val="0"/>
              </a:spcAft>
              <a:buNone/>
              <a:defRPr sz="3600">
                <a:solidFill>
                  <a:srgbClr val="F2F2F2"/>
                </a:solidFill>
                <a:latin typeface="Bitter"/>
                <a:ea typeface="Bitter"/>
                <a:cs typeface="Bitter"/>
                <a:sym typeface="Bitter"/>
              </a:defRPr>
            </a:lvl8pPr>
            <a:lvl9pPr lvl="8" algn="ctr" rtl="0">
              <a:spcBef>
                <a:spcPts val="0"/>
              </a:spcBef>
              <a:spcAft>
                <a:spcPts val="0"/>
              </a:spcAft>
              <a:buNone/>
              <a:defRPr sz="3600">
                <a:solidFill>
                  <a:srgbClr val="F2F2F2"/>
                </a:solidFill>
                <a:latin typeface="Bitter"/>
                <a:ea typeface="Bitter"/>
                <a:cs typeface="Bitter"/>
                <a:sym typeface="Bitte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1307327" y="6400414"/>
            <a:ext cx="275100" cy="276900"/>
          </a:xfrm>
          <a:prstGeom prst="rect">
            <a:avLst/>
          </a:prstGeom>
          <a:noFill/>
          <a:ln>
            <a:noFill/>
          </a:ln>
        </p:spPr>
        <p:txBody>
          <a:bodyPr spcFirstLastPara="1" wrap="square" lIns="45700" tIns="45700" rIns="45700" bIns="45700" anchor="ctr" anchorCtr="0">
            <a:noAutofit/>
          </a:bodyPr>
          <a:lstStyle>
            <a:lvl1pPr marL="0" marR="0" lvl="0" indent="0" algn="r" rtl="0">
              <a:spcBef>
                <a:spcPts val="0"/>
              </a:spcBef>
              <a:buNone/>
              <a:defRPr sz="1200" b="0" i="0" u="none" strike="noStrike" cap="none">
                <a:solidFill>
                  <a:srgbClr val="7F8EA3"/>
                </a:solidFill>
                <a:latin typeface="Avenir"/>
                <a:ea typeface="Avenir"/>
                <a:cs typeface="Avenir"/>
                <a:sym typeface="Avenir"/>
              </a:defRPr>
            </a:lvl1pPr>
            <a:lvl2pPr marL="0" marR="0" lvl="1" indent="0" algn="r" rtl="0">
              <a:spcBef>
                <a:spcPts val="0"/>
              </a:spcBef>
              <a:buNone/>
              <a:defRPr sz="1200" b="0" i="0" u="none" strike="noStrike" cap="none">
                <a:solidFill>
                  <a:srgbClr val="7F8EA3"/>
                </a:solidFill>
                <a:latin typeface="Avenir"/>
                <a:ea typeface="Avenir"/>
                <a:cs typeface="Avenir"/>
                <a:sym typeface="Avenir"/>
              </a:defRPr>
            </a:lvl2pPr>
            <a:lvl3pPr marL="0" marR="0" lvl="2" indent="0" algn="r" rtl="0">
              <a:spcBef>
                <a:spcPts val="0"/>
              </a:spcBef>
              <a:buNone/>
              <a:defRPr sz="1200" b="0" i="0" u="none" strike="noStrike" cap="none">
                <a:solidFill>
                  <a:srgbClr val="7F8EA3"/>
                </a:solidFill>
                <a:latin typeface="Avenir"/>
                <a:ea typeface="Avenir"/>
                <a:cs typeface="Avenir"/>
                <a:sym typeface="Avenir"/>
              </a:defRPr>
            </a:lvl3pPr>
            <a:lvl4pPr marL="0" marR="0" lvl="3" indent="0" algn="r" rtl="0">
              <a:spcBef>
                <a:spcPts val="0"/>
              </a:spcBef>
              <a:buNone/>
              <a:defRPr sz="1200" b="0" i="0" u="none" strike="noStrike" cap="none">
                <a:solidFill>
                  <a:srgbClr val="7F8EA3"/>
                </a:solidFill>
                <a:latin typeface="Avenir"/>
                <a:ea typeface="Avenir"/>
                <a:cs typeface="Avenir"/>
                <a:sym typeface="Avenir"/>
              </a:defRPr>
            </a:lvl4pPr>
            <a:lvl5pPr marL="0" marR="0" lvl="4" indent="0" algn="r" rtl="0">
              <a:spcBef>
                <a:spcPts val="0"/>
              </a:spcBef>
              <a:buNone/>
              <a:defRPr sz="1200" b="0" i="0" u="none" strike="noStrike" cap="none">
                <a:solidFill>
                  <a:srgbClr val="7F8EA3"/>
                </a:solidFill>
                <a:latin typeface="Avenir"/>
                <a:ea typeface="Avenir"/>
                <a:cs typeface="Avenir"/>
                <a:sym typeface="Avenir"/>
              </a:defRPr>
            </a:lvl5pPr>
            <a:lvl6pPr marL="0" marR="0" lvl="5" indent="0" algn="r" rtl="0">
              <a:spcBef>
                <a:spcPts val="0"/>
              </a:spcBef>
              <a:buNone/>
              <a:defRPr sz="1200" b="0" i="0" u="none" strike="noStrike" cap="none">
                <a:solidFill>
                  <a:srgbClr val="7F8EA3"/>
                </a:solidFill>
                <a:latin typeface="Avenir"/>
                <a:ea typeface="Avenir"/>
                <a:cs typeface="Avenir"/>
                <a:sym typeface="Avenir"/>
              </a:defRPr>
            </a:lvl6pPr>
            <a:lvl7pPr marL="0" marR="0" lvl="6" indent="0" algn="r" rtl="0">
              <a:spcBef>
                <a:spcPts val="0"/>
              </a:spcBef>
              <a:buNone/>
              <a:defRPr sz="1200" b="0" i="0" u="none" strike="noStrike" cap="none">
                <a:solidFill>
                  <a:srgbClr val="7F8EA3"/>
                </a:solidFill>
                <a:latin typeface="Avenir"/>
                <a:ea typeface="Avenir"/>
                <a:cs typeface="Avenir"/>
                <a:sym typeface="Avenir"/>
              </a:defRPr>
            </a:lvl7pPr>
            <a:lvl8pPr marL="0" marR="0" lvl="7" indent="0" algn="r" rtl="0">
              <a:spcBef>
                <a:spcPts val="0"/>
              </a:spcBef>
              <a:buNone/>
              <a:defRPr sz="1200" b="0" i="0" u="none" strike="noStrike" cap="none">
                <a:solidFill>
                  <a:srgbClr val="7F8EA3"/>
                </a:solidFill>
                <a:latin typeface="Avenir"/>
                <a:ea typeface="Avenir"/>
                <a:cs typeface="Avenir"/>
                <a:sym typeface="Avenir"/>
              </a:defRPr>
            </a:lvl8pPr>
            <a:lvl9pPr marL="0" marR="0" lvl="8" indent="0" algn="r" rtl="0">
              <a:spcBef>
                <a:spcPts val="0"/>
              </a:spcBef>
              <a:buNone/>
              <a:defRPr sz="12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body" idx="1"/>
          </p:nvPr>
        </p:nvSpPr>
        <p:spPr>
          <a:xfrm>
            <a:off x="609600" y="330200"/>
            <a:ext cx="10972800" cy="5841900"/>
          </a:xfrm>
          <a:prstGeom prst="rect">
            <a:avLst/>
          </a:prstGeom>
          <a:noFill/>
          <a:ln>
            <a:noFill/>
          </a:ln>
        </p:spPr>
        <p:txBody>
          <a:bodyPr spcFirstLastPara="1" wrap="square" lIns="45700" tIns="45700" rIns="45700" bIns="45700" anchor="ctr" anchorCtr="0">
            <a:noAutofit/>
          </a:bodyPr>
          <a:lstStyle>
            <a:lvl1pPr marL="457200" marR="0" lvl="0"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800"/>
              </a:spcBef>
              <a:spcAft>
                <a:spcPts val="0"/>
              </a:spcAft>
              <a:buClr>
                <a:srgbClr val="454454"/>
              </a:buClr>
              <a:buSzPts val="2000"/>
              <a:buFont typeface="Source Sans Pro"/>
              <a:buNone/>
              <a:defRPr sz="2000" i="0" u="none" strike="noStrike" cap="none">
                <a:solidFill>
                  <a:srgbClr val="454454"/>
                </a:solidFill>
                <a:latin typeface="Source Sans Pro"/>
                <a:ea typeface="Source Sans Pro"/>
                <a:cs typeface="Source Sans Pro"/>
                <a:sym typeface="Source Sans Pro"/>
              </a:defRPr>
            </a:lvl5pPr>
            <a:lvl6pPr marL="2743200" marR="0" lvl="5"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6pPr>
            <a:lvl7pPr marL="3200400" marR="0" lvl="6"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7pPr>
            <a:lvl8pPr marL="3657600" marR="0" lvl="7"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8pPr>
            <a:lvl9pPr marL="4114800" marR="0" lvl="8" indent="-355600" algn="l" rtl="0">
              <a:lnSpc>
                <a:spcPct val="120000"/>
              </a:lnSpc>
              <a:spcBef>
                <a:spcPts val="800"/>
              </a:spcBef>
              <a:spcAft>
                <a:spcPts val="0"/>
              </a:spcAft>
              <a:buClr>
                <a:srgbClr val="454454"/>
              </a:buClr>
              <a:buSzPts val="2000"/>
              <a:buFont typeface="Source Sans Pro"/>
              <a:buChar char="•"/>
              <a:defRPr sz="2000" i="0" u="none" strike="noStrike" cap="none">
                <a:solidFill>
                  <a:srgbClr val="454454"/>
                </a:solidFill>
                <a:latin typeface="Source Sans Pro"/>
                <a:ea typeface="Source Sans Pro"/>
                <a:cs typeface="Source Sans Pro"/>
                <a:sym typeface="Source Sans Pro"/>
              </a:defRPr>
            </a:lvl9pPr>
          </a:lstStyle>
          <a:p>
            <a:endParaRPr/>
          </a:p>
        </p:txBody>
      </p:sp>
      <p:sp>
        <p:nvSpPr>
          <p:cNvPr id="12" name="Google Shape;12;p1"/>
          <p:cNvSpPr txBox="1">
            <a:spLocks noGrp="1"/>
          </p:cNvSpPr>
          <p:nvPr>
            <p:ph type="title"/>
          </p:nvPr>
        </p:nvSpPr>
        <p:spPr>
          <a:xfrm>
            <a:off x="609600" y="274638"/>
            <a:ext cx="10972800" cy="1143000"/>
          </a:xfrm>
          <a:prstGeom prst="rect">
            <a:avLst/>
          </a:prstGeom>
          <a:noFill/>
          <a:ln>
            <a:noFill/>
          </a:ln>
        </p:spPr>
        <p:txBody>
          <a:bodyPr spcFirstLastPara="1" wrap="square" lIns="45700" tIns="45700" rIns="45700" bIns="45700" anchor="t" anchorCtr="0">
            <a:noAutofit/>
          </a:bodyPr>
          <a:lstStyle>
            <a:lvl1pPr marR="0" lvl="0"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3600"/>
              <a:buFont typeface="Bitter"/>
              <a:buNone/>
              <a:defRPr sz="3600" i="0" u="none" strike="noStrike" cap="none">
                <a:solidFill>
                  <a:schemeClr val="accent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hyperlink" Target="https://staging.va.gov/view-change-dependents/view" TargetMode="External"/><Relationship Id="rId7" Type="http://schemas.openxmlformats.org/officeDocument/2006/relationships/hyperlink" Target="https://va.gov/view-change-dependents/add-remove-form-686c/"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www.va.gov/view-change-dependents/view" TargetMode="External"/><Relationship Id="rId5" Type="http://schemas.openxmlformats.org/officeDocument/2006/relationships/hyperlink" Target="http://www.va.gov/view-change-dependents" TargetMode="External"/><Relationship Id="rId4" Type="http://schemas.openxmlformats.org/officeDocument/2006/relationships/hyperlink" Target="https://staging.va.gov/view-change-dependents/add-remove-form-686c/"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sp>
        <p:nvSpPr>
          <p:cNvPr id="83" name="Google Shape;83;p14"/>
          <p:cNvSpPr/>
          <p:nvPr/>
        </p:nvSpPr>
        <p:spPr>
          <a:xfrm>
            <a:off x="10100" y="0"/>
            <a:ext cx="12192000" cy="5688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 name="Google Shape;84;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5" name="Google Shape;85;p14"/>
          <p:cNvSpPr txBox="1">
            <a:spLocks noGrp="1"/>
          </p:cNvSpPr>
          <p:nvPr>
            <p:ph type="title"/>
          </p:nvPr>
        </p:nvSpPr>
        <p:spPr>
          <a:xfrm>
            <a:off x="1524000" y="1532950"/>
            <a:ext cx="9144000" cy="1613700"/>
          </a:xfrm>
          <a:prstGeom prst="rect">
            <a:avLst/>
          </a:prstGeom>
        </p:spPr>
        <p:txBody>
          <a:bodyPr spcFirstLastPara="1" wrap="square" lIns="45700" tIns="45700" rIns="45700" bIns="45700" anchor="b" anchorCtr="0">
            <a:noAutofit/>
          </a:bodyPr>
          <a:lstStyle/>
          <a:p>
            <a:pPr marL="0" lvl="0" indent="0" algn="ctr" rtl="0">
              <a:spcBef>
                <a:spcPts val="0"/>
              </a:spcBef>
              <a:spcAft>
                <a:spcPts val="0"/>
              </a:spcAft>
              <a:buNone/>
            </a:pPr>
            <a:r>
              <a:rPr lang="en-US" dirty="0"/>
              <a:t>Dependency Claims (21-686c): </a:t>
            </a:r>
            <a:br>
              <a:rPr lang="en-US" dirty="0"/>
            </a:br>
            <a:r>
              <a:rPr lang="en-US" dirty="0"/>
              <a:t>Product Guide</a:t>
            </a:r>
            <a:endParaRPr dirty="0"/>
          </a:p>
        </p:txBody>
      </p:sp>
      <p:sp>
        <p:nvSpPr>
          <p:cNvPr id="86" name="Google Shape;86;p14"/>
          <p:cNvSpPr txBox="1">
            <a:spLocks noGrp="1"/>
          </p:cNvSpPr>
          <p:nvPr>
            <p:ph type="subTitle" idx="1"/>
          </p:nvPr>
        </p:nvSpPr>
        <p:spPr>
          <a:xfrm>
            <a:off x="1534100" y="3298382"/>
            <a:ext cx="9144000" cy="2049988"/>
          </a:xfrm>
          <a:prstGeom prst="rect">
            <a:avLst/>
          </a:prstGeom>
        </p:spPr>
        <p:txBody>
          <a:bodyPr spcFirstLastPara="1" wrap="square" lIns="45700" tIns="45700" rIns="45700" bIns="45700" anchor="t" anchorCtr="0">
            <a:noAutofit/>
          </a:bodyPr>
          <a:lstStyle/>
          <a:p>
            <a:pPr marL="0" lvl="0" indent="0" algn="ctr" rtl="0">
              <a:spcBef>
                <a:spcPts val="800"/>
              </a:spcBef>
              <a:spcAft>
                <a:spcPts val="0"/>
              </a:spcAft>
              <a:buNone/>
            </a:pPr>
            <a:r>
              <a:rPr lang="en-US" sz="1600" b="0" dirty="0">
                <a:latin typeface="Source Sans Pro Light" panose="020B0403030403020204" pitchFamily="34" charset="0"/>
                <a:ea typeface="Source Sans Pro SemiBold"/>
                <a:cs typeface="Source Sans Pro SemiBold"/>
                <a:sym typeface="Source Sans Pro SemiBold"/>
              </a:rPr>
              <a:t>Making it easier for Veterans to attach dependents and apply for benefits and other awards.</a:t>
            </a:r>
            <a:endParaRPr sz="1600" b="0" dirty="0">
              <a:latin typeface="Source Sans Pro Light" panose="020B0403030403020204" pitchFamily="34" charset="0"/>
              <a:ea typeface="Source Sans Pro SemiBold"/>
              <a:cs typeface="Source Sans Pro SemiBold"/>
              <a:sym typeface="Source Sans Pro SemiBold"/>
            </a:endParaRPr>
          </a:p>
          <a:p>
            <a:pPr marL="0" lvl="0" indent="0"/>
            <a:br>
              <a:rPr lang="en-US" b="0" dirty="0">
                <a:latin typeface="Source Sans Pro Semibold" panose="020B0603030403020204" pitchFamily="34" charset="0"/>
                <a:ea typeface="Source Sans Pro SemiBold"/>
                <a:cs typeface="Source Sans Pro SemiBold"/>
                <a:sym typeface="Source Sans Pro SemiBold"/>
              </a:rPr>
            </a:br>
            <a:r>
              <a:rPr lang="en-US" b="0" dirty="0">
                <a:latin typeface="Source Sans Pro Semibold" panose="020B0603030403020204" pitchFamily="34" charset="0"/>
                <a:ea typeface="Source Sans Pro SemiBold"/>
                <a:cs typeface="Source Sans Pro SemiBold"/>
                <a:sym typeface="Source Sans Pro SemiBold"/>
              </a:rPr>
              <a:t>VA.gov/view-change-dependents/</a:t>
            </a:r>
            <a:br>
              <a:rPr lang="en-US" b="0" dirty="0">
                <a:latin typeface="Source Sans Pro Semibold" panose="020B0603030403020204" pitchFamily="34" charset="0"/>
                <a:ea typeface="Source Sans Pro SemiBold"/>
                <a:cs typeface="Source Sans Pro SemiBold"/>
                <a:sym typeface="Source Sans Pro SemiBold"/>
              </a:rPr>
            </a:br>
            <a:r>
              <a:rPr lang="en-US" b="0" dirty="0">
                <a:latin typeface="Source Sans Pro Semibold" panose="020B0603030403020204" pitchFamily="34" charset="0"/>
                <a:ea typeface="Source Sans Pro SemiBold"/>
                <a:cs typeface="Source Sans Pro SemiBold"/>
                <a:sym typeface="Source Sans Pro SemiBold"/>
              </a:rPr>
              <a:t>VA.gov/view-change-dependents/view/</a:t>
            </a:r>
            <a:br>
              <a:rPr lang="en-US" b="0" dirty="0">
                <a:latin typeface="Source Sans Pro Semibold" panose="020B0603030403020204" pitchFamily="34" charset="0"/>
                <a:ea typeface="Source Sans Pro SemiBold"/>
                <a:cs typeface="Source Sans Pro SemiBold"/>
                <a:sym typeface="Source Sans Pro SemiBold"/>
              </a:rPr>
            </a:br>
            <a:r>
              <a:rPr lang="en-US" b="0" dirty="0">
                <a:latin typeface="Source Sans Pro Semibold" panose="020B0603030403020204" pitchFamily="34" charset="0"/>
                <a:ea typeface="Source Sans Pro SemiBold"/>
                <a:cs typeface="Source Sans Pro SemiBold"/>
                <a:sym typeface="Source Sans Pro SemiBold"/>
              </a:rPr>
              <a:t>VA.gov va.gov/view-change-dependents/add-remove-form-686c/</a:t>
            </a:r>
            <a:endParaRPr b="0" dirty="0">
              <a:latin typeface="Source Sans Pro Semibold" panose="020B0603030403020204" pitchFamily="34" charset="0"/>
              <a:ea typeface="Source Sans Pro SemiBold"/>
              <a:cs typeface="Source Sans Pro SemiBold"/>
              <a:sym typeface="Source Sans Pro SemiBold"/>
            </a:endParaRPr>
          </a:p>
        </p:txBody>
      </p:sp>
      <p:sp>
        <p:nvSpPr>
          <p:cNvPr id="2" name="Rectangle 1">
            <a:extLst>
              <a:ext uri="{FF2B5EF4-FFF2-40B4-BE49-F238E27FC236}">
                <a16:creationId xmlns:a16="http://schemas.microsoft.com/office/drawing/2014/main" id="{98003D94-4E31-45FA-96FA-84C15D7F18E8}"/>
              </a:ext>
            </a:extLst>
          </p:cNvPr>
          <p:cNvSpPr/>
          <p:nvPr/>
        </p:nvSpPr>
        <p:spPr>
          <a:xfrm>
            <a:off x="548575" y="6391694"/>
            <a:ext cx="3555139" cy="307777"/>
          </a:xfrm>
          <a:prstGeom prst="rect">
            <a:avLst/>
          </a:prstGeom>
        </p:spPr>
        <p:txBody>
          <a:bodyPr wrap="square">
            <a:spAutoFit/>
          </a:bodyPr>
          <a:lstStyle/>
          <a:p>
            <a:r>
              <a:rPr lang="en-US" b="1" dirty="0">
                <a:solidFill>
                  <a:schemeClr val="accent6">
                    <a:lumMod val="75000"/>
                    <a:lumOff val="25000"/>
                  </a:schemeClr>
                </a:solidFill>
                <a:latin typeface="Source Sans Pro Light" panose="020B0403030403020204" pitchFamily="34" charset="0"/>
                <a:ea typeface="Source Sans Pro SemiBold"/>
                <a:cs typeface="Source Sans Pro SemiBold"/>
                <a:sym typeface="Source Sans Pro SemiBold"/>
              </a:rPr>
              <a:t>eBenefits Team (VSA) | June 2020 </a:t>
            </a:r>
            <a:endParaRPr lang="en-US" b="1" dirty="0">
              <a:solidFill>
                <a:schemeClr val="accent6">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2" name="Picture 1">
            <a:extLst>
              <a:ext uri="{FF2B5EF4-FFF2-40B4-BE49-F238E27FC236}">
                <a16:creationId xmlns:a16="http://schemas.microsoft.com/office/drawing/2014/main" id="{551395F9-2E36-4AEA-ACEB-9481F9F12B30}"/>
              </a:ext>
            </a:extLst>
          </p:cNvPr>
          <p:cNvPicPr>
            <a:picLocks noChangeAspect="1"/>
          </p:cNvPicPr>
          <p:nvPr/>
        </p:nvPicPr>
        <p:blipFill>
          <a:blip r:embed="rId3"/>
          <a:stretch>
            <a:fillRect/>
          </a:stretch>
        </p:blipFill>
        <p:spPr>
          <a:xfrm>
            <a:off x="2161097" y="3434196"/>
            <a:ext cx="4781550" cy="1314450"/>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Required Information</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b="0" dirty="0">
                <a:latin typeface="Source Sans Pro SemiBold"/>
                <a:ea typeface="Source Sans Pro SemiBold"/>
                <a:cs typeface="Source Sans Pro SemiBold"/>
                <a:sym typeface="Source Sans Pro SemiBold"/>
              </a:rPr>
              <a:t>Dependency Claims (21-686c) - Product Guide</a:t>
            </a:r>
            <a:endParaRPr b="0" dirty="0">
              <a:latin typeface="Source Sans Pro SemiBold"/>
              <a:ea typeface="Source Sans Pro SemiBold"/>
              <a:cs typeface="Source Sans Pro SemiBold"/>
              <a:sym typeface="Source Sans Pro SemiBold"/>
            </a:endParaRPr>
          </a:p>
        </p:txBody>
      </p:sp>
      <p:sp>
        <p:nvSpPr>
          <p:cNvPr id="97" name="Google Shape;97;p15"/>
          <p:cNvSpPr txBox="1"/>
          <p:nvPr/>
        </p:nvSpPr>
        <p:spPr>
          <a:xfrm>
            <a:off x="300216" y="1461295"/>
            <a:ext cx="3943979" cy="131445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US" dirty="0">
                <a:latin typeface="Proxima Nova" panose="020B0604020202020204" charset="0"/>
                <a:ea typeface="Proxima Nova"/>
                <a:cs typeface="Proxima Nova"/>
                <a:sym typeface="Proxima Nova"/>
              </a:rPr>
              <a:t>In the event that a required field is left blank, the field indicates that is needs to be completed before proceeding.</a:t>
            </a:r>
          </a:p>
          <a:p>
            <a:pPr marL="139700" lvl="0" algn="l" rtl="0">
              <a:spcBef>
                <a:spcPts val="0"/>
              </a:spcBef>
              <a:spcAft>
                <a:spcPts val="0"/>
              </a:spcAft>
              <a:buSzPts val="1400"/>
            </a:pPr>
            <a:endParaRPr lang="en-US" dirty="0">
              <a:latin typeface="Proxima Nova" panose="020B0604020202020204" charset="0"/>
              <a:sym typeface="Proxima Nova"/>
            </a:endParaRPr>
          </a:p>
          <a:p>
            <a:pPr marL="139700" lvl="0" algn="l" rtl="0">
              <a:spcBef>
                <a:spcPts val="0"/>
              </a:spcBef>
              <a:spcAft>
                <a:spcPts val="0"/>
              </a:spcAft>
              <a:buSzPts val="1400"/>
            </a:pPr>
            <a:r>
              <a:rPr lang="en-US" dirty="0">
                <a:latin typeface="Proxima Nova" panose="020B0604020202020204" charset="0"/>
                <a:sym typeface="Proxima Nova"/>
              </a:rPr>
              <a:t>This happens for each required field.</a:t>
            </a:r>
            <a:endParaRPr lang="en-US" dirty="0">
              <a:latin typeface="Proxima Nova" panose="020B0604020202020204" charset="0"/>
            </a:endParaRPr>
          </a:p>
          <a:p>
            <a:pPr marL="139700" lvl="0" algn="l" rtl="0">
              <a:spcBef>
                <a:spcPts val="0"/>
              </a:spcBef>
              <a:spcAft>
                <a:spcPts val="0"/>
              </a:spcAft>
              <a:buSzPts val="1400"/>
            </a:pPr>
            <a:endParaRPr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2171839" y="3429878"/>
            <a:ext cx="4781550" cy="1375035"/>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Straight Arrow Connector 12">
            <a:extLst>
              <a:ext uri="{FF2B5EF4-FFF2-40B4-BE49-F238E27FC236}">
                <a16:creationId xmlns:a16="http://schemas.microsoft.com/office/drawing/2014/main" id="{D693CEB4-89A8-4F42-8623-E0A89C9435BE}"/>
              </a:ext>
            </a:extLst>
          </p:cNvPr>
          <p:cNvCxnSpPr>
            <a:cxnSpLocks/>
          </p:cNvCxnSpPr>
          <p:nvPr/>
        </p:nvCxnSpPr>
        <p:spPr>
          <a:xfrm flipH="1">
            <a:off x="6953389" y="2527540"/>
            <a:ext cx="1986010" cy="8108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E34128A-720F-4A90-9C5F-23A9CD04AD9E}"/>
              </a:ext>
            </a:extLst>
          </p:cNvPr>
          <p:cNvPicPr>
            <a:picLocks noChangeAspect="1"/>
          </p:cNvPicPr>
          <p:nvPr/>
        </p:nvPicPr>
        <p:blipFill>
          <a:blip r:embed="rId4"/>
          <a:stretch>
            <a:fillRect/>
          </a:stretch>
        </p:blipFill>
        <p:spPr>
          <a:xfrm>
            <a:off x="8939399" y="0"/>
            <a:ext cx="3025881" cy="6858000"/>
          </a:xfrm>
          <a:prstGeom prst="rect">
            <a:avLst/>
          </a:prstGeom>
        </p:spPr>
      </p:pic>
      <p:sp>
        <p:nvSpPr>
          <p:cNvPr id="7" name="Rectangle 6">
            <a:extLst>
              <a:ext uri="{FF2B5EF4-FFF2-40B4-BE49-F238E27FC236}">
                <a16:creationId xmlns:a16="http://schemas.microsoft.com/office/drawing/2014/main" id="{05F7345C-74D0-4206-8656-23D3E1DC8DA6}"/>
              </a:ext>
            </a:extLst>
          </p:cNvPr>
          <p:cNvSpPr/>
          <p:nvPr/>
        </p:nvSpPr>
        <p:spPr>
          <a:xfrm>
            <a:off x="9135870" y="2462446"/>
            <a:ext cx="1949073" cy="73720"/>
          </a:xfrm>
          <a:prstGeom prst="rect">
            <a:avLst/>
          </a:prstGeom>
          <a:solidFill>
            <a:srgbClr val="FFFFFF"/>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29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8" name="Picture 7">
            <a:extLst>
              <a:ext uri="{FF2B5EF4-FFF2-40B4-BE49-F238E27FC236}">
                <a16:creationId xmlns:a16="http://schemas.microsoft.com/office/drawing/2014/main" id="{AFD61AF6-8031-4414-9739-EDA90FED1F50}"/>
              </a:ext>
            </a:extLst>
          </p:cNvPr>
          <p:cNvPicPr>
            <a:picLocks noChangeAspect="1"/>
          </p:cNvPicPr>
          <p:nvPr/>
        </p:nvPicPr>
        <p:blipFill>
          <a:blip r:embed="rId3"/>
          <a:stretch>
            <a:fillRect/>
          </a:stretch>
        </p:blipFill>
        <p:spPr>
          <a:xfrm>
            <a:off x="3668692" y="1627051"/>
            <a:ext cx="2784588" cy="4951562"/>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Adding Information</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b="0" dirty="0">
                <a:latin typeface="Source Sans Pro SemiBold"/>
                <a:ea typeface="Source Sans Pro SemiBold"/>
                <a:cs typeface="Source Sans Pro SemiBold"/>
                <a:sym typeface="Source Sans Pro SemiBold"/>
              </a:rPr>
              <a:t>Dependency Claims (21-686c) - Product Guide</a:t>
            </a:r>
            <a:endParaRPr b="0" dirty="0">
              <a:latin typeface="Source Sans Pro SemiBold"/>
              <a:ea typeface="Source Sans Pro SemiBold"/>
              <a:cs typeface="Source Sans Pro SemiBold"/>
              <a:sym typeface="Source Sans Pro SemiBold"/>
            </a:endParaRPr>
          </a:p>
        </p:txBody>
      </p:sp>
      <p:sp>
        <p:nvSpPr>
          <p:cNvPr id="97" name="Google Shape;97;p15"/>
          <p:cNvSpPr txBox="1"/>
          <p:nvPr/>
        </p:nvSpPr>
        <p:spPr>
          <a:xfrm>
            <a:off x="300217" y="1461294"/>
            <a:ext cx="2858530" cy="33263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US" dirty="0">
                <a:latin typeface="Proxima Nova" panose="020B0604020202020204" charset="0"/>
                <a:ea typeface="Proxima Nova"/>
                <a:cs typeface="Proxima Nova"/>
                <a:sym typeface="Proxima Nova"/>
              </a:rPr>
              <a:t>Some workflows within the form allow for another entity to be added and since we are not restricted by space on a paper form, as many as needed can be added.</a:t>
            </a:r>
          </a:p>
          <a:p>
            <a:pPr marL="139700" lvl="0" algn="l" rtl="0">
              <a:spcBef>
                <a:spcPts val="0"/>
              </a:spcBef>
              <a:spcAft>
                <a:spcPts val="0"/>
              </a:spcAft>
              <a:buSzPts val="1400"/>
            </a:pPr>
            <a:endParaRPr lang="en-US" dirty="0">
              <a:latin typeface="Proxima Nova" panose="020B0604020202020204" charset="0"/>
              <a:sym typeface="Proxima Nova"/>
            </a:endParaRPr>
          </a:p>
          <a:p>
            <a:pPr marL="139700" lvl="0" algn="l" rtl="0">
              <a:spcBef>
                <a:spcPts val="0"/>
              </a:spcBef>
              <a:spcAft>
                <a:spcPts val="0"/>
              </a:spcAft>
              <a:buSzPts val="1400"/>
            </a:pPr>
            <a:r>
              <a:rPr lang="en-US" dirty="0">
                <a:latin typeface="Proxima Nova" panose="020B0604020202020204" charset="0"/>
                <a:sym typeface="Proxima Nova"/>
              </a:rPr>
              <a:t>Notice that the first child, in this case Bryan Cranston, is stored above where a new child can be added.  Mr. Cranston’s information is available for editing as well.</a:t>
            </a:r>
            <a:endParaRPr lang="en-US" dirty="0">
              <a:latin typeface="Proxima Nova" panose="020B0604020202020204" charset="0"/>
            </a:endParaRPr>
          </a:p>
          <a:p>
            <a:pPr marL="139700" lvl="0" algn="l" rtl="0">
              <a:spcBef>
                <a:spcPts val="0"/>
              </a:spcBef>
              <a:spcAft>
                <a:spcPts val="0"/>
              </a:spcAft>
              <a:buSzPts val="1400"/>
            </a:pPr>
            <a:endParaRPr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3631720" y="1563731"/>
            <a:ext cx="2858529" cy="5087235"/>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F52C3374-B4F3-49A7-B688-4ACDD2C3E019}"/>
              </a:ext>
            </a:extLst>
          </p:cNvPr>
          <p:cNvPicPr>
            <a:picLocks noChangeAspect="1"/>
          </p:cNvPicPr>
          <p:nvPr/>
        </p:nvPicPr>
        <p:blipFill>
          <a:blip r:embed="rId4"/>
          <a:stretch>
            <a:fillRect/>
          </a:stretch>
        </p:blipFill>
        <p:spPr>
          <a:xfrm>
            <a:off x="7298765" y="0"/>
            <a:ext cx="4893235" cy="6858000"/>
          </a:xfrm>
          <a:prstGeom prst="rect">
            <a:avLst/>
          </a:prstGeom>
        </p:spPr>
      </p:pic>
      <p:cxnSp>
        <p:nvCxnSpPr>
          <p:cNvPr id="14" name="Straight Arrow Connector 13">
            <a:extLst>
              <a:ext uri="{FF2B5EF4-FFF2-40B4-BE49-F238E27FC236}">
                <a16:creationId xmlns:a16="http://schemas.microsoft.com/office/drawing/2014/main" id="{81DA039B-8B46-4505-9B1A-FBDFFF889D39}"/>
              </a:ext>
            </a:extLst>
          </p:cNvPr>
          <p:cNvCxnSpPr>
            <a:cxnSpLocks/>
          </p:cNvCxnSpPr>
          <p:nvPr/>
        </p:nvCxnSpPr>
        <p:spPr>
          <a:xfrm flipH="1" flipV="1">
            <a:off x="6556075" y="5753821"/>
            <a:ext cx="863450" cy="2932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8665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a:extLst>
              <a:ext uri="{FF2B5EF4-FFF2-40B4-BE49-F238E27FC236}">
                <a16:creationId xmlns:a16="http://schemas.microsoft.com/office/drawing/2014/main" id="{E007B8E3-CE0D-485F-9C5B-BB103BF43262}"/>
              </a:ext>
            </a:extLst>
          </p:cNvPr>
          <p:cNvPicPr>
            <a:picLocks noChangeAspect="1"/>
          </p:cNvPicPr>
          <p:nvPr/>
        </p:nvPicPr>
        <p:blipFill>
          <a:blip r:embed="rId3"/>
          <a:stretch>
            <a:fillRect/>
          </a:stretch>
        </p:blipFill>
        <p:spPr>
          <a:xfrm>
            <a:off x="3907766" y="1824513"/>
            <a:ext cx="3260752" cy="4110459"/>
          </a:xfrm>
          <a:prstGeom prst="rect">
            <a:avLst/>
          </a:prstGeom>
        </p:spPr>
      </p:pic>
      <p:pic>
        <p:nvPicPr>
          <p:cNvPr id="2" name="Picture 1">
            <a:extLst>
              <a:ext uri="{FF2B5EF4-FFF2-40B4-BE49-F238E27FC236}">
                <a16:creationId xmlns:a16="http://schemas.microsoft.com/office/drawing/2014/main" id="{39BB3C62-3DC7-4DA7-AB9A-16BBE9C43554}"/>
              </a:ext>
            </a:extLst>
          </p:cNvPr>
          <p:cNvPicPr>
            <a:picLocks noChangeAspect="1"/>
          </p:cNvPicPr>
          <p:nvPr/>
        </p:nvPicPr>
        <p:blipFill>
          <a:blip r:embed="rId4"/>
          <a:stretch>
            <a:fillRect/>
          </a:stretch>
        </p:blipFill>
        <p:spPr>
          <a:xfrm>
            <a:off x="8111298" y="0"/>
            <a:ext cx="3991970" cy="6858000"/>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Confirming Information</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b="0" dirty="0">
                <a:latin typeface="Source Sans Pro SemiBold"/>
                <a:ea typeface="Source Sans Pro SemiBold"/>
                <a:cs typeface="Source Sans Pro SemiBold"/>
                <a:sym typeface="Source Sans Pro SemiBold"/>
              </a:rPr>
              <a:t>Dependency Claims (21-686c) - Product Guide</a:t>
            </a:r>
            <a:endParaRPr b="0" dirty="0">
              <a:latin typeface="Source Sans Pro SemiBold"/>
              <a:ea typeface="Source Sans Pro SemiBold"/>
              <a:cs typeface="Source Sans Pro SemiBold"/>
              <a:sym typeface="Source Sans Pro SemiBold"/>
            </a:endParaRPr>
          </a:p>
        </p:txBody>
      </p:sp>
      <p:sp>
        <p:nvSpPr>
          <p:cNvPr id="97" name="Google Shape;97;p15"/>
          <p:cNvSpPr txBox="1"/>
          <p:nvPr/>
        </p:nvSpPr>
        <p:spPr>
          <a:xfrm>
            <a:off x="300217" y="1461294"/>
            <a:ext cx="2858530" cy="33263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US" dirty="0">
                <a:latin typeface="Proxima Nova" panose="020B0604020202020204" charset="0"/>
                <a:ea typeface="Proxima Nova"/>
                <a:cs typeface="Proxima Nova"/>
                <a:sym typeface="Proxima Nova"/>
              </a:rPr>
              <a:t>Once all desired workflows are completed, they can be individually edited then confirmed all at once when Submit application is clicked.</a:t>
            </a:r>
          </a:p>
          <a:p>
            <a:pPr marL="139700" lvl="0" algn="l" rtl="0">
              <a:spcBef>
                <a:spcPts val="0"/>
              </a:spcBef>
              <a:spcAft>
                <a:spcPts val="0"/>
              </a:spcAft>
              <a:buSzPts val="1400"/>
            </a:pPr>
            <a:endParaRPr lang="en-US" dirty="0">
              <a:latin typeface="Proxima Nova" panose="020B0604020202020204" charset="0"/>
              <a:sym typeface="Proxima Nova"/>
            </a:endParaRPr>
          </a:p>
          <a:p>
            <a:pPr marL="139700" lvl="0" algn="l" rtl="0">
              <a:spcBef>
                <a:spcPts val="0"/>
              </a:spcBef>
              <a:spcAft>
                <a:spcPts val="0"/>
              </a:spcAft>
              <a:buSzPts val="1400"/>
            </a:pPr>
            <a:r>
              <a:rPr lang="en-US" dirty="0">
                <a:latin typeface="Proxima Nova" panose="020B0604020202020204" charset="0"/>
                <a:sym typeface="Proxima Nova"/>
              </a:rPr>
              <a:t>It should be noted that the box for the privacy policy must be checked before continuing</a:t>
            </a:r>
            <a:endParaRPr lang="en-US" dirty="0">
              <a:latin typeface="Proxima Nova" panose="020B0604020202020204" charset="0"/>
            </a:endParaRPr>
          </a:p>
          <a:p>
            <a:pPr marL="139700" lvl="0" algn="l" rtl="0">
              <a:spcBef>
                <a:spcPts val="0"/>
              </a:spcBef>
              <a:spcAft>
                <a:spcPts val="0"/>
              </a:spcAft>
              <a:buSzPts val="1400"/>
            </a:pPr>
            <a:endParaRPr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3907766" y="1824513"/>
            <a:ext cx="3260752" cy="4110459"/>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 name="Straight Arrow Connector 10">
            <a:extLst>
              <a:ext uri="{FF2B5EF4-FFF2-40B4-BE49-F238E27FC236}">
                <a16:creationId xmlns:a16="http://schemas.microsoft.com/office/drawing/2014/main" id="{55944370-1E5D-484E-9DF2-C9BAE09DC47D}"/>
              </a:ext>
            </a:extLst>
          </p:cNvPr>
          <p:cNvCxnSpPr>
            <a:cxnSpLocks/>
          </p:cNvCxnSpPr>
          <p:nvPr/>
        </p:nvCxnSpPr>
        <p:spPr>
          <a:xfrm flipH="1">
            <a:off x="7203870" y="1287600"/>
            <a:ext cx="1053193" cy="11191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5ACD162-3E8E-47F5-9257-30E8FE7250E6}"/>
              </a:ext>
            </a:extLst>
          </p:cNvPr>
          <p:cNvCxnSpPr>
            <a:cxnSpLocks/>
          </p:cNvCxnSpPr>
          <p:nvPr/>
        </p:nvCxnSpPr>
        <p:spPr>
          <a:xfrm>
            <a:off x="3700732" y="6428821"/>
            <a:ext cx="445369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95;p15">
            <a:extLst>
              <a:ext uri="{FF2B5EF4-FFF2-40B4-BE49-F238E27FC236}">
                <a16:creationId xmlns:a16="http://schemas.microsoft.com/office/drawing/2014/main" id="{D99A150F-2A42-42D2-8307-9805E3CF7BB8}"/>
              </a:ext>
            </a:extLst>
          </p:cNvPr>
          <p:cNvSpPr/>
          <p:nvPr/>
        </p:nvSpPr>
        <p:spPr>
          <a:xfrm>
            <a:off x="8231185" y="6331789"/>
            <a:ext cx="201105" cy="194065"/>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2" name="Straight Connector 11">
            <a:extLst>
              <a:ext uri="{FF2B5EF4-FFF2-40B4-BE49-F238E27FC236}">
                <a16:creationId xmlns:a16="http://schemas.microsoft.com/office/drawing/2014/main" id="{88B550B7-FBB1-4A20-BF7A-63A7AB391B8C}"/>
              </a:ext>
            </a:extLst>
          </p:cNvPr>
          <p:cNvCxnSpPr/>
          <p:nvPr/>
        </p:nvCxnSpPr>
        <p:spPr>
          <a:xfrm>
            <a:off x="2587925" y="3579962"/>
            <a:ext cx="1112808" cy="28488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132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7" name="Picture 6">
            <a:extLst>
              <a:ext uri="{FF2B5EF4-FFF2-40B4-BE49-F238E27FC236}">
                <a16:creationId xmlns:a16="http://schemas.microsoft.com/office/drawing/2014/main" id="{AEB8BBAB-6D2A-458D-874A-B9788437CB1D}"/>
              </a:ext>
            </a:extLst>
          </p:cNvPr>
          <p:cNvPicPr>
            <a:picLocks noChangeAspect="1"/>
          </p:cNvPicPr>
          <p:nvPr/>
        </p:nvPicPr>
        <p:blipFill>
          <a:blip r:embed="rId3"/>
          <a:stretch>
            <a:fillRect/>
          </a:stretch>
        </p:blipFill>
        <p:spPr>
          <a:xfrm>
            <a:off x="6412626" y="4278705"/>
            <a:ext cx="5065933" cy="2187562"/>
          </a:xfrm>
          <a:prstGeom prst="rect">
            <a:avLst/>
          </a:prstGeom>
        </p:spPr>
      </p:pic>
      <p:pic>
        <p:nvPicPr>
          <p:cNvPr id="4" name="Picture 3">
            <a:extLst>
              <a:ext uri="{FF2B5EF4-FFF2-40B4-BE49-F238E27FC236}">
                <a16:creationId xmlns:a16="http://schemas.microsoft.com/office/drawing/2014/main" id="{E3FD4FC5-CD5A-48C4-B008-80F6C2111306}"/>
              </a:ext>
            </a:extLst>
          </p:cNvPr>
          <p:cNvPicPr>
            <a:picLocks noChangeAspect="1"/>
          </p:cNvPicPr>
          <p:nvPr/>
        </p:nvPicPr>
        <p:blipFill>
          <a:blip r:embed="rId4"/>
          <a:stretch>
            <a:fillRect/>
          </a:stretch>
        </p:blipFill>
        <p:spPr>
          <a:xfrm>
            <a:off x="6763110" y="214498"/>
            <a:ext cx="4364966" cy="3434150"/>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Returning to the Form</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lgn="l" rtl="0">
              <a:spcBef>
                <a:spcPts val="800"/>
              </a:spcBef>
              <a:spcAft>
                <a:spcPts val="0"/>
              </a:spcAft>
              <a:buNone/>
            </a:pPr>
            <a:r>
              <a:rPr lang="en-US" b="0" dirty="0">
                <a:latin typeface="Source Sans Pro SemiBold"/>
                <a:ea typeface="Source Sans Pro SemiBold"/>
                <a:cs typeface="Source Sans Pro SemiBold"/>
                <a:sym typeface="Source Sans Pro SemiBold"/>
              </a:rPr>
              <a:t>Dependency Claims (21-686c) - Product Guide</a:t>
            </a:r>
            <a:endParaRPr b="0" dirty="0">
              <a:latin typeface="Source Sans Pro SemiBold"/>
              <a:ea typeface="Source Sans Pro SemiBold"/>
              <a:cs typeface="Source Sans Pro SemiBold"/>
              <a:sym typeface="Source Sans Pro SemiBold"/>
            </a:endParaRPr>
          </a:p>
        </p:txBody>
      </p:sp>
      <p:sp>
        <p:nvSpPr>
          <p:cNvPr id="97" name="Google Shape;97;p15"/>
          <p:cNvSpPr txBox="1"/>
          <p:nvPr/>
        </p:nvSpPr>
        <p:spPr>
          <a:xfrm>
            <a:off x="300217" y="1461294"/>
            <a:ext cx="2858530" cy="33263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US" dirty="0">
                <a:latin typeface="Proxima Nova" panose="020B0604020202020204" charset="0"/>
                <a:sym typeface="Proxima Nova"/>
              </a:rPr>
              <a:t>In the event that there is an issue and the form cannot be submitted normally, a red notification message will be displayed with further instructions for the user.</a:t>
            </a:r>
          </a:p>
          <a:p>
            <a:pPr marL="139700" lvl="0" algn="l" rtl="0">
              <a:spcBef>
                <a:spcPts val="0"/>
              </a:spcBef>
              <a:spcAft>
                <a:spcPts val="0"/>
              </a:spcAft>
              <a:buSzPts val="1400"/>
            </a:pPr>
            <a:endParaRPr lang="en-US" dirty="0">
              <a:latin typeface="Proxima Nova" panose="020B0604020202020204" charset="0"/>
              <a:sym typeface="Proxima Nova"/>
            </a:endParaRPr>
          </a:p>
          <a:p>
            <a:pPr marL="139700" lvl="0" algn="l" rtl="0">
              <a:spcBef>
                <a:spcPts val="0"/>
              </a:spcBef>
              <a:spcAft>
                <a:spcPts val="0"/>
              </a:spcAft>
              <a:buSzPts val="1400"/>
            </a:pPr>
            <a:r>
              <a:rPr lang="en-US" dirty="0">
                <a:latin typeface="Proxima Nova" panose="020B0604020202020204" charset="0"/>
                <a:sym typeface="Proxima Nova"/>
              </a:rPr>
              <a:t>The next step the Veteran might take is to go back to the index page of VA.gov.</a:t>
            </a:r>
          </a:p>
          <a:p>
            <a:pPr marL="139700" lvl="0" algn="l" rtl="0">
              <a:spcBef>
                <a:spcPts val="0"/>
              </a:spcBef>
              <a:spcAft>
                <a:spcPts val="0"/>
              </a:spcAft>
              <a:buSzPts val="1400"/>
            </a:pPr>
            <a:endParaRPr lang="en-US" dirty="0">
              <a:latin typeface="Proxima Nova" panose="020B0604020202020204" charset="0"/>
              <a:sym typeface="Proxima Nova"/>
            </a:endParaRPr>
          </a:p>
          <a:p>
            <a:pPr marL="139700" lvl="0" algn="l" rtl="0">
              <a:spcBef>
                <a:spcPts val="0"/>
              </a:spcBef>
              <a:spcAft>
                <a:spcPts val="0"/>
              </a:spcAft>
              <a:buSzPts val="1400"/>
            </a:pPr>
            <a:r>
              <a:rPr lang="en-US" dirty="0">
                <a:latin typeface="Proxima Nova" panose="020B0604020202020204" charset="0"/>
                <a:sym typeface="Proxima Nova"/>
              </a:rPr>
              <a:t>Please note that the form should save in place at this point and can be resubmitted without having to redo the whole form.</a:t>
            </a:r>
            <a:endParaRPr lang="en-US" dirty="0">
              <a:latin typeface="Proxima Nova" panose="020B0604020202020204" charset="0"/>
            </a:endParaRPr>
          </a:p>
          <a:p>
            <a:pPr marL="139700" lvl="0" algn="l" rtl="0">
              <a:spcBef>
                <a:spcPts val="0"/>
              </a:spcBef>
              <a:spcAft>
                <a:spcPts val="0"/>
              </a:spcAft>
              <a:buSzPts val="1400"/>
            </a:pPr>
            <a:endParaRPr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6737228" y="116483"/>
            <a:ext cx="4442604" cy="3532166"/>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1" name="Straight Arrow Connector 10">
            <a:extLst>
              <a:ext uri="{FF2B5EF4-FFF2-40B4-BE49-F238E27FC236}">
                <a16:creationId xmlns:a16="http://schemas.microsoft.com/office/drawing/2014/main" id="{55944370-1E5D-484E-9DF2-C9BAE09DC47D}"/>
              </a:ext>
            </a:extLst>
          </p:cNvPr>
          <p:cNvCxnSpPr>
            <a:cxnSpLocks/>
          </p:cNvCxnSpPr>
          <p:nvPr/>
        </p:nvCxnSpPr>
        <p:spPr>
          <a:xfrm flipV="1">
            <a:off x="2782676" y="1388853"/>
            <a:ext cx="3902796" cy="1046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Google Shape;95;p15">
            <a:extLst>
              <a:ext uri="{FF2B5EF4-FFF2-40B4-BE49-F238E27FC236}">
                <a16:creationId xmlns:a16="http://schemas.microsoft.com/office/drawing/2014/main" id="{5260209E-0626-405B-AD1C-662541C1AC6B}"/>
              </a:ext>
            </a:extLst>
          </p:cNvPr>
          <p:cNvSpPr/>
          <p:nvPr/>
        </p:nvSpPr>
        <p:spPr>
          <a:xfrm>
            <a:off x="6395374" y="4252827"/>
            <a:ext cx="5065932" cy="2201614"/>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7" name="Straight Arrow Connector 16">
            <a:extLst>
              <a:ext uri="{FF2B5EF4-FFF2-40B4-BE49-F238E27FC236}">
                <a16:creationId xmlns:a16="http://schemas.microsoft.com/office/drawing/2014/main" id="{E44C0C2A-4AB7-419F-A38C-C522C703C4DF}"/>
              </a:ext>
            </a:extLst>
          </p:cNvPr>
          <p:cNvCxnSpPr>
            <a:cxnSpLocks/>
          </p:cNvCxnSpPr>
          <p:nvPr/>
        </p:nvCxnSpPr>
        <p:spPr>
          <a:xfrm>
            <a:off x="3009531" y="4377920"/>
            <a:ext cx="3270499" cy="8928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367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What is this?</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sp>
        <p:nvSpPr>
          <p:cNvPr id="97" name="Google Shape;97;p15"/>
          <p:cNvSpPr txBox="1"/>
          <p:nvPr/>
        </p:nvSpPr>
        <p:spPr>
          <a:xfrm>
            <a:off x="582525" y="1311547"/>
            <a:ext cx="11163998" cy="5440945"/>
          </a:xfrm>
          <a:prstGeom prst="rect">
            <a:avLst/>
          </a:prstGeom>
          <a:noFill/>
          <a:ln>
            <a:noFill/>
          </a:ln>
        </p:spPr>
        <p:txBody>
          <a:bodyPr spcFirstLastPara="1" wrap="square" lIns="91425" tIns="91425" rIns="91425" bIns="91425" anchor="t" anchorCtr="0">
            <a:noAutofit/>
          </a:bodyPr>
          <a:lstStyle/>
          <a:p>
            <a:r>
              <a:rPr lang="en-US" dirty="0">
                <a:latin typeface="Proxima Nova" panose="020B0604020202020204" charset="0"/>
              </a:rPr>
              <a:t>Viewing and modifying dependents for a Veteran is a common function to see which dependents the Veteran has associated with their benefits and awards. Using the 686 form, the Veteran can inform the VA about additional dependents that can take advantage of their benefits or remove dependents as needed for various reasons.</a:t>
            </a:r>
            <a:br>
              <a:rPr lang="en-US" dirty="0">
                <a:latin typeface="Proxima Nova" panose="020B0604020202020204" charset="0"/>
              </a:rPr>
            </a:br>
            <a:endParaRPr lang="en-US" dirty="0">
              <a:latin typeface="Proxima Nova" panose="020B0604020202020204" charset="0"/>
            </a:endParaRPr>
          </a:p>
          <a:p>
            <a:r>
              <a:rPr lang="en-US" dirty="0">
                <a:latin typeface="Proxima Nova" panose="020B0604020202020204" charset="0"/>
              </a:rPr>
              <a:t>View/Modify Dependents also conforms to 508 compliance and can be used with major screen readers and other assistant tools.</a:t>
            </a:r>
          </a:p>
          <a:p>
            <a:br>
              <a:rPr lang="en-US" dirty="0">
                <a:latin typeface="Proxima Nova" panose="020B0604020202020204" charset="0"/>
              </a:rPr>
            </a:br>
            <a:r>
              <a:rPr lang="en-US" dirty="0">
                <a:latin typeface="Proxima Nova" panose="020B0604020202020204" charset="0"/>
              </a:rPr>
              <a:t>Target launch date is end of September 2020.</a:t>
            </a:r>
          </a:p>
          <a:p>
            <a:endParaRPr lang="en-US" dirty="0">
              <a:latin typeface="Proxima Nova" panose="020B0604020202020204" charset="0"/>
            </a:endParaRPr>
          </a:p>
          <a:p>
            <a:r>
              <a:rPr lang="en-US" b="1" dirty="0">
                <a:latin typeface="Proxima Nova" panose="020B0604020202020204" charset="0"/>
              </a:rPr>
              <a:t>Who can access?</a:t>
            </a:r>
          </a:p>
          <a:p>
            <a:r>
              <a:rPr lang="en-US" dirty="0">
                <a:latin typeface="Proxima Nova" panose="020B0604020202020204" charset="0"/>
              </a:rPr>
              <a:t>View/Modify Dependents is currently available to LOA3 (</a:t>
            </a:r>
            <a:r>
              <a:rPr lang="en-US" dirty="0" err="1">
                <a:latin typeface="Proxima Nova" panose="020B0604020202020204" charset="0"/>
              </a:rPr>
              <a:t>eBenefit</a:t>
            </a:r>
            <a:r>
              <a:rPr lang="en-US" dirty="0">
                <a:latin typeface="Proxima Nova" panose="020B0604020202020204" charset="0"/>
              </a:rPr>
              <a:t> Premium) users. While other users can currently login on a Veterans behalf, it is not anticipated that this will be possible on VA.gov until Roles and Relationships are finalized. Other non-ID.me login methods should be valid.</a:t>
            </a:r>
            <a:br>
              <a:rPr lang="en-US" dirty="0">
                <a:latin typeface="Proxima Nova" panose="020B0604020202020204" charset="0"/>
              </a:rPr>
            </a:br>
            <a:endParaRPr lang="en-US" dirty="0">
              <a:latin typeface="Proxima Nova" panose="020B0604020202020204" charset="0"/>
            </a:endParaRPr>
          </a:p>
          <a:p>
            <a:r>
              <a:rPr lang="en-US" b="1" dirty="0">
                <a:latin typeface="Proxima Nova" panose="020B0604020202020204" charset="0"/>
              </a:rPr>
              <a:t>How can users access?</a:t>
            </a:r>
          </a:p>
          <a:p>
            <a:r>
              <a:rPr lang="en-US" dirty="0">
                <a:latin typeface="Proxima Nova" panose="020B0604020202020204" charset="0"/>
              </a:rPr>
              <a:t>This feature is accessible for testing within the staging environment at this url: </a:t>
            </a:r>
            <a:r>
              <a:rPr lang="en-US" i="1" dirty="0">
                <a:latin typeface="Proxima Nova" panose="020B0604020202020204" charset="0"/>
                <a:hlinkClick r:id="rId3"/>
              </a:rPr>
              <a:t>https://staging.va.gov/view-change-dependents/view</a:t>
            </a:r>
            <a:r>
              <a:rPr lang="en-US" dirty="0">
                <a:latin typeface="Proxima Nova" panose="020B0604020202020204" charset="0"/>
              </a:rPr>
              <a:t> for Viewing, and </a:t>
            </a:r>
            <a:r>
              <a:rPr lang="en-US" i="1" dirty="0">
                <a:latin typeface="Proxima Nova" panose="020B0604020202020204" charset="0"/>
                <a:hlinkClick r:id="rId4"/>
              </a:rPr>
              <a:t>https://staging.va.gov/view-change-dependents/add-remove-form-686c/</a:t>
            </a:r>
            <a:r>
              <a:rPr lang="en-US" dirty="0">
                <a:latin typeface="Proxima Nova" panose="020B0604020202020204" charset="0"/>
              </a:rPr>
              <a:t> for the actual 686 application and can be accessed in any modern browser.</a:t>
            </a:r>
            <a:br>
              <a:rPr lang="en-US" dirty="0">
                <a:latin typeface="Proxima Nova" panose="020B0604020202020204" charset="0"/>
              </a:rPr>
            </a:br>
            <a:endParaRPr lang="en-US" dirty="0">
              <a:latin typeface="Proxima Nova" panose="020B0604020202020204" charset="0"/>
            </a:endParaRPr>
          </a:p>
          <a:p>
            <a:r>
              <a:rPr lang="en-US" dirty="0">
                <a:latin typeface="Proxima Nova" panose="020B0604020202020204" charset="0"/>
              </a:rPr>
              <a:t>There are few different pathways that a Veteran can get to the View page and the 686 application tool but they will be positioned per IA off the root of the site:</a:t>
            </a:r>
            <a:br>
              <a:rPr lang="en-US" dirty="0">
                <a:latin typeface="Proxima Nova" panose="020B0604020202020204" charset="0"/>
              </a:rPr>
            </a:br>
            <a:endParaRPr lang="en-US" dirty="0">
              <a:latin typeface="Proxima Nova" panose="020B0604020202020204" charset="0"/>
            </a:endParaRPr>
          </a:p>
          <a:p>
            <a:r>
              <a:rPr lang="en-US" dirty="0">
                <a:latin typeface="Proxima Nova" panose="020B0604020202020204" charset="0"/>
              </a:rPr>
              <a:t>Static landing page - instructions on required documents and information </a:t>
            </a:r>
            <a:r>
              <a:rPr lang="en-US" i="1" dirty="0">
                <a:latin typeface="Proxima Nova" panose="020B0604020202020204" charset="0"/>
                <a:hlinkClick r:id="rId5"/>
              </a:rPr>
              <a:t>va.gov/view-change-dependents</a:t>
            </a:r>
            <a:endParaRPr lang="en-US" i="1" dirty="0">
              <a:latin typeface="Proxima Nova" panose="020B0604020202020204" charset="0"/>
            </a:endParaRPr>
          </a:p>
          <a:p>
            <a:r>
              <a:rPr lang="en-US" dirty="0">
                <a:latin typeface="Proxima Nova" panose="020B0604020202020204" charset="0"/>
              </a:rPr>
              <a:t>View Dependents - Page to view dependents both on and not on award </a:t>
            </a:r>
            <a:r>
              <a:rPr lang="en-US" i="1" dirty="0">
                <a:latin typeface="Proxima Nova" panose="020B0604020202020204" charset="0"/>
                <a:hlinkClick r:id="rId6"/>
              </a:rPr>
              <a:t>va.gov/view-change-dependents/view</a:t>
            </a:r>
            <a:endParaRPr lang="en-US" i="1" dirty="0">
              <a:latin typeface="Proxima Nova" panose="020B0604020202020204" charset="0"/>
            </a:endParaRPr>
          </a:p>
          <a:p>
            <a:r>
              <a:rPr lang="en-US" dirty="0">
                <a:latin typeface="Proxima Nova" panose="020B0604020202020204" charset="0"/>
              </a:rPr>
              <a:t>Add or remove dependents - application using the Form 21-686c </a:t>
            </a:r>
            <a:r>
              <a:rPr lang="en-US" i="1" dirty="0">
                <a:latin typeface="Proxima Nova" panose="020B0604020202020204" charset="0"/>
                <a:hlinkClick r:id="rId7"/>
              </a:rPr>
              <a:t>va.gov/view-change-dependents/add-remove-form-686c/</a:t>
            </a:r>
            <a:endParaRPr lang="en-US" i="1" dirty="0">
              <a:latin typeface="Proxima Nova" panose="020B0604020202020204"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2" name="Picture 1">
            <a:extLst>
              <a:ext uri="{FF2B5EF4-FFF2-40B4-BE49-F238E27FC236}">
                <a16:creationId xmlns:a16="http://schemas.microsoft.com/office/drawing/2014/main" id="{FF098CA0-E76A-4F4B-ACA5-F3C64913694A}"/>
              </a:ext>
            </a:extLst>
          </p:cNvPr>
          <p:cNvPicPr>
            <a:picLocks noChangeAspect="1"/>
          </p:cNvPicPr>
          <p:nvPr/>
        </p:nvPicPr>
        <p:blipFill>
          <a:blip r:embed="rId3"/>
          <a:stretch>
            <a:fillRect/>
          </a:stretch>
        </p:blipFill>
        <p:spPr>
          <a:xfrm>
            <a:off x="7977628" y="986700"/>
            <a:ext cx="3254629" cy="5062756"/>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Navigating to View Dependents</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sp>
        <p:nvSpPr>
          <p:cNvPr id="95" name="Google Shape;95;p15"/>
          <p:cNvSpPr/>
          <p:nvPr/>
        </p:nvSpPr>
        <p:spPr>
          <a:xfrm>
            <a:off x="7977628" y="3171899"/>
            <a:ext cx="2387455" cy="853023"/>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312618" y="1780472"/>
            <a:ext cx="7106907" cy="2395200"/>
          </a:xfrm>
          <a:prstGeom prst="rect">
            <a:avLst/>
          </a:prstGeom>
          <a:noFill/>
          <a:ln>
            <a:noFill/>
          </a:ln>
        </p:spPr>
        <p:txBody>
          <a:bodyPr spcFirstLastPara="1" wrap="square" lIns="91425" tIns="91425" rIns="91425" bIns="91425" anchor="t" anchorCtr="0">
            <a:noAutofit/>
          </a:bodyPr>
          <a:lstStyle/>
          <a:p>
            <a:r>
              <a:rPr lang="en-US" dirty="0">
                <a:latin typeface="Proxima Nova" panose="020B0604020202020204" charset="0"/>
              </a:rPr>
              <a:t>Currently, browsing within VA.gov from the disability page should bring the user to the unauthenticated landing page seen to the right which should answer some general questions about the tool as well as present the login button to gain access. This will be incorporated into the Veteran Tools and most likely be accessible from the home page.</a:t>
            </a:r>
            <a:endParaRPr lang="en-US" dirty="0">
              <a:latin typeface="Proxima Nova" panose="020B0604020202020204" charset="0"/>
              <a:ea typeface="Proxima Nova"/>
              <a:cs typeface="Proxima Nova"/>
              <a:sym typeface="Proxima Nova"/>
            </a:endParaRPr>
          </a:p>
          <a:p>
            <a:pPr marL="457200" lvl="0" indent="-317500" algn="l" rtl="0">
              <a:spcBef>
                <a:spcPts val="0"/>
              </a:spcBef>
              <a:spcAft>
                <a:spcPts val="0"/>
              </a:spcAft>
              <a:buSzPts val="1400"/>
              <a:buFont typeface="Proxima Nova"/>
              <a:buAutoNum type="arabicPeriod"/>
            </a:pPr>
            <a:endParaRPr lang="en-US" dirty="0">
              <a:latin typeface="Proxima Nova" panose="020B0604020202020204" charset="0"/>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US" dirty="0">
                <a:latin typeface="Proxima Nova" panose="020B0604020202020204" charset="0"/>
                <a:ea typeface="Proxima Nova"/>
                <a:cs typeface="Proxima Nova"/>
                <a:sym typeface="Proxima Nova"/>
              </a:rPr>
              <a:t>From the landing page, you can click here to login and View your dependents.</a:t>
            </a:r>
            <a:br>
              <a:rPr lang="en-US" dirty="0">
                <a:latin typeface="Proxima Nova" panose="020B0604020202020204" charset="0"/>
                <a:ea typeface="Proxima Nova"/>
                <a:cs typeface="Proxima Nova"/>
                <a:sym typeface="Proxima Nova"/>
              </a:rPr>
            </a:br>
            <a:endParaRPr lang="en-US" dirty="0">
              <a:latin typeface="Proxima Nova" panose="020B0604020202020204" charset="0"/>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US" dirty="0">
                <a:latin typeface="Proxima Nova" panose="020B0604020202020204" charset="0"/>
                <a:ea typeface="Proxima Nova"/>
                <a:cs typeface="Proxima Nova"/>
                <a:sym typeface="Proxima Nova"/>
              </a:rPr>
              <a:t>You can also click below to go directly to the updating application.</a:t>
            </a:r>
            <a:endParaRPr dirty="0">
              <a:latin typeface="Proxima Nova" panose="020B0604020202020204" charset="0"/>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7977627" y="4668545"/>
            <a:ext cx="2387455" cy="1380911"/>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Straight Arrow Connector 3">
            <a:extLst>
              <a:ext uri="{FF2B5EF4-FFF2-40B4-BE49-F238E27FC236}">
                <a16:creationId xmlns:a16="http://schemas.microsoft.com/office/drawing/2014/main" id="{28E9AF0A-8DA5-4CEC-8E53-4B5235ADD1CB}"/>
              </a:ext>
            </a:extLst>
          </p:cNvPr>
          <p:cNvCxnSpPr>
            <a:cxnSpLocks/>
          </p:cNvCxnSpPr>
          <p:nvPr/>
        </p:nvCxnSpPr>
        <p:spPr>
          <a:xfrm>
            <a:off x="7049477" y="3171899"/>
            <a:ext cx="836246" cy="4265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231D6D-8EC9-4344-8749-4142C0E070D9}"/>
              </a:ext>
            </a:extLst>
          </p:cNvPr>
          <p:cNvCxnSpPr>
            <a:cxnSpLocks/>
          </p:cNvCxnSpPr>
          <p:nvPr/>
        </p:nvCxnSpPr>
        <p:spPr>
          <a:xfrm>
            <a:off x="6096000" y="3598410"/>
            <a:ext cx="1789723" cy="17238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30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a:extLst>
              <a:ext uri="{FF2B5EF4-FFF2-40B4-BE49-F238E27FC236}">
                <a16:creationId xmlns:a16="http://schemas.microsoft.com/office/drawing/2014/main" id="{53FDA97C-8466-4FF1-B94A-3449E7B3898D}"/>
              </a:ext>
            </a:extLst>
          </p:cNvPr>
          <p:cNvPicPr>
            <a:picLocks noChangeAspect="1"/>
          </p:cNvPicPr>
          <p:nvPr/>
        </p:nvPicPr>
        <p:blipFill>
          <a:blip r:embed="rId3"/>
          <a:stretch>
            <a:fillRect/>
          </a:stretch>
        </p:blipFill>
        <p:spPr>
          <a:xfrm>
            <a:off x="5482902" y="322725"/>
            <a:ext cx="5092754" cy="5951416"/>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Navigating to </a:t>
            </a:r>
            <a:br>
              <a:rPr lang="en-US" dirty="0"/>
            </a:br>
            <a:r>
              <a:rPr lang="en-US" dirty="0"/>
              <a:t>View Dependents</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cxnSp>
        <p:nvCxnSpPr>
          <p:cNvPr id="15" name="Straight Arrow Connector 14">
            <a:extLst>
              <a:ext uri="{FF2B5EF4-FFF2-40B4-BE49-F238E27FC236}">
                <a16:creationId xmlns:a16="http://schemas.microsoft.com/office/drawing/2014/main" id="{8E231D6D-8EC9-4344-8749-4142C0E070D9}"/>
              </a:ext>
            </a:extLst>
          </p:cNvPr>
          <p:cNvCxnSpPr>
            <a:cxnSpLocks/>
          </p:cNvCxnSpPr>
          <p:nvPr/>
        </p:nvCxnSpPr>
        <p:spPr>
          <a:xfrm>
            <a:off x="3694518" y="2581574"/>
            <a:ext cx="1877851" cy="3413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351FC85-F6C3-4FA3-A26C-A2A0383F7367}"/>
              </a:ext>
            </a:extLst>
          </p:cNvPr>
          <p:cNvPicPr>
            <a:picLocks noChangeAspect="1"/>
          </p:cNvPicPr>
          <p:nvPr/>
        </p:nvPicPr>
        <p:blipFill>
          <a:blip r:embed="rId4"/>
          <a:stretch>
            <a:fillRect/>
          </a:stretch>
        </p:blipFill>
        <p:spPr>
          <a:xfrm>
            <a:off x="7831015" y="4522488"/>
            <a:ext cx="3926131" cy="2036578"/>
          </a:xfrm>
          <a:prstGeom prst="rect">
            <a:avLst/>
          </a:prstGeom>
        </p:spPr>
      </p:pic>
      <p:cxnSp>
        <p:nvCxnSpPr>
          <p:cNvPr id="13" name="Straight Arrow Connector 12">
            <a:extLst>
              <a:ext uri="{FF2B5EF4-FFF2-40B4-BE49-F238E27FC236}">
                <a16:creationId xmlns:a16="http://schemas.microsoft.com/office/drawing/2014/main" id="{82459F14-648E-40B9-947B-8F0D3CF2A338}"/>
              </a:ext>
            </a:extLst>
          </p:cNvPr>
          <p:cNvCxnSpPr>
            <a:cxnSpLocks/>
          </p:cNvCxnSpPr>
          <p:nvPr/>
        </p:nvCxnSpPr>
        <p:spPr>
          <a:xfrm>
            <a:off x="3694518" y="2581574"/>
            <a:ext cx="4069256" cy="20335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Google Shape;95;p15">
            <a:extLst>
              <a:ext uri="{FF2B5EF4-FFF2-40B4-BE49-F238E27FC236}">
                <a16:creationId xmlns:a16="http://schemas.microsoft.com/office/drawing/2014/main" id="{01AFB2E0-E415-4597-8BDC-399E05D72B49}"/>
              </a:ext>
            </a:extLst>
          </p:cNvPr>
          <p:cNvSpPr/>
          <p:nvPr/>
        </p:nvSpPr>
        <p:spPr>
          <a:xfrm>
            <a:off x="5572369" y="2422769"/>
            <a:ext cx="1187939" cy="266049"/>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5;p15">
            <a:extLst>
              <a:ext uri="{FF2B5EF4-FFF2-40B4-BE49-F238E27FC236}">
                <a16:creationId xmlns:a16="http://schemas.microsoft.com/office/drawing/2014/main" id="{01794B91-079F-4948-889E-B8BC6A060579}"/>
              </a:ext>
            </a:extLst>
          </p:cNvPr>
          <p:cNvSpPr/>
          <p:nvPr/>
        </p:nvSpPr>
        <p:spPr>
          <a:xfrm>
            <a:off x="7831015" y="4510248"/>
            <a:ext cx="3926131" cy="2025027"/>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txBox="1"/>
          <p:nvPr/>
        </p:nvSpPr>
        <p:spPr>
          <a:xfrm>
            <a:off x="299744" y="1974299"/>
            <a:ext cx="4972584" cy="4692224"/>
          </a:xfrm>
          <a:prstGeom prst="rect">
            <a:avLst/>
          </a:prstGeom>
          <a:noFill/>
          <a:ln>
            <a:noFill/>
          </a:ln>
        </p:spPr>
        <p:txBody>
          <a:bodyPr spcFirstLastPara="1" wrap="square" lIns="91425" tIns="91425" rIns="91425" bIns="91425" anchor="t" anchorCtr="0">
            <a:noAutofit/>
          </a:bodyPr>
          <a:lstStyle/>
          <a:p>
            <a:r>
              <a:rPr lang="en-US" dirty="0">
                <a:latin typeface="Proxima Nova" panose="020B0604020202020204" charset="0"/>
              </a:rPr>
              <a:t>The View Dependents page simply shows all the dependents associated with the Veteran with an indication as to whether they are currently on or not on an award.</a:t>
            </a:r>
          </a:p>
          <a:p>
            <a:endParaRPr lang="en-US" dirty="0">
              <a:latin typeface="Proxima Nova" panose="020B0604020202020204" charset="0"/>
            </a:endParaRPr>
          </a:p>
          <a:p>
            <a:r>
              <a:rPr lang="en-US" dirty="0">
                <a:latin typeface="Proxima Nova" panose="020B0604020202020204" charset="0"/>
              </a:rPr>
              <a:t>These are important for inclusion as some might need to be added or removed via the 686 application itself.</a:t>
            </a:r>
          </a:p>
          <a:p>
            <a:endParaRPr lang="en-US" dirty="0">
              <a:latin typeface="Proxima Nova" panose="020B0604020202020204" charset="0"/>
            </a:endParaRPr>
          </a:p>
          <a:p>
            <a:r>
              <a:rPr lang="en-US" dirty="0">
                <a:latin typeface="Proxima Nova" panose="020B0604020202020204" charset="0"/>
              </a:rPr>
              <a:t>Getting to the 686 application is easy from the View Dependents page and once on the first page of the application, the Veteran can select which workflow or outcome they are hoping to achieve and continue filling out the form.  See the blue button with the red box around it.</a:t>
            </a:r>
          </a:p>
        </p:txBody>
      </p:sp>
    </p:spTree>
    <p:extLst>
      <p:ext uri="{BB962C8B-B14F-4D97-AF65-F5344CB8AC3E}">
        <p14:creationId xmlns:p14="http://schemas.microsoft.com/office/powerpoint/2010/main" val="118300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a:extLst>
              <a:ext uri="{FF2B5EF4-FFF2-40B4-BE49-F238E27FC236}">
                <a16:creationId xmlns:a16="http://schemas.microsoft.com/office/drawing/2014/main" id="{A1E712A2-7BB5-43CC-977F-5941BF79248D}"/>
              </a:ext>
            </a:extLst>
          </p:cNvPr>
          <p:cNvPicPr>
            <a:picLocks noChangeAspect="1"/>
          </p:cNvPicPr>
          <p:nvPr/>
        </p:nvPicPr>
        <p:blipFill>
          <a:blip r:embed="rId3"/>
          <a:stretch>
            <a:fillRect/>
          </a:stretch>
        </p:blipFill>
        <p:spPr>
          <a:xfrm>
            <a:off x="6363683" y="1358675"/>
            <a:ext cx="4664931" cy="2551460"/>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Error Handling: View Dependents</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sp>
        <p:nvSpPr>
          <p:cNvPr id="97" name="Google Shape;97;p15"/>
          <p:cNvSpPr txBox="1"/>
          <p:nvPr/>
        </p:nvSpPr>
        <p:spPr>
          <a:xfrm>
            <a:off x="609599" y="2413518"/>
            <a:ext cx="4587631" cy="2395200"/>
          </a:xfrm>
          <a:prstGeom prst="rect">
            <a:avLst/>
          </a:prstGeom>
          <a:noFill/>
          <a:ln>
            <a:noFill/>
          </a:ln>
        </p:spPr>
        <p:txBody>
          <a:bodyPr spcFirstLastPara="1" wrap="square" lIns="91425" tIns="91425" rIns="91425" bIns="91425" anchor="t" anchorCtr="0">
            <a:noAutofit/>
          </a:bodyPr>
          <a:lstStyle/>
          <a:p>
            <a:pPr marL="139700" lvl="0">
              <a:buSzPts val="1400"/>
            </a:pPr>
            <a:r>
              <a:rPr lang="en-US" dirty="0">
                <a:latin typeface="Proxima Nova" panose="020B0604020202020204" charset="0"/>
              </a:rPr>
              <a:t>If the page does not see the data, a blue messaging window appears.</a:t>
            </a:r>
          </a:p>
          <a:p>
            <a:pPr marL="139700" lvl="0">
              <a:buSzPts val="1400"/>
            </a:pPr>
            <a:endParaRPr lang="en-US" dirty="0">
              <a:latin typeface="Proxima Nova" panose="020B0604020202020204" charset="0"/>
            </a:endParaRPr>
          </a:p>
          <a:p>
            <a:pPr marL="139700" lvl="0">
              <a:buSzPts val="1400"/>
            </a:pPr>
            <a:r>
              <a:rPr lang="en-US" dirty="0">
                <a:latin typeface="Proxima Nova" panose="020B0604020202020204" charset="0"/>
              </a:rPr>
              <a:t>If the page cannot load the page (or part of a page) due to a system issue, a red messaging window appears with instructions on who to call. </a:t>
            </a:r>
          </a:p>
          <a:p>
            <a:br>
              <a:rPr lang="en-US" dirty="0">
                <a:latin typeface="Proxima Nova" panose="020B0604020202020204" charset="0"/>
              </a:rPr>
            </a:br>
            <a:endParaRPr dirty="0">
              <a:latin typeface="Proxima Nova" panose="020B0604020202020204" charset="0"/>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6363684" y="1358675"/>
            <a:ext cx="4664930" cy="255146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Straight Arrow Connector 10">
            <a:extLst>
              <a:ext uri="{FF2B5EF4-FFF2-40B4-BE49-F238E27FC236}">
                <a16:creationId xmlns:a16="http://schemas.microsoft.com/office/drawing/2014/main" id="{2BB9D728-30B8-4B95-8484-317CA5B185BD}"/>
              </a:ext>
            </a:extLst>
          </p:cNvPr>
          <p:cNvCxnSpPr>
            <a:cxnSpLocks/>
          </p:cNvCxnSpPr>
          <p:nvPr/>
        </p:nvCxnSpPr>
        <p:spPr>
          <a:xfrm>
            <a:off x="4218317" y="3910135"/>
            <a:ext cx="469660" cy="690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F693B84-3E11-4AC0-8238-9CFA0D53EB7F}"/>
              </a:ext>
            </a:extLst>
          </p:cNvPr>
          <p:cNvPicPr>
            <a:picLocks noChangeAspect="1"/>
          </p:cNvPicPr>
          <p:nvPr/>
        </p:nvPicPr>
        <p:blipFill>
          <a:blip r:embed="rId4"/>
          <a:stretch>
            <a:fillRect/>
          </a:stretch>
        </p:blipFill>
        <p:spPr>
          <a:xfrm>
            <a:off x="4752976" y="4159453"/>
            <a:ext cx="6829425" cy="2171700"/>
          </a:xfrm>
          <a:prstGeom prst="rect">
            <a:avLst/>
          </a:prstGeom>
        </p:spPr>
      </p:pic>
      <p:cxnSp>
        <p:nvCxnSpPr>
          <p:cNvPr id="16" name="Straight Arrow Connector 15">
            <a:extLst>
              <a:ext uri="{FF2B5EF4-FFF2-40B4-BE49-F238E27FC236}">
                <a16:creationId xmlns:a16="http://schemas.microsoft.com/office/drawing/2014/main" id="{1CC3A59F-9A1C-429C-9CD1-CE15397933B4}"/>
              </a:ext>
            </a:extLst>
          </p:cNvPr>
          <p:cNvCxnSpPr>
            <a:cxnSpLocks/>
          </p:cNvCxnSpPr>
          <p:nvPr/>
        </p:nvCxnSpPr>
        <p:spPr>
          <a:xfrm>
            <a:off x="4687977" y="2846423"/>
            <a:ext cx="1610001"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937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a:extLst>
              <a:ext uri="{FF2B5EF4-FFF2-40B4-BE49-F238E27FC236}">
                <a16:creationId xmlns:a16="http://schemas.microsoft.com/office/drawing/2014/main" id="{BD5CA26D-A974-4356-9A21-71529F7A28C8}"/>
              </a:ext>
            </a:extLst>
          </p:cNvPr>
          <p:cNvPicPr>
            <a:picLocks noChangeAspect="1"/>
          </p:cNvPicPr>
          <p:nvPr/>
        </p:nvPicPr>
        <p:blipFill>
          <a:blip r:embed="rId3"/>
          <a:stretch>
            <a:fillRect/>
          </a:stretch>
        </p:blipFill>
        <p:spPr>
          <a:xfrm>
            <a:off x="6147544" y="1497"/>
            <a:ext cx="6033155" cy="6858000"/>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Making Changes to </a:t>
            </a:r>
            <a:br>
              <a:rPr lang="en-US" dirty="0"/>
            </a:br>
            <a:r>
              <a:rPr lang="en-US" dirty="0"/>
              <a:t>Your Dependents</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sp>
        <p:nvSpPr>
          <p:cNvPr id="97" name="Google Shape;97;p15"/>
          <p:cNvSpPr txBox="1"/>
          <p:nvPr/>
        </p:nvSpPr>
        <p:spPr>
          <a:xfrm>
            <a:off x="481197" y="1917514"/>
            <a:ext cx="4401354" cy="3560260"/>
          </a:xfrm>
          <a:prstGeom prst="rect">
            <a:avLst/>
          </a:prstGeom>
          <a:noFill/>
          <a:ln>
            <a:noFill/>
          </a:ln>
        </p:spPr>
        <p:txBody>
          <a:bodyPr spcFirstLastPara="1" wrap="square" lIns="91425" tIns="91425" rIns="91425" bIns="91425" anchor="t" anchorCtr="0">
            <a:noAutofit/>
          </a:bodyPr>
          <a:lstStyle/>
          <a:p>
            <a:pPr marL="457200" indent="-317500">
              <a:buSzPts val="1400"/>
              <a:buFont typeface="Proxima Nova"/>
              <a:buAutoNum type="arabicPeriod"/>
            </a:pPr>
            <a:r>
              <a:rPr lang="en-US" dirty="0">
                <a:latin typeface="Proxima Nova"/>
                <a:ea typeface="Proxima Nova"/>
                <a:cs typeface="Proxima Nova"/>
                <a:sym typeface="Proxima Nova"/>
              </a:rPr>
              <a:t>It should be noted that Save in Progress is available, and the previous draft is available with either the choice to continue or to start over with a new application</a:t>
            </a:r>
            <a:br>
              <a:rPr lang="en-US" dirty="0">
                <a:latin typeface="Proxima Nova"/>
                <a:ea typeface="Proxima Nova"/>
                <a:cs typeface="Proxima Nova"/>
                <a:sym typeface="Proxima Nova"/>
              </a:rPr>
            </a:br>
            <a:endParaRPr lang="en-US" dirty="0">
              <a:latin typeface="Proxima Nova"/>
              <a:ea typeface="Proxima Nova"/>
              <a:cs typeface="Proxima Nova"/>
              <a:sym typeface="Proxima Nova"/>
            </a:endParaRPr>
          </a:p>
          <a:p>
            <a:pPr marL="457200" lvl="0" indent="-317500" algn="l" rtl="0">
              <a:spcBef>
                <a:spcPts val="0"/>
              </a:spcBef>
              <a:spcAft>
                <a:spcPts val="0"/>
              </a:spcAft>
              <a:buSzPts val="1400"/>
              <a:buFont typeface="Proxima Nova"/>
              <a:buAutoNum type="arabicPeriod"/>
            </a:pPr>
            <a:r>
              <a:rPr lang="en-US" dirty="0">
                <a:latin typeface="Proxima Nova"/>
                <a:ea typeface="Proxima Nova"/>
                <a:cs typeface="Proxima Nova"/>
                <a:sym typeface="Proxima Nova"/>
              </a:rPr>
              <a:t>Once you begin your application, you are informed with a short list of steps that inform the Veteran what is required and at what point.</a:t>
            </a:r>
            <a:br>
              <a:rPr lang="en-US" dirty="0">
                <a:latin typeface="Proxima Nova"/>
                <a:ea typeface="Proxima Nova"/>
                <a:cs typeface="Proxima Nova"/>
                <a:sym typeface="Proxima Nova"/>
              </a:rPr>
            </a:br>
            <a:endParaRPr lang="en-US"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6236899" y="2494959"/>
            <a:ext cx="3838753" cy="1723357"/>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Straight Arrow Connector 14">
            <a:extLst>
              <a:ext uri="{FF2B5EF4-FFF2-40B4-BE49-F238E27FC236}">
                <a16:creationId xmlns:a16="http://schemas.microsoft.com/office/drawing/2014/main" id="{8E231D6D-8EC9-4344-8749-4142C0E070D9}"/>
              </a:ext>
            </a:extLst>
          </p:cNvPr>
          <p:cNvCxnSpPr>
            <a:cxnSpLocks/>
          </p:cNvCxnSpPr>
          <p:nvPr/>
        </p:nvCxnSpPr>
        <p:spPr>
          <a:xfrm>
            <a:off x="4467369" y="2605177"/>
            <a:ext cx="1724853" cy="6719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F72761-B395-4921-B925-C78AA3E23E5A}"/>
              </a:ext>
            </a:extLst>
          </p:cNvPr>
          <p:cNvCxnSpPr>
            <a:cxnSpLocks/>
          </p:cNvCxnSpPr>
          <p:nvPr/>
        </p:nvCxnSpPr>
        <p:spPr>
          <a:xfrm>
            <a:off x="4467369" y="3697644"/>
            <a:ext cx="1778157" cy="11245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26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2" name="Picture 1">
            <a:extLst>
              <a:ext uri="{FF2B5EF4-FFF2-40B4-BE49-F238E27FC236}">
                <a16:creationId xmlns:a16="http://schemas.microsoft.com/office/drawing/2014/main" id="{0D3D9CBF-04B1-4593-9448-0FF61B5063BE}"/>
              </a:ext>
            </a:extLst>
          </p:cNvPr>
          <p:cNvPicPr>
            <a:picLocks noChangeAspect="1"/>
          </p:cNvPicPr>
          <p:nvPr/>
        </p:nvPicPr>
        <p:blipFill>
          <a:blip r:embed="rId3"/>
          <a:stretch>
            <a:fillRect/>
          </a:stretch>
        </p:blipFill>
        <p:spPr>
          <a:xfrm>
            <a:off x="7418721" y="-8623"/>
            <a:ext cx="4801309" cy="6858000"/>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Getting Started</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sp>
        <p:nvSpPr>
          <p:cNvPr id="97" name="Google Shape;97;p15"/>
          <p:cNvSpPr txBox="1"/>
          <p:nvPr/>
        </p:nvSpPr>
        <p:spPr>
          <a:xfrm>
            <a:off x="451883" y="1469921"/>
            <a:ext cx="6095566" cy="2395200"/>
          </a:xfrm>
          <a:prstGeom prst="rect">
            <a:avLst/>
          </a:prstGeom>
          <a:noFill/>
          <a:ln>
            <a:noFill/>
          </a:ln>
        </p:spPr>
        <p:txBody>
          <a:bodyPr spcFirstLastPara="1" wrap="square" lIns="91425" tIns="91425" rIns="91425" bIns="91425" anchor="t" anchorCtr="0">
            <a:noAutofit/>
          </a:bodyPr>
          <a:lstStyle/>
          <a:p>
            <a:pPr marL="139700" lvl="0">
              <a:buSzPts val="1400"/>
            </a:pPr>
            <a:r>
              <a:rPr lang="en-US" dirty="0">
                <a:latin typeface="Proxima Nova"/>
                <a:ea typeface="Proxima Nova"/>
                <a:cs typeface="Proxima Nova"/>
                <a:sym typeface="Proxima Nova"/>
              </a:rPr>
              <a:t>The Dependency Claims form (Form 21-686c) is long and winding depending on what the intended outcome is.  To help with this and limit confusion, once the intended pieces are selected, only those will be presented to the Veteran.</a:t>
            </a:r>
          </a:p>
          <a:p>
            <a:pPr marL="139700" lvl="0" algn="l" rtl="0">
              <a:spcBef>
                <a:spcPts val="0"/>
              </a:spcBef>
              <a:spcAft>
                <a:spcPts val="0"/>
              </a:spcAft>
              <a:buSzPts val="1400"/>
            </a:pPr>
            <a:endParaRPr lang="en-US" dirty="0">
              <a:latin typeface="Proxima Nova"/>
              <a:ea typeface="Proxima Nova"/>
              <a:cs typeface="Proxima Nova"/>
              <a:sym typeface="Proxima Nova"/>
            </a:endParaRPr>
          </a:p>
          <a:p>
            <a:pPr marL="139700" lvl="0" algn="l" rtl="0">
              <a:spcBef>
                <a:spcPts val="0"/>
              </a:spcBef>
              <a:spcAft>
                <a:spcPts val="0"/>
              </a:spcAft>
              <a:buSzPts val="1400"/>
            </a:pPr>
            <a:r>
              <a:rPr lang="en-US" dirty="0">
                <a:latin typeface="Proxima Nova"/>
                <a:ea typeface="Proxima Nova"/>
                <a:cs typeface="Proxima Nova"/>
                <a:sym typeface="Proxima Nova"/>
              </a:rPr>
              <a:t>The Veteran can return to this screen at any time and modify their selection.  They may select any that apply.</a:t>
            </a:r>
            <a:endParaRPr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7632572" y="3642001"/>
            <a:ext cx="3512756" cy="2267093"/>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Straight Arrow Connector 10">
            <a:extLst>
              <a:ext uri="{FF2B5EF4-FFF2-40B4-BE49-F238E27FC236}">
                <a16:creationId xmlns:a16="http://schemas.microsoft.com/office/drawing/2014/main" id="{E99B529C-9819-4A2E-A9FC-7761710A4AC0}"/>
              </a:ext>
            </a:extLst>
          </p:cNvPr>
          <p:cNvCxnSpPr>
            <a:cxnSpLocks/>
          </p:cNvCxnSpPr>
          <p:nvPr/>
        </p:nvCxnSpPr>
        <p:spPr>
          <a:xfrm>
            <a:off x="4079180" y="3064843"/>
            <a:ext cx="3425801" cy="1589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470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2" name="Picture 1">
            <a:extLst>
              <a:ext uri="{FF2B5EF4-FFF2-40B4-BE49-F238E27FC236}">
                <a16:creationId xmlns:a16="http://schemas.microsoft.com/office/drawing/2014/main" id="{887A8E3A-ACF0-4662-8468-76DDA8708D43}"/>
              </a:ext>
            </a:extLst>
          </p:cNvPr>
          <p:cNvPicPr>
            <a:picLocks noChangeAspect="1"/>
          </p:cNvPicPr>
          <p:nvPr/>
        </p:nvPicPr>
        <p:blipFill>
          <a:blip r:embed="rId3"/>
          <a:stretch>
            <a:fillRect/>
          </a:stretch>
        </p:blipFill>
        <p:spPr>
          <a:xfrm>
            <a:off x="6087742" y="628567"/>
            <a:ext cx="5191125" cy="3686175"/>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Getting Started</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sp>
        <p:nvSpPr>
          <p:cNvPr id="97" name="Google Shape;97;p15"/>
          <p:cNvSpPr txBox="1"/>
          <p:nvPr/>
        </p:nvSpPr>
        <p:spPr>
          <a:xfrm>
            <a:off x="451883" y="1469921"/>
            <a:ext cx="4896494" cy="2395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US" dirty="0">
                <a:latin typeface="Proxima Nova"/>
                <a:ea typeface="Proxima Nova"/>
                <a:cs typeface="Proxima Nova"/>
                <a:sym typeface="Proxima Nova"/>
              </a:rPr>
              <a:t>Once the selection has been made, the Veteran’s static information is presented and made available for confirmation.  </a:t>
            </a:r>
          </a:p>
          <a:p>
            <a:pPr marL="139700" lvl="0" algn="l" rtl="0">
              <a:spcBef>
                <a:spcPts val="0"/>
              </a:spcBef>
              <a:spcAft>
                <a:spcPts val="0"/>
              </a:spcAft>
              <a:buSzPts val="1400"/>
            </a:pPr>
            <a:endParaRPr lang="en-US" dirty="0">
              <a:latin typeface="Proxima Nova"/>
              <a:ea typeface="Proxima Nova"/>
              <a:cs typeface="Proxima Nova"/>
              <a:sym typeface="Proxima Nova"/>
            </a:endParaRPr>
          </a:p>
          <a:p>
            <a:pPr marL="139700" lvl="0" algn="l" rtl="0">
              <a:spcBef>
                <a:spcPts val="0"/>
              </a:spcBef>
              <a:spcAft>
                <a:spcPts val="0"/>
              </a:spcAft>
              <a:buSzPts val="1400"/>
            </a:pPr>
            <a:r>
              <a:rPr lang="en-US" dirty="0">
                <a:latin typeface="Proxima Nova"/>
                <a:ea typeface="Proxima Nova"/>
                <a:cs typeface="Proxima Nova"/>
                <a:sym typeface="Proxima Nova"/>
              </a:rPr>
              <a:t>If any information is incorrect, or unavailable, </a:t>
            </a:r>
            <a:br>
              <a:rPr lang="en-US" dirty="0">
                <a:latin typeface="Proxima Nova"/>
                <a:ea typeface="Proxima Nova"/>
                <a:cs typeface="Proxima Nova"/>
                <a:sym typeface="Proxima Nova"/>
              </a:rPr>
            </a:br>
            <a:r>
              <a:rPr lang="en-US" dirty="0">
                <a:latin typeface="Proxima Nova"/>
                <a:ea typeface="Proxima Nova"/>
                <a:cs typeface="Proxima Nova"/>
                <a:sym typeface="Proxima Nova"/>
              </a:rPr>
              <a:t>the Veteran is invited to contact the VBA </a:t>
            </a:r>
            <a:br>
              <a:rPr lang="en-US" dirty="0">
                <a:latin typeface="Proxima Nova"/>
                <a:ea typeface="Proxima Nova"/>
                <a:cs typeface="Proxima Nova"/>
                <a:sym typeface="Proxima Nova"/>
              </a:rPr>
            </a:br>
            <a:r>
              <a:rPr lang="en-US" dirty="0">
                <a:latin typeface="Proxima Nova"/>
                <a:ea typeface="Proxima Nova"/>
                <a:cs typeface="Proxima Nova"/>
                <a:sym typeface="Proxima Nova"/>
              </a:rPr>
              <a:t>for assistance before continuing.</a:t>
            </a:r>
            <a:endParaRPr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6225797" y="634210"/>
            <a:ext cx="4896494" cy="376526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AC2DB62D-13AA-4049-9D62-CBF41685C905}"/>
              </a:ext>
            </a:extLst>
          </p:cNvPr>
          <p:cNvPicPr>
            <a:picLocks noChangeAspect="1"/>
          </p:cNvPicPr>
          <p:nvPr/>
        </p:nvPicPr>
        <p:blipFill>
          <a:blip r:embed="rId4"/>
          <a:stretch>
            <a:fillRect/>
          </a:stretch>
        </p:blipFill>
        <p:spPr>
          <a:xfrm>
            <a:off x="5259068" y="4870556"/>
            <a:ext cx="6848475" cy="2009775"/>
          </a:xfrm>
          <a:prstGeom prst="rect">
            <a:avLst/>
          </a:prstGeom>
        </p:spPr>
      </p:pic>
      <p:cxnSp>
        <p:nvCxnSpPr>
          <p:cNvPr id="10" name="Straight Arrow Connector 9">
            <a:extLst>
              <a:ext uri="{FF2B5EF4-FFF2-40B4-BE49-F238E27FC236}">
                <a16:creationId xmlns:a16="http://schemas.microsoft.com/office/drawing/2014/main" id="{07A60E54-32FC-4BD0-9537-EC4D0D6BAE92}"/>
              </a:ext>
            </a:extLst>
          </p:cNvPr>
          <p:cNvCxnSpPr>
            <a:cxnSpLocks/>
          </p:cNvCxnSpPr>
          <p:nvPr/>
        </p:nvCxnSpPr>
        <p:spPr>
          <a:xfrm>
            <a:off x="2560931" y="3093014"/>
            <a:ext cx="2698137" cy="26349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E37025C-12E5-46DA-98CC-26665CDA6074}"/>
              </a:ext>
            </a:extLst>
          </p:cNvPr>
          <p:cNvCxnSpPr>
            <a:cxnSpLocks/>
          </p:cNvCxnSpPr>
          <p:nvPr/>
        </p:nvCxnSpPr>
        <p:spPr>
          <a:xfrm>
            <a:off x="4287328" y="2023082"/>
            <a:ext cx="1889723" cy="5201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53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6" name="Picture 5">
            <a:extLst>
              <a:ext uri="{FF2B5EF4-FFF2-40B4-BE49-F238E27FC236}">
                <a16:creationId xmlns:a16="http://schemas.microsoft.com/office/drawing/2014/main" id="{AA711486-F158-4492-B009-90386D05FBD2}"/>
              </a:ext>
            </a:extLst>
          </p:cNvPr>
          <p:cNvPicPr>
            <a:picLocks noChangeAspect="1"/>
          </p:cNvPicPr>
          <p:nvPr/>
        </p:nvPicPr>
        <p:blipFill>
          <a:blip r:embed="rId3"/>
          <a:stretch>
            <a:fillRect/>
          </a:stretch>
        </p:blipFill>
        <p:spPr>
          <a:xfrm>
            <a:off x="4586540" y="1973400"/>
            <a:ext cx="3310656" cy="4340782"/>
          </a:xfrm>
          <a:prstGeom prst="rect">
            <a:avLst/>
          </a:prstGeom>
        </p:spPr>
      </p:pic>
      <p:sp>
        <p:nvSpPr>
          <p:cNvPr id="92" name="Google Shape;92;p15"/>
          <p:cNvSpPr txBox="1">
            <a:spLocks noGrp="1"/>
          </p:cNvSpPr>
          <p:nvPr>
            <p:ph type="title"/>
          </p:nvPr>
        </p:nvSpPr>
        <p:spPr>
          <a:xfrm>
            <a:off x="609600" y="685800"/>
            <a:ext cx="10058400" cy="601800"/>
          </a:xfrm>
          <a:prstGeom prst="rect">
            <a:avLst/>
          </a:prstGeom>
        </p:spPr>
        <p:txBody>
          <a:bodyPr spcFirstLastPara="1" wrap="square" lIns="45700" tIns="45700" rIns="45700" bIns="45700" anchor="t" anchorCtr="0">
            <a:noAutofit/>
          </a:bodyPr>
          <a:lstStyle/>
          <a:p>
            <a:pPr marL="0" lvl="0" indent="0" algn="l" rtl="0">
              <a:spcBef>
                <a:spcPts val="0"/>
              </a:spcBef>
              <a:spcAft>
                <a:spcPts val="0"/>
              </a:spcAft>
              <a:buNone/>
            </a:pPr>
            <a:r>
              <a:rPr lang="en-US" dirty="0"/>
              <a:t>Veteran’s Information</a:t>
            </a:r>
            <a:endParaRPr dirty="0"/>
          </a:p>
        </p:txBody>
      </p:sp>
      <p:sp>
        <p:nvSpPr>
          <p:cNvPr id="93" name="Google Shape;93;p15"/>
          <p:cNvSpPr txBox="1">
            <a:spLocks noGrp="1"/>
          </p:cNvSpPr>
          <p:nvPr>
            <p:ph type="subTitle" idx="1"/>
          </p:nvPr>
        </p:nvSpPr>
        <p:spPr>
          <a:xfrm>
            <a:off x="582525" y="322725"/>
            <a:ext cx="6837000" cy="357600"/>
          </a:xfrm>
          <a:prstGeom prst="rect">
            <a:avLst/>
          </a:prstGeom>
        </p:spPr>
        <p:txBody>
          <a:bodyPr spcFirstLastPara="1" wrap="square" lIns="45700" tIns="45700" rIns="45700" bIns="45700" anchor="ctr" anchorCtr="0">
            <a:noAutofit/>
          </a:bodyPr>
          <a:lstStyle/>
          <a:p>
            <a:pPr marL="0" lvl="0" indent="0"/>
            <a:r>
              <a:rPr lang="en-US" b="0" dirty="0">
                <a:latin typeface="Source Sans Pro SemiBold"/>
                <a:ea typeface="Source Sans Pro SemiBold"/>
                <a:cs typeface="Source Sans Pro SemiBold"/>
                <a:sym typeface="Source Sans Pro SemiBold"/>
              </a:rPr>
              <a:t>Dependency Claims (21-686c) - Product Guide</a:t>
            </a:r>
          </a:p>
        </p:txBody>
      </p:sp>
      <p:sp>
        <p:nvSpPr>
          <p:cNvPr id="97" name="Google Shape;97;p15"/>
          <p:cNvSpPr txBox="1"/>
          <p:nvPr/>
        </p:nvSpPr>
        <p:spPr>
          <a:xfrm>
            <a:off x="300216" y="1461295"/>
            <a:ext cx="3943979" cy="4847926"/>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SzPts val="1400"/>
            </a:pPr>
            <a:r>
              <a:rPr lang="en-US" dirty="0">
                <a:latin typeface="Proxima Nova" panose="020B0604020202020204" charset="0"/>
                <a:ea typeface="Proxima Nova"/>
                <a:cs typeface="Proxima Nova"/>
                <a:sym typeface="Proxima Nova"/>
              </a:rPr>
              <a:t>When entering the Veterans Information, some will check the box that indicates they are living on a military base outside the U.S.</a:t>
            </a:r>
          </a:p>
          <a:p>
            <a:pPr marL="139700" lvl="0" algn="l" rtl="0">
              <a:spcBef>
                <a:spcPts val="0"/>
              </a:spcBef>
              <a:spcAft>
                <a:spcPts val="0"/>
              </a:spcAft>
              <a:buSzPts val="1400"/>
            </a:pPr>
            <a:endParaRPr lang="en-US" dirty="0">
              <a:latin typeface="Proxima Nova" panose="020B0604020202020204" charset="0"/>
              <a:ea typeface="Proxima Nova"/>
              <a:cs typeface="Proxima Nova"/>
              <a:sym typeface="Proxima Nova"/>
            </a:endParaRPr>
          </a:p>
          <a:p>
            <a:pPr marL="139700" lvl="0" algn="l" rtl="0">
              <a:spcBef>
                <a:spcPts val="0"/>
              </a:spcBef>
              <a:spcAft>
                <a:spcPts val="0"/>
              </a:spcAft>
              <a:buSzPts val="1400"/>
            </a:pPr>
            <a:r>
              <a:rPr lang="en-US" dirty="0">
                <a:latin typeface="Proxima Nova" panose="020B0604020202020204" charset="0"/>
                <a:ea typeface="Proxima Nova"/>
                <a:cs typeface="Proxima Nova"/>
                <a:sym typeface="Proxima Nova"/>
              </a:rPr>
              <a:t>The result is the U.S. is considered the default country and State becomes APO/FPO/DPO</a:t>
            </a:r>
          </a:p>
          <a:p>
            <a:pPr marL="139700" lvl="0" algn="l" rtl="0">
              <a:spcBef>
                <a:spcPts val="0"/>
              </a:spcBef>
              <a:spcAft>
                <a:spcPts val="0"/>
              </a:spcAft>
              <a:buSzPts val="1400"/>
            </a:pPr>
            <a:endParaRPr lang="en-US" b="1" dirty="0">
              <a:latin typeface="Proxima Nova" panose="020B0604020202020204" charset="0"/>
              <a:sym typeface="Proxima Nova"/>
            </a:endParaRPr>
          </a:p>
          <a:p>
            <a:pPr marL="139700" lvl="0" algn="l" rtl="0">
              <a:spcBef>
                <a:spcPts val="0"/>
              </a:spcBef>
              <a:spcAft>
                <a:spcPts val="0"/>
              </a:spcAft>
              <a:buSzPts val="1400"/>
            </a:pPr>
            <a:r>
              <a:rPr lang="en-US" b="1" dirty="0">
                <a:latin typeface="Proxima Nova" panose="020B0604020202020204" charset="0"/>
              </a:rPr>
              <a:t>APO</a:t>
            </a:r>
            <a:r>
              <a:rPr lang="en-US" dirty="0">
                <a:latin typeface="Proxima Nova" panose="020B0604020202020204" charset="0"/>
              </a:rPr>
              <a:t> stands for Army Post Office and is associated with Army or Air Force installations. </a:t>
            </a:r>
            <a:br>
              <a:rPr lang="en-US" dirty="0">
                <a:latin typeface="Proxima Nova" panose="020B0604020202020204" charset="0"/>
              </a:rPr>
            </a:br>
            <a:r>
              <a:rPr lang="en-US" b="1" dirty="0">
                <a:latin typeface="Proxima Nova" panose="020B0604020202020204" charset="0"/>
              </a:rPr>
              <a:t>FPO</a:t>
            </a:r>
            <a:r>
              <a:rPr lang="en-US" dirty="0">
                <a:latin typeface="Proxima Nova" panose="020B0604020202020204" charset="0"/>
              </a:rPr>
              <a:t> stands for Fleet Post Office and is associated with Navy installations and ships. </a:t>
            </a:r>
            <a:br>
              <a:rPr lang="en-US" dirty="0">
                <a:latin typeface="Proxima Nova" panose="020B0604020202020204" charset="0"/>
              </a:rPr>
            </a:br>
            <a:r>
              <a:rPr lang="en-US" b="1" dirty="0">
                <a:latin typeface="Proxima Nova" panose="020B0604020202020204" charset="0"/>
              </a:rPr>
              <a:t>DPO</a:t>
            </a:r>
            <a:r>
              <a:rPr lang="en-US" dirty="0">
                <a:latin typeface="Proxima Nova" panose="020B0604020202020204" charset="0"/>
              </a:rPr>
              <a:t> stands for Diplomatic Post Office and is associated with U.S. Diplomatic locations</a:t>
            </a:r>
          </a:p>
          <a:p>
            <a:pPr marL="139700" lvl="0" algn="l" rtl="0">
              <a:spcBef>
                <a:spcPts val="0"/>
              </a:spcBef>
              <a:spcAft>
                <a:spcPts val="0"/>
              </a:spcAft>
              <a:buSzPts val="1400"/>
            </a:pPr>
            <a:endParaRPr dirty="0">
              <a:latin typeface="Proxima Nova"/>
              <a:ea typeface="Proxima Nova"/>
              <a:cs typeface="Proxima Nova"/>
              <a:sym typeface="Proxima Nova"/>
            </a:endParaRPr>
          </a:p>
        </p:txBody>
      </p:sp>
      <p:sp>
        <p:nvSpPr>
          <p:cNvPr id="9" name="Google Shape;95;p15">
            <a:extLst>
              <a:ext uri="{FF2B5EF4-FFF2-40B4-BE49-F238E27FC236}">
                <a16:creationId xmlns:a16="http://schemas.microsoft.com/office/drawing/2014/main" id="{9FD56E43-A627-40E9-AC52-E954FFBB7EA2}"/>
              </a:ext>
            </a:extLst>
          </p:cNvPr>
          <p:cNvSpPr/>
          <p:nvPr/>
        </p:nvSpPr>
        <p:spPr>
          <a:xfrm>
            <a:off x="4554849" y="1968439"/>
            <a:ext cx="3342347" cy="4340782"/>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 name="Straight Arrow Connector 12">
            <a:extLst>
              <a:ext uri="{FF2B5EF4-FFF2-40B4-BE49-F238E27FC236}">
                <a16:creationId xmlns:a16="http://schemas.microsoft.com/office/drawing/2014/main" id="{D693CEB4-89A8-4F42-8623-E0A89C9435BE}"/>
              </a:ext>
            </a:extLst>
          </p:cNvPr>
          <p:cNvCxnSpPr>
            <a:cxnSpLocks/>
          </p:cNvCxnSpPr>
          <p:nvPr/>
        </p:nvCxnSpPr>
        <p:spPr>
          <a:xfrm flipH="1">
            <a:off x="7815533" y="1535502"/>
            <a:ext cx="1147312" cy="3623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BF75A1D-5BAE-4E19-8F16-24EAEC7BD58B}"/>
              </a:ext>
            </a:extLst>
          </p:cNvPr>
          <p:cNvCxnSpPr>
            <a:cxnSpLocks/>
          </p:cNvCxnSpPr>
          <p:nvPr/>
        </p:nvCxnSpPr>
        <p:spPr>
          <a:xfrm>
            <a:off x="3614468" y="4623758"/>
            <a:ext cx="879894" cy="11041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FFC3E10-838B-4F54-9B02-1EA493409FB8}"/>
              </a:ext>
            </a:extLst>
          </p:cNvPr>
          <p:cNvPicPr>
            <a:picLocks noChangeAspect="1"/>
          </p:cNvPicPr>
          <p:nvPr/>
        </p:nvPicPr>
        <p:blipFill>
          <a:blip r:embed="rId4"/>
          <a:stretch>
            <a:fillRect/>
          </a:stretch>
        </p:blipFill>
        <p:spPr>
          <a:xfrm>
            <a:off x="8865903" y="0"/>
            <a:ext cx="3025881" cy="6858000"/>
          </a:xfrm>
          <a:prstGeom prst="rect">
            <a:avLst/>
          </a:prstGeom>
        </p:spPr>
      </p:pic>
    </p:spTree>
    <p:extLst>
      <p:ext uri="{BB962C8B-B14F-4D97-AF65-F5344CB8AC3E}">
        <p14:creationId xmlns:p14="http://schemas.microsoft.com/office/powerpoint/2010/main" val="2222244896"/>
      </p:ext>
    </p:extLst>
  </p:cSld>
  <p:clrMapOvr>
    <a:masterClrMapping/>
  </p:clrMapOvr>
</p:sld>
</file>

<file path=ppt/theme/theme1.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1333</TotalTime>
  <Words>1222</Words>
  <Application>Microsoft Office PowerPoint</Application>
  <PresentationFormat>Widescreen</PresentationFormat>
  <Paragraphs>92</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Source Sans Pro SemiBold</vt:lpstr>
      <vt:lpstr>Calibri</vt:lpstr>
      <vt:lpstr>Source Sans Pro SemiBold</vt:lpstr>
      <vt:lpstr>Source Sans Pro Light</vt:lpstr>
      <vt:lpstr>Avenir</vt:lpstr>
      <vt:lpstr>Bitter</vt:lpstr>
      <vt:lpstr>Source Sans Pro</vt:lpstr>
      <vt:lpstr>Proxima Nova</vt:lpstr>
      <vt:lpstr>VSP Template</vt:lpstr>
      <vt:lpstr>Dependency Claims (21-686c):  Product Guide</vt:lpstr>
      <vt:lpstr>What is this?</vt:lpstr>
      <vt:lpstr>Navigating to View Dependents</vt:lpstr>
      <vt:lpstr>Navigating to  View Dependents</vt:lpstr>
      <vt:lpstr>Error Handling: View Dependents</vt:lpstr>
      <vt:lpstr>Making Changes to  Your Dependents</vt:lpstr>
      <vt:lpstr>Getting Started</vt:lpstr>
      <vt:lpstr>Getting Started</vt:lpstr>
      <vt:lpstr>Veteran’s Information</vt:lpstr>
      <vt:lpstr>Required Information</vt:lpstr>
      <vt:lpstr>Adding Information</vt:lpstr>
      <vt:lpstr>Confirming Information</vt:lpstr>
      <vt:lpstr>Returning to the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Title: Product Guide</dc:title>
  <dc:creator>Jason</dc:creator>
  <cp:lastModifiedBy>Jason Wolf</cp:lastModifiedBy>
  <cp:revision>16</cp:revision>
  <dcterms:modified xsi:type="dcterms:W3CDTF">2020-09-03T15:51:08Z</dcterms:modified>
</cp:coreProperties>
</file>