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7" r:id="rId2"/>
    <p:sldId id="258" r:id="rId3"/>
    <p:sldId id="259" r:id="rId4"/>
    <p:sldId id="283"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5143500" type="screen16x9"/>
  <p:notesSz cx="6858000" cy="9144000"/>
  <p:embeddedFontLst>
    <p:embeddedFont>
      <p:font typeface="Avenir" panose="02000503020000020003" pitchFamily="2" charset="0"/>
      <p:regular r:id="rId28"/>
      <p:italic r:id="rId29"/>
    </p:embeddedFont>
    <p:embeddedFont>
      <p:font typeface="Bitter" pitchFamily="2" charset="77"/>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kn1mIhGQ4htkqazEFDup6duXbH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a Mendoz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DE48BC-AE78-477A-B12D-9704387A8FED}">
  <a:tblStyle styleId="{4ADE48BC-AE78-477A-B12D-9704387A8FE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5"/>
    <p:restoredTop sz="94651"/>
  </p:normalViewPr>
  <p:slideViewPr>
    <p:cSldViewPr snapToGrid="0">
      <p:cViewPr varScale="1">
        <p:scale>
          <a:sx n="147" d="100"/>
          <a:sy n="147" d="100"/>
        </p:scale>
        <p:origin x="24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customschemas.google.com/relationships/presentationmetadata" Target="meta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a:t>
            </a:fld>
            <a:endParaRPr sz="1200" b="0" i="0" u="none" strike="noStrike" cap="none">
              <a:solidFill>
                <a:schemeClr val="dk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Meg</a:t>
            </a:r>
            <a:endParaRPr/>
          </a:p>
        </p:txBody>
      </p:sp>
      <p:sp>
        <p:nvSpPr>
          <p:cNvPr id="284" name="Google Shape;2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ca08e1fb_3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f9ca08e1fb_3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96" name="Google Shape;396;gf9ca08e1fb_3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fb03afc2d3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b03afc2d3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0" name="Google Shape;410;gfb03afc2d3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f9a7b53555_0_6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19" name="Google Shape;419;gf9a7b53555_0_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endParaRPr dirty="0"/>
          </a:p>
        </p:txBody>
      </p:sp>
      <p:sp>
        <p:nvSpPr>
          <p:cNvPr id="432" name="Google Shape;4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f9a7b53555_0_6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42" name="Google Shape;442;gf9a7b53555_0_6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f9a7b53555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453" name="Google Shape;453;gf9a7b53555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f9dad6c6b4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gf9dad6c6b4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98" name="Google Shape;498;gf9dad6c6b4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08" name="Google Shape;5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15" name="Google Shape;51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25" name="Google Shape;5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92" name="Google Shape;2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35" name="Google Shape;53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42" name="Google Shape;54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52" name="Google Shape;55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9ca08e1fb_3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0" name="Google Shape;560;gf9ca08e1fb_3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61" name="Google Shape;561;gf9ca08e1fb_3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f9dad6c6b4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8" name="Google Shape;568;gf9dad6c6b4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569" name="Google Shape;569;gf9dad6c6b4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9" name="Google Shape;57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02" name="Google Shape;3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b03afc2d3_2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25" name="Google Shape;325;gfb03afc2d3_2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571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9a7b53555_0_7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5" name="Google Shape;345;gf9a7b53555_0_7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00"/>
              </a:spcBef>
              <a:spcAft>
                <a:spcPts val="0"/>
              </a:spcAft>
              <a:buClr>
                <a:schemeClr val="dk1"/>
              </a:buClr>
              <a:buSzPts val="1100"/>
              <a:buFont typeface="Arial"/>
              <a:buNone/>
            </a:pPr>
            <a:endParaRPr dirty="0">
              <a:solidFill>
                <a:srgbClr val="1A5484"/>
              </a:solidFill>
            </a:endParaRPr>
          </a:p>
        </p:txBody>
      </p:sp>
      <p:sp>
        <p:nvSpPr>
          <p:cNvPr id="353" name="Google Shape;353;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63" name="Google Shape;3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f9a7b53555_0_6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73" name="Google Shape;373;gf9a7b53555_0_6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84" name="Google Shape;3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3"/>
          <p:cNvSpPr txBox="1">
            <a:spLocks noGrp="1"/>
          </p:cNvSpPr>
          <p:nvPr>
            <p:ph type="ctrTitle"/>
          </p:nvPr>
        </p:nvSpPr>
        <p:spPr>
          <a:xfrm>
            <a:off x="1143000" y="2571750"/>
            <a:ext cx="6858000" cy="14868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3600"/>
              <a:buFont typeface="Source Sans Pro"/>
              <a:buNone/>
              <a:defRPr sz="3600" b="1" i="0">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3"/>
          <p:cNvSpPr txBox="1">
            <a:spLocks noGrp="1"/>
          </p:cNvSpPr>
          <p:nvPr>
            <p:ph type="subTitle" idx="1"/>
          </p:nvPr>
        </p:nvSpPr>
        <p:spPr>
          <a:xfrm>
            <a:off x="1143000" y="4058560"/>
            <a:ext cx="6858000" cy="57059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chemeClr val="lt2"/>
              </a:buClr>
              <a:buSzPts val="1400"/>
              <a:buNone/>
              <a:defRPr sz="1400">
                <a:solidFill>
                  <a:schemeClr val="lt2"/>
                </a:solidFill>
              </a:defRPr>
            </a:lvl1pPr>
            <a:lvl2pPr lvl="1" algn="ctr">
              <a:lnSpc>
                <a:spcPct val="120000"/>
              </a:lnSpc>
              <a:spcBef>
                <a:spcPts val="0"/>
              </a:spcBef>
              <a:spcAft>
                <a:spcPts val="0"/>
              </a:spcAft>
              <a:buClr>
                <a:schemeClr val="dk2"/>
              </a:buClr>
              <a:buSzPts val="1500"/>
              <a:buNone/>
              <a:defRPr sz="1500"/>
            </a:lvl2pPr>
            <a:lvl3pPr lvl="2" algn="ctr">
              <a:lnSpc>
                <a:spcPct val="120000"/>
              </a:lnSpc>
              <a:spcBef>
                <a:spcPts val="600"/>
              </a:spcBef>
              <a:spcAft>
                <a:spcPts val="0"/>
              </a:spcAft>
              <a:buClr>
                <a:schemeClr val="dk2"/>
              </a:buClr>
              <a:buSzPts val="1350"/>
              <a:buNone/>
              <a:defRPr sz="1350"/>
            </a:lvl3pPr>
            <a:lvl4pPr lvl="3" algn="ctr">
              <a:lnSpc>
                <a:spcPct val="120000"/>
              </a:lnSpc>
              <a:spcBef>
                <a:spcPts val="600"/>
              </a:spcBef>
              <a:spcAft>
                <a:spcPts val="0"/>
              </a:spcAft>
              <a:buClr>
                <a:schemeClr val="dk2"/>
              </a:buClr>
              <a:buSzPts val="1200"/>
              <a:buNone/>
              <a:defRPr sz="1200"/>
            </a:lvl4pPr>
            <a:lvl5pPr lvl="4" algn="ctr">
              <a:lnSpc>
                <a:spcPct val="12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4" name="Google Shape;24;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dark">
  <p:cSld name="Two Content dark">
    <p:bg>
      <p:bgPr>
        <a:solidFill>
          <a:schemeClr val="accent1"/>
        </a:solidFill>
        <a:effectLst/>
      </p:bgPr>
    </p:bg>
    <p:spTree>
      <p:nvGrpSpPr>
        <p:cNvPr id="1" name="Shape 80"/>
        <p:cNvGrpSpPr/>
        <p:nvPr/>
      </p:nvGrpSpPr>
      <p:grpSpPr>
        <a:xfrm>
          <a:off x="0" y="0"/>
          <a:ext cx="0" cy="0"/>
          <a:chOff x="0" y="0"/>
          <a:chExt cx="0" cy="0"/>
        </a:xfrm>
      </p:grpSpPr>
      <p:sp>
        <p:nvSpPr>
          <p:cNvPr id="81" name="Google Shape;81;p43"/>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3"/>
          <p:cNvSpPr txBox="1">
            <a:spLocks noGrp="1"/>
          </p:cNvSpPr>
          <p:nvPr>
            <p:ph type="body" idx="1"/>
          </p:nvPr>
        </p:nvSpPr>
        <p:spPr>
          <a:xfrm>
            <a:off x="457200" y="1856790"/>
            <a:ext cx="3962400" cy="2775933"/>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3" name="Google Shape;83;p43"/>
          <p:cNvSpPr txBox="1">
            <a:spLocks noGrp="1"/>
          </p:cNvSpPr>
          <p:nvPr>
            <p:ph type="body" idx="2"/>
          </p:nvPr>
        </p:nvSpPr>
        <p:spPr>
          <a:xfrm>
            <a:off x="4724400" y="1856790"/>
            <a:ext cx="3962400" cy="2775933"/>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4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43"/>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8" name="Google Shape;88;p43"/>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9"/>
        <p:cNvGrpSpPr/>
        <p:nvPr/>
      </p:nvGrpSpPr>
      <p:grpSpPr>
        <a:xfrm>
          <a:off x="0" y="0"/>
          <a:ext cx="0" cy="0"/>
          <a:chOff x="0" y="0"/>
          <a:chExt cx="0" cy="0"/>
        </a:xfrm>
      </p:grpSpPr>
      <p:sp>
        <p:nvSpPr>
          <p:cNvPr id="90" name="Google Shape;90;p44"/>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44"/>
          <p:cNvSpPr txBox="1">
            <a:spLocks noGrp="1"/>
          </p:cNvSpPr>
          <p:nvPr>
            <p:ph type="body" idx="1"/>
          </p:nvPr>
        </p:nvSpPr>
        <p:spPr>
          <a:xfrm>
            <a:off x="4572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sz="1800"/>
            </a:lvl1pPr>
            <a:lvl2pPr marL="914400" lvl="1" indent="-342900" algn="l">
              <a:lnSpc>
                <a:spcPct val="120000"/>
              </a:lnSpc>
              <a:spcBef>
                <a:spcPts val="600"/>
              </a:spcBef>
              <a:spcAft>
                <a:spcPts val="0"/>
              </a:spcAft>
              <a:buClr>
                <a:schemeClr val="dk2"/>
              </a:buClr>
              <a:buSzPts val="1800"/>
              <a:buChar char="•"/>
              <a:defRPr sz="1800"/>
            </a:lvl2pPr>
            <a:lvl3pPr marL="1371600" lvl="2" indent="-342900" algn="l">
              <a:lnSpc>
                <a:spcPct val="120000"/>
              </a:lnSpc>
              <a:spcBef>
                <a:spcPts val="600"/>
              </a:spcBef>
              <a:spcAft>
                <a:spcPts val="0"/>
              </a:spcAft>
              <a:buClr>
                <a:schemeClr val="dk2"/>
              </a:buClr>
              <a:buSzPts val="1800"/>
              <a:buChar char="•"/>
              <a:defRPr sz="1800"/>
            </a:lvl3pPr>
            <a:lvl4pPr marL="1828800" lvl="3" indent="-342900" algn="l">
              <a:lnSpc>
                <a:spcPct val="120000"/>
              </a:lnSpc>
              <a:spcBef>
                <a:spcPts val="600"/>
              </a:spcBef>
              <a:spcAft>
                <a:spcPts val="0"/>
              </a:spcAft>
              <a:buClr>
                <a:schemeClr val="dk2"/>
              </a:buClr>
              <a:buSzPts val="1800"/>
              <a:buChar char="•"/>
              <a:defRPr sz="1800"/>
            </a:lvl4pPr>
            <a:lvl5pPr marL="2286000" lvl="4" indent="-342900" algn="l">
              <a:lnSpc>
                <a:spcPct val="120000"/>
              </a:lnSpc>
              <a:spcBef>
                <a:spcPts val="600"/>
              </a:spcBef>
              <a:spcAft>
                <a:spcPts val="0"/>
              </a:spcAft>
              <a:buClr>
                <a:schemeClr val="dk2"/>
              </a:buClr>
              <a:buSzPts val="1800"/>
              <a:buChar char="•"/>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44"/>
          <p:cNvSpPr txBox="1">
            <a:spLocks noGrp="1"/>
          </p:cNvSpPr>
          <p:nvPr>
            <p:ph type="body" idx="2"/>
          </p:nvPr>
        </p:nvSpPr>
        <p:spPr>
          <a:xfrm>
            <a:off x="4572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2000"/>
              <a:buNone/>
              <a:defRPr sz="2000" b="1"/>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6" name="Google Shape;96;p44"/>
          <p:cNvSpPr txBox="1">
            <a:spLocks noGrp="1"/>
          </p:cNvSpPr>
          <p:nvPr>
            <p:ph type="body" idx="3"/>
          </p:nvPr>
        </p:nvSpPr>
        <p:spPr>
          <a:xfrm>
            <a:off x="47244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sz="1800"/>
            </a:lvl1pPr>
            <a:lvl2pPr marL="914400" lvl="1" indent="-342900" algn="l">
              <a:lnSpc>
                <a:spcPct val="120000"/>
              </a:lnSpc>
              <a:spcBef>
                <a:spcPts val="600"/>
              </a:spcBef>
              <a:spcAft>
                <a:spcPts val="0"/>
              </a:spcAft>
              <a:buClr>
                <a:schemeClr val="dk2"/>
              </a:buClr>
              <a:buSzPts val="1800"/>
              <a:buChar char="•"/>
              <a:defRPr sz="1800"/>
            </a:lvl2pPr>
            <a:lvl3pPr marL="1371600" lvl="2" indent="-342900" algn="l">
              <a:lnSpc>
                <a:spcPct val="120000"/>
              </a:lnSpc>
              <a:spcBef>
                <a:spcPts val="600"/>
              </a:spcBef>
              <a:spcAft>
                <a:spcPts val="0"/>
              </a:spcAft>
              <a:buClr>
                <a:schemeClr val="dk2"/>
              </a:buClr>
              <a:buSzPts val="1800"/>
              <a:buChar char="•"/>
              <a:defRPr sz="1800"/>
            </a:lvl3pPr>
            <a:lvl4pPr marL="1828800" lvl="3" indent="-342900" algn="l">
              <a:lnSpc>
                <a:spcPct val="120000"/>
              </a:lnSpc>
              <a:spcBef>
                <a:spcPts val="600"/>
              </a:spcBef>
              <a:spcAft>
                <a:spcPts val="0"/>
              </a:spcAft>
              <a:buClr>
                <a:schemeClr val="dk2"/>
              </a:buClr>
              <a:buSzPts val="1800"/>
              <a:buChar char="•"/>
              <a:defRPr sz="1800"/>
            </a:lvl4pPr>
            <a:lvl5pPr marL="2286000" lvl="4" indent="-342900" algn="l">
              <a:lnSpc>
                <a:spcPct val="120000"/>
              </a:lnSpc>
              <a:spcBef>
                <a:spcPts val="600"/>
              </a:spcBef>
              <a:spcAft>
                <a:spcPts val="0"/>
              </a:spcAft>
              <a:buClr>
                <a:schemeClr val="dk2"/>
              </a:buClr>
              <a:buSzPts val="1800"/>
              <a:buChar char="•"/>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7" name="Google Shape;97;p44"/>
          <p:cNvSpPr txBox="1">
            <a:spLocks noGrp="1"/>
          </p:cNvSpPr>
          <p:nvPr>
            <p:ph type="body" idx="4"/>
          </p:nvPr>
        </p:nvSpPr>
        <p:spPr>
          <a:xfrm>
            <a:off x="47244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2000"/>
              <a:buNone/>
              <a:defRPr sz="2000" b="1"/>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8" name="Google Shape;98;p44"/>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99"/>
        <p:cNvGrpSpPr/>
        <p:nvPr/>
      </p:nvGrpSpPr>
      <p:grpSpPr>
        <a:xfrm>
          <a:off x="0" y="0"/>
          <a:ext cx="0" cy="0"/>
          <a:chOff x="0" y="0"/>
          <a:chExt cx="0" cy="0"/>
        </a:xfrm>
      </p:grpSpPr>
      <p:sp>
        <p:nvSpPr>
          <p:cNvPr id="100" name="Google Shape;100;p45"/>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4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45"/>
          <p:cNvSpPr txBox="1">
            <a:spLocks noGrp="1"/>
          </p:cNvSpPr>
          <p:nvPr>
            <p:ph type="body" idx="1"/>
          </p:nvPr>
        </p:nvSpPr>
        <p:spPr>
          <a:xfrm>
            <a:off x="4572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lt1"/>
              </a:buClr>
              <a:buSzPts val="1800"/>
              <a:buChar char="•"/>
              <a:defRPr sz="1800">
                <a:solidFill>
                  <a:schemeClr val="lt1"/>
                </a:solidFill>
              </a:defRPr>
            </a:lvl1pPr>
            <a:lvl2pPr marL="914400" lvl="1" indent="-342900" algn="l">
              <a:lnSpc>
                <a:spcPct val="120000"/>
              </a:lnSpc>
              <a:spcBef>
                <a:spcPts val="600"/>
              </a:spcBef>
              <a:spcAft>
                <a:spcPts val="0"/>
              </a:spcAft>
              <a:buClr>
                <a:schemeClr val="lt1"/>
              </a:buClr>
              <a:buSzPts val="1800"/>
              <a:buChar char="•"/>
              <a:defRPr sz="1800">
                <a:solidFill>
                  <a:schemeClr val="lt1"/>
                </a:solidFill>
              </a:defRPr>
            </a:lvl2pPr>
            <a:lvl3pPr marL="1371600" lvl="2" indent="-342900" algn="l">
              <a:lnSpc>
                <a:spcPct val="120000"/>
              </a:lnSpc>
              <a:spcBef>
                <a:spcPts val="600"/>
              </a:spcBef>
              <a:spcAft>
                <a:spcPts val="0"/>
              </a:spcAft>
              <a:buClr>
                <a:schemeClr val="lt1"/>
              </a:buClr>
              <a:buSzPts val="1800"/>
              <a:buChar char="•"/>
              <a:defRPr sz="1800">
                <a:solidFill>
                  <a:schemeClr val="lt1"/>
                </a:solidFill>
              </a:defRPr>
            </a:lvl3pPr>
            <a:lvl4pPr marL="1828800" lvl="3" indent="-342900" algn="l">
              <a:lnSpc>
                <a:spcPct val="120000"/>
              </a:lnSpc>
              <a:spcBef>
                <a:spcPts val="600"/>
              </a:spcBef>
              <a:spcAft>
                <a:spcPts val="0"/>
              </a:spcAft>
              <a:buClr>
                <a:schemeClr val="lt1"/>
              </a:buClr>
              <a:buSzPts val="1800"/>
              <a:buChar char="•"/>
              <a:defRPr sz="1800">
                <a:solidFill>
                  <a:schemeClr val="lt1"/>
                </a:solidFill>
              </a:defRPr>
            </a:lvl4pPr>
            <a:lvl5pPr marL="2286000" lvl="4" indent="-342900" algn="l">
              <a:lnSpc>
                <a:spcPct val="120000"/>
              </a:lnSpc>
              <a:spcBef>
                <a:spcPts val="600"/>
              </a:spcBef>
              <a:spcAft>
                <a:spcPts val="0"/>
              </a:spcAft>
              <a:buClr>
                <a:schemeClr val="lt1"/>
              </a:buClr>
              <a:buSzPts val="1800"/>
              <a:buChar char="•"/>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5" name="Google Shape;105;p45"/>
          <p:cNvSpPr txBox="1">
            <a:spLocks noGrp="1"/>
          </p:cNvSpPr>
          <p:nvPr>
            <p:ph type="body" idx="2"/>
          </p:nvPr>
        </p:nvSpPr>
        <p:spPr>
          <a:xfrm>
            <a:off x="4572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2000"/>
              <a:buNone/>
              <a:defRPr sz="2000" b="1">
                <a:solidFill>
                  <a:schemeClr val="lt1"/>
                </a:solidFill>
              </a:defRPr>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6" name="Google Shape;106;p45"/>
          <p:cNvSpPr txBox="1">
            <a:spLocks noGrp="1"/>
          </p:cNvSpPr>
          <p:nvPr>
            <p:ph type="body" idx="3"/>
          </p:nvPr>
        </p:nvSpPr>
        <p:spPr>
          <a:xfrm>
            <a:off x="47244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lt1"/>
              </a:buClr>
              <a:buSzPts val="1800"/>
              <a:buChar char="•"/>
              <a:defRPr sz="1800">
                <a:solidFill>
                  <a:schemeClr val="lt1"/>
                </a:solidFill>
              </a:defRPr>
            </a:lvl1pPr>
            <a:lvl2pPr marL="914400" lvl="1" indent="-342900" algn="l">
              <a:lnSpc>
                <a:spcPct val="120000"/>
              </a:lnSpc>
              <a:spcBef>
                <a:spcPts val="600"/>
              </a:spcBef>
              <a:spcAft>
                <a:spcPts val="0"/>
              </a:spcAft>
              <a:buClr>
                <a:schemeClr val="lt1"/>
              </a:buClr>
              <a:buSzPts val="1800"/>
              <a:buChar char="•"/>
              <a:defRPr sz="1800">
                <a:solidFill>
                  <a:schemeClr val="lt1"/>
                </a:solidFill>
              </a:defRPr>
            </a:lvl2pPr>
            <a:lvl3pPr marL="1371600" lvl="2" indent="-342900" algn="l">
              <a:lnSpc>
                <a:spcPct val="120000"/>
              </a:lnSpc>
              <a:spcBef>
                <a:spcPts val="600"/>
              </a:spcBef>
              <a:spcAft>
                <a:spcPts val="0"/>
              </a:spcAft>
              <a:buClr>
                <a:schemeClr val="lt1"/>
              </a:buClr>
              <a:buSzPts val="1800"/>
              <a:buChar char="•"/>
              <a:defRPr sz="1800">
                <a:solidFill>
                  <a:schemeClr val="lt1"/>
                </a:solidFill>
              </a:defRPr>
            </a:lvl3pPr>
            <a:lvl4pPr marL="1828800" lvl="3" indent="-342900" algn="l">
              <a:lnSpc>
                <a:spcPct val="120000"/>
              </a:lnSpc>
              <a:spcBef>
                <a:spcPts val="600"/>
              </a:spcBef>
              <a:spcAft>
                <a:spcPts val="0"/>
              </a:spcAft>
              <a:buClr>
                <a:schemeClr val="lt1"/>
              </a:buClr>
              <a:buSzPts val="1800"/>
              <a:buChar char="•"/>
              <a:defRPr sz="1800">
                <a:solidFill>
                  <a:schemeClr val="lt1"/>
                </a:solidFill>
              </a:defRPr>
            </a:lvl4pPr>
            <a:lvl5pPr marL="2286000" lvl="4" indent="-342900" algn="l">
              <a:lnSpc>
                <a:spcPct val="120000"/>
              </a:lnSpc>
              <a:spcBef>
                <a:spcPts val="600"/>
              </a:spcBef>
              <a:spcAft>
                <a:spcPts val="0"/>
              </a:spcAft>
              <a:buClr>
                <a:schemeClr val="lt1"/>
              </a:buClr>
              <a:buSzPts val="1800"/>
              <a:buChar char="•"/>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7" name="Google Shape;107;p45"/>
          <p:cNvSpPr txBox="1">
            <a:spLocks noGrp="1"/>
          </p:cNvSpPr>
          <p:nvPr>
            <p:ph type="body" idx="4"/>
          </p:nvPr>
        </p:nvSpPr>
        <p:spPr>
          <a:xfrm>
            <a:off x="47244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2000"/>
              <a:buNone/>
              <a:defRPr sz="2000" b="1">
                <a:solidFill>
                  <a:schemeClr val="lt1"/>
                </a:solidFill>
              </a:defRPr>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8" name="Google Shape;108;p45"/>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Boxes">
  <p:cSld name="Two Content Boxes">
    <p:spTree>
      <p:nvGrpSpPr>
        <p:cNvPr id="1" name="Shape 109"/>
        <p:cNvGrpSpPr/>
        <p:nvPr/>
      </p:nvGrpSpPr>
      <p:grpSpPr>
        <a:xfrm>
          <a:off x="0" y="0"/>
          <a:ext cx="0" cy="0"/>
          <a:chOff x="0" y="0"/>
          <a:chExt cx="0" cy="0"/>
        </a:xfrm>
      </p:grpSpPr>
      <p:sp>
        <p:nvSpPr>
          <p:cNvPr id="110" name="Google Shape;110;p46"/>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6"/>
          <p:cNvSpPr txBox="1">
            <a:spLocks noGrp="1"/>
          </p:cNvSpPr>
          <p:nvPr>
            <p:ph type="body" idx="1"/>
          </p:nvPr>
        </p:nvSpPr>
        <p:spPr>
          <a:xfrm>
            <a:off x="457200" y="1856790"/>
            <a:ext cx="4114800" cy="2775933"/>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dk2"/>
              </a:buClr>
              <a:buSzPts val="2000"/>
              <a:buChar char="•"/>
              <a:defRPr/>
            </a:lvl1pPr>
            <a:lvl2pPr marL="914400" lvl="1" indent="-355600" algn="l">
              <a:lnSpc>
                <a:spcPct val="120000"/>
              </a:lnSpc>
              <a:spcBef>
                <a:spcPts val="600"/>
              </a:spcBef>
              <a:spcAft>
                <a:spcPts val="0"/>
              </a:spcAft>
              <a:buClr>
                <a:schemeClr val="dk2"/>
              </a:buClr>
              <a:buSzPts val="2000"/>
              <a:buChar char="•"/>
              <a:defRPr/>
            </a:lvl2pPr>
            <a:lvl3pPr marL="1371600" lvl="2" indent="-355600" algn="l">
              <a:lnSpc>
                <a:spcPct val="120000"/>
              </a:lnSpc>
              <a:spcBef>
                <a:spcPts val="600"/>
              </a:spcBef>
              <a:spcAft>
                <a:spcPts val="0"/>
              </a:spcAft>
              <a:buClr>
                <a:schemeClr val="dk2"/>
              </a:buClr>
              <a:buSzPts val="2000"/>
              <a:buChar char="•"/>
              <a:defRPr/>
            </a:lvl3pPr>
            <a:lvl4pPr marL="1828800" lvl="3" indent="-355600" algn="l">
              <a:lnSpc>
                <a:spcPct val="120000"/>
              </a:lnSpc>
              <a:spcBef>
                <a:spcPts val="600"/>
              </a:spcBef>
              <a:spcAft>
                <a:spcPts val="0"/>
              </a:spcAft>
              <a:buClr>
                <a:schemeClr val="dk2"/>
              </a:buClr>
              <a:buSzPts val="2000"/>
              <a:buChar char="•"/>
              <a:defRPr/>
            </a:lvl4pPr>
            <a:lvl5pPr marL="2286000" lvl="4" indent="-355600" algn="l">
              <a:lnSpc>
                <a:spcPct val="120000"/>
              </a:lnSpc>
              <a:spcBef>
                <a:spcPts val="600"/>
              </a:spcBef>
              <a:spcAft>
                <a:spcPts val="0"/>
              </a:spcAft>
              <a:buClr>
                <a:schemeClr val="dk2"/>
              </a:buClr>
              <a:buSzPts val="20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2" name="Google Shape;112;p46"/>
          <p:cNvSpPr txBox="1">
            <a:spLocks noGrp="1"/>
          </p:cNvSpPr>
          <p:nvPr>
            <p:ph type="body" idx="2"/>
          </p:nvPr>
        </p:nvSpPr>
        <p:spPr>
          <a:xfrm>
            <a:off x="4572000" y="1856790"/>
            <a:ext cx="4114800" cy="2775933"/>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1pPr>
            <a:lvl2pPr marL="914400" lvl="1"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2pPr>
            <a:lvl3pPr marL="1371600" lvl="2"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3pPr>
            <a:lvl4pPr marL="1828800" lvl="3"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4pPr>
            <a:lvl5pPr marL="2286000" lvl="4"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3" name="Google Shape;113;p4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46"/>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7" name="Google Shape;117;p46"/>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Boxes dark">
  <p:cSld name="Two Content Boxes dark">
    <p:bg>
      <p:bgPr>
        <a:solidFill>
          <a:schemeClr val="accent1"/>
        </a:solidFill>
        <a:effectLst/>
      </p:bgPr>
    </p:bg>
    <p:spTree>
      <p:nvGrpSpPr>
        <p:cNvPr id="1" name="Shape 118"/>
        <p:cNvGrpSpPr/>
        <p:nvPr/>
      </p:nvGrpSpPr>
      <p:grpSpPr>
        <a:xfrm>
          <a:off x="0" y="0"/>
          <a:ext cx="0" cy="0"/>
          <a:chOff x="0" y="0"/>
          <a:chExt cx="0" cy="0"/>
        </a:xfrm>
      </p:grpSpPr>
      <p:sp>
        <p:nvSpPr>
          <p:cNvPr id="119" name="Google Shape;119;p47"/>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7"/>
          <p:cNvSpPr txBox="1">
            <a:spLocks noGrp="1"/>
          </p:cNvSpPr>
          <p:nvPr>
            <p:ph type="body" idx="1"/>
          </p:nvPr>
        </p:nvSpPr>
        <p:spPr>
          <a:xfrm>
            <a:off x="457200" y="1856790"/>
            <a:ext cx="4114800" cy="2775933"/>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1" name="Google Shape;121;p47"/>
          <p:cNvSpPr txBox="1">
            <a:spLocks noGrp="1"/>
          </p:cNvSpPr>
          <p:nvPr>
            <p:ph type="body" idx="2"/>
          </p:nvPr>
        </p:nvSpPr>
        <p:spPr>
          <a:xfrm>
            <a:off x="4572000" y="1856790"/>
            <a:ext cx="4114800" cy="2775933"/>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1pPr>
            <a:lvl2pPr marL="914400" lvl="1"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2pPr>
            <a:lvl3pPr marL="1371600" lvl="2"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3pPr>
            <a:lvl4pPr marL="1828800" lvl="3"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4pPr>
            <a:lvl5pPr marL="2286000" lvl="4"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2" name="Google Shape;122;p4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47"/>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6" name="Google Shape;126;p47"/>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127"/>
        <p:cNvGrpSpPr/>
        <p:nvPr/>
      </p:nvGrpSpPr>
      <p:grpSpPr>
        <a:xfrm>
          <a:off x="0" y="0"/>
          <a:ext cx="0" cy="0"/>
          <a:chOff x="0" y="0"/>
          <a:chExt cx="0" cy="0"/>
        </a:xfrm>
      </p:grpSpPr>
      <p:sp>
        <p:nvSpPr>
          <p:cNvPr id="128" name="Google Shape;128;p48"/>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8"/>
          <p:cNvSpPr txBox="1">
            <a:spLocks noGrp="1"/>
          </p:cNvSpPr>
          <p:nvPr>
            <p:ph type="body" idx="1"/>
          </p:nvPr>
        </p:nvSpPr>
        <p:spPr>
          <a:xfrm>
            <a:off x="4572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0" name="Google Shape;130;p4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4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33" name="Google Shape;133;p48"/>
          <p:cNvSpPr txBox="1">
            <a:spLocks noGrp="1"/>
          </p:cNvSpPr>
          <p:nvPr>
            <p:ph type="body" idx="2"/>
          </p:nvPr>
        </p:nvSpPr>
        <p:spPr>
          <a:xfrm>
            <a:off x="32004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4" name="Google Shape;134;p48"/>
          <p:cNvSpPr txBox="1">
            <a:spLocks noGrp="1"/>
          </p:cNvSpPr>
          <p:nvPr>
            <p:ph type="body" idx="3"/>
          </p:nvPr>
        </p:nvSpPr>
        <p:spPr>
          <a:xfrm>
            <a:off x="59436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5" name="Google Shape;135;p48"/>
          <p:cNvSpPr txBox="1">
            <a:spLocks noGrp="1"/>
          </p:cNvSpPr>
          <p:nvPr>
            <p:ph type="body" idx="4"/>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6" name="Google Shape;136;p48"/>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137"/>
        <p:cNvGrpSpPr/>
        <p:nvPr/>
      </p:nvGrpSpPr>
      <p:grpSpPr>
        <a:xfrm>
          <a:off x="0" y="0"/>
          <a:ext cx="0" cy="0"/>
          <a:chOff x="0" y="0"/>
          <a:chExt cx="0" cy="0"/>
        </a:xfrm>
      </p:grpSpPr>
      <p:sp>
        <p:nvSpPr>
          <p:cNvPr id="138" name="Google Shape;138;p49"/>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9"/>
          <p:cNvSpPr txBox="1">
            <a:spLocks noGrp="1"/>
          </p:cNvSpPr>
          <p:nvPr>
            <p:ph type="body" idx="1"/>
          </p:nvPr>
        </p:nvSpPr>
        <p:spPr>
          <a:xfrm>
            <a:off x="4572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0" name="Google Shape;140;p4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4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43" name="Google Shape;143;p49"/>
          <p:cNvSpPr txBox="1">
            <a:spLocks noGrp="1"/>
          </p:cNvSpPr>
          <p:nvPr>
            <p:ph type="body" idx="2"/>
          </p:nvPr>
        </p:nvSpPr>
        <p:spPr>
          <a:xfrm>
            <a:off x="32004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4" name="Google Shape;144;p49"/>
          <p:cNvSpPr txBox="1">
            <a:spLocks noGrp="1"/>
          </p:cNvSpPr>
          <p:nvPr>
            <p:ph type="body" idx="3"/>
          </p:nvPr>
        </p:nvSpPr>
        <p:spPr>
          <a:xfrm>
            <a:off x="59436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5" name="Google Shape;145;p49"/>
          <p:cNvSpPr txBox="1">
            <a:spLocks noGrp="1"/>
          </p:cNvSpPr>
          <p:nvPr>
            <p:ph type="body" idx="4"/>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6" name="Google Shape;146;p49"/>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147"/>
        <p:cNvGrpSpPr/>
        <p:nvPr/>
      </p:nvGrpSpPr>
      <p:grpSpPr>
        <a:xfrm>
          <a:off x="0" y="0"/>
          <a:ext cx="0" cy="0"/>
          <a:chOff x="0" y="0"/>
          <a:chExt cx="0" cy="0"/>
        </a:xfrm>
      </p:grpSpPr>
      <p:sp>
        <p:nvSpPr>
          <p:cNvPr id="148" name="Google Shape;148;p50"/>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0"/>
          <p:cNvSpPr txBox="1">
            <a:spLocks noGrp="1"/>
          </p:cNvSpPr>
          <p:nvPr>
            <p:ph type="body" idx="1"/>
          </p:nvPr>
        </p:nvSpPr>
        <p:spPr>
          <a:xfrm>
            <a:off x="457200" y="1856790"/>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0" name="Google Shape;150;p50"/>
          <p:cNvSpPr txBox="1">
            <a:spLocks noGrp="1"/>
          </p:cNvSpPr>
          <p:nvPr>
            <p:ph type="body" idx="2"/>
          </p:nvPr>
        </p:nvSpPr>
        <p:spPr>
          <a:xfrm>
            <a:off x="4572000" y="1856790"/>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1" name="Google Shape;151;p5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5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54" name="Google Shape;154;p50"/>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5" name="Google Shape;155;p50"/>
          <p:cNvSpPr txBox="1">
            <a:spLocks noGrp="1"/>
          </p:cNvSpPr>
          <p:nvPr>
            <p:ph type="body" idx="4"/>
          </p:nvPr>
        </p:nvSpPr>
        <p:spPr>
          <a:xfrm>
            <a:off x="457200" y="3245214"/>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6" name="Google Shape;156;p50"/>
          <p:cNvSpPr txBox="1">
            <a:spLocks noGrp="1"/>
          </p:cNvSpPr>
          <p:nvPr>
            <p:ph type="body" idx="5"/>
          </p:nvPr>
        </p:nvSpPr>
        <p:spPr>
          <a:xfrm>
            <a:off x="4572000" y="3245214"/>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7" name="Google Shape;157;p50"/>
          <p:cNvSpPr txBox="1">
            <a:spLocks noGrp="1"/>
          </p:cNvSpPr>
          <p:nvPr>
            <p:ph type="body" idx="6"/>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158"/>
        <p:cNvGrpSpPr/>
        <p:nvPr/>
      </p:nvGrpSpPr>
      <p:grpSpPr>
        <a:xfrm>
          <a:off x="0" y="0"/>
          <a:ext cx="0" cy="0"/>
          <a:chOff x="0" y="0"/>
          <a:chExt cx="0" cy="0"/>
        </a:xfrm>
      </p:grpSpPr>
      <p:sp>
        <p:nvSpPr>
          <p:cNvPr id="159" name="Google Shape;159;p51"/>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51"/>
          <p:cNvSpPr txBox="1">
            <a:spLocks noGrp="1"/>
          </p:cNvSpPr>
          <p:nvPr>
            <p:ph type="body" idx="1"/>
          </p:nvPr>
        </p:nvSpPr>
        <p:spPr>
          <a:xfrm>
            <a:off x="457200" y="1856790"/>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1" name="Google Shape;161;p51"/>
          <p:cNvSpPr txBox="1">
            <a:spLocks noGrp="1"/>
          </p:cNvSpPr>
          <p:nvPr>
            <p:ph type="body" idx="2"/>
          </p:nvPr>
        </p:nvSpPr>
        <p:spPr>
          <a:xfrm>
            <a:off x="4572000" y="1856790"/>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2" name="Google Shape;162;p5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5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5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65" name="Google Shape;165;p51"/>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6" name="Google Shape;166;p51"/>
          <p:cNvSpPr txBox="1">
            <a:spLocks noGrp="1"/>
          </p:cNvSpPr>
          <p:nvPr>
            <p:ph type="body" idx="4"/>
          </p:nvPr>
        </p:nvSpPr>
        <p:spPr>
          <a:xfrm>
            <a:off x="457200" y="3245214"/>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7" name="Google Shape;167;p51"/>
          <p:cNvSpPr txBox="1">
            <a:spLocks noGrp="1"/>
          </p:cNvSpPr>
          <p:nvPr>
            <p:ph type="body" idx="5"/>
          </p:nvPr>
        </p:nvSpPr>
        <p:spPr>
          <a:xfrm>
            <a:off x="4572000" y="3245214"/>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8" name="Google Shape;168;p51"/>
          <p:cNvSpPr txBox="1">
            <a:spLocks noGrp="1"/>
          </p:cNvSpPr>
          <p:nvPr>
            <p:ph type="body" idx="6"/>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169"/>
        <p:cNvGrpSpPr/>
        <p:nvPr/>
      </p:nvGrpSpPr>
      <p:grpSpPr>
        <a:xfrm>
          <a:off x="0" y="0"/>
          <a:ext cx="0" cy="0"/>
          <a:chOff x="0" y="0"/>
          <a:chExt cx="0" cy="0"/>
        </a:xfrm>
      </p:grpSpPr>
      <p:sp>
        <p:nvSpPr>
          <p:cNvPr id="170" name="Google Shape;170;p52"/>
          <p:cNvSpPr txBox="1">
            <a:spLocks noGrp="1"/>
          </p:cNvSpPr>
          <p:nvPr>
            <p:ph type="title"/>
          </p:nvPr>
        </p:nvSpPr>
        <p:spPr>
          <a:xfrm>
            <a:off x="457200" y="514350"/>
            <a:ext cx="5333999" cy="64770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52"/>
          <p:cNvSpPr txBox="1">
            <a:spLocks noGrp="1"/>
          </p:cNvSpPr>
          <p:nvPr>
            <p:ph type="body" idx="1"/>
          </p:nvPr>
        </p:nvSpPr>
        <p:spPr>
          <a:xfrm>
            <a:off x="6096000" y="0"/>
            <a:ext cx="30480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72" name="Google Shape;172;p5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5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5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75" name="Google Shape;175;p52"/>
          <p:cNvSpPr txBox="1">
            <a:spLocks noGrp="1"/>
          </p:cNvSpPr>
          <p:nvPr>
            <p:ph type="body" idx="2"/>
          </p:nvPr>
        </p:nvSpPr>
        <p:spPr>
          <a:xfrm>
            <a:off x="457200" y="1276352"/>
            <a:ext cx="5334000" cy="335279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6" name="Google Shape;176;p52"/>
          <p:cNvSpPr txBox="1">
            <a:spLocks noGrp="1"/>
          </p:cNvSpPr>
          <p:nvPr>
            <p:ph type="body" idx="3"/>
          </p:nvPr>
        </p:nvSpPr>
        <p:spPr>
          <a:xfrm>
            <a:off x="457200" y="247650"/>
            <a:ext cx="5333999"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34"/>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000"/>
              <a:buFont typeface="Source Sans Pro"/>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4"/>
          <p:cNvSpPr txBox="1">
            <a:spLocks noGrp="1"/>
          </p:cNvSpPr>
          <p:nvPr>
            <p:ph type="body" idx="1"/>
          </p:nvPr>
        </p:nvSpPr>
        <p:spPr>
          <a:xfrm>
            <a:off x="457200" y="1276351"/>
            <a:ext cx="8229600" cy="3352800"/>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0"/>
              </a:spcBef>
              <a:spcAft>
                <a:spcPts val="0"/>
              </a:spcAft>
              <a:buClr>
                <a:schemeClr val="dk2"/>
              </a:buClr>
              <a:buSzPts val="2400"/>
              <a:buChar char="•"/>
              <a:defRPr sz="2400"/>
            </a:lvl1pPr>
            <a:lvl2pPr marL="914400" lvl="1" indent="-355600" algn="l">
              <a:lnSpc>
                <a:spcPct val="120000"/>
              </a:lnSpc>
              <a:spcBef>
                <a:spcPts val="600"/>
              </a:spcBef>
              <a:spcAft>
                <a:spcPts val="0"/>
              </a:spcAft>
              <a:buClr>
                <a:schemeClr val="dk2"/>
              </a:buClr>
              <a:buSzPts val="2000"/>
              <a:buChar char="•"/>
              <a:defRPr sz="2000"/>
            </a:lvl2pPr>
            <a:lvl3pPr marL="1371600" lvl="2" indent="-342900" algn="l">
              <a:lnSpc>
                <a:spcPct val="120000"/>
              </a:lnSpc>
              <a:spcBef>
                <a:spcPts val="600"/>
              </a:spcBef>
              <a:spcAft>
                <a:spcPts val="0"/>
              </a:spcAft>
              <a:buClr>
                <a:schemeClr val="dk2"/>
              </a:buClr>
              <a:buSzPts val="1800"/>
              <a:buChar char="•"/>
              <a:defRPr sz="1800"/>
            </a:lvl3pPr>
            <a:lvl4pPr marL="1828800" lvl="3" indent="-304800" algn="l">
              <a:lnSpc>
                <a:spcPct val="120000"/>
              </a:lnSpc>
              <a:spcBef>
                <a:spcPts val="600"/>
              </a:spcBef>
              <a:spcAft>
                <a:spcPts val="0"/>
              </a:spcAft>
              <a:buClr>
                <a:schemeClr val="dk2"/>
              </a:buClr>
              <a:buSzPts val="1200"/>
              <a:buChar char="•"/>
              <a:defRPr sz="1200"/>
            </a:lvl4pPr>
            <a:lvl5pPr marL="2286000" lvl="4" indent="-304800" algn="l">
              <a:lnSpc>
                <a:spcPct val="120000"/>
              </a:lnSpc>
              <a:spcBef>
                <a:spcPts val="600"/>
              </a:spcBef>
              <a:spcAft>
                <a:spcPts val="0"/>
              </a:spcAft>
              <a:buClr>
                <a:schemeClr val="dk2"/>
              </a:buClr>
              <a:buSzPts val="1200"/>
              <a:buChar char="•"/>
              <a:defRPr sz="12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3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34"/>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177"/>
        <p:cNvGrpSpPr/>
        <p:nvPr/>
      </p:nvGrpSpPr>
      <p:grpSpPr>
        <a:xfrm>
          <a:off x="0" y="0"/>
          <a:ext cx="0" cy="0"/>
          <a:chOff x="0" y="0"/>
          <a:chExt cx="0" cy="0"/>
        </a:xfrm>
      </p:grpSpPr>
      <p:sp>
        <p:nvSpPr>
          <p:cNvPr id="178" name="Google Shape;178;p53"/>
          <p:cNvSpPr txBox="1">
            <a:spLocks noGrp="1"/>
          </p:cNvSpPr>
          <p:nvPr>
            <p:ph type="title"/>
          </p:nvPr>
        </p:nvSpPr>
        <p:spPr>
          <a:xfrm>
            <a:off x="457200" y="514350"/>
            <a:ext cx="5333999" cy="64770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53"/>
          <p:cNvSpPr txBox="1">
            <a:spLocks noGrp="1"/>
          </p:cNvSpPr>
          <p:nvPr>
            <p:ph type="body" idx="1"/>
          </p:nvPr>
        </p:nvSpPr>
        <p:spPr>
          <a:xfrm>
            <a:off x="6096000" y="0"/>
            <a:ext cx="30480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0" name="Google Shape;180;p5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5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5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83" name="Google Shape;183;p53"/>
          <p:cNvSpPr txBox="1">
            <a:spLocks noGrp="1"/>
          </p:cNvSpPr>
          <p:nvPr>
            <p:ph type="body" idx="2"/>
          </p:nvPr>
        </p:nvSpPr>
        <p:spPr>
          <a:xfrm>
            <a:off x="457200" y="1276352"/>
            <a:ext cx="5334000" cy="335279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4" name="Google Shape;184;p53"/>
          <p:cNvSpPr txBox="1">
            <a:spLocks noGrp="1"/>
          </p:cNvSpPr>
          <p:nvPr>
            <p:ph type="body" idx="3"/>
          </p:nvPr>
        </p:nvSpPr>
        <p:spPr>
          <a:xfrm>
            <a:off x="457200" y="247650"/>
            <a:ext cx="5333999"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185"/>
        <p:cNvGrpSpPr/>
        <p:nvPr/>
      </p:nvGrpSpPr>
      <p:grpSpPr>
        <a:xfrm>
          <a:off x="0" y="0"/>
          <a:ext cx="0" cy="0"/>
          <a:chOff x="0" y="0"/>
          <a:chExt cx="0" cy="0"/>
        </a:xfrm>
      </p:grpSpPr>
      <p:sp>
        <p:nvSpPr>
          <p:cNvPr id="186" name="Google Shape;186;p54"/>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54"/>
          <p:cNvSpPr txBox="1">
            <a:spLocks noGrp="1"/>
          </p:cNvSpPr>
          <p:nvPr>
            <p:ph type="body" idx="1"/>
          </p:nvPr>
        </p:nvSpPr>
        <p:spPr>
          <a:xfrm>
            <a:off x="4724400" y="0"/>
            <a:ext cx="44196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8" name="Google Shape;188;p5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5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5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91" name="Google Shape;191;p54"/>
          <p:cNvSpPr txBox="1">
            <a:spLocks noGrp="1"/>
          </p:cNvSpPr>
          <p:nvPr>
            <p:ph type="body" idx="2"/>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2" name="Google Shape;192;p54"/>
          <p:cNvSpPr txBox="1">
            <a:spLocks noGrp="1"/>
          </p:cNvSpPr>
          <p:nvPr>
            <p:ph type="body" idx="3"/>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193"/>
        <p:cNvGrpSpPr/>
        <p:nvPr/>
      </p:nvGrpSpPr>
      <p:grpSpPr>
        <a:xfrm>
          <a:off x="0" y="0"/>
          <a:ext cx="0" cy="0"/>
          <a:chOff x="0" y="0"/>
          <a:chExt cx="0" cy="0"/>
        </a:xfrm>
      </p:grpSpPr>
      <p:sp>
        <p:nvSpPr>
          <p:cNvPr id="194" name="Google Shape;194;p55"/>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55"/>
          <p:cNvSpPr txBox="1">
            <a:spLocks noGrp="1"/>
          </p:cNvSpPr>
          <p:nvPr>
            <p:ph type="body" idx="1"/>
          </p:nvPr>
        </p:nvSpPr>
        <p:spPr>
          <a:xfrm>
            <a:off x="4724400" y="0"/>
            <a:ext cx="44196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96" name="Google Shape;196;p5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5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5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99" name="Google Shape;199;p55"/>
          <p:cNvSpPr txBox="1">
            <a:spLocks noGrp="1"/>
          </p:cNvSpPr>
          <p:nvPr>
            <p:ph type="body" idx="2"/>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0" name="Google Shape;200;p55"/>
          <p:cNvSpPr txBox="1">
            <a:spLocks noGrp="1"/>
          </p:cNvSpPr>
          <p:nvPr>
            <p:ph type="body" idx="3"/>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201"/>
        <p:cNvGrpSpPr/>
        <p:nvPr/>
      </p:nvGrpSpPr>
      <p:grpSpPr>
        <a:xfrm>
          <a:off x="0" y="0"/>
          <a:ext cx="0" cy="0"/>
          <a:chOff x="0" y="0"/>
          <a:chExt cx="0" cy="0"/>
        </a:xfrm>
      </p:grpSpPr>
      <p:sp>
        <p:nvSpPr>
          <p:cNvPr id="202" name="Google Shape;202;p56"/>
          <p:cNvSpPr txBox="1">
            <a:spLocks noGrp="1"/>
          </p:cNvSpPr>
          <p:nvPr>
            <p:ph type="title"/>
          </p:nvPr>
        </p:nvSpPr>
        <p:spPr>
          <a:xfrm>
            <a:off x="457200" y="514349"/>
            <a:ext cx="2571750" cy="9858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56"/>
          <p:cNvSpPr txBox="1">
            <a:spLocks noGrp="1"/>
          </p:cNvSpPr>
          <p:nvPr>
            <p:ph type="body" idx="1"/>
          </p:nvPr>
        </p:nvSpPr>
        <p:spPr>
          <a:xfrm>
            <a:off x="3371850" y="0"/>
            <a:ext cx="577215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204" name="Google Shape;204;p5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5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5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07" name="Google Shape;207;p56"/>
          <p:cNvSpPr txBox="1">
            <a:spLocks noGrp="1"/>
          </p:cNvSpPr>
          <p:nvPr>
            <p:ph type="body" idx="2"/>
          </p:nvPr>
        </p:nvSpPr>
        <p:spPr>
          <a:xfrm>
            <a:off x="457200" y="1638300"/>
            <a:ext cx="2571750" cy="299085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1600"/>
              <a:buNone/>
              <a:defRPr sz="1600"/>
            </a:lvl1pPr>
            <a:lvl2pPr marL="914400" lvl="1" indent="-228600" algn="l">
              <a:lnSpc>
                <a:spcPct val="120000"/>
              </a:lnSpc>
              <a:spcBef>
                <a:spcPts val="600"/>
              </a:spcBef>
              <a:spcAft>
                <a:spcPts val="0"/>
              </a:spcAft>
              <a:buClr>
                <a:schemeClr val="dk2"/>
              </a:buClr>
              <a:buSzPts val="1600"/>
              <a:buNone/>
              <a:defRPr sz="1600"/>
            </a:lvl2pPr>
            <a:lvl3pPr marL="1371600" lvl="2" indent="-228600" algn="l">
              <a:lnSpc>
                <a:spcPct val="120000"/>
              </a:lnSpc>
              <a:spcBef>
                <a:spcPts val="600"/>
              </a:spcBef>
              <a:spcAft>
                <a:spcPts val="0"/>
              </a:spcAft>
              <a:buClr>
                <a:schemeClr val="dk2"/>
              </a:buClr>
              <a:buSzPts val="1600"/>
              <a:buNone/>
              <a:defRPr sz="1600"/>
            </a:lvl3pPr>
            <a:lvl4pPr marL="1828800" lvl="3" indent="-228600" algn="l">
              <a:lnSpc>
                <a:spcPct val="120000"/>
              </a:lnSpc>
              <a:spcBef>
                <a:spcPts val="600"/>
              </a:spcBef>
              <a:spcAft>
                <a:spcPts val="0"/>
              </a:spcAft>
              <a:buClr>
                <a:schemeClr val="dk2"/>
              </a:buClr>
              <a:buSzPts val="1600"/>
              <a:buNone/>
              <a:defRPr sz="1600"/>
            </a:lvl4pPr>
            <a:lvl5pPr marL="2286000" lvl="4" indent="-228600" algn="l">
              <a:lnSpc>
                <a:spcPct val="120000"/>
              </a:lnSpc>
              <a:spcBef>
                <a:spcPts val="600"/>
              </a:spcBef>
              <a:spcAft>
                <a:spcPts val="0"/>
              </a:spcAft>
              <a:buClr>
                <a:schemeClr val="dk2"/>
              </a:buClr>
              <a:buSzPts val="1600"/>
              <a:buNone/>
              <a:defRPr sz="16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8" name="Google Shape;208;p56"/>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209"/>
        <p:cNvGrpSpPr/>
        <p:nvPr/>
      </p:nvGrpSpPr>
      <p:grpSpPr>
        <a:xfrm>
          <a:off x="0" y="0"/>
          <a:ext cx="0" cy="0"/>
          <a:chOff x="0" y="0"/>
          <a:chExt cx="0" cy="0"/>
        </a:xfrm>
      </p:grpSpPr>
      <p:sp>
        <p:nvSpPr>
          <p:cNvPr id="210" name="Google Shape;210;p57"/>
          <p:cNvSpPr txBox="1">
            <a:spLocks noGrp="1"/>
          </p:cNvSpPr>
          <p:nvPr>
            <p:ph type="title"/>
          </p:nvPr>
        </p:nvSpPr>
        <p:spPr>
          <a:xfrm>
            <a:off x="457200" y="514349"/>
            <a:ext cx="2571750" cy="9858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57"/>
          <p:cNvSpPr txBox="1">
            <a:spLocks noGrp="1"/>
          </p:cNvSpPr>
          <p:nvPr>
            <p:ph type="body" idx="1"/>
          </p:nvPr>
        </p:nvSpPr>
        <p:spPr>
          <a:xfrm>
            <a:off x="3371850" y="0"/>
            <a:ext cx="577215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212" name="Google Shape;212;p5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5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5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15" name="Google Shape;215;p57"/>
          <p:cNvSpPr txBox="1">
            <a:spLocks noGrp="1"/>
          </p:cNvSpPr>
          <p:nvPr>
            <p:ph type="body" idx="2"/>
          </p:nvPr>
        </p:nvSpPr>
        <p:spPr>
          <a:xfrm>
            <a:off x="457200" y="1638300"/>
            <a:ext cx="2571750" cy="299085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1600"/>
              <a:buNone/>
              <a:defRPr sz="1600">
                <a:solidFill>
                  <a:schemeClr val="lt1"/>
                </a:solidFill>
              </a:defRPr>
            </a:lvl1pPr>
            <a:lvl2pPr marL="914400" lvl="1" indent="-228600" algn="l">
              <a:lnSpc>
                <a:spcPct val="120000"/>
              </a:lnSpc>
              <a:spcBef>
                <a:spcPts val="600"/>
              </a:spcBef>
              <a:spcAft>
                <a:spcPts val="0"/>
              </a:spcAft>
              <a:buClr>
                <a:schemeClr val="lt1"/>
              </a:buClr>
              <a:buSzPts val="1600"/>
              <a:buNone/>
              <a:defRPr sz="1600">
                <a:solidFill>
                  <a:schemeClr val="lt1"/>
                </a:solidFill>
              </a:defRPr>
            </a:lvl2pPr>
            <a:lvl3pPr marL="1371600" lvl="2" indent="-228600" algn="l">
              <a:lnSpc>
                <a:spcPct val="120000"/>
              </a:lnSpc>
              <a:spcBef>
                <a:spcPts val="600"/>
              </a:spcBef>
              <a:spcAft>
                <a:spcPts val="0"/>
              </a:spcAft>
              <a:buClr>
                <a:schemeClr val="lt1"/>
              </a:buClr>
              <a:buSzPts val="1600"/>
              <a:buNone/>
              <a:defRPr sz="1600">
                <a:solidFill>
                  <a:schemeClr val="lt1"/>
                </a:solidFill>
              </a:defRPr>
            </a:lvl3pPr>
            <a:lvl4pPr marL="1828800" lvl="3" indent="-228600" algn="l">
              <a:lnSpc>
                <a:spcPct val="120000"/>
              </a:lnSpc>
              <a:spcBef>
                <a:spcPts val="600"/>
              </a:spcBef>
              <a:spcAft>
                <a:spcPts val="0"/>
              </a:spcAft>
              <a:buClr>
                <a:schemeClr val="lt1"/>
              </a:buClr>
              <a:buSzPts val="1600"/>
              <a:buNone/>
              <a:defRPr sz="1600">
                <a:solidFill>
                  <a:schemeClr val="lt1"/>
                </a:solidFill>
              </a:defRPr>
            </a:lvl4pPr>
            <a:lvl5pPr marL="2286000" lvl="4" indent="-228600" algn="l">
              <a:lnSpc>
                <a:spcPct val="120000"/>
              </a:lnSpc>
              <a:spcBef>
                <a:spcPts val="600"/>
              </a:spcBef>
              <a:spcAft>
                <a:spcPts val="0"/>
              </a:spcAft>
              <a:buClr>
                <a:schemeClr val="lt1"/>
              </a:buClr>
              <a:buSzPts val="1600"/>
              <a:buNone/>
              <a:defRPr sz="16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6" name="Google Shape;216;p57"/>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217"/>
        <p:cNvGrpSpPr/>
        <p:nvPr/>
      </p:nvGrpSpPr>
      <p:grpSpPr>
        <a:xfrm>
          <a:off x="0" y="0"/>
          <a:ext cx="0" cy="0"/>
          <a:chOff x="0" y="0"/>
          <a:chExt cx="0" cy="0"/>
        </a:xfrm>
      </p:grpSpPr>
      <p:sp>
        <p:nvSpPr>
          <p:cNvPr id="218" name="Google Shape;218;p58"/>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58"/>
          <p:cNvSpPr txBox="1">
            <a:spLocks noGrp="1"/>
          </p:cNvSpPr>
          <p:nvPr>
            <p:ph type="body" idx="1"/>
          </p:nvPr>
        </p:nvSpPr>
        <p:spPr>
          <a:xfrm>
            <a:off x="0" y="1276351"/>
            <a:ext cx="91440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0" name="Google Shape;220;p5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23" name="Google Shape;223;p58"/>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224"/>
        <p:cNvGrpSpPr/>
        <p:nvPr/>
      </p:nvGrpSpPr>
      <p:grpSpPr>
        <a:xfrm>
          <a:off x="0" y="0"/>
          <a:ext cx="0" cy="0"/>
          <a:chOff x="0" y="0"/>
          <a:chExt cx="0" cy="0"/>
        </a:xfrm>
      </p:grpSpPr>
      <p:sp>
        <p:nvSpPr>
          <p:cNvPr id="225" name="Google Shape;225;p59"/>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9"/>
          <p:cNvSpPr txBox="1">
            <a:spLocks noGrp="1"/>
          </p:cNvSpPr>
          <p:nvPr>
            <p:ph type="body" idx="1"/>
          </p:nvPr>
        </p:nvSpPr>
        <p:spPr>
          <a:xfrm>
            <a:off x="0" y="1276351"/>
            <a:ext cx="91440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7" name="Google Shape;227;p5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5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5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30" name="Google Shape;230;p59"/>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Split 2/3">
  <p:cSld name="1_Split 2/3">
    <p:spTree>
      <p:nvGrpSpPr>
        <p:cNvPr id="1" name="Shape 231"/>
        <p:cNvGrpSpPr/>
        <p:nvPr/>
      </p:nvGrpSpPr>
      <p:grpSpPr>
        <a:xfrm>
          <a:off x="0" y="0"/>
          <a:ext cx="0" cy="0"/>
          <a:chOff x="0" y="0"/>
          <a:chExt cx="0" cy="0"/>
        </a:xfrm>
      </p:grpSpPr>
      <p:sp>
        <p:nvSpPr>
          <p:cNvPr id="232" name="Google Shape;232;p60"/>
          <p:cNvSpPr/>
          <p:nvPr/>
        </p:nvSpPr>
        <p:spPr>
          <a:xfrm>
            <a:off x="5791200" y="0"/>
            <a:ext cx="33528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33" name="Google Shape;233;p60"/>
          <p:cNvSpPr txBox="1">
            <a:spLocks noGrp="1"/>
          </p:cNvSpPr>
          <p:nvPr>
            <p:ph type="title"/>
          </p:nvPr>
        </p:nvSpPr>
        <p:spPr>
          <a:xfrm>
            <a:off x="457201" y="514351"/>
            <a:ext cx="4994476"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6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60"/>
          <p:cNvSpPr txBox="1">
            <a:spLocks noGrp="1"/>
          </p:cNvSpPr>
          <p:nvPr>
            <p:ph type="ftr" idx="11"/>
          </p:nvPr>
        </p:nvSpPr>
        <p:spPr>
          <a:xfrm>
            <a:off x="3048000" y="4767263"/>
            <a:ext cx="2403676"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6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37" name="Google Shape;237;p60"/>
          <p:cNvSpPr txBox="1">
            <a:spLocks noGrp="1"/>
          </p:cNvSpPr>
          <p:nvPr>
            <p:ph type="body" idx="1"/>
          </p:nvPr>
        </p:nvSpPr>
        <p:spPr>
          <a:xfrm>
            <a:off x="457200" y="1276350"/>
            <a:ext cx="4994476"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8" name="Google Shape;238;p60"/>
          <p:cNvSpPr txBox="1">
            <a:spLocks noGrp="1"/>
          </p:cNvSpPr>
          <p:nvPr>
            <p:ph type="body" idx="2"/>
          </p:nvPr>
        </p:nvSpPr>
        <p:spPr>
          <a:xfrm>
            <a:off x="457200" y="247650"/>
            <a:ext cx="4994476"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9" name="Google Shape;239;p60"/>
          <p:cNvSpPr txBox="1">
            <a:spLocks noGrp="1"/>
          </p:cNvSpPr>
          <p:nvPr>
            <p:ph type="body" idx="3"/>
          </p:nvPr>
        </p:nvSpPr>
        <p:spPr>
          <a:xfrm>
            <a:off x="6096000" y="514350"/>
            <a:ext cx="2590799"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240"/>
        <p:cNvGrpSpPr/>
        <p:nvPr/>
      </p:nvGrpSpPr>
      <p:grpSpPr>
        <a:xfrm>
          <a:off x="0" y="0"/>
          <a:ext cx="0" cy="0"/>
          <a:chOff x="0" y="0"/>
          <a:chExt cx="0" cy="0"/>
        </a:xfrm>
      </p:grpSpPr>
      <p:sp>
        <p:nvSpPr>
          <p:cNvPr id="241" name="Google Shape;241;p61"/>
          <p:cNvSpPr/>
          <p:nvPr/>
        </p:nvSpPr>
        <p:spPr>
          <a:xfrm>
            <a:off x="4724400" y="0"/>
            <a:ext cx="44196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42" name="Google Shape;242;p61"/>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6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61"/>
          <p:cNvSpPr txBox="1">
            <a:spLocks noGrp="1"/>
          </p:cNvSpPr>
          <p:nvPr>
            <p:ph type="ftr" idx="11"/>
          </p:nvPr>
        </p:nvSpPr>
        <p:spPr>
          <a:xfrm>
            <a:off x="2514600" y="4767263"/>
            <a:ext cx="19050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6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61"/>
          <p:cNvSpPr txBox="1">
            <a:spLocks noGrp="1"/>
          </p:cNvSpPr>
          <p:nvPr>
            <p:ph type="body" idx="1"/>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7" name="Google Shape;247;p61"/>
          <p:cNvSpPr txBox="1">
            <a:spLocks noGrp="1"/>
          </p:cNvSpPr>
          <p:nvPr>
            <p:ph type="body" idx="2"/>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8" name="Google Shape;248;p61"/>
          <p:cNvSpPr txBox="1">
            <a:spLocks noGrp="1"/>
          </p:cNvSpPr>
          <p:nvPr>
            <p:ph type="body" idx="3"/>
          </p:nvPr>
        </p:nvSpPr>
        <p:spPr>
          <a:xfrm>
            <a:off x="5069710" y="514350"/>
            <a:ext cx="3617089"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249"/>
        <p:cNvGrpSpPr/>
        <p:nvPr/>
      </p:nvGrpSpPr>
      <p:grpSpPr>
        <a:xfrm>
          <a:off x="0" y="0"/>
          <a:ext cx="0" cy="0"/>
          <a:chOff x="0" y="0"/>
          <a:chExt cx="0" cy="0"/>
        </a:xfrm>
      </p:grpSpPr>
      <p:sp>
        <p:nvSpPr>
          <p:cNvPr id="250" name="Google Shape;250;p62"/>
          <p:cNvSpPr/>
          <p:nvPr/>
        </p:nvSpPr>
        <p:spPr>
          <a:xfrm>
            <a:off x="3352800" y="0"/>
            <a:ext cx="57912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51" name="Google Shape;251;p6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62"/>
          <p:cNvSpPr txBox="1">
            <a:spLocks noGrp="1"/>
          </p:cNvSpPr>
          <p:nvPr>
            <p:ph type="ftr" idx="11"/>
          </p:nvPr>
        </p:nvSpPr>
        <p:spPr>
          <a:xfrm>
            <a:off x="3692324" y="4767263"/>
            <a:ext cx="2403676"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6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54" name="Google Shape;254;p62"/>
          <p:cNvSpPr txBox="1">
            <a:spLocks noGrp="1"/>
          </p:cNvSpPr>
          <p:nvPr>
            <p:ph type="body" idx="1"/>
          </p:nvPr>
        </p:nvSpPr>
        <p:spPr>
          <a:xfrm>
            <a:off x="3692324" y="514350"/>
            <a:ext cx="4994475"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55" name="Google Shape;255;p62"/>
          <p:cNvSpPr txBox="1">
            <a:spLocks noGrp="1"/>
          </p:cNvSpPr>
          <p:nvPr>
            <p:ph type="title"/>
          </p:nvPr>
        </p:nvSpPr>
        <p:spPr>
          <a:xfrm>
            <a:off x="457200" y="514350"/>
            <a:ext cx="2571750" cy="6477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62"/>
          <p:cNvSpPr txBox="1">
            <a:spLocks noGrp="1"/>
          </p:cNvSpPr>
          <p:nvPr>
            <p:ph type="body" idx="2"/>
          </p:nvPr>
        </p:nvSpPr>
        <p:spPr>
          <a:xfrm>
            <a:off x="457200" y="1276350"/>
            <a:ext cx="2571750" cy="3352799"/>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1400"/>
              <a:buNone/>
              <a:defRPr sz="1400"/>
            </a:lvl1pPr>
            <a:lvl2pPr marL="914400" lvl="1" indent="-228600" algn="l">
              <a:lnSpc>
                <a:spcPct val="120000"/>
              </a:lnSpc>
              <a:spcBef>
                <a:spcPts val="600"/>
              </a:spcBef>
              <a:spcAft>
                <a:spcPts val="0"/>
              </a:spcAft>
              <a:buClr>
                <a:schemeClr val="dk2"/>
              </a:buClr>
              <a:buSzPts val="1400"/>
              <a:buNone/>
              <a:defRPr sz="1400"/>
            </a:lvl2pPr>
            <a:lvl3pPr marL="1371600" lvl="2" indent="-228600" algn="l">
              <a:lnSpc>
                <a:spcPct val="120000"/>
              </a:lnSpc>
              <a:spcBef>
                <a:spcPts val="600"/>
              </a:spcBef>
              <a:spcAft>
                <a:spcPts val="0"/>
              </a:spcAft>
              <a:buClr>
                <a:schemeClr val="dk2"/>
              </a:buClr>
              <a:buSzPts val="1400"/>
              <a:buNone/>
              <a:defRPr sz="1400"/>
            </a:lvl3pPr>
            <a:lvl4pPr marL="1828800" lvl="3" indent="-228600" algn="l">
              <a:lnSpc>
                <a:spcPct val="120000"/>
              </a:lnSpc>
              <a:spcBef>
                <a:spcPts val="600"/>
              </a:spcBef>
              <a:spcAft>
                <a:spcPts val="0"/>
              </a:spcAft>
              <a:buClr>
                <a:schemeClr val="dk2"/>
              </a:buClr>
              <a:buSzPts val="1400"/>
              <a:buNone/>
              <a:defRPr sz="1400"/>
            </a:lvl4pPr>
            <a:lvl5pPr marL="2286000" lvl="4" indent="-228600" algn="l">
              <a:lnSpc>
                <a:spcPct val="120000"/>
              </a:lnSpc>
              <a:spcBef>
                <a:spcPts val="600"/>
              </a:spcBef>
              <a:spcAft>
                <a:spcPts val="0"/>
              </a:spcAft>
              <a:buClr>
                <a:schemeClr val="dk2"/>
              </a:buClr>
              <a:buSzPts val="1400"/>
              <a:buNone/>
              <a:defRPr sz="14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57" name="Google Shape;257;p62"/>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2"/>
        <p:cNvGrpSpPr/>
        <p:nvPr/>
      </p:nvGrpSpPr>
      <p:grpSpPr>
        <a:xfrm>
          <a:off x="0" y="0"/>
          <a:ext cx="0" cy="0"/>
          <a:chOff x="0" y="0"/>
          <a:chExt cx="0" cy="0"/>
        </a:xfrm>
      </p:grpSpPr>
      <p:sp>
        <p:nvSpPr>
          <p:cNvPr id="33" name="Google Shape;33;p35"/>
          <p:cNvSpPr txBox="1">
            <a:spLocks noGrp="1"/>
          </p:cNvSpPr>
          <p:nvPr>
            <p:ph type="title"/>
          </p:nvPr>
        </p:nvSpPr>
        <p:spPr>
          <a:xfrm>
            <a:off x="457200" y="2208037"/>
            <a:ext cx="8229600" cy="72742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Source Sans Pro"/>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5"/>
          <p:cNvSpPr txBox="1">
            <a:spLocks noGrp="1"/>
          </p:cNvSpPr>
          <p:nvPr>
            <p:ph type="body" idx="1"/>
          </p:nvPr>
        </p:nvSpPr>
        <p:spPr>
          <a:xfrm>
            <a:off x="457200" y="1821847"/>
            <a:ext cx="8229600" cy="36180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1400"/>
              <a:buNone/>
              <a:defRPr sz="1400" b="1" i="0" cap="none">
                <a:solidFill>
                  <a:schemeClr val="lt1"/>
                </a:solidFill>
                <a:latin typeface="Source Sans Pro"/>
                <a:ea typeface="Source Sans Pro"/>
                <a:cs typeface="Source Sans Pro"/>
                <a:sym typeface="Source Sans Pro"/>
              </a:defRPr>
            </a:lvl1pPr>
            <a:lvl2pPr marL="914400" lvl="1" indent="-228600" algn="l">
              <a:lnSpc>
                <a:spcPct val="120000"/>
              </a:lnSpc>
              <a:spcBef>
                <a:spcPts val="600"/>
              </a:spcBef>
              <a:spcAft>
                <a:spcPts val="0"/>
              </a:spcAft>
              <a:buClr>
                <a:srgbClr val="8997AD"/>
              </a:buClr>
              <a:buSzPts val="1500"/>
              <a:buNone/>
              <a:defRPr sz="1500">
                <a:solidFill>
                  <a:srgbClr val="8997AD"/>
                </a:solidFill>
              </a:defRPr>
            </a:lvl2pPr>
            <a:lvl3pPr marL="1371600" lvl="2" indent="-228600" algn="l">
              <a:lnSpc>
                <a:spcPct val="120000"/>
              </a:lnSpc>
              <a:spcBef>
                <a:spcPts val="600"/>
              </a:spcBef>
              <a:spcAft>
                <a:spcPts val="0"/>
              </a:spcAft>
              <a:buClr>
                <a:srgbClr val="8997AD"/>
              </a:buClr>
              <a:buSzPts val="1350"/>
              <a:buNone/>
              <a:defRPr sz="1350">
                <a:solidFill>
                  <a:srgbClr val="8997AD"/>
                </a:solidFill>
              </a:defRPr>
            </a:lvl3pPr>
            <a:lvl4pPr marL="1828800" lvl="3" indent="-228600" algn="l">
              <a:lnSpc>
                <a:spcPct val="120000"/>
              </a:lnSpc>
              <a:spcBef>
                <a:spcPts val="600"/>
              </a:spcBef>
              <a:spcAft>
                <a:spcPts val="0"/>
              </a:spcAft>
              <a:buClr>
                <a:srgbClr val="8997AD"/>
              </a:buClr>
              <a:buSzPts val="1200"/>
              <a:buNone/>
              <a:defRPr sz="1200">
                <a:solidFill>
                  <a:srgbClr val="8997AD"/>
                </a:solidFill>
              </a:defRPr>
            </a:lvl4pPr>
            <a:lvl5pPr marL="2286000" lvl="4" indent="-228600" algn="l">
              <a:lnSpc>
                <a:spcPct val="120000"/>
              </a:lnSpc>
              <a:spcBef>
                <a:spcPts val="600"/>
              </a:spcBef>
              <a:spcAft>
                <a:spcPts val="0"/>
              </a:spcAft>
              <a:buClr>
                <a:srgbClr val="8997AD"/>
              </a:buClr>
              <a:buSzPts val="1200"/>
              <a:buNone/>
              <a:defRPr sz="1200">
                <a:solidFill>
                  <a:srgbClr val="8997AD"/>
                </a:solidFill>
              </a:defRPr>
            </a:lvl5pPr>
            <a:lvl6pPr marL="2743200" lvl="5" indent="-228600" algn="l">
              <a:lnSpc>
                <a:spcPct val="90000"/>
              </a:lnSpc>
              <a:spcBef>
                <a:spcPts val="600"/>
              </a:spcBef>
              <a:spcAft>
                <a:spcPts val="0"/>
              </a:spcAft>
              <a:buClr>
                <a:srgbClr val="8997AD"/>
              </a:buClr>
              <a:buSzPts val="1200"/>
              <a:buNone/>
              <a:defRPr sz="1200">
                <a:solidFill>
                  <a:srgbClr val="8997AD"/>
                </a:solidFill>
              </a:defRPr>
            </a:lvl6pPr>
            <a:lvl7pPr marL="3200400" lvl="6" indent="-228600" algn="l">
              <a:lnSpc>
                <a:spcPct val="90000"/>
              </a:lnSpc>
              <a:spcBef>
                <a:spcPts val="375"/>
              </a:spcBef>
              <a:spcAft>
                <a:spcPts val="0"/>
              </a:spcAft>
              <a:buClr>
                <a:srgbClr val="8997AD"/>
              </a:buClr>
              <a:buSzPts val="1200"/>
              <a:buNone/>
              <a:defRPr sz="1200">
                <a:solidFill>
                  <a:srgbClr val="8997AD"/>
                </a:solidFill>
              </a:defRPr>
            </a:lvl7pPr>
            <a:lvl8pPr marL="3657600" lvl="7" indent="-228600" algn="l">
              <a:lnSpc>
                <a:spcPct val="90000"/>
              </a:lnSpc>
              <a:spcBef>
                <a:spcPts val="375"/>
              </a:spcBef>
              <a:spcAft>
                <a:spcPts val="0"/>
              </a:spcAft>
              <a:buClr>
                <a:srgbClr val="8997AD"/>
              </a:buClr>
              <a:buSzPts val="1200"/>
              <a:buNone/>
              <a:defRPr sz="1200">
                <a:solidFill>
                  <a:srgbClr val="8997AD"/>
                </a:solidFill>
              </a:defRPr>
            </a:lvl8pPr>
            <a:lvl9pPr marL="4114800" lvl="8" indent="-228600" algn="l">
              <a:lnSpc>
                <a:spcPct val="90000"/>
              </a:lnSpc>
              <a:spcBef>
                <a:spcPts val="375"/>
              </a:spcBef>
              <a:spcAft>
                <a:spcPts val="0"/>
              </a:spcAft>
              <a:buClr>
                <a:srgbClr val="8997AD"/>
              </a:buClr>
              <a:buSzPts val="1200"/>
              <a:buNone/>
              <a:defRPr sz="1200">
                <a:solidFill>
                  <a:srgbClr val="8997AD"/>
                </a:solidFill>
              </a:defRPr>
            </a:lvl9pPr>
          </a:lstStyle>
          <a:p>
            <a:endParaRPr/>
          </a:p>
        </p:txBody>
      </p:sp>
      <p:sp>
        <p:nvSpPr>
          <p:cNvPr id="35" name="Google Shape;35;p3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cxnSp>
        <p:nvCxnSpPr>
          <p:cNvPr id="38" name="Google Shape;38;p35"/>
          <p:cNvCxnSpPr/>
          <p:nvPr/>
        </p:nvCxnSpPr>
        <p:spPr>
          <a:xfrm>
            <a:off x="457200" y="2935462"/>
            <a:ext cx="8229600"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8"/>
        <p:cNvGrpSpPr/>
        <p:nvPr/>
      </p:nvGrpSpPr>
      <p:grpSpPr>
        <a:xfrm>
          <a:off x="0" y="0"/>
          <a:ext cx="0" cy="0"/>
          <a:chOff x="0" y="0"/>
          <a:chExt cx="0" cy="0"/>
        </a:xfrm>
      </p:grpSpPr>
      <p:sp>
        <p:nvSpPr>
          <p:cNvPr id="259" name="Google Shape;259;p6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0" name="Google Shape;260;p6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6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262"/>
        <p:cNvGrpSpPr/>
        <p:nvPr/>
      </p:nvGrpSpPr>
      <p:grpSpPr>
        <a:xfrm>
          <a:off x="0" y="0"/>
          <a:ext cx="0" cy="0"/>
          <a:chOff x="0" y="0"/>
          <a:chExt cx="0" cy="0"/>
        </a:xfrm>
      </p:grpSpPr>
      <p:sp>
        <p:nvSpPr>
          <p:cNvPr id="263" name="Google Shape;263;p6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6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6"/>
        <p:cNvGrpSpPr/>
        <p:nvPr/>
      </p:nvGrpSpPr>
      <p:grpSpPr>
        <a:xfrm>
          <a:off x="0" y="0"/>
          <a:ext cx="0" cy="0"/>
          <a:chOff x="0" y="0"/>
          <a:chExt cx="0" cy="0"/>
        </a:xfrm>
      </p:grpSpPr>
      <p:pic>
        <p:nvPicPr>
          <p:cNvPr id="267" name="Google Shape;267;p65" descr="&quot;&quot;"/>
          <p:cNvPicPr preferRelativeResize="0"/>
          <p:nvPr/>
        </p:nvPicPr>
        <p:blipFill rotWithShape="1">
          <a:blip r:embed="rId2">
            <a:alphaModFix/>
          </a:blip>
          <a:srcRect/>
          <a:stretch/>
        </p:blipFill>
        <p:spPr>
          <a:xfrm>
            <a:off x="1" y="1"/>
            <a:ext cx="3222783" cy="2350727"/>
          </a:xfrm>
          <a:prstGeom prst="rect">
            <a:avLst/>
          </a:prstGeom>
          <a:noFill/>
          <a:ln>
            <a:noFill/>
          </a:ln>
        </p:spPr>
      </p:pic>
      <p:sp>
        <p:nvSpPr>
          <p:cNvPr id="268" name="Google Shape;268;p65"/>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65"/>
          <p:cNvSpPr txBox="1">
            <a:spLocks noGrp="1"/>
          </p:cNvSpPr>
          <p:nvPr>
            <p:ph type="sldNum" idx="12"/>
          </p:nvPr>
        </p:nvSpPr>
        <p:spPr>
          <a:xfrm>
            <a:off x="6457950" y="4521217"/>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70" name="Google Shape;270;p65"/>
          <p:cNvSpPr txBox="1">
            <a:spLocks noGrp="1"/>
          </p:cNvSpPr>
          <p:nvPr>
            <p:ph type="ftr" idx="11"/>
          </p:nvPr>
        </p:nvSpPr>
        <p:spPr>
          <a:xfrm>
            <a:off x="3028950" y="4521217"/>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71" name="Google Shape;271;p65" descr="&quot;&quot;"/>
          <p:cNvPicPr preferRelativeResize="0"/>
          <p:nvPr/>
        </p:nvPicPr>
        <p:blipFill rotWithShape="1">
          <a:blip r:embed="rId3">
            <a:alphaModFix/>
          </a:blip>
          <a:srcRect/>
          <a:stretch/>
        </p:blipFill>
        <p:spPr>
          <a:xfrm>
            <a:off x="0" y="4901184"/>
            <a:ext cx="9144000" cy="2423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9"/>
        <p:cNvGrpSpPr/>
        <p:nvPr/>
      </p:nvGrpSpPr>
      <p:grpSpPr>
        <a:xfrm>
          <a:off x="0" y="0"/>
          <a:ext cx="0" cy="0"/>
          <a:chOff x="0" y="0"/>
          <a:chExt cx="0" cy="0"/>
        </a:xfrm>
      </p:grpSpPr>
      <p:sp>
        <p:nvSpPr>
          <p:cNvPr id="40" name="Google Shape;40;p66"/>
          <p:cNvSpPr txBox="1">
            <a:spLocks noGrp="1"/>
          </p:cNvSpPr>
          <p:nvPr>
            <p:ph type="title"/>
          </p:nvPr>
        </p:nvSpPr>
        <p:spPr>
          <a:xfrm>
            <a:off x="457200" y="514351"/>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000"/>
              <a:buFont typeface="Source Sans Pro"/>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6"/>
          <p:cNvSpPr txBox="1">
            <a:spLocks noGrp="1"/>
          </p:cNvSpPr>
          <p:nvPr>
            <p:ph type="body" idx="1"/>
          </p:nvPr>
        </p:nvSpPr>
        <p:spPr>
          <a:xfrm>
            <a:off x="457200" y="1276351"/>
            <a:ext cx="8229600" cy="3352800"/>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0"/>
              </a:spcBef>
              <a:spcAft>
                <a:spcPts val="0"/>
              </a:spcAft>
              <a:buClr>
                <a:schemeClr val="dk2"/>
              </a:buClr>
              <a:buSzPts val="2400"/>
              <a:buChar char="•"/>
              <a:defRPr sz="2400"/>
            </a:lvl1pPr>
            <a:lvl2pPr marL="914400" lvl="1" indent="-355600" algn="l">
              <a:lnSpc>
                <a:spcPct val="120000"/>
              </a:lnSpc>
              <a:spcBef>
                <a:spcPts val="600"/>
              </a:spcBef>
              <a:spcAft>
                <a:spcPts val="0"/>
              </a:spcAft>
              <a:buClr>
                <a:schemeClr val="dk2"/>
              </a:buClr>
              <a:buSzPts val="2000"/>
              <a:buChar char="•"/>
              <a:defRPr sz="2000"/>
            </a:lvl2pPr>
            <a:lvl3pPr marL="1371600" lvl="2" indent="-342900" algn="l">
              <a:lnSpc>
                <a:spcPct val="120000"/>
              </a:lnSpc>
              <a:spcBef>
                <a:spcPts val="600"/>
              </a:spcBef>
              <a:spcAft>
                <a:spcPts val="0"/>
              </a:spcAft>
              <a:buClr>
                <a:schemeClr val="dk2"/>
              </a:buClr>
              <a:buSzPts val="1800"/>
              <a:buChar char="•"/>
              <a:defRPr sz="1800"/>
            </a:lvl3pPr>
            <a:lvl4pPr marL="1828800" lvl="3" indent="-304800" algn="l">
              <a:lnSpc>
                <a:spcPct val="120000"/>
              </a:lnSpc>
              <a:spcBef>
                <a:spcPts val="600"/>
              </a:spcBef>
              <a:spcAft>
                <a:spcPts val="0"/>
              </a:spcAft>
              <a:buClr>
                <a:schemeClr val="dk2"/>
              </a:buClr>
              <a:buSzPts val="1200"/>
              <a:buChar char="•"/>
              <a:defRPr sz="1200"/>
            </a:lvl4pPr>
            <a:lvl5pPr marL="2286000" lvl="4" indent="-304800" algn="l">
              <a:lnSpc>
                <a:spcPct val="120000"/>
              </a:lnSpc>
              <a:spcBef>
                <a:spcPts val="600"/>
              </a:spcBef>
              <a:spcAft>
                <a:spcPts val="0"/>
              </a:spcAft>
              <a:buClr>
                <a:schemeClr val="dk2"/>
              </a:buClr>
              <a:buSzPts val="1200"/>
              <a:buChar char="•"/>
              <a:defRPr sz="12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66"/>
          <p:cNvSpPr txBox="1">
            <a:spLocks noGrp="1"/>
          </p:cNvSpPr>
          <p:nvPr>
            <p:ph type="dt" idx="10"/>
          </p:nvPr>
        </p:nvSpPr>
        <p:spPr>
          <a:xfrm>
            <a:off x="457200" y="4767264"/>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6"/>
          <p:cNvSpPr txBox="1">
            <a:spLocks noGrp="1"/>
          </p:cNvSpPr>
          <p:nvPr>
            <p:ph type="sldNum" idx="12"/>
          </p:nvPr>
        </p:nvSpPr>
        <p:spPr>
          <a:xfrm>
            <a:off x="8001000" y="4767264"/>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66"/>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46"/>
        <p:cNvGrpSpPr/>
        <p:nvPr/>
      </p:nvGrpSpPr>
      <p:grpSpPr>
        <a:xfrm>
          <a:off x="0" y="0"/>
          <a:ext cx="0" cy="0"/>
          <a:chOff x="0" y="0"/>
          <a:chExt cx="0" cy="0"/>
        </a:xfrm>
      </p:grpSpPr>
      <p:sp>
        <p:nvSpPr>
          <p:cNvPr id="47" name="Google Shape;47;p36"/>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400"/>
              <a:buNone/>
              <a:defRPr/>
            </a:lvl2pPr>
            <a:lvl3pPr lvl="2" algn="l">
              <a:lnSpc>
                <a:spcPct val="100000"/>
              </a:lnSpc>
              <a:spcBef>
                <a:spcPts val="0"/>
              </a:spcBef>
              <a:spcAft>
                <a:spcPts val="0"/>
              </a:spcAft>
              <a:buClr>
                <a:schemeClr val="accent1"/>
              </a:buClr>
              <a:buSzPts val="1400"/>
              <a:buNone/>
              <a:defRPr/>
            </a:lvl3pPr>
            <a:lvl4pPr lvl="3" algn="l">
              <a:lnSpc>
                <a:spcPct val="100000"/>
              </a:lnSpc>
              <a:spcBef>
                <a:spcPts val="0"/>
              </a:spcBef>
              <a:spcAft>
                <a:spcPts val="0"/>
              </a:spcAft>
              <a:buClr>
                <a:schemeClr val="accent1"/>
              </a:buClr>
              <a:buSzPts val="1400"/>
              <a:buNone/>
              <a:defRPr/>
            </a:lvl4pPr>
            <a:lvl5pPr lvl="4" algn="l">
              <a:lnSpc>
                <a:spcPct val="100000"/>
              </a:lnSpc>
              <a:spcBef>
                <a:spcPts val="0"/>
              </a:spcBef>
              <a:spcAft>
                <a:spcPts val="0"/>
              </a:spcAft>
              <a:buClr>
                <a:schemeClr val="accent1"/>
              </a:buClr>
              <a:buSzPts val="1400"/>
              <a:buNone/>
              <a:defRPr/>
            </a:lvl5pPr>
            <a:lvl6pPr lvl="5" algn="l">
              <a:lnSpc>
                <a:spcPct val="100000"/>
              </a:lnSpc>
              <a:spcBef>
                <a:spcPts val="0"/>
              </a:spcBef>
              <a:spcAft>
                <a:spcPts val="0"/>
              </a:spcAft>
              <a:buClr>
                <a:schemeClr val="accent1"/>
              </a:buClr>
              <a:buSzPts val="1400"/>
              <a:buNone/>
              <a:defRPr/>
            </a:lvl6pPr>
            <a:lvl7pPr lvl="6" algn="l">
              <a:lnSpc>
                <a:spcPct val="100000"/>
              </a:lnSpc>
              <a:spcBef>
                <a:spcPts val="0"/>
              </a:spcBef>
              <a:spcAft>
                <a:spcPts val="0"/>
              </a:spcAft>
              <a:buClr>
                <a:schemeClr val="accent1"/>
              </a:buClr>
              <a:buSzPts val="1400"/>
              <a:buNone/>
              <a:defRPr/>
            </a:lvl7pPr>
            <a:lvl8pPr lvl="7" algn="l">
              <a:lnSpc>
                <a:spcPct val="100000"/>
              </a:lnSpc>
              <a:spcBef>
                <a:spcPts val="0"/>
              </a:spcBef>
              <a:spcAft>
                <a:spcPts val="0"/>
              </a:spcAft>
              <a:buClr>
                <a:schemeClr val="accent1"/>
              </a:buClr>
              <a:buSzPts val="1400"/>
              <a:buNone/>
              <a:defRPr/>
            </a:lvl8pPr>
            <a:lvl9pPr lvl="8" algn="l">
              <a:lnSpc>
                <a:spcPct val="100000"/>
              </a:lnSpc>
              <a:spcBef>
                <a:spcPts val="0"/>
              </a:spcBef>
              <a:spcAft>
                <a:spcPts val="0"/>
              </a:spcAft>
              <a:buClr>
                <a:schemeClr val="accent1"/>
              </a:buClr>
              <a:buSzPts val="1400"/>
              <a:buNone/>
              <a:defRPr/>
            </a:lvl9pPr>
          </a:lstStyle>
          <a:p>
            <a:endParaRPr/>
          </a:p>
        </p:txBody>
      </p:sp>
      <p:sp>
        <p:nvSpPr>
          <p:cNvPr id="48" name="Google Shape;48;p36"/>
          <p:cNvSpPr txBox="1">
            <a:spLocks noGrp="1"/>
          </p:cNvSpPr>
          <p:nvPr>
            <p:ph type="body" idx="1"/>
          </p:nvPr>
        </p:nvSpPr>
        <p:spPr>
          <a:xfrm>
            <a:off x="457200" y="777910"/>
            <a:ext cx="3962400" cy="3488700"/>
          </a:xfrm>
          <a:prstGeom prst="rect">
            <a:avLst/>
          </a:prstGeom>
          <a:noFill/>
          <a:ln>
            <a:noFill/>
          </a:ln>
        </p:spPr>
        <p:txBody>
          <a:bodyPr spcFirstLastPara="1" wrap="square" lIns="34275" tIns="34275" rIns="34275" bIns="34275" anchor="t" anchorCtr="0">
            <a:noAutofit/>
          </a:bodyPr>
          <a:lstStyle>
            <a:lvl1pPr marL="457200" lvl="0"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a:lnSpc>
                <a:spcPct val="120000"/>
              </a:lnSpc>
              <a:spcBef>
                <a:spcPts val="600"/>
              </a:spcBef>
              <a:spcAft>
                <a:spcPts val="0"/>
              </a:spcAft>
              <a:buClr>
                <a:srgbClr val="454454"/>
              </a:buClr>
              <a:buSzPts val="1400"/>
              <a:buChar char="•"/>
              <a:defRPr/>
            </a:lvl6pPr>
            <a:lvl7pPr marL="3200400" lvl="6" indent="-317500" algn="l">
              <a:lnSpc>
                <a:spcPct val="120000"/>
              </a:lnSpc>
              <a:spcBef>
                <a:spcPts val="600"/>
              </a:spcBef>
              <a:spcAft>
                <a:spcPts val="0"/>
              </a:spcAft>
              <a:buClr>
                <a:srgbClr val="454454"/>
              </a:buClr>
              <a:buSzPts val="1400"/>
              <a:buChar char="•"/>
              <a:defRPr/>
            </a:lvl7pPr>
            <a:lvl8pPr marL="3657600" lvl="7" indent="-317500" algn="l">
              <a:lnSpc>
                <a:spcPct val="120000"/>
              </a:lnSpc>
              <a:spcBef>
                <a:spcPts val="600"/>
              </a:spcBef>
              <a:spcAft>
                <a:spcPts val="0"/>
              </a:spcAft>
              <a:buClr>
                <a:srgbClr val="454454"/>
              </a:buClr>
              <a:buSzPts val="1400"/>
              <a:buChar char="•"/>
              <a:defRPr/>
            </a:lvl8pPr>
            <a:lvl9pPr marL="4114800" lvl="8" indent="-317500" algn="l">
              <a:lnSpc>
                <a:spcPct val="120000"/>
              </a:lnSpc>
              <a:spcBef>
                <a:spcPts val="600"/>
              </a:spcBef>
              <a:spcAft>
                <a:spcPts val="0"/>
              </a:spcAft>
              <a:buClr>
                <a:srgbClr val="454454"/>
              </a:buClr>
              <a:buSzPts val="1400"/>
              <a:buChar char="•"/>
              <a:defRPr/>
            </a:lvl9pPr>
          </a:lstStyle>
          <a:p>
            <a:endParaRPr/>
          </a:p>
        </p:txBody>
      </p:sp>
      <p:sp>
        <p:nvSpPr>
          <p:cNvPr id="49" name="Google Shape;49;p3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36"/>
          <p:cNvSpPr txBox="1">
            <a:spLocks noGrp="1"/>
          </p:cNvSpPr>
          <p:nvPr>
            <p:ph type="body" idx="2"/>
          </p:nvPr>
        </p:nvSpPr>
        <p:spPr>
          <a:xfrm>
            <a:off x="609600" y="400050"/>
            <a:ext cx="7543800" cy="266700"/>
          </a:xfrm>
          <a:prstGeom prst="rect">
            <a:avLst/>
          </a:prstGeom>
          <a:noFill/>
          <a:ln>
            <a:noFill/>
          </a:ln>
        </p:spPr>
        <p:txBody>
          <a:bodyPr spcFirstLastPara="1" wrap="square" lIns="34275" tIns="34275" rIns="34275" bIns="34275" anchor="t" anchorCtr="0">
            <a:noAutofit/>
          </a:bodyPr>
          <a:lstStyle>
            <a:lvl1pPr marL="457200" lvl="0" indent="-22860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a:lnSpc>
                <a:spcPct val="120000"/>
              </a:lnSpc>
              <a:spcBef>
                <a:spcPts val="600"/>
              </a:spcBef>
              <a:spcAft>
                <a:spcPts val="0"/>
              </a:spcAft>
              <a:buClr>
                <a:srgbClr val="454454"/>
              </a:buClr>
              <a:buSzPts val="1400"/>
              <a:buNone/>
              <a:defRPr/>
            </a:lvl2pPr>
            <a:lvl3pPr marL="1371600" lvl="2" indent="-228600" algn="l">
              <a:lnSpc>
                <a:spcPct val="120000"/>
              </a:lnSpc>
              <a:spcBef>
                <a:spcPts val="600"/>
              </a:spcBef>
              <a:spcAft>
                <a:spcPts val="0"/>
              </a:spcAft>
              <a:buClr>
                <a:srgbClr val="454454"/>
              </a:buClr>
              <a:buSzPts val="1400"/>
              <a:buNone/>
              <a:defRPr/>
            </a:lvl3pPr>
            <a:lvl4pPr marL="1828800" lvl="3" indent="-228600" algn="l">
              <a:lnSpc>
                <a:spcPct val="120000"/>
              </a:lnSpc>
              <a:spcBef>
                <a:spcPts val="600"/>
              </a:spcBef>
              <a:spcAft>
                <a:spcPts val="0"/>
              </a:spcAft>
              <a:buClr>
                <a:srgbClr val="454454"/>
              </a:buClr>
              <a:buSzPts val="1400"/>
              <a:buNone/>
              <a:defRPr/>
            </a:lvl4pPr>
            <a:lvl5pPr marL="2286000" lvl="4" indent="-228600" algn="l">
              <a:lnSpc>
                <a:spcPct val="120000"/>
              </a:lnSpc>
              <a:spcBef>
                <a:spcPts val="600"/>
              </a:spcBef>
              <a:spcAft>
                <a:spcPts val="0"/>
              </a:spcAft>
              <a:buClr>
                <a:srgbClr val="454454"/>
              </a:buClr>
              <a:buSzPts val="1400"/>
              <a:buNone/>
              <a:defRPr/>
            </a:lvl5pPr>
            <a:lvl6pPr marL="2743200" lvl="5" indent="-317500" algn="l">
              <a:lnSpc>
                <a:spcPct val="120000"/>
              </a:lnSpc>
              <a:spcBef>
                <a:spcPts val="600"/>
              </a:spcBef>
              <a:spcAft>
                <a:spcPts val="0"/>
              </a:spcAft>
              <a:buClr>
                <a:srgbClr val="454454"/>
              </a:buClr>
              <a:buSzPts val="1400"/>
              <a:buChar char="•"/>
              <a:defRPr/>
            </a:lvl6pPr>
            <a:lvl7pPr marL="3200400" lvl="6" indent="-317500" algn="l">
              <a:lnSpc>
                <a:spcPct val="120000"/>
              </a:lnSpc>
              <a:spcBef>
                <a:spcPts val="600"/>
              </a:spcBef>
              <a:spcAft>
                <a:spcPts val="0"/>
              </a:spcAft>
              <a:buClr>
                <a:srgbClr val="454454"/>
              </a:buClr>
              <a:buSzPts val="1400"/>
              <a:buChar char="•"/>
              <a:defRPr/>
            </a:lvl7pPr>
            <a:lvl8pPr marL="3657600" lvl="7" indent="-317500" algn="l">
              <a:lnSpc>
                <a:spcPct val="120000"/>
              </a:lnSpc>
              <a:spcBef>
                <a:spcPts val="600"/>
              </a:spcBef>
              <a:spcAft>
                <a:spcPts val="0"/>
              </a:spcAft>
              <a:buClr>
                <a:srgbClr val="454454"/>
              </a:buClr>
              <a:buSzPts val="1400"/>
              <a:buChar char="•"/>
              <a:defRPr/>
            </a:lvl8pPr>
            <a:lvl9pPr marL="4114800" lvl="8" indent="-317500" algn="l">
              <a:lnSpc>
                <a:spcPct val="120000"/>
              </a:lnSpc>
              <a:spcBef>
                <a:spcPts val="600"/>
              </a:spcBef>
              <a:spcAft>
                <a:spcPts val="0"/>
              </a:spcAft>
              <a:buClr>
                <a:srgbClr val="454454"/>
              </a:buClr>
              <a:buSzPts val="1400"/>
              <a:buChar char="•"/>
              <a:defRPr/>
            </a:lvl9pPr>
          </a:lstStyle>
          <a:p>
            <a:endParaRPr/>
          </a:p>
        </p:txBody>
      </p:sp>
      <p:sp>
        <p:nvSpPr>
          <p:cNvPr id="51" name="Google Shape;51;p36"/>
          <p:cNvSpPr txBox="1">
            <a:spLocks noGrp="1"/>
          </p:cNvSpPr>
          <p:nvPr>
            <p:ph type="ftr" idx="11"/>
          </p:nvPr>
        </p:nvSpPr>
        <p:spPr>
          <a:xfrm>
            <a:off x="364121" y="468888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97AD"/>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52"/>
        <p:cNvGrpSpPr/>
        <p:nvPr/>
      </p:nvGrpSpPr>
      <p:grpSpPr>
        <a:xfrm>
          <a:off x="0" y="0"/>
          <a:ext cx="0" cy="0"/>
          <a:chOff x="0" y="0"/>
          <a:chExt cx="0" cy="0"/>
        </a:xfrm>
      </p:grpSpPr>
      <p:pic>
        <p:nvPicPr>
          <p:cNvPr id="53" name="Google Shape;53;p37"/>
          <p:cNvPicPr preferRelativeResize="0"/>
          <p:nvPr/>
        </p:nvPicPr>
        <p:blipFill rotWithShape="1">
          <a:blip r:embed="rId2">
            <a:alphaModFix amt="10000"/>
          </a:blip>
          <a:srcRect/>
          <a:stretch/>
        </p:blipFill>
        <p:spPr>
          <a:xfrm>
            <a:off x="0" y="4584"/>
            <a:ext cx="9144000" cy="5134332"/>
          </a:xfrm>
          <a:prstGeom prst="rect">
            <a:avLst/>
          </a:prstGeom>
          <a:noFill/>
          <a:ln>
            <a:noFill/>
          </a:ln>
        </p:spPr>
      </p:pic>
      <p:sp>
        <p:nvSpPr>
          <p:cNvPr id="54" name="Google Shape;54;p37"/>
          <p:cNvSpPr txBox="1">
            <a:spLocks noGrp="1"/>
          </p:cNvSpPr>
          <p:nvPr>
            <p:ph type="title"/>
          </p:nvPr>
        </p:nvSpPr>
        <p:spPr>
          <a:xfrm>
            <a:off x="457200" y="1276350"/>
            <a:ext cx="7543800" cy="16591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Source Sans Pro"/>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37"/>
          <p:cNvSpPr txBox="1">
            <a:spLocks noGrp="1"/>
          </p:cNvSpPr>
          <p:nvPr>
            <p:ph type="body" idx="1"/>
          </p:nvPr>
        </p:nvSpPr>
        <p:spPr>
          <a:xfrm>
            <a:off x="457200" y="2971975"/>
            <a:ext cx="7543800" cy="5027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59"/>
        <p:cNvGrpSpPr/>
        <p:nvPr/>
      </p:nvGrpSpPr>
      <p:grpSpPr>
        <a:xfrm>
          <a:off x="0" y="0"/>
          <a:ext cx="0" cy="0"/>
          <a:chOff x="0" y="0"/>
          <a:chExt cx="0" cy="0"/>
        </a:xfrm>
      </p:grpSpPr>
      <p:sp>
        <p:nvSpPr>
          <p:cNvPr id="60" name="Google Shape;60;p3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39"/>
          <p:cNvSpPr txBox="1">
            <a:spLocks noGrp="1"/>
          </p:cNvSpPr>
          <p:nvPr>
            <p:ph type="body" idx="1"/>
          </p:nvPr>
        </p:nvSpPr>
        <p:spPr>
          <a:xfrm>
            <a:off x="457200" y="247650"/>
            <a:ext cx="8229600" cy="43815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800"/>
              <a:buNone/>
              <a:defRPr sz="2800">
                <a:solidFill>
                  <a:schemeClr val="lt1"/>
                </a:solidFill>
              </a:defRPr>
            </a:lvl1pPr>
            <a:lvl2pPr marL="914400" lvl="1" indent="-228600" algn="l">
              <a:lnSpc>
                <a:spcPct val="120000"/>
              </a:lnSpc>
              <a:spcBef>
                <a:spcPts val="600"/>
              </a:spcBef>
              <a:spcAft>
                <a:spcPts val="0"/>
              </a:spcAft>
              <a:buClr>
                <a:schemeClr val="dk2"/>
              </a:buClr>
              <a:buSzPts val="2800"/>
              <a:buNone/>
              <a:defRPr sz="2800"/>
            </a:lvl2pPr>
            <a:lvl3pPr marL="1371600" lvl="2" indent="-228600" algn="l">
              <a:lnSpc>
                <a:spcPct val="120000"/>
              </a:lnSpc>
              <a:spcBef>
                <a:spcPts val="600"/>
              </a:spcBef>
              <a:spcAft>
                <a:spcPts val="0"/>
              </a:spcAft>
              <a:buClr>
                <a:schemeClr val="dk2"/>
              </a:buClr>
              <a:buSzPts val="2800"/>
              <a:buNone/>
              <a:defRPr sz="2800"/>
            </a:lvl3pPr>
            <a:lvl4pPr marL="1828800" lvl="3" indent="-228600" algn="l">
              <a:lnSpc>
                <a:spcPct val="120000"/>
              </a:lnSpc>
              <a:spcBef>
                <a:spcPts val="600"/>
              </a:spcBef>
              <a:spcAft>
                <a:spcPts val="0"/>
              </a:spcAft>
              <a:buClr>
                <a:schemeClr val="dk2"/>
              </a:buClr>
              <a:buSzPts val="2800"/>
              <a:buNone/>
              <a:defRPr sz="2800"/>
            </a:lvl4pPr>
            <a:lvl5pPr marL="2286000" lvl="4" indent="-228600" algn="l">
              <a:lnSpc>
                <a:spcPct val="120000"/>
              </a:lnSpc>
              <a:spcBef>
                <a:spcPts val="600"/>
              </a:spcBef>
              <a:spcAft>
                <a:spcPts val="0"/>
              </a:spcAft>
              <a:buClr>
                <a:schemeClr val="dk2"/>
              </a:buClr>
              <a:buSzPts val="2800"/>
              <a:buNone/>
              <a:defRPr sz="2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dark">
  <p:cSld name="Title and Content dark">
    <p:bg>
      <p:bgPr>
        <a:solidFill>
          <a:schemeClr val="accent1"/>
        </a:solidFill>
        <a:effectLst/>
      </p:bgPr>
    </p:bg>
    <p:spTree>
      <p:nvGrpSpPr>
        <p:cNvPr id="1" name="Shape 64"/>
        <p:cNvGrpSpPr/>
        <p:nvPr/>
      </p:nvGrpSpPr>
      <p:grpSpPr>
        <a:xfrm>
          <a:off x="0" y="0"/>
          <a:ext cx="0" cy="0"/>
          <a:chOff x="0" y="0"/>
          <a:chExt cx="0" cy="0"/>
        </a:xfrm>
      </p:grpSpPr>
      <p:sp>
        <p:nvSpPr>
          <p:cNvPr id="65" name="Google Shape;65;p41"/>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1"/>
          <p:cNvSpPr txBox="1">
            <a:spLocks noGrp="1"/>
          </p:cNvSpPr>
          <p:nvPr>
            <p:ph type="body" idx="1"/>
          </p:nvPr>
        </p:nvSpPr>
        <p:spPr>
          <a:xfrm>
            <a:off x="457200" y="1276351"/>
            <a:ext cx="75438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7" name="Google Shape;67;p4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41"/>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1"/>
        <p:cNvGrpSpPr/>
        <p:nvPr/>
      </p:nvGrpSpPr>
      <p:grpSpPr>
        <a:xfrm>
          <a:off x="0" y="0"/>
          <a:ext cx="0" cy="0"/>
          <a:chOff x="0" y="0"/>
          <a:chExt cx="0" cy="0"/>
        </a:xfrm>
      </p:grpSpPr>
      <p:sp>
        <p:nvSpPr>
          <p:cNvPr id="72" name="Google Shape;72;p42"/>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2"/>
          <p:cNvSpPr txBox="1">
            <a:spLocks noGrp="1"/>
          </p:cNvSpPr>
          <p:nvPr>
            <p:ph type="body" idx="1"/>
          </p:nvPr>
        </p:nvSpPr>
        <p:spPr>
          <a:xfrm>
            <a:off x="457200" y="1856790"/>
            <a:ext cx="3962400" cy="277593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30200" algn="l">
              <a:lnSpc>
                <a:spcPct val="120000"/>
              </a:lnSpc>
              <a:spcBef>
                <a:spcPts val="600"/>
              </a:spcBef>
              <a:spcAft>
                <a:spcPts val="0"/>
              </a:spcAft>
              <a:buClr>
                <a:schemeClr val="dk2"/>
              </a:buClr>
              <a:buSzPts val="1600"/>
              <a:buChar char="•"/>
              <a:defRPr sz="1600"/>
            </a:lvl2pPr>
            <a:lvl3pPr marL="1371600" lvl="2" indent="-304800" algn="l">
              <a:lnSpc>
                <a:spcPct val="120000"/>
              </a:lnSpc>
              <a:spcBef>
                <a:spcPts val="600"/>
              </a:spcBef>
              <a:spcAft>
                <a:spcPts val="0"/>
              </a:spcAft>
              <a:buClr>
                <a:schemeClr val="dk2"/>
              </a:buClr>
              <a:buSzPts val="1200"/>
              <a:buChar char="•"/>
              <a:defRPr sz="1200"/>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42"/>
          <p:cNvSpPr txBox="1">
            <a:spLocks noGrp="1"/>
          </p:cNvSpPr>
          <p:nvPr>
            <p:ph type="body" idx="2"/>
          </p:nvPr>
        </p:nvSpPr>
        <p:spPr>
          <a:xfrm>
            <a:off x="4724400" y="1856790"/>
            <a:ext cx="3962400" cy="277593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30200" algn="l">
              <a:lnSpc>
                <a:spcPct val="120000"/>
              </a:lnSpc>
              <a:spcBef>
                <a:spcPts val="600"/>
              </a:spcBef>
              <a:spcAft>
                <a:spcPts val="0"/>
              </a:spcAft>
              <a:buClr>
                <a:schemeClr val="dk2"/>
              </a:buClr>
              <a:buSzPts val="1600"/>
              <a:buChar char="•"/>
              <a:defRPr sz="1600"/>
            </a:lvl2pPr>
            <a:lvl3pPr marL="1371600" lvl="2" indent="-304800" algn="l">
              <a:lnSpc>
                <a:spcPct val="120000"/>
              </a:lnSpc>
              <a:spcBef>
                <a:spcPts val="600"/>
              </a:spcBef>
              <a:spcAft>
                <a:spcPts val="0"/>
              </a:spcAft>
              <a:buClr>
                <a:schemeClr val="dk2"/>
              </a:buClr>
              <a:buSzPts val="1200"/>
              <a:buChar char="•"/>
              <a:defRPr sz="1200"/>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42"/>
          <p:cNvSpPr txBox="1">
            <a:spLocks noGrp="1"/>
          </p:cNvSpPr>
          <p:nvPr>
            <p:ph type="body" idx="3"/>
          </p:nvPr>
        </p:nvSpPr>
        <p:spPr>
          <a:xfrm>
            <a:off x="457200" y="1276351"/>
            <a:ext cx="82296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 name="Google Shape;79;p42"/>
          <p:cNvSpPr txBox="1">
            <a:spLocks noGrp="1"/>
          </p:cNvSpPr>
          <p:nvPr>
            <p:ph type="body" idx="4"/>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2800"/>
              <a:buFont typeface="Source Sans Pro"/>
              <a:buNone/>
              <a:defRPr sz="28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457200" y="1276350"/>
            <a:ext cx="7543800" cy="335280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2pPr>
            <a:lvl3pPr marL="1371600" marR="0" lvl="2"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3pPr>
            <a:lvl4pPr marL="1828800" marR="0" lvl="3"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4pPr>
            <a:lvl5pPr marL="2286000" marR="0" lvl="4"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5pPr>
            <a:lvl6pPr marL="2743200" marR="0" lvl="5" indent="-314325" algn="l" rtl="0">
              <a:lnSpc>
                <a:spcPct val="90000"/>
              </a:lnSpc>
              <a:spcBef>
                <a:spcPts val="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department-of-veterans-affairs/va.gov-team/blob/master/products/health-care/health-apartment/research/tech-discovery-summary.md" TargetMode="External"/><Relationship Id="rId5" Type="http://schemas.openxmlformats.org/officeDocument/2006/relationships/image" Target="../media/image5.png"/><Relationship Id="rId4" Type="http://schemas.openxmlformats.org/officeDocument/2006/relationships/hyperlink" Target="https://app.mural.co/t/innovationboards1199/m/innovationboards1199/1632428592685/ffaecacbe4dbed4518a918630fc15c282e8d9403?sender=paula2119"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partment-of-veterans-affairs/va.gov-team/blob/master/products/health-care/digital-health-modernization/onboarding.md"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epartment-of-veterans-affairs/va.gov-team/blob/master/products/health-care/health-apartment/research/2021-10.research-plan-1.md"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s://adhoc.optimalworkshop.com/treejack/4b5t64uj"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5"/>
        <p:cNvGrpSpPr/>
        <p:nvPr/>
      </p:nvGrpSpPr>
      <p:grpSpPr>
        <a:xfrm>
          <a:off x="0" y="0"/>
          <a:ext cx="0" cy="0"/>
          <a:chOff x="0" y="0"/>
          <a:chExt cx="0" cy="0"/>
        </a:xfrm>
      </p:grpSpPr>
      <p:sp>
        <p:nvSpPr>
          <p:cNvPr id="286" name="Google Shape;286;p1"/>
          <p:cNvSpPr txBox="1">
            <a:spLocks noGrp="1"/>
          </p:cNvSpPr>
          <p:nvPr>
            <p:ph type="ctrTitle"/>
          </p:nvPr>
        </p:nvSpPr>
        <p:spPr>
          <a:xfrm>
            <a:off x="382676" y="1647111"/>
            <a:ext cx="7243500" cy="841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3600"/>
              <a:buFont typeface="Source Sans Pro"/>
              <a:buNone/>
            </a:pPr>
            <a:r>
              <a:rPr lang="en-US">
                <a:solidFill>
                  <a:schemeClr val="lt1"/>
                </a:solidFill>
                <a:latin typeface="Source Sans Pro"/>
                <a:ea typeface="Source Sans Pro"/>
                <a:cs typeface="Source Sans Pro"/>
                <a:sym typeface="Source Sans Pro"/>
              </a:rPr>
              <a:t>Health Apartment Working Group</a:t>
            </a:r>
            <a:endParaRPr>
              <a:solidFill>
                <a:schemeClr val="lt1"/>
              </a:solidFill>
            </a:endParaRPr>
          </a:p>
        </p:txBody>
      </p:sp>
      <p:pic>
        <p:nvPicPr>
          <p:cNvPr id="287" name="Google Shape;287;p1"/>
          <p:cNvPicPr preferRelativeResize="0"/>
          <p:nvPr/>
        </p:nvPicPr>
        <p:blipFill rotWithShape="1">
          <a:blip r:embed="rId3">
            <a:alphaModFix/>
          </a:blip>
          <a:srcRect/>
          <a:stretch/>
        </p:blipFill>
        <p:spPr>
          <a:xfrm>
            <a:off x="6767313" y="4443967"/>
            <a:ext cx="1919475" cy="427383"/>
          </a:xfrm>
          <a:prstGeom prst="rect">
            <a:avLst/>
          </a:prstGeom>
          <a:noFill/>
          <a:ln>
            <a:noFill/>
          </a:ln>
        </p:spPr>
      </p:pic>
      <p:sp>
        <p:nvSpPr>
          <p:cNvPr id="288" name="Google Shape;288;p1"/>
          <p:cNvSpPr txBox="1"/>
          <p:nvPr/>
        </p:nvSpPr>
        <p:spPr>
          <a:xfrm>
            <a:off x="466819" y="2559387"/>
            <a:ext cx="4201434" cy="6297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chemeClr val="accent1"/>
              </a:buClr>
              <a:buSzPts val="2800"/>
              <a:buFont typeface="Bitter"/>
              <a:buNone/>
            </a:pPr>
            <a:r>
              <a:rPr lang="en-US" sz="2200" b="0" i="0" u="none" strike="noStrike" cap="none">
                <a:solidFill>
                  <a:srgbClr val="FFFFFF"/>
                </a:solidFill>
                <a:latin typeface="Source Sans Pro"/>
                <a:ea typeface="Source Sans Pro"/>
                <a:cs typeface="Source Sans Pro"/>
                <a:sym typeface="Source Sans Pro"/>
              </a:rPr>
              <a:t>Kickoff Meeting</a:t>
            </a:r>
            <a:endParaRPr/>
          </a:p>
        </p:txBody>
      </p:sp>
      <p:sp>
        <p:nvSpPr>
          <p:cNvPr id="289" name="Google Shape;289;p1"/>
          <p:cNvSpPr txBox="1"/>
          <p:nvPr/>
        </p:nvSpPr>
        <p:spPr>
          <a:xfrm>
            <a:off x="430801" y="4575959"/>
            <a:ext cx="676731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a:solidFill>
                  <a:srgbClr val="E4E8EC"/>
                </a:solidFill>
                <a:latin typeface="Source Sans Pro"/>
                <a:ea typeface="Source Sans Pro"/>
                <a:cs typeface="Source Sans Pro"/>
                <a:sym typeface="Source Sans Pro"/>
              </a:rPr>
              <a:t>OCTO and OCC  |  October 27,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f9ca08e1fb_3_43"/>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en-US" dirty="0"/>
              <a:t>Technical discovery</a:t>
            </a:r>
            <a:endParaRPr dirty="0"/>
          </a:p>
        </p:txBody>
      </p:sp>
      <p:sp>
        <p:nvSpPr>
          <p:cNvPr id="399" name="Google Shape;399;gf9ca08e1fb_3_43"/>
          <p:cNvSpPr txBox="1">
            <a:spLocks noGrp="1"/>
          </p:cNvSpPr>
          <p:nvPr>
            <p:ph type="body" idx="1"/>
          </p:nvPr>
        </p:nvSpPr>
        <p:spPr>
          <a:xfrm>
            <a:off x="526025" y="1168198"/>
            <a:ext cx="3721510" cy="287286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400"/>
              <a:buNone/>
            </a:pPr>
            <a:r>
              <a:rPr lang="en-US" sz="1500" dirty="0"/>
              <a:t>We’re synthesizing and documenting </a:t>
            </a:r>
            <a:br>
              <a:rPr lang="en-US" sz="1500" dirty="0"/>
            </a:br>
            <a:r>
              <a:rPr lang="en-US" sz="1500" dirty="0"/>
              <a:t>our findings in a way that shows risks, assumptions, and challenges. </a:t>
            </a:r>
            <a:endParaRPr sz="1500" dirty="0"/>
          </a:p>
          <a:p>
            <a:pPr marL="0" lvl="0" indent="0" algn="l" rtl="0">
              <a:lnSpc>
                <a:spcPct val="120000"/>
              </a:lnSpc>
              <a:spcBef>
                <a:spcPts val="1800"/>
              </a:spcBef>
              <a:spcAft>
                <a:spcPts val="0"/>
              </a:spcAft>
              <a:buSzPts val="2400"/>
              <a:buNone/>
            </a:pPr>
            <a:r>
              <a:rPr lang="en-US" sz="1500" dirty="0"/>
              <a:t>This will help as we design and build the proof of concept. And we hope other teams can benefit from our findings. </a:t>
            </a:r>
            <a:endParaRPr sz="1500" dirty="0"/>
          </a:p>
          <a:p>
            <a:pPr marL="0" lvl="0" indent="0" algn="l" rtl="0">
              <a:lnSpc>
                <a:spcPct val="120000"/>
              </a:lnSpc>
              <a:spcBef>
                <a:spcPts val="600"/>
              </a:spcBef>
              <a:spcAft>
                <a:spcPts val="0"/>
              </a:spcAft>
              <a:buSzPts val="2400"/>
              <a:buNone/>
            </a:pPr>
            <a:endParaRPr sz="1500" dirty="0"/>
          </a:p>
          <a:p>
            <a:pPr marL="0" lvl="0" indent="0" algn="l" rtl="0">
              <a:lnSpc>
                <a:spcPct val="120000"/>
              </a:lnSpc>
              <a:spcBef>
                <a:spcPts val="600"/>
              </a:spcBef>
              <a:spcAft>
                <a:spcPts val="0"/>
              </a:spcAft>
              <a:buSzPts val="2400"/>
              <a:buNone/>
            </a:pPr>
            <a:endParaRPr sz="1500" dirty="0"/>
          </a:p>
        </p:txBody>
      </p:sp>
      <p:sp>
        <p:nvSpPr>
          <p:cNvPr id="400" name="Google Shape;400;gf9ca08e1fb_3_43"/>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10</a:t>
            </a:fld>
            <a:endParaRPr/>
          </a:p>
        </p:txBody>
      </p:sp>
      <p:sp>
        <p:nvSpPr>
          <p:cNvPr id="401" name="Google Shape;401;gf9ca08e1fb_3_43"/>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dirty="0"/>
              <a:t>WHERE WE ARE</a:t>
            </a:r>
            <a:endParaRPr dirty="0"/>
          </a:p>
          <a:p>
            <a:pPr marL="0" lvl="0" indent="0" algn="l" rtl="0">
              <a:lnSpc>
                <a:spcPct val="100000"/>
              </a:lnSpc>
              <a:spcBef>
                <a:spcPts val="0"/>
              </a:spcBef>
              <a:spcAft>
                <a:spcPts val="0"/>
              </a:spcAft>
              <a:buClr>
                <a:srgbClr val="000000"/>
              </a:buClr>
              <a:buSzPts val="1200"/>
              <a:buNone/>
            </a:pPr>
            <a:endParaRPr dirty="0"/>
          </a:p>
          <a:p>
            <a:pPr marL="0" lvl="0" indent="0" algn="l" rtl="0">
              <a:lnSpc>
                <a:spcPct val="120000"/>
              </a:lnSpc>
              <a:spcBef>
                <a:spcPts val="0"/>
              </a:spcBef>
              <a:spcAft>
                <a:spcPts val="600"/>
              </a:spcAft>
              <a:buSzPts val="1200"/>
              <a:buNone/>
            </a:pPr>
            <a:endParaRPr dirty="0"/>
          </a:p>
        </p:txBody>
      </p:sp>
      <p:pic>
        <p:nvPicPr>
          <p:cNvPr id="402" name="Google Shape;402;gf9ca08e1fb_3_43"/>
          <p:cNvPicPr preferRelativeResize="0"/>
          <p:nvPr/>
        </p:nvPicPr>
        <p:blipFill rotWithShape="1">
          <a:blip r:embed="rId3">
            <a:alphaModFix/>
          </a:blip>
          <a:srcRect/>
          <a:stretch/>
        </p:blipFill>
        <p:spPr>
          <a:xfrm>
            <a:off x="4482400" y="1235600"/>
            <a:ext cx="4128676" cy="2552199"/>
          </a:xfrm>
          <a:prstGeom prst="rect">
            <a:avLst/>
          </a:prstGeom>
          <a:noFill/>
          <a:ln>
            <a:noFill/>
          </a:ln>
        </p:spPr>
      </p:pic>
      <p:sp>
        <p:nvSpPr>
          <p:cNvPr id="403" name="Google Shape;403;gf9ca08e1fb_3_43"/>
          <p:cNvSpPr txBox="1"/>
          <p:nvPr/>
        </p:nvSpPr>
        <p:spPr>
          <a:xfrm>
            <a:off x="4419600" y="3787800"/>
            <a:ext cx="4167600" cy="406235"/>
          </a:xfrm>
          <a:prstGeom prst="rect">
            <a:avLst/>
          </a:prstGeom>
          <a:noFill/>
          <a:ln>
            <a:noFill/>
          </a:ln>
        </p:spPr>
        <p:txBody>
          <a:bodyPr spcFirstLastPara="1" wrap="square" lIns="91425" tIns="91425" rIns="91425" bIns="91425"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1" u="sng" strike="noStrike" cap="none" dirty="0">
                <a:solidFill>
                  <a:schemeClr val="accent1"/>
                </a:solid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View the Technical Discovery Synthesis in Mural</a:t>
            </a:r>
            <a:r>
              <a:rPr lang="en-US" sz="1200" b="0" i="1" u="none" strike="noStrike" cap="none" dirty="0">
                <a:solidFill>
                  <a:schemeClr val="accent1"/>
                </a:solidFill>
                <a:latin typeface="Source Sans Pro"/>
                <a:ea typeface="Source Sans Pro"/>
                <a:cs typeface="Source Sans Pro"/>
                <a:sym typeface="Source Sans Pro"/>
              </a:rPr>
              <a:t>.</a:t>
            </a:r>
            <a:endParaRPr sz="1200" b="0" i="0" u="none" strike="noStrike" cap="none" dirty="0">
              <a:solidFill>
                <a:schemeClr val="accent1"/>
              </a:solidFill>
              <a:latin typeface="Source Sans Pro"/>
              <a:ea typeface="Source Sans Pro"/>
              <a:cs typeface="Source Sans Pro"/>
              <a:sym typeface="Source Sans Pro"/>
            </a:endParaRPr>
          </a:p>
        </p:txBody>
      </p:sp>
      <p:pic>
        <p:nvPicPr>
          <p:cNvPr id="404" name="Google Shape;404;gf9ca08e1fb_3_43"/>
          <p:cNvPicPr preferRelativeResize="0"/>
          <p:nvPr/>
        </p:nvPicPr>
        <p:blipFill rotWithShape="1">
          <a:blip r:embed="rId5">
            <a:alphaModFix/>
          </a:blip>
          <a:srcRect/>
          <a:stretch/>
        </p:blipFill>
        <p:spPr>
          <a:xfrm>
            <a:off x="6767312" y="4354914"/>
            <a:ext cx="1919475" cy="487261"/>
          </a:xfrm>
          <a:prstGeom prst="rect">
            <a:avLst/>
          </a:prstGeom>
          <a:noFill/>
          <a:ln>
            <a:noFill/>
          </a:ln>
        </p:spPr>
      </p:pic>
      <p:sp>
        <p:nvSpPr>
          <p:cNvPr id="405" name="Google Shape;405;gf9ca08e1fb_3_43"/>
          <p:cNvSpPr txBox="1"/>
          <p:nvPr/>
        </p:nvSpPr>
        <p:spPr>
          <a:xfrm>
            <a:off x="511431" y="4538611"/>
            <a:ext cx="467017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
        <p:nvSpPr>
          <p:cNvPr id="406" name="Google Shape;406;gf9ca08e1fb_3_43"/>
          <p:cNvSpPr txBox="1"/>
          <p:nvPr/>
        </p:nvSpPr>
        <p:spPr>
          <a:xfrm>
            <a:off x="535858" y="3258444"/>
            <a:ext cx="4046100" cy="406235"/>
          </a:xfrm>
          <a:prstGeom prst="rect">
            <a:avLst/>
          </a:prstGeom>
          <a:noFill/>
          <a:ln>
            <a:noFill/>
          </a:ln>
        </p:spPr>
        <p:txBody>
          <a:bodyPr spcFirstLastPara="1" wrap="square" lIns="91425" tIns="91425" rIns="91425" bIns="91425"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1" u="sng" strike="noStrike" cap="none" dirty="0">
                <a:solidFill>
                  <a:schemeClr val="accent1"/>
                </a:solidFill>
                <a:latin typeface="Source Sans Pro"/>
                <a:ea typeface="Source Sans Pro"/>
                <a:cs typeface="Source Sans Pro"/>
                <a:sym typeface="Source Sans Pro"/>
                <a:hlinkClick r:id="rId6">
                  <a:extLst>
                    <a:ext uri="{A12FA001-AC4F-418D-AE19-62706E023703}">
                      <ahyp:hlinkClr xmlns:ahyp="http://schemas.microsoft.com/office/drawing/2018/hyperlinkcolor" val="tx"/>
                    </a:ext>
                  </a:extLst>
                </a:hlinkClick>
              </a:rPr>
              <a:t>View the Technical Discovery Summary</a:t>
            </a:r>
            <a:r>
              <a:rPr lang="en-US" sz="1200" b="0" i="1" u="none" strike="noStrike" cap="none" dirty="0">
                <a:solidFill>
                  <a:schemeClr val="dk2"/>
                </a:solidFill>
                <a:latin typeface="Source Sans Pro"/>
                <a:ea typeface="Source Sans Pro"/>
                <a:cs typeface="Source Sans Pro"/>
                <a:sym typeface="Source Sans Pro"/>
              </a:rPr>
              <a:t>.</a:t>
            </a:r>
            <a:endParaRPr sz="1200" b="0"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fb03afc2d3_2_0"/>
          <p:cNvSpPr txBox="1">
            <a:spLocks noGrp="1"/>
          </p:cNvSpPr>
          <p:nvPr>
            <p:ph type="title"/>
          </p:nvPr>
        </p:nvSpPr>
        <p:spPr>
          <a:xfrm>
            <a:off x="457200" y="514350"/>
            <a:ext cx="8229600" cy="629700"/>
          </a:xfrm>
          <a:prstGeom prst="rect">
            <a:avLst/>
          </a:prstGeom>
        </p:spPr>
        <p:txBody>
          <a:bodyPr spcFirstLastPara="1" wrap="square" lIns="91425" tIns="45700" rIns="91425" bIns="45700" anchor="t" anchorCtr="0">
            <a:normAutofit fontScale="90000"/>
          </a:bodyPr>
          <a:lstStyle/>
          <a:p>
            <a:pPr lvl="0"/>
            <a:r>
              <a:rPr lang="en-US" dirty="0"/>
              <a:t>In our conversations, we’ve heard…</a:t>
            </a:r>
            <a:br>
              <a:rPr lang="en-US" dirty="0"/>
            </a:br>
            <a:br>
              <a:rPr lang="en-US" dirty="0"/>
            </a:br>
            <a:endParaRPr dirty="0"/>
          </a:p>
        </p:txBody>
      </p:sp>
      <p:sp>
        <p:nvSpPr>
          <p:cNvPr id="413" name="Google Shape;413;gfb03afc2d3_2_0"/>
          <p:cNvSpPr txBox="1">
            <a:spLocks noGrp="1"/>
          </p:cNvSpPr>
          <p:nvPr>
            <p:ph type="body" idx="1"/>
          </p:nvPr>
        </p:nvSpPr>
        <p:spPr>
          <a:xfrm>
            <a:off x="457199" y="1261280"/>
            <a:ext cx="8229599" cy="3352800"/>
          </a:xfrm>
          <a:prstGeom prst="rect">
            <a:avLst/>
          </a:prstGeom>
        </p:spPr>
        <p:txBody>
          <a:bodyPr spcFirstLastPara="1" wrap="square" lIns="91425" tIns="45700" rIns="91425" bIns="45700" anchor="t" anchorCtr="0">
            <a:normAutofit/>
          </a:bodyPr>
          <a:lstStyle/>
          <a:p>
            <a:pPr marL="0" indent="0">
              <a:spcAft>
                <a:spcPts val="1200"/>
              </a:spcAft>
              <a:buClr>
                <a:srgbClr val="000000"/>
              </a:buClr>
              <a:buSzPts val="1200"/>
              <a:buNone/>
            </a:pPr>
            <a:r>
              <a:rPr lang="en-US" sz="1600" i="1" dirty="0"/>
              <a:t>“This Mural is great. I would like a copy of this when it’s done. It would be a </a:t>
            </a:r>
            <a:r>
              <a:rPr lang="en-US" sz="1600" b="1" i="1" dirty="0"/>
              <a:t>helpful tool in onboarding</a:t>
            </a:r>
            <a:r>
              <a:rPr lang="en-US" sz="1600" i="1" dirty="0"/>
              <a:t> new team members.” </a:t>
            </a:r>
            <a:r>
              <a:rPr lang="en-US" sz="1600" dirty="0"/>
              <a:t>– Engineering Lead (about the technical discovery Mural)</a:t>
            </a:r>
            <a:br>
              <a:rPr lang="en-US" sz="1600" dirty="0"/>
            </a:br>
            <a:endParaRPr lang="en-US" sz="1600" dirty="0"/>
          </a:p>
          <a:p>
            <a:pPr marL="0" indent="0">
              <a:spcAft>
                <a:spcPts val="1200"/>
              </a:spcAft>
              <a:buClr>
                <a:srgbClr val="000000"/>
              </a:buClr>
              <a:buSzPts val="1200"/>
              <a:buNone/>
            </a:pPr>
            <a:r>
              <a:rPr lang="en-US" sz="1600" i="1" dirty="0"/>
              <a:t>“I’m not attached to current dashboard. I’m </a:t>
            </a:r>
            <a:r>
              <a:rPr lang="en-US" sz="1600" b="1" i="1" dirty="0"/>
              <a:t>willing to solution together to ultimately serve Veterans</a:t>
            </a:r>
            <a:r>
              <a:rPr lang="en-US" sz="1600" i="1" dirty="0"/>
              <a:t>.” </a:t>
            </a:r>
            <a:r>
              <a:rPr lang="en-US" sz="1600" dirty="0"/>
              <a:t>– Authenticated Experience</a:t>
            </a:r>
            <a:br>
              <a:rPr lang="en-US" sz="1600" dirty="0"/>
            </a:br>
            <a:endParaRPr lang="en-US" sz="1600" dirty="0"/>
          </a:p>
          <a:p>
            <a:pPr marL="0" indent="0">
              <a:spcAft>
                <a:spcPts val="1200"/>
              </a:spcAft>
              <a:buClr>
                <a:srgbClr val="000000"/>
              </a:buClr>
              <a:buSzPts val="1200"/>
              <a:buNone/>
            </a:pPr>
            <a:r>
              <a:rPr lang="en-US" sz="1600" i="1" dirty="0"/>
              <a:t>“</a:t>
            </a:r>
            <a:r>
              <a:rPr lang="en-US" sz="1600" b="1" i="1" dirty="0"/>
              <a:t>Everyone is in discovery mode</a:t>
            </a:r>
            <a:r>
              <a:rPr lang="en-US" sz="1600" i="1" dirty="0"/>
              <a:t>. Not everyone has whole picture.” </a:t>
            </a:r>
            <a:r>
              <a:rPr lang="en-US" sz="1600" dirty="0"/>
              <a:t>– Identity </a:t>
            </a:r>
            <a:endParaRPr sz="1600" dirty="0"/>
          </a:p>
          <a:p>
            <a:pPr marL="0" lvl="0" indent="0" algn="l" rtl="0">
              <a:spcBef>
                <a:spcPts val="0"/>
              </a:spcBef>
              <a:spcAft>
                <a:spcPts val="0"/>
              </a:spcAft>
              <a:buNone/>
            </a:pPr>
            <a:endParaRPr sz="1600" dirty="0"/>
          </a:p>
        </p:txBody>
      </p:sp>
      <p:sp>
        <p:nvSpPr>
          <p:cNvPr id="414" name="Google Shape;414;gfb03afc2d3_2_0"/>
          <p:cNvSpPr txBox="1">
            <a:spLocks noGrp="1"/>
          </p:cNvSpPr>
          <p:nvPr>
            <p:ph type="sldNum" idx="12"/>
          </p:nvPr>
        </p:nvSpPr>
        <p:spPr>
          <a:xfrm>
            <a:off x="8001000" y="4767263"/>
            <a:ext cx="6858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11</a:t>
            </a:fld>
            <a:endParaRPr/>
          </a:p>
        </p:txBody>
      </p:sp>
      <p:sp>
        <p:nvSpPr>
          <p:cNvPr id="415" name="Google Shape;415;gfb03afc2d3_2_0"/>
          <p:cNvSpPr txBox="1">
            <a:spLocks noGrp="1"/>
          </p:cNvSpPr>
          <p:nvPr>
            <p:ph type="body" idx="2"/>
          </p:nvPr>
        </p:nvSpPr>
        <p:spPr>
          <a:xfrm>
            <a:off x="457200" y="247650"/>
            <a:ext cx="8229600" cy="266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WHERE WE ARE</a:t>
            </a:r>
            <a:endParaRPr dirty="0"/>
          </a:p>
        </p:txBody>
      </p:sp>
      <p:sp>
        <p:nvSpPr>
          <p:cNvPr id="416" name="Google Shape;416;gfb03afc2d3_2_0"/>
          <p:cNvSpPr txBox="1"/>
          <p:nvPr/>
        </p:nvSpPr>
        <p:spPr>
          <a:xfrm>
            <a:off x="550759" y="4538611"/>
            <a:ext cx="3470700" cy="27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f9a7b53555_0_632"/>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a:t>Proof of concept (POC)</a:t>
            </a:r>
            <a:endParaRPr/>
          </a:p>
        </p:txBody>
      </p:sp>
      <p:sp>
        <p:nvSpPr>
          <p:cNvPr id="422" name="Google Shape;422;gf9a7b53555_0_632"/>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12</a:t>
            </a:fld>
            <a:endParaRPr/>
          </a:p>
        </p:txBody>
      </p:sp>
      <p:sp>
        <p:nvSpPr>
          <p:cNvPr id="423" name="Google Shape;423;gf9a7b53555_0_63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WHERE WE ARE</a:t>
            </a:r>
            <a:endParaRPr/>
          </a:p>
          <a:p>
            <a:pPr marL="0" lvl="0" indent="0" algn="l" rtl="0">
              <a:lnSpc>
                <a:spcPct val="100000"/>
              </a:lnSpc>
              <a:spcBef>
                <a:spcPts val="0"/>
              </a:spcBef>
              <a:spcAft>
                <a:spcPts val="0"/>
              </a:spcAft>
              <a:buClr>
                <a:srgbClr val="000000"/>
              </a:buClr>
              <a:buSzPts val="1200"/>
              <a:buNone/>
            </a:pPr>
            <a:endParaRPr/>
          </a:p>
        </p:txBody>
      </p:sp>
      <p:sp>
        <p:nvSpPr>
          <p:cNvPr id="424" name="Google Shape;424;gf9a7b53555_0_632"/>
          <p:cNvSpPr txBox="1">
            <a:spLocks noGrp="1"/>
          </p:cNvSpPr>
          <p:nvPr>
            <p:ph type="body" idx="1"/>
          </p:nvPr>
        </p:nvSpPr>
        <p:spPr>
          <a:xfrm>
            <a:off x="486696" y="1079708"/>
            <a:ext cx="8229600" cy="3352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2400"/>
              <a:buNone/>
            </a:pPr>
            <a:r>
              <a:rPr lang="en-US" sz="1500"/>
              <a:t>By testing a PoC before building an MVP, we will </a:t>
            </a:r>
            <a:r>
              <a:rPr lang="en-US" sz="1500" b="1"/>
              <a:t>validate or invalidate the health apartment concept with Veterans. </a:t>
            </a:r>
            <a:r>
              <a:rPr lang="en-US" sz="1500"/>
              <a:t>How well does it meet their needs? How can we improve it?</a:t>
            </a:r>
            <a:endParaRPr/>
          </a:p>
          <a:p>
            <a:pPr marL="0" lvl="0" indent="0" algn="l" rtl="0">
              <a:lnSpc>
                <a:spcPct val="115000"/>
              </a:lnSpc>
              <a:spcBef>
                <a:spcPts val="1000"/>
              </a:spcBef>
              <a:spcAft>
                <a:spcPts val="0"/>
              </a:spcAft>
              <a:buSzPts val="2400"/>
              <a:buNone/>
            </a:pPr>
            <a:r>
              <a:rPr lang="en-US" sz="1500"/>
              <a:t>Our goal for </a:t>
            </a:r>
            <a:r>
              <a:rPr lang="en-US" sz="1500" b="1"/>
              <a:t>‘planned’ work </a:t>
            </a:r>
            <a:r>
              <a:rPr lang="en-US" sz="1500"/>
              <a:t>is to </a:t>
            </a:r>
            <a:r>
              <a:rPr lang="en-US" sz="1500" b="1"/>
              <a:t>ship the proof of concept </a:t>
            </a:r>
            <a:r>
              <a:rPr lang="en-US" sz="1500"/>
              <a:t>by</a:t>
            </a:r>
            <a:r>
              <a:rPr lang="en-US" sz="1500" b="1"/>
              <a:t> </a:t>
            </a:r>
            <a:r>
              <a:rPr lang="en-US" sz="1500"/>
              <a:t>December 2021. </a:t>
            </a:r>
            <a:endParaRPr sz="1500" b="1"/>
          </a:p>
        </p:txBody>
      </p:sp>
      <p:pic>
        <p:nvPicPr>
          <p:cNvPr id="425" name="Google Shape;425;gf9a7b53555_0_632"/>
          <p:cNvPicPr preferRelativeResize="0"/>
          <p:nvPr/>
        </p:nvPicPr>
        <p:blipFill rotWithShape="1">
          <a:blip r:embed="rId3">
            <a:alphaModFix/>
          </a:blip>
          <a:srcRect/>
          <a:stretch/>
        </p:blipFill>
        <p:spPr>
          <a:xfrm>
            <a:off x="2245318" y="2205839"/>
            <a:ext cx="4304149" cy="2149075"/>
          </a:xfrm>
          <a:prstGeom prst="rect">
            <a:avLst/>
          </a:prstGeom>
          <a:noFill/>
          <a:ln>
            <a:noFill/>
          </a:ln>
        </p:spPr>
      </p:pic>
      <p:pic>
        <p:nvPicPr>
          <p:cNvPr id="426" name="Google Shape;426;gf9a7b53555_0_632"/>
          <p:cNvPicPr preferRelativeResize="0"/>
          <p:nvPr/>
        </p:nvPicPr>
        <p:blipFill rotWithShape="1">
          <a:blip r:embed="rId4">
            <a:alphaModFix/>
          </a:blip>
          <a:srcRect/>
          <a:stretch/>
        </p:blipFill>
        <p:spPr>
          <a:xfrm>
            <a:off x="6767312" y="4354914"/>
            <a:ext cx="1919475" cy="487261"/>
          </a:xfrm>
          <a:prstGeom prst="rect">
            <a:avLst/>
          </a:prstGeom>
          <a:noFill/>
          <a:ln>
            <a:noFill/>
          </a:ln>
        </p:spPr>
      </p:pic>
      <p:sp>
        <p:nvSpPr>
          <p:cNvPr id="427" name="Google Shape;427;gf9a7b53555_0_632"/>
          <p:cNvSpPr txBox="1"/>
          <p:nvPr/>
        </p:nvSpPr>
        <p:spPr>
          <a:xfrm>
            <a:off x="550759" y="4538611"/>
            <a:ext cx="3470636"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
        <p:nvSpPr>
          <p:cNvPr id="428" name="Google Shape;428;gf9a7b53555_0_632"/>
          <p:cNvSpPr txBox="1"/>
          <p:nvPr/>
        </p:nvSpPr>
        <p:spPr>
          <a:xfrm rot="-1630582">
            <a:off x="5029401" y="3011077"/>
            <a:ext cx="1644800" cy="6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600" b="0" i="0" u="none" strike="noStrike" cap="none">
                <a:solidFill>
                  <a:srgbClr val="B1B0B2"/>
                </a:solidFill>
                <a:latin typeface="Source Sans Pro"/>
                <a:ea typeface="Source Sans Pro"/>
                <a:cs typeface="Source Sans Pro"/>
                <a:sym typeface="Source Sans Pro"/>
              </a:rPr>
              <a:t>DRAFT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
          <p:cNvSpPr txBox="1">
            <a:spLocks noGrp="1"/>
          </p:cNvSpPr>
          <p:nvPr>
            <p:ph type="title"/>
          </p:nvPr>
        </p:nvSpPr>
        <p:spPr>
          <a:xfrm>
            <a:off x="309716" y="514350"/>
            <a:ext cx="8229600" cy="629700"/>
          </a:xfrm>
          <a:prstGeom prst="rect">
            <a:avLst/>
          </a:prstGeom>
          <a:noFill/>
          <a:ln>
            <a:noFill/>
          </a:ln>
        </p:spPr>
        <p:txBody>
          <a:bodyPr spcFirstLastPara="1" wrap="square" lIns="91425" tIns="45700" rIns="91425" bIns="45700" anchor="t" anchorCtr="0">
            <a:normAutofit fontScale="90000"/>
          </a:bodyPr>
          <a:lstStyle/>
          <a:p>
            <a:pPr marL="144780" lvl="0" indent="0" algn="l" rtl="0">
              <a:lnSpc>
                <a:spcPct val="100000"/>
              </a:lnSpc>
              <a:spcBef>
                <a:spcPts val="600"/>
              </a:spcBef>
              <a:spcAft>
                <a:spcPts val="300"/>
              </a:spcAft>
              <a:buSzPct val="100000"/>
              <a:buNone/>
            </a:pPr>
            <a:r>
              <a:rPr lang="en-US" sz="3200"/>
              <a:t>Building a proof of concept also lets us…</a:t>
            </a:r>
            <a:endParaRPr/>
          </a:p>
        </p:txBody>
      </p:sp>
      <p:sp>
        <p:nvSpPr>
          <p:cNvPr id="435" name="Google Shape;435;p7"/>
          <p:cNvSpPr txBox="1">
            <a:spLocks noGrp="1"/>
          </p:cNvSpPr>
          <p:nvPr>
            <p:ph type="body" idx="1"/>
          </p:nvPr>
        </p:nvSpPr>
        <p:spPr>
          <a:xfrm>
            <a:off x="339216" y="1130715"/>
            <a:ext cx="7841223" cy="3352800"/>
          </a:xfrm>
          <a:prstGeom prst="rect">
            <a:avLst/>
          </a:prstGeom>
          <a:noFill/>
          <a:ln>
            <a:noFill/>
          </a:ln>
        </p:spPr>
        <p:txBody>
          <a:bodyPr spcFirstLastPara="1" wrap="square" lIns="91425" tIns="45700" rIns="91425" bIns="45700" anchor="t" anchorCtr="0">
            <a:noAutofit/>
          </a:bodyPr>
          <a:lstStyle/>
          <a:p>
            <a:pPr marL="457200" lvl="0" indent="-312420" algn="l" rtl="0">
              <a:lnSpc>
                <a:spcPct val="120000"/>
              </a:lnSpc>
              <a:spcBef>
                <a:spcPts val="300"/>
              </a:spcBef>
              <a:spcAft>
                <a:spcPts val="0"/>
              </a:spcAft>
              <a:buSzPts val="1600"/>
              <a:buChar char="•"/>
            </a:pPr>
            <a:r>
              <a:rPr lang="en-US" sz="1600" dirty="0"/>
              <a:t>Get real Veteran feedback on how the health apartment is organized.</a:t>
            </a:r>
            <a:endParaRPr dirty="0"/>
          </a:p>
          <a:p>
            <a:pPr marL="457200" lvl="0" indent="-312420" algn="l" rtl="0">
              <a:lnSpc>
                <a:spcPct val="120000"/>
              </a:lnSpc>
              <a:spcBef>
                <a:spcPts val="900"/>
              </a:spcBef>
              <a:spcAft>
                <a:spcPts val="0"/>
              </a:spcAft>
              <a:buSzPts val="1600"/>
              <a:buChar char="•"/>
            </a:pPr>
            <a:r>
              <a:rPr lang="en-US" sz="1600" dirty="0"/>
              <a:t>Test how easy it is to find the health apartment on </a:t>
            </a:r>
            <a:r>
              <a:rPr lang="en-US" sz="1600" dirty="0" err="1"/>
              <a:t>VA.gov</a:t>
            </a:r>
            <a:r>
              <a:rPr lang="en-US" sz="1600" dirty="0"/>
              <a:t>.</a:t>
            </a:r>
            <a:endParaRPr dirty="0"/>
          </a:p>
          <a:p>
            <a:pPr marL="457200" lvl="0" indent="-312420" algn="l" rtl="0">
              <a:lnSpc>
                <a:spcPct val="120000"/>
              </a:lnSpc>
              <a:spcBef>
                <a:spcPts val="600"/>
              </a:spcBef>
              <a:spcAft>
                <a:spcPts val="0"/>
              </a:spcAft>
              <a:buSzPts val="1600"/>
              <a:buChar char="•"/>
            </a:pPr>
            <a:r>
              <a:rPr lang="en-US" sz="1600" dirty="0"/>
              <a:t>Coordinate with </a:t>
            </a:r>
            <a:r>
              <a:rPr lang="en-US" sz="1600" dirty="0" err="1"/>
              <a:t>VA.gov</a:t>
            </a:r>
            <a:r>
              <a:rPr lang="en-US" sz="1600" dirty="0"/>
              <a:t> and MHV teams on how to integrate the health apartment into </a:t>
            </a:r>
            <a:r>
              <a:rPr lang="en-US" sz="1600" dirty="0" err="1"/>
              <a:t>VA.gov</a:t>
            </a:r>
            <a:r>
              <a:rPr lang="en-US" sz="1600" dirty="0"/>
              <a:t>.</a:t>
            </a:r>
            <a:endParaRPr dirty="0"/>
          </a:p>
          <a:p>
            <a:pPr marL="144780" lvl="0" indent="0" algn="l" rtl="0">
              <a:lnSpc>
                <a:spcPct val="120000"/>
              </a:lnSpc>
              <a:spcBef>
                <a:spcPts val="600"/>
              </a:spcBef>
              <a:spcAft>
                <a:spcPts val="0"/>
              </a:spcAft>
              <a:buSzPts val="1600"/>
              <a:buNone/>
            </a:pPr>
            <a:endParaRPr sz="1600" dirty="0"/>
          </a:p>
          <a:p>
            <a:pPr marL="457200" lvl="0" indent="0" algn="l" rtl="0">
              <a:lnSpc>
                <a:spcPct val="120000"/>
              </a:lnSpc>
              <a:spcBef>
                <a:spcPts val="1200"/>
              </a:spcBef>
              <a:spcAft>
                <a:spcPts val="600"/>
              </a:spcAft>
              <a:buSzPts val="2400"/>
              <a:buNone/>
            </a:pPr>
            <a:endParaRPr sz="1600" dirty="0"/>
          </a:p>
        </p:txBody>
      </p:sp>
      <p:sp>
        <p:nvSpPr>
          <p:cNvPr id="436" name="Google Shape;436;p7"/>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13</a:t>
            </a:fld>
            <a:endParaRPr/>
          </a:p>
        </p:txBody>
      </p:sp>
      <p:sp>
        <p:nvSpPr>
          <p:cNvPr id="437" name="Google Shape;437;p7"/>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WHERE WE ARE</a:t>
            </a:r>
            <a:endParaRPr/>
          </a:p>
          <a:p>
            <a:pPr marL="0" lvl="0" indent="0" algn="l" rtl="0">
              <a:lnSpc>
                <a:spcPct val="100000"/>
              </a:lnSpc>
              <a:spcBef>
                <a:spcPts val="0"/>
              </a:spcBef>
              <a:spcAft>
                <a:spcPts val="0"/>
              </a:spcAft>
              <a:buClr>
                <a:srgbClr val="000000"/>
              </a:buClr>
              <a:buSzPts val="1200"/>
              <a:buNone/>
            </a:pPr>
            <a:endParaRPr/>
          </a:p>
          <a:p>
            <a:pPr marL="0" lvl="0" indent="0" algn="l" rtl="0">
              <a:lnSpc>
                <a:spcPct val="120000"/>
              </a:lnSpc>
              <a:spcBef>
                <a:spcPts val="0"/>
              </a:spcBef>
              <a:spcAft>
                <a:spcPts val="600"/>
              </a:spcAft>
              <a:buSzPts val="1200"/>
              <a:buNone/>
            </a:pPr>
            <a:endParaRPr/>
          </a:p>
        </p:txBody>
      </p:sp>
      <p:pic>
        <p:nvPicPr>
          <p:cNvPr id="438" name="Google Shape;438;p7"/>
          <p:cNvPicPr preferRelativeResize="0"/>
          <p:nvPr/>
        </p:nvPicPr>
        <p:blipFill rotWithShape="1">
          <a:blip r:embed="rId3">
            <a:alphaModFix/>
          </a:blip>
          <a:srcRect/>
          <a:stretch/>
        </p:blipFill>
        <p:spPr>
          <a:xfrm>
            <a:off x="6767312" y="4354914"/>
            <a:ext cx="1919475" cy="487261"/>
          </a:xfrm>
          <a:prstGeom prst="rect">
            <a:avLst/>
          </a:prstGeom>
          <a:noFill/>
          <a:ln>
            <a:noFill/>
          </a:ln>
        </p:spPr>
      </p:pic>
      <p:sp>
        <p:nvSpPr>
          <p:cNvPr id="439" name="Google Shape;439;p7"/>
          <p:cNvSpPr txBox="1"/>
          <p:nvPr/>
        </p:nvSpPr>
        <p:spPr>
          <a:xfrm>
            <a:off x="550758" y="4538611"/>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f9a7b53555_0_649"/>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a:t>Building the team</a:t>
            </a:r>
            <a:endParaRPr/>
          </a:p>
        </p:txBody>
      </p:sp>
      <p:sp>
        <p:nvSpPr>
          <p:cNvPr id="445" name="Google Shape;445;gf9a7b53555_0_649"/>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14</a:t>
            </a:fld>
            <a:endParaRPr/>
          </a:p>
        </p:txBody>
      </p:sp>
      <p:sp>
        <p:nvSpPr>
          <p:cNvPr id="446" name="Google Shape;446;gf9a7b53555_0_649"/>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WHERE WE ARE</a:t>
            </a:r>
            <a:endParaRPr/>
          </a:p>
        </p:txBody>
      </p:sp>
      <p:sp>
        <p:nvSpPr>
          <p:cNvPr id="447" name="Google Shape;447;gf9a7b53555_0_649"/>
          <p:cNvSpPr txBox="1">
            <a:spLocks noGrp="1"/>
          </p:cNvSpPr>
          <p:nvPr>
            <p:ph type="body" idx="1"/>
          </p:nvPr>
        </p:nvSpPr>
        <p:spPr>
          <a:xfrm>
            <a:off x="457199" y="1089536"/>
            <a:ext cx="4387849" cy="33528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600"/>
              </a:spcBef>
              <a:spcAft>
                <a:spcPts val="0"/>
              </a:spcAft>
              <a:buClr>
                <a:schemeClr val="dk2"/>
              </a:buClr>
              <a:buSzPts val="2400"/>
              <a:buNone/>
            </a:pPr>
            <a:r>
              <a:rPr lang="en-US" sz="1600"/>
              <a:t>We’re designing our team to fit the complexity </a:t>
            </a:r>
            <a:br>
              <a:rPr lang="en-US" sz="1600"/>
            </a:br>
            <a:r>
              <a:rPr lang="en-US" sz="1600"/>
              <a:t>of the landscape. </a:t>
            </a:r>
            <a:br>
              <a:rPr lang="en-US" sz="1600"/>
            </a:br>
            <a:br>
              <a:rPr lang="en-US" sz="1600"/>
            </a:br>
            <a:r>
              <a:rPr lang="en-US" sz="1600"/>
              <a:t>We’re thinking about our team not only from a staffing / hiring perspective, but also with respect to collaboration across teams. </a:t>
            </a:r>
            <a:endParaRPr sz="1600"/>
          </a:p>
          <a:p>
            <a:pPr marL="0" lvl="0" indent="0" algn="l" rtl="0">
              <a:lnSpc>
                <a:spcPct val="120000"/>
              </a:lnSpc>
              <a:spcBef>
                <a:spcPts val="600"/>
              </a:spcBef>
              <a:spcAft>
                <a:spcPts val="0"/>
              </a:spcAft>
              <a:buClr>
                <a:schemeClr val="dk2"/>
              </a:buClr>
              <a:buSzPts val="2400"/>
              <a:buNone/>
            </a:pPr>
            <a:endParaRPr sz="1800"/>
          </a:p>
        </p:txBody>
      </p:sp>
      <p:pic>
        <p:nvPicPr>
          <p:cNvPr id="448" name="Google Shape;448;gf9a7b53555_0_649"/>
          <p:cNvPicPr preferRelativeResize="0"/>
          <p:nvPr/>
        </p:nvPicPr>
        <p:blipFill rotWithShape="1">
          <a:blip r:embed="rId3">
            <a:alphaModFix/>
          </a:blip>
          <a:srcRect r="1204"/>
          <a:stretch/>
        </p:blipFill>
        <p:spPr>
          <a:xfrm>
            <a:off x="5233775" y="315825"/>
            <a:ext cx="3170150" cy="3955900"/>
          </a:xfrm>
          <a:prstGeom prst="rect">
            <a:avLst/>
          </a:prstGeom>
          <a:noFill/>
          <a:ln w="9525" cap="flat" cmpd="sng">
            <a:solidFill>
              <a:srgbClr val="D9D9D9"/>
            </a:solidFill>
            <a:prstDash val="solid"/>
            <a:round/>
            <a:headEnd type="none" w="sm" len="sm"/>
            <a:tailEnd type="none" w="sm" len="sm"/>
          </a:ln>
        </p:spPr>
      </p:pic>
      <p:pic>
        <p:nvPicPr>
          <p:cNvPr id="449" name="Google Shape;449;gf9a7b53555_0_649"/>
          <p:cNvPicPr preferRelativeResize="0"/>
          <p:nvPr/>
        </p:nvPicPr>
        <p:blipFill rotWithShape="1">
          <a:blip r:embed="rId4">
            <a:alphaModFix/>
          </a:blip>
          <a:srcRect/>
          <a:stretch/>
        </p:blipFill>
        <p:spPr>
          <a:xfrm>
            <a:off x="6767312" y="4354914"/>
            <a:ext cx="1919475" cy="487261"/>
          </a:xfrm>
          <a:prstGeom prst="rect">
            <a:avLst/>
          </a:prstGeom>
          <a:noFill/>
          <a:ln>
            <a:noFill/>
          </a:ln>
        </p:spPr>
      </p:pic>
      <p:sp>
        <p:nvSpPr>
          <p:cNvPr id="450" name="Google Shape;450;gf9a7b53555_0_649"/>
          <p:cNvSpPr txBox="1"/>
          <p:nvPr/>
        </p:nvSpPr>
        <p:spPr>
          <a:xfrm>
            <a:off x="550758" y="4538611"/>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55" name="Google Shape;455;gf9a7b53555_0_2"/>
          <p:cNvCxnSpPr>
            <a:stCxn id="456" idx="4"/>
          </p:cNvCxnSpPr>
          <p:nvPr/>
        </p:nvCxnSpPr>
        <p:spPr>
          <a:xfrm>
            <a:off x="3191962" y="1197850"/>
            <a:ext cx="0" cy="3275700"/>
          </a:xfrm>
          <a:prstGeom prst="straightConnector1">
            <a:avLst/>
          </a:prstGeom>
          <a:noFill/>
          <a:ln w="19050" cap="flat" cmpd="sng">
            <a:solidFill>
              <a:srgbClr val="C00000"/>
            </a:solidFill>
            <a:prstDash val="solid"/>
            <a:round/>
            <a:headEnd type="none" w="sm" len="sm"/>
            <a:tailEnd type="none" w="sm" len="sm"/>
          </a:ln>
        </p:spPr>
      </p:cxnSp>
      <p:sp>
        <p:nvSpPr>
          <p:cNvPr id="457" name="Google Shape;457;gf9a7b53555_0_2"/>
          <p:cNvSpPr txBox="1">
            <a:spLocks noGrp="1"/>
          </p:cNvSpPr>
          <p:nvPr>
            <p:ph type="title"/>
          </p:nvPr>
        </p:nvSpPr>
        <p:spPr>
          <a:xfrm>
            <a:off x="457200" y="491200"/>
            <a:ext cx="2122312"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a:t>Roadmap</a:t>
            </a:r>
            <a:endParaRPr sz="3200"/>
          </a:p>
        </p:txBody>
      </p:sp>
      <p:sp>
        <p:nvSpPr>
          <p:cNvPr id="458" name="Google Shape;458;gf9a7b53555_0_2"/>
          <p:cNvSpPr txBox="1">
            <a:spLocks noGrp="1"/>
          </p:cNvSpPr>
          <p:nvPr>
            <p:ph type="body" idx="2"/>
          </p:nvPr>
        </p:nvSpPr>
        <p:spPr>
          <a:xfrm>
            <a:off x="457200" y="236075"/>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WHERE WE ARE</a:t>
            </a:r>
            <a:endParaRPr/>
          </a:p>
          <a:p>
            <a:pPr marL="0" lvl="0" indent="0" algn="l" rtl="0">
              <a:lnSpc>
                <a:spcPct val="100000"/>
              </a:lnSpc>
              <a:spcBef>
                <a:spcPts val="0"/>
              </a:spcBef>
              <a:spcAft>
                <a:spcPts val="0"/>
              </a:spcAft>
              <a:buClr>
                <a:srgbClr val="000000"/>
              </a:buClr>
              <a:buSzPts val="1200"/>
              <a:buNone/>
            </a:pPr>
            <a:endParaRPr/>
          </a:p>
        </p:txBody>
      </p:sp>
      <p:sp>
        <p:nvSpPr>
          <p:cNvPr id="459" name="Google Shape;459;gf9a7b53555_0_2"/>
          <p:cNvSpPr txBox="1"/>
          <p:nvPr/>
        </p:nvSpPr>
        <p:spPr>
          <a:xfrm>
            <a:off x="457200" y="1255934"/>
            <a:ext cx="6783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Source Sans Pro"/>
                <a:ea typeface="Source Sans Pro"/>
                <a:cs typeface="Source Sans Pro"/>
                <a:sym typeface="Source Sans Pro"/>
              </a:rPr>
              <a:t>PHASE</a:t>
            </a:r>
            <a:endParaRPr sz="900" b="0" i="0" u="none" strike="noStrike" cap="none">
              <a:solidFill>
                <a:schemeClr val="dk2"/>
              </a:solidFill>
              <a:latin typeface="Source Sans Pro"/>
              <a:ea typeface="Source Sans Pro"/>
              <a:cs typeface="Source Sans Pro"/>
              <a:sym typeface="Source Sans Pro"/>
            </a:endParaRPr>
          </a:p>
        </p:txBody>
      </p:sp>
      <p:sp>
        <p:nvSpPr>
          <p:cNvPr id="460" name="Google Shape;460;gf9a7b53555_0_2"/>
          <p:cNvSpPr txBox="1"/>
          <p:nvPr/>
        </p:nvSpPr>
        <p:spPr>
          <a:xfrm>
            <a:off x="457200" y="1637109"/>
            <a:ext cx="6783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Source Sans Pro"/>
                <a:ea typeface="Source Sans Pro"/>
                <a:cs typeface="Source Sans Pro"/>
                <a:sym typeface="Source Sans Pro"/>
              </a:rPr>
              <a:t>SPRINT</a:t>
            </a:r>
            <a:endParaRPr sz="900" b="0" i="0" u="none" strike="noStrike" cap="none">
              <a:solidFill>
                <a:schemeClr val="dk2"/>
              </a:solidFill>
              <a:latin typeface="Source Sans Pro"/>
              <a:ea typeface="Source Sans Pro"/>
              <a:cs typeface="Source Sans Pro"/>
              <a:sym typeface="Source Sans Pro"/>
            </a:endParaRPr>
          </a:p>
        </p:txBody>
      </p:sp>
      <p:sp>
        <p:nvSpPr>
          <p:cNvPr id="461" name="Google Shape;461;gf9a7b53555_0_2"/>
          <p:cNvSpPr txBox="1"/>
          <p:nvPr/>
        </p:nvSpPr>
        <p:spPr>
          <a:xfrm>
            <a:off x="1729675" y="1255934"/>
            <a:ext cx="4113600" cy="3231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Source Sans Pro"/>
                <a:ea typeface="Source Sans Pro"/>
                <a:cs typeface="Source Sans Pro"/>
                <a:sym typeface="Source Sans Pro"/>
              </a:rPr>
              <a:t>Planned work</a:t>
            </a:r>
            <a:endParaRPr sz="900" b="0" i="0" u="none" strike="noStrike" cap="none">
              <a:solidFill>
                <a:schemeClr val="lt1"/>
              </a:solidFill>
              <a:latin typeface="Source Sans Pro"/>
              <a:ea typeface="Source Sans Pro"/>
              <a:cs typeface="Source Sans Pro"/>
              <a:sym typeface="Source Sans Pro"/>
            </a:endParaRPr>
          </a:p>
        </p:txBody>
      </p:sp>
      <p:sp>
        <p:nvSpPr>
          <p:cNvPr id="462" name="Google Shape;462;gf9a7b53555_0_2"/>
          <p:cNvSpPr txBox="1"/>
          <p:nvPr/>
        </p:nvSpPr>
        <p:spPr>
          <a:xfrm>
            <a:off x="1135500" y="1637109"/>
            <a:ext cx="548700" cy="323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Source Sans Pro"/>
                <a:ea typeface="Source Sans Pro"/>
                <a:cs typeface="Source Sans Pro"/>
                <a:sym typeface="Source Sans Pro"/>
              </a:rPr>
              <a:t>0</a:t>
            </a:r>
            <a:endParaRPr sz="900" b="1" i="0" u="none" strike="noStrike" cap="none">
              <a:solidFill>
                <a:schemeClr val="lt1"/>
              </a:solidFill>
              <a:latin typeface="Source Sans Pro"/>
              <a:ea typeface="Source Sans Pro"/>
              <a:cs typeface="Source Sans Pro"/>
              <a:sym typeface="Source Sans Pro"/>
            </a:endParaRPr>
          </a:p>
        </p:txBody>
      </p:sp>
      <p:sp>
        <p:nvSpPr>
          <p:cNvPr id="463" name="Google Shape;463;gf9a7b53555_0_2"/>
          <p:cNvSpPr txBox="1"/>
          <p:nvPr/>
        </p:nvSpPr>
        <p:spPr>
          <a:xfrm>
            <a:off x="1729675" y="1637109"/>
            <a:ext cx="548700" cy="323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Source Sans Pro"/>
                <a:ea typeface="Source Sans Pro"/>
                <a:cs typeface="Source Sans Pro"/>
                <a:sym typeface="Source Sans Pro"/>
              </a:rPr>
              <a:t>1</a:t>
            </a:r>
            <a:endParaRPr sz="900" b="1" i="0" u="none" strike="noStrike" cap="none">
              <a:solidFill>
                <a:schemeClr val="lt1"/>
              </a:solidFill>
              <a:latin typeface="Source Sans Pro"/>
              <a:ea typeface="Source Sans Pro"/>
              <a:cs typeface="Source Sans Pro"/>
              <a:sym typeface="Source Sans Pro"/>
            </a:endParaRPr>
          </a:p>
        </p:txBody>
      </p:sp>
      <p:sp>
        <p:nvSpPr>
          <p:cNvPr id="464" name="Google Shape;464;gf9a7b53555_0_2"/>
          <p:cNvSpPr txBox="1"/>
          <p:nvPr/>
        </p:nvSpPr>
        <p:spPr>
          <a:xfrm>
            <a:off x="2323850" y="1637109"/>
            <a:ext cx="548700" cy="323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Source Sans Pro"/>
                <a:ea typeface="Source Sans Pro"/>
                <a:cs typeface="Source Sans Pro"/>
                <a:sym typeface="Source Sans Pro"/>
              </a:rPr>
              <a:t>2</a:t>
            </a:r>
            <a:endParaRPr sz="900" b="1" i="0" u="none" strike="noStrike" cap="none">
              <a:solidFill>
                <a:schemeClr val="lt1"/>
              </a:solidFill>
              <a:latin typeface="Source Sans Pro"/>
              <a:ea typeface="Source Sans Pro"/>
              <a:cs typeface="Source Sans Pro"/>
              <a:sym typeface="Source Sans Pro"/>
            </a:endParaRPr>
          </a:p>
        </p:txBody>
      </p:sp>
      <p:sp>
        <p:nvSpPr>
          <p:cNvPr id="465" name="Google Shape;465;gf9a7b53555_0_2"/>
          <p:cNvSpPr txBox="1"/>
          <p:nvPr/>
        </p:nvSpPr>
        <p:spPr>
          <a:xfrm>
            <a:off x="2918025" y="1637109"/>
            <a:ext cx="548700" cy="3231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2"/>
                </a:solidFill>
                <a:latin typeface="Source Sans Pro"/>
                <a:ea typeface="Source Sans Pro"/>
                <a:cs typeface="Source Sans Pro"/>
                <a:sym typeface="Source Sans Pro"/>
              </a:rPr>
              <a:t>3</a:t>
            </a:r>
            <a:endParaRPr sz="900" b="1" i="0" u="none" strike="noStrike" cap="none">
              <a:solidFill>
                <a:schemeClr val="lt2"/>
              </a:solidFill>
              <a:latin typeface="Source Sans Pro"/>
              <a:ea typeface="Source Sans Pro"/>
              <a:cs typeface="Source Sans Pro"/>
              <a:sym typeface="Source Sans Pro"/>
            </a:endParaRPr>
          </a:p>
        </p:txBody>
      </p:sp>
      <p:sp>
        <p:nvSpPr>
          <p:cNvPr id="466" name="Google Shape;466;gf9a7b53555_0_2"/>
          <p:cNvSpPr txBox="1"/>
          <p:nvPr/>
        </p:nvSpPr>
        <p:spPr>
          <a:xfrm>
            <a:off x="3512200" y="1637109"/>
            <a:ext cx="548700" cy="32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2"/>
                </a:solidFill>
                <a:latin typeface="Source Sans Pro"/>
                <a:ea typeface="Source Sans Pro"/>
                <a:cs typeface="Source Sans Pro"/>
                <a:sym typeface="Source Sans Pro"/>
              </a:rPr>
              <a:t>4</a:t>
            </a:r>
            <a:endParaRPr sz="900" b="1" i="0" u="none" strike="noStrike" cap="none">
              <a:solidFill>
                <a:schemeClr val="lt2"/>
              </a:solidFill>
              <a:latin typeface="Source Sans Pro"/>
              <a:ea typeface="Source Sans Pro"/>
              <a:cs typeface="Source Sans Pro"/>
              <a:sym typeface="Source Sans Pro"/>
            </a:endParaRPr>
          </a:p>
        </p:txBody>
      </p:sp>
      <p:sp>
        <p:nvSpPr>
          <p:cNvPr id="467" name="Google Shape;467;gf9a7b53555_0_2"/>
          <p:cNvSpPr txBox="1"/>
          <p:nvPr/>
        </p:nvSpPr>
        <p:spPr>
          <a:xfrm>
            <a:off x="4106375" y="1637109"/>
            <a:ext cx="548700" cy="32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2"/>
                </a:solidFill>
                <a:latin typeface="Source Sans Pro"/>
                <a:ea typeface="Source Sans Pro"/>
                <a:cs typeface="Source Sans Pro"/>
                <a:sym typeface="Source Sans Pro"/>
              </a:rPr>
              <a:t>5</a:t>
            </a:r>
            <a:endParaRPr sz="900" b="1" i="0" u="none" strike="noStrike" cap="none">
              <a:solidFill>
                <a:schemeClr val="lt2"/>
              </a:solidFill>
              <a:latin typeface="Source Sans Pro"/>
              <a:ea typeface="Source Sans Pro"/>
              <a:cs typeface="Source Sans Pro"/>
              <a:sym typeface="Source Sans Pro"/>
            </a:endParaRPr>
          </a:p>
        </p:txBody>
      </p:sp>
      <p:sp>
        <p:nvSpPr>
          <p:cNvPr id="468" name="Google Shape;468;gf9a7b53555_0_2"/>
          <p:cNvSpPr txBox="1"/>
          <p:nvPr/>
        </p:nvSpPr>
        <p:spPr>
          <a:xfrm>
            <a:off x="4700550" y="1637109"/>
            <a:ext cx="548700" cy="32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2"/>
                </a:solidFill>
                <a:latin typeface="Source Sans Pro"/>
                <a:ea typeface="Source Sans Pro"/>
                <a:cs typeface="Source Sans Pro"/>
                <a:sym typeface="Source Sans Pro"/>
              </a:rPr>
              <a:t>6</a:t>
            </a:r>
            <a:endParaRPr sz="900" b="1" i="0" u="none" strike="noStrike" cap="none">
              <a:solidFill>
                <a:schemeClr val="lt2"/>
              </a:solidFill>
              <a:latin typeface="Source Sans Pro"/>
              <a:ea typeface="Source Sans Pro"/>
              <a:cs typeface="Source Sans Pro"/>
              <a:sym typeface="Source Sans Pro"/>
            </a:endParaRPr>
          </a:p>
        </p:txBody>
      </p:sp>
      <p:sp>
        <p:nvSpPr>
          <p:cNvPr id="469" name="Google Shape;469;gf9a7b53555_0_2"/>
          <p:cNvSpPr txBox="1"/>
          <p:nvPr/>
        </p:nvSpPr>
        <p:spPr>
          <a:xfrm>
            <a:off x="5294725" y="1637109"/>
            <a:ext cx="548700" cy="32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2"/>
                </a:solidFill>
                <a:latin typeface="Source Sans Pro"/>
                <a:ea typeface="Source Sans Pro"/>
                <a:cs typeface="Source Sans Pro"/>
                <a:sym typeface="Source Sans Pro"/>
              </a:rPr>
              <a:t>7</a:t>
            </a:r>
            <a:endParaRPr sz="900" b="1" i="0" u="none" strike="noStrike" cap="none">
              <a:solidFill>
                <a:schemeClr val="lt2"/>
              </a:solidFill>
              <a:latin typeface="Source Sans Pro"/>
              <a:ea typeface="Source Sans Pro"/>
              <a:cs typeface="Source Sans Pro"/>
              <a:sym typeface="Source Sans Pro"/>
            </a:endParaRPr>
          </a:p>
        </p:txBody>
      </p:sp>
      <p:sp>
        <p:nvSpPr>
          <p:cNvPr id="470" name="Google Shape;470;gf9a7b53555_0_2"/>
          <p:cNvSpPr txBox="1"/>
          <p:nvPr/>
        </p:nvSpPr>
        <p:spPr>
          <a:xfrm>
            <a:off x="457200" y="2018284"/>
            <a:ext cx="6783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Source Sans Pro"/>
                <a:ea typeface="Source Sans Pro"/>
                <a:cs typeface="Source Sans Pro"/>
                <a:sym typeface="Source Sans Pro"/>
              </a:rPr>
              <a:t>MONTH</a:t>
            </a:r>
            <a:endParaRPr sz="900" b="0" i="0" u="none" strike="noStrike" cap="none">
              <a:solidFill>
                <a:schemeClr val="dk2"/>
              </a:solidFill>
              <a:latin typeface="Source Sans Pro"/>
              <a:ea typeface="Source Sans Pro"/>
              <a:cs typeface="Source Sans Pro"/>
              <a:sym typeface="Source Sans Pro"/>
            </a:endParaRPr>
          </a:p>
        </p:txBody>
      </p:sp>
      <p:sp>
        <p:nvSpPr>
          <p:cNvPr id="471" name="Google Shape;471;gf9a7b53555_0_2"/>
          <p:cNvSpPr txBox="1"/>
          <p:nvPr/>
        </p:nvSpPr>
        <p:spPr>
          <a:xfrm>
            <a:off x="1135500" y="2018284"/>
            <a:ext cx="1143000" cy="323100"/>
          </a:xfrm>
          <a:prstGeom prst="rect">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Source Sans Pro"/>
                <a:ea typeface="Source Sans Pro"/>
                <a:cs typeface="Source Sans Pro"/>
                <a:sym typeface="Source Sans Pro"/>
              </a:rPr>
              <a:t>September</a:t>
            </a:r>
            <a:endParaRPr sz="900" b="0" i="0" u="none" strike="noStrike" cap="none">
              <a:solidFill>
                <a:schemeClr val="lt1"/>
              </a:solidFill>
              <a:latin typeface="Source Sans Pro"/>
              <a:ea typeface="Source Sans Pro"/>
              <a:cs typeface="Source Sans Pro"/>
              <a:sym typeface="Source Sans Pro"/>
            </a:endParaRPr>
          </a:p>
        </p:txBody>
      </p:sp>
      <p:sp>
        <p:nvSpPr>
          <p:cNvPr id="472" name="Google Shape;472;gf9a7b53555_0_2"/>
          <p:cNvSpPr txBox="1"/>
          <p:nvPr/>
        </p:nvSpPr>
        <p:spPr>
          <a:xfrm>
            <a:off x="2323850" y="2018284"/>
            <a:ext cx="1143000" cy="323100"/>
          </a:xfrm>
          <a:prstGeom prst="rect">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Source Sans Pro"/>
                <a:ea typeface="Source Sans Pro"/>
                <a:cs typeface="Source Sans Pro"/>
                <a:sym typeface="Source Sans Pro"/>
              </a:rPr>
              <a:t>October</a:t>
            </a:r>
            <a:endParaRPr sz="900" b="0" i="0" u="none" strike="noStrike" cap="none">
              <a:solidFill>
                <a:srgbClr val="FFFFFF"/>
              </a:solidFill>
              <a:latin typeface="Source Sans Pro"/>
              <a:ea typeface="Source Sans Pro"/>
              <a:cs typeface="Source Sans Pro"/>
              <a:sym typeface="Source Sans Pro"/>
            </a:endParaRPr>
          </a:p>
        </p:txBody>
      </p:sp>
      <p:sp>
        <p:nvSpPr>
          <p:cNvPr id="473" name="Google Shape;473;gf9a7b53555_0_2"/>
          <p:cNvSpPr txBox="1"/>
          <p:nvPr/>
        </p:nvSpPr>
        <p:spPr>
          <a:xfrm>
            <a:off x="3512200" y="2018284"/>
            <a:ext cx="1143000" cy="32310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Source Sans Pro"/>
                <a:ea typeface="Source Sans Pro"/>
                <a:cs typeface="Source Sans Pro"/>
                <a:sym typeface="Source Sans Pro"/>
              </a:rPr>
              <a:t>November</a:t>
            </a:r>
            <a:endParaRPr sz="900" b="0" i="0" u="none" strike="noStrike" cap="none">
              <a:solidFill>
                <a:schemeClr val="dk2"/>
              </a:solidFill>
              <a:latin typeface="Source Sans Pro"/>
              <a:ea typeface="Source Sans Pro"/>
              <a:cs typeface="Source Sans Pro"/>
              <a:sym typeface="Source Sans Pro"/>
            </a:endParaRPr>
          </a:p>
        </p:txBody>
      </p:sp>
      <p:sp>
        <p:nvSpPr>
          <p:cNvPr id="474" name="Google Shape;474;gf9a7b53555_0_2"/>
          <p:cNvSpPr txBox="1"/>
          <p:nvPr/>
        </p:nvSpPr>
        <p:spPr>
          <a:xfrm>
            <a:off x="4700550" y="2018284"/>
            <a:ext cx="1143000" cy="32310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Source Sans Pro"/>
                <a:ea typeface="Source Sans Pro"/>
                <a:cs typeface="Source Sans Pro"/>
                <a:sym typeface="Source Sans Pro"/>
              </a:rPr>
              <a:t>December</a:t>
            </a:r>
            <a:endParaRPr sz="900" b="0" i="0" u="none" strike="noStrike" cap="none">
              <a:solidFill>
                <a:schemeClr val="dk2"/>
              </a:solidFill>
              <a:latin typeface="Source Sans Pro"/>
              <a:ea typeface="Source Sans Pro"/>
              <a:cs typeface="Source Sans Pro"/>
              <a:sym typeface="Source Sans Pro"/>
            </a:endParaRPr>
          </a:p>
        </p:txBody>
      </p:sp>
      <p:sp>
        <p:nvSpPr>
          <p:cNvPr id="475" name="Google Shape;475;gf9a7b53555_0_2"/>
          <p:cNvSpPr txBox="1"/>
          <p:nvPr/>
        </p:nvSpPr>
        <p:spPr>
          <a:xfrm>
            <a:off x="5898732" y="1255934"/>
            <a:ext cx="2319600" cy="323100"/>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lt1"/>
                </a:solidFill>
                <a:latin typeface="Source Sans Pro"/>
                <a:ea typeface="Source Sans Pro"/>
                <a:cs typeface="Source Sans Pro"/>
                <a:sym typeface="Source Sans Pro"/>
              </a:rPr>
              <a:t>Intended work</a:t>
            </a:r>
            <a:endParaRPr sz="900" b="0" i="0" u="none" strike="noStrike" cap="none">
              <a:solidFill>
                <a:schemeClr val="lt1"/>
              </a:solidFill>
              <a:latin typeface="Source Sans Pro"/>
              <a:ea typeface="Source Sans Pro"/>
              <a:cs typeface="Source Sans Pro"/>
              <a:sym typeface="Source Sans Pro"/>
            </a:endParaRPr>
          </a:p>
        </p:txBody>
      </p:sp>
      <p:sp>
        <p:nvSpPr>
          <p:cNvPr id="476" name="Google Shape;476;gf9a7b53555_0_2"/>
          <p:cNvSpPr txBox="1"/>
          <p:nvPr/>
        </p:nvSpPr>
        <p:spPr>
          <a:xfrm>
            <a:off x="5888888" y="1637109"/>
            <a:ext cx="548700" cy="32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2"/>
                </a:solidFill>
                <a:latin typeface="Source Sans Pro"/>
                <a:ea typeface="Source Sans Pro"/>
                <a:cs typeface="Source Sans Pro"/>
                <a:sym typeface="Source Sans Pro"/>
              </a:rPr>
              <a:t>8</a:t>
            </a:r>
            <a:endParaRPr sz="900" b="1" i="0" u="none" strike="noStrike" cap="none">
              <a:solidFill>
                <a:schemeClr val="lt2"/>
              </a:solidFill>
              <a:latin typeface="Source Sans Pro"/>
              <a:ea typeface="Source Sans Pro"/>
              <a:cs typeface="Source Sans Pro"/>
              <a:sym typeface="Source Sans Pro"/>
            </a:endParaRPr>
          </a:p>
        </p:txBody>
      </p:sp>
      <p:sp>
        <p:nvSpPr>
          <p:cNvPr id="477" name="Google Shape;477;gf9a7b53555_0_2"/>
          <p:cNvSpPr txBox="1"/>
          <p:nvPr/>
        </p:nvSpPr>
        <p:spPr>
          <a:xfrm>
            <a:off x="6483063" y="1637109"/>
            <a:ext cx="548700" cy="32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2"/>
                </a:solidFill>
                <a:latin typeface="Source Sans Pro"/>
                <a:ea typeface="Source Sans Pro"/>
                <a:cs typeface="Source Sans Pro"/>
                <a:sym typeface="Source Sans Pro"/>
              </a:rPr>
              <a:t>9</a:t>
            </a:r>
            <a:endParaRPr sz="900" b="1" i="0" u="none" strike="noStrike" cap="none">
              <a:solidFill>
                <a:schemeClr val="lt2"/>
              </a:solidFill>
              <a:latin typeface="Source Sans Pro"/>
              <a:ea typeface="Source Sans Pro"/>
              <a:cs typeface="Source Sans Pro"/>
              <a:sym typeface="Source Sans Pro"/>
            </a:endParaRPr>
          </a:p>
        </p:txBody>
      </p:sp>
      <p:sp>
        <p:nvSpPr>
          <p:cNvPr id="478" name="Google Shape;478;gf9a7b53555_0_2"/>
          <p:cNvSpPr txBox="1"/>
          <p:nvPr/>
        </p:nvSpPr>
        <p:spPr>
          <a:xfrm>
            <a:off x="7077238" y="1637109"/>
            <a:ext cx="548700" cy="32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2"/>
                </a:solidFill>
                <a:latin typeface="Source Sans Pro"/>
                <a:ea typeface="Source Sans Pro"/>
                <a:cs typeface="Source Sans Pro"/>
                <a:sym typeface="Source Sans Pro"/>
              </a:rPr>
              <a:t>10</a:t>
            </a:r>
            <a:endParaRPr sz="900" b="1" i="0" u="none" strike="noStrike" cap="none">
              <a:solidFill>
                <a:schemeClr val="lt2"/>
              </a:solidFill>
              <a:latin typeface="Source Sans Pro"/>
              <a:ea typeface="Source Sans Pro"/>
              <a:cs typeface="Source Sans Pro"/>
              <a:sym typeface="Source Sans Pro"/>
            </a:endParaRPr>
          </a:p>
        </p:txBody>
      </p:sp>
      <p:sp>
        <p:nvSpPr>
          <p:cNvPr id="479" name="Google Shape;479;gf9a7b53555_0_2"/>
          <p:cNvSpPr txBox="1"/>
          <p:nvPr/>
        </p:nvSpPr>
        <p:spPr>
          <a:xfrm>
            <a:off x="7671413" y="1637109"/>
            <a:ext cx="548700" cy="323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2"/>
                </a:solidFill>
                <a:latin typeface="Source Sans Pro"/>
                <a:ea typeface="Source Sans Pro"/>
                <a:cs typeface="Source Sans Pro"/>
                <a:sym typeface="Source Sans Pro"/>
              </a:rPr>
              <a:t>11</a:t>
            </a:r>
            <a:endParaRPr sz="900" b="1" i="0" u="none" strike="noStrike" cap="none">
              <a:solidFill>
                <a:schemeClr val="lt2"/>
              </a:solidFill>
              <a:latin typeface="Source Sans Pro"/>
              <a:ea typeface="Source Sans Pro"/>
              <a:cs typeface="Source Sans Pro"/>
              <a:sym typeface="Source Sans Pro"/>
            </a:endParaRPr>
          </a:p>
        </p:txBody>
      </p:sp>
      <p:sp>
        <p:nvSpPr>
          <p:cNvPr id="480" name="Google Shape;480;gf9a7b53555_0_2"/>
          <p:cNvSpPr txBox="1"/>
          <p:nvPr/>
        </p:nvSpPr>
        <p:spPr>
          <a:xfrm>
            <a:off x="5888900" y="2018284"/>
            <a:ext cx="1143000" cy="32310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Source Sans Pro"/>
                <a:ea typeface="Source Sans Pro"/>
                <a:cs typeface="Source Sans Pro"/>
                <a:sym typeface="Source Sans Pro"/>
              </a:rPr>
              <a:t>January</a:t>
            </a:r>
            <a:endParaRPr sz="900" b="0" i="0" u="none" strike="noStrike" cap="none">
              <a:solidFill>
                <a:schemeClr val="dk2"/>
              </a:solidFill>
              <a:latin typeface="Source Sans Pro"/>
              <a:ea typeface="Source Sans Pro"/>
              <a:cs typeface="Source Sans Pro"/>
              <a:sym typeface="Source Sans Pro"/>
            </a:endParaRPr>
          </a:p>
        </p:txBody>
      </p:sp>
      <p:sp>
        <p:nvSpPr>
          <p:cNvPr id="481" name="Google Shape;481;gf9a7b53555_0_2"/>
          <p:cNvSpPr txBox="1"/>
          <p:nvPr/>
        </p:nvSpPr>
        <p:spPr>
          <a:xfrm>
            <a:off x="7077250" y="2018284"/>
            <a:ext cx="1143000" cy="32310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Source Sans Pro"/>
                <a:ea typeface="Source Sans Pro"/>
                <a:cs typeface="Source Sans Pro"/>
                <a:sym typeface="Source Sans Pro"/>
              </a:rPr>
              <a:t>February</a:t>
            </a:r>
            <a:endParaRPr sz="900" b="0" i="0" u="none" strike="noStrike" cap="none">
              <a:solidFill>
                <a:schemeClr val="dk2"/>
              </a:solidFill>
              <a:latin typeface="Source Sans Pro"/>
              <a:ea typeface="Source Sans Pro"/>
              <a:cs typeface="Source Sans Pro"/>
              <a:sym typeface="Source Sans Pro"/>
            </a:endParaRPr>
          </a:p>
        </p:txBody>
      </p:sp>
      <p:sp>
        <p:nvSpPr>
          <p:cNvPr id="482" name="Google Shape;482;gf9a7b53555_0_2"/>
          <p:cNvSpPr txBox="1"/>
          <p:nvPr/>
        </p:nvSpPr>
        <p:spPr>
          <a:xfrm>
            <a:off x="1135500" y="2414109"/>
            <a:ext cx="1286100" cy="431100"/>
          </a:xfrm>
          <a:prstGeom prst="rect">
            <a:avLst/>
          </a:prstGeom>
          <a:solidFill>
            <a:schemeClr val="lt1"/>
          </a:solidFill>
          <a:ln w="9525" cap="flat" cmpd="sng">
            <a:solidFill>
              <a:srgbClr val="2E616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1000"/>
              </a:spcAft>
              <a:buClr>
                <a:srgbClr val="000000"/>
              </a:buClr>
              <a:buSzPts val="800"/>
              <a:buFont typeface="Arial"/>
              <a:buNone/>
            </a:pPr>
            <a:r>
              <a:rPr lang="en-US" sz="800" b="0" i="0" u="none" strike="noStrike" cap="none">
                <a:solidFill>
                  <a:schemeClr val="dk2"/>
                </a:solidFill>
                <a:latin typeface="Source Sans Pro"/>
                <a:ea typeface="Source Sans Pro"/>
                <a:cs typeface="Source Sans Pro"/>
                <a:sym typeface="Source Sans Pro"/>
              </a:rPr>
              <a:t>Onboard Landing Team and Kickoff Project</a:t>
            </a:r>
            <a:endParaRPr sz="1100" b="0" i="0" u="none" strike="noStrike" cap="none">
              <a:solidFill>
                <a:schemeClr val="dk2"/>
              </a:solidFill>
              <a:latin typeface="Source Sans Pro"/>
              <a:ea typeface="Source Sans Pro"/>
              <a:cs typeface="Source Sans Pro"/>
              <a:sym typeface="Source Sans Pro"/>
            </a:endParaRPr>
          </a:p>
        </p:txBody>
      </p:sp>
      <p:sp>
        <p:nvSpPr>
          <p:cNvPr id="483" name="Google Shape;483;gf9a7b53555_0_2"/>
          <p:cNvSpPr txBox="1"/>
          <p:nvPr/>
        </p:nvSpPr>
        <p:spPr>
          <a:xfrm>
            <a:off x="1135500" y="2900650"/>
            <a:ext cx="2422800" cy="307800"/>
          </a:xfrm>
          <a:prstGeom prst="rect">
            <a:avLst/>
          </a:prstGeom>
          <a:solidFill>
            <a:schemeClr val="lt1"/>
          </a:solidFill>
          <a:ln w="9525" cap="flat" cmpd="sng">
            <a:solidFill>
              <a:srgbClr val="2E616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1000"/>
              </a:spcAft>
              <a:buClr>
                <a:srgbClr val="000000"/>
              </a:buClr>
              <a:buSzPts val="800"/>
              <a:buFont typeface="Arial"/>
              <a:buNone/>
            </a:pPr>
            <a:r>
              <a:rPr lang="en-US" sz="800" b="0" i="0" u="none" strike="noStrike" cap="none">
                <a:solidFill>
                  <a:schemeClr val="dk2"/>
                </a:solidFill>
                <a:latin typeface="Source Sans Pro"/>
                <a:ea typeface="Source Sans Pro"/>
                <a:cs typeface="Source Sans Pro"/>
                <a:sym typeface="Source Sans Pro"/>
              </a:rPr>
              <a:t>Recruiting, Hiring, and Onboarding</a:t>
            </a:r>
            <a:endParaRPr sz="800" b="0" i="0" u="none" strike="noStrike" cap="none">
              <a:solidFill>
                <a:schemeClr val="dk2"/>
              </a:solidFill>
              <a:latin typeface="Source Sans Pro"/>
              <a:ea typeface="Source Sans Pro"/>
              <a:cs typeface="Source Sans Pro"/>
              <a:sym typeface="Source Sans Pro"/>
            </a:endParaRPr>
          </a:p>
        </p:txBody>
      </p:sp>
      <p:sp>
        <p:nvSpPr>
          <p:cNvPr id="484" name="Google Shape;484;gf9a7b53555_0_2"/>
          <p:cNvSpPr txBox="1"/>
          <p:nvPr/>
        </p:nvSpPr>
        <p:spPr>
          <a:xfrm>
            <a:off x="1532450" y="3750434"/>
            <a:ext cx="1143000" cy="554100"/>
          </a:xfrm>
          <a:prstGeom prst="rect">
            <a:avLst/>
          </a:prstGeom>
          <a:solidFill>
            <a:schemeClr val="lt1"/>
          </a:solidFill>
          <a:ln w="9525" cap="flat" cmpd="sng">
            <a:solidFill>
              <a:srgbClr val="2E616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1000"/>
              </a:spcAft>
              <a:buClr>
                <a:srgbClr val="000000"/>
              </a:buClr>
              <a:buSzPts val="800"/>
              <a:buFont typeface="Arial"/>
              <a:buNone/>
            </a:pPr>
            <a:r>
              <a:rPr lang="en-US" sz="800" b="0" i="0" u="none" strike="noStrike" cap="none">
                <a:solidFill>
                  <a:schemeClr val="dk2"/>
                </a:solidFill>
                <a:latin typeface="Source Sans Pro"/>
                <a:ea typeface="Source Sans Pro"/>
                <a:cs typeface="Source Sans Pro"/>
                <a:sym typeface="Source Sans Pro"/>
              </a:rPr>
              <a:t>Problem Definition, Approach, and Sprint Planning</a:t>
            </a:r>
            <a:endParaRPr sz="800" b="0" i="0" u="none" strike="noStrike" cap="none">
              <a:solidFill>
                <a:schemeClr val="dk2"/>
              </a:solidFill>
              <a:latin typeface="Source Sans Pro"/>
              <a:ea typeface="Source Sans Pro"/>
              <a:cs typeface="Source Sans Pro"/>
              <a:sym typeface="Source Sans Pro"/>
            </a:endParaRPr>
          </a:p>
        </p:txBody>
      </p:sp>
      <p:sp>
        <p:nvSpPr>
          <p:cNvPr id="485" name="Google Shape;485;gf9a7b53555_0_2"/>
          <p:cNvSpPr txBox="1"/>
          <p:nvPr/>
        </p:nvSpPr>
        <p:spPr>
          <a:xfrm>
            <a:off x="1135500" y="3263884"/>
            <a:ext cx="1539900" cy="431100"/>
          </a:xfrm>
          <a:prstGeom prst="rect">
            <a:avLst/>
          </a:prstGeom>
          <a:solidFill>
            <a:schemeClr val="lt1"/>
          </a:solidFill>
          <a:ln w="9525" cap="flat" cmpd="sng">
            <a:solidFill>
              <a:srgbClr val="2E616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1000"/>
              </a:spcAft>
              <a:buClr>
                <a:srgbClr val="000000"/>
              </a:buClr>
              <a:buSzPts val="800"/>
              <a:buFont typeface="Arial"/>
              <a:buNone/>
            </a:pPr>
            <a:r>
              <a:rPr lang="en-US" sz="800" b="0" i="0" u="none" strike="noStrike" cap="none">
                <a:solidFill>
                  <a:schemeClr val="dk2"/>
                </a:solidFill>
                <a:latin typeface="Source Sans Pro"/>
                <a:ea typeface="Source Sans Pro"/>
                <a:cs typeface="Source Sans Pro"/>
                <a:sym typeface="Source Sans Pro"/>
              </a:rPr>
              <a:t>Deep Dive into Research, Discovery and POC </a:t>
            </a:r>
            <a:endParaRPr sz="800" b="0" i="0" u="none" strike="noStrike" cap="none">
              <a:solidFill>
                <a:schemeClr val="dk2"/>
              </a:solidFill>
              <a:latin typeface="Source Sans Pro"/>
              <a:ea typeface="Source Sans Pro"/>
              <a:cs typeface="Source Sans Pro"/>
              <a:sym typeface="Source Sans Pro"/>
            </a:endParaRPr>
          </a:p>
        </p:txBody>
      </p:sp>
      <p:sp>
        <p:nvSpPr>
          <p:cNvPr id="486" name="Google Shape;486;gf9a7b53555_0_2"/>
          <p:cNvSpPr txBox="1"/>
          <p:nvPr/>
        </p:nvSpPr>
        <p:spPr>
          <a:xfrm>
            <a:off x="2737050" y="3996728"/>
            <a:ext cx="3106500" cy="307800"/>
          </a:xfrm>
          <a:prstGeom prst="rect">
            <a:avLst/>
          </a:prstGeom>
          <a:solidFill>
            <a:schemeClr val="lt1"/>
          </a:solidFill>
          <a:ln w="9525" cap="flat" cmpd="sng">
            <a:solidFill>
              <a:srgbClr val="2E616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1000"/>
              </a:spcAft>
              <a:buClr>
                <a:srgbClr val="000000"/>
              </a:buClr>
              <a:buSzPts val="800"/>
              <a:buFont typeface="Arial"/>
              <a:buNone/>
            </a:pPr>
            <a:r>
              <a:rPr lang="en-US" sz="800" b="0" i="0" u="none" strike="noStrike" cap="none">
                <a:solidFill>
                  <a:schemeClr val="dk2"/>
                </a:solidFill>
                <a:latin typeface="Source Sans Pro"/>
                <a:ea typeface="Source Sans Pro"/>
                <a:cs typeface="Source Sans Pro"/>
                <a:sym typeface="Source Sans Pro"/>
              </a:rPr>
              <a:t>Proof of Concept Design, Build, and Test</a:t>
            </a:r>
            <a:endParaRPr sz="800" b="0" i="0" u="none" strike="noStrike" cap="none">
              <a:solidFill>
                <a:schemeClr val="dk2"/>
              </a:solidFill>
              <a:latin typeface="Source Sans Pro"/>
              <a:ea typeface="Source Sans Pro"/>
              <a:cs typeface="Source Sans Pro"/>
              <a:sym typeface="Source Sans Pro"/>
            </a:endParaRPr>
          </a:p>
        </p:txBody>
      </p:sp>
      <p:sp>
        <p:nvSpPr>
          <p:cNvPr id="487" name="Google Shape;487;gf9a7b53555_0_2"/>
          <p:cNvSpPr txBox="1"/>
          <p:nvPr/>
        </p:nvSpPr>
        <p:spPr>
          <a:xfrm>
            <a:off x="2737050" y="3621559"/>
            <a:ext cx="3106500" cy="307800"/>
          </a:xfrm>
          <a:prstGeom prst="rect">
            <a:avLst/>
          </a:prstGeom>
          <a:solidFill>
            <a:schemeClr val="lt1"/>
          </a:solidFill>
          <a:ln w="9525" cap="flat" cmpd="sng">
            <a:solidFill>
              <a:srgbClr val="2E616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1000"/>
              </a:spcAft>
              <a:buClr>
                <a:srgbClr val="000000"/>
              </a:buClr>
              <a:buSzPts val="800"/>
              <a:buFont typeface="Arial"/>
              <a:buNone/>
            </a:pPr>
            <a:r>
              <a:rPr lang="en-US" sz="800" b="0" i="0" u="none" strike="noStrike" cap="none">
                <a:solidFill>
                  <a:schemeClr val="dk2"/>
                </a:solidFill>
                <a:latin typeface="Source Sans Pro"/>
                <a:ea typeface="Source Sans Pro"/>
                <a:cs typeface="Source Sans Pro"/>
                <a:sym typeface="Source Sans Pro"/>
              </a:rPr>
              <a:t>Workshops and MVP Down Selection</a:t>
            </a:r>
            <a:endParaRPr sz="800" b="0" i="0" u="none" strike="noStrike" cap="none">
              <a:solidFill>
                <a:schemeClr val="dk2"/>
              </a:solidFill>
              <a:latin typeface="Source Sans Pro"/>
              <a:ea typeface="Source Sans Pro"/>
              <a:cs typeface="Source Sans Pro"/>
              <a:sym typeface="Source Sans Pro"/>
            </a:endParaRPr>
          </a:p>
        </p:txBody>
      </p:sp>
      <p:cxnSp>
        <p:nvCxnSpPr>
          <p:cNvPr id="488" name="Google Shape;488;gf9a7b53555_0_2"/>
          <p:cNvCxnSpPr/>
          <p:nvPr/>
        </p:nvCxnSpPr>
        <p:spPr>
          <a:xfrm>
            <a:off x="5843550" y="4129201"/>
            <a:ext cx="273300" cy="0"/>
          </a:xfrm>
          <a:prstGeom prst="straightConnector1">
            <a:avLst/>
          </a:prstGeom>
          <a:noFill/>
          <a:ln w="9525" cap="flat" cmpd="sng">
            <a:solidFill>
              <a:schemeClr val="dk2"/>
            </a:solidFill>
            <a:prstDash val="solid"/>
            <a:round/>
            <a:headEnd type="none" w="sm" len="sm"/>
            <a:tailEnd type="triangle" w="med" len="med"/>
          </a:ln>
        </p:spPr>
      </p:cxnSp>
      <p:sp>
        <p:nvSpPr>
          <p:cNvPr id="489" name="Google Shape;489;gf9a7b53555_0_2"/>
          <p:cNvSpPr txBox="1"/>
          <p:nvPr/>
        </p:nvSpPr>
        <p:spPr>
          <a:xfrm>
            <a:off x="457200" y="2468109"/>
            <a:ext cx="6783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Source Sans Pro"/>
                <a:ea typeface="Source Sans Pro"/>
                <a:cs typeface="Source Sans Pro"/>
                <a:sym typeface="Source Sans Pro"/>
              </a:rPr>
              <a:t>EPIC</a:t>
            </a:r>
            <a:endParaRPr sz="900" b="0" i="0" u="none" strike="noStrike" cap="none">
              <a:solidFill>
                <a:schemeClr val="dk2"/>
              </a:solidFill>
              <a:latin typeface="Source Sans Pro"/>
              <a:ea typeface="Source Sans Pro"/>
              <a:cs typeface="Source Sans Pro"/>
              <a:sym typeface="Source Sans Pro"/>
            </a:endParaRPr>
          </a:p>
        </p:txBody>
      </p:sp>
      <p:sp>
        <p:nvSpPr>
          <p:cNvPr id="490" name="Google Shape;490;gf9a7b53555_0_2"/>
          <p:cNvSpPr txBox="1"/>
          <p:nvPr/>
        </p:nvSpPr>
        <p:spPr>
          <a:xfrm>
            <a:off x="6023737" y="2530059"/>
            <a:ext cx="1199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1000"/>
              </a:spcAft>
              <a:buClr>
                <a:srgbClr val="000000"/>
              </a:buClr>
              <a:buSzPts val="800"/>
              <a:buFont typeface="Arial"/>
              <a:buNone/>
            </a:pPr>
            <a:r>
              <a:rPr lang="en-US" sz="1000" b="1" i="0" u="none" strike="noStrike" cap="none">
                <a:solidFill>
                  <a:schemeClr val="dk2"/>
                </a:solidFill>
                <a:latin typeface="Source Sans Pro"/>
                <a:ea typeface="Source Sans Pro"/>
                <a:cs typeface="Source Sans Pro"/>
                <a:sym typeface="Source Sans Pro"/>
              </a:rPr>
              <a:t>Proof of concept</a:t>
            </a:r>
            <a:endParaRPr sz="1000" b="1" i="0" u="none" strike="noStrike" cap="none">
              <a:solidFill>
                <a:schemeClr val="dk2"/>
              </a:solidFill>
              <a:latin typeface="Source Sans Pro"/>
              <a:ea typeface="Source Sans Pro"/>
              <a:cs typeface="Source Sans Pro"/>
              <a:sym typeface="Source Sans Pro"/>
            </a:endParaRPr>
          </a:p>
        </p:txBody>
      </p:sp>
      <p:sp>
        <p:nvSpPr>
          <p:cNvPr id="456" name="Google Shape;456;gf9a7b53555_0_2"/>
          <p:cNvSpPr/>
          <p:nvPr/>
        </p:nvSpPr>
        <p:spPr>
          <a:xfrm>
            <a:off x="2951212" y="716350"/>
            <a:ext cx="481500" cy="481500"/>
          </a:xfrm>
          <a:prstGeom prst="ellipse">
            <a:avLst/>
          </a:prstGeom>
          <a:solidFill>
            <a:schemeClr val="lt1"/>
          </a:solid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400" b="1" i="0" u="none" strike="noStrike" cap="none">
              <a:solidFill>
                <a:schemeClr val="dk2"/>
              </a:solidFill>
              <a:latin typeface="Source Sans Pro"/>
              <a:ea typeface="Source Sans Pro"/>
              <a:cs typeface="Source Sans Pro"/>
              <a:sym typeface="Source Sans Pro"/>
            </a:endParaRPr>
          </a:p>
        </p:txBody>
      </p:sp>
      <p:sp>
        <p:nvSpPr>
          <p:cNvPr id="491" name="Google Shape;491;gf9a7b53555_0_2"/>
          <p:cNvSpPr txBox="1"/>
          <p:nvPr/>
        </p:nvSpPr>
        <p:spPr>
          <a:xfrm>
            <a:off x="2766726" y="787750"/>
            <a:ext cx="853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C00000"/>
                </a:solidFill>
                <a:latin typeface="Source Sans Pro"/>
                <a:ea typeface="Source Sans Pro"/>
                <a:cs typeface="Source Sans Pro"/>
                <a:sym typeface="Source Sans Pro"/>
              </a:rPr>
              <a:t>Today</a:t>
            </a:r>
            <a:endParaRPr sz="1000" b="0" i="0" u="none" strike="noStrike" cap="none">
              <a:solidFill>
                <a:srgbClr val="C00000"/>
              </a:solidFill>
              <a:latin typeface="Source Sans Pro"/>
              <a:ea typeface="Source Sans Pro"/>
              <a:cs typeface="Source Sans Pro"/>
              <a:sym typeface="Source Sans Pro"/>
            </a:endParaRPr>
          </a:p>
        </p:txBody>
      </p:sp>
      <p:pic>
        <p:nvPicPr>
          <p:cNvPr id="492" name="Google Shape;492;gf9a7b53555_0_2"/>
          <p:cNvPicPr preferRelativeResize="0"/>
          <p:nvPr/>
        </p:nvPicPr>
        <p:blipFill rotWithShape="1">
          <a:blip r:embed="rId3">
            <a:alphaModFix/>
          </a:blip>
          <a:srcRect/>
          <a:stretch/>
        </p:blipFill>
        <p:spPr>
          <a:xfrm>
            <a:off x="6767312" y="4364746"/>
            <a:ext cx="1919475" cy="487261"/>
          </a:xfrm>
          <a:prstGeom prst="rect">
            <a:avLst/>
          </a:prstGeom>
          <a:noFill/>
          <a:ln>
            <a:noFill/>
          </a:ln>
        </p:spPr>
      </p:pic>
      <p:sp>
        <p:nvSpPr>
          <p:cNvPr id="493" name="Google Shape;493;gf9a7b53555_0_2"/>
          <p:cNvSpPr txBox="1"/>
          <p:nvPr/>
        </p:nvSpPr>
        <p:spPr>
          <a:xfrm>
            <a:off x="550758" y="4548443"/>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pic>
        <p:nvPicPr>
          <p:cNvPr id="494" name="Google Shape;494;gf9a7b53555_0_2" descr="Diagram&#10;&#10;Description automatically generated with low confidence"/>
          <p:cNvPicPr preferRelativeResize="0"/>
          <p:nvPr/>
        </p:nvPicPr>
        <p:blipFill rotWithShape="1">
          <a:blip r:embed="rId4">
            <a:alphaModFix/>
          </a:blip>
          <a:srcRect/>
          <a:stretch/>
        </p:blipFill>
        <p:spPr>
          <a:xfrm>
            <a:off x="6133885" y="2841280"/>
            <a:ext cx="1072302" cy="1463833"/>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gf9dad6c6b4_0_38"/>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en-US"/>
              <a:t>Related work</a:t>
            </a:r>
            <a:endParaRPr/>
          </a:p>
        </p:txBody>
      </p:sp>
      <p:sp>
        <p:nvSpPr>
          <p:cNvPr id="501" name="Google Shape;501;gf9dad6c6b4_0_38"/>
          <p:cNvSpPr txBox="1">
            <a:spLocks noGrp="1"/>
          </p:cNvSpPr>
          <p:nvPr>
            <p:ph type="body" idx="1"/>
          </p:nvPr>
        </p:nvSpPr>
        <p:spPr>
          <a:xfrm>
            <a:off x="339216" y="1079703"/>
            <a:ext cx="8229600" cy="3352800"/>
          </a:xfrm>
          <a:prstGeom prst="rect">
            <a:avLst/>
          </a:prstGeom>
          <a:noFill/>
          <a:ln>
            <a:noFill/>
          </a:ln>
        </p:spPr>
        <p:txBody>
          <a:bodyPr spcFirstLastPara="1" wrap="square" lIns="91425" tIns="45700" rIns="91425" bIns="45700" anchor="t" anchorCtr="0">
            <a:noAutofit/>
          </a:bodyPr>
          <a:lstStyle/>
          <a:p>
            <a:pPr marL="144780" lvl="0" indent="0" algn="l" rtl="0">
              <a:lnSpc>
                <a:spcPct val="120000"/>
              </a:lnSpc>
              <a:spcBef>
                <a:spcPts val="0"/>
              </a:spcBef>
              <a:spcAft>
                <a:spcPts val="0"/>
              </a:spcAft>
              <a:buSzPts val="1600"/>
              <a:buNone/>
            </a:pPr>
            <a:r>
              <a:rPr lang="en-US" sz="1600"/>
              <a:t>The separate work stream on </a:t>
            </a:r>
            <a:r>
              <a:rPr lang="en-US" sz="1600" b="1"/>
              <a:t>appointments analysis </a:t>
            </a:r>
            <a:r>
              <a:rPr lang="en-US" sz="1600"/>
              <a:t>started last summer. </a:t>
            </a:r>
            <a:endParaRPr/>
          </a:p>
          <a:p>
            <a:pPr marL="144780" lvl="0" indent="0" algn="l" rtl="0">
              <a:lnSpc>
                <a:spcPct val="120000"/>
              </a:lnSpc>
              <a:spcBef>
                <a:spcPts val="0"/>
              </a:spcBef>
              <a:spcAft>
                <a:spcPts val="0"/>
              </a:spcAft>
              <a:buSzPts val="1600"/>
              <a:buNone/>
            </a:pPr>
            <a:endParaRPr sz="1600"/>
          </a:p>
          <a:p>
            <a:pPr marL="144780" lvl="0" indent="0" algn="l" rtl="0">
              <a:lnSpc>
                <a:spcPct val="120000"/>
              </a:lnSpc>
              <a:spcBef>
                <a:spcPts val="0"/>
              </a:spcBef>
              <a:spcAft>
                <a:spcPts val="0"/>
              </a:spcAft>
              <a:buSzPts val="1600"/>
              <a:buNone/>
            </a:pPr>
            <a:r>
              <a:rPr lang="en-US" sz="1600"/>
              <a:t>This work is blazing a trail for the health apartment in several important ways:</a:t>
            </a:r>
            <a:endParaRPr sz="1600"/>
          </a:p>
          <a:p>
            <a:pPr marL="457200" lvl="0" indent="-330200" algn="l" rtl="0">
              <a:lnSpc>
                <a:spcPct val="120000"/>
              </a:lnSpc>
              <a:spcBef>
                <a:spcPts val="600"/>
              </a:spcBef>
              <a:spcAft>
                <a:spcPts val="0"/>
              </a:spcAft>
              <a:buSzPts val="1600"/>
              <a:buChar char="•"/>
            </a:pPr>
            <a:r>
              <a:rPr lang="en-US" sz="1600"/>
              <a:t>The analysis is being done by the first blended team between OCTO and OCC. </a:t>
            </a:r>
            <a:endParaRPr sz="1600"/>
          </a:p>
          <a:p>
            <a:pPr marL="457200" lvl="0" indent="-330200" algn="l" rtl="0">
              <a:lnSpc>
                <a:spcPct val="120000"/>
              </a:lnSpc>
              <a:spcBef>
                <a:spcPts val="0"/>
              </a:spcBef>
              <a:spcAft>
                <a:spcPts val="0"/>
              </a:spcAft>
              <a:buSzPts val="1600"/>
              <a:buChar char="•"/>
            </a:pPr>
            <a:r>
              <a:rPr lang="en-US" sz="1600"/>
              <a:t>We’ll understand the My HealtheVet appointments infrastructure better.</a:t>
            </a:r>
            <a:endParaRPr sz="1600"/>
          </a:p>
          <a:p>
            <a:pPr marL="457200" lvl="0" indent="-330200" algn="l" rtl="0">
              <a:lnSpc>
                <a:spcPct val="120000"/>
              </a:lnSpc>
              <a:spcBef>
                <a:spcPts val="0"/>
              </a:spcBef>
              <a:spcAft>
                <a:spcPts val="0"/>
              </a:spcAft>
              <a:buSzPts val="1600"/>
              <a:buChar char="•"/>
            </a:pPr>
            <a:r>
              <a:rPr lang="en-US" sz="1600"/>
              <a:t>We’ll have more insight into user needs related to appointments.</a:t>
            </a:r>
            <a:endParaRPr/>
          </a:p>
          <a:p>
            <a:pPr marL="457200" lvl="0" indent="0" algn="l" rtl="0">
              <a:lnSpc>
                <a:spcPct val="120000"/>
              </a:lnSpc>
              <a:spcBef>
                <a:spcPts val="300"/>
              </a:spcBef>
              <a:spcAft>
                <a:spcPts val="0"/>
              </a:spcAft>
              <a:buNone/>
            </a:pPr>
            <a:endParaRPr sz="1600"/>
          </a:p>
          <a:p>
            <a:pPr marL="457200" lvl="0" indent="0" algn="l" rtl="0">
              <a:lnSpc>
                <a:spcPct val="120000"/>
              </a:lnSpc>
              <a:spcBef>
                <a:spcPts val="900"/>
              </a:spcBef>
              <a:spcAft>
                <a:spcPts val="600"/>
              </a:spcAft>
              <a:buSzPts val="2400"/>
              <a:buNone/>
            </a:pPr>
            <a:endParaRPr sz="1600"/>
          </a:p>
        </p:txBody>
      </p:sp>
      <p:sp>
        <p:nvSpPr>
          <p:cNvPr id="502" name="Google Shape;502;gf9dad6c6b4_0_38"/>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16</a:t>
            </a:fld>
            <a:endParaRPr/>
          </a:p>
        </p:txBody>
      </p:sp>
      <p:sp>
        <p:nvSpPr>
          <p:cNvPr id="503" name="Google Shape;503;gf9dad6c6b4_0_38"/>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WHERE WE ARE</a:t>
            </a:r>
            <a:endParaRPr/>
          </a:p>
          <a:p>
            <a:pPr marL="0" lvl="0" indent="0" algn="l" rtl="0">
              <a:lnSpc>
                <a:spcPct val="100000"/>
              </a:lnSpc>
              <a:spcBef>
                <a:spcPts val="0"/>
              </a:spcBef>
              <a:spcAft>
                <a:spcPts val="0"/>
              </a:spcAft>
              <a:buClr>
                <a:srgbClr val="000000"/>
              </a:buClr>
              <a:buSzPts val="1200"/>
              <a:buNone/>
            </a:pPr>
            <a:endParaRPr/>
          </a:p>
          <a:p>
            <a:pPr marL="0" lvl="0" indent="0" algn="l" rtl="0">
              <a:lnSpc>
                <a:spcPct val="120000"/>
              </a:lnSpc>
              <a:spcBef>
                <a:spcPts val="0"/>
              </a:spcBef>
              <a:spcAft>
                <a:spcPts val="600"/>
              </a:spcAft>
              <a:buSzPts val="1200"/>
              <a:buNone/>
            </a:pPr>
            <a:endParaRPr/>
          </a:p>
        </p:txBody>
      </p:sp>
      <p:pic>
        <p:nvPicPr>
          <p:cNvPr id="504" name="Google Shape;504;gf9dad6c6b4_0_38"/>
          <p:cNvPicPr preferRelativeResize="0"/>
          <p:nvPr/>
        </p:nvPicPr>
        <p:blipFill rotWithShape="1">
          <a:blip r:embed="rId3">
            <a:alphaModFix/>
          </a:blip>
          <a:srcRect/>
          <a:stretch/>
        </p:blipFill>
        <p:spPr>
          <a:xfrm>
            <a:off x="6767312" y="4354914"/>
            <a:ext cx="1919475" cy="487261"/>
          </a:xfrm>
          <a:prstGeom prst="rect">
            <a:avLst/>
          </a:prstGeom>
          <a:noFill/>
          <a:ln>
            <a:noFill/>
          </a:ln>
        </p:spPr>
      </p:pic>
      <p:sp>
        <p:nvSpPr>
          <p:cNvPr id="505" name="Google Shape;505;gf9dad6c6b4_0_38"/>
          <p:cNvSpPr txBox="1"/>
          <p:nvPr/>
        </p:nvSpPr>
        <p:spPr>
          <a:xfrm>
            <a:off x="550758" y="4538611"/>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9"/>
          <p:cNvSpPr txBox="1">
            <a:spLocks noGrp="1"/>
          </p:cNvSpPr>
          <p:nvPr>
            <p:ph type="title"/>
          </p:nvPr>
        </p:nvSpPr>
        <p:spPr>
          <a:xfrm>
            <a:off x="393402" y="2176138"/>
            <a:ext cx="8229600" cy="72742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Source Sans Pro"/>
              <a:buNone/>
            </a:pPr>
            <a:r>
              <a:rPr lang="en-US"/>
              <a:t>Collaboration</a:t>
            </a:r>
            <a:endParaRPr/>
          </a:p>
        </p:txBody>
      </p:sp>
      <p:sp>
        <p:nvSpPr>
          <p:cNvPr id="511" name="Google Shape;511;p1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17</a:t>
            </a:fld>
            <a:endParaRPr/>
          </a:p>
        </p:txBody>
      </p:sp>
      <p:pic>
        <p:nvPicPr>
          <p:cNvPr id="512" name="Google Shape;512;p19"/>
          <p:cNvPicPr preferRelativeResize="0"/>
          <p:nvPr/>
        </p:nvPicPr>
        <p:blipFill rotWithShape="1">
          <a:blip r:embed="rId3">
            <a:alphaModFix/>
          </a:blip>
          <a:srcRect/>
          <a:stretch/>
        </p:blipFill>
        <p:spPr>
          <a:xfrm>
            <a:off x="6767313" y="4499701"/>
            <a:ext cx="1919475" cy="4273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0"/>
          <p:cNvSpPr txBox="1">
            <a:spLocks noGrp="1"/>
          </p:cNvSpPr>
          <p:nvPr>
            <p:ph type="title"/>
          </p:nvPr>
        </p:nvSpPr>
        <p:spPr>
          <a:xfrm>
            <a:off x="532506" y="514350"/>
            <a:ext cx="8229600" cy="132461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a:t>We’ll collaborate with you on these things </a:t>
            </a:r>
            <a:br>
              <a:rPr lang="en-US"/>
            </a:br>
            <a:r>
              <a:rPr lang="en-US"/>
              <a:t>and more.</a:t>
            </a:r>
            <a:endParaRPr/>
          </a:p>
        </p:txBody>
      </p:sp>
      <p:sp>
        <p:nvSpPr>
          <p:cNvPr id="518" name="Google Shape;518;p2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18</a:t>
            </a:fld>
            <a:endParaRPr/>
          </a:p>
        </p:txBody>
      </p:sp>
      <p:sp>
        <p:nvSpPr>
          <p:cNvPr id="519" name="Google Shape;519;p20"/>
          <p:cNvSpPr txBox="1">
            <a:spLocks noGrp="1"/>
          </p:cNvSpPr>
          <p:nvPr>
            <p:ph type="body" idx="2"/>
          </p:nvPr>
        </p:nvSpPr>
        <p:spPr>
          <a:xfrm>
            <a:off x="532506"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a:t>COLLABORATION</a:t>
            </a:r>
            <a:endParaRPr/>
          </a:p>
        </p:txBody>
      </p:sp>
      <p:sp>
        <p:nvSpPr>
          <p:cNvPr id="520" name="Google Shape;520;p20"/>
          <p:cNvSpPr txBox="1">
            <a:spLocks noGrp="1"/>
          </p:cNvSpPr>
          <p:nvPr>
            <p:ph type="body" idx="1"/>
          </p:nvPr>
        </p:nvSpPr>
        <p:spPr>
          <a:xfrm>
            <a:off x="480251" y="1486584"/>
            <a:ext cx="8358945" cy="3352800"/>
          </a:xfrm>
          <a:prstGeom prst="rect">
            <a:avLst/>
          </a:prstGeom>
          <a:noFill/>
          <a:ln>
            <a:noFill/>
          </a:ln>
        </p:spPr>
        <p:txBody>
          <a:bodyPr spcFirstLastPara="1" wrap="square" lIns="91425" tIns="45700" rIns="91425" bIns="45700" anchor="t" anchorCtr="0">
            <a:normAutofit/>
          </a:bodyPr>
          <a:lstStyle/>
          <a:p>
            <a:pPr marL="457200" lvl="0" indent="-330200" algn="l" rtl="0">
              <a:lnSpc>
                <a:spcPct val="120000"/>
              </a:lnSpc>
              <a:spcBef>
                <a:spcPts val="600"/>
              </a:spcBef>
              <a:spcAft>
                <a:spcPts val="0"/>
              </a:spcAft>
              <a:buSzPts val="1600"/>
              <a:buChar char="•"/>
            </a:pPr>
            <a:r>
              <a:rPr lang="en-US" sz="1600" dirty="0"/>
              <a:t>Appointments</a:t>
            </a:r>
            <a:endParaRPr sz="1600" dirty="0"/>
          </a:p>
          <a:p>
            <a:pPr marL="457200" lvl="0" indent="-330200" algn="l" rtl="0">
              <a:lnSpc>
                <a:spcPct val="120000"/>
              </a:lnSpc>
              <a:spcBef>
                <a:spcPts val="0"/>
              </a:spcBef>
              <a:spcAft>
                <a:spcPts val="0"/>
              </a:spcAft>
              <a:buSzPts val="1600"/>
              <a:buChar char="•"/>
            </a:pPr>
            <a:r>
              <a:rPr lang="en-US" sz="1600" dirty="0"/>
              <a:t>Sign-in</a:t>
            </a:r>
            <a:endParaRPr sz="1600" dirty="0"/>
          </a:p>
          <a:p>
            <a:pPr marL="457200" lvl="0" indent="-330200" algn="l" rtl="0">
              <a:lnSpc>
                <a:spcPct val="120000"/>
              </a:lnSpc>
              <a:spcBef>
                <a:spcPts val="0"/>
              </a:spcBef>
              <a:spcAft>
                <a:spcPts val="0"/>
              </a:spcAft>
              <a:buSzPts val="1600"/>
              <a:buChar char="•"/>
            </a:pPr>
            <a:r>
              <a:rPr lang="en-US" sz="1600" dirty="0"/>
              <a:t>Authenticated experience (notifications, My VA, VA.gov Profile, MHV Profile, and user flows)</a:t>
            </a:r>
            <a:endParaRPr sz="1600" dirty="0"/>
          </a:p>
          <a:p>
            <a:pPr marL="457200" lvl="0" indent="-330200" algn="l" rtl="0">
              <a:lnSpc>
                <a:spcPct val="120000"/>
              </a:lnSpc>
              <a:spcBef>
                <a:spcPts val="0"/>
              </a:spcBef>
              <a:spcAft>
                <a:spcPts val="0"/>
              </a:spcAft>
              <a:buSzPts val="1600"/>
              <a:buChar char="•"/>
            </a:pPr>
            <a:r>
              <a:rPr lang="en-US" sz="1600" dirty="0"/>
              <a:t>VA.gov flagship mobile app</a:t>
            </a:r>
            <a:endParaRPr sz="1600" dirty="0"/>
          </a:p>
          <a:p>
            <a:pPr marL="457200" lvl="0" indent="-330200" algn="l" rtl="0">
              <a:lnSpc>
                <a:spcPct val="120000"/>
              </a:lnSpc>
              <a:spcBef>
                <a:spcPts val="0"/>
              </a:spcBef>
              <a:spcAft>
                <a:spcPts val="0"/>
              </a:spcAft>
              <a:buSzPts val="1600"/>
              <a:buChar char="•"/>
            </a:pPr>
            <a:r>
              <a:rPr lang="en-US" sz="1600" dirty="0"/>
              <a:t>Medical finances</a:t>
            </a:r>
            <a:endParaRPr sz="1600" dirty="0"/>
          </a:p>
          <a:p>
            <a:pPr marL="457200" lvl="0" indent="-330200" algn="l" rtl="0">
              <a:lnSpc>
                <a:spcPct val="120000"/>
              </a:lnSpc>
              <a:spcBef>
                <a:spcPts val="0"/>
              </a:spcBef>
              <a:spcAft>
                <a:spcPts val="0"/>
              </a:spcAft>
              <a:buSzPts val="1600"/>
              <a:buChar char="•"/>
            </a:pPr>
            <a:r>
              <a:rPr lang="en-US" sz="1600" dirty="0"/>
              <a:t>Navigation</a:t>
            </a:r>
            <a:endParaRPr sz="1600" dirty="0"/>
          </a:p>
          <a:p>
            <a:pPr marL="457200" lvl="0" indent="-330200" algn="l" rtl="0">
              <a:lnSpc>
                <a:spcPct val="120000"/>
              </a:lnSpc>
              <a:spcBef>
                <a:spcPts val="0"/>
              </a:spcBef>
              <a:spcAft>
                <a:spcPts val="0"/>
              </a:spcAft>
              <a:buSzPts val="1600"/>
              <a:buChar char="•"/>
            </a:pPr>
            <a:r>
              <a:rPr lang="en-US" sz="1600" dirty="0"/>
              <a:t>Content</a:t>
            </a:r>
            <a:endParaRPr sz="1600" dirty="0"/>
          </a:p>
        </p:txBody>
      </p:sp>
      <p:pic>
        <p:nvPicPr>
          <p:cNvPr id="521" name="Google Shape;521;p20"/>
          <p:cNvPicPr preferRelativeResize="0"/>
          <p:nvPr/>
        </p:nvPicPr>
        <p:blipFill rotWithShape="1">
          <a:blip r:embed="rId3">
            <a:alphaModFix/>
          </a:blip>
          <a:srcRect/>
          <a:stretch/>
        </p:blipFill>
        <p:spPr>
          <a:xfrm>
            <a:off x="6767312" y="4354914"/>
            <a:ext cx="1919475" cy="487261"/>
          </a:xfrm>
          <a:prstGeom prst="rect">
            <a:avLst/>
          </a:prstGeom>
          <a:noFill/>
          <a:ln>
            <a:noFill/>
          </a:ln>
        </p:spPr>
      </p:pic>
      <p:sp>
        <p:nvSpPr>
          <p:cNvPr id="522" name="Google Shape;522;p20"/>
          <p:cNvSpPr txBox="1"/>
          <p:nvPr/>
        </p:nvSpPr>
        <p:spPr>
          <a:xfrm>
            <a:off x="550758" y="4538611"/>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
          <p:cNvSpPr txBox="1">
            <a:spLocks noGrp="1"/>
          </p:cNvSpPr>
          <p:nvPr>
            <p:ph type="title"/>
          </p:nvPr>
        </p:nvSpPr>
        <p:spPr>
          <a:xfrm>
            <a:off x="532506" y="514350"/>
            <a:ext cx="8229600" cy="6298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a:t>We look forward to working with you!</a:t>
            </a:r>
            <a:endParaRPr/>
          </a:p>
        </p:txBody>
      </p:sp>
      <p:sp>
        <p:nvSpPr>
          <p:cNvPr id="528" name="Google Shape;528;p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19</a:t>
            </a:fld>
            <a:endParaRPr/>
          </a:p>
        </p:txBody>
      </p:sp>
      <p:sp>
        <p:nvSpPr>
          <p:cNvPr id="529" name="Google Shape;529;p9"/>
          <p:cNvSpPr txBox="1">
            <a:spLocks noGrp="1"/>
          </p:cNvSpPr>
          <p:nvPr>
            <p:ph type="body" idx="2"/>
          </p:nvPr>
        </p:nvSpPr>
        <p:spPr>
          <a:xfrm>
            <a:off x="532506"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a:t>COLLABORATION</a:t>
            </a:r>
            <a:endParaRPr/>
          </a:p>
        </p:txBody>
      </p:sp>
      <p:sp>
        <p:nvSpPr>
          <p:cNvPr id="530" name="Google Shape;530;p9"/>
          <p:cNvSpPr txBox="1">
            <a:spLocks noGrp="1"/>
          </p:cNvSpPr>
          <p:nvPr>
            <p:ph type="body" idx="1"/>
          </p:nvPr>
        </p:nvSpPr>
        <p:spPr>
          <a:xfrm>
            <a:off x="532506" y="1039544"/>
            <a:ext cx="8229600" cy="3352800"/>
          </a:xfrm>
          <a:prstGeom prst="rect">
            <a:avLst/>
          </a:prstGeom>
          <a:noFill/>
          <a:ln>
            <a:noFill/>
          </a:ln>
        </p:spPr>
        <p:txBody>
          <a:bodyPr spcFirstLastPara="1" wrap="square" lIns="91425" tIns="45700" rIns="91425" bIns="45700" anchor="t" anchorCtr="0">
            <a:normAutofit/>
          </a:bodyPr>
          <a:lstStyle/>
          <a:p>
            <a:pPr marL="457200" lvl="0" indent="-330200" algn="l" rtl="0">
              <a:lnSpc>
                <a:spcPct val="120000"/>
              </a:lnSpc>
              <a:spcBef>
                <a:spcPts val="600"/>
              </a:spcBef>
              <a:spcAft>
                <a:spcPts val="0"/>
              </a:spcAft>
              <a:buSzPts val="1600"/>
              <a:buChar char="•"/>
            </a:pPr>
            <a:r>
              <a:rPr lang="en-US" sz="1600"/>
              <a:t>Collaborating with you and with others, across teams</a:t>
            </a:r>
            <a:endParaRPr sz="1600"/>
          </a:p>
          <a:p>
            <a:pPr marL="457200" lvl="0" indent="-330200" algn="l" rtl="0">
              <a:lnSpc>
                <a:spcPct val="120000"/>
              </a:lnSpc>
              <a:spcBef>
                <a:spcPts val="0"/>
              </a:spcBef>
              <a:spcAft>
                <a:spcPts val="0"/>
              </a:spcAft>
              <a:buSzPts val="1600"/>
              <a:buChar char="•"/>
            </a:pPr>
            <a:r>
              <a:rPr lang="en-US" sz="1600"/>
              <a:t>Sharing and learning in this monthly working group</a:t>
            </a:r>
            <a:endParaRPr sz="1600"/>
          </a:p>
          <a:p>
            <a:pPr marL="457200" lvl="0" indent="-330200" algn="l" rtl="0">
              <a:lnSpc>
                <a:spcPct val="120000"/>
              </a:lnSpc>
              <a:spcBef>
                <a:spcPts val="0"/>
              </a:spcBef>
              <a:spcAft>
                <a:spcPts val="0"/>
              </a:spcAft>
              <a:buSzPts val="1600"/>
              <a:buChar char="•"/>
            </a:pPr>
            <a:r>
              <a:rPr lang="en-US" sz="1600"/>
              <a:t>Finding where the health apartment work overlaps with yours and working through dependencies and challenges</a:t>
            </a:r>
            <a:endParaRPr/>
          </a:p>
          <a:p>
            <a:pPr marL="457200" lvl="0" indent="-330200" algn="l" rtl="0">
              <a:lnSpc>
                <a:spcPct val="120000"/>
              </a:lnSpc>
              <a:spcBef>
                <a:spcPts val="0"/>
              </a:spcBef>
              <a:spcAft>
                <a:spcPts val="0"/>
              </a:spcAft>
              <a:buSzPts val="1600"/>
              <a:buChar char="•"/>
            </a:pPr>
            <a:r>
              <a:rPr lang="en-US" sz="1600"/>
              <a:t>Hearing your concerns and making connections with other health partners</a:t>
            </a:r>
            <a:endParaRPr sz="1600"/>
          </a:p>
          <a:p>
            <a:pPr marL="0" lvl="0" indent="0" algn="l" rtl="0">
              <a:lnSpc>
                <a:spcPct val="120000"/>
              </a:lnSpc>
              <a:spcBef>
                <a:spcPts val="600"/>
              </a:spcBef>
              <a:spcAft>
                <a:spcPts val="0"/>
              </a:spcAft>
              <a:buSzPts val="2400"/>
              <a:buNone/>
            </a:pPr>
            <a:endParaRPr sz="1600"/>
          </a:p>
          <a:p>
            <a:pPr marL="0" lvl="0" indent="0" algn="l" rtl="0">
              <a:lnSpc>
                <a:spcPct val="120000"/>
              </a:lnSpc>
              <a:spcBef>
                <a:spcPts val="600"/>
              </a:spcBef>
              <a:spcAft>
                <a:spcPts val="0"/>
              </a:spcAft>
              <a:buSzPts val="2400"/>
              <a:buNone/>
            </a:pPr>
            <a:r>
              <a:rPr lang="en-US" sz="1600" b="1"/>
              <a:t>We’re excited to kick off this working group!</a:t>
            </a:r>
            <a:endParaRPr/>
          </a:p>
        </p:txBody>
      </p:sp>
      <p:pic>
        <p:nvPicPr>
          <p:cNvPr id="531" name="Google Shape;531;p9"/>
          <p:cNvPicPr preferRelativeResize="0"/>
          <p:nvPr/>
        </p:nvPicPr>
        <p:blipFill rotWithShape="1">
          <a:blip r:embed="rId3">
            <a:alphaModFix/>
          </a:blip>
          <a:srcRect/>
          <a:stretch/>
        </p:blipFill>
        <p:spPr>
          <a:xfrm>
            <a:off x="6767312" y="4354914"/>
            <a:ext cx="1919475" cy="487261"/>
          </a:xfrm>
          <a:prstGeom prst="rect">
            <a:avLst/>
          </a:prstGeom>
          <a:noFill/>
          <a:ln>
            <a:noFill/>
          </a:ln>
        </p:spPr>
      </p:pic>
      <p:sp>
        <p:nvSpPr>
          <p:cNvPr id="532" name="Google Shape;532;p9"/>
          <p:cNvSpPr txBox="1"/>
          <p:nvPr/>
        </p:nvSpPr>
        <p:spPr>
          <a:xfrm>
            <a:off x="550758" y="4538611"/>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a:t>Agenda </a:t>
            </a:r>
            <a:endParaRPr/>
          </a:p>
        </p:txBody>
      </p:sp>
      <p:sp>
        <p:nvSpPr>
          <p:cNvPr id="295" name="Google Shape;295;p3"/>
          <p:cNvSpPr txBox="1">
            <a:spLocks noGrp="1"/>
          </p:cNvSpPr>
          <p:nvPr>
            <p:ph type="body" idx="1"/>
          </p:nvPr>
        </p:nvSpPr>
        <p:spPr>
          <a:xfrm>
            <a:off x="457200" y="1168199"/>
            <a:ext cx="8229600" cy="3352800"/>
          </a:xfrm>
          <a:prstGeom prst="rect">
            <a:avLst/>
          </a:prstGeom>
          <a:noFill/>
          <a:ln>
            <a:noFill/>
          </a:ln>
        </p:spPr>
        <p:txBody>
          <a:bodyPr spcFirstLastPara="1" wrap="square" lIns="91425" tIns="45700" rIns="91425" bIns="45700" anchor="t" anchorCtr="0">
            <a:normAutofit/>
          </a:bodyPr>
          <a:lstStyle/>
          <a:p>
            <a:pPr marL="228600" lvl="0" indent="-177800" algn="l" rtl="0">
              <a:lnSpc>
                <a:spcPct val="120000"/>
              </a:lnSpc>
              <a:spcBef>
                <a:spcPts val="0"/>
              </a:spcBef>
              <a:spcAft>
                <a:spcPts val="0"/>
              </a:spcAft>
              <a:buSzPts val="1600"/>
              <a:buChar char="•"/>
            </a:pPr>
            <a:r>
              <a:rPr lang="en-US" sz="1600"/>
              <a:t>Introduction </a:t>
            </a:r>
            <a:r>
              <a:rPr lang="en-US" sz="1600">
                <a:solidFill>
                  <a:srgbClr val="A2A3A4"/>
                </a:solidFill>
              </a:rPr>
              <a:t>(7 min)</a:t>
            </a:r>
            <a:endParaRPr/>
          </a:p>
          <a:p>
            <a:pPr marL="228600" lvl="0" indent="-177800" algn="l" rtl="0">
              <a:lnSpc>
                <a:spcPct val="120000"/>
              </a:lnSpc>
              <a:spcBef>
                <a:spcPts val="600"/>
              </a:spcBef>
              <a:spcAft>
                <a:spcPts val="0"/>
              </a:spcAft>
              <a:buSzPts val="1600"/>
              <a:buChar char="•"/>
            </a:pPr>
            <a:r>
              <a:rPr lang="en-US" sz="1600"/>
              <a:t>Where we are </a:t>
            </a:r>
            <a:r>
              <a:rPr lang="en-US" sz="1600">
                <a:solidFill>
                  <a:srgbClr val="A2A3A4"/>
                </a:solidFill>
              </a:rPr>
              <a:t>(20 min)</a:t>
            </a:r>
            <a:endParaRPr sz="1600"/>
          </a:p>
          <a:p>
            <a:pPr marL="228600" lvl="0" indent="-177800" algn="l" rtl="0">
              <a:lnSpc>
                <a:spcPct val="120000"/>
              </a:lnSpc>
              <a:spcBef>
                <a:spcPts val="600"/>
              </a:spcBef>
              <a:spcAft>
                <a:spcPts val="0"/>
              </a:spcAft>
              <a:buSzPts val="1600"/>
              <a:buChar char="•"/>
            </a:pPr>
            <a:r>
              <a:rPr lang="en-US" sz="1600"/>
              <a:t>Collaboration </a:t>
            </a:r>
            <a:r>
              <a:rPr lang="en-US" sz="1600">
                <a:solidFill>
                  <a:srgbClr val="A2A3A4"/>
                </a:solidFill>
              </a:rPr>
              <a:t>(5 min)</a:t>
            </a:r>
            <a:endParaRPr sz="1600"/>
          </a:p>
          <a:p>
            <a:pPr marL="228600" lvl="0" indent="-177800" algn="l" rtl="0">
              <a:lnSpc>
                <a:spcPct val="120000"/>
              </a:lnSpc>
              <a:spcBef>
                <a:spcPts val="600"/>
              </a:spcBef>
              <a:spcAft>
                <a:spcPts val="0"/>
              </a:spcAft>
              <a:buSzPts val="1600"/>
              <a:buChar char="•"/>
            </a:pPr>
            <a:r>
              <a:rPr lang="en-US" sz="1600"/>
              <a:t>Feedback </a:t>
            </a:r>
            <a:r>
              <a:rPr lang="en-US" sz="1600">
                <a:solidFill>
                  <a:srgbClr val="A2A3A4"/>
                </a:solidFill>
              </a:rPr>
              <a:t>(20 min) </a:t>
            </a:r>
            <a:endParaRPr/>
          </a:p>
          <a:p>
            <a:pPr marL="228600" lvl="0" indent="-177800" algn="l" rtl="0">
              <a:lnSpc>
                <a:spcPct val="120000"/>
              </a:lnSpc>
              <a:spcBef>
                <a:spcPts val="600"/>
              </a:spcBef>
              <a:spcAft>
                <a:spcPts val="600"/>
              </a:spcAft>
              <a:buSzPts val="1600"/>
              <a:buChar char="•"/>
            </a:pPr>
            <a:r>
              <a:rPr lang="en-US" sz="1600"/>
              <a:t>Closing </a:t>
            </a:r>
            <a:r>
              <a:rPr lang="en-US" sz="1600">
                <a:solidFill>
                  <a:srgbClr val="A2A3A4"/>
                </a:solidFill>
              </a:rPr>
              <a:t>(3 min)</a:t>
            </a:r>
            <a:endParaRPr sz="1600"/>
          </a:p>
        </p:txBody>
      </p:sp>
      <p:sp>
        <p:nvSpPr>
          <p:cNvPr id="296" name="Google Shape;296;p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
        <p:nvSpPr>
          <p:cNvPr id="297" name="Google Shape;297;p3"/>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a:t>INTRODUCTION</a:t>
            </a:r>
            <a:endParaRPr/>
          </a:p>
        </p:txBody>
      </p:sp>
      <p:pic>
        <p:nvPicPr>
          <p:cNvPr id="298" name="Google Shape;298;p3"/>
          <p:cNvPicPr preferRelativeResize="0"/>
          <p:nvPr/>
        </p:nvPicPr>
        <p:blipFill rotWithShape="1">
          <a:blip r:embed="rId3">
            <a:alphaModFix/>
          </a:blip>
          <a:srcRect/>
          <a:stretch/>
        </p:blipFill>
        <p:spPr>
          <a:xfrm>
            <a:off x="6767312" y="4354914"/>
            <a:ext cx="1919475" cy="487261"/>
          </a:xfrm>
          <a:prstGeom prst="rect">
            <a:avLst/>
          </a:prstGeom>
          <a:noFill/>
          <a:ln>
            <a:noFill/>
          </a:ln>
        </p:spPr>
      </p:pic>
      <p:sp>
        <p:nvSpPr>
          <p:cNvPr id="299" name="Google Shape;299;p3"/>
          <p:cNvSpPr txBox="1"/>
          <p:nvPr/>
        </p:nvSpPr>
        <p:spPr>
          <a:xfrm>
            <a:off x="550758" y="4538611"/>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1"/>
          <p:cNvSpPr txBox="1">
            <a:spLocks noGrp="1"/>
          </p:cNvSpPr>
          <p:nvPr>
            <p:ph type="title"/>
          </p:nvPr>
        </p:nvSpPr>
        <p:spPr>
          <a:xfrm>
            <a:off x="382769" y="2176138"/>
            <a:ext cx="8229600" cy="72742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Source Sans Pro"/>
              <a:buNone/>
            </a:pPr>
            <a:r>
              <a:rPr lang="en-US"/>
              <a:t>Feedback </a:t>
            </a:r>
            <a:endParaRPr/>
          </a:p>
        </p:txBody>
      </p:sp>
      <p:sp>
        <p:nvSpPr>
          <p:cNvPr id="538" name="Google Shape;538;p2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20</a:t>
            </a:fld>
            <a:endParaRPr/>
          </a:p>
        </p:txBody>
      </p:sp>
      <p:pic>
        <p:nvPicPr>
          <p:cNvPr id="539" name="Google Shape;539;p21"/>
          <p:cNvPicPr preferRelativeResize="0"/>
          <p:nvPr/>
        </p:nvPicPr>
        <p:blipFill rotWithShape="1">
          <a:blip r:embed="rId3">
            <a:alphaModFix/>
          </a:blip>
          <a:srcRect/>
          <a:stretch/>
        </p:blipFill>
        <p:spPr>
          <a:xfrm>
            <a:off x="6767313" y="4499701"/>
            <a:ext cx="1919475" cy="42738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2"/>
          <p:cNvSpPr txBox="1">
            <a:spLocks noGrp="1"/>
          </p:cNvSpPr>
          <p:nvPr>
            <p:ph type="title"/>
          </p:nvPr>
        </p:nvSpPr>
        <p:spPr>
          <a:xfrm>
            <a:off x="489474" y="514351"/>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a:t>Look for a quick post-session poll.</a:t>
            </a:r>
            <a:endParaRPr/>
          </a:p>
        </p:txBody>
      </p:sp>
      <p:sp>
        <p:nvSpPr>
          <p:cNvPr id="545" name="Google Shape;545;p22"/>
          <p:cNvSpPr txBox="1">
            <a:spLocks noGrp="1"/>
          </p:cNvSpPr>
          <p:nvPr>
            <p:ph type="sldNum" idx="12"/>
          </p:nvPr>
        </p:nvSpPr>
        <p:spPr>
          <a:xfrm>
            <a:off x="8001000" y="4767264"/>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21</a:t>
            </a:fld>
            <a:endParaRPr/>
          </a:p>
        </p:txBody>
      </p:sp>
      <p:sp>
        <p:nvSpPr>
          <p:cNvPr id="546" name="Google Shape;546;p22"/>
          <p:cNvSpPr txBox="1">
            <a:spLocks noGrp="1"/>
          </p:cNvSpPr>
          <p:nvPr>
            <p:ph type="body" idx="2"/>
          </p:nvPr>
        </p:nvSpPr>
        <p:spPr>
          <a:xfrm>
            <a:off x="489474"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a:t>FEEDBACK</a:t>
            </a:r>
            <a:endParaRPr/>
          </a:p>
        </p:txBody>
      </p:sp>
      <p:pic>
        <p:nvPicPr>
          <p:cNvPr id="547" name="Google Shape;547;p22"/>
          <p:cNvPicPr preferRelativeResize="0"/>
          <p:nvPr/>
        </p:nvPicPr>
        <p:blipFill rotWithShape="1">
          <a:blip r:embed="rId3">
            <a:alphaModFix/>
          </a:blip>
          <a:srcRect/>
          <a:stretch/>
        </p:blipFill>
        <p:spPr>
          <a:xfrm>
            <a:off x="6767312" y="4354914"/>
            <a:ext cx="1919475" cy="487261"/>
          </a:xfrm>
          <a:prstGeom prst="rect">
            <a:avLst/>
          </a:prstGeom>
          <a:noFill/>
          <a:ln>
            <a:noFill/>
          </a:ln>
        </p:spPr>
      </p:pic>
      <p:sp>
        <p:nvSpPr>
          <p:cNvPr id="548" name="Google Shape;548;p22"/>
          <p:cNvSpPr txBox="1"/>
          <p:nvPr/>
        </p:nvSpPr>
        <p:spPr>
          <a:xfrm>
            <a:off x="550758" y="4538611"/>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
        <p:nvSpPr>
          <p:cNvPr id="549" name="Google Shape;549;p22"/>
          <p:cNvSpPr txBox="1"/>
          <p:nvPr/>
        </p:nvSpPr>
        <p:spPr>
          <a:xfrm>
            <a:off x="371490" y="1079703"/>
            <a:ext cx="8229600" cy="3057860"/>
          </a:xfrm>
          <a:prstGeom prst="rect">
            <a:avLst/>
          </a:prstGeom>
          <a:noFill/>
          <a:ln>
            <a:noFill/>
          </a:ln>
        </p:spPr>
        <p:txBody>
          <a:bodyPr spcFirstLastPara="1" wrap="square" lIns="91425" tIns="45700" rIns="91425" bIns="45700" anchor="t" anchorCtr="0">
            <a:noAutofit/>
          </a:bodyPr>
          <a:lstStyle/>
          <a:p>
            <a:pPr marL="144780" marR="0" lvl="0" indent="0" algn="l" rtl="0">
              <a:lnSpc>
                <a:spcPct val="120000"/>
              </a:lnSpc>
              <a:spcBef>
                <a:spcPts val="0"/>
              </a:spcBef>
              <a:spcAft>
                <a:spcPts val="0"/>
              </a:spcAft>
              <a:buClr>
                <a:schemeClr val="dk2"/>
              </a:buClr>
              <a:buSzPts val="1600"/>
              <a:buFont typeface="Arial"/>
              <a:buNone/>
            </a:pPr>
            <a:r>
              <a:rPr lang="en-US" sz="1600" b="0" i="0" u="none" strike="noStrike" cap="none">
                <a:solidFill>
                  <a:schemeClr val="dk2"/>
                </a:solidFill>
                <a:latin typeface="Source Sans Pro"/>
                <a:ea typeface="Source Sans Pro"/>
                <a:cs typeface="Source Sans Pro"/>
                <a:sym typeface="Source Sans Pro"/>
              </a:rPr>
              <a:t>We want to hear from you! Through the poll or by email, send us your: </a:t>
            </a:r>
            <a:endParaRPr/>
          </a:p>
          <a:p>
            <a:pPr marL="430530" marR="0" lvl="0" indent="-285750" algn="l" rtl="0">
              <a:lnSpc>
                <a:spcPct val="120000"/>
              </a:lnSpc>
              <a:spcBef>
                <a:spcPts val="600"/>
              </a:spcBef>
              <a:spcAft>
                <a:spcPts val="0"/>
              </a:spcAft>
              <a:buClr>
                <a:schemeClr val="dk2"/>
              </a:buClr>
              <a:buSzPts val="1600"/>
              <a:buFont typeface="Arial"/>
              <a:buChar char="•"/>
            </a:pPr>
            <a:r>
              <a:rPr lang="en-US" sz="1600" b="0" i="0" u="none" strike="noStrike" cap="none">
                <a:solidFill>
                  <a:schemeClr val="dk2"/>
                </a:solidFill>
                <a:latin typeface="Source Sans Pro"/>
                <a:ea typeface="Source Sans Pro"/>
                <a:cs typeface="Source Sans Pro"/>
                <a:sym typeface="Source Sans Pro"/>
              </a:rPr>
              <a:t>Questions</a:t>
            </a:r>
            <a:endParaRPr/>
          </a:p>
          <a:p>
            <a:pPr marL="430530" marR="0" lvl="0" indent="-285750" algn="l" rtl="0">
              <a:lnSpc>
                <a:spcPct val="120000"/>
              </a:lnSpc>
              <a:spcBef>
                <a:spcPts val="600"/>
              </a:spcBef>
              <a:spcAft>
                <a:spcPts val="0"/>
              </a:spcAft>
              <a:buClr>
                <a:schemeClr val="dk2"/>
              </a:buClr>
              <a:buSzPts val="1600"/>
              <a:buFont typeface="Arial"/>
              <a:buChar char="•"/>
            </a:pPr>
            <a:r>
              <a:rPr lang="en-US" sz="1600" b="0" i="0" u="none" strike="noStrike" cap="none">
                <a:solidFill>
                  <a:schemeClr val="dk2"/>
                </a:solidFill>
                <a:latin typeface="Source Sans Pro"/>
                <a:ea typeface="Source Sans Pro"/>
                <a:cs typeface="Source Sans Pro"/>
                <a:sym typeface="Source Sans Pro"/>
              </a:rPr>
              <a:t>Thoughts on changes to this meeting format</a:t>
            </a:r>
            <a:endParaRPr/>
          </a:p>
          <a:p>
            <a:pPr marL="430530" marR="0" lvl="0" indent="-285750" algn="l" rtl="0">
              <a:lnSpc>
                <a:spcPct val="120000"/>
              </a:lnSpc>
              <a:spcBef>
                <a:spcPts val="600"/>
              </a:spcBef>
              <a:spcAft>
                <a:spcPts val="0"/>
              </a:spcAft>
              <a:buClr>
                <a:schemeClr val="dk2"/>
              </a:buClr>
              <a:buSzPts val="1600"/>
              <a:buFont typeface="Arial"/>
              <a:buChar char="•"/>
            </a:pPr>
            <a:r>
              <a:rPr lang="en-US" sz="1600" b="0" i="0" u="none" strike="noStrike" cap="none">
                <a:solidFill>
                  <a:schemeClr val="dk2"/>
                </a:solidFill>
                <a:latin typeface="Source Sans Pro"/>
                <a:ea typeface="Source Sans Pro"/>
                <a:cs typeface="Source Sans Pro"/>
                <a:sym typeface="Source Sans Pro"/>
              </a:rPr>
              <a:t>Feedback on the timing of this meeting + suggestions for alternate times</a:t>
            </a:r>
            <a:endParaRPr/>
          </a:p>
          <a:p>
            <a:pPr marL="430530" marR="0" lvl="0" indent="-285750" algn="l" rtl="0">
              <a:lnSpc>
                <a:spcPct val="120000"/>
              </a:lnSpc>
              <a:spcBef>
                <a:spcPts val="600"/>
              </a:spcBef>
              <a:spcAft>
                <a:spcPts val="0"/>
              </a:spcAft>
              <a:buClr>
                <a:schemeClr val="dk2"/>
              </a:buClr>
              <a:buSzPts val="1600"/>
              <a:buFont typeface="Arial"/>
              <a:buChar char="•"/>
            </a:pPr>
            <a:r>
              <a:rPr lang="en-US" sz="1600" b="0" i="0" u="none" strike="noStrike" cap="none">
                <a:solidFill>
                  <a:schemeClr val="dk2"/>
                </a:solidFill>
                <a:latin typeface="Source Sans Pro"/>
                <a:ea typeface="Source Sans Pro"/>
                <a:cs typeface="Source Sans Pro"/>
                <a:sym typeface="Source Sans Pro"/>
              </a:rPr>
              <a:t>Ways to bring people into the discussion at relevant touch points</a:t>
            </a:r>
            <a:endParaRPr/>
          </a:p>
          <a:p>
            <a:pPr marL="430530" marR="0" lvl="0" indent="-285750" algn="l" rtl="0">
              <a:lnSpc>
                <a:spcPct val="120000"/>
              </a:lnSpc>
              <a:spcBef>
                <a:spcPts val="600"/>
              </a:spcBef>
              <a:spcAft>
                <a:spcPts val="0"/>
              </a:spcAft>
              <a:buClr>
                <a:schemeClr val="dk2"/>
              </a:buClr>
              <a:buSzPts val="1600"/>
              <a:buFont typeface="Arial"/>
              <a:buChar char="•"/>
            </a:pPr>
            <a:r>
              <a:rPr lang="en-US" sz="1600" b="0" i="0" u="none" strike="noStrike" cap="none">
                <a:solidFill>
                  <a:schemeClr val="dk2"/>
                </a:solidFill>
                <a:latin typeface="Source Sans Pro"/>
                <a:ea typeface="Source Sans Pro"/>
                <a:cs typeface="Source Sans Pro"/>
                <a:sym typeface="Source Sans Pro"/>
              </a:rPr>
              <a:t>Any other feedback</a:t>
            </a:r>
            <a:endParaRPr/>
          </a:p>
          <a:p>
            <a:pPr marL="430530" marR="0" lvl="0" indent="-184150" algn="l" rtl="0">
              <a:lnSpc>
                <a:spcPct val="120000"/>
              </a:lnSpc>
              <a:spcBef>
                <a:spcPts val="600"/>
              </a:spcBef>
              <a:spcAft>
                <a:spcPts val="600"/>
              </a:spcAft>
              <a:buClr>
                <a:schemeClr val="dk2"/>
              </a:buClr>
              <a:buSzPts val="1600"/>
              <a:buFont typeface="Arial"/>
              <a:buNone/>
            </a:pPr>
            <a:endParaRPr sz="1600" b="0" i="0" u="none" strike="noStrike" cap="none">
              <a:solidFill>
                <a:schemeClr val="dk2"/>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24"/>
          <p:cNvSpPr txBox="1">
            <a:spLocks noGrp="1"/>
          </p:cNvSpPr>
          <p:nvPr>
            <p:ph type="title"/>
          </p:nvPr>
        </p:nvSpPr>
        <p:spPr>
          <a:xfrm>
            <a:off x="404035" y="2176138"/>
            <a:ext cx="8229600" cy="72742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Source Sans Pro"/>
              <a:buNone/>
            </a:pPr>
            <a:r>
              <a:rPr lang="en-US"/>
              <a:t>Thank you!</a:t>
            </a:r>
            <a:endParaRPr/>
          </a:p>
        </p:txBody>
      </p:sp>
      <p:sp>
        <p:nvSpPr>
          <p:cNvPr id="555" name="Google Shape;555;p2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22</a:t>
            </a:fld>
            <a:endParaRPr/>
          </a:p>
        </p:txBody>
      </p:sp>
      <p:pic>
        <p:nvPicPr>
          <p:cNvPr id="556" name="Google Shape;556;p24"/>
          <p:cNvPicPr preferRelativeResize="0"/>
          <p:nvPr/>
        </p:nvPicPr>
        <p:blipFill rotWithShape="1">
          <a:blip r:embed="rId3">
            <a:alphaModFix/>
          </a:blip>
          <a:srcRect/>
          <a:stretch/>
        </p:blipFill>
        <p:spPr>
          <a:xfrm>
            <a:off x="6767313" y="4499701"/>
            <a:ext cx="1919475" cy="427383"/>
          </a:xfrm>
          <a:prstGeom prst="rect">
            <a:avLst/>
          </a:prstGeom>
          <a:noFill/>
          <a:ln>
            <a:noFill/>
          </a:ln>
        </p:spPr>
      </p:pic>
      <p:sp>
        <p:nvSpPr>
          <p:cNvPr id="557" name="Google Shape;557;p24"/>
          <p:cNvSpPr txBox="1">
            <a:spLocks noGrp="1"/>
          </p:cNvSpPr>
          <p:nvPr>
            <p:ph type="body" idx="1"/>
          </p:nvPr>
        </p:nvSpPr>
        <p:spPr>
          <a:xfrm>
            <a:off x="404035" y="3122707"/>
            <a:ext cx="8229600" cy="1221219"/>
          </a:xfrm>
          <a:prstGeom prst="rect">
            <a:avLst/>
          </a:prstGeom>
          <a:noFill/>
          <a:ln>
            <a:noFill/>
          </a:ln>
        </p:spPr>
        <p:txBody>
          <a:bodyPr spcFirstLastPara="1" wrap="square" lIns="91425" tIns="45700" rIns="91425" bIns="45700" anchor="t" anchorCtr="0">
            <a:normAutofit/>
          </a:bodyPr>
          <a:lstStyle/>
          <a:p>
            <a:pPr marL="50800" lvl="0" indent="0" algn="l" rtl="0">
              <a:lnSpc>
                <a:spcPct val="120000"/>
              </a:lnSpc>
              <a:spcBef>
                <a:spcPts val="600"/>
              </a:spcBef>
              <a:spcAft>
                <a:spcPts val="0"/>
              </a:spcAft>
              <a:buSzPts val="1600"/>
              <a:buNone/>
            </a:pPr>
            <a:r>
              <a:rPr lang="en-US" sz="1600"/>
              <a:t>Have questions? Want to discuss something? </a:t>
            </a:r>
            <a:endParaRPr/>
          </a:p>
          <a:p>
            <a:pPr marL="50800" lvl="0" indent="0" algn="l" rtl="0">
              <a:lnSpc>
                <a:spcPct val="120000"/>
              </a:lnSpc>
              <a:spcBef>
                <a:spcPts val="600"/>
              </a:spcBef>
              <a:spcAft>
                <a:spcPts val="0"/>
              </a:spcAft>
              <a:buSzPts val="1600"/>
              <a:buNone/>
            </a:pPr>
            <a:r>
              <a:rPr lang="en-US" sz="1600" b="0"/>
              <a:t>Reach out to </a:t>
            </a:r>
            <a:r>
              <a:rPr lang="en-US" sz="1600"/>
              <a:t>meg.peters@va.gov</a:t>
            </a:r>
            <a:r>
              <a:rPr lang="en-US" sz="1600" b="0"/>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f9ca08e1fb_3_21"/>
          <p:cNvSpPr txBox="1">
            <a:spLocks noGrp="1"/>
          </p:cNvSpPr>
          <p:nvPr>
            <p:ph type="title"/>
          </p:nvPr>
        </p:nvSpPr>
        <p:spPr>
          <a:xfrm>
            <a:off x="393402" y="2176138"/>
            <a:ext cx="8229600" cy="727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a:t>Appendix</a:t>
            </a:r>
            <a:endParaRPr/>
          </a:p>
        </p:txBody>
      </p:sp>
      <p:sp>
        <p:nvSpPr>
          <p:cNvPr id="564" name="Google Shape;564;gf9ca08e1fb_3_21"/>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23</a:t>
            </a:fld>
            <a:endParaRPr/>
          </a:p>
        </p:txBody>
      </p:sp>
      <p:pic>
        <p:nvPicPr>
          <p:cNvPr id="565" name="Google Shape;565;gf9ca08e1fb_3_21"/>
          <p:cNvPicPr preferRelativeResize="0"/>
          <p:nvPr/>
        </p:nvPicPr>
        <p:blipFill rotWithShape="1">
          <a:blip r:embed="rId3">
            <a:alphaModFix/>
          </a:blip>
          <a:srcRect/>
          <a:stretch/>
        </p:blipFill>
        <p:spPr>
          <a:xfrm>
            <a:off x="6767313" y="4499701"/>
            <a:ext cx="1919475" cy="42738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gf9dad6c6b4_0_12"/>
          <p:cNvSpPr txBox="1">
            <a:spLocks noGrp="1"/>
          </p:cNvSpPr>
          <p:nvPr>
            <p:ph type="sldNum" idx="12"/>
          </p:nvPr>
        </p:nvSpPr>
        <p:spPr>
          <a:xfrm>
            <a:off x="8001000" y="4767264"/>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24</a:t>
            </a:fld>
            <a:endParaRPr/>
          </a:p>
        </p:txBody>
      </p:sp>
      <p:sp>
        <p:nvSpPr>
          <p:cNvPr id="572" name="Google Shape;572;gf9dad6c6b4_0_12"/>
          <p:cNvSpPr txBox="1">
            <a:spLocks noGrp="1"/>
          </p:cNvSpPr>
          <p:nvPr>
            <p:ph type="body" idx="1"/>
          </p:nvPr>
        </p:nvSpPr>
        <p:spPr>
          <a:xfrm>
            <a:off x="457200" y="1114981"/>
            <a:ext cx="8229600" cy="33528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400"/>
              <a:buNone/>
            </a:pPr>
            <a:r>
              <a:rPr lang="en-US" sz="1200"/>
              <a:t>The Health Apartment Team’s mission is to </a:t>
            </a:r>
            <a:r>
              <a:rPr lang="en-US" sz="1200" b="1"/>
              <a:t>simplify Veterans’ health experience on the web</a:t>
            </a:r>
            <a:r>
              <a:rPr lang="en-US" sz="1200"/>
              <a:t>, picking up where the DHM Team left off. The original DHM Team has fulfilled its mission and our goal is to build on the great work of MHV. Going forward, work on the health apartment will be one of many digital health modernization efforts.</a:t>
            </a:r>
            <a:endParaRPr sz="1200"/>
          </a:p>
          <a:p>
            <a:pPr marL="0" lvl="0" indent="0" algn="l" rtl="0">
              <a:lnSpc>
                <a:spcPct val="120000"/>
              </a:lnSpc>
              <a:spcBef>
                <a:spcPts val="1000"/>
              </a:spcBef>
              <a:spcAft>
                <a:spcPts val="0"/>
              </a:spcAft>
              <a:buSzPts val="2400"/>
              <a:buNone/>
            </a:pPr>
            <a:r>
              <a:rPr lang="en-US" sz="1200"/>
              <a:t>To get the health care they need, Veterans must find, register for, and learn to use a number of different websites and software products. Our generative research from late 2020 shows that </a:t>
            </a:r>
            <a:r>
              <a:rPr lang="en-US" sz="1200" b="1"/>
              <a:t>Veterans find it extremely difficult to navigate commonplace interactions with VA health care.</a:t>
            </a:r>
            <a:r>
              <a:rPr lang="en-US" sz="1200"/>
              <a:t> The VA ecosystem is so complex that </a:t>
            </a:r>
            <a:r>
              <a:rPr lang="en-US" sz="1200" b="1"/>
              <a:t>Veterans feel discouraged to apply for, manage, and maximize their benefits.</a:t>
            </a:r>
            <a:endParaRPr sz="1200"/>
          </a:p>
          <a:p>
            <a:pPr marL="0" lvl="0" indent="0" algn="l" rtl="0">
              <a:lnSpc>
                <a:spcPct val="120000"/>
              </a:lnSpc>
              <a:spcBef>
                <a:spcPts val="1000"/>
              </a:spcBef>
              <a:spcAft>
                <a:spcPts val="0"/>
              </a:spcAft>
              <a:buSzPts val="2400"/>
              <a:buNone/>
            </a:pPr>
            <a:r>
              <a:rPr lang="en-US" sz="1200"/>
              <a:t>Consider booking a doctor’s appointment: One system locates nearby facilities. Another schedules appointments. Another handles follow-ups like messages and prescriptions. And another reimburses travel expenses. That’s a lot for Veterans to learn. It’s also difficult for VA staff to support so many siloed systems.</a:t>
            </a:r>
            <a:endParaRPr sz="1200"/>
          </a:p>
          <a:p>
            <a:pPr marL="0" lvl="0" indent="0" algn="l" rtl="0">
              <a:lnSpc>
                <a:spcPct val="120000"/>
              </a:lnSpc>
              <a:spcBef>
                <a:spcPts val="1000"/>
              </a:spcBef>
              <a:spcAft>
                <a:spcPts val="400"/>
              </a:spcAft>
              <a:buSzPts val="2400"/>
              <a:buNone/>
            </a:pPr>
            <a:r>
              <a:rPr lang="en-US" sz="1200"/>
              <a:t>We aim to reduce the number of websites, products, and interfaces (i.e., friction points) Veterans must use in order to get health care and manage their health — and we aim to make those experiences easy and intuitive. </a:t>
            </a:r>
            <a:endParaRPr sz="1200"/>
          </a:p>
        </p:txBody>
      </p:sp>
      <p:sp>
        <p:nvSpPr>
          <p:cNvPr id="573" name="Google Shape;573;gf9dad6c6b4_0_12"/>
          <p:cNvSpPr txBox="1">
            <a:spLocks noGrp="1"/>
          </p:cNvSpPr>
          <p:nvPr>
            <p:ph type="title"/>
          </p:nvPr>
        </p:nvSpPr>
        <p:spPr>
          <a:xfrm>
            <a:off x="457200" y="514351"/>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en-US"/>
              <a:t>Mission</a:t>
            </a:r>
            <a:endParaRPr/>
          </a:p>
        </p:txBody>
      </p:sp>
      <p:sp>
        <p:nvSpPr>
          <p:cNvPr id="574" name="Google Shape;574;gf9dad6c6b4_0_1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600"/>
              </a:spcAft>
              <a:buSzPts val="1200"/>
              <a:buNone/>
            </a:pPr>
            <a:r>
              <a:rPr lang="en-US"/>
              <a:t>APPENDIX</a:t>
            </a:r>
            <a:endParaRPr/>
          </a:p>
        </p:txBody>
      </p:sp>
      <p:pic>
        <p:nvPicPr>
          <p:cNvPr id="575" name="Google Shape;575;gf9dad6c6b4_0_12"/>
          <p:cNvPicPr preferRelativeResize="0"/>
          <p:nvPr/>
        </p:nvPicPr>
        <p:blipFill rotWithShape="1">
          <a:blip r:embed="rId3">
            <a:alphaModFix/>
          </a:blip>
          <a:srcRect/>
          <a:stretch/>
        </p:blipFill>
        <p:spPr>
          <a:xfrm>
            <a:off x="6767312" y="4365672"/>
            <a:ext cx="1919475" cy="487261"/>
          </a:xfrm>
          <a:prstGeom prst="rect">
            <a:avLst/>
          </a:prstGeom>
          <a:noFill/>
          <a:ln>
            <a:noFill/>
          </a:ln>
        </p:spPr>
      </p:pic>
      <p:sp>
        <p:nvSpPr>
          <p:cNvPr id="576" name="Google Shape;576;gf9dad6c6b4_0_12"/>
          <p:cNvSpPr txBox="1"/>
          <p:nvPr/>
        </p:nvSpPr>
        <p:spPr>
          <a:xfrm>
            <a:off x="464695" y="4549369"/>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0"/>
          <p:cNvSpPr txBox="1">
            <a:spLocks noGrp="1"/>
          </p:cNvSpPr>
          <p:nvPr>
            <p:ph type="title"/>
          </p:nvPr>
        </p:nvSpPr>
        <p:spPr>
          <a:xfrm>
            <a:off x="457200" y="514351"/>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a:latin typeface="Source Sans Pro"/>
                <a:ea typeface="Source Sans Pro"/>
                <a:cs typeface="Source Sans Pro"/>
                <a:sym typeface="Source Sans Pro"/>
              </a:rPr>
              <a:t>Acronyms</a:t>
            </a:r>
            <a:endParaRPr/>
          </a:p>
        </p:txBody>
      </p:sp>
      <p:sp>
        <p:nvSpPr>
          <p:cNvPr id="582" name="Google Shape;582;p30"/>
          <p:cNvSpPr txBox="1">
            <a:spLocks noGrp="1"/>
          </p:cNvSpPr>
          <p:nvPr>
            <p:ph type="sldNum" idx="12"/>
          </p:nvPr>
        </p:nvSpPr>
        <p:spPr>
          <a:xfrm>
            <a:off x="8001000" y="4767264"/>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25</a:t>
            </a:fld>
            <a:endParaRPr/>
          </a:p>
        </p:txBody>
      </p:sp>
      <p:sp>
        <p:nvSpPr>
          <p:cNvPr id="583" name="Google Shape;583;p30"/>
          <p:cNvSpPr txBox="1">
            <a:spLocks noGrp="1"/>
          </p:cNvSpPr>
          <p:nvPr>
            <p:ph type="body" idx="1"/>
          </p:nvPr>
        </p:nvSpPr>
        <p:spPr>
          <a:xfrm>
            <a:off x="457200" y="1276351"/>
            <a:ext cx="8229600" cy="33528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2"/>
              </a:buClr>
              <a:buSzPts val="1600"/>
              <a:buNone/>
            </a:pPr>
            <a:endParaRPr sz="1600"/>
          </a:p>
          <a:p>
            <a:pPr marL="0" lvl="0" indent="0" algn="l" rtl="0">
              <a:lnSpc>
                <a:spcPct val="120000"/>
              </a:lnSpc>
              <a:spcBef>
                <a:spcPts val="600"/>
              </a:spcBef>
              <a:spcAft>
                <a:spcPts val="0"/>
              </a:spcAft>
              <a:buClr>
                <a:schemeClr val="dk2"/>
              </a:buClr>
              <a:buSzPts val="1400"/>
              <a:buNone/>
            </a:pPr>
            <a:endParaRPr sz="1400"/>
          </a:p>
        </p:txBody>
      </p:sp>
      <p:sp>
        <p:nvSpPr>
          <p:cNvPr id="584" name="Google Shape;584;p30"/>
          <p:cNvSpPr txBox="1"/>
          <p:nvPr/>
        </p:nvSpPr>
        <p:spPr>
          <a:xfrm>
            <a:off x="435691" y="1144190"/>
            <a:ext cx="7944516" cy="2530500"/>
          </a:xfrm>
          <a:prstGeom prst="rect">
            <a:avLst/>
          </a:prstGeom>
          <a:noFill/>
          <a:ln>
            <a:noFill/>
          </a:ln>
        </p:spPr>
        <p:txBody>
          <a:bodyPr spcFirstLastPara="1" wrap="square" lIns="121900" tIns="60950" rIns="121900" bIns="60950" anchor="t" anchorCtr="0">
            <a:normAutofit/>
          </a:bodyPr>
          <a:lstStyle/>
          <a:p>
            <a:pPr marL="228600" marR="0" lvl="0" indent="-228600" algn="l" rtl="0">
              <a:lnSpc>
                <a:spcPct val="120000"/>
              </a:lnSpc>
              <a:spcBef>
                <a:spcPts val="0"/>
              </a:spcBef>
              <a:spcAft>
                <a:spcPts val="0"/>
              </a:spcAft>
              <a:buClr>
                <a:schemeClr val="dk2"/>
              </a:buClr>
              <a:buSzPts val="1400"/>
              <a:buFont typeface="Arial"/>
              <a:buChar char="•"/>
            </a:pPr>
            <a:r>
              <a:rPr lang="en-US" sz="1600" b="1" i="0" u="none" strike="noStrike" cap="none">
                <a:solidFill>
                  <a:schemeClr val="dk2"/>
                </a:solidFill>
                <a:latin typeface="Source Sans Pro"/>
                <a:ea typeface="Source Sans Pro"/>
                <a:cs typeface="Source Sans Pro"/>
                <a:sym typeface="Source Sans Pro"/>
              </a:rPr>
              <a:t>DHM</a:t>
            </a:r>
            <a:r>
              <a:rPr lang="en-US" sz="1600" b="0" i="0" u="none" strike="noStrike" cap="none">
                <a:solidFill>
                  <a:schemeClr val="dk2"/>
                </a:solidFill>
                <a:latin typeface="Source Sans Pro"/>
                <a:ea typeface="Source Sans Pro"/>
                <a:cs typeface="Source Sans Pro"/>
                <a:sym typeface="Source Sans Pro"/>
              </a:rPr>
              <a:t> – Digital Health Modernization (team in OCTO that paved the way for the health apartment work)</a:t>
            </a:r>
            <a:endParaRPr sz="1600" b="0" i="0" u="none" strike="noStrike" cap="none">
              <a:solidFill>
                <a:schemeClr val="dk2"/>
              </a:solidFill>
              <a:latin typeface="Source Sans Pro"/>
              <a:ea typeface="Source Sans Pro"/>
              <a:cs typeface="Source Sans Pro"/>
              <a:sym typeface="Source Sans Pro"/>
            </a:endParaRPr>
          </a:p>
          <a:p>
            <a:pPr marL="228600" marR="0" lvl="0" indent="-228600" algn="l" rtl="0">
              <a:lnSpc>
                <a:spcPct val="120000"/>
              </a:lnSpc>
              <a:spcBef>
                <a:spcPts val="0"/>
              </a:spcBef>
              <a:spcAft>
                <a:spcPts val="0"/>
              </a:spcAft>
              <a:buClr>
                <a:schemeClr val="dk2"/>
              </a:buClr>
              <a:buSzPts val="1400"/>
              <a:buFont typeface="Arial"/>
              <a:buChar char="•"/>
            </a:pPr>
            <a:r>
              <a:rPr lang="en-US" sz="1600" b="1" i="0" u="none" strike="noStrike" cap="none">
                <a:solidFill>
                  <a:schemeClr val="dk2"/>
                </a:solidFill>
                <a:latin typeface="Source Sans Pro"/>
                <a:ea typeface="Source Sans Pro"/>
                <a:cs typeface="Source Sans Pro"/>
                <a:sym typeface="Source Sans Pro"/>
              </a:rPr>
              <a:t>MHV</a:t>
            </a:r>
            <a:r>
              <a:rPr lang="en-US" sz="1600" b="0" i="0" u="none" strike="noStrike" cap="none">
                <a:solidFill>
                  <a:schemeClr val="dk2"/>
                </a:solidFill>
                <a:latin typeface="Source Sans Pro"/>
                <a:ea typeface="Source Sans Pro"/>
                <a:cs typeface="Source Sans Pro"/>
                <a:sym typeface="Source Sans Pro"/>
              </a:rPr>
              <a:t> – My HealtheVet</a:t>
            </a:r>
            <a:endParaRPr sz="1600" b="0" i="0" u="none" strike="noStrike" cap="none">
              <a:solidFill>
                <a:schemeClr val="dk2"/>
              </a:solidFill>
              <a:latin typeface="Source Sans Pro"/>
              <a:ea typeface="Source Sans Pro"/>
              <a:cs typeface="Source Sans Pro"/>
              <a:sym typeface="Source Sans Pro"/>
            </a:endParaRPr>
          </a:p>
          <a:p>
            <a:pPr marL="228600" marR="0" lvl="0" indent="-228600" algn="l" rtl="0">
              <a:lnSpc>
                <a:spcPct val="120000"/>
              </a:lnSpc>
              <a:spcBef>
                <a:spcPts val="0"/>
              </a:spcBef>
              <a:spcAft>
                <a:spcPts val="0"/>
              </a:spcAft>
              <a:buClr>
                <a:schemeClr val="dk2"/>
              </a:buClr>
              <a:buSzPts val="1400"/>
              <a:buFont typeface="Arial"/>
              <a:buChar char="•"/>
            </a:pPr>
            <a:r>
              <a:rPr lang="en-US" sz="1600" b="1" i="0" u="none" strike="noStrike" cap="none">
                <a:solidFill>
                  <a:schemeClr val="dk2"/>
                </a:solidFill>
                <a:latin typeface="Source Sans Pro"/>
                <a:ea typeface="Source Sans Pro"/>
                <a:cs typeface="Source Sans Pro"/>
                <a:sym typeface="Source Sans Pro"/>
              </a:rPr>
              <a:t>OCTO</a:t>
            </a:r>
            <a:r>
              <a:rPr lang="en-US" sz="1600" b="0" i="0" u="none" strike="noStrike" cap="none">
                <a:solidFill>
                  <a:schemeClr val="dk2"/>
                </a:solidFill>
                <a:latin typeface="Source Sans Pro"/>
                <a:ea typeface="Source Sans Pro"/>
                <a:cs typeface="Source Sans Pro"/>
                <a:sym typeface="Source Sans Pro"/>
              </a:rPr>
              <a:t> – Office of the Chief Technology Officer</a:t>
            </a:r>
            <a:endParaRPr sz="1600" b="0" i="0" u="none" strike="noStrike" cap="none">
              <a:solidFill>
                <a:schemeClr val="dk2"/>
              </a:solidFill>
              <a:latin typeface="Source Sans Pro"/>
              <a:ea typeface="Source Sans Pro"/>
              <a:cs typeface="Source Sans Pro"/>
              <a:sym typeface="Source Sans Pro"/>
            </a:endParaRPr>
          </a:p>
          <a:p>
            <a:pPr marL="228600" marR="0" lvl="0" indent="-228600" algn="l" rtl="0">
              <a:lnSpc>
                <a:spcPct val="120000"/>
              </a:lnSpc>
              <a:spcBef>
                <a:spcPts val="0"/>
              </a:spcBef>
              <a:spcAft>
                <a:spcPts val="0"/>
              </a:spcAft>
              <a:buClr>
                <a:schemeClr val="dk2"/>
              </a:buClr>
              <a:buSzPts val="1400"/>
              <a:buFont typeface="Arial"/>
              <a:buChar char="•"/>
            </a:pPr>
            <a:r>
              <a:rPr lang="en-US" sz="1600" b="1" i="0" u="none" strike="noStrike" cap="none">
                <a:solidFill>
                  <a:schemeClr val="dk2"/>
                </a:solidFill>
                <a:latin typeface="Source Sans Pro"/>
                <a:ea typeface="Source Sans Pro"/>
                <a:cs typeface="Source Sans Pro"/>
                <a:sym typeface="Source Sans Pro"/>
              </a:rPr>
              <a:t>POC</a:t>
            </a:r>
            <a:r>
              <a:rPr lang="en-US" sz="1600" b="0" i="0" u="none" strike="noStrike" cap="none">
                <a:solidFill>
                  <a:schemeClr val="dk2"/>
                </a:solidFill>
                <a:latin typeface="Source Sans Pro"/>
                <a:ea typeface="Source Sans Pro"/>
                <a:cs typeface="Source Sans Pro"/>
                <a:sym typeface="Source Sans Pro"/>
              </a:rPr>
              <a:t> – proof of concept</a:t>
            </a:r>
            <a:endParaRPr sz="1600" b="0" i="0" u="none" strike="noStrike" cap="none">
              <a:solidFill>
                <a:schemeClr val="dk2"/>
              </a:solidFill>
              <a:latin typeface="Source Sans Pro"/>
              <a:ea typeface="Source Sans Pro"/>
              <a:cs typeface="Source Sans Pro"/>
              <a:sym typeface="Source Sans Pro"/>
            </a:endParaRPr>
          </a:p>
          <a:p>
            <a:pPr marL="228600" marR="0" lvl="0" indent="-228600" algn="l" rtl="0">
              <a:lnSpc>
                <a:spcPct val="120000"/>
              </a:lnSpc>
              <a:spcBef>
                <a:spcPts val="0"/>
              </a:spcBef>
              <a:spcAft>
                <a:spcPts val="0"/>
              </a:spcAft>
              <a:buClr>
                <a:schemeClr val="dk2"/>
              </a:buClr>
              <a:buSzPts val="1400"/>
              <a:buFont typeface="Arial"/>
              <a:buChar char="•"/>
            </a:pPr>
            <a:r>
              <a:rPr lang="en-US" sz="1600" b="1" i="0" u="none" strike="noStrike" cap="none">
                <a:solidFill>
                  <a:schemeClr val="dk2"/>
                </a:solidFill>
                <a:latin typeface="Source Sans Pro"/>
                <a:ea typeface="Source Sans Pro"/>
                <a:cs typeface="Source Sans Pro"/>
                <a:sym typeface="Source Sans Pro"/>
              </a:rPr>
              <a:t>VFS</a:t>
            </a:r>
            <a:r>
              <a:rPr lang="en-US" sz="1600" b="0" i="0" u="none" strike="noStrike" cap="none">
                <a:solidFill>
                  <a:schemeClr val="dk2"/>
                </a:solidFill>
                <a:latin typeface="Source Sans Pro"/>
                <a:ea typeface="Source Sans Pro"/>
                <a:cs typeface="Source Sans Pro"/>
                <a:sym typeface="Source Sans Pro"/>
              </a:rPr>
              <a:t> – Veteran-Facing Services</a:t>
            </a:r>
            <a:endParaRPr sz="1600" b="0" i="0" u="none" strike="noStrike" cap="none">
              <a:solidFill>
                <a:schemeClr val="dk2"/>
              </a:solidFill>
              <a:latin typeface="Source Sans Pro"/>
              <a:ea typeface="Source Sans Pro"/>
              <a:cs typeface="Source Sans Pro"/>
              <a:sym typeface="Source Sans Pro"/>
            </a:endParaRPr>
          </a:p>
        </p:txBody>
      </p:sp>
      <p:sp>
        <p:nvSpPr>
          <p:cNvPr id="585" name="Google Shape;585;p3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600"/>
              </a:spcAft>
              <a:buSzPts val="1200"/>
              <a:buNone/>
            </a:pPr>
            <a:r>
              <a:rPr lang="en-US"/>
              <a:t>APPENDIX</a:t>
            </a:r>
            <a:endParaRPr/>
          </a:p>
        </p:txBody>
      </p:sp>
      <p:pic>
        <p:nvPicPr>
          <p:cNvPr id="586" name="Google Shape;586;p30"/>
          <p:cNvPicPr preferRelativeResize="0"/>
          <p:nvPr/>
        </p:nvPicPr>
        <p:blipFill rotWithShape="1">
          <a:blip r:embed="rId3">
            <a:alphaModFix/>
          </a:blip>
          <a:srcRect/>
          <a:stretch/>
        </p:blipFill>
        <p:spPr>
          <a:xfrm>
            <a:off x="6767312" y="4354914"/>
            <a:ext cx="1919475" cy="487261"/>
          </a:xfrm>
          <a:prstGeom prst="rect">
            <a:avLst/>
          </a:prstGeom>
          <a:noFill/>
          <a:ln>
            <a:noFill/>
          </a:ln>
        </p:spPr>
      </p:pic>
      <p:sp>
        <p:nvSpPr>
          <p:cNvPr id="587" name="Google Shape;587;p30"/>
          <p:cNvSpPr txBox="1"/>
          <p:nvPr/>
        </p:nvSpPr>
        <p:spPr>
          <a:xfrm>
            <a:off x="550758" y="4538611"/>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a:t>Objectives</a:t>
            </a:r>
            <a:endParaRPr/>
          </a:p>
        </p:txBody>
      </p:sp>
      <p:sp>
        <p:nvSpPr>
          <p:cNvPr id="305" name="Google Shape;305;p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306" name="Google Shape;306;p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a:t>INTRODUCTION</a:t>
            </a:r>
            <a:endParaRPr/>
          </a:p>
        </p:txBody>
      </p:sp>
      <p:sp>
        <p:nvSpPr>
          <p:cNvPr id="307" name="Google Shape;307;p2"/>
          <p:cNvSpPr txBox="1">
            <a:spLocks noGrp="1"/>
          </p:cNvSpPr>
          <p:nvPr>
            <p:ph type="body" idx="1"/>
          </p:nvPr>
        </p:nvSpPr>
        <p:spPr>
          <a:xfrm>
            <a:off x="457200" y="1168199"/>
            <a:ext cx="8229600" cy="2332085"/>
          </a:xfrm>
          <a:prstGeom prst="rect">
            <a:avLst/>
          </a:prstGeom>
          <a:noFill/>
          <a:ln>
            <a:noFill/>
          </a:ln>
        </p:spPr>
        <p:txBody>
          <a:bodyPr spcFirstLastPara="1" wrap="square" lIns="91425" tIns="45700" rIns="91425" bIns="45700" anchor="t" anchorCtr="0">
            <a:normAutofit/>
          </a:bodyPr>
          <a:lstStyle/>
          <a:p>
            <a:pPr marL="228600" lvl="0" indent="-177800" algn="l" rtl="0">
              <a:lnSpc>
                <a:spcPct val="120000"/>
              </a:lnSpc>
              <a:spcBef>
                <a:spcPts val="0"/>
              </a:spcBef>
              <a:spcAft>
                <a:spcPts val="0"/>
              </a:spcAft>
              <a:buClr>
                <a:schemeClr val="dk2"/>
              </a:buClr>
              <a:buSzPts val="1600"/>
              <a:buChar char="•"/>
            </a:pPr>
            <a:r>
              <a:rPr lang="en-US" sz="1600"/>
              <a:t>Introduce the Health Apartment Team</a:t>
            </a:r>
            <a:endParaRPr sz="1600"/>
          </a:p>
          <a:p>
            <a:pPr marL="228600" lvl="0" indent="-177800" algn="l" rtl="0">
              <a:lnSpc>
                <a:spcPct val="120000"/>
              </a:lnSpc>
              <a:spcBef>
                <a:spcPts val="600"/>
              </a:spcBef>
              <a:spcAft>
                <a:spcPts val="0"/>
              </a:spcAft>
              <a:buClr>
                <a:schemeClr val="dk2"/>
              </a:buClr>
              <a:buSzPts val="1600"/>
              <a:buChar char="•"/>
            </a:pPr>
            <a:r>
              <a:rPr lang="en-US" sz="1600"/>
              <a:t>Share where we are and what’s ahead </a:t>
            </a:r>
            <a:endParaRPr sz="1600"/>
          </a:p>
          <a:p>
            <a:pPr marL="228600" lvl="0" indent="-177800" algn="l" rtl="0">
              <a:lnSpc>
                <a:spcPct val="120000"/>
              </a:lnSpc>
              <a:spcBef>
                <a:spcPts val="600"/>
              </a:spcBef>
              <a:spcAft>
                <a:spcPts val="0"/>
              </a:spcAft>
              <a:buSzPts val="1600"/>
              <a:buChar char="•"/>
            </a:pPr>
            <a:r>
              <a:rPr lang="en-US" sz="1600"/>
              <a:t>Learn where the health apartment intersects with your work  </a:t>
            </a:r>
            <a:endParaRPr sz="1600"/>
          </a:p>
          <a:p>
            <a:pPr marL="228600" lvl="0" indent="-177800" algn="l" rtl="0">
              <a:lnSpc>
                <a:spcPct val="120000"/>
              </a:lnSpc>
              <a:spcBef>
                <a:spcPts val="600"/>
              </a:spcBef>
              <a:spcAft>
                <a:spcPts val="600"/>
              </a:spcAft>
              <a:buSzPts val="1600"/>
              <a:buChar char="•"/>
            </a:pPr>
            <a:r>
              <a:rPr lang="en-US" sz="1600"/>
              <a:t>Discuss how to collaborate with you</a:t>
            </a:r>
            <a:endParaRPr sz="1600"/>
          </a:p>
        </p:txBody>
      </p:sp>
      <p:pic>
        <p:nvPicPr>
          <p:cNvPr id="308" name="Google Shape;308;p2"/>
          <p:cNvPicPr preferRelativeResize="0"/>
          <p:nvPr/>
        </p:nvPicPr>
        <p:blipFill rotWithShape="1">
          <a:blip r:embed="rId3">
            <a:alphaModFix/>
          </a:blip>
          <a:srcRect/>
          <a:stretch/>
        </p:blipFill>
        <p:spPr>
          <a:xfrm>
            <a:off x="6767312" y="4364539"/>
            <a:ext cx="1919475" cy="487261"/>
          </a:xfrm>
          <a:prstGeom prst="rect">
            <a:avLst/>
          </a:prstGeom>
          <a:noFill/>
          <a:ln>
            <a:noFill/>
          </a:ln>
        </p:spPr>
      </p:pic>
      <p:sp>
        <p:nvSpPr>
          <p:cNvPr id="309" name="Google Shape;309;p2"/>
          <p:cNvSpPr txBox="1"/>
          <p:nvPr/>
        </p:nvSpPr>
        <p:spPr>
          <a:xfrm>
            <a:off x="550758" y="4548236"/>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graphicFrame>
        <p:nvGraphicFramePr>
          <p:cNvPr id="327" name="Google Shape;327;gfb03afc2d3_2_22"/>
          <p:cNvGraphicFramePr/>
          <p:nvPr>
            <p:extLst>
              <p:ext uri="{D42A27DB-BD31-4B8C-83A1-F6EECF244321}">
                <p14:modId xmlns:p14="http://schemas.microsoft.com/office/powerpoint/2010/main" val="3168069291"/>
              </p:ext>
            </p:extLst>
          </p:nvPr>
        </p:nvGraphicFramePr>
        <p:xfrm>
          <a:off x="6025661" y="3157145"/>
          <a:ext cx="2733826" cy="943700"/>
        </p:xfrm>
        <a:graphic>
          <a:graphicData uri="http://schemas.openxmlformats.org/drawingml/2006/table">
            <a:tbl>
              <a:tblPr>
                <a:noFill/>
                <a:tableStyleId>{4ADE48BC-AE78-477A-B12D-9704387A8FED}</a:tableStyleId>
              </a:tblPr>
              <a:tblGrid>
                <a:gridCol w="2733826">
                  <a:extLst>
                    <a:ext uri="{9D8B030D-6E8A-4147-A177-3AD203B41FA5}">
                      <a16:colId xmlns:a16="http://schemas.microsoft.com/office/drawing/2014/main" val="20000"/>
                    </a:ext>
                  </a:extLst>
                </a:gridCol>
              </a:tblGrid>
              <a:tr h="295625">
                <a:tc>
                  <a:txBody>
                    <a:bodyPr/>
                    <a:lstStyle/>
                    <a:p>
                      <a:pPr marL="0" marR="0" lvl="0" indent="0" algn="ctr" rtl="0">
                        <a:lnSpc>
                          <a:spcPct val="100000"/>
                        </a:lnSpc>
                        <a:spcBef>
                          <a:spcPts val="0"/>
                        </a:spcBef>
                        <a:spcAft>
                          <a:spcPts val="0"/>
                        </a:spcAft>
                        <a:buClr>
                          <a:srgbClr val="FFFFFF"/>
                        </a:buClr>
                        <a:buSzPts val="1100"/>
                        <a:buFont typeface="Arial"/>
                        <a:buNone/>
                      </a:pPr>
                      <a:r>
                        <a:rPr lang="en-US" sz="1100" b="1" u="none" strike="noStrike" cap="none" dirty="0">
                          <a:solidFill>
                            <a:srgbClr val="FFFFFF"/>
                          </a:solidFill>
                          <a:latin typeface="Source Sans Pro"/>
                          <a:ea typeface="Source Sans Pro"/>
                          <a:cs typeface="Source Sans Pro"/>
                          <a:sym typeface="Source Sans Pro"/>
                        </a:rPr>
                        <a:t>Extended Team Partners</a:t>
                      </a:r>
                      <a:endParaRPr sz="1100" b="1" u="none" strike="noStrike" cap="none" dirty="0">
                        <a:solidFill>
                          <a:srgbClr val="FFFFFF"/>
                        </a:solidFill>
                        <a:latin typeface="Source Sans Pro"/>
                        <a:ea typeface="Source Sans Pro"/>
                        <a:cs typeface="Source Sans Pro"/>
                        <a:sym typeface="Source Sans Pro"/>
                      </a:endParaRPr>
                    </a:p>
                  </a:txBody>
                  <a:tcPr marL="45700" marR="45700" marT="45700" marB="45700">
                    <a:lnL w="9525" cap="flat" cmpd="sng">
                      <a:solidFill>
                        <a:srgbClr val="00B050">
                          <a:alpha val="0"/>
                        </a:srgbClr>
                      </a:solidFill>
                      <a:prstDash val="solid"/>
                      <a:round/>
                      <a:headEnd type="none" w="sm" len="sm"/>
                      <a:tailEnd type="none" w="sm" len="sm"/>
                    </a:lnL>
                    <a:lnR w="9525" cap="flat" cmpd="sng">
                      <a:solidFill>
                        <a:srgbClr val="00B050">
                          <a:alpha val="0"/>
                        </a:srgbClr>
                      </a:solidFill>
                      <a:prstDash val="solid"/>
                      <a:round/>
                      <a:headEnd type="none" w="sm" len="sm"/>
                      <a:tailEnd type="none" w="sm" len="sm"/>
                    </a:lnR>
                    <a:lnT w="9525" cap="flat" cmpd="sng">
                      <a:solidFill>
                        <a:srgbClr val="00B050">
                          <a:alpha val="0"/>
                        </a:srgbClr>
                      </a:solidFill>
                      <a:prstDash val="solid"/>
                      <a:round/>
                      <a:headEnd type="none" w="sm" len="sm"/>
                      <a:tailEnd type="none" w="sm" len="sm"/>
                    </a:lnT>
                    <a:lnB w="9525" cap="flat" cmpd="sng">
                      <a:solidFill>
                        <a:srgbClr val="EFEFEF">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648075">
                <a:tc>
                  <a:txBody>
                    <a:bodyPr/>
                    <a:lstStyle/>
                    <a:p>
                      <a:pPr marL="171450" marR="0" lvl="0" indent="-107950" algn="l" rtl="0">
                        <a:lnSpc>
                          <a:spcPct val="100000"/>
                        </a:lnSpc>
                        <a:spcBef>
                          <a:spcPts val="0"/>
                        </a:spcBef>
                        <a:spcAft>
                          <a:spcPts val="0"/>
                        </a:spcAft>
                        <a:buClr>
                          <a:schemeClr val="dk2"/>
                        </a:buClr>
                        <a:buSzPts val="800"/>
                        <a:buFont typeface="Source Sans Pro"/>
                        <a:buChar char="●"/>
                      </a:pPr>
                      <a:r>
                        <a:rPr lang="en-US" sz="1000" u="none" strike="noStrike" cap="none" dirty="0">
                          <a:solidFill>
                            <a:schemeClr val="dk2"/>
                          </a:solidFill>
                          <a:latin typeface="Source Sans Pro"/>
                          <a:ea typeface="Source Sans Pro"/>
                          <a:cs typeface="Source Sans Pro"/>
                          <a:sym typeface="Source Sans Pro"/>
                        </a:rPr>
                        <a:t>OCC / My HealtheVet teams</a:t>
                      </a:r>
                      <a:endParaRPr dirty="0"/>
                    </a:p>
                    <a:p>
                      <a:pPr marL="171450" marR="0" lvl="0" indent="-107950" algn="l" rtl="0">
                        <a:lnSpc>
                          <a:spcPct val="100000"/>
                        </a:lnSpc>
                        <a:spcBef>
                          <a:spcPts val="0"/>
                        </a:spcBef>
                        <a:spcAft>
                          <a:spcPts val="0"/>
                        </a:spcAft>
                        <a:buClr>
                          <a:schemeClr val="dk2"/>
                        </a:buClr>
                        <a:buSzPts val="800"/>
                        <a:buFont typeface="Source Sans Pro"/>
                        <a:buChar char="●"/>
                      </a:pPr>
                      <a:r>
                        <a:rPr lang="en-US" sz="1000" u="none" strike="noStrike" cap="none" dirty="0">
                          <a:solidFill>
                            <a:schemeClr val="dk2"/>
                          </a:solidFill>
                          <a:latin typeface="Source Sans Pro"/>
                          <a:ea typeface="Source Sans Pro"/>
                          <a:cs typeface="Source Sans Pro"/>
                          <a:sym typeface="Source Sans Pro"/>
                        </a:rPr>
                        <a:t>OCTO teams working on health-related and sitewide things</a:t>
                      </a:r>
                      <a:endParaRPr sz="1000" u="none" strike="noStrike" cap="none" dirty="0">
                        <a:solidFill>
                          <a:schemeClr val="dk2"/>
                        </a:solidFill>
                        <a:latin typeface="Source Sans Pro"/>
                        <a:ea typeface="Source Sans Pro"/>
                        <a:cs typeface="Source Sans Pro"/>
                        <a:sym typeface="Source Sans Pro"/>
                      </a:endParaRPr>
                    </a:p>
                  </a:txBody>
                  <a:tcPr marL="45700" marR="45700" marT="45700" marB="45700">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alpha val="0"/>
                        </a:srgbClr>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28" name="Google Shape;328;gfb03afc2d3_2_22"/>
          <p:cNvGraphicFramePr/>
          <p:nvPr>
            <p:extLst>
              <p:ext uri="{D42A27DB-BD31-4B8C-83A1-F6EECF244321}">
                <p14:modId xmlns:p14="http://schemas.microsoft.com/office/powerpoint/2010/main" val="2813020319"/>
              </p:ext>
            </p:extLst>
          </p:nvPr>
        </p:nvGraphicFramePr>
        <p:xfrm>
          <a:off x="6025662" y="722676"/>
          <a:ext cx="2733826" cy="1149625"/>
        </p:xfrm>
        <a:graphic>
          <a:graphicData uri="http://schemas.openxmlformats.org/drawingml/2006/table">
            <a:tbl>
              <a:tblPr>
                <a:noFill/>
                <a:tableStyleId>{4ADE48BC-AE78-477A-B12D-9704387A8FED}</a:tableStyleId>
              </a:tblPr>
              <a:tblGrid>
                <a:gridCol w="2733826">
                  <a:extLst>
                    <a:ext uri="{9D8B030D-6E8A-4147-A177-3AD203B41FA5}">
                      <a16:colId xmlns:a16="http://schemas.microsoft.com/office/drawing/2014/main" val="20000"/>
                    </a:ext>
                  </a:extLst>
                </a:gridCol>
              </a:tblGrid>
              <a:tr h="296225">
                <a:tc>
                  <a:txBody>
                    <a:bodyPr/>
                    <a:lstStyle/>
                    <a:p>
                      <a:pPr marL="0" marR="0" lvl="0" indent="0" algn="ctr" rtl="0">
                        <a:lnSpc>
                          <a:spcPct val="100000"/>
                        </a:lnSpc>
                        <a:spcBef>
                          <a:spcPts val="0"/>
                        </a:spcBef>
                        <a:spcAft>
                          <a:spcPts val="0"/>
                        </a:spcAft>
                        <a:buClr>
                          <a:srgbClr val="FFFFFF"/>
                        </a:buClr>
                        <a:buSzPts val="1100"/>
                        <a:buFont typeface="Arial"/>
                        <a:buNone/>
                      </a:pPr>
                      <a:r>
                        <a:rPr lang="en-US" sz="1100" b="1" u="none" strike="noStrike" cap="none" dirty="0">
                          <a:solidFill>
                            <a:schemeClr val="lt1"/>
                          </a:solidFill>
                          <a:latin typeface="Source Sans Pro"/>
                          <a:ea typeface="Source Sans Pro"/>
                          <a:cs typeface="Source Sans Pro"/>
                          <a:sym typeface="Source Sans Pro"/>
                        </a:rPr>
                        <a:t>OCTO Leadership Team</a:t>
                      </a:r>
                      <a:endParaRPr sz="1100" b="1" u="none" strike="noStrike" cap="none" dirty="0">
                        <a:solidFill>
                          <a:srgbClr val="FFFFFF"/>
                        </a:solidFill>
                        <a:latin typeface="Source Sans Pro"/>
                        <a:ea typeface="Source Sans Pro"/>
                        <a:cs typeface="Source Sans Pro"/>
                        <a:sym typeface="Source Sans Pro"/>
                      </a:endParaRPr>
                    </a:p>
                  </a:txBody>
                  <a:tcPr marL="45700" marR="45700" marT="45700" marB="45700">
                    <a:lnL w="19050" cap="flat" cmpd="sng">
                      <a:solidFill>
                        <a:srgbClr val="00B050">
                          <a:alpha val="0"/>
                        </a:srgbClr>
                      </a:solidFill>
                      <a:prstDash val="solid"/>
                      <a:round/>
                      <a:headEnd type="none" w="sm" len="sm"/>
                      <a:tailEnd type="none" w="sm" len="sm"/>
                    </a:lnL>
                    <a:lnR w="19050" cap="flat" cmpd="sng">
                      <a:solidFill>
                        <a:srgbClr val="00B050">
                          <a:alpha val="0"/>
                        </a:srgbClr>
                      </a:solidFill>
                      <a:prstDash val="solid"/>
                      <a:round/>
                      <a:headEnd type="none" w="sm" len="sm"/>
                      <a:tailEnd type="none" w="sm" len="sm"/>
                    </a:lnR>
                    <a:lnT w="19050" cap="flat" cmpd="sng">
                      <a:solidFill>
                        <a:srgbClr val="00B050">
                          <a:alpha val="0"/>
                        </a:srgbClr>
                      </a:solidFill>
                      <a:prstDash val="solid"/>
                      <a:round/>
                      <a:headEnd type="none" w="sm" len="sm"/>
                      <a:tailEnd type="none" w="sm" len="sm"/>
                    </a:lnT>
                    <a:lnB w="19050" cap="flat" cmpd="sng">
                      <a:solidFill>
                        <a:srgbClr val="EFEFEF">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744475">
                <a:tc>
                  <a:txBody>
                    <a:bodyPr/>
                    <a:lstStyle/>
                    <a:p>
                      <a:pPr marL="171450" marR="0" lvl="0" indent="-107950" algn="l" rtl="0">
                        <a:lnSpc>
                          <a:spcPct val="100000"/>
                        </a:lnSpc>
                        <a:spcBef>
                          <a:spcPts val="0"/>
                        </a:spcBef>
                        <a:spcAft>
                          <a:spcPts val="0"/>
                        </a:spcAft>
                        <a:buClr>
                          <a:schemeClr val="dk2"/>
                        </a:buClr>
                        <a:buSzPts val="800"/>
                        <a:buFont typeface="Source Sans Pro"/>
                        <a:buChar char="●"/>
                      </a:pPr>
                      <a:r>
                        <a:rPr lang="en-US" sz="1000" b="1" u="none" strike="noStrike" cap="none" dirty="0">
                          <a:solidFill>
                            <a:schemeClr val="dk2"/>
                          </a:solidFill>
                          <a:latin typeface="Source Sans Pro"/>
                          <a:ea typeface="Source Sans Pro"/>
                          <a:cs typeface="Source Sans Pro"/>
                          <a:sym typeface="Source Sans Pro"/>
                        </a:rPr>
                        <a:t>Charles Worthington </a:t>
                      </a:r>
                      <a:r>
                        <a:rPr lang="en-US" sz="1000" u="none" strike="noStrike" cap="none" dirty="0">
                          <a:solidFill>
                            <a:schemeClr val="dk2"/>
                          </a:solidFill>
                          <a:latin typeface="Source Sans Pro"/>
                          <a:ea typeface="Source Sans Pro"/>
                          <a:cs typeface="Source Sans Pro"/>
                          <a:sym typeface="Source Sans Pro"/>
                        </a:rPr>
                        <a:t>(CTO)</a:t>
                      </a:r>
                      <a:endParaRPr dirty="0"/>
                    </a:p>
                    <a:p>
                      <a:pPr marL="171450" marR="0" lvl="0" indent="-107950" algn="l" rtl="0">
                        <a:lnSpc>
                          <a:spcPct val="100000"/>
                        </a:lnSpc>
                        <a:spcBef>
                          <a:spcPts val="0"/>
                        </a:spcBef>
                        <a:spcAft>
                          <a:spcPts val="0"/>
                        </a:spcAft>
                        <a:buClr>
                          <a:schemeClr val="dk2"/>
                        </a:buClr>
                        <a:buSzPts val="800"/>
                        <a:buFont typeface="Source Sans Pro"/>
                        <a:buChar char="●"/>
                      </a:pPr>
                      <a:r>
                        <a:rPr lang="en-US" sz="1000" b="1" u="none" strike="noStrike" cap="none"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Chris Johnston </a:t>
                      </a:r>
                      <a:r>
                        <a:rPr lang="en-US" sz="1000" u="none" strike="noStrike" cap="none"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(Product Line Manager)</a:t>
                      </a:r>
                      <a:endParaRPr sz="1000" u="none" strike="noStrike" cap="none" dirty="0">
                        <a:solidFill>
                          <a:schemeClr val="dk2"/>
                        </a:solidFill>
                        <a:latin typeface="Source Sans Pro"/>
                        <a:ea typeface="Source Sans Pro"/>
                        <a:cs typeface="Source Sans Pro"/>
                        <a:sym typeface="Source Sans Pro"/>
                      </a:endParaRPr>
                    </a:p>
                    <a:p>
                      <a:pPr marL="171450" marR="0" lvl="0" indent="-107950" algn="l" rtl="0">
                        <a:lnSpc>
                          <a:spcPct val="100000"/>
                        </a:lnSpc>
                        <a:spcBef>
                          <a:spcPts val="0"/>
                        </a:spcBef>
                        <a:spcAft>
                          <a:spcPts val="0"/>
                        </a:spcAft>
                        <a:buClr>
                          <a:schemeClr val="dk2"/>
                        </a:buClr>
                        <a:buSzPts val="800"/>
                        <a:buFont typeface="Source Sans Pro"/>
                        <a:buChar char="●"/>
                      </a:pPr>
                      <a:r>
                        <a:rPr lang="en-US" sz="1000" b="1" u="none" strike="noStrike" cap="none" dirty="0">
                          <a:solidFill>
                            <a:schemeClr val="dk2"/>
                          </a:solidFill>
                          <a:latin typeface="Source Sans Pro"/>
                          <a:ea typeface="Source Sans Pro"/>
                          <a:cs typeface="Source Sans Pro"/>
                          <a:sym typeface="Source Sans Pro"/>
                        </a:rPr>
                        <a:t>Jeff Barnes </a:t>
                      </a:r>
                      <a:r>
                        <a:rPr lang="en-US" sz="1000" u="none" strike="noStrike" cap="none" dirty="0">
                          <a:solidFill>
                            <a:schemeClr val="dk2"/>
                          </a:solidFill>
                          <a:latin typeface="Source Sans Pro"/>
                          <a:ea typeface="Source Sans Pro"/>
                          <a:cs typeface="Source Sans Pro"/>
                          <a:sym typeface="Source Sans Pro"/>
                        </a:rPr>
                        <a:t>(Dep. Product Line Manager)</a:t>
                      </a:r>
                      <a:endParaRPr sz="1000" u="none" strike="noStrike" cap="none" dirty="0">
                        <a:solidFill>
                          <a:schemeClr val="dk2"/>
                        </a:solidFill>
                        <a:latin typeface="Source Sans Pro"/>
                        <a:ea typeface="Source Sans Pro"/>
                        <a:cs typeface="Source Sans Pro"/>
                        <a:sym typeface="Source Sans Pro"/>
                      </a:endParaRPr>
                    </a:p>
                    <a:p>
                      <a:pPr marL="171450" marR="0" lvl="0" indent="-107950" algn="l" rtl="0">
                        <a:lnSpc>
                          <a:spcPct val="100000"/>
                        </a:lnSpc>
                        <a:spcBef>
                          <a:spcPts val="0"/>
                        </a:spcBef>
                        <a:spcAft>
                          <a:spcPts val="0"/>
                        </a:spcAft>
                        <a:buClr>
                          <a:schemeClr val="dk2"/>
                        </a:buClr>
                        <a:buSzPts val="800"/>
                        <a:buFont typeface="Source Sans Pro"/>
                        <a:buChar char="●"/>
                      </a:pPr>
                      <a:r>
                        <a:rPr lang="en-US" sz="1000" b="1" u="none" strike="noStrike" cap="none" dirty="0">
                          <a:solidFill>
                            <a:schemeClr val="dk2"/>
                          </a:solidFill>
                          <a:latin typeface="Source Sans Pro"/>
                          <a:ea typeface="Source Sans Pro"/>
                          <a:cs typeface="Source Sans Pro"/>
                          <a:sym typeface="Source Sans Pro"/>
                        </a:rPr>
                        <a:t>Lauren Alexanderson </a:t>
                      </a:r>
                      <a:r>
                        <a:rPr lang="en-US" sz="1000" u="none" strike="noStrike" cap="none" dirty="0">
                          <a:solidFill>
                            <a:schemeClr val="dk2"/>
                          </a:solidFill>
                          <a:latin typeface="Source Sans Pro"/>
                          <a:ea typeface="Source Sans Pro"/>
                          <a:cs typeface="Source Sans Pro"/>
                          <a:sym typeface="Source Sans Pro"/>
                        </a:rPr>
                        <a:t>(Dep. CTO, Health Delivery)</a:t>
                      </a:r>
                      <a:endParaRPr sz="1000" u="none" strike="noStrike" cap="none" dirty="0">
                        <a:solidFill>
                          <a:schemeClr val="dk2"/>
                        </a:solidFill>
                        <a:latin typeface="Source Sans Pro"/>
                        <a:ea typeface="Source Sans Pro"/>
                        <a:cs typeface="Source Sans Pro"/>
                        <a:sym typeface="Source Sans Pro"/>
                      </a:endParaRPr>
                    </a:p>
                  </a:txBody>
                  <a:tcPr marL="45700" marR="45700" marT="45700" marB="45700">
                    <a:lnL w="19050" cap="flat" cmpd="sng">
                      <a:solidFill>
                        <a:srgbClr val="EFEFEF"/>
                      </a:solidFill>
                      <a:prstDash val="solid"/>
                      <a:round/>
                      <a:headEnd type="none" w="sm" len="sm"/>
                      <a:tailEnd type="none" w="sm" len="sm"/>
                    </a:lnL>
                    <a:lnR w="19050" cap="flat" cmpd="sng">
                      <a:solidFill>
                        <a:srgbClr val="EFEFEF"/>
                      </a:solidFill>
                      <a:prstDash val="solid"/>
                      <a:round/>
                      <a:headEnd type="none" w="sm" len="sm"/>
                      <a:tailEnd type="none" w="sm" len="sm"/>
                    </a:lnR>
                    <a:lnT w="19050" cap="flat" cmpd="sng">
                      <a:solidFill>
                        <a:srgbClr val="EFEFEF">
                          <a:alpha val="0"/>
                        </a:srgbClr>
                      </a:solidFill>
                      <a:prstDash val="solid"/>
                      <a:round/>
                      <a:headEnd type="none" w="sm" len="sm"/>
                      <a:tailEnd type="none" w="sm" len="sm"/>
                    </a:lnT>
                    <a:lnB w="19050"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30" name="Google Shape;330;gfb03afc2d3_2_22"/>
          <p:cNvGraphicFramePr/>
          <p:nvPr>
            <p:extLst>
              <p:ext uri="{D42A27DB-BD31-4B8C-83A1-F6EECF244321}">
                <p14:modId xmlns:p14="http://schemas.microsoft.com/office/powerpoint/2010/main" val="2723438436"/>
              </p:ext>
            </p:extLst>
          </p:nvPr>
        </p:nvGraphicFramePr>
        <p:xfrm>
          <a:off x="6025661" y="2029275"/>
          <a:ext cx="2733826" cy="960040"/>
        </p:xfrm>
        <a:graphic>
          <a:graphicData uri="http://schemas.openxmlformats.org/drawingml/2006/table">
            <a:tbl>
              <a:tblPr>
                <a:noFill/>
                <a:tableStyleId>{4ADE48BC-AE78-477A-B12D-9704387A8FED}</a:tableStyleId>
              </a:tblPr>
              <a:tblGrid>
                <a:gridCol w="2733826">
                  <a:extLst>
                    <a:ext uri="{9D8B030D-6E8A-4147-A177-3AD203B41FA5}">
                      <a16:colId xmlns:a16="http://schemas.microsoft.com/office/drawing/2014/main" val="20000"/>
                    </a:ext>
                  </a:extLst>
                </a:gridCol>
              </a:tblGrid>
              <a:tr h="0">
                <a:tc>
                  <a:txBody>
                    <a:bodyPr/>
                    <a:lstStyle/>
                    <a:p>
                      <a:pPr marL="0" marR="0" lvl="0" indent="0" algn="ctr" rtl="0">
                        <a:lnSpc>
                          <a:spcPct val="100000"/>
                        </a:lnSpc>
                        <a:spcBef>
                          <a:spcPts val="0"/>
                        </a:spcBef>
                        <a:spcAft>
                          <a:spcPts val="0"/>
                        </a:spcAft>
                        <a:buClr>
                          <a:srgbClr val="FFFFFF"/>
                        </a:buClr>
                        <a:buSzPts val="1100"/>
                        <a:buFont typeface="Arial"/>
                        <a:buNone/>
                      </a:pPr>
                      <a:r>
                        <a:rPr lang="en-US" sz="1100" b="1" u="none" strike="noStrike" cap="none" dirty="0">
                          <a:solidFill>
                            <a:schemeClr val="lt1"/>
                          </a:solidFill>
                          <a:latin typeface="Source Sans Pro"/>
                          <a:ea typeface="Source Sans Pro"/>
                          <a:cs typeface="Source Sans Pro"/>
                          <a:sym typeface="Source Sans Pro"/>
                        </a:rPr>
                        <a:t>OCC Leadership Team</a:t>
                      </a:r>
                      <a:endParaRPr sz="1100" b="1" u="none" strike="noStrike" cap="none" dirty="0">
                        <a:solidFill>
                          <a:srgbClr val="FFFFFF"/>
                        </a:solidFill>
                        <a:latin typeface="Source Sans Pro"/>
                        <a:ea typeface="Source Sans Pro"/>
                        <a:cs typeface="Source Sans Pro"/>
                        <a:sym typeface="Source Sans Pro"/>
                      </a:endParaRPr>
                    </a:p>
                  </a:txBody>
                  <a:tcPr marL="45700" marR="45700" marT="45700" marB="45700">
                    <a:lnL w="19050" cap="flat" cmpd="sng">
                      <a:solidFill>
                        <a:srgbClr val="00B050">
                          <a:alpha val="0"/>
                        </a:srgbClr>
                      </a:solidFill>
                      <a:prstDash val="solid"/>
                      <a:round/>
                      <a:headEnd type="none" w="sm" len="sm"/>
                      <a:tailEnd type="none" w="sm" len="sm"/>
                    </a:lnL>
                    <a:lnR w="19050" cap="flat" cmpd="sng">
                      <a:solidFill>
                        <a:srgbClr val="00B050">
                          <a:alpha val="0"/>
                        </a:srgbClr>
                      </a:solidFill>
                      <a:prstDash val="solid"/>
                      <a:round/>
                      <a:headEnd type="none" w="sm" len="sm"/>
                      <a:tailEnd type="none" w="sm" len="sm"/>
                    </a:lnR>
                    <a:lnT w="19050" cap="flat" cmpd="sng">
                      <a:solidFill>
                        <a:srgbClr val="00B050">
                          <a:alpha val="0"/>
                        </a:srgbClr>
                      </a:solidFill>
                      <a:prstDash val="solid"/>
                      <a:round/>
                      <a:headEnd type="none" w="sm" len="sm"/>
                      <a:tailEnd type="none" w="sm" len="sm"/>
                    </a:lnT>
                    <a:lnB w="19050" cap="flat" cmpd="sng">
                      <a:solidFill>
                        <a:srgbClr val="EFEFEF">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38100">
                <a:tc>
                  <a:txBody>
                    <a:bodyPr/>
                    <a:lstStyle/>
                    <a:p>
                      <a:pPr marL="171450" marR="0" lvl="0" indent="-107950" algn="l" rtl="0">
                        <a:lnSpc>
                          <a:spcPct val="100000"/>
                        </a:lnSpc>
                        <a:spcBef>
                          <a:spcPts val="0"/>
                        </a:spcBef>
                        <a:spcAft>
                          <a:spcPts val="0"/>
                        </a:spcAft>
                        <a:buClr>
                          <a:schemeClr val="dk2"/>
                        </a:buClr>
                        <a:buSzPts val="800"/>
                        <a:buFont typeface="Source Sans Pro"/>
                        <a:buChar char="●"/>
                      </a:pPr>
                      <a:r>
                        <a:rPr lang="en-US" sz="1000" b="1" u="none" strike="noStrike" cap="none" dirty="0">
                          <a:solidFill>
                            <a:schemeClr val="dk2"/>
                          </a:solidFill>
                          <a:latin typeface="Source Sans Pro"/>
                          <a:ea typeface="Source Sans Pro"/>
                          <a:cs typeface="Source Sans Pro"/>
                          <a:sym typeface="Source Sans Pro"/>
                        </a:rPr>
                        <a:t>Kathy Frisbee </a:t>
                      </a:r>
                      <a:r>
                        <a:rPr lang="en-US" sz="1000" u="none" strike="noStrike" cap="none" dirty="0">
                          <a:solidFill>
                            <a:schemeClr val="dk2"/>
                          </a:solidFill>
                          <a:latin typeface="Source Sans Pro"/>
                          <a:ea typeface="Source Sans Pro"/>
                          <a:cs typeface="Source Sans Pro"/>
                          <a:sym typeface="Source Sans Pro"/>
                        </a:rPr>
                        <a:t>(Acting Head, Office of Connected Care)</a:t>
                      </a:r>
                      <a:endParaRPr dirty="0"/>
                    </a:p>
                    <a:p>
                      <a:pPr marL="171450" marR="0" lvl="0" indent="-107950" algn="l" rtl="0">
                        <a:lnSpc>
                          <a:spcPct val="100000"/>
                        </a:lnSpc>
                        <a:spcBef>
                          <a:spcPts val="0"/>
                        </a:spcBef>
                        <a:spcAft>
                          <a:spcPts val="0"/>
                        </a:spcAft>
                        <a:buClr>
                          <a:schemeClr val="dk2"/>
                        </a:buClr>
                        <a:buSzPts val="800"/>
                        <a:buFont typeface="Source Sans Pro"/>
                        <a:buChar char="●"/>
                      </a:pPr>
                      <a:r>
                        <a:rPr lang="en-US" sz="1000" b="1" u="none" strike="noStrike" cap="none" dirty="0">
                          <a:solidFill>
                            <a:schemeClr val="dk2"/>
                          </a:solidFill>
                          <a:latin typeface="Source Sans Pro"/>
                          <a:ea typeface="Source Sans Pro"/>
                          <a:cs typeface="Source Sans Pro"/>
                          <a:sym typeface="Source Sans Pro"/>
                        </a:rPr>
                        <a:t>Nancy Wilck</a:t>
                      </a:r>
                      <a:r>
                        <a:rPr lang="en-US" sz="1000" u="none" strike="noStrike" cap="none" dirty="0">
                          <a:solidFill>
                            <a:schemeClr val="dk2"/>
                          </a:solidFill>
                          <a:latin typeface="Source Sans Pro"/>
                          <a:ea typeface="Source Sans Pro"/>
                          <a:cs typeface="Source Sans Pro"/>
                          <a:sym typeface="Source Sans Pro"/>
                        </a:rPr>
                        <a:t> (Director, Digital Health)</a:t>
                      </a:r>
                      <a:endParaRPr dirty="0"/>
                    </a:p>
                    <a:p>
                      <a:pPr marL="171450" marR="0" lvl="0" indent="-107950" algn="l" rtl="0">
                        <a:lnSpc>
                          <a:spcPct val="100000"/>
                        </a:lnSpc>
                        <a:spcBef>
                          <a:spcPts val="0"/>
                        </a:spcBef>
                        <a:spcAft>
                          <a:spcPts val="0"/>
                        </a:spcAft>
                        <a:buClr>
                          <a:schemeClr val="dk2"/>
                        </a:buClr>
                        <a:buSzPts val="800"/>
                        <a:buFont typeface="Source Sans Pro"/>
                        <a:buChar char="●"/>
                      </a:pPr>
                      <a:r>
                        <a:rPr lang="en-US" sz="1000" b="1" u="none" strike="noStrike" cap="none" dirty="0">
                          <a:solidFill>
                            <a:schemeClr val="dk2"/>
                          </a:solidFill>
                          <a:latin typeface="Source Sans Pro"/>
                          <a:ea typeface="Source Sans Pro"/>
                          <a:cs typeface="Source Sans Pro"/>
                          <a:sym typeface="Source Sans Pro"/>
                        </a:rPr>
                        <a:t>Theresa Hancock </a:t>
                      </a:r>
                      <a:r>
                        <a:rPr lang="en-US" sz="1000" u="none" strike="noStrike" cap="none" dirty="0">
                          <a:solidFill>
                            <a:schemeClr val="dk2"/>
                          </a:solidFill>
                          <a:latin typeface="Source Sans Pro"/>
                          <a:ea typeface="Source Sans Pro"/>
                          <a:cs typeface="Source Sans Pro"/>
                          <a:sym typeface="Source Sans Pro"/>
                        </a:rPr>
                        <a:t>(Director, My HealtheVet)</a:t>
                      </a:r>
                      <a:endParaRPr sz="1000" u="none" strike="noStrike" cap="none" dirty="0">
                        <a:solidFill>
                          <a:schemeClr val="dk2"/>
                        </a:solidFill>
                        <a:latin typeface="Source Sans Pro"/>
                        <a:ea typeface="Source Sans Pro"/>
                        <a:cs typeface="Source Sans Pro"/>
                        <a:sym typeface="Source Sans Pro"/>
                      </a:endParaRPr>
                    </a:p>
                  </a:txBody>
                  <a:tcPr marL="45700" marR="45700" marT="45700" marB="45700">
                    <a:lnL w="19050" cap="flat" cmpd="sng">
                      <a:solidFill>
                        <a:srgbClr val="EFEFEF"/>
                      </a:solidFill>
                      <a:prstDash val="solid"/>
                      <a:round/>
                      <a:headEnd type="none" w="sm" len="sm"/>
                      <a:tailEnd type="none" w="sm" len="sm"/>
                    </a:lnL>
                    <a:lnR w="19050" cap="flat" cmpd="sng">
                      <a:solidFill>
                        <a:srgbClr val="EFEFEF"/>
                      </a:solidFill>
                      <a:prstDash val="solid"/>
                      <a:round/>
                      <a:headEnd type="none" w="sm" len="sm"/>
                      <a:tailEnd type="none" w="sm" len="sm"/>
                    </a:lnR>
                    <a:lnT w="19050" cap="flat" cmpd="sng">
                      <a:solidFill>
                        <a:srgbClr val="EFEFEF">
                          <a:alpha val="0"/>
                        </a:srgbClr>
                      </a:solidFill>
                      <a:prstDash val="solid"/>
                      <a:round/>
                      <a:headEnd type="none" w="sm" len="sm"/>
                      <a:tailEnd type="none" w="sm" len="sm"/>
                    </a:lnT>
                    <a:lnB w="19050"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31" name="Google Shape;331;gfb03afc2d3_2_22"/>
          <p:cNvSpPr txBox="1">
            <a:spLocks noGrp="1"/>
          </p:cNvSpPr>
          <p:nvPr>
            <p:ph type="body" idx="2"/>
          </p:nvPr>
        </p:nvSpPr>
        <p:spPr>
          <a:xfrm>
            <a:off x="457200" y="247650"/>
            <a:ext cx="15714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INTRODUCTION</a:t>
            </a:r>
            <a:endParaRPr/>
          </a:p>
          <a:p>
            <a:pPr marL="0" lvl="0" indent="0" algn="l" rtl="0">
              <a:lnSpc>
                <a:spcPct val="120000"/>
              </a:lnSpc>
              <a:spcBef>
                <a:spcPts val="0"/>
              </a:spcBef>
              <a:spcAft>
                <a:spcPts val="0"/>
              </a:spcAft>
              <a:buClr>
                <a:srgbClr val="000000"/>
              </a:buClr>
              <a:buSzPts val="1200"/>
              <a:buNone/>
            </a:pPr>
            <a:endParaRPr/>
          </a:p>
        </p:txBody>
      </p:sp>
      <p:sp>
        <p:nvSpPr>
          <p:cNvPr id="332" name="Google Shape;332;gfb03afc2d3_2_22"/>
          <p:cNvSpPr txBox="1">
            <a:spLocks noGrp="1"/>
          </p:cNvSpPr>
          <p:nvPr>
            <p:ph type="title"/>
          </p:nvPr>
        </p:nvSpPr>
        <p:spPr>
          <a:xfrm>
            <a:off x="457199" y="514350"/>
            <a:ext cx="4583723"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dirty="0"/>
              <a:t>Health Apartment Team</a:t>
            </a:r>
            <a:endParaRPr sz="3200" dirty="0"/>
          </a:p>
        </p:txBody>
      </p:sp>
      <p:pic>
        <p:nvPicPr>
          <p:cNvPr id="333" name="Google Shape;333;gfb03afc2d3_2_22"/>
          <p:cNvPicPr preferRelativeResize="0"/>
          <p:nvPr/>
        </p:nvPicPr>
        <p:blipFill rotWithShape="1">
          <a:blip r:embed="rId3">
            <a:alphaModFix/>
          </a:blip>
          <a:srcRect/>
          <a:stretch/>
        </p:blipFill>
        <p:spPr>
          <a:xfrm>
            <a:off x="6767312" y="4451164"/>
            <a:ext cx="1919475" cy="487261"/>
          </a:xfrm>
          <a:prstGeom prst="rect">
            <a:avLst/>
          </a:prstGeom>
          <a:noFill/>
          <a:ln>
            <a:noFill/>
          </a:ln>
        </p:spPr>
      </p:pic>
      <p:sp>
        <p:nvSpPr>
          <p:cNvPr id="334" name="Google Shape;334;gfb03afc2d3_2_22"/>
          <p:cNvSpPr txBox="1"/>
          <p:nvPr/>
        </p:nvSpPr>
        <p:spPr>
          <a:xfrm>
            <a:off x="550758" y="4634861"/>
            <a:ext cx="5939100" cy="27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dirty="0">
                <a:solidFill>
                  <a:schemeClr val="lt2"/>
                </a:solidFill>
                <a:latin typeface="Source Sans Pro"/>
                <a:ea typeface="Source Sans Pro"/>
                <a:cs typeface="Source Sans Pro"/>
                <a:sym typeface="Source Sans Pro"/>
              </a:rPr>
              <a:t>Health Apartment Working Group</a:t>
            </a:r>
            <a:r>
              <a:rPr lang="en-US" sz="1050" b="0" i="0" u="none" strike="noStrike" cap="none" dirty="0">
                <a:solidFill>
                  <a:schemeClr val="lt2"/>
                </a:solidFill>
                <a:latin typeface="Source Sans Pro"/>
                <a:ea typeface="Source Sans Pro"/>
                <a:cs typeface="Source Sans Pro"/>
                <a:sym typeface="Source Sans Pro"/>
              </a:rPr>
              <a:t>  |  October 27, 2021</a:t>
            </a:r>
            <a:endParaRPr dirty="0"/>
          </a:p>
        </p:txBody>
      </p:sp>
      <p:pic>
        <p:nvPicPr>
          <p:cNvPr id="335" name="Google Shape;335;gfb03afc2d3_2_22"/>
          <p:cNvPicPr preferRelativeResize="0"/>
          <p:nvPr/>
        </p:nvPicPr>
        <p:blipFill>
          <a:blip r:embed="rId4">
            <a:alphaModFix/>
          </a:blip>
          <a:stretch>
            <a:fillRect/>
          </a:stretch>
        </p:blipFill>
        <p:spPr>
          <a:xfrm>
            <a:off x="582996" y="1510635"/>
            <a:ext cx="649261" cy="649261"/>
          </a:xfrm>
          <a:prstGeom prst="rect">
            <a:avLst/>
          </a:prstGeom>
          <a:noFill/>
          <a:ln>
            <a:solidFill>
              <a:srgbClr val="000000"/>
            </a:solidFill>
          </a:ln>
        </p:spPr>
      </p:pic>
      <p:pic>
        <p:nvPicPr>
          <p:cNvPr id="336" name="Google Shape;336;gfb03afc2d3_2_22"/>
          <p:cNvPicPr preferRelativeResize="0"/>
          <p:nvPr/>
        </p:nvPicPr>
        <p:blipFill rotWithShape="1">
          <a:blip r:embed="rId5">
            <a:alphaModFix/>
          </a:blip>
          <a:srcRect l="2610" t="2610"/>
          <a:stretch/>
        </p:blipFill>
        <p:spPr>
          <a:xfrm>
            <a:off x="609469" y="3885517"/>
            <a:ext cx="670546" cy="670573"/>
          </a:xfrm>
          <a:prstGeom prst="rect">
            <a:avLst/>
          </a:prstGeom>
          <a:noFill/>
          <a:ln>
            <a:solidFill>
              <a:srgbClr val="000000"/>
            </a:solidFill>
          </a:ln>
        </p:spPr>
      </p:pic>
      <p:pic>
        <p:nvPicPr>
          <p:cNvPr id="337" name="Google Shape;337;gfb03afc2d3_2_22"/>
          <p:cNvPicPr preferRelativeResize="0"/>
          <p:nvPr/>
        </p:nvPicPr>
        <p:blipFill>
          <a:blip r:embed="rId6">
            <a:alphaModFix/>
          </a:blip>
          <a:stretch>
            <a:fillRect/>
          </a:stretch>
        </p:blipFill>
        <p:spPr>
          <a:xfrm>
            <a:off x="594432" y="2265065"/>
            <a:ext cx="675368" cy="675368"/>
          </a:xfrm>
          <a:prstGeom prst="rect">
            <a:avLst/>
          </a:prstGeom>
          <a:noFill/>
          <a:ln>
            <a:solidFill>
              <a:srgbClr val="000000"/>
            </a:solidFill>
          </a:ln>
        </p:spPr>
      </p:pic>
      <p:pic>
        <p:nvPicPr>
          <p:cNvPr id="338" name="Google Shape;338;gfb03afc2d3_2_22"/>
          <p:cNvPicPr preferRelativeResize="0"/>
          <p:nvPr/>
        </p:nvPicPr>
        <p:blipFill>
          <a:blip r:embed="rId7">
            <a:alphaModFix/>
          </a:blip>
          <a:stretch>
            <a:fillRect/>
          </a:stretch>
        </p:blipFill>
        <p:spPr>
          <a:xfrm>
            <a:off x="3178104" y="3108577"/>
            <a:ext cx="670546" cy="670546"/>
          </a:xfrm>
          <a:prstGeom prst="rect">
            <a:avLst/>
          </a:prstGeom>
          <a:noFill/>
          <a:ln>
            <a:solidFill>
              <a:srgbClr val="000000"/>
            </a:solidFill>
          </a:ln>
        </p:spPr>
      </p:pic>
      <p:pic>
        <p:nvPicPr>
          <p:cNvPr id="339" name="Google Shape;339;gfb03afc2d3_2_22"/>
          <p:cNvPicPr preferRelativeResize="0"/>
          <p:nvPr/>
        </p:nvPicPr>
        <p:blipFill rotWithShape="1">
          <a:blip r:embed="rId8">
            <a:alphaModFix/>
          </a:blip>
          <a:srcRect l="-7024" r="15205" b="8181"/>
          <a:stretch/>
        </p:blipFill>
        <p:spPr>
          <a:xfrm>
            <a:off x="3178104" y="3887309"/>
            <a:ext cx="670546" cy="670546"/>
          </a:xfrm>
          <a:prstGeom prst="rect">
            <a:avLst/>
          </a:prstGeom>
          <a:noFill/>
          <a:ln>
            <a:solidFill>
              <a:srgbClr val="000000"/>
            </a:solidFill>
          </a:ln>
        </p:spPr>
      </p:pic>
      <p:pic>
        <p:nvPicPr>
          <p:cNvPr id="340" name="Google Shape;340;gfb03afc2d3_2_22"/>
          <p:cNvPicPr preferRelativeResize="0"/>
          <p:nvPr/>
        </p:nvPicPr>
        <p:blipFill>
          <a:blip r:embed="rId9">
            <a:alphaModFix/>
          </a:blip>
          <a:stretch>
            <a:fillRect/>
          </a:stretch>
        </p:blipFill>
        <p:spPr>
          <a:xfrm>
            <a:off x="3173766" y="1504110"/>
            <a:ext cx="649261" cy="680780"/>
          </a:xfrm>
          <a:prstGeom prst="rect">
            <a:avLst/>
          </a:prstGeom>
          <a:noFill/>
          <a:ln>
            <a:solidFill>
              <a:srgbClr val="000000"/>
            </a:solidFill>
          </a:ln>
        </p:spPr>
      </p:pic>
      <p:pic>
        <p:nvPicPr>
          <p:cNvPr id="341" name="Google Shape;341;gfb03afc2d3_2_22"/>
          <p:cNvPicPr preferRelativeResize="0"/>
          <p:nvPr/>
        </p:nvPicPr>
        <p:blipFill>
          <a:blip r:embed="rId10">
            <a:alphaModFix/>
          </a:blip>
          <a:stretch>
            <a:fillRect/>
          </a:stretch>
        </p:blipFill>
        <p:spPr>
          <a:xfrm>
            <a:off x="3173766" y="2301591"/>
            <a:ext cx="649261" cy="680782"/>
          </a:xfrm>
          <a:prstGeom prst="rect">
            <a:avLst/>
          </a:prstGeom>
          <a:noFill/>
          <a:ln>
            <a:solidFill>
              <a:srgbClr val="000000"/>
            </a:solidFill>
          </a:ln>
        </p:spPr>
      </p:pic>
      <p:pic>
        <p:nvPicPr>
          <p:cNvPr id="342" name="Google Shape;342;gfb03afc2d3_2_22"/>
          <p:cNvPicPr preferRelativeResize="0"/>
          <p:nvPr/>
        </p:nvPicPr>
        <p:blipFill>
          <a:blip r:embed="rId11">
            <a:alphaModFix/>
          </a:blip>
          <a:stretch>
            <a:fillRect/>
          </a:stretch>
        </p:blipFill>
        <p:spPr>
          <a:xfrm>
            <a:off x="600661" y="3068894"/>
            <a:ext cx="688162" cy="688162"/>
          </a:xfrm>
          <a:prstGeom prst="rect">
            <a:avLst/>
          </a:prstGeom>
          <a:noFill/>
          <a:ln>
            <a:solidFill>
              <a:srgbClr val="000000"/>
            </a:solidFill>
          </a:ln>
        </p:spPr>
      </p:pic>
      <p:sp>
        <p:nvSpPr>
          <p:cNvPr id="18" name="Google Shape;334;gfb03afc2d3_2_22">
            <a:extLst>
              <a:ext uri="{FF2B5EF4-FFF2-40B4-BE49-F238E27FC236}">
                <a16:creationId xmlns:a16="http://schemas.microsoft.com/office/drawing/2014/main" id="{D106966C-E450-2C49-AA83-1A90B85D4E56}"/>
              </a:ext>
            </a:extLst>
          </p:cNvPr>
          <p:cNvSpPr txBox="1"/>
          <p:nvPr/>
        </p:nvSpPr>
        <p:spPr>
          <a:xfrm>
            <a:off x="457200" y="1094980"/>
            <a:ext cx="2926155" cy="274500"/>
          </a:xfrm>
          <a:prstGeom prst="rect">
            <a:avLst/>
          </a:prstGeom>
          <a:noFill/>
          <a:ln>
            <a:noFill/>
          </a:ln>
        </p:spPr>
        <p:txBody>
          <a:bodyPr spcFirstLastPara="1" wrap="square" lIns="91425" tIns="45700" rIns="91425" bIns="45700" anchor="t" anchorCtr="0">
            <a:noAutofit/>
          </a:bodyPr>
          <a:lstStyle/>
          <a:p>
            <a:pPr lvl="0"/>
            <a:r>
              <a:rPr lang="en-US" sz="1600" b="1" dirty="0">
                <a:solidFill>
                  <a:schemeClr val="accent1"/>
                </a:solidFill>
                <a:latin typeface="Source Sans Pro"/>
                <a:ea typeface="Source Sans Pro"/>
                <a:cs typeface="Source Sans Pro"/>
                <a:sym typeface="Source Sans Pro"/>
              </a:rPr>
              <a:t>Core Team</a:t>
            </a:r>
          </a:p>
        </p:txBody>
      </p:sp>
      <p:sp>
        <p:nvSpPr>
          <p:cNvPr id="19" name="Google Shape;334;gfb03afc2d3_2_22">
            <a:extLst>
              <a:ext uri="{FF2B5EF4-FFF2-40B4-BE49-F238E27FC236}">
                <a16:creationId xmlns:a16="http://schemas.microsoft.com/office/drawing/2014/main" id="{3AFEE7CE-2F93-404F-82B0-19A25D905CC6}"/>
              </a:ext>
            </a:extLst>
          </p:cNvPr>
          <p:cNvSpPr txBox="1"/>
          <p:nvPr/>
        </p:nvSpPr>
        <p:spPr>
          <a:xfrm>
            <a:off x="1280015" y="1548498"/>
            <a:ext cx="1674200" cy="414741"/>
          </a:xfrm>
          <a:prstGeom prst="rect">
            <a:avLst/>
          </a:prstGeom>
          <a:noFill/>
          <a:ln>
            <a:noFill/>
          </a:ln>
        </p:spPr>
        <p:txBody>
          <a:bodyPr spcFirstLastPara="1" wrap="square" lIns="91425" tIns="45700" rIns="91425" bIns="45700" anchor="t" anchorCtr="0">
            <a:noAutofit/>
          </a:bodyPr>
          <a:lstStyle/>
          <a:p>
            <a:pPr lvl="0">
              <a:lnSpc>
                <a:spcPts val="1200"/>
              </a:lnSpc>
            </a:pPr>
            <a:r>
              <a:rPr lang="en-US" sz="1200" b="1" dirty="0">
                <a:latin typeface="Source Sans Pro"/>
                <a:ea typeface="Source Sans Pro"/>
                <a:cs typeface="Source Sans Pro"/>
                <a:sym typeface="Source Sans Pro"/>
              </a:rPr>
              <a:t>Shawn Drinkard </a:t>
            </a:r>
            <a:br>
              <a:rPr lang="en-US" sz="1200" b="1" dirty="0">
                <a:latin typeface="Source Sans Pro"/>
                <a:ea typeface="Source Sans Pro"/>
                <a:cs typeface="Source Sans Pro"/>
                <a:sym typeface="Source Sans Pro"/>
              </a:rPr>
            </a:br>
            <a:r>
              <a:rPr lang="en-US" sz="1200" dirty="0">
                <a:latin typeface="Source Sans Pro"/>
                <a:ea typeface="Source Sans Pro"/>
                <a:cs typeface="Source Sans Pro"/>
                <a:sym typeface="Source Sans Pro"/>
              </a:rPr>
              <a:t>Program Manager,</a:t>
            </a:r>
          </a:p>
          <a:p>
            <a:pPr lvl="0">
              <a:lnSpc>
                <a:spcPts val="1200"/>
              </a:lnSpc>
            </a:pPr>
            <a:r>
              <a:rPr lang="en-US" sz="1200" dirty="0">
                <a:latin typeface="Source Sans Pro"/>
                <a:ea typeface="Source Sans Pro"/>
                <a:cs typeface="Source Sans Pro"/>
                <a:sym typeface="Source Sans Pro"/>
              </a:rPr>
              <a:t>MO Studio</a:t>
            </a:r>
          </a:p>
        </p:txBody>
      </p:sp>
      <p:sp>
        <p:nvSpPr>
          <p:cNvPr id="20" name="Google Shape;334;gfb03afc2d3_2_22">
            <a:extLst>
              <a:ext uri="{FF2B5EF4-FFF2-40B4-BE49-F238E27FC236}">
                <a16:creationId xmlns:a16="http://schemas.microsoft.com/office/drawing/2014/main" id="{CD95883F-CC6D-664D-8D55-580D17232060}"/>
              </a:ext>
            </a:extLst>
          </p:cNvPr>
          <p:cNvSpPr txBox="1"/>
          <p:nvPr/>
        </p:nvSpPr>
        <p:spPr>
          <a:xfrm>
            <a:off x="1329852" y="2281071"/>
            <a:ext cx="1419208" cy="698786"/>
          </a:xfrm>
          <a:prstGeom prst="rect">
            <a:avLst/>
          </a:prstGeom>
          <a:noFill/>
          <a:ln>
            <a:noFill/>
          </a:ln>
        </p:spPr>
        <p:txBody>
          <a:bodyPr spcFirstLastPara="1" wrap="square" lIns="91425" tIns="45700" rIns="91425" bIns="45700" anchor="t" anchorCtr="0">
            <a:noAutofit/>
          </a:bodyPr>
          <a:lstStyle/>
          <a:p>
            <a:pPr lvl="0">
              <a:lnSpc>
                <a:spcPts val="1200"/>
              </a:lnSpc>
            </a:pPr>
            <a:r>
              <a:rPr lang="en-US" sz="1200" b="1" dirty="0">
                <a:solidFill>
                  <a:schemeClr val="dk2"/>
                </a:solidFill>
                <a:latin typeface="Source Sans Pro"/>
                <a:ea typeface="Source Sans Pro"/>
                <a:cs typeface="Source Sans Pro"/>
                <a:sym typeface="Source Sans Pro"/>
              </a:rPr>
              <a:t>Lara Siopis </a:t>
            </a:r>
            <a:r>
              <a:rPr lang="en-US" sz="1200" dirty="0">
                <a:solidFill>
                  <a:schemeClr val="dk2"/>
                </a:solidFill>
                <a:latin typeface="Source Sans Pro"/>
                <a:ea typeface="Source Sans Pro"/>
                <a:cs typeface="Source Sans Pro"/>
                <a:sym typeface="Source Sans Pro"/>
              </a:rPr>
              <a:t>Interim Product Manager, UX Lead, MO Studio</a:t>
            </a:r>
          </a:p>
        </p:txBody>
      </p:sp>
      <p:sp>
        <p:nvSpPr>
          <p:cNvPr id="21" name="Google Shape;334;gfb03afc2d3_2_22">
            <a:extLst>
              <a:ext uri="{FF2B5EF4-FFF2-40B4-BE49-F238E27FC236}">
                <a16:creationId xmlns:a16="http://schemas.microsoft.com/office/drawing/2014/main" id="{06A238E3-A270-674D-B00C-62A119AD075F}"/>
              </a:ext>
            </a:extLst>
          </p:cNvPr>
          <p:cNvSpPr txBox="1"/>
          <p:nvPr/>
        </p:nvSpPr>
        <p:spPr>
          <a:xfrm>
            <a:off x="1329851" y="3126248"/>
            <a:ext cx="1530579" cy="524804"/>
          </a:xfrm>
          <a:prstGeom prst="rect">
            <a:avLst/>
          </a:prstGeom>
          <a:noFill/>
          <a:ln>
            <a:noFill/>
          </a:ln>
        </p:spPr>
        <p:txBody>
          <a:bodyPr spcFirstLastPara="1" wrap="square" lIns="91425" tIns="45700" rIns="91425" bIns="45700" anchor="t" anchorCtr="0">
            <a:noAutofit/>
          </a:bodyPr>
          <a:lstStyle/>
          <a:p>
            <a:pPr lvl="0">
              <a:lnSpc>
                <a:spcPts val="1200"/>
              </a:lnSpc>
            </a:pPr>
            <a:r>
              <a:rPr lang="en-US" sz="1200" b="1" dirty="0">
                <a:solidFill>
                  <a:schemeClr val="dk2"/>
                </a:solidFill>
                <a:latin typeface="Source Sans Pro"/>
                <a:ea typeface="Source Sans Pro"/>
                <a:cs typeface="Source Sans Pro"/>
                <a:sym typeface="Source Sans Pro"/>
              </a:rPr>
              <a:t>Jeff </a:t>
            </a:r>
            <a:r>
              <a:rPr lang="en-US" sz="1200" b="1" dirty="0" err="1">
                <a:solidFill>
                  <a:schemeClr val="dk2"/>
                </a:solidFill>
                <a:latin typeface="Source Sans Pro"/>
                <a:ea typeface="Source Sans Pro"/>
                <a:cs typeface="Source Sans Pro"/>
                <a:sym typeface="Source Sans Pro"/>
              </a:rPr>
              <a:t>Scheire</a:t>
            </a:r>
            <a:r>
              <a:rPr lang="en-US" sz="1200" b="1" dirty="0">
                <a:solidFill>
                  <a:schemeClr val="dk2"/>
                </a:solidFill>
                <a:latin typeface="Source Sans Pro"/>
                <a:ea typeface="Source Sans Pro"/>
                <a:cs typeface="Source Sans Pro"/>
                <a:sym typeface="Source Sans Pro"/>
              </a:rPr>
              <a:t> </a:t>
            </a:r>
            <a:br>
              <a:rPr lang="en-US" sz="1200" b="1" dirty="0">
                <a:solidFill>
                  <a:schemeClr val="dk2"/>
                </a:solidFill>
                <a:latin typeface="Source Sans Pro"/>
                <a:ea typeface="Source Sans Pro"/>
                <a:cs typeface="Source Sans Pro"/>
                <a:sym typeface="Source Sans Pro"/>
              </a:rPr>
            </a:br>
            <a:r>
              <a:rPr lang="en-US" sz="1200" dirty="0">
                <a:solidFill>
                  <a:schemeClr val="dk2"/>
                </a:solidFill>
                <a:latin typeface="Source Sans Pro"/>
                <a:ea typeface="Source Sans Pro"/>
                <a:cs typeface="Source Sans Pro"/>
                <a:sym typeface="Source Sans Pro"/>
              </a:rPr>
              <a:t>Interim Product Manager, MO Studio</a:t>
            </a:r>
          </a:p>
        </p:txBody>
      </p:sp>
      <p:sp>
        <p:nvSpPr>
          <p:cNvPr id="22" name="Google Shape;334;gfb03afc2d3_2_22">
            <a:extLst>
              <a:ext uri="{FF2B5EF4-FFF2-40B4-BE49-F238E27FC236}">
                <a16:creationId xmlns:a16="http://schemas.microsoft.com/office/drawing/2014/main" id="{079ACE51-E1F9-7B4B-8322-F3BF013674AD}"/>
              </a:ext>
            </a:extLst>
          </p:cNvPr>
          <p:cNvSpPr txBox="1"/>
          <p:nvPr/>
        </p:nvSpPr>
        <p:spPr>
          <a:xfrm>
            <a:off x="1329852" y="3877641"/>
            <a:ext cx="1249225" cy="524804"/>
          </a:xfrm>
          <a:prstGeom prst="rect">
            <a:avLst/>
          </a:prstGeom>
          <a:noFill/>
          <a:ln>
            <a:noFill/>
          </a:ln>
        </p:spPr>
        <p:txBody>
          <a:bodyPr spcFirstLastPara="1" wrap="square" lIns="91425" tIns="45700" rIns="91425" bIns="45700" anchor="t" anchorCtr="0">
            <a:noAutofit/>
          </a:bodyPr>
          <a:lstStyle/>
          <a:p>
            <a:pPr lvl="0">
              <a:lnSpc>
                <a:spcPts val="1200"/>
              </a:lnSpc>
            </a:pPr>
            <a:r>
              <a:rPr lang="en-US" sz="1200" b="1" dirty="0">
                <a:solidFill>
                  <a:schemeClr val="dk2"/>
                </a:solidFill>
                <a:latin typeface="Source Sans Pro"/>
                <a:ea typeface="Source Sans Pro"/>
                <a:cs typeface="Source Sans Pro"/>
                <a:sym typeface="Source Sans Pro"/>
              </a:rPr>
              <a:t>Paula Mendoza</a:t>
            </a:r>
          </a:p>
          <a:p>
            <a:pPr lvl="0">
              <a:lnSpc>
                <a:spcPts val="1200"/>
              </a:lnSpc>
            </a:pPr>
            <a:r>
              <a:rPr lang="en-US" sz="1200" dirty="0">
                <a:solidFill>
                  <a:schemeClr val="dk2"/>
                </a:solidFill>
                <a:latin typeface="Source Sans Pro"/>
                <a:ea typeface="Source Sans Pro"/>
                <a:cs typeface="Source Sans Pro"/>
                <a:sym typeface="Source Sans Pro"/>
              </a:rPr>
              <a:t>UX Designer, Scrum Master, MO Studio</a:t>
            </a:r>
          </a:p>
        </p:txBody>
      </p:sp>
      <p:sp>
        <p:nvSpPr>
          <p:cNvPr id="23" name="Google Shape;334;gfb03afc2d3_2_22">
            <a:extLst>
              <a:ext uri="{FF2B5EF4-FFF2-40B4-BE49-F238E27FC236}">
                <a16:creationId xmlns:a16="http://schemas.microsoft.com/office/drawing/2014/main" id="{0E2623D0-29A5-9E41-8E70-CE336FE7D3DC}"/>
              </a:ext>
            </a:extLst>
          </p:cNvPr>
          <p:cNvSpPr txBox="1"/>
          <p:nvPr/>
        </p:nvSpPr>
        <p:spPr>
          <a:xfrm>
            <a:off x="3894914" y="1572863"/>
            <a:ext cx="1825948" cy="524804"/>
          </a:xfrm>
          <a:prstGeom prst="rect">
            <a:avLst/>
          </a:prstGeom>
          <a:noFill/>
          <a:ln>
            <a:noFill/>
          </a:ln>
        </p:spPr>
        <p:txBody>
          <a:bodyPr spcFirstLastPara="1" wrap="square" lIns="91425" tIns="45700" rIns="91425" bIns="45700" anchor="t" anchorCtr="0">
            <a:noAutofit/>
          </a:bodyPr>
          <a:lstStyle/>
          <a:p>
            <a:pPr lvl="0">
              <a:lnSpc>
                <a:spcPts val="1200"/>
              </a:lnSpc>
            </a:pPr>
            <a:r>
              <a:rPr lang="en-US" sz="1200" b="1" dirty="0">
                <a:solidFill>
                  <a:schemeClr val="dk2"/>
                </a:solidFill>
                <a:latin typeface="Source Sans Pro"/>
                <a:ea typeface="Source Sans Pro"/>
                <a:cs typeface="Source Sans Pro"/>
                <a:sym typeface="Source Sans Pro"/>
              </a:rPr>
              <a:t>Lauren Alexanderson </a:t>
            </a:r>
            <a:r>
              <a:rPr lang="en-US" sz="1200" dirty="0">
                <a:solidFill>
                  <a:schemeClr val="dk2"/>
                </a:solidFill>
                <a:latin typeface="Source Sans Pro"/>
                <a:ea typeface="Source Sans Pro"/>
                <a:cs typeface="Source Sans Pro"/>
                <a:sym typeface="Source Sans Pro"/>
              </a:rPr>
              <a:t>Program Manager, OCTO</a:t>
            </a:r>
          </a:p>
        </p:txBody>
      </p:sp>
      <p:sp>
        <p:nvSpPr>
          <p:cNvPr id="25" name="Google Shape;334;gfb03afc2d3_2_22">
            <a:extLst>
              <a:ext uri="{FF2B5EF4-FFF2-40B4-BE49-F238E27FC236}">
                <a16:creationId xmlns:a16="http://schemas.microsoft.com/office/drawing/2014/main" id="{31EE4683-B918-4C4A-83D1-0E49515355DC}"/>
              </a:ext>
            </a:extLst>
          </p:cNvPr>
          <p:cNvSpPr txBox="1"/>
          <p:nvPr/>
        </p:nvSpPr>
        <p:spPr>
          <a:xfrm>
            <a:off x="3917059" y="2416372"/>
            <a:ext cx="1651402" cy="524804"/>
          </a:xfrm>
          <a:prstGeom prst="rect">
            <a:avLst/>
          </a:prstGeom>
          <a:noFill/>
          <a:ln>
            <a:noFill/>
          </a:ln>
        </p:spPr>
        <p:txBody>
          <a:bodyPr spcFirstLastPara="1" wrap="square" lIns="91425" tIns="45700" rIns="91425" bIns="45700" anchor="t" anchorCtr="0">
            <a:noAutofit/>
          </a:bodyPr>
          <a:lstStyle/>
          <a:p>
            <a:pPr lvl="0">
              <a:lnSpc>
                <a:spcPts val="1200"/>
              </a:lnSpc>
            </a:pPr>
            <a:r>
              <a:rPr lang="en-US" sz="1200" b="1" dirty="0">
                <a:solidFill>
                  <a:schemeClr val="dk2"/>
                </a:solidFill>
                <a:latin typeface="Source Sans Pro"/>
                <a:ea typeface="Source Sans Pro"/>
                <a:cs typeface="Source Sans Pro"/>
                <a:sym typeface="Source Sans Pro"/>
              </a:rPr>
              <a:t>Meg Peters</a:t>
            </a:r>
            <a:br>
              <a:rPr lang="en-US" sz="1200" b="1" dirty="0">
                <a:solidFill>
                  <a:schemeClr val="dk2"/>
                </a:solidFill>
                <a:latin typeface="Source Sans Pro"/>
                <a:ea typeface="Source Sans Pro"/>
                <a:cs typeface="Source Sans Pro"/>
                <a:sym typeface="Source Sans Pro"/>
              </a:rPr>
            </a:br>
            <a:r>
              <a:rPr lang="en-US" sz="1200" dirty="0">
                <a:solidFill>
                  <a:schemeClr val="dk2"/>
                </a:solidFill>
                <a:latin typeface="Source Sans Pro"/>
                <a:ea typeface="Source Sans Pro"/>
                <a:cs typeface="Source Sans Pro"/>
                <a:sym typeface="Source Sans Pro"/>
              </a:rPr>
              <a:t>Product Owner, OCTO</a:t>
            </a:r>
          </a:p>
        </p:txBody>
      </p:sp>
      <p:sp>
        <p:nvSpPr>
          <p:cNvPr id="26" name="Google Shape;334;gfb03afc2d3_2_22">
            <a:extLst>
              <a:ext uri="{FF2B5EF4-FFF2-40B4-BE49-F238E27FC236}">
                <a16:creationId xmlns:a16="http://schemas.microsoft.com/office/drawing/2014/main" id="{91012AB8-B020-7E43-B54A-FF18AB91949A}"/>
              </a:ext>
            </a:extLst>
          </p:cNvPr>
          <p:cNvSpPr txBox="1"/>
          <p:nvPr/>
        </p:nvSpPr>
        <p:spPr>
          <a:xfrm>
            <a:off x="3939203" y="3166097"/>
            <a:ext cx="1673547" cy="524804"/>
          </a:xfrm>
          <a:prstGeom prst="rect">
            <a:avLst/>
          </a:prstGeom>
          <a:noFill/>
          <a:ln>
            <a:noFill/>
          </a:ln>
        </p:spPr>
        <p:txBody>
          <a:bodyPr spcFirstLastPara="1" wrap="square" lIns="91425" tIns="45700" rIns="91425" bIns="45700" anchor="t" anchorCtr="0">
            <a:noAutofit/>
          </a:bodyPr>
          <a:lstStyle/>
          <a:p>
            <a:pPr lvl="0">
              <a:lnSpc>
                <a:spcPts val="1200"/>
              </a:lnSpc>
            </a:pPr>
            <a:r>
              <a:rPr lang="en-US" sz="1200" b="1" dirty="0">
                <a:solidFill>
                  <a:schemeClr val="dk2"/>
                </a:solidFill>
                <a:latin typeface="Source Sans Pro"/>
                <a:ea typeface="Source Sans Pro"/>
                <a:cs typeface="Source Sans Pro"/>
                <a:sym typeface="Source Sans Pro"/>
              </a:rPr>
              <a:t>Jared Cooke</a:t>
            </a:r>
            <a:br>
              <a:rPr lang="en-US" sz="1200" b="1" dirty="0">
                <a:solidFill>
                  <a:schemeClr val="dk2"/>
                </a:solidFill>
                <a:latin typeface="Source Sans Pro"/>
                <a:ea typeface="Source Sans Pro"/>
                <a:cs typeface="Source Sans Pro"/>
                <a:sym typeface="Source Sans Pro"/>
              </a:rPr>
            </a:br>
            <a:r>
              <a:rPr lang="en-US" sz="1200" dirty="0">
                <a:solidFill>
                  <a:schemeClr val="dk2"/>
                </a:solidFill>
                <a:latin typeface="Source Sans Pro"/>
                <a:ea typeface="Source Sans Pro"/>
                <a:cs typeface="Source Sans Pro"/>
                <a:sym typeface="Source Sans Pro"/>
              </a:rPr>
              <a:t>Front-End Engineer,</a:t>
            </a:r>
            <a:br>
              <a:rPr lang="en-US" sz="1200" dirty="0">
                <a:solidFill>
                  <a:schemeClr val="dk2"/>
                </a:solidFill>
                <a:latin typeface="Source Sans Pro"/>
                <a:ea typeface="Source Sans Pro"/>
                <a:cs typeface="Source Sans Pro"/>
                <a:sym typeface="Source Sans Pro"/>
              </a:rPr>
            </a:br>
            <a:r>
              <a:rPr lang="en-US" sz="1200" dirty="0">
                <a:solidFill>
                  <a:schemeClr val="dk2"/>
                </a:solidFill>
                <a:latin typeface="Source Sans Pro"/>
                <a:ea typeface="Source Sans Pro"/>
                <a:cs typeface="Source Sans Pro"/>
                <a:sym typeface="Source Sans Pro"/>
              </a:rPr>
              <a:t>MO Studio</a:t>
            </a:r>
          </a:p>
        </p:txBody>
      </p:sp>
      <p:sp>
        <p:nvSpPr>
          <p:cNvPr id="27" name="Google Shape;334;gfb03afc2d3_2_22">
            <a:extLst>
              <a:ext uri="{FF2B5EF4-FFF2-40B4-BE49-F238E27FC236}">
                <a16:creationId xmlns:a16="http://schemas.microsoft.com/office/drawing/2014/main" id="{53B84DCD-B054-8345-A52B-5A06F4A83C10}"/>
              </a:ext>
            </a:extLst>
          </p:cNvPr>
          <p:cNvSpPr txBox="1"/>
          <p:nvPr/>
        </p:nvSpPr>
        <p:spPr>
          <a:xfrm>
            <a:off x="3961348" y="3927545"/>
            <a:ext cx="1607113" cy="524804"/>
          </a:xfrm>
          <a:prstGeom prst="rect">
            <a:avLst/>
          </a:prstGeom>
          <a:noFill/>
          <a:ln>
            <a:noFill/>
          </a:ln>
        </p:spPr>
        <p:txBody>
          <a:bodyPr spcFirstLastPara="1" wrap="square" lIns="91425" tIns="45700" rIns="91425" bIns="45700" anchor="t" anchorCtr="0">
            <a:noAutofit/>
          </a:bodyPr>
          <a:lstStyle/>
          <a:p>
            <a:pPr lvl="0">
              <a:lnSpc>
                <a:spcPts val="1200"/>
              </a:lnSpc>
            </a:pPr>
            <a:r>
              <a:rPr lang="en-US" sz="1200" b="1" dirty="0">
                <a:solidFill>
                  <a:schemeClr val="dk2"/>
                </a:solidFill>
                <a:latin typeface="Source Sans Pro"/>
                <a:ea typeface="Source Sans Pro"/>
                <a:cs typeface="Source Sans Pro"/>
                <a:sym typeface="Source Sans Pro"/>
              </a:rPr>
              <a:t>Nadya Primak</a:t>
            </a:r>
            <a:br>
              <a:rPr lang="en-US" sz="1200" b="1" dirty="0">
                <a:solidFill>
                  <a:schemeClr val="dk2"/>
                </a:solidFill>
                <a:latin typeface="Source Sans Pro"/>
                <a:ea typeface="Source Sans Pro"/>
                <a:cs typeface="Source Sans Pro"/>
                <a:sym typeface="Source Sans Pro"/>
              </a:rPr>
            </a:br>
            <a:r>
              <a:rPr lang="en-US" sz="1200" dirty="0">
                <a:solidFill>
                  <a:schemeClr val="dk2"/>
                </a:solidFill>
                <a:latin typeface="Source Sans Pro"/>
                <a:ea typeface="Source Sans Pro"/>
                <a:cs typeface="Source Sans Pro"/>
                <a:sym typeface="Source Sans Pro"/>
              </a:rPr>
              <a:t>Front-End Engineer,</a:t>
            </a:r>
            <a:br>
              <a:rPr lang="en-US" sz="1200" dirty="0">
                <a:solidFill>
                  <a:schemeClr val="dk2"/>
                </a:solidFill>
                <a:latin typeface="Source Sans Pro"/>
                <a:ea typeface="Source Sans Pro"/>
                <a:cs typeface="Source Sans Pro"/>
                <a:sym typeface="Source Sans Pro"/>
              </a:rPr>
            </a:br>
            <a:r>
              <a:rPr lang="en-US" sz="1200" dirty="0">
                <a:solidFill>
                  <a:schemeClr val="dk2"/>
                </a:solidFill>
                <a:latin typeface="Source Sans Pro"/>
                <a:ea typeface="Source Sans Pro"/>
                <a:cs typeface="Source Sans Pro"/>
                <a:sym typeface="Source Sans Pro"/>
              </a:rPr>
              <a:t>MO Studio</a:t>
            </a:r>
          </a:p>
        </p:txBody>
      </p:sp>
    </p:spTree>
    <p:extLst>
      <p:ext uri="{BB962C8B-B14F-4D97-AF65-F5344CB8AC3E}">
        <p14:creationId xmlns:p14="http://schemas.microsoft.com/office/powerpoint/2010/main" val="262398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f9a7b53555_0_716"/>
          <p:cNvSpPr txBox="1">
            <a:spLocks noGrp="1"/>
          </p:cNvSpPr>
          <p:nvPr>
            <p:ph type="title"/>
          </p:nvPr>
        </p:nvSpPr>
        <p:spPr>
          <a:xfrm>
            <a:off x="382769" y="2186771"/>
            <a:ext cx="8229600" cy="727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Source Sans Pro"/>
              <a:buNone/>
            </a:pPr>
            <a:r>
              <a:rPr lang="en-US"/>
              <a:t>Where we are</a:t>
            </a:r>
            <a:endParaRPr/>
          </a:p>
        </p:txBody>
      </p:sp>
      <p:sp>
        <p:nvSpPr>
          <p:cNvPr id="348" name="Google Shape;348;gf9a7b53555_0_716"/>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pic>
        <p:nvPicPr>
          <p:cNvPr id="349" name="Google Shape;349;gf9a7b53555_0_716"/>
          <p:cNvPicPr preferRelativeResize="0"/>
          <p:nvPr/>
        </p:nvPicPr>
        <p:blipFill rotWithShape="1">
          <a:blip r:embed="rId3">
            <a:alphaModFix/>
          </a:blip>
          <a:srcRect/>
          <a:stretch/>
        </p:blipFill>
        <p:spPr>
          <a:xfrm>
            <a:off x="6767313" y="4499701"/>
            <a:ext cx="1919475" cy="4273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
          <p:cNvSpPr txBox="1">
            <a:spLocks noGrp="1"/>
          </p:cNvSpPr>
          <p:nvPr>
            <p:ph type="body" idx="1"/>
          </p:nvPr>
        </p:nvSpPr>
        <p:spPr>
          <a:xfrm>
            <a:off x="521373" y="1106222"/>
            <a:ext cx="7901865" cy="3347791"/>
          </a:xfrm>
          <a:prstGeom prst="rect">
            <a:avLst/>
          </a:prstGeom>
          <a:noFill/>
          <a:ln>
            <a:noFill/>
          </a:ln>
        </p:spPr>
        <p:txBody>
          <a:bodyPr spcFirstLastPara="1" wrap="square" lIns="91425" tIns="45700" rIns="91425" bIns="45700" anchor="t" anchorCtr="0">
            <a:normAutofit/>
          </a:bodyPr>
          <a:lstStyle/>
          <a:p>
            <a:pPr marL="0" lvl="0" indent="0" algn="l" rtl="0">
              <a:lnSpc>
                <a:spcPct val="130909"/>
              </a:lnSpc>
              <a:spcBef>
                <a:spcPts val="0"/>
              </a:spcBef>
              <a:spcAft>
                <a:spcPts val="0"/>
              </a:spcAft>
              <a:buNone/>
            </a:pPr>
            <a:r>
              <a:rPr lang="en-US" sz="1600"/>
              <a:t>To </a:t>
            </a:r>
            <a:r>
              <a:rPr lang="en-US" sz="1600" b="1"/>
              <a:t>simplify and unify the Veteran digital health experience </a:t>
            </a:r>
            <a:r>
              <a:rPr lang="en-US" sz="1600"/>
              <a:t>by</a:t>
            </a:r>
            <a:r>
              <a:rPr lang="en-US" sz="1600" b="1"/>
              <a:t> </a:t>
            </a:r>
            <a:r>
              <a:rPr lang="en-US" sz="1600"/>
              <a:t>creating an accessible, usable, and discoverable health “apartment” on VA.gov.</a:t>
            </a:r>
            <a:endParaRPr sz="1600"/>
          </a:p>
          <a:p>
            <a:pPr marL="0" lvl="0" indent="0" algn="l" rtl="0">
              <a:lnSpc>
                <a:spcPct val="130909"/>
              </a:lnSpc>
              <a:spcBef>
                <a:spcPts val="0"/>
              </a:spcBef>
              <a:spcAft>
                <a:spcPts val="0"/>
              </a:spcAft>
              <a:buNone/>
            </a:pPr>
            <a:endParaRPr sz="1600"/>
          </a:p>
          <a:p>
            <a:pPr marL="0" lvl="0" indent="0" algn="l" rtl="0">
              <a:lnSpc>
                <a:spcPct val="130909"/>
              </a:lnSpc>
              <a:spcBef>
                <a:spcPts val="0"/>
              </a:spcBef>
              <a:spcAft>
                <a:spcPts val="0"/>
              </a:spcAft>
              <a:buNone/>
            </a:pPr>
            <a:r>
              <a:rPr lang="en-US" sz="1600"/>
              <a:t>This will give Veterans a single place to accomplish all of their key health tasks. </a:t>
            </a:r>
            <a:endParaRPr sz="1600"/>
          </a:p>
          <a:p>
            <a:pPr marL="0" lvl="0" indent="0" algn="l" rtl="0">
              <a:lnSpc>
                <a:spcPct val="130909"/>
              </a:lnSpc>
              <a:spcBef>
                <a:spcPts val="600"/>
              </a:spcBef>
              <a:spcAft>
                <a:spcPts val="0"/>
              </a:spcAft>
              <a:buNone/>
            </a:pPr>
            <a:endParaRPr sz="1300" i="1"/>
          </a:p>
          <a:p>
            <a:pPr marL="0" lvl="0" indent="0" algn="l" rtl="0">
              <a:lnSpc>
                <a:spcPct val="130909"/>
              </a:lnSpc>
              <a:spcBef>
                <a:spcPts val="600"/>
              </a:spcBef>
              <a:spcAft>
                <a:spcPts val="0"/>
              </a:spcAft>
              <a:buNone/>
            </a:pPr>
            <a:r>
              <a:rPr lang="en-US" sz="1300" i="1"/>
              <a:t>To learn how we got here, </a:t>
            </a:r>
            <a:r>
              <a:rPr lang="en-US" sz="1300" i="1" u="sng">
                <a:solidFill>
                  <a:schemeClr val="hlink"/>
                </a:solidFill>
                <a:hlinkClick r:id="rId3"/>
              </a:rPr>
              <a:t>read this onboarding guide</a:t>
            </a:r>
            <a:r>
              <a:rPr lang="en-US" sz="1300" i="1"/>
              <a:t>.</a:t>
            </a:r>
            <a:endParaRPr sz="1300" i="1"/>
          </a:p>
          <a:p>
            <a:pPr marL="0" lvl="0" indent="0" algn="l" rtl="0">
              <a:lnSpc>
                <a:spcPct val="120000"/>
              </a:lnSpc>
              <a:spcBef>
                <a:spcPts val="600"/>
              </a:spcBef>
              <a:spcAft>
                <a:spcPts val="600"/>
              </a:spcAft>
              <a:buSzPts val="2400"/>
              <a:buNone/>
            </a:pPr>
            <a:endParaRPr sz="1600"/>
          </a:p>
        </p:txBody>
      </p:sp>
      <p:sp>
        <p:nvSpPr>
          <p:cNvPr id="356" name="Google Shape;356;p4"/>
          <p:cNvSpPr txBox="1">
            <a:spLocks noGrp="1"/>
          </p:cNvSpPr>
          <p:nvPr>
            <p:ph type="sldNum" idx="12"/>
          </p:nvPr>
        </p:nvSpPr>
        <p:spPr>
          <a:xfrm>
            <a:off x="8001000" y="4767264"/>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6</a:t>
            </a:fld>
            <a:endParaRPr/>
          </a:p>
        </p:txBody>
      </p:sp>
      <p:sp>
        <p:nvSpPr>
          <p:cNvPr id="357" name="Google Shape;357;p4"/>
          <p:cNvSpPr txBox="1">
            <a:spLocks noGrp="1"/>
          </p:cNvSpPr>
          <p:nvPr>
            <p:ph type="title"/>
          </p:nvPr>
        </p:nvSpPr>
        <p:spPr>
          <a:xfrm>
            <a:off x="489474" y="514351"/>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en-US"/>
              <a:t>Vision</a:t>
            </a:r>
            <a:endParaRPr/>
          </a:p>
        </p:txBody>
      </p:sp>
      <p:sp>
        <p:nvSpPr>
          <p:cNvPr id="358" name="Google Shape;358;p4"/>
          <p:cNvSpPr txBox="1">
            <a:spLocks noGrp="1"/>
          </p:cNvSpPr>
          <p:nvPr>
            <p:ph type="body" idx="2"/>
          </p:nvPr>
        </p:nvSpPr>
        <p:spPr>
          <a:xfrm>
            <a:off x="489474"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WHERE WE ARE</a:t>
            </a:r>
            <a:endParaRPr/>
          </a:p>
        </p:txBody>
      </p:sp>
      <p:pic>
        <p:nvPicPr>
          <p:cNvPr id="359" name="Google Shape;359;p4"/>
          <p:cNvPicPr preferRelativeResize="0"/>
          <p:nvPr/>
        </p:nvPicPr>
        <p:blipFill rotWithShape="1">
          <a:blip r:embed="rId4">
            <a:alphaModFix/>
          </a:blip>
          <a:srcRect/>
          <a:stretch/>
        </p:blipFill>
        <p:spPr>
          <a:xfrm>
            <a:off x="6767312" y="4354914"/>
            <a:ext cx="1919475" cy="487261"/>
          </a:xfrm>
          <a:prstGeom prst="rect">
            <a:avLst/>
          </a:prstGeom>
          <a:noFill/>
          <a:ln>
            <a:noFill/>
          </a:ln>
        </p:spPr>
      </p:pic>
      <p:sp>
        <p:nvSpPr>
          <p:cNvPr id="360" name="Google Shape;360;p4"/>
          <p:cNvSpPr txBox="1"/>
          <p:nvPr/>
        </p:nvSpPr>
        <p:spPr>
          <a:xfrm>
            <a:off x="550759" y="4538611"/>
            <a:ext cx="3787326"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dirty="0"/>
              <a:t>Here’s what we’re up to</a:t>
            </a:r>
            <a:endParaRPr dirty="0"/>
          </a:p>
        </p:txBody>
      </p:sp>
      <p:sp>
        <p:nvSpPr>
          <p:cNvPr id="366" name="Google Shape;366;p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7</a:t>
            </a:fld>
            <a:endParaRPr/>
          </a:p>
        </p:txBody>
      </p:sp>
      <p:sp>
        <p:nvSpPr>
          <p:cNvPr id="367" name="Google Shape;367;p6"/>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WHERE WE ARE</a:t>
            </a:r>
            <a:endParaRPr/>
          </a:p>
          <a:p>
            <a:pPr marL="0" lvl="0" indent="0" algn="l" rtl="0">
              <a:lnSpc>
                <a:spcPct val="100000"/>
              </a:lnSpc>
              <a:spcBef>
                <a:spcPts val="0"/>
              </a:spcBef>
              <a:spcAft>
                <a:spcPts val="0"/>
              </a:spcAft>
              <a:buClr>
                <a:srgbClr val="000000"/>
              </a:buClr>
              <a:buSzPts val="1200"/>
              <a:buNone/>
            </a:pPr>
            <a:endParaRPr/>
          </a:p>
        </p:txBody>
      </p:sp>
      <p:pic>
        <p:nvPicPr>
          <p:cNvPr id="368" name="Google Shape;368;p6"/>
          <p:cNvPicPr preferRelativeResize="0"/>
          <p:nvPr/>
        </p:nvPicPr>
        <p:blipFill rotWithShape="1">
          <a:blip r:embed="rId3">
            <a:alphaModFix/>
          </a:blip>
          <a:srcRect/>
          <a:stretch/>
        </p:blipFill>
        <p:spPr>
          <a:xfrm>
            <a:off x="6767312" y="4365547"/>
            <a:ext cx="1919475" cy="487261"/>
          </a:xfrm>
          <a:prstGeom prst="rect">
            <a:avLst/>
          </a:prstGeom>
          <a:noFill/>
          <a:ln>
            <a:noFill/>
          </a:ln>
        </p:spPr>
      </p:pic>
      <p:sp>
        <p:nvSpPr>
          <p:cNvPr id="369" name="Google Shape;369;p6"/>
          <p:cNvSpPr txBox="1"/>
          <p:nvPr/>
        </p:nvSpPr>
        <p:spPr>
          <a:xfrm>
            <a:off x="550758" y="4549244"/>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
        <p:nvSpPr>
          <p:cNvPr id="370" name="Google Shape;370;p6"/>
          <p:cNvSpPr txBox="1">
            <a:spLocks noGrp="1"/>
          </p:cNvSpPr>
          <p:nvPr>
            <p:ph type="body" idx="1"/>
          </p:nvPr>
        </p:nvSpPr>
        <p:spPr>
          <a:xfrm>
            <a:off x="457200" y="1168199"/>
            <a:ext cx="8229600" cy="2332085"/>
          </a:xfrm>
          <a:prstGeom prst="rect">
            <a:avLst/>
          </a:prstGeom>
          <a:noFill/>
          <a:ln>
            <a:noFill/>
          </a:ln>
        </p:spPr>
        <p:txBody>
          <a:bodyPr spcFirstLastPara="1" wrap="square" lIns="91425" tIns="45700" rIns="91425" bIns="45700" anchor="t" anchorCtr="0">
            <a:normAutofit lnSpcReduction="10000"/>
          </a:bodyPr>
          <a:lstStyle/>
          <a:p>
            <a:pPr marL="228600" lvl="0" indent="-177800" algn="l" rtl="0">
              <a:lnSpc>
                <a:spcPct val="120000"/>
              </a:lnSpc>
              <a:spcBef>
                <a:spcPts val="0"/>
              </a:spcBef>
              <a:spcAft>
                <a:spcPts val="0"/>
              </a:spcAft>
              <a:buClr>
                <a:schemeClr val="dk2"/>
              </a:buClr>
              <a:buSzPts val="1600"/>
              <a:buChar char="•"/>
            </a:pPr>
            <a:r>
              <a:rPr lang="en-US" sz="1600" b="1"/>
              <a:t>Research</a:t>
            </a:r>
            <a:r>
              <a:rPr lang="en-US" sz="1600"/>
              <a:t> on the information architecture (IA) of the health apartment </a:t>
            </a:r>
            <a:endParaRPr/>
          </a:p>
          <a:p>
            <a:pPr marL="228600" lvl="0" indent="-177800" algn="l" rtl="0">
              <a:lnSpc>
                <a:spcPct val="120000"/>
              </a:lnSpc>
              <a:spcBef>
                <a:spcPts val="1200"/>
              </a:spcBef>
              <a:spcAft>
                <a:spcPts val="0"/>
              </a:spcAft>
              <a:buClr>
                <a:schemeClr val="dk2"/>
              </a:buClr>
              <a:buSzPts val="1600"/>
              <a:buChar char="•"/>
            </a:pPr>
            <a:r>
              <a:rPr lang="en-US" sz="1600" b="1"/>
              <a:t>Technical discovery </a:t>
            </a:r>
            <a:r>
              <a:rPr lang="en-US" sz="1600"/>
              <a:t>on MHV and VA.gov systems and architecture</a:t>
            </a:r>
            <a:endParaRPr/>
          </a:p>
          <a:p>
            <a:pPr marL="228600" lvl="0" indent="-177800" algn="l" rtl="0">
              <a:lnSpc>
                <a:spcPct val="120000"/>
              </a:lnSpc>
              <a:spcBef>
                <a:spcPts val="1200"/>
              </a:spcBef>
              <a:spcAft>
                <a:spcPts val="0"/>
              </a:spcAft>
              <a:buClr>
                <a:schemeClr val="dk2"/>
              </a:buClr>
              <a:buSzPts val="1600"/>
              <a:buChar char="•"/>
            </a:pPr>
            <a:r>
              <a:rPr lang="en-US" sz="1600" b="1"/>
              <a:t>Talking to teams in OCTO and OCC</a:t>
            </a:r>
            <a:r>
              <a:rPr lang="en-US" sz="1600"/>
              <a:t> about: </a:t>
            </a:r>
            <a:br>
              <a:rPr lang="en-US" sz="1600"/>
            </a:br>
            <a:r>
              <a:rPr lang="en-US" sz="1600"/>
              <a:t>1) how the health apartment concept intersects with their work + how to collaborate, and </a:t>
            </a:r>
            <a:br>
              <a:rPr lang="en-US" sz="1600"/>
            </a:br>
            <a:r>
              <a:rPr lang="en-US" sz="1600"/>
              <a:t>2) what we need to know to build a proof of concept</a:t>
            </a:r>
            <a:endParaRPr/>
          </a:p>
          <a:p>
            <a:pPr marL="228600" lvl="0" indent="-177800" algn="l" rtl="0">
              <a:lnSpc>
                <a:spcPct val="120000"/>
              </a:lnSpc>
              <a:spcBef>
                <a:spcPts val="1200"/>
              </a:spcBef>
              <a:spcAft>
                <a:spcPts val="1200"/>
              </a:spcAft>
              <a:buClr>
                <a:schemeClr val="dk2"/>
              </a:buClr>
              <a:buSzPts val="1600"/>
              <a:buChar char="•"/>
            </a:pPr>
            <a:r>
              <a:rPr lang="en-US" sz="1600" b="1"/>
              <a:t>Building the Health Apartment Team</a:t>
            </a:r>
            <a:endParaRPr sz="1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f9a7b53555_0_642"/>
          <p:cNvSpPr txBox="1">
            <a:spLocks noGrp="1"/>
          </p:cNvSpPr>
          <p:nvPr>
            <p:ph type="title"/>
          </p:nvPr>
        </p:nvSpPr>
        <p:spPr>
          <a:xfrm>
            <a:off x="417872" y="514351"/>
            <a:ext cx="8229600" cy="629700"/>
          </a:xfrm>
          <a:prstGeom prst="rect">
            <a:avLst/>
          </a:prstGeom>
          <a:noFill/>
          <a:ln>
            <a:noFill/>
          </a:ln>
        </p:spPr>
        <p:txBody>
          <a:bodyPr spcFirstLastPara="1" wrap="square" lIns="91425" tIns="45700" rIns="91425" bIns="45700" anchor="t" anchorCtr="0">
            <a:normAutofit fontScale="90000"/>
          </a:bodyPr>
          <a:lstStyle/>
          <a:p>
            <a:pPr marL="50800" lvl="0" indent="0" algn="l" rtl="0">
              <a:lnSpc>
                <a:spcPct val="120000"/>
              </a:lnSpc>
              <a:spcBef>
                <a:spcPts val="0"/>
              </a:spcBef>
              <a:spcAft>
                <a:spcPts val="1200"/>
              </a:spcAft>
              <a:buClr>
                <a:schemeClr val="dk2"/>
              </a:buClr>
              <a:buSzPct val="55555"/>
              <a:buNone/>
            </a:pPr>
            <a:r>
              <a:rPr lang="en-US" sz="3200"/>
              <a:t>Research on the IA of the health apartment </a:t>
            </a:r>
            <a:endParaRPr/>
          </a:p>
        </p:txBody>
      </p:sp>
      <p:sp>
        <p:nvSpPr>
          <p:cNvPr id="376" name="Google Shape;376;gf9a7b53555_0_642"/>
          <p:cNvSpPr txBox="1">
            <a:spLocks noGrp="1"/>
          </p:cNvSpPr>
          <p:nvPr>
            <p:ph type="sldNum" idx="12"/>
          </p:nvPr>
        </p:nvSpPr>
        <p:spPr>
          <a:xfrm>
            <a:off x="8001000" y="4767264"/>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8</a:t>
            </a:fld>
            <a:endParaRPr/>
          </a:p>
        </p:txBody>
      </p:sp>
      <p:sp>
        <p:nvSpPr>
          <p:cNvPr id="377" name="Google Shape;377;gf9a7b53555_0_642"/>
          <p:cNvSpPr txBox="1">
            <a:spLocks noGrp="1"/>
          </p:cNvSpPr>
          <p:nvPr>
            <p:ph type="body" idx="2"/>
          </p:nvPr>
        </p:nvSpPr>
        <p:spPr>
          <a:xfrm>
            <a:off x="476864"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WHERE WE ARE</a:t>
            </a:r>
            <a:endParaRPr/>
          </a:p>
          <a:p>
            <a:pPr marL="0" lvl="0" indent="0" algn="l" rtl="0">
              <a:lnSpc>
                <a:spcPct val="100000"/>
              </a:lnSpc>
              <a:spcBef>
                <a:spcPts val="0"/>
              </a:spcBef>
              <a:spcAft>
                <a:spcPts val="0"/>
              </a:spcAft>
              <a:buClr>
                <a:srgbClr val="000000"/>
              </a:buClr>
              <a:buSzPts val="1200"/>
              <a:buNone/>
            </a:pPr>
            <a:endParaRPr/>
          </a:p>
        </p:txBody>
      </p:sp>
      <p:sp>
        <p:nvSpPr>
          <p:cNvPr id="378" name="Google Shape;378;gf9a7b53555_0_642"/>
          <p:cNvSpPr txBox="1"/>
          <p:nvPr/>
        </p:nvSpPr>
        <p:spPr>
          <a:xfrm>
            <a:off x="549779" y="3851377"/>
            <a:ext cx="4553161" cy="818655"/>
          </a:xfrm>
          <a:prstGeom prst="rect">
            <a:avLst/>
          </a:prstGeom>
          <a:noFill/>
          <a:ln>
            <a:noFill/>
          </a:ln>
        </p:spPr>
        <p:txBody>
          <a:bodyPr spcFirstLastPara="1" wrap="square" lIns="91425" tIns="91425" rIns="91425" bIns="91425" anchor="t" anchorCtr="0">
            <a:spAutoFit/>
          </a:bodyPr>
          <a:lstStyle/>
          <a:p>
            <a:pPr marL="0" marR="0" lvl="0" indent="0" algn="l" rtl="0">
              <a:lnSpc>
                <a:spcPct val="120000"/>
              </a:lnSpc>
              <a:spcBef>
                <a:spcPts val="600"/>
              </a:spcBef>
              <a:spcAft>
                <a:spcPts val="0"/>
              </a:spcAft>
              <a:buNone/>
            </a:pPr>
            <a:r>
              <a:rPr lang="en-US" sz="1300" b="0" i="1" u="sng" strike="noStrike" cap="none" dirty="0">
                <a:solidFill>
                  <a:schemeClr val="accent1"/>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View the research plan</a:t>
            </a:r>
            <a:r>
              <a:rPr lang="en-US" sz="1300" b="0" i="1" u="none" strike="noStrike" cap="none" dirty="0">
                <a:solidFill>
                  <a:schemeClr val="dk2"/>
                </a:solidFill>
                <a:latin typeface="Source Sans Pro"/>
                <a:ea typeface="Source Sans Pro"/>
                <a:cs typeface="Source Sans Pro"/>
                <a:sym typeface="Source Sans Pro"/>
              </a:rPr>
              <a:t> and </a:t>
            </a:r>
            <a:r>
              <a:rPr lang="en-US" sz="1300" b="0" i="1" u="sng" strike="noStrike" cap="none" dirty="0">
                <a:solidFill>
                  <a:schemeClr val="accent1"/>
                </a:solid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preview the tree test</a:t>
            </a:r>
            <a:r>
              <a:rPr lang="en-US" sz="1300" b="0" i="1" u="none" strike="noStrike" cap="none" dirty="0">
                <a:solidFill>
                  <a:schemeClr val="dk2"/>
                </a:solidFill>
                <a:latin typeface="Source Sans Pro"/>
                <a:ea typeface="Source Sans Pro"/>
                <a:cs typeface="Source Sans Pro"/>
                <a:sym typeface="Source Sans Pro"/>
              </a:rPr>
              <a:t>.</a:t>
            </a:r>
            <a:endParaRPr dirty="0"/>
          </a:p>
          <a:p>
            <a:pPr marL="0" marR="0" lvl="0" indent="0" algn="l" rtl="0">
              <a:lnSpc>
                <a:spcPct val="120000"/>
              </a:lnSpc>
              <a:spcBef>
                <a:spcPts val="600"/>
              </a:spcBef>
              <a:spcAft>
                <a:spcPts val="0"/>
              </a:spcAft>
              <a:buClr>
                <a:srgbClr val="000000"/>
              </a:buClr>
              <a:buSzPts val="1300"/>
              <a:buFont typeface="Arial"/>
              <a:buNone/>
            </a:pPr>
            <a:r>
              <a:rPr lang="en-US" sz="1300" b="0" i="1" u="none" strike="noStrike" cap="none" dirty="0">
                <a:solidFill>
                  <a:schemeClr val="dk2"/>
                </a:solidFill>
                <a:latin typeface="Source Sans Pro"/>
                <a:ea typeface="Source Sans Pro"/>
                <a:cs typeface="Source Sans Pro"/>
                <a:sym typeface="Source Sans Pro"/>
              </a:rPr>
              <a:t> </a:t>
            </a:r>
            <a:endParaRPr sz="1300" b="0" i="1" u="none" strike="noStrike" cap="none" dirty="0">
              <a:solidFill>
                <a:schemeClr val="dk2"/>
              </a:solidFill>
              <a:latin typeface="Source Sans Pro"/>
              <a:ea typeface="Source Sans Pro"/>
              <a:cs typeface="Source Sans Pro"/>
              <a:sym typeface="Source Sans Pro"/>
            </a:endParaRPr>
          </a:p>
        </p:txBody>
      </p:sp>
      <p:pic>
        <p:nvPicPr>
          <p:cNvPr id="379" name="Google Shape;379;gf9a7b53555_0_642"/>
          <p:cNvPicPr preferRelativeResize="0"/>
          <p:nvPr/>
        </p:nvPicPr>
        <p:blipFill rotWithShape="1">
          <a:blip r:embed="rId5">
            <a:alphaModFix/>
          </a:blip>
          <a:srcRect/>
          <a:stretch/>
        </p:blipFill>
        <p:spPr>
          <a:xfrm>
            <a:off x="6767312" y="4354914"/>
            <a:ext cx="1919475" cy="487261"/>
          </a:xfrm>
          <a:prstGeom prst="rect">
            <a:avLst/>
          </a:prstGeom>
          <a:noFill/>
          <a:ln>
            <a:noFill/>
          </a:ln>
        </p:spPr>
      </p:pic>
      <p:sp>
        <p:nvSpPr>
          <p:cNvPr id="380" name="Google Shape;380;gf9a7b53555_0_642"/>
          <p:cNvSpPr txBox="1"/>
          <p:nvPr/>
        </p:nvSpPr>
        <p:spPr>
          <a:xfrm>
            <a:off x="550758" y="4538611"/>
            <a:ext cx="593905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
        <p:nvSpPr>
          <p:cNvPr id="381" name="Google Shape;381;gf9a7b53555_0_642"/>
          <p:cNvSpPr txBox="1"/>
          <p:nvPr/>
        </p:nvSpPr>
        <p:spPr>
          <a:xfrm>
            <a:off x="521100" y="1144048"/>
            <a:ext cx="7747800" cy="2564113"/>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2"/>
              </a:buClr>
              <a:buSzPts val="2400"/>
              <a:buFont typeface="Arial"/>
              <a:buNone/>
            </a:pPr>
            <a:r>
              <a:rPr lang="en-US" sz="1600" b="0" i="0" u="none" strike="noStrike" cap="none" dirty="0">
                <a:solidFill>
                  <a:schemeClr val="dk2"/>
                </a:solidFill>
                <a:latin typeface="Source Sans Pro"/>
                <a:ea typeface="Source Sans Pro"/>
                <a:cs typeface="Source Sans Pro"/>
                <a:sym typeface="Source Sans Pro"/>
              </a:rPr>
              <a:t>We have a proposed structure for the health apartment.</a:t>
            </a:r>
            <a:r>
              <a:rPr lang="en-US" sz="1600" dirty="0">
                <a:solidFill>
                  <a:schemeClr val="dk2"/>
                </a:solidFill>
                <a:latin typeface="Source Sans Pro"/>
                <a:ea typeface="Source Sans Pro"/>
                <a:cs typeface="Source Sans Pro"/>
                <a:sym typeface="Source Sans Pro"/>
              </a:rPr>
              <a:t> </a:t>
            </a:r>
          </a:p>
          <a:p>
            <a:pPr marL="0" marR="0" lvl="0" indent="0" algn="l" rtl="0">
              <a:lnSpc>
                <a:spcPct val="120000"/>
              </a:lnSpc>
              <a:spcBef>
                <a:spcPts val="0"/>
              </a:spcBef>
              <a:spcAft>
                <a:spcPts val="0"/>
              </a:spcAft>
              <a:buClr>
                <a:schemeClr val="dk2"/>
              </a:buClr>
              <a:buSzPts val="2400"/>
              <a:buFont typeface="Arial"/>
              <a:buNone/>
            </a:pPr>
            <a:endParaRPr lang="en-US" sz="1600" b="0" i="0" u="none" strike="noStrike" cap="none" dirty="0">
              <a:solidFill>
                <a:schemeClr val="dk2"/>
              </a:solidFill>
              <a:latin typeface="Source Sans Pro"/>
              <a:ea typeface="Source Sans Pro"/>
              <a:cs typeface="Source Sans Pro"/>
              <a:sym typeface="Source Sans Pro"/>
            </a:endParaRPr>
          </a:p>
          <a:p>
            <a:pPr marL="0" marR="0" lvl="0" indent="0" algn="l" rtl="0">
              <a:lnSpc>
                <a:spcPct val="120000"/>
              </a:lnSpc>
              <a:spcBef>
                <a:spcPts val="0"/>
              </a:spcBef>
              <a:spcAft>
                <a:spcPts val="0"/>
              </a:spcAft>
              <a:buClr>
                <a:schemeClr val="dk2"/>
              </a:buClr>
              <a:buSzPts val="2400"/>
              <a:buFont typeface="Arial"/>
              <a:buNone/>
            </a:pPr>
            <a:r>
              <a:rPr lang="en-US" sz="1600" b="0" i="0" u="none" strike="noStrike" cap="none" dirty="0">
                <a:solidFill>
                  <a:schemeClr val="dk2"/>
                </a:solidFill>
                <a:latin typeface="Source Sans Pro"/>
                <a:ea typeface="Source Sans Pro"/>
                <a:cs typeface="Source Sans Pro"/>
                <a:sym typeface="Source Sans Pro"/>
              </a:rPr>
              <a:t>We’re testing it to find out: </a:t>
            </a:r>
            <a:endParaRPr dirty="0"/>
          </a:p>
          <a:p>
            <a:pPr marL="457200" marR="0" lvl="0" indent="-298450" algn="l" rtl="0">
              <a:lnSpc>
                <a:spcPct val="120000"/>
              </a:lnSpc>
              <a:spcBef>
                <a:spcPts val="600"/>
              </a:spcBef>
              <a:spcAft>
                <a:spcPts val="0"/>
              </a:spcAft>
              <a:buClr>
                <a:schemeClr val="dk2"/>
              </a:buClr>
              <a:buSzPts val="1100"/>
              <a:buFont typeface="Source Sans Pro"/>
              <a:buChar char="●"/>
            </a:pPr>
            <a:r>
              <a:rPr lang="en-US" sz="1600" b="0" i="0" u="none" strike="noStrike" cap="none" dirty="0">
                <a:solidFill>
                  <a:schemeClr val="dk2"/>
                </a:solidFill>
                <a:latin typeface="Source Sans Pro"/>
                <a:ea typeface="Source Sans Pro"/>
                <a:cs typeface="Source Sans Pro"/>
                <a:sym typeface="Source Sans Pro"/>
              </a:rPr>
              <a:t>Is the information organized in a way that makes sense to Veterans?</a:t>
            </a:r>
            <a:endParaRPr dirty="0"/>
          </a:p>
          <a:p>
            <a:pPr marL="457200" marR="0" lvl="0" indent="-298450" algn="l" rtl="0">
              <a:lnSpc>
                <a:spcPct val="120000"/>
              </a:lnSpc>
              <a:spcBef>
                <a:spcPts val="0"/>
              </a:spcBef>
              <a:spcAft>
                <a:spcPts val="0"/>
              </a:spcAft>
              <a:buClr>
                <a:schemeClr val="dk2"/>
              </a:buClr>
              <a:buSzPts val="1100"/>
              <a:buFont typeface="Source Sans Pro"/>
              <a:buChar char="●"/>
            </a:pPr>
            <a:r>
              <a:rPr lang="en-US" sz="1600" i="0" u="none" strike="noStrike" cap="none" dirty="0">
                <a:solidFill>
                  <a:schemeClr val="dk2"/>
                </a:solidFill>
                <a:latin typeface="Source Sans Pro"/>
                <a:ea typeface="Source Sans Pro"/>
                <a:cs typeface="Source Sans Pro"/>
                <a:sym typeface="Source Sans Pro"/>
              </a:rPr>
              <a:t>Does what we’re calling things resonate with them?</a:t>
            </a:r>
            <a:endParaRPr dirty="0"/>
          </a:p>
          <a:p>
            <a:pPr marL="285750" marR="0" lvl="0" indent="-133350" algn="l" rtl="0">
              <a:lnSpc>
                <a:spcPct val="120000"/>
              </a:lnSpc>
              <a:spcBef>
                <a:spcPts val="0"/>
              </a:spcBef>
              <a:spcAft>
                <a:spcPts val="0"/>
              </a:spcAft>
              <a:buClr>
                <a:schemeClr val="dk2"/>
              </a:buClr>
              <a:buSzPts val="2400"/>
              <a:buFont typeface="Arial"/>
              <a:buNone/>
            </a:pPr>
            <a:endParaRPr sz="1600" b="0" i="1" u="none" strike="noStrike" cap="none" dirty="0">
              <a:solidFill>
                <a:schemeClr val="dk2"/>
              </a:solidFill>
              <a:latin typeface="Source Sans Pro"/>
              <a:ea typeface="Source Sans Pro"/>
              <a:cs typeface="Source Sans Pro"/>
              <a:sym typeface="Source Sans Pro"/>
            </a:endParaRPr>
          </a:p>
          <a:p>
            <a:pPr marL="0" marR="0" lvl="0" indent="0" algn="l" rtl="0">
              <a:lnSpc>
                <a:spcPct val="120000"/>
              </a:lnSpc>
              <a:spcBef>
                <a:spcPts val="600"/>
              </a:spcBef>
              <a:spcAft>
                <a:spcPts val="600"/>
              </a:spcAft>
              <a:buClr>
                <a:schemeClr val="dk2"/>
              </a:buClr>
              <a:buSzPts val="2400"/>
              <a:buFont typeface="Arial"/>
              <a:buNone/>
            </a:pPr>
            <a:r>
              <a:rPr lang="en-US" sz="1600" b="0" i="0" u="none" strike="noStrike" cap="none" dirty="0">
                <a:solidFill>
                  <a:schemeClr val="dk2"/>
                </a:solidFill>
                <a:latin typeface="Source Sans Pro"/>
                <a:ea typeface="Source Sans Pro"/>
                <a:cs typeface="Source Sans Pro"/>
                <a:sym typeface="Source Sans Pro"/>
              </a:rPr>
              <a:t>The tree test will also give us a clear, quantifiable baseline that will help us iterate on the design of the health apartment.</a:t>
            </a:r>
            <a:endParaRPr sz="1600" dirty="0">
              <a:solidFill>
                <a:schemeClr val="dk2"/>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8"/>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000"/>
              <a:buFont typeface="Source Sans Pro"/>
              <a:buNone/>
            </a:pPr>
            <a:r>
              <a:rPr lang="en-US" dirty="0"/>
              <a:t>Discovery</a:t>
            </a:r>
            <a:endParaRPr dirty="0"/>
          </a:p>
        </p:txBody>
      </p:sp>
      <p:sp>
        <p:nvSpPr>
          <p:cNvPr id="387" name="Google Shape;387;p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9</a:t>
            </a:fld>
            <a:endParaRPr/>
          </a:p>
        </p:txBody>
      </p:sp>
      <p:sp>
        <p:nvSpPr>
          <p:cNvPr id="388" name="Google Shape;388;p8"/>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WHERE WE ARE</a:t>
            </a:r>
            <a:endParaRPr/>
          </a:p>
          <a:p>
            <a:pPr marL="0" lvl="0" indent="0" algn="l" rtl="0">
              <a:lnSpc>
                <a:spcPct val="100000"/>
              </a:lnSpc>
              <a:spcBef>
                <a:spcPts val="0"/>
              </a:spcBef>
              <a:spcAft>
                <a:spcPts val="0"/>
              </a:spcAft>
              <a:buClr>
                <a:srgbClr val="000000"/>
              </a:buClr>
              <a:buSzPts val="1200"/>
              <a:buNone/>
            </a:pPr>
            <a:endParaRPr/>
          </a:p>
        </p:txBody>
      </p:sp>
      <p:pic>
        <p:nvPicPr>
          <p:cNvPr id="391" name="Google Shape;391;p8"/>
          <p:cNvPicPr preferRelativeResize="0"/>
          <p:nvPr/>
        </p:nvPicPr>
        <p:blipFill rotWithShape="1">
          <a:blip r:embed="rId3">
            <a:alphaModFix/>
          </a:blip>
          <a:srcRect/>
          <a:stretch/>
        </p:blipFill>
        <p:spPr>
          <a:xfrm>
            <a:off x="6767312" y="4365547"/>
            <a:ext cx="1919475" cy="487261"/>
          </a:xfrm>
          <a:prstGeom prst="rect">
            <a:avLst/>
          </a:prstGeom>
          <a:noFill/>
          <a:ln>
            <a:noFill/>
          </a:ln>
        </p:spPr>
      </p:pic>
      <p:sp>
        <p:nvSpPr>
          <p:cNvPr id="392" name="Google Shape;392;p8"/>
          <p:cNvSpPr txBox="1"/>
          <p:nvPr/>
        </p:nvSpPr>
        <p:spPr>
          <a:xfrm>
            <a:off x="550759" y="4549244"/>
            <a:ext cx="431621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lt2"/>
                </a:solidFill>
                <a:latin typeface="Source Sans Pro"/>
                <a:ea typeface="Source Sans Pro"/>
                <a:cs typeface="Source Sans Pro"/>
                <a:sym typeface="Source Sans Pro"/>
              </a:rPr>
              <a:t>Health Apartment Working Group</a:t>
            </a:r>
            <a:r>
              <a:rPr lang="en-US" sz="1050" b="0" i="0" u="none" strike="noStrike" cap="none">
                <a:solidFill>
                  <a:schemeClr val="lt2"/>
                </a:solidFill>
                <a:latin typeface="Source Sans Pro"/>
                <a:ea typeface="Source Sans Pro"/>
                <a:cs typeface="Source Sans Pro"/>
                <a:sym typeface="Source Sans Pro"/>
              </a:rPr>
              <a:t>  |  October 27, 2021</a:t>
            </a:r>
            <a:endParaRPr/>
          </a:p>
        </p:txBody>
      </p:sp>
      <p:sp>
        <p:nvSpPr>
          <p:cNvPr id="11" name="Google Shape;431;p8">
            <a:extLst>
              <a:ext uri="{FF2B5EF4-FFF2-40B4-BE49-F238E27FC236}">
                <a16:creationId xmlns:a16="http://schemas.microsoft.com/office/drawing/2014/main" id="{427978F7-5FC3-5C47-A1C6-7057C3EC5BF5}"/>
              </a:ext>
            </a:extLst>
          </p:cNvPr>
          <p:cNvSpPr txBox="1">
            <a:spLocks noGrp="1"/>
          </p:cNvSpPr>
          <p:nvPr>
            <p:ph type="body" idx="1"/>
          </p:nvPr>
        </p:nvSpPr>
        <p:spPr>
          <a:xfrm>
            <a:off x="486696" y="1178026"/>
            <a:ext cx="4114800" cy="33528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300"/>
              </a:spcAft>
              <a:buNone/>
            </a:pPr>
            <a:r>
              <a:rPr lang="en-US" sz="1300" b="1" dirty="0"/>
              <a:t>We’ve talked with: </a:t>
            </a:r>
            <a:endParaRPr lang="en-US" sz="1300" dirty="0"/>
          </a:p>
          <a:p>
            <a:pPr marL="228600" lvl="0" indent="-165100" algn="l" rtl="0">
              <a:lnSpc>
                <a:spcPct val="100000"/>
              </a:lnSpc>
              <a:spcBef>
                <a:spcPts val="0"/>
              </a:spcBef>
              <a:spcAft>
                <a:spcPts val="0"/>
              </a:spcAft>
              <a:buClr>
                <a:schemeClr val="dk2"/>
              </a:buClr>
              <a:buSzPts val="1400"/>
              <a:buChar char="•"/>
            </a:pPr>
            <a:r>
              <a:rPr lang="en-US" sz="1300" dirty="0"/>
              <a:t>Barry Egbert, MHV Application Architect</a:t>
            </a:r>
          </a:p>
          <a:p>
            <a:pPr marL="228600" lvl="0" indent="-165100" algn="l" rtl="0">
              <a:lnSpc>
                <a:spcPct val="100000"/>
              </a:lnSpc>
              <a:spcBef>
                <a:spcPts val="600"/>
              </a:spcBef>
              <a:spcAft>
                <a:spcPts val="0"/>
              </a:spcAft>
              <a:buClr>
                <a:schemeClr val="dk2"/>
              </a:buClr>
              <a:buSzPts val="1400"/>
              <a:buChar char="•"/>
            </a:pPr>
            <a:r>
              <a:rPr lang="en-US" sz="1300" dirty="0"/>
              <a:t>Mike Chelen, VA.gov Technical Architect</a:t>
            </a:r>
            <a:endParaRPr sz="1300" dirty="0"/>
          </a:p>
          <a:p>
            <a:pPr marL="228600" lvl="0" indent="-165100" algn="l" rtl="0">
              <a:lnSpc>
                <a:spcPct val="100000"/>
              </a:lnSpc>
              <a:spcBef>
                <a:spcPts val="600"/>
              </a:spcBef>
              <a:spcAft>
                <a:spcPts val="0"/>
              </a:spcAft>
              <a:buClr>
                <a:schemeClr val="dk2"/>
              </a:buClr>
              <a:buSzPts val="1400"/>
              <a:buChar char="•"/>
            </a:pPr>
            <a:r>
              <a:rPr lang="en-US" sz="1300" dirty="0"/>
              <a:t>David Conlon, Public Websites Crew Chief</a:t>
            </a:r>
            <a:endParaRPr sz="1300" dirty="0"/>
          </a:p>
          <a:p>
            <a:pPr marL="228600" lvl="0" indent="-165100" algn="l" rtl="0">
              <a:lnSpc>
                <a:spcPct val="100000"/>
              </a:lnSpc>
              <a:spcBef>
                <a:spcPts val="600"/>
              </a:spcBef>
              <a:spcAft>
                <a:spcPts val="0"/>
              </a:spcAft>
              <a:buClr>
                <a:schemeClr val="dk2"/>
              </a:buClr>
              <a:buSzPts val="1400"/>
              <a:buChar char="•"/>
            </a:pPr>
            <a:r>
              <a:rPr lang="en-US" sz="1300" dirty="0"/>
              <a:t>Cory Trimm, VA.gov Engineering Practice Lead</a:t>
            </a:r>
          </a:p>
          <a:p>
            <a:pPr marL="228600" indent="-165100">
              <a:lnSpc>
                <a:spcPct val="100000"/>
              </a:lnSpc>
              <a:spcBef>
                <a:spcPts val="600"/>
              </a:spcBef>
              <a:buSzPts val="1400"/>
            </a:pPr>
            <a:r>
              <a:rPr lang="en-US" sz="1300" dirty="0"/>
              <a:t>Cody Reinold and John Rahaghi, Identity Team</a:t>
            </a:r>
            <a:endParaRPr sz="1300" dirty="0"/>
          </a:p>
          <a:p>
            <a:pPr marL="228600" lvl="0" indent="-165100" algn="l" rtl="0">
              <a:lnSpc>
                <a:spcPct val="100000"/>
              </a:lnSpc>
              <a:spcBef>
                <a:spcPts val="600"/>
              </a:spcBef>
              <a:spcAft>
                <a:spcPts val="0"/>
              </a:spcAft>
              <a:buSzPts val="1400"/>
              <a:buChar char="•"/>
            </a:pPr>
            <a:r>
              <a:rPr lang="en-US" sz="1300" dirty="0"/>
              <a:t>Mikki Northuis, VA.gov Information Architect</a:t>
            </a:r>
            <a:endParaRPr sz="1300" dirty="0"/>
          </a:p>
          <a:p>
            <a:pPr marL="228600" lvl="0" indent="-165100" algn="l" rtl="0">
              <a:lnSpc>
                <a:spcPct val="100000"/>
              </a:lnSpc>
              <a:spcBef>
                <a:spcPts val="600"/>
              </a:spcBef>
              <a:spcAft>
                <a:spcPts val="0"/>
              </a:spcAft>
              <a:buSzPts val="1400"/>
              <a:buChar char="•"/>
            </a:pPr>
            <a:r>
              <a:rPr lang="en-US" sz="1300" dirty="0"/>
              <a:t>Danielle Thierry, Content Lead</a:t>
            </a:r>
            <a:endParaRPr sz="1300" dirty="0"/>
          </a:p>
          <a:p>
            <a:pPr marL="228600" lvl="0" indent="-165100" algn="l" rtl="0">
              <a:lnSpc>
                <a:spcPct val="100000"/>
              </a:lnSpc>
              <a:spcBef>
                <a:spcPts val="600"/>
              </a:spcBef>
              <a:spcAft>
                <a:spcPts val="0"/>
              </a:spcAft>
              <a:buSzPts val="1400"/>
              <a:buChar char="•"/>
            </a:pPr>
            <a:r>
              <a:rPr lang="en-US" sz="1300" dirty="0"/>
              <a:t>Kevin Hoffman, Account Experience Crew Chief</a:t>
            </a:r>
            <a:endParaRPr sz="1300" dirty="0"/>
          </a:p>
          <a:p>
            <a:pPr marL="228600" lvl="0" indent="-165100" algn="l" rtl="0">
              <a:lnSpc>
                <a:spcPct val="100000"/>
              </a:lnSpc>
              <a:spcBef>
                <a:spcPts val="600"/>
              </a:spcBef>
              <a:spcAft>
                <a:spcPts val="0"/>
              </a:spcAft>
              <a:buSzPts val="1400"/>
              <a:buChar char="•"/>
            </a:pPr>
            <a:r>
              <a:rPr lang="en-US" sz="1300" dirty="0"/>
              <a:t>Samara Strauss, Account Experience Product Lead</a:t>
            </a:r>
            <a:endParaRPr sz="1300" dirty="0"/>
          </a:p>
          <a:p>
            <a:pPr marL="228600" lvl="0" indent="-165100" algn="l" rtl="0">
              <a:lnSpc>
                <a:spcPct val="100000"/>
              </a:lnSpc>
              <a:spcBef>
                <a:spcPts val="600"/>
              </a:spcBef>
              <a:spcAft>
                <a:spcPts val="0"/>
              </a:spcAft>
              <a:buSzPts val="1400"/>
              <a:buChar char="•"/>
            </a:pPr>
            <a:r>
              <a:rPr lang="en-US" sz="1300" dirty="0"/>
              <a:t>Shira Goodman, Platform / Collaboration Cycle</a:t>
            </a:r>
          </a:p>
          <a:p>
            <a:pPr marL="0" lvl="0" indent="0" algn="l" rtl="0">
              <a:spcBef>
                <a:spcPts val="0"/>
              </a:spcBef>
              <a:spcAft>
                <a:spcPts val="0"/>
              </a:spcAft>
              <a:buNone/>
            </a:pPr>
            <a:endParaRPr sz="1300" i="1" dirty="0"/>
          </a:p>
          <a:p>
            <a:pPr marL="228600" lvl="0" indent="-76200" algn="l" rtl="0">
              <a:lnSpc>
                <a:spcPct val="120000"/>
              </a:lnSpc>
              <a:spcBef>
                <a:spcPts val="600"/>
              </a:spcBef>
              <a:spcAft>
                <a:spcPts val="0"/>
              </a:spcAft>
              <a:buClr>
                <a:schemeClr val="dk2"/>
              </a:buClr>
              <a:buSzPts val="2400"/>
              <a:buNone/>
            </a:pPr>
            <a:endParaRPr sz="1300" dirty="0"/>
          </a:p>
        </p:txBody>
      </p:sp>
      <p:sp>
        <p:nvSpPr>
          <p:cNvPr id="12" name="Google Shape;432;p8">
            <a:extLst>
              <a:ext uri="{FF2B5EF4-FFF2-40B4-BE49-F238E27FC236}">
                <a16:creationId xmlns:a16="http://schemas.microsoft.com/office/drawing/2014/main" id="{302D63C3-A356-9E4A-A87D-76C56778D987}"/>
              </a:ext>
            </a:extLst>
          </p:cNvPr>
          <p:cNvSpPr txBox="1"/>
          <p:nvPr/>
        </p:nvSpPr>
        <p:spPr>
          <a:xfrm>
            <a:off x="4653396" y="1060327"/>
            <a:ext cx="4046100" cy="3110052"/>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600"/>
              </a:spcBef>
              <a:spcAft>
                <a:spcPts val="300"/>
              </a:spcAft>
              <a:buNone/>
            </a:pPr>
            <a:r>
              <a:rPr lang="en-US" sz="1300" b="1" dirty="0">
                <a:solidFill>
                  <a:schemeClr val="dk2"/>
                </a:solidFill>
                <a:latin typeface="Source Sans Pro"/>
                <a:ea typeface="Source Sans Pro"/>
                <a:cs typeface="Source Sans Pro"/>
                <a:sym typeface="Source Sans Pro"/>
              </a:rPr>
              <a:t>Soon we will talk with:</a:t>
            </a:r>
            <a:endParaRPr sz="1300" b="1" dirty="0">
              <a:solidFill>
                <a:schemeClr val="dk2"/>
              </a:solidFill>
              <a:latin typeface="Source Sans Pro"/>
              <a:ea typeface="Source Sans Pro"/>
              <a:cs typeface="Source Sans Pro"/>
              <a:sym typeface="Source Sans Pro"/>
            </a:endParaRPr>
          </a:p>
          <a:p>
            <a:pPr marL="228600" lvl="0" indent="-165100" algn="l" rtl="0">
              <a:spcBef>
                <a:spcPts val="600"/>
              </a:spcBef>
              <a:spcAft>
                <a:spcPts val="0"/>
              </a:spcAft>
              <a:buClr>
                <a:schemeClr val="dk2"/>
              </a:buClr>
              <a:buSzPts val="1400"/>
              <a:buChar char="•"/>
            </a:pPr>
            <a:r>
              <a:rPr lang="en-US" sz="1300" dirty="0">
                <a:solidFill>
                  <a:schemeClr val="dk2"/>
                </a:solidFill>
                <a:latin typeface="Source Sans Pro"/>
                <a:ea typeface="Source Sans Pro"/>
                <a:cs typeface="Source Sans Pro"/>
                <a:sym typeface="Source Sans Pro"/>
              </a:rPr>
              <a:t>TBD date: Theresa Hancock (MHV) </a:t>
            </a:r>
          </a:p>
          <a:p>
            <a:pPr marL="228600" indent="-165100">
              <a:spcBef>
                <a:spcPts val="600"/>
              </a:spcBef>
              <a:buClr>
                <a:schemeClr val="dk2"/>
              </a:buClr>
              <a:buSzPts val="1400"/>
              <a:buFont typeface="Arial"/>
              <a:buChar char="•"/>
            </a:pPr>
            <a:r>
              <a:rPr lang="en-US" sz="1300" dirty="0">
                <a:solidFill>
                  <a:schemeClr val="dk2"/>
                </a:solidFill>
                <a:latin typeface="Source Sans Pro"/>
                <a:ea typeface="Source Sans Pro"/>
                <a:cs typeface="Source Sans Pro"/>
                <a:sym typeface="Source Sans Pro"/>
              </a:rPr>
              <a:t>TBD date: Barry Egbert (MHV) </a:t>
            </a:r>
            <a:endParaRPr sz="1300" dirty="0">
              <a:solidFill>
                <a:schemeClr val="dk2"/>
              </a:solidFill>
              <a:latin typeface="Source Sans Pro"/>
              <a:ea typeface="Source Sans Pro"/>
              <a:cs typeface="Source Sans Pro"/>
              <a:sym typeface="Source Sans Pro"/>
            </a:endParaRPr>
          </a:p>
          <a:p>
            <a:pPr marL="228600" lvl="0" indent="-165100" algn="l" rtl="0">
              <a:spcBef>
                <a:spcPts val="600"/>
              </a:spcBef>
              <a:spcAft>
                <a:spcPts val="1200"/>
              </a:spcAft>
              <a:buClr>
                <a:schemeClr val="dk2"/>
              </a:buClr>
              <a:buSzPts val="1400"/>
              <a:buChar char="•"/>
            </a:pPr>
            <a:r>
              <a:rPr lang="en-US" sz="1300" dirty="0">
                <a:solidFill>
                  <a:schemeClr val="dk2"/>
                </a:solidFill>
                <a:latin typeface="Source Sans Pro"/>
                <a:ea typeface="Source Sans Pro"/>
                <a:cs typeface="Source Sans Pro"/>
                <a:sym typeface="Source Sans Pro"/>
              </a:rPr>
              <a:t>TBD date: VA.gov flagship mobile app team</a:t>
            </a:r>
          </a:p>
          <a:p>
            <a:pPr marL="63500" lvl="0" algn="l" rtl="0">
              <a:spcBef>
                <a:spcPts val="600"/>
              </a:spcBef>
              <a:spcAft>
                <a:spcPts val="0"/>
              </a:spcAft>
              <a:buClr>
                <a:schemeClr val="dk2"/>
              </a:buClr>
              <a:buSzPts val="1400"/>
            </a:pPr>
            <a:r>
              <a:rPr lang="en-US" sz="1300" b="1" dirty="0">
                <a:solidFill>
                  <a:schemeClr val="dk2"/>
                </a:solidFill>
                <a:latin typeface="Source Sans Pro"/>
                <a:ea typeface="Source Sans Pro"/>
                <a:cs typeface="Source Sans Pro"/>
                <a:sym typeface="Source Sans Pro"/>
              </a:rPr>
              <a:t>And we’re attending working groups: </a:t>
            </a:r>
          </a:p>
          <a:p>
            <a:pPr marL="228600" lvl="0" indent="-165100" algn="l" rtl="0">
              <a:spcBef>
                <a:spcPts val="600"/>
              </a:spcBef>
              <a:spcAft>
                <a:spcPts val="0"/>
              </a:spcAft>
              <a:buClr>
                <a:schemeClr val="dk2"/>
              </a:buClr>
              <a:buSzPts val="1400"/>
              <a:buChar char="•"/>
            </a:pPr>
            <a:r>
              <a:rPr lang="en-US" sz="1300" dirty="0">
                <a:solidFill>
                  <a:schemeClr val="dk2"/>
                </a:solidFill>
                <a:latin typeface="Source Sans Pro"/>
                <a:ea typeface="Source Sans Pro"/>
                <a:cs typeface="Source Sans Pro"/>
                <a:sym typeface="Source Sans Pro"/>
              </a:rPr>
              <a:t>Identity Working Group</a:t>
            </a:r>
          </a:p>
          <a:p>
            <a:pPr marL="228600" lvl="0" indent="-165100" algn="l" rtl="0">
              <a:spcBef>
                <a:spcPts val="600"/>
              </a:spcBef>
              <a:spcAft>
                <a:spcPts val="0"/>
              </a:spcAft>
              <a:buClr>
                <a:schemeClr val="dk2"/>
              </a:buClr>
              <a:buSzPts val="1400"/>
              <a:buChar char="•"/>
            </a:pPr>
            <a:r>
              <a:rPr lang="en-US" sz="1300" dirty="0">
                <a:solidFill>
                  <a:schemeClr val="dk2"/>
                </a:solidFill>
                <a:latin typeface="Source Sans Pro"/>
                <a:ea typeface="Source Sans Pro"/>
                <a:cs typeface="Source Sans Pro"/>
                <a:sym typeface="Source Sans Pro"/>
              </a:rPr>
              <a:t>MHV-OCTO appointments gap analysis team sync (soon)</a:t>
            </a:r>
          </a:p>
          <a:p>
            <a:pPr marL="228600" lvl="0" indent="-165100" algn="l" rtl="0">
              <a:spcBef>
                <a:spcPts val="600"/>
              </a:spcBef>
              <a:spcAft>
                <a:spcPts val="0"/>
              </a:spcAft>
              <a:buClr>
                <a:schemeClr val="dk2"/>
              </a:buClr>
              <a:buSzPts val="1400"/>
              <a:buChar char="•"/>
            </a:pPr>
            <a:endParaRPr lang="en-US" sz="1300" dirty="0">
              <a:solidFill>
                <a:schemeClr val="dk2"/>
              </a:solidFill>
              <a:latin typeface="Source Sans Pro" panose="020B0503030403020204" pitchFamily="34" charset="0"/>
              <a:ea typeface="Source Sans Pro" panose="020B0503030403020204" pitchFamily="34" charset="0"/>
              <a:cs typeface="Source Sans Pro"/>
              <a:sym typeface="Source Sans Pro"/>
            </a:endParaRPr>
          </a:p>
          <a:p>
            <a:pPr marL="63500">
              <a:spcBef>
                <a:spcPts val="600"/>
              </a:spcBef>
              <a:buClr>
                <a:schemeClr val="dk2"/>
              </a:buClr>
              <a:buSzPts val="1400"/>
            </a:pPr>
            <a:r>
              <a:rPr lang="en-US" sz="1300" b="1" dirty="0">
                <a:latin typeface="Source Sans Pro" panose="020B0503030403020204" pitchFamily="34" charset="0"/>
                <a:ea typeface="Source Sans Pro" panose="020B0503030403020204" pitchFamily="34" charset="0"/>
              </a:rPr>
              <a:t>Thank you all for your time!</a:t>
            </a:r>
          </a:p>
        </p:txBody>
      </p:sp>
    </p:spTree>
  </p:cSld>
  <p:clrMapOvr>
    <a:masterClrMapping/>
  </p:clrMapOvr>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1715</Words>
  <Application>Microsoft Macintosh PowerPoint</Application>
  <PresentationFormat>On-screen Show (16:9)</PresentationFormat>
  <Paragraphs>248</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Bitter</vt:lpstr>
      <vt:lpstr>Source Sans Pro</vt:lpstr>
      <vt:lpstr>Calibri</vt:lpstr>
      <vt:lpstr>Arial</vt:lpstr>
      <vt:lpstr>Avenir</vt:lpstr>
      <vt:lpstr>Brown Bag Template</vt:lpstr>
      <vt:lpstr>Health Apartment Working Group</vt:lpstr>
      <vt:lpstr>Agenda </vt:lpstr>
      <vt:lpstr>Objectives</vt:lpstr>
      <vt:lpstr>Health Apartment Team</vt:lpstr>
      <vt:lpstr>Where we are</vt:lpstr>
      <vt:lpstr>Vision</vt:lpstr>
      <vt:lpstr>Here’s what we’re up to</vt:lpstr>
      <vt:lpstr>Research on the IA of the health apartment </vt:lpstr>
      <vt:lpstr>Discovery</vt:lpstr>
      <vt:lpstr>Technical discovery</vt:lpstr>
      <vt:lpstr>In our conversations, we’ve heard…  </vt:lpstr>
      <vt:lpstr>Proof of concept (POC)</vt:lpstr>
      <vt:lpstr>Building a proof of concept also lets us…</vt:lpstr>
      <vt:lpstr>Building the team</vt:lpstr>
      <vt:lpstr>Roadmap</vt:lpstr>
      <vt:lpstr>Related work</vt:lpstr>
      <vt:lpstr>Collaboration</vt:lpstr>
      <vt:lpstr>We’ll collaborate with you on these things  and more.</vt:lpstr>
      <vt:lpstr>We look forward to working with you!</vt:lpstr>
      <vt:lpstr>Feedback </vt:lpstr>
      <vt:lpstr>Look for a quick post-session poll.</vt:lpstr>
      <vt:lpstr>Thank you!</vt:lpstr>
      <vt:lpstr>Appendix</vt:lpstr>
      <vt:lpstr>Mission</vt:lpstr>
      <vt:lpstr>Acronyms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Plan</dc:title>
  <dc:creator>Ad Hoc LLC</dc:creator>
  <cp:lastModifiedBy>Meg Peters</cp:lastModifiedBy>
  <cp:revision>9</cp:revision>
  <dcterms:created xsi:type="dcterms:W3CDTF">2018-02-02T22:31:38Z</dcterms:created>
  <dcterms:modified xsi:type="dcterms:W3CDTF">2021-10-26T14:57:07Z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0x01010027EAFF35DC7B0E4B8CFFDF50403D120F</vt:lpwstr>
  </property>
</Properties>
</file>