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71" r:id="rId8"/>
    <p:sldId id="273" r:id="rId9"/>
    <p:sldId id="261" r:id="rId10"/>
    <p:sldId id="262" r:id="rId11"/>
    <p:sldId id="270" r:id="rId12"/>
    <p:sldId id="264" r:id="rId13"/>
    <p:sldId id="265" r:id="rId14"/>
    <p:sldId id="266" r:id="rId15"/>
    <p:sldId id="267" r:id="rId16"/>
    <p:sldId id="272" r:id="rId17"/>
    <p:sldId id="268" r:id="rId18"/>
    <p:sldId id="269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Robert Tarlow Jr." initials="SRTJ" lastIdx="2" clrIdx="0">
    <p:extLst>
      <p:ext uri="{19B8F6BF-5375-455C-9EA6-DF929625EA0E}">
        <p15:presenceInfo xmlns:p15="http://schemas.microsoft.com/office/powerpoint/2012/main" userId="ad86c06a5c8e7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A96ED-1245-482B-BBC9-119D2500E1A5}" v="4" dt="2021-01-26T16:02:39.8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712" autoAdjust="0"/>
  </p:normalViewPr>
  <p:slideViewPr>
    <p:cSldViewPr>
      <p:cViewPr varScale="1">
        <p:scale>
          <a:sx n="116" d="100"/>
          <a:sy n="116" d="100"/>
        </p:scale>
        <p:origin x="276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13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 McGuire" userId="da076b16-69e6-40ca-b632-a9ea416c9c12" providerId="ADAL" clId="{721A96ED-1245-482B-BBC9-119D2500E1A5}"/>
    <pc:docChg chg="undo custSel modSld">
      <pc:chgData name="Marci McGuire" userId="da076b16-69e6-40ca-b632-a9ea416c9c12" providerId="ADAL" clId="{721A96ED-1245-482B-BBC9-119D2500E1A5}" dt="2021-01-26T16:03:30.555" v="75" actId="166"/>
      <pc:docMkLst>
        <pc:docMk/>
      </pc:docMkLst>
      <pc:sldChg chg="addSp delSp modSp mod">
        <pc:chgData name="Marci McGuire" userId="da076b16-69e6-40ca-b632-a9ea416c9c12" providerId="ADAL" clId="{721A96ED-1245-482B-BBC9-119D2500E1A5}" dt="2021-01-26T16:02:11.195" v="70"/>
        <pc:sldMkLst>
          <pc:docMk/>
          <pc:sldMk cId="0" sldId="261"/>
        </pc:sldMkLst>
        <pc:picChg chg="add mod">
          <ac:chgData name="Marci McGuire" userId="da076b16-69e6-40ca-b632-a9ea416c9c12" providerId="ADAL" clId="{721A96ED-1245-482B-BBC9-119D2500E1A5}" dt="2021-01-26T16:02:11.195" v="70"/>
          <ac:picMkLst>
            <pc:docMk/>
            <pc:sldMk cId="0" sldId="261"/>
            <ac:picMk id="10" creationId="{50C20BE8-A926-4A99-8118-8CA5867D6340}"/>
          </ac:picMkLst>
        </pc:picChg>
        <pc:picChg chg="del">
          <ac:chgData name="Marci McGuire" userId="da076b16-69e6-40ca-b632-a9ea416c9c12" providerId="ADAL" clId="{721A96ED-1245-482B-BBC9-119D2500E1A5}" dt="2021-01-26T16:02:10.918" v="69" actId="478"/>
          <ac:picMkLst>
            <pc:docMk/>
            <pc:sldMk cId="0" sldId="261"/>
            <ac:picMk id="17" creationId="{1043781F-9DF6-43DA-A08B-60A8C311AE9E}"/>
          </ac:picMkLst>
        </pc:picChg>
      </pc:sldChg>
      <pc:sldChg chg="addSp delSp modSp mod">
        <pc:chgData name="Marci McGuire" userId="da076b16-69e6-40ca-b632-a9ea416c9c12" providerId="ADAL" clId="{721A96ED-1245-482B-BBC9-119D2500E1A5}" dt="2021-01-26T16:03:30.555" v="75" actId="166"/>
        <pc:sldMkLst>
          <pc:docMk/>
          <pc:sldMk cId="0" sldId="263"/>
        </pc:sldMkLst>
        <pc:spChg chg="ord">
          <ac:chgData name="Marci McGuire" userId="da076b16-69e6-40ca-b632-a9ea416c9c12" providerId="ADAL" clId="{721A96ED-1245-482B-BBC9-119D2500E1A5}" dt="2021-01-26T16:03:30.555" v="75" actId="166"/>
          <ac:spMkLst>
            <pc:docMk/>
            <pc:sldMk cId="0" sldId="263"/>
            <ac:spMk id="4" creationId="{00000000-0000-0000-0000-000000000000}"/>
          </ac:spMkLst>
        </pc:spChg>
        <pc:spChg chg="mod ord">
          <ac:chgData name="Marci McGuire" userId="da076b16-69e6-40ca-b632-a9ea416c9c12" providerId="ADAL" clId="{721A96ED-1245-482B-BBC9-119D2500E1A5}" dt="2021-01-26T16:01:34.730" v="66" actId="1036"/>
          <ac:spMkLst>
            <pc:docMk/>
            <pc:sldMk cId="0" sldId="263"/>
            <ac:spMk id="11" creationId="{9C88CA92-49F5-48C0-8560-642ABEFF41A8}"/>
          </ac:spMkLst>
        </pc:spChg>
        <pc:picChg chg="add del mod">
          <ac:chgData name="Marci McGuire" userId="da076b16-69e6-40ca-b632-a9ea416c9c12" providerId="ADAL" clId="{721A96ED-1245-482B-BBC9-119D2500E1A5}" dt="2021-01-26T15:57:10.878" v="3" actId="478"/>
          <ac:picMkLst>
            <pc:docMk/>
            <pc:sldMk cId="0" sldId="263"/>
            <ac:picMk id="3" creationId="{A194456D-8819-4D0C-9C03-C3E8F94BBFEC}"/>
          </ac:picMkLst>
        </pc:picChg>
        <pc:picChg chg="add del mod">
          <ac:chgData name="Marci McGuire" userId="da076b16-69e6-40ca-b632-a9ea416c9c12" providerId="ADAL" clId="{721A96ED-1245-482B-BBC9-119D2500E1A5}" dt="2021-01-26T15:59:15.707" v="6" actId="478"/>
          <ac:picMkLst>
            <pc:docMk/>
            <pc:sldMk cId="0" sldId="263"/>
            <ac:picMk id="8" creationId="{4B47929F-EC88-4696-BE0F-975163B49021}"/>
          </ac:picMkLst>
        </pc:picChg>
        <pc:picChg chg="del">
          <ac:chgData name="Marci McGuire" userId="da076b16-69e6-40ca-b632-a9ea416c9c12" providerId="ADAL" clId="{721A96ED-1245-482B-BBC9-119D2500E1A5}" dt="2021-01-26T15:56:51.605" v="0" actId="478"/>
          <ac:picMkLst>
            <pc:docMk/>
            <pc:sldMk cId="0" sldId="263"/>
            <ac:picMk id="12" creationId="{19F40322-A214-45A6-ABAA-F6562DA06950}"/>
          </ac:picMkLst>
        </pc:picChg>
        <pc:picChg chg="add mod ord">
          <ac:chgData name="Marci McGuire" userId="da076b16-69e6-40ca-b632-a9ea416c9c12" providerId="ADAL" clId="{721A96ED-1245-482B-BBC9-119D2500E1A5}" dt="2021-01-26T16:01:22.134" v="60" actId="1035"/>
          <ac:picMkLst>
            <pc:docMk/>
            <pc:sldMk cId="0" sldId="263"/>
            <ac:picMk id="13" creationId="{5619AB55-91EB-40E8-A1DC-CD72AF37B066}"/>
          </ac:picMkLst>
        </pc:picChg>
      </pc:sldChg>
      <pc:sldChg chg="addSp delSp modSp mod">
        <pc:chgData name="Marci McGuire" userId="da076b16-69e6-40ca-b632-a9ea416c9c12" providerId="ADAL" clId="{721A96ED-1245-482B-BBC9-119D2500E1A5}" dt="2021-01-26T16:02:39.805" v="74"/>
        <pc:sldMkLst>
          <pc:docMk/>
          <pc:sldMk cId="2977339038" sldId="271"/>
        </pc:sldMkLst>
        <pc:picChg chg="add mod">
          <ac:chgData name="Marci McGuire" userId="da076b16-69e6-40ca-b632-a9ea416c9c12" providerId="ADAL" clId="{721A96ED-1245-482B-BBC9-119D2500E1A5}" dt="2021-01-26T16:02:39.805" v="74"/>
          <ac:picMkLst>
            <pc:docMk/>
            <pc:sldMk cId="2977339038" sldId="271"/>
            <ac:picMk id="10" creationId="{62BCA92F-8A73-4AA4-96FA-E523A97C0F2F}"/>
          </ac:picMkLst>
        </pc:picChg>
        <pc:picChg chg="del">
          <ac:chgData name="Marci McGuire" userId="da076b16-69e6-40ca-b632-a9ea416c9c12" providerId="ADAL" clId="{721A96ED-1245-482B-BBC9-119D2500E1A5}" dt="2021-01-26T16:02:39.454" v="73" actId="478"/>
          <ac:picMkLst>
            <pc:docMk/>
            <pc:sldMk cId="2977339038" sldId="271"/>
            <ac:picMk id="29" creationId="{7364E152-8BBB-4D9E-96C4-876253DDB29C}"/>
          </ac:picMkLst>
        </pc:picChg>
      </pc:sldChg>
      <pc:sldChg chg="addSp delSp modSp mod">
        <pc:chgData name="Marci McGuire" userId="da076b16-69e6-40ca-b632-a9ea416c9c12" providerId="ADAL" clId="{721A96ED-1245-482B-BBC9-119D2500E1A5}" dt="2021-01-26T16:02:25.309" v="72"/>
        <pc:sldMkLst>
          <pc:docMk/>
          <pc:sldMk cId="591514045" sldId="272"/>
        </pc:sldMkLst>
        <pc:picChg chg="add mod">
          <ac:chgData name="Marci McGuire" userId="da076b16-69e6-40ca-b632-a9ea416c9c12" providerId="ADAL" clId="{721A96ED-1245-482B-BBC9-119D2500E1A5}" dt="2021-01-26T16:02:25.309" v="72"/>
          <ac:picMkLst>
            <pc:docMk/>
            <pc:sldMk cId="591514045" sldId="272"/>
            <ac:picMk id="10" creationId="{BF2570AA-6765-49B5-919A-72A756ABCAFD}"/>
          </ac:picMkLst>
        </pc:picChg>
        <pc:picChg chg="del">
          <ac:chgData name="Marci McGuire" userId="da076b16-69e6-40ca-b632-a9ea416c9c12" providerId="ADAL" clId="{721A96ED-1245-482B-BBC9-119D2500E1A5}" dt="2021-01-26T16:02:24.460" v="71" actId="478"/>
          <ac:picMkLst>
            <pc:docMk/>
            <pc:sldMk cId="591514045" sldId="272"/>
            <ac:picMk id="18" creationId="{5568FB11-A22A-48C8-8FEF-8DE1B1680A44}"/>
          </ac:picMkLst>
        </pc:picChg>
      </pc:sldChg>
      <pc:sldChg chg="addSp delSp modSp mod">
        <pc:chgData name="Marci McGuire" userId="da076b16-69e6-40ca-b632-a9ea416c9c12" providerId="ADAL" clId="{721A96ED-1245-482B-BBC9-119D2500E1A5}" dt="2021-01-26T16:02:03.959" v="68"/>
        <pc:sldMkLst>
          <pc:docMk/>
          <pc:sldMk cId="2737972825" sldId="273"/>
        </pc:sldMkLst>
        <pc:picChg chg="add mod">
          <ac:chgData name="Marci McGuire" userId="da076b16-69e6-40ca-b632-a9ea416c9c12" providerId="ADAL" clId="{721A96ED-1245-482B-BBC9-119D2500E1A5}" dt="2021-01-26T16:02:03.959" v="68"/>
          <ac:picMkLst>
            <pc:docMk/>
            <pc:sldMk cId="2737972825" sldId="273"/>
            <ac:picMk id="10" creationId="{1945ABB9-77CB-4D22-8611-5A0782B1B85B}"/>
          </ac:picMkLst>
        </pc:picChg>
        <pc:picChg chg="del">
          <ac:chgData name="Marci McGuire" userId="da076b16-69e6-40ca-b632-a9ea416c9c12" providerId="ADAL" clId="{721A96ED-1245-482B-BBC9-119D2500E1A5}" dt="2021-01-26T16:02:03.520" v="67" actId="478"/>
          <ac:picMkLst>
            <pc:docMk/>
            <pc:sldMk cId="2737972825" sldId="273"/>
            <ac:picMk id="17" creationId="{22C76A77-3EE6-416F-848A-47510470DF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79CA-456E-4472-A4D5-895141737E00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2A24D-4BCB-484B-BAD8-9379401046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2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2A24D-4BCB-484B-BAD8-9379401046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6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6162" y="2932337"/>
            <a:ext cx="607967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8739" y="2802960"/>
            <a:ext cx="8996045" cy="216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9" y="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0" y="0"/>
                </a:moveTo>
                <a:lnTo>
                  <a:pt x="12181899" y="0"/>
                </a:lnTo>
                <a:lnTo>
                  <a:pt x="121818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1A54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099" y="0"/>
            <a:ext cx="12182475" cy="0"/>
          </a:xfrm>
          <a:custGeom>
            <a:avLst/>
            <a:gdLst/>
            <a:ahLst/>
            <a:cxnLst/>
            <a:rect l="l" t="t" r="r" b="b"/>
            <a:pathLst>
              <a:path w="12182475">
                <a:moveTo>
                  <a:pt x="0" y="0"/>
                </a:moveTo>
                <a:lnTo>
                  <a:pt x="12181899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574" y="466305"/>
            <a:ext cx="2559301" cy="56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73038" y="2189296"/>
            <a:ext cx="344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Find </a:t>
            </a:r>
            <a:r>
              <a:rPr sz="4000" spc="-265" dirty="0"/>
              <a:t>VA</a:t>
            </a:r>
            <a:r>
              <a:rPr sz="4000" spc="-605" dirty="0"/>
              <a:t> </a:t>
            </a:r>
            <a:r>
              <a:rPr sz="4000" spc="-10" dirty="0"/>
              <a:t>Forms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608739" y="2802960"/>
            <a:ext cx="8996045" cy="179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Search</a:t>
            </a:r>
            <a:r>
              <a:rPr spc="-254" dirty="0"/>
              <a:t> </a:t>
            </a:r>
            <a:r>
              <a:rPr lang="en-US" spc="-114" dirty="0"/>
              <a:t>and</a:t>
            </a:r>
            <a:r>
              <a:rPr spc="-254" dirty="0"/>
              <a:t> </a:t>
            </a:r>
            <a:r>
              <a:rPr spc="-60" dirty="0"/>
              <a:t>Detail</a:t>
            </a:r>
            <a:r>
              <a:rPr spc="-250" dirty="0"/>
              <a:t> </a:t>
            </a:r>
            <a:r>
              <a:rPr spc="-25" dirty="0"/>
              <a:t>Pages</a:t>
            </a:r>
            <a:r>
              <a:rPr spc="-254" dirty="0"/>
              <a:t> </a:t>
            </a:r>
            <a:r>
              <a:rPr spc="10" dirty="0"/>
              <a:t>Product</a:t>
            </a:r>
            <a:r>
              <a:rPr spc="-250" dirty="0"/>
              <a:t> </a:t>
            </a:r>
            <a:r>
              <a:rPr dirty="0"/>
              <a:t>Guide</a:t>
            </a:r>
          </a:p>
          <a:p>
            <a:pPr marL="4070350" marR="5080" indent="-4058285" algn="ctr">
              <a:lnSpc>
                <a:spcPct val="119200"/>
              </a:lnSpc>
              <a:spcBef>
                <a:spcPts val="1025"/>
              </a:spcBef>
            </a:pPr>
            <a:r>
              <a:rPr sz="1800" b="1" spc="5" dirty="0">
                <a:latin typeface="Calibri"/>
                <a:cs typeface="Calibri"/>
              </a:rPr>
              <a:t>Making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it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easier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to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find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the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right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lang="en-US" sz="1800" b="1" spc="20" dirty="0">
                <a:latin typeface="Calibri"/>
                <a:cs typeface="Calibri"/>
              </a:rPr>
              <a:t>application forms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benefits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other </a:t>
            </a:r>
            <a:r>
              <a:rPr sz="1800" b="1" spc="30" dirty="0">
                <a:latin typeface="Calibri"/>
                <a:cs typeface="Calibri"/>
              </a:rPr>
              <a:t>services.</a:t>
            </a:r>
            <a:endParaRPr sz="1800" dirty="0">
              <a:latin typeface="Calibri"/>
              <a:cs typeface="Calibri"/>
            </a:endParaRPr>
          </a:p>
          <a:p>
            <a:pPr marL="2977515" marR="2969895" indent="633730">
              <a:lnSpc>
                <a:spcPct val="156300"/>
              </a:lnSpc>
              <a:spcBef>
                <a:spcPts val="50"/>
              </a:spcBef>
            </a:pPr>
            <a:r>
              <a:rPr sz="1800" b="1" dirty="0">
                <a:latin typeface="Calibri"/>
                <a:cs typeface="Calibri"/>
              </a:rPr>
              <a:t>VA.gov/find-forms  </a:t>
            </a:r>
            <a:r>
              <a:rPr sz="1800" b="1" spc="-130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A.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v</a:t>
            </a:r>
            <a:r>
              <a:rPr sz="1800" b="1" spc="-5" dirty="0">
                <a:latin typeface="Calibri"/>
                <a:cs typeface="Calibri"/>
              </a:rPr>
              <a:t>/find-</a:t>
            </a:r>
            <a:r>
              <a:rPr sz="1800" b="1" spc="-2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orms</a:t>
            </a:r>
            <a:r>
              <a:rPr sz="1800" b="1" spc="-45" dirty="0">
                <a:latin typeface="Calibri"/>
                <a:cs typeface="Calibri"/>
              </a:rPr>
              <a:t>/</a:t>
            </a:r>
            <a:r>
              <a:rPr sz="1800" b="1" spc="35" dirty="0">
                <a:latin typeface="Calibri"/>
                <a:cs typeface="Calibri"/>
              </a:rPr>
              <a:t>abou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10" dirty="0">
                <a:latin typeface="Calibri"/>
                <a:cs typeface="Calibri"/>
              </a:rPr>
              <a:t>-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30" dirty="0">
                <a:latin typeface="Calibri"/>
                <a:cs typeface="Calibri"/>
              </a:rPr>
              <a:t>orm-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0146" y="2198498"/>
            <a:ext cx="6179671" cy="2960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34637" y="2123362"/>
            <a:ext cx="6642734" cy="3194050"/>
          </a:xfrm>
          <a:custGeom>
            <a:avLst/>
            <a:gdLst/>
            <a:ahLst/>
            <a:cxnLst/>
            <a:rect l="l" t="t" r="r" b="b"/>
            <a:pathLst>
              <a:path w="6642734" h="3194050">
                <a:moveTo>
                  <a:pt x="0" y="0"/>
                </a:moveTo>
                <a:lnTo>
                  <a:pt x="6642225" y="0"/>
                </a:lnTo>
                <a:lnTo>
                  <a:pt x="6642225" y="3193924"/>
                </a:lnTo>
                <a:lnTo>
                  <a:pt x="0" y="31939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3928"/>
            <a:ext cx="949960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60" dirty="0">
                <a:solidFill>
                  <a:srgbClr val="0070BB"/>
                </a:solidFill>
              </a:rPr>
              <a:t>No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35" dirty="0">
                <a:solidFill>
                  <a:srgbClr val="0070BB"/>
                </a:solidFill>
              </a:rPr>
              <a:t>Results</a:t>
            </a:r>
            <a:r>
              <a:rPr lang="en-US" sz="3400" spc="-35" dirty="0">
                <a:solidFill>
                  <a:srgbClr val="0070BB"/>
                </a:solidFill>
              </a:rPr>
              <a:t>? F</a:t>
            </a:r>
            <a:r>
              <a:rPr sz="3400" spc="40" dirty="0">
                <a:solidFill>
                  <a:srgbClr val="0070BB"/>
                </a:solidFill>
              </a:rPr>
              <a:t>ind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35" dirty="0">
                <a:solidFill>
                  <a:srgbClr val="0070BB"/>
                </a:solidFill>
              </a:rPr>
              <a:t>M</a:t>
            </a:r>
            <a:r>
              <a:rPr sz="3400" spc="135" dirty="0">
                <a:solidFill>
                  <a:srgbClr val="0070BB"/>
                </a:solidFill>
              </a:rPr>
              <a:t>ore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20" dirty="0">
                <a:solidFill>
                  <a:srgbClr val="0070BB"/>
                </a:solidFill>
              </a:rPr>
              <a:t>in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40" dirty="0">
                <a:solidFill>
                  <a:srgbClr val="0070BB"/>
                </a:solidFill>
              </a:rPr>
              <a:t>GSA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0" dirty="0">
                <a:solidFill>
                  <a:srgbClr val="0070BB"/>
                </a:solidFill>
              </a:rPr>
              <a:t>Forms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85" dirty="0">
                <a:solidFill>
                  <a:srgbClr val="0070BB"/>
                </a:solidFill>
              </a:rPr>
              <a:t>Library</a:t>
            </a:r>
            <a:endParaRPr sz="3400" dirty="0"/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9700" y="4736550"/>
            <a:ext cx="5913120" cy="453390"/>
          </a:xfrm>
          <a:custGeom>
            <a:avLst/>
            <a:gdLst/>
            <a:ahLst/>
            <a:cxnLst/>
            <a:rect l="l" t="t" r="r" b="b"/>
            <a:pathLst>
              <a:path w="5913120" h="453389">
                <a:moveTo>
                  <a:pt x="0" y="0"/>
                </a:moveTo>
                <a:lnTo>
                  <a:pt x="5912699" y="0"/>
                </a:lnTo>
                <a:lnTo>
                  <a:pt x="5912699" y="452999"/>
                </a:lnTo>
                <a:lnTo>
                  <a:pt x="0" y="4529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3456" y="1914614"/>
            <a:ext cx="7743350" cy="377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0486" y="1635212"/>
            <a:ext cx="8411210" cy="4239260"/>
          </a:xfrm>
          <a:custGeom>
            <a:avLst/>
            <a:gdLst/>
            <a:ahLst/>
            <a:cxnLst/>
            <a:rect l="l" t="t" r="r" b="b"/>
            <a:pathLst>
              <a:path w="8411210" h="4239260">
                <a:moveTo>
                  <a:pt x="0" y="0"/>
                </a:moveTo>
                <a:lnTo>
                  <a:pt x="8411026" y="0"/>
                </a:lnTo>
                <a:lnTo>
                  <a:pt x="8411026" y="4238973"/>
                </a:lnTo>
                <a:lnTo>
                  <a:pt x="0" y="42389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645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N</a:t>
            </a:r>
            <a:r>
              <a:rPr spc="-20" dirty="0">
                <a:solidFill>
                  <a:srgbClr val="0070BB"/>
                </a:solidFill>
              </a:rPr>
              <a:t>avigate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5" dirty="0">
                <a:solidFill>
                  <a:srgbClr val="0070BB"/>
                </a:solidFill>
              </a:rPr>
              <a:t>T</a:t>
            </a:r>
            <a:r>
              <a:rPr spc="65" dirty="0">
                <a:solidFill>
                  <a:srgbClr val="0070BB"/>
                </a:solidFill>
              </a:rPr>
              <a:t>op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lang="en-US" spc="-55" dirty="0">
                <a:solidFill>
                  <a:srgbClr val="0070BB"/>
                </a:solidFill>
              </a:rPr>
              <a:t>T</a:t>
            </a:r>
            <a:r>
              <a:rPr spc="-55" dirty="0">
                <a:solidFill>
                  <a:srgbClr val="0070BB"/>
                </a:solidFill>
              </a:rPr>
              <a:t>asks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9449" y="3625224"/>
            <a:ext cx="7930515" cy="2104390"/>
          </a:xfrm>
          <a:custGeom>
            <a:avLst/>
            <a:gdLst/>
            <a:ahLst/>
            <a:cxnLst/>
            <a:rect l="l" t="t" r="r" b="b"/>
            <a:pathLst>
              <a:path w="7930515" h="2104390">
                <a:moveTo>
                  <a:pt x="0" y="0"/>
                </a:moveTo>
                <a:lnTo>
                  <a:pt x="7930199" y="0"/>
                </a:lnTo>
                <a:lnTo>
                  <a:pt x="7930199" y="2103899"/>
                </a:lnTo>
                <a:lnTo>
                  <a:pt x="0" y="2103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26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5504" y="1590715"/>
            <a:ext cx="6830828" cy="4677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440025" y="1435237"/>
            <a:ext cx="7312025" cy="5075555"/>
          </a:xfrm>
          <a:custGeom>
            <a:avLst/>
            <a:gdLst/>
            <a:ahLst/>
            <a:cxnLst/>
            <a:rect l="l" t="t" r="r" b="b"/>
            <a:pathLst>
              <a:path w="7312025" h="5075555">
                <a:moveTo>
                  <a:pt x="0" y="0"/>
                </a:moveTo>
                <a:lnTo>
                  <a:pt x="7311948" y="0"/>
                </a:lnTo>
                <a:lnTo>
                  <a:pt x="7311948" y="5075525"/>
                </a:lnTo>
                <a:lnTo>
                  <a:pt x="0" y="5075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051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BB"/>
                </a:solidFill>
              </a:rPr>
              <a:t>Manage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P</a:t>
            </a:r>
            <a:r>
              <a:rPr spc="55" dirty="0">
                <a:solidFill>
                  <a:srgbClr val="0070BB"/>
                </a:solidFill>
              </a:rPr>
              <a:t>ersonal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0" dirty="0">
                <a:solidFill>
                  <a:srgbClr val="0070BB"/>
                </a:solidFill>
              </a:rPr>
              <a:t>P</a:t>
            </a:r>
            <a:r>
              <a:rPr spc="50" dirty="0">
                <a:solidFill>
                  <a:srgbClr val="0070BB"/>
                </a:solidFill>
              </a:rPr>
              <a:t>rofile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8125" y="2975824"/>
            <a:ext cx="5137150" cy="3442970"/>
          </a:xfrm>
          <a:custGeom>
            <a:avLst/>
            <a:gdLst/>
            <a:ahLst/>
            <a:cxnLst/>
            <a:rect l="l" t="t" r="r" b="b"/>
            <a:pathLst>
              <a:path w="5137150" h="3442970">
                <a:moveTo>
                  <a:pt x="0" y="0"/>
                </a:moveTo>
                <a:lnTo>
                  <a:pt x="5136599" y="0"/>
                </a:lnTo>
                <a:lnTo>
                  <a:pt x="5136599" y="3442499"/>
                </a:lnTo>
                <a:lnTo>
                  <a:pt x="0" y="34424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56" y="1654271"/>
            <a:ext cx="8698369" cy="4018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30488" y="1446037"/>
            <a:ext cx="9331325" cy="4625975"/>
          </a:xfrm>
          <a:custGeom>
            <a:avLst/>
            <a:gdLst/>
            <a:ahLst/>
            <a:cxnLst/>
            <a:rect l="l" t="t" r="r" b="b"/>
            <a:pathLst>
              <a:path w="9331325" h="4625975">
                <a:moveTo>
                  <a:pt x="0" y="0"/>
                </a:moveTo>
                <a:lnTo>
                  <a:pt x="9331023" y="0"/>
                </a:lnTo>
                <a:lnTo>
                  <a:pt x="9331023" y="4625774"/>
                </a:lnTo>
                <a:lnTo>
                  <a:pt x="0" y="46257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" dirty="0">
                <a:solidFill>
                  <a:srgbClr val="0070BB"/>
                </a:solidFill>
              </a:rPr>
              <a:t>A</a:t>
            </a:r>
            <a:r>
              <a:rPr spc="5" dirty="0">
                <a:solidFill>
                  <a:srgbClr val="0070BB"/>
                </a:solidFill>
              </a:rPr>
              <a:t>dditional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O</a:t>
            </a:r>
            <a:r>
              <a:rPr spc="55" dirty="0">
                <a:solidFill>
                  <a:srgbClr val="0070BB"/>
                </a:solidFill>
              </a:rPr>
              <a:t>utside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5774" y="2513175"/>
            <a:ext cx="8469630" cy="3000375"/>
          </a:xfrm>
          <a:custGeom>
            <a:avLst/>
            <a:gdLst/>
            <a:ahLst/>
            <a:cxnLst/>
            <a:rect l="l" t="t" r="r" b="b"/>
            <a:pathLst>
              <a:path w="8469630" h="3000375">
                <a:moveTo>
                  <a:pt x="0" y="0"/>
                </a:moveTo>
                <a:lnTo>
                  <a:pt x="8469599" y="0"/>
                </a:lnTo>
                <a:lnTo>
                  <a:pt x="8469599" y="3000299"/>
                </a:lnTo>
                <a:lnTo>
                  <a:pt x="0" y="3000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295" dirty="0"/>
              <a:t> </a:t>
            </a:r>
            <a:r>
              <a:rPr spc="-240" dirty="0"/>
              <a:t>VA</a:t>
            </a:r>
            <a:r>
              <a:rPr spc="-290" dirty="0"/>
              <a:t> </a:t>
            </a:r>
            <a:r>
              <a:rPr spc="-10" dirty="0"/>
              <a:t>Forms</a:t>
            </a:r>
            <a:r>
              <a:rPr lang="en-US" spc="-290" dirty="0"/>
              <a:t>—</a:t>
            </a:r>
            <a:r>
              <a:rPr spc="-70" dirty="0"/>
              <a:t>Detail</a:t>
            </a:r>
            <a:r>
              <a:rPr spc="-290" dirty="0"/>
              <a:t> </a:t>
            </a:r>
            <a:r>
              <a:rPr spc="-30" dirty="0"/>
              <a:t>Pages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98314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lang="en-US" spc="-40" dirty="0">
                <a:solidFill>
                  <a:srgbClr val="0070BB"/>
                </a:solidFill>
              </a:rPr>
              <a:t>Locating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Pages</a:t>
            </a:r>
            <a:r>
              <a:rPr lang="en-US" spc="-25" dirty="0">
                <a:solidFill>
                  <a:srgbClr val="0070BB"/>
                </a:solidFill>
              </a:rPr>
              <a:t> via Search Engine</a:t>
            </a:r>
            <a:endParaRPr spc="-25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8325" y="1479258"/>
            <a:ext cx="7601344" cy="511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33562" y="1409387"/>
            <a:ext cx="7611109" cy="5275580"/>
          </a:xfrm>
          <a:custGeom>
            <a:avLst/>
            <a:gdLst/>
            <a:ahLst/>
            <a:cxnLst/>
            <a:rect l="l" t="t" r="r" b="b"/>
            <a:pathLst>
              <a:path w="7611109" h="5275580">
                <a:moveTo>
                  <a:pt x="0" y="0"/>
                </a:moveTo>
                <a:lnTo>
                  <a:pt x="7610869" y="0"/>
                </a:lnTo>
                <a:lnTo>
                  <a:pt x="7610869" y="5275124"/>
                </a:lnTo>
                <a:lnTo>
                  <a:pt x="0" y="52751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785100" y="2688950"/>
            <a:ext cx="4843780" cy="969010"/>
          </a:xfrm>
          <a:custGeom>
            <a:avLst/>
            <a:gdLst/>
            <a:ahLst/>
            <a:cxnLst/>
            <a:rect l="l" t="t" r="r" b="b"/>
            <a:pathLst>
              <a:path w="4843780" h="969010">
                <a:moveTo>
                  <a:pt x="0" y="0"/>
                </a:moveTo>
                <a:lnTo>
                  <a:pt x="4843199" y="0"/>
                </a:lnTo>
                <a:lnTo>
                  <a:pt x="4843199" y="968699"/>
                </a:lnTo>
                <a:lnTo>
                  <a:pt x="0" y="9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" y="1621776"/>
            <a:ext cx="2509520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080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65" dirty="0">
                <a:latin typeface="Calibri"/>
                <a:cs typeface="Calibri"/>
              </a:rPr>
              <a:t>a </a:t>
            </a:r>
            <a:r>
              <a:rPr sz="1400" spc="20" dirty="0">
                <a:latin typeface="Calibri"/>
                <a:cs typeface="Calibri"/>
              </a:rPr>
              <a:t>particular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  </a:t>
            </a:r>
            <a:r>
              <a:rPr sz="1400" spc="40" dirty="0">
                <a:latin typeface="Calibri"/>
                <a:cs typeface="Calibri"/>
              </a:rPr>
              <a:t>organically </a:t>
            </a:r>
            <a:r>
              <a:rPr sz="1400" spc="45" dirty="0">
                <a:latin typeface="Calibri"/>
                <a:cs typeface="Calibri"/>
              </a:rPr>
              <a:t>on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Google</a:t>
            </a:r>
            <a:r>
              <a:rPr lang="en-US" sz="1400" spc="7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4953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sz="1400" spc="45" dirty="0">
                <a:latin typeface="Calibri"/>
                <a:cs typeface="Calibri"/>
              </a:rPr>
              <a:t>Results </a:t>
            </a:r>
            <a:r>
              <a:rPr lang="en-US" sz="1400" spc="45" dirty="0">
                <a:latin typeface="Calibri"/>
                <a:cs typeface="Calibri"/>
              </a:rPr>
              <a:t>will </a:t>
            </a:r>
            <a:r>
              <a:rPr sz="1400" spc="45" dirty="0">
                <a:latin typeface="Calibri"/>
                <a:cs typeface="Calibri"/>
              </a:rPr>
              <a:t>include </a:t>
            </a:r>
            <a:r>
              <a:rPr sz="1400" spc="40" dirty="0">
                <a:latin typeface="Calibri"/>
                <a:cs typeface="Calibri"/>
              </a:rPr>
              <a:t>links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legacy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40" dirty="0">
                <a:latin typeface="Calibri"/>
                <a:cs typeface="Calibri"/>
              </a:rPr>
              <a:t>Form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pages</a:t>
            </a:r>
            <a:r>
              <a:rPr lang="en-US" sz="1400" spc="9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27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Locating Detail Pages via Find a VA Form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02EAB7-2970-46B5-821B-A2709401ACB2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13D6F91-845D-4500-966E-B5044487E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5615F05-F890-4DAF-B6A1-6102EB00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BD949CD2-C1C7-41C0-82D6-E6DA30603BCE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C5E2223E-E969-4DBA-BA91-E6F468DDB619}"/>
                </a:ext>
              </a:extLst>
            </p:cNvPr>
            <p:cNvSpPr/>
            <p:nvPr/>
          </p:nvSpPr>
          <p:spPr>
            <a:xfrm>
              <a:off x="2743200" y="4724400"/>
              <a:ext cx="4876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F2570AA-6765-49B5-919A-72A756ABC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75" y="4114800"/>
            <a:ext cx="2371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1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B501CF-2876-4628-B8B7-EDED2C04B5CC}"/>
              </a:ext>
            </a:extLst>
          </p:cNvPr>
          <p:cNvGrpSpPr/>
          <p:nvPr/>
        </p:nvGrpSpPr>
        <p:grpSpPr>
          <a:xfrm>
            <a:off x="915508" y="1295400"/>
            <a:ext cx="4647092" cy="1201471"/>
            <a:chOff x="610708" y="1343921"/>
            <a:chExt cx="4647092" cy="1201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117FCA-5A34-489C-8DD2-2030161ABAB4}"/>
                </a:ext>
              </a:extLst>
            </p:cNvPr>
            <p:cNvSpPr/>
            <p:nvPr/>
          </p:nvSpPr>
          <p:spPr>
            <a:xfrm>
              <a:off x="610708" y="1343921"/>
              <a:ext cx="3961292" cy="12014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31842" y="1399636"/>
              <a:ext cx="4625958" cy="109004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435"/>
                </a:lnSpc>
                <a:spcBef>
                  <a:spcPts val="100"/>
                </a:spcBef>
              </a:pPr>
              <a:r>
                <a:rPr lang="en-US" sz="1200" spc="95" dirty="0">
                  <a:latin typeface="Calibri"/>
                  <a:cs typeface="Calibri"/>
                </a:rPr>
                <a:t>Form Detail pages with </a:t>
              </a:r>
              <a:r>
                <a:rPr lang="en-US" sz="1200" b="1" spc="95" dirty="0">
                  <a:latin typeface="Calibri"/>
                  <a:cs typeface="Calibri"/>
                </a:rPr>
                <a:t>maximum</a:t>
              </a:r>
              <a:r>
                <a:rPr lang="en-US" sz="1200" spc="9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 </a:t>
              </a:r>
              <a:r>
                <a:rPr sz="1200" spc="30" dirty="0">
                  <a:latin typeface="Calibri"/>
                  <a:cs typeface="Calibri"/>
                </a:rPr>
                <a:t>data </a:t>
              </a:r>
              <a:r>
                <a:rPr lang="en-US" sz="1200" spc="35" dirty="0">
                  <a:latin typeface="Calibri"/>
                  <a:cs typeface="Calibri"/>
                </a:rPr>
                <a:t>provide: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95" dirty="0">
                  <a:latin typeface="Calibri"/>
                  <a:cs typeface="Calibri"/>
                </a:rPr>
                <a:t>Information on when to use the 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95" dirty="0">
                  <a:latin typeface="Calibri"/>
                  <a:cs typeface="Calibri"/>
                </a:rPr>
                <a:t>PDF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40" dirty="0">
                  <a:latin typeface="Calibri"/>
                  <a:cs typeface="Calibri"/>
                </a:rPr>
                <a:t>download</a:t>
              </a:r>
              <a:r>
                <a:rPr lang="en-US" sz="1200" spc="40" dirty="0">
                  <a:latin typeface="Calibri"/>
                  <a:cs typeface="Calibri"/>
                </a:rPr>
                <a:t> link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40" dirty="0">
                  <a:latin typeface="Calibri"/>
                  <a:cs typeface="Calibri"/>
                </a:rPr>
                <a:t>Online </a:t>
              </a:r>
              <a:r>
                <a:rPr sz="1200" spc="15" dirty="0">
                  <a:latin typeface="Calibri"/>
                  <a:cs typeface="Calibri"/>
                </a:rPr>
                <a:t>Tool</a:t>
              </a:r>
              <a:r>
                <a:rPr lang="en-US" sz="1200" spc="15" dirty="0">
                  <a:latin typeface="Calibri"/>
                  <a:cs typeface="Calibri"/>
                </a:rPr>
                <a:t> link</a:t>
              </a:r>
              <a:r>
                <a:rPr sz="1200" spc="1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 </a:t>
              </a:r>
              <a:r>
                <a:rPr sz="1200" spc="20" dirty="0">
                  <a:latin typeface="Calibri"/>
                  <a:cs typeface="Calibri"/>
                </a:rPr>
                <a:t>the</a:t>
              </a:r>
              <a:r>
                <a:rPr sz="1200" spc="7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5" dirty="0">
                  <a:latin typeface="Calibri"/>
                  <a:cs typeface="Calibri"/>
                </a:rPr>
                <a:t>Information about r</a:t>
              </a:r>
              <a:r>
                <a:rPr sz="1200" spc="35" dirty="0">
                  <a:latin typeface="Calibri"/>
                  <a:cs typeface="Calibri"/>
                </a:rPr>
                <a:t>elated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20" dirty="0">
                  <a:latin typeface="Calibri"/>
                  <a:cs typeface="Calibri"/>
                </a:rPr>
                <a:t>forms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30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0" dirty="0">
                  <a:latin typeface="Calibri"/>
                  <a:cs typeface="Calibri"/>
                </a:rPr>
                <a:t>Links to h</a:t>
              </a:r>
              <a:r>
                <a:rPr sz="1200" spc="30" dirty="0">
                  <a:latin typeface="Calibri"/>
                  <a:cs typeface="Calibri"/>
                </a:rPr>
                <a:t>elpful </a:t>
              </a:r>
              <a:r>
                <a:rPr sz="1200" spc="25" dirty="0">
                  <a:latin typeface="Calibri"/>
                  <a:cs typeface="Calibri"/>
                </a:rPr>
                <a:t>tools </a:t>
              </a:r>
              <a:r>
                <a:rPr sz="1200" spc="55" dirty="0">
                  <a:latin typeface="Calibri"/>
                  <a:cs typeface="Calibri"/>
                </a:rPr>
                <a:t>across</a:t>
              </a:r>
              <a:r>
                <a:rPr sz="1200" spc="45" dirty="0">
                  <a:latin typeface="Calibri"/>
                  <a:cs typeface="Calibri"/>
                </a:rPr>
                <a:t> </a:t>
              </a:r>
              <a:r>
                <a:rPr sz="1200" spc="50" dirty="0">
                  <a:latin typeface="Calibri"/>
                  <a:cs typeface="Calibri"/>
                </a:rPr>
                <a:t>VA.gov</a:t>
              </a:r>
              <a:endParaRPr sz="1200" dirty="0">
                <a:latin typeface="Calibri"/>
                <a:cs typeface="Calibri"/>
              </a:endParaRPr>
            </a:p>
          </p:txBody>
        </p:sp>
      </p:grpSp>
      <p:sp>
        <p:nvSpPr>
          <p:cNvPr id="4" name="object 4"/>
          <p:cNvSpPr/>
          <p:nvPr/>
        </p:nvSpPr>
        <p:spPr>
          <a:xfrm>
            <a:off x="711139" y="2599690"/>
            <a:ext cx="4596545" cy="389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07924" y="2584129"/>
            <a:ext cx="4962525" cy="4013200"/>
          </a:xfrm>
          <a:custGeom>
            <a:avLst/>
            <a:gdLst/>
            <a:ahLst/>
            <a:cxnLst/>
            <a:rect l="l" t="t" r="r" b="b"/>
            <a:pathLst>
              <a:path w="4962525" h="4013200">
                <a:moveTo>
                  <a:pt x="0" y="0"/>
                </a:moveTo>
                <a:lnTo>
                  <a:pt x="4962324" y="0"/>
                </a:lnTo>
                <a:lnTo>
                  <a:pt x="4962324" y="4012574"/>
                </a:lnTo>
                <a:lnTo>
                  <a:pt x="0" y="40125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802827" y="1083875"/>
            <a:ext cx="4590070" cy="5180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663062" y="1079112"/>
            <a:ext cx="4853305" cy="5190490"/>
          </a:xfrm>
          <a:custGeom>
            <a:avLst/>
            <a:gdLst/>
            <a:ahLst/>
            <a:cxnLst/>
            <a:rect l="l" t="t" r="r" b="b"/>
            <a:pathLst>
              <a:path w="4853305" h="5190490">
                <a:moveTo>
                  <a:pt x="0" y="0"/>
                </a:moveTo>
                <a:lnTo>
                  <a:pt x="4852724" y="0"/>
                </a:lnTo>
                <a:lnTo>
                  <a:pt x="4852724" y="5190242"/>
                </a:lnTo>
                <a:lnTo>
                  <a:pt x="0" y="519024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5633" y="4986603"/>
            <a:ext cx="3389629" cy="1511935"/>
          </a:xfrm>
          <a:custGeom>
            <a:avLst/>
            <a:gdLst/>
            <a:ahLst/>
            <a:cxnLst/>
            <a:rect l="l" t="t" r="r" b="b"/>
            <a:pathLst>
              <a:path w="3389629" h="1511935">
                <a:moveTo>
                  <a:pt x="0" y="0"/>
                </a:moveTo>
                <a:lnTo>
                  <a:pt x="3389099" y="0"/>
                </a:lnTo>
                <a:lnTo>
                  <a:pt x="3389099" y="1511699"/>
                </a:lnTo>
                <a:lnTo>
                  <a:pt x="0" y="1511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576775" y="1129700"/>
            <a:ext cx="190500" cy="2779395"/>
          </a:xfrm>
          <a:custGeom>
            <a:avLst/>
            <a:gdLst/>
            <a:ahLst/>
            <a:cxnLst/>
            <a:rect l="l" t="t" r="r" b="b"/>
            <a:pathLst>
              <a:path w="190500" h="2779395">
                <a:moveTo>
                  <a:pt x="189899" y="2778899"/>
                </a:moveTo>
                <a:lnTo>
                  <a:pt x="115982" y="2777656"/>
                </a:lnTo>
                <a:lnTo>
                  <a:pt x="55620" y="2774265"/>
                </a:lnTo>
                <a:lnTo>
                  <a:pt x="14923" y="2769235"/>
                </a:lnTo>
                <a:lnTo>
                  <a:pt x="0" y="2763075"/>
                </a:lnTo>
                <a:lnTo>
                  <a:pt x="0" y="15824"/>
                </a:lnTo>
                <a:lnTo>
                  <a:pt x="55619" y="4634"/>
                </a:lnTo>
                <a:lnTo>
                  <a:pt x="117228" y="1204"/>
                </a:lnTo>
                <a:lnTo>
                  <a:pt x="152679" y="306"/>
                </a:lnTo>
                <a:lnTo>
                  <a:pt x="1898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964750" y="4106650"/>
            <a:ext cx="4258310" cy="2101215"/>
          </a:xfrm>
          <a:custGeom>
            <a:avLst/>
            <a:gdLst/>
            <a:ahLst/>
            <a:cxnLst/>
            <a:rect l="l" t="t" r="r" b="b"/>
            <a:pathLst>
              <a:path w="4258309" h="2101215">
                <a:moveTo>
                  <a:pt x="0" y="0"/>
                </a:moveTo>
                <a:lnTo>
                  <a:pt x="4257899" y="0"/>
                </a:lnTo>
                <a:lnTo>
                  <a:pt x="4257899" y="2100899"/>
                </a:lnTo>
                <a:lnTo>
                  <a:pt x="0" y="210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AC5B76-1368-443E-880C-4009C1E74D3B}"/>
              </a:ext>
            </a:extLst>
          </p:cNvPr>
          <p:cNvSpPr/>
          <p:nvPr/>
        </p:nvSpPr>
        <p:spPr>
          <a:xfrm>
            <a:off x="152400" y="1435237"/>
            <a:ext cx="3098010" cy="1003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435237"/>
            <a:ext cx="3803726" cy="90082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11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orm</a:t>
            </a:r>
            <a:r>
              <a:rPr lang="en-US" sz="140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 with </a:t>
            </a:r>
            <a:r>
              <a:rPr sz="1400" b="1" spc="15" dirty="0">
                <a:latin typeface="Calibri"/>
                <a:cs typeface="Calibri"/>
              </a:rPr>
              <a:t>minimal</a:t>
            </a:r>
            <a:r>
              <a:rPr lang="en-US"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information</a:t>
            </a:r>
            <a:r>
              <a:rPr lang="en-US" sz="1400" spc="5" dirty="0">
                <a:latin typeface="Calibri"/>
                <a:cs typeface="Calibri"/>
              </a:rPr>
              <a:t> provide</a:t>
            </a:r>
          </a:p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5" dirty="0">
                <a:latin typeface="Calibri"/>
                <a:cs typeface="Calibri"/>
              </a:rPr>
              <a:t>the following links</a:t>
            </a:r>
            <a:r>
              <a:rPr sz="1400" spc="5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58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110" dirty="0">
                <a:latin typeface="Calibri"/>
                <a:cs typeface="Calibri"/>
              </a:rPr>
              <a:t>PDF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lang="en-US" sz="1400" spc="45" dirty="0">
                <a:latin typeface="Calibri"/>
                <a:cs typeface="Calibri"/>
              </a:rPr>
              <a:t>D</a:t>
            </a:r>
            <a:r>
              <a:rPr sz="1400" spc="45" dirty="0">
                <a:latin typeface="Calibri"/>
                <a:cs typeface="Calibri"/>
              </a:rPr>
              <a:t>ownload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664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35" dirty="0">
                <a:latin typeface="Calibri"/>
                <a:cs typeface="Calibri"/>
              </a:rPr>
              <a:t>Helpful </a:t>
            </a:r>
            <a:r>
              <a:rPr lang="en-US" sz="1400" spc="30" dirty="0">
                <a:latin typeface="Calibri"/>
                <a:cs typeface="Calibri"/>
              </a:rPr>
              <a:t>T</a:t>
            </a:r>
            <a:r>
              <a:rPr sz="1400" spc="30" dirty="0">
                <a:latin typeface="Calibri"/>
                <a:cs typeface="Calibri"/>
              </a:rPr>
              <a:t>ools </a:t>
            </a:r>
            <a:r>
              <a:rPr lang="en-US" sz="1400" spc="65" dirty="0">
                <a:latin typeface="Calibri"/>
                <a:cs typeface="Calibri"/>
              </a:rPr>
              <a:t>A</a:t>
            </a:r>
            <a:r>
              <a:rPr sz="1400" spc="65" dirty="0">
                <a:latin typeface="Calibri"/>
                <a:cs typeface="Calibri"/>
              </a:rPr>
              <a:t>cross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VA.gov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5699" y="1440000"/>
            <a:ext cx="5105399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336137" y="1435237"/>
            <a:ext cx="5810250" cy="5172075"/>
          </a:xfrm>
          <a:custGeom>
            <a:avLst/>
            <a:gdLst/>
            <a:ahLst/>
            <a:cxnLst/>
            <a:rect l="l" t="t" r="r" b="b"/>
            <a:pathLst>
              <a:path w="5810250" h="5172075">
                <a:moveTo>
                  <a:pt x="0" y="0"/>
                </a:moveTo>
                <a:lnTo>
                  <a:pt x="5810249" y="0"/>
                </a:lnTo>
                <a:lnTo>
                  <a:pt x="5810249" y="5172074"/>
                </a:lnTo>
                <a:lnTo>
                  <a:pt x="0" y="51720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62924" y="2921199"/>
            <a:ext cx="1849120" cy="308610"/>
          </a:xfrm>
          <a:custGeom>
            <a:avLst/>
            <a:gdLst/>
            <a:ahLst/>
            <a:cxnLst/>
            <a:rect l="l" t="t" r="r" b="b"/>
            <a:pathLst>
              <a:path w="1849120" h="308610">
                <a:moveTo>
                  <a:pt x="0" y="0"/>
                </a:moveTo>
                <a:lnTo>
                  <a:pt x="1848599" y="0"/>
                </a:lnTo>
                <a:lnTo>
                  <a:pt x="1848599" y="308099"/>
                </a:lnTo>
                <a:lnTo>
                  <a:pt x="0" y="308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149" y="3507225"/>
            <a:ext cx="4811395" cy="2769235"/>
          </a:xfrm>
          <a:custGeom>
            <a:avLst/>
            <a:gdLst/>
            <a:ahLst/>
            <a:cxnLst/>
            <a:rect l="l" t="t" r="r" b="b"/>
            <a:pathLst>
              <a:path w="4811395" h="2769235">
                <a:moveTo>
                  <a:pt x="0" y="0"/>
                </a:moveTo>
                <a:lnTo>
                  <a:pt x="4811399" y="0"/>
                </a:lnTo>
                <a:lnTo>
                  <a:pt x="4811399" y="2768699"/>
                </a:lnTo>
                <a:lnTo>
                  <a:pt x="0" y="27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575" y="687511"/>
            <a:ext cx="194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0070BB"/>
                </a:solidFill>
              </a:rPr>
              <a:t>C</a:t>
            </a:r>
            <a:r>
              <a:rPr spc="90" dirty="0">
                <a:solidFill>
                  <a:srgbClr val="0070BB"/>
                </a:solidFill>
              </a:rPr>
              <a:t>on</a:t>
            </a:r>
            <a:r>
              <a:rPr spc="20" dirty="0">
                <a:solidFill>
                  <a:srgbClr val="0070BB"/>
                </a:solidFill>
              </a:rPr>
              <a:t>t</a:t>
            </a:r>
            <a:r>
              <a:rPr spc="55" dirty="0">
                <a:solidFill>
                  <a:srgbClr val="0070BB"/>
                </a:solidFill>
              </a:rPr>
              <a:t>en</a:t>
            </a:r>
            <a:r>
              <a:rPr dirty="0">
                <a:solidFill>
                  <a:srgbClr val="0070BB"/>
                </a:solidFill>
              </a:rPr>
              <a:t>t</a:t>
            </a:r>
            <a:r>
              <a:rPr spc="50" dirty="0">
                <a:solidFill>
                  <a:srgbClr val="0070BB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525506"/>
            <a:ext cx="5486400" cy="4326890"/>
          </a:xfrm>
          <a:custGeom>
            <a:avLst/>
            <a:gdLst/>
            <a:ahLst/>
            <a:cxnLst/>
            <a:rect l="l" t="t" r="r" b="b"/>
            <a:pathLst>
              <a:path w="5486400" h="4326890">
                <a:moveTo>
                  <a:pt x="0" y="0"/>
                </a:moveTo>
                <a:lnTo>
                  <a:pt x="5486399" y="0"/>
                </a:lnTo>
                <a:lnTo>
                  <a:pt x="5486399" y="4326599"/>
                </a:lnTo>
                <a:lnTo>
                  <a:pt x="0" y="43265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525506"/>
            <a:ext cx="5486400" cy="31835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4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32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454454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54454"/>
                </a:solidFill>
                <a:latin typeface="Calibri"/>
                <a:cs typeface="Calibri"/>
              </a:rPr>
              <a:t>xperience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50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Helpful </a:t>
            </a:r>
            <a:r>
              <a:rPr lang="en-US" sz="2000" spc="30" dirty="0">
                <a:solidFill>
                  <a:srgbClr val="454454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ections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and</a:t>
            </a:r>
            <a:r>
              <a:rPr sz="2000" spc="-229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50" dirty="0">
                <a:solidFill>
                  <a:srgbClr val="454454"/>
                </a:solidFill>
                <a:latin typeface="Calibri"/>
                <a:cs typeface="Calibri"/>
              </a:rPr>
              <a:t>L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inks</a:t>
            </a:r>
            <a:endParaRPr sz="2000" dirty="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  <a:spcBef>
                <a:spcPts val="1250"/>
              </a:spcBef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1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Detail</a:t>
            </a:r>
            <a:r>
              <a:rPr sz="2000" u="heavy" spc="-26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2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5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60" dirty="0">
                <a:solidFill>
                  <a:srgbClr val="454454"/>
                </a:solidFill>
                <a:latin typeface="Calibri"/>
                <a:cs typeface="Calibri"/>
              </a:rPr>
              <a:t>Sample 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17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2932337"/>
            <a:ext cx="518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300" dirty="0"/>
              <a:t> </a:t>
            </a:r>
            <a:r>
              <a:rPr spc="-240" dirty="0"/>
              <a:t>VA</a:t>
            </a:r>
            <a:r>
              <a:rPr spc="-300" dirty="0"/>
              <a:t> </a:t>
            </a:r>
            <a:r>
              <a:rPr spc="-10" dirty="0"/>
              <a:t>Forms</a:t>
            </a:r>
            <a:r>
              <a:rPr lang="en-US" spc="-300" dirty="0"/>
              <a:t>—</a:t>
            </a:r>
            <a:r>
              <a:rPr spc="15" dirty="0"/>
              <a:t>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3CDD1C-010F-4AC3-82D1-D80220B2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523887"/>
            <a:ext cx="8042678" cy="480071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5" y="359462"/>
            <a:ext cx="7914640" cy="9080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-40" dirty="0">
                <a:solidFill>
                  <a:srgbClr val="0070BB"/>
                </a:solidFill>
              </a:rPr>
              <a:t>Navigating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10" dirty="0">
                <a:solidFill>
                  <a:srgbClr val="0070BB"/>
                </a:solidFill>
              </a:rPr>
              <a:t>Forms</a:t>
            </a:r>
            <a:r>
              <a:rPr lang="en-US" spc="-295" dirty="0">
                <a:solidFill>
                  <a:srgbClr val="0070BB"/>
                </a:solidFill>
              </a:rPr>
              <a:t>—</a:t>
            </a:r>
            <a:r>
              <a:rPr spc="15" dirty="0">
                <a:solidFill>
                  <a:srgbClr val="0070BB"/>
                </a:solidFill>
              </a:rPr>
              <a:t>Search</a:t>
            </a:r>
          </a:p>
        </p:txBody>
      </p:sp>
      <p:sp>
        <p:nvSpPr>
          <p:cNvPr id="4" name="object 4"/>
          <p:cNvSpPr/>
          <p:nvPr/>
        </p:nvSpPr>
        <p:spPr>
          <a:xfrm>
            <a:off x="604836" y="1523887"/>
            <a:ext cx="8042677" cy="4669295"/>
          </a:xfrm>
          <a:custGeom>
            <a:avLst/>
            <a:gdLst/>
            <a:ahLst/>
            <a:cxnLst/>
            <a:rect l="l" t="t" r="r" b="b"/>
            <a:pathLst>
              <a:path w="7481570" h="4509770">
                <a:moveTo>
                  <a:pt x="0" y="0"/>
                </a:moveTo>
                <a:lnTo>
                  <a:pt x="7481173" y="0"/>
                </a:lnTo>
                <a:lnTo>
                  <a:pt x="7481173" y="4509749"/>
                </a:lnTo>
                <a:lnTo>
                  <a:pt x="0" y="4509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85800" y="5029200"/>
            <a:ext cx="5791200" cy="609600"/>
          </a:xfrm>
          <a:custGeom>
            <a:avLst/>
            <a:gdLst/>
            <a:ahLst/>
            <a:cxnLst/>
            <a:rect l="l" t="t" r="r" b="b"/>
            <a:pathLst>
              <a:path w="2275840" h="514350">
                <a:moveTo>
                  <a:pt x="0" y="0"/>
                </a:moveTo>
                <a:lnTo>
                  <a:pt x="2275799" y="0"/>
                </a:lnTo>
                <a:lnTo>
                  <a:pt x="2275799" y="514199"/>
                </a:lnTo>
                <a:lnTo>
                  <a:pt x="0" y="514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43600" y="1683412"/>
            <a:ext cx="2438400" cy="754988"/>
          </a:xfrm>
          <a:custGeom>
            <a:avLst/>
            <a:gdLst/>
            <a:ahLst/>
            <a:cxnLst/>
            <a:rect l="l" t="t" r="r" b="b"/>
            <a:pathLst>
              <a:path w="2348229" h="764539">
                <a:moveTo>
                  <a:pt x="0" y="0"/>
                </a:moveTo>
                <a:lnTo>
                  <a:pt x="2348100" y="0"/>
                </a:lnTo>
                <a:lnTo>
                  <a:pt x="2348100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915400" y="2667000"/>
            <a:ext cx="2790825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78485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“forms” from  </a:t>
            </a:r>
            <a:r>
              <a:rPr sz="1400" spc="60" dirty="0">
                <a:latin typeface="Calibri"/>
                <a:cs typeface="Calibri"/>
              </a:rPr>
              <a:t>VA.gov </a:t>
            </a:r>
            <a:r>
              <a:rPr sz="1400" spc="30" dirty="0">
                <a:latin typeface="Calibri"/>
                <a:cs typeface="Calibri"/>
              </a:rPr>
              <a:t>on-site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search</a:t>
            </a:r>
            <a:r>
              <a:rPr lang="en-US" sz="1400" spc="6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508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lang="en-US" sz="1400" spc="25" dirty="0">
                <a:latin typeface="Calibri"/>
                <a:cs typeface="Calibri"/>
              </a:rPr>
              <a:t>Choose t</a:t>
            </a:r>
            <a:r>
              <a:rPr sz="1400" spc="25" dirty="0">
                <a:latin typeface="Calibri"/>
                <a:cs typeface="Calibri"/>
              </a:rPr>
              <a:t>op </a:t>
            </a:r>
            <a:r>
              <a:rPr lang="en-US" sz="1400" spc="40" dirty="0">
                <a:latin typeface="Calibri"/>
                <a:cs typeface="Calibri"/>
              </a:rPr>
              <a:t>r</a:t>
            </a:r>
            <a:r>
              <a:rPr sz="1400" spc="40" dirty="0">
                <a:latin typeface="Calibri"/>
                <a:cs typeface="Calibri"/>
              </a:rPr>
              <a:t>ecommendation </a:t>
            </a:r>
            <a:r>
              <a:rPr sz="1400" spc="25" dirty="0">
                <a:latin typeface="Calibri"/>
                <a:cs typeface="Calibri"/>
              </a:rPr>
              <a:t>link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55" dirty="0">
                <a:latin typeface="Calibri"/>
                <a:cs typeface="Calibri"/>
              </a:rPr>
              <a:t>Find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55" dirty="0">
                <a:latin typeface="Calibri"/>
                <a:cs typeface="Calibri"/>
              </a:rPr>
              <a:t>Forms</a:t>
            </a:r>
            <a:r>
              <a:rPr lang="en-US" sz="1400" spc="55" dirty="0">
                <a:latin typeface="Calibri"/>
                <a:cs typeface="Calibri"/>
              </a:rPr>
              <a:t>—</a:t>
            </a:r>
            <a:r>
              <a:rPr sz="1400" spc="70" dirty="0">
                <a:latin typeface="Calibri"/>
                <a:cs typeface="Calibri"/>
              </a:rPr>
              <a:t>Search</a:t>
            </a:r>
            <a:r>
              <a:rPr lang="en-US" sz="1400" spc="7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2459" y="2139314"/>
            <a:ext cx="7085147" cy="2765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73087" y="1921812"/>
            <a:ext cx="7731759" cy="3397885"/>
          </a:xfrm>
          <a:custGeom>
            <a:avLst/>
            <a:gdLst/>
            <a:ahLst/>
            <a:cxnLst/>
            <a:rect l="l" t="t" r="r" b="b"/>
            <a:pathLst>
              <a:path w="7731759" h="3397885">
                <a:moveTo>
                  <a:pt x="0" y="0"/>
                </a:moveTo>
                <a:lnTo>
                  <a:pt x="7731425" y="0"/>
                </a:lnTo>
                <a:lnTo>
                  <a:pt x="7731425" y="3397398"/>
                </a:lnTo>
                <a:lnTo>
                  <a:pt x="0" y="33973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8698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0070BB"/>
                </a:solidFill>
              </a:rPr>
              <a:t>Search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90" dirty="0">
                <a:solidFill>
                  <a:srgbClr val="0070BB"/>
                </a:solidFill>
              </a:rPr>
              <a:t>for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30" dirty="0">
                <a:solidFill>
                  <a:srgbClr val="0070BB"/>
                </a:solidFill>
              </a:rPr>
              <a:t>forms</a:t>
            </a:r>
            <a:r>
              <a:rPr lang="en-US" spc="30" dirty="0">
                <a:solidFill>
                  <a:srgbClr val="0070BB"/>
                </a:solidFill>
              </a:rPr>
              <a:t> at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VA</a:t>
            </a:r>
            <a:r>
              <a:rPr spc="55" dirty="0">
                <a:solidFill>
                  <a:srgbClr val="0070BB"/>
                </a:solidFill>
              </a:rPr>
              <a:t>.gov/find-forms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7225" y="3311125"/>
            <a:ext cx="7311390" cy="1711325"/>
          </a:xfrm>
          <a:custGeom>
            <a:avLst/>
            <a:gdLst/>
            <a:ahLst/>
            <a:cxnLst/>
            <a:rect l="l" t="t" r="r" b="b"/>
            <a:pathLst>
              <a:path w="7311390" h="1711325">
                <a:moveTo>
                  <a:pt x="0" y="0"/>
                </a:moveTo>
                <a:lnTo>
                  <a:pt x="7310999" y="0"/>
                </a:lnTo>
                <a:lnTo>
                  <a:pt x="7310999" y="1710899"/>
                </a:lnTo>
                <a:lnTo>
                  <a:pt x="0" y="171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CD11F0-125A-4832-B48C-87FE3C4E1AB6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903935-8A6F-454D-8417-506684019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DC6235-F06F-4617-BAFA-4D62D9404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C86CC380-6F65-473C-8527-238DD8B8DDFE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9C88CA92-49F5-48C0-8560-642ABEFF41A8}"/>
                </a:ext>
              </a:extLst>
            </p:cNvPr>
            <p:cNvSpPr/>
            <p:nvPr/>
          </p:nvSpPr>
          <p:spPr>
            <a:xfrm>
              <a:off x="7064351" y="4055076"/>
              <a:ext cx="2436423" cy="5334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619AB55-91EB-40E8-A1DC-CD72AF37B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75" y="4114800"/>
            <a:ext cx="2371725" cy="4095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9775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Sort Results by Form Last Updated Date</a:t>
            </a:r>
            <a:endParaRPr spc="-55" dirty="0">
              <a:solidFill>
                <a:srgbClr val="0070B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4112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Access Form Details Pages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2F09AB-406D-42FB-96B4-BEBEFA282936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6C87C85-039F-49A1-9620-219F807C0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D1DBB84-BFAA-4EEB-A650-3909434E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5A809FDD-2BAC-4A66-AB77-850CE5F63B42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AD3B1B4F-DFF9-48D5-A407-13051FE3DDD0}"/>
                </a:ext>
              </a:extLst>
            </p:cNvPr>
            <p:cNvSpPr/>
            <p:nvPr/>
          </p:nvSpPr>
          <p:spPr>
            <a:xfrm>
              <a:off x="2743200" y="4724400"/>
              <a:ext cx="4876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2BCA92F-8A73-4AA4-96FA-E523A97C0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75" y="4114800"/>
            <a:ext cx="2371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19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5" dirty="0">
                <a:solidFill>
                  <a:srgbClr val="0070BB"/>
                </a:solidFill>
              </a:rPr>
              <a:t>Access Online Tools Where Available</a:t>
            </a:r>
            <a:endParaRPr spc="-250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8E570F-E05B-4582-9785-9E3D73A51677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A34E84D-BDD6-4A26-9D02-F13B2A06D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8768865-4B91-4117-893A-1FB091B5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93B9474A-E852-46A8-B2E9-4E2DF87E0684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10D07D6C-D4FE-45E1-A45B-CBC04E93A998}"/>
                </a:ext>
              </a:extLst>
            </p:cNvPr>
            <p:cNvSpPr/>
            <p:nvPr/>
          </p:nvSpPr>
          <p:spPr>
            <a:xfrm>
              <a:off x="2775528" y="6038272"/>
              <a:ext cx="1625600" cy="439621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945ABB9-77CB-4D22-8611-5A0782B1B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75" y="4114800"/>
            <a:ext cx="2371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522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0070BB"/>
                </a:solidFill>
              </a:rPr>
              <a:t>Download </a:t>
            </a:r>
            <a:r>
              <a:rPr spc="-240" dirty="0">
                <a:solidFill>
                  <a:srgbClr val="0070BB"/>
                </a:solidFill>
              </a:rPr>
              <a:t>VA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735" dirty="0">
                <a:solidFill>
                  <a:srgbClr val="0070BB"/>
                </a:solidFill>
              </a:rPr>
              <a:t> </a:t>
            </a:r>
            <a:r>
              <a:rPr spc="-250" dirty="0">
                <a:solidFill>
                  <a:srgbClr val="0070BB"/>
                </a:solidFill>
              </a:rPr>
              <a:t>PDFs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37CA4E-55E3-43CE-B33C-4B9454431C99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8300B7D-E4D0-4A3E-A9D8-E8934EE1E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5074838-9E14-4E0F-83E2-F263BA1F0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547214D5-71E7-43CB-819E-8671A2FC4FB4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0F64ADFC-E0E4-48D3-8283-2C94471C12B9}"/>
                </a:ext>
              </a:extLst>
            </p:cNvPr>
            <p:cNvSpPr/>
            <p:nvPr/>
          </p:nvSpPr>
          <p:spPr>
            <a:xfrm>
              <a:off x="2761672" y="5705846"/>
              <a:ext cx="2275064" cy="286251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0C20BE8-A926-4A99-8118-8CA5867D6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075" y="4114800"/>
            <a:ext cx="2371725" cy="409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389</Words>
  <Application>Microsoft Office PowerPoint</Application>
  <PresentationFormat>Widescreen</PresentationFormat>
  <Paragraphs>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</vt:lpstr>
      <vt:lpstr>Times New Roman</vt:lpstr>
      <vt:lpstr>Office Theme</vt:lpstr>
      <vt:lpstr>Find VA Forms</vt:lpstr>
      <vt:lpstr>Contents</vt:lpstr>
      <vt:lpstr>Find VA Forms—Search</vt:lpstr>
      <vt:lpstr>Find VA Forms—Search Product Guide Navigating to Find VA Forms—Search</vt:lpstr>
      <vt:lpstr>Search for VA forms at VA.gov/find-forms</vt:lpstr>
      <vt:lpstr>Sort Results by Form Last Updated Date</vt:lpstr>
      <vt:lpstr>Quickly Access Form Details Pages</vt:lpstr>
      <vt:lpstr>Access Online Tools Where Available</vt:lpstr>
      <vt:lpstr>Download VA Form PDFs</vt:lpstr>
      <vt:lpstr>No Results? Find More in GSA Forms Library</vt:lpstr>
      <vt:lpstr>Quickly Navigate to Top Tasks</vt:lpstr>
      <vt:lpstr>Manage Personal Profile Information</vt:lpstr>
      <vt:lpstr>Find Additional Information Outside VA</vt:lpstr>
      <vt:lpstr>Find VA Forms—Detail Pages</vt:lpstr>
      <vt:lpstr>Find VA Forms—Detail Pages Product Guide Locating Detail Pages via Search Engine</vt:lpstr>
      <vt:lpstr>Locating Detail Pages via Find a VA Form</vt:lpstr>
      <vt:lpstr>Find VA Forms—Detail Pages Product Guide Sample Form Detail Page</vt:lpstr>
      <vt:lpstr>Find VA Forms—Detail Pages Product Guide Sample Form Detail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VA Forms</dc:title>
  <dc:creator>Marci McGuire</dc:creator>
  <cp:lastModifiedBy>Marci McGuire</cp:lastModifiedBy>
  <cp:revision>17</cp:revision>
  <dcterms:created xsi:type="dcterms:W3CDTF">2020-12-29T23:34:35Z</dcterms:created>
  <dcterms:modified xsi:type="dcterms:W3CDTF">2021-01-26T16:03:57Z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