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6858000" cx="12192000"/>
  <p:notesSz cx="6858000" cy="9144000"/>
  <p:embeddedFontLst>
    <p:embeddedFont>
      <p:font typeface="Proxima Nova"/>
      <p:regular r:id="rId51"/>
      <p:bold r:id="rId52"/>
      <p:italic r:id="rId53"/>
      <p:boldItalic r:id="rId54"/>
    </p:embeddedFont>
    <p:embeddedFont>
      <p:font typeface="Bitter"/>
      <p:regular r:id="rId55"/>
      <p:bold r:id="rId56"/>
      <p:italic r:id="rId57"/>
      <p:boldItalic r:id="rId58"/>
    </p:embeddedFont>
    <p:embeddedFont>
      <p:font typeface="Source Sans Pr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3" roundtripDataSignature="AMtx7mhLgSFB6kVb98R/ldLLbV8B2N23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SourceSansPro-boldItalic.fntdata"/><Relationship Id="rId61" Type="http://schemas.openxmlformats.org/officeDocument/2006/relationships/font" Target="fonts/SourceSansPro-italic.fntdata"/><Relationship Id="rId20" Type="http://schemas.openxmlformats.org/officeDocument/2006/relationships/slide" Target="slides/slide16.xml"/><Relationship Id="rId63"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SourceSansPro-bold.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ProximaNova-regular.fntdata"/><Relationship Id="rId50" Type="http://schemas.openxmlformats.org/officeDocument/2006/relationships/slide" Target="slides/slide46.xml"/><Relationship Id="rId53" Type="http://schemas.openxmlformats.org/officeDocument/2006/relationships/font" Target="fonts/ProximaNova-italic.fntdata"/><Relationship Id="rId52" Type="http://schemas.openxmlformats.org/officeDocument/2006/relationships/font" Target="fonts/ProximaNova-bold.fntdata"/><Relationship Id="rId11" Type="http://schemas.openxmlformats.org/officeDocument/2006/relationships/slide" Target="slides/slide7.xml"/><Relationship Id="rId55" Type="http://schemas.openxmlformats.org/officeDocument/2006/relationships/font" Target="fonts/Bitter-regular.fntdata"/><Relationship Id="rId10" Type="http://schemas.openxmlformats.org/officeDocument/2006/relationships/slide" Target="slides/slide6.xml"/><Relationship Id="rId54" Type="http://schemas.openxmlformats.org/officeDocument/2006/relationships/font" Target="fonts/ProximaNova-boldItalic.fntdata"/><Relationship Id="rId13" Type="http://schemas.openxmlformats.org/officeDocument/2006/relationships/slide" Target="slides/slide9.xml"/><Relationship Id="rId57" Type="http://schemas.openxmlformats.org/officeDocument/2006/relationships/font" Target="fonts/Bitter-italic.fntdata"/><Relationship Id="rId12" Type="http://schemas.openxmlformats.org/officeDocument/2006/relationships/slide" Target="slides/slide8.xml"/><Relationship Id="rId56" Type="http://schemas.openxmlformats.org/officeDocument/2006/relationships/font" Target="fonts/Bitter-bold.fntdata"/><Relationship Id="rId15" Type="http://schemas.openxmlformats.org/officeDocument/2006/relationships/slide" Target="slides/slide11.xml"/><Relationship Id="rId59" Type="http://schemas.openxmlformats.org/officeDocument/2006/relationships/font" Target="fonts/SourceSansPro-regular.fntdata"/><Relationship Id="rId14" Type="http://schemas.openxmlformats.org/officeDocument/2006/relationships/slide" Target="slides/slide10.xml"/><Relationship Id="rId58" Type="http://schemas.openxmlformats.org/officeDocument/2006/relationships/font" Target="fonts/Bitter-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55" name="Google Shape;155;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06dde5c54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e06dde5c54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e06dde5c54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06dde5c54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e06dde5c54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e06dde5c54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06dde5c54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e06dde5c54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e06dde5c54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06dde5c54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e06dde5c54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e06dde5c54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e06dde5c54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e06dde5c54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e06dde5c54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06dde5c54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e06dde5c54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e8edd0350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gde8edd0350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gde8edd0350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06dde5c54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e06dde5c54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e06dde5c54_0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06dde5c54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e06dde5c54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ge06dde5c54_0_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06dde5c54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e06dde5c54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ge06dde5c54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e06dde5c54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e06dde5c54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e06dde5c54_0_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06dde5c54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e06dde5c54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ge06dde5c54_0_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06dde5c54_0_1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ge06dde5c54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88465" rtl="0" algn="l">
              <a:lnSpc>
                <a:spcPct val="120000"/>
              </a:lnSpc>
              <a:spcBef>
                <a:spcPts val="0"/>
              </a:spcBef>
              <a:spcAft>
                <a:spcPts val="0"/>
              </a:spcAft>
              <a:buSzPts val="1400"/>
              <a:buNone/>
            </a:pPr>
            <a:r>
              <a:t/>
            </a:r>
            <a:endParaRPr/>
          </a:p>
        </p:txBody>
      </p:sp>
      <p:sp>
        <p:nvSpPr>
          <p:cNvPr id="315" name="Google Shape;315;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e06dde5c54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ge06dde5c54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06dde5c54_0_1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ge06dde5c54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e8edd0350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gde8edd0350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gde8edd0350_0_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de8edd0350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gde8edd0350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gde8edd0350_0_1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de8edd0350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gde8edd0350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gde8edd0350_0_1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e8edd0350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gde8edd0350_0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gde8edd0350_0_1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de8edd0350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gde8edd0350_0_1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gde8edd0350_0_1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df3eca0e12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gdf3eca0e12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 name="Google Shape;380;gdf3eca0e12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07aba1c7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ge07aba1c7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ge07aba1c73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df3eca0e12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gdf3eca0e12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gdf3eca0e12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df3eca0e12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gdf3eca0e12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gdf3eca0e12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df3eca0e12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gdf3eca0e12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gdf3eca0e12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df3eca0e12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gdf3eca0e12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2" name="Google Shape;412;gdf3eca0e12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df3eca0e12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gdf3eca0e12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0" name="Google Shape;420;gdf3eca0e12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 name="Google Shape;42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de8edd0350_0_2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gde8edd0350_0_2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88464" rtl="0" algn="l">
              <a:lnSpc>
                <a:spcPct val="120000"/>
              </a:lnSpc>
              <a:spcBef>
                <a:spcPts val="0"/>
              </a:spcBef>
              <a:spcAft>
                <a:spcPts val="0"/>
              </a:spcAft>
              <a:buSzPts val="1400"/>
              <a:buNone/>
            </a:pPr>
            <a:r>
              <a:t/>
            </a:r>
            <a:endParaRPr/>
          </a:p>
        </p:txBody>
      </p:sp>
      <p:sp>
        <p:nvSpPr>
          <p:cNvPr id="433" name="Google Shape;433;gde8edd0350_0_2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0"/>
          <p:cNvSpPr/>
          <p:nvPr/>
        </p:nvSpPr>
        <p:spPr>
          <a:xfrm>
            <a:off x="1010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 name="Google Shape;15;p20"/>
          <p:cNvPicPr preferRelativeResize="0"/>
          <p:nvPr/>
        </p:nvPicPr>
        <p:blipFill rotWithShape="1">
          <a:blip r:embed="rId2">
            <a:alphaModFix/>
          </a:blip>
          <a:srcRect b="0" l="0" r="0" t="0"/>
          <a:stretch/>
        </p:blipFill>
        <p:spPr>
          <a:xfrm>
            <a:off x="548575" y="466306"/>
            <a:ext cx="2559301" cy="569844"/>
          </a:xfrm>
          <a:prstGeom prst="rect">
            <a:avLst/>
          </a:prstGeom>
          <a:noFill/>
          <a:ln>
            <a:noFill/>
          </a:ln>
        </p:spPr>
      </p:pic>
      <p:sp>
        <p:nvSpPr>
          <p:cNvPr id="16" name="Google Shape;16;p20"/>
          <p:cNvSpPr txBox="1"/>
          <p:nvPr>
            <p:ph type="title"/>
          </p:nvPr>
        </p:nvSpPr>
        <p:spPr>
          <a:xfrm>
            <a:off x="1524000" y="1532950"/>
            <a:ext cx="9144000" cy="1613700"/>
          </a:xfrm>
          <a:prstGeom prst="rect">
            <a:avLst/>
          </a:prstGeom>
          <a:noFill/>
          <a:ln>
            <a:noFill/>
          </a:ln>
        </p:spPr>
        <p:txBody>
          <a:bodyPr anchorCtr="0" anchor="b" bIns="45700" lIns="45700" spcFirstLastPara="1" rIns="45700" wrap="square" tIns="45700">
            <a:noAutofit/>
          </a:bodyPr>
          <a:lstStyle>
            <a:lvl1pPr lvl="0" algn="ctr">
              <a:lnSpc>
                <a:spcPct val="100000"/>
              </a:lnSpc>
              <a:spcBef>
                <a:spcPts val="0"/>
              </a:spcBef>
              <a:spcAft>
                <a:spcPts val="0"/>
              </a:spcAft>
              <a:buSzPts val="3600"/>
              <a:buNone/>
              <a:defRPr sz="4800">
                <a:solidFill>
                  <a:srgbClr val="F2F2F2"/>
                </a:solidFill>
              </a:defRPr>
            </a:lvl1pPr>
            <a:lvl2pPr lvl="1" algn="ctr">
              <a:lnSpc>
                <a:spcPct val="100000"/>
              </a:lnSpc>
              <a:spcBef>
                <a:spcPts val="0"/>
              </a:spcBef>
              <a:spcAft>
                <a:spcPts val="0"/>
              </a:spcAft>
              <a:buSzPts val="3600"/>
              <a:buNone/>
              <a:defRPr sz="4800">
                <a:solidFill>
                  <a:srgbClr val="F2F2F2"/>
                </a:solidFill>
              </a:defRPr>
            </a:lvl2pPr>
            <a:lvl3pPr lvl="2" algn="ctr">
              <a:lnSpc>
                <a:spcPct val="100000"/>
              </a:lnSpc>
              <a:spcBef>
                <a:spcPts val="0"/>
              </a:spcBef>
              <a:spcAft>
                <a:spcPts val="0"/>
              </a:spcAft>
              <a:buSzPts val="3600"/>
              <a:buNone/>
              <a:defRPr sz="4800">
                <a:solidFill>
                  <a:srgbClr val="F2F2F2"/>
                </a:solidFill>
              </a:defRPr>
            </a:lvl3pPr>
            <a:lvl4pPr lvl="3" algn="ctr">
              <a:lnSpc>
                <a:spcPct val="100000"/>
              </a:lnSpc>
              <a:spcBef>
                <a:spcPts val="0"/>
              </a:spcBef>
              <a:spcAft>
                <a:spcPts val="0"/>
              </a:spcAft>
              <a:buSzPts val="3600"/>
              <a:buNone/>
              <a:defRPr sz="4800">
                <a:solidFill>
                  <a:srgbClr val="F2F2F2"/>
                </a:solidFill>
              </a:defRPr>
            </a:lvl4pPr>
            <a:lvl5pPr lvl="4" algn="ctr">
              <a:lnSpc>
                <a:spcPct val="100000"/>
              </a:lnSpc>
              <a:spcBef>
                <a:spcPts val="0"/>
              </a:spcBef>
              <a:spcAft>
                <a:spcPts val="0"/>
              </a:spcAft>
              <a:buSzPts val="3600"/>
              <a:buNone/>
              <a:defRPr sz="4800">
                <a:solidFill>
                  <a:srgbClr val="F2F2F2"/>
                </a:solidFill>
              </a:defRPr>
            </a:lvl5pPr>
            <a:lvl6pPr lvl="5" algn="ctr">
              <a:lnSpc>
                <a:spcPct val="100000"/>
              </a:lnSpc>
              <a:spcBef>
                <a:spcPts val="0"/>
              </a:spcBef>
              <a:spcAft>
                <a:spcPts val="0"/>
              </a:spcAft>
              <a:buSzPts val="3600"/>
              <a:buNone/>
              <a:defRPr sz="4800">
                <a:solidFill>
                  <a:srgbClr val="F2F2F2"/>
                </a:solidFill>
              </a:defRPr>
            </a:lvl6pPr>
            <a:lvl7pPr lvl="6" algn="ctr">
              <a:lnSpc>
                <a:spcPct val="100000"/>
              </a:lnSpc>
              <a:spcBef>
                <a:spcPts val="0"/>
              </a:spcBef>
              <a:spcAft>
                <a:spcPts val="0"/>
              </a:spcAft>
              <a:buSzPts val="3600"/>
              <a:buNone/>
              <a:defRPr sz="4800">
                <a:solidFill>
                  <a:srgbClr val="F2F2F2"/>
                </a:solidFill>
              </a:defRPr>
            </a:lvl7pPr>
            <a:lvl8pPr lvl="7" algn="ctr">
              <a:lnSpc>
                <a:spcPct val="100000"/>
              </a:lnSpc>
              <a:spcBef>
                <a:spcPts val="0"/>
              </a:spcBef>
              <a:spcAft>
                <a:spcPts val="0"/>
              </a:spcAft>
              <a:buSzPts val="3600"/>
              <a:buNone/>
              <a:defRPr sz="4800">
                <a:solidFill>
                  <a:srgbClr val="F2F2F2"/>
                </a:solidFill>
              </a:defRPr>
            </a:lvl8pPr>
            <a:lvl9pPr lvl="8" algn="ctr">
              <a:lnSpc>
                <a:spcPct val="100000"/>
              </a:lnSpc>
              <a:spcBef>
                <a:spcPts val="0"/>
              </a:spcBef>
              <a:spcAft>
                <a:spcPts val="0"/>
              </a:spcAft>
              <a:buSzPts val="3600"/>
              <a:buNone/>
              <a:defRPr sz="4800">
                <a:solidFill>
                  <a:srgbClr val="F2F2F2"/>
                </a:solidFill>
              </a:defRPr>
            </a:lvl9pPr>
          </a:lstStyle>
          <a:p/>
        </p:txBody>
      </p:sp>
      <p:sp>
        <p:nvSpPr>
          <p:cNvPr id="17" name="Google Shape;17;p20"/>
          <p:cNvSpPr txBox="1"/>
          <p:nvPr>
            <p:ph idx="1" type="subTitle"/>
          </p:nvPr>
        </p:nvSpPr>
        <p:spPr>
          <a:xfrm>
            <a:off x="1534100" y="3146638"/>
            <a:ext cx="9144000" cy="759900"/>
          </a:xfrm>
          <a:prstGeom prst="rect">
            <a:avLst/>
          </a:prstGeom>
          <a:noFill/>
          <a:ln>
            <a:noFill/>
          </a:ln>
        </p:spPr>
        <p:txBody>
          <a:bodyPr anchorCtr="0" anchor="t" bIns="45700" lIns="45700" spcFirstLastPara="1" rIns="45700" wrap="square" tIns="45700">
            <a:noAutofit/>
          </a:bodyPr>
          <a:lstStyle>
            <a:lvl1pPr lvl="0" algn="ctr">
              <a:lnSpc>
                <a:spcPct val="120000"/>
              </a:lnSpc>
              <a:spcBef>
                <a:spcPts val="800"/>
              </a:spcBef>
              <a:spcAft>
                <a:spcPts val="0"/>
              </a:spcAft>
              <a:buSzPts val="2000"/>
              <a:buNone/>
              <a:defRPr b="1" sz="1800">
                <a:solidFill>
                  <a:srgbClr val="F2F2F2"/>
                </a:solidFill>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 dark">
  <p:cSld name="Comparison dark">
    <p:bg>
      <p:bgPr>
        <a:solidFill>
          <a:schemeClr val="accent1"/>
        </a:solidFill>
      </p:bgPr>
    </p:bg>
    <p:spTree>
      <p:nvGrpSpPr>
        <p:cNvPr id="68" name="Shape 68"/>
        <p:cNvGrpSpPr/>
        <p:nvPr/>
      </p:nvGrpSpPr>
      <p:grpSpPr>
        <a:xfrm>
          <a:off x="0" y="0"/>
          <a:ext cx="0" cy="0"/>
          <a:chOff x="0" y="0"/>
          <a:chExt cx="0" cy="0"/>
        </a:xfrm>
      </p:grpSpPr>
      <p:sp>
        <p:nvSpPr>
          <p:cNvPr id="69" name="Google Shape;69;p29"/>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29"/>
          <p:cNvSpPr txBox="1"/>
          <p:nvPr>
            <p:ph type="title"/>
          </p:nvPr>
        </p:nvSpPr>
        <p:spPr>
          <a:xfrm>
            <a:off x="613175" y="685800"/>
            <a:ext cx="10058400" cy="730500"/>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SzPts val="3600"/>
              <a:buNone/>
              <a:defRPr sz="3600">
                <a:solidFill>
                  <a:srgbClr val="F2F2F2"/>
                </a:solidFill>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71" name="Google Shape;71;p29"/>
          <p:cNvSpPr txBox="1"/>
          <p:nvPr>
            <p:ph idx="1" type="body"/>
          </p:nvPr>
        </p:nvSpPr>
        <p:spPr>
          <a:xfrm>
            <a:off x="592750" y="1406000"/>
            <a:ext cx="5283600" cy="47520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5pPr>
            <a:lvl6pPr indent="-355600" lvl="5" marL="2743200" algn="l">
              <a:lnSpc>
                <a:spcPct val="120000"/>
              </a:lnSpc>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6pPr>
            <a:lvl7pPr indent="-355600" lvl="6" marL="3200400" algn="l">
              <a:lnSpc>
                <a:spcPct val="120000"/>
              </a:lnSpc>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7pPr>
            <a:lvl8pPr indent="-355600" lvl="7" marL="3657600" algn="l">
              <a:lnSpc>
                <a:spcPct val="120000"/>
              </a:lnSpc>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8pPr>
            <a:lvl9pPr indent="-355600" lvl="8" marL="4114800" algn="l">
              <a:lnSpc>
                <a:spcPct val="120000"/>
              </a:lnSpc>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9pPr>
          </a:lstStyle>
          <a:p/>
        </p:txBody>
      </p:sp>
      <p:sp>
        <p:nvSpPr>
          <p:cNvPr id="72" name="Google Shape;72;p29"/>
          <p:cNvSpPr txBox="1"/>
          <p:nvPr>
            <p:ph idx="2" type="subTitle"/>
          </p:nvPr>
        </p:nvSpPr>
        <p:spPr>
          <a:xfrm>
            <a:off x="613175" y="327025"/>
            <a:ext cx="10058400" cy="3555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rgbClr val="F2F2F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dark">
  <p:cSld name="Four Content Boxes dark">
    <p:bg>
      <p:bgPr>
        <a:solidFill>
          <a:schemeClr val="accent1"/>
        </a:solidFill>
      </p:bgPr>
    </p:bg>
    <p:spTree>
      <p:nvGrpSpPr>
        <p:cNvPr id="73" name="Shape 73"/>
        <p:cNvGrpSpPr/>
        <p:nvPr/>
      </p:nvGrpSpPr>
      <p:grpSpPr>
        <a:xfrm>
          <a:off x="0" y="0"/>
          <a:ext cx="0" cy="0"/>
          <a:chOff x="0" y="0"/>
          <a:chExt cx="0" cy="0"/>
        </a:xfrm>
      </p:grpSpPr>
      <p:sp>
        <p:nvSpPr>
          <p:cNvPr id="74" name="Google Shape;74;p30"/>
          <p:cNvSpPr txBox="1"/>
          <p:nvPr>
            <p:ph idx="1" type="body"/>
          </p:nvPr>
        </p:nvSpPr>
        <p:spPr>
          <a:xfrm>
            <a:off x="609600" y="1525495"/>
            <a:ext cx="5486400" cy="18531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228600" lIns="228600" spcFirstLastPara="1" rIns="228600" wrap="square" tIns="228600">
            <a:noAutofit/>
          </a:bodyPr>
          <a:lstStyle>
            <a:lvl1pPr indent="-228600" lvl="0" marL="4572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75" name="Google Shape;75;p30"/>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30"/>
          <p:cNvSpPr txBox="1"/>
          <p:nvPr>
            <p:ph type="title"/>
          </p:nvPr>
        </p:nvSpPr>
        <p:spPr>
          <a:xfrm>
            <a:off x="613175" y="685800"/>
            <a:ext cx="10058400" cy="730500"/>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SzPts val="3600"/>
              <a:buNone/>
              <a:defRPr sz="3600">
                <a:solidFill>
                  <a:srgbClr val="F2F2F2"/>
                </a:solidFill>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77" name="Google Shape;77;p30"/>
          <p:cNvSpPr txBox="1"/>
          <p:nvPr>
            <p:ph idx="2" type="subTitle"/>
          </p:nvPr>
        </p:nvSpPr>
        <p:spPr>
          <a:xfrm>
            <a:off x="613175" y="327025"/>
            <a:ext cx="10058400" cy="3555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rgbClr val="F2F2F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 dark">
    <p:bg>
      <p:bgPr>
        <a:solidFill>
          <a:schemeClr val="accent1"/>
        </a:solidFill>
      </p:bgPr>
    </p:bg>
    <p:spTree>
      <p:nvGrpSpPr>
        <p:cNvPr id="78" name="Shape 78"/>
        <p:cNvGrpSpPr/>
        <p:nvPr/>
      </p:nvGrpSpPr>
      <p:grpSpPr>
        <a:xfrm>
          <a:off x="0" y="0"/>
          <a:ext cx="0" cy="0"/>
          <a:chOff x="0" y="0"/>
          <a:chExt cx="0" cy="0"/>
        </a:xfrm>
      </p:grpSpPr>
      <p:sp>
        <p:nvSpPr>
          <p:cNvPr id="79" name="Google Shape;79;p3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x">
  <p:cSld name="TITLE_AND_BODY">
    <p:bg>
      <p:bgPr>
        <a:solidFill>
          <a:schemeClr val="accent1"/>
        </a:solidFill>
      </p:bgPr>
    </p:bg>
    <p:spTree>
      <p:nvGrpSpPr>
        <p:cNvPr id="18" name="Shape 18"/>
        <p:cNvGrpSpPr/>
        <p:nvPr/>
      </p:nvGrpSpPr>
      <p:grpSpPr>
        <a:xfrm>
          <a:off x="0" y="0"/>
          <a:ext cx="0" cy="0"/>
          <a:chOff x="0" y="0"/>
          <a:chExt cx="0" cy="0"/>
        </a:xfrm>
      </p:grpSpPr>
      <p:sp>
        <p:nvSpPr>
          <p:cNvPr id="19" name="Google Shape;19;p21"/>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rgbClr val="FFFFFF"/>
              </a:buClr>
              <a:buSzPts val="4800"/>
              <a:buFont typeface="Bitter"/>
              <a:buNone/>
              <a:defRPr sz="4800">
                <a:solidFill>
                  <a:srgbClr val="FFFFFF"/>
                </a:solidFill>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20" name="Google Shape;20;p21"/>
          <p:cNvSpPr txBox="1"/>
          <p:nvPr>
            <p:ph idx="1" type="body"/>
          </p:nvPr>
        </p:nvSpPr>
        <p:spPr>
          <a:xfrm>
            <a:off x="609600" y="2429129"/>
            <a:ext cx="10972800" cy="4824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21" name="Google Shape;21;p2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21"/>
          <p:cNvCxnSpPr/>
          <p:nvPr/>
        </p:nvCxnSpPr>
        <p:spPr>
          <a:xfrm>
            <a:off x="609600" y="3913949"/>
            <a:ext cx="109728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itle">
  <p:cSld name="Two Content">
    <p:spTree>
      <p:nvGrpSpPr>
        <p:cNvPr id="23" name="Shape 23"/>
        <p:cNvGrpSpPr/>
        <p:nvPr/>
      </p:nvGrpSpPr>
      <p:grpSpPr>
        <a:xfrm>
          <a:off x="0" y="0"/>
          <a:ext cx="0" cy="0"/>
          <a:chOff x="0" y="0"/>
          <a:chExt cx="0" cy="0"/>
        </a:xfrm>
      </p:grpSpPr>
      <p:sp>
        <p:nvSpPr>
          <p:cNvPr id="24" name="Google Shape;24;p22"/>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22"/>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SzPts val="3600"/>
              <a:buNone/>
              <a:defRPr>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26" name="Google Shape;26;p22"/>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
        <p:nvSpPr>
          <p:cNvPr id="27" name="Google Shape;27;p22"/>
          <p:cNvSpPr txBox="1"/>
          <p:nvPr>
            <p:ph idx="2" type="body"/>
          </p:nvPr>
        </p:nvSpPr>
        <p:spPr>
          <a:xfrm>
            <a:off x="613175" y="1283350"/>
            <a:ext cx="10694100" cy="48849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p:cSld name="Four Content Boxes_1">
    <p:spTree>
      <p:nvGrpSpPr>
        <p:cNvPr id="28" name="Shape 28"/>
        <p:cNvGrpSpPr/>
        <p:nvPr/>
      </p:nvGrpSpPr>
      <p:grpSpPr>
        <a:xfrm>
          <a:off x="0" y="0"/>
          <a:ext cx="0" cy="0"/>
          <a:chOff x="0" y="0"/>
          <a:chExt cx="0" cy="0"/>
        </a:xfrm>
      </p:grpSpPr>
      <p:sp>
        <p:nvSpPr>
          <p:cNvPr id="29" name="Google Shape;29;p23"/>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chemeClr val="accent1"/>
              </a:buClr>
              <a:buSzPts val="3600"/>
              <a:buFont typeface="Bitter"/>
              <a:buNone/>
              <a:defRPr sz="3600">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30" name="Google Shape;30;p2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23"/>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2/3">
  <p:cSld name="2_Split 2/3">
    <p:spTree>
      <p:nvGrpSpPr>
        <p:cNvPr id="32" name="Shape 32"/>
        <p:cNvGrpSpPr/>
        <p:nvPr/>
      </p:nvGrpSpPr>
      <p:grpSpPr>
        <a:xfrm>
          <a:off x="0" y="0"/>
          <a:ext cx="0" cy="0"/>
          <a:chOff x="0" y="0"/>
          <a:chExt cx="0" cy="0"/>
        </a:xfrm>
      </p:grpSpPr>
      <p:sp>
        <p:nvSpPr>
          <p:cNvPr id="33" name="Google Shape;33;p24"/>
          <p:cNvSpPr/>
          <p:nvPr/>
        </p:nvSpPr>
        <p:spPr>
          <a:xfrm>
            <a:off x="7721600" y="0"/>
            <a:ext cx="44703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34" name="Google Shape;34;p24"/>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24"/>
          <p:cNvSpPr txBox="1"/>
          <p:nvPr>
            <p:ph type="title"/>
          </p:nvPr>
        </p:nvSpPr>
        <p:spPr>
          <a:xfrm>
            <a:off x="613175" y="680400"/>
            <a:ext cx="7108500" cy="6735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SzPts val="3600"/>
              <a:buNone/>
              <a:defRPr>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36" name="Google Shape;36;p24"/>
          <p:cNvSpPr txBox="1"/>
          <p:nvPr>
            <p:ph idx="1" type="body"/>
          </p:nvPr>
        </p:nvSpPr>
        <p:spPr>
          <a:xfrm>
            <a:off x="613175" y="1283350"/>
            <a:ext cx="5580000" cy="48849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
        <p:nvSpPr>
          <p:cNvPr id="37" name="Google Shape;37;p24"/>
          <p:cNvSpPr txBox="1"/>
          <p:nvPr>
            <p:ph idx="2"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 Squares">
  <p:cSld name="Two Content_1">
    <p:spTree>
      <p:nvGrpSpPr>
        <p:cNvPr id="38" name="Shape 38"/>
        <p:cNvGrpSpPr/>
        <p:nvPr/>
      </p:nvGrpSpPr>
      <p:grpSpPr>
        <a:xfrm>
          <a:off x="0" y="0"/>
          <a:ext cx="0" cy="0"/>
          <a:chOff x="0" y="0"/>
          <a:chExt cx="0" cy="0"/>
        </a:xfrm>
      </p:grpSpPr>
      <p:sp>
        <p:nvSpPr>
          <p:cNvPr id="39" name="Google Shape;39;p25"/>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25"/>
          <p:cNvSpPr txBox="1"/>
          <p:nvPr/>
        </p:nvSpPr>
        <p:spPr>
          <a:xfrm>
            <a:off x="1540955"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1</a:t>
            </a:r>
            <a:endParaRPr b="1" i="0" sz="2400" u="none" cap="none" strike="noStrike">
              <a:solidFill>
                <a:srgbClr val="FFFFFF"/>
              </a:solidFill>
              <a:latin typeface="Proxima Nova"/>
              <a:ea typeface="Proxima Nova"/>
              <a:cs typeface="Proxima Nova"/>
              <a:sym typeface="Proxima Nova"/>
            </a:endParaRPr>
          </a:p>
        </p:txBody>
      </p:sp>
      <p:sp>
        <p:nvSpPr>
          <p:cNvPr id="41" name="Google Shape;41;p25"/>
          <p:cNvSpPr txBox="1"/>
          <p:nvPr/>
        </p:nvSpPr>
        <p:spPr>
          <a:xfrm>
            <a:off x="3816475" y="2826988"/>
            <a:ext cx="383100" cy="393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2</a:t>
            </a:r>
            <a:endParaRPr b="1" i="0" sz="2400" u="none" cap="none" strike="noStrike">
              <a:solidFill>
                <a:srgbClr val="FFFFFF"/>
              </a:solidFill>
              <a:latin typeface="Proxima Nova"/>
              <a:ea typeface="Proxima Nova"/>
              <a:cs typeface="Proxima Nova"/>
              <a:sym typeface="Proxima Nova"/>
            </a:endParaRPr>
          </a:p>
        </p:txBody>
      </p:sp>
      <p:sp>
        <p:nvSpPr>
          <p:cNvPr id="42" name="Google Shape;42;p25"/>
          <p:cNvSpPr txBox="1"/>
          <p:nvPr/>
        </p:nvSpPr>
        <p:spPr>
          <a:xfrm>
            <a:off x="6843513" y="2826988"/>
            <a:ext cx="383100" cy="393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FFFFFF"/>
              </a:solidFill>
              <a:latin typeface="Proxima Nova"/>
              <a:ea typeface="Proxima Nova"/>
              <a:cs typeface="Proxima Nova"/>
              <a:sym typeface="Proxima Nova"/>
            </a:endParaRPr>
          </a:p>
        </p:txBody>
      </p:sp>
      <p:sp>
        <p:nvSpPr>
          <p:cNvPr id="43" name="Google Shape;43;p25"/>
          <p:cNvSpPr txBox="1"/>
          <p:nvPr/>
        </p:nvSpPr>
        <p:spPr>
          <a:xfrm>
            <a:off x="5330000" y="2495063"/>
            <a:ext cx="383100" cy="393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3</a:t>
            </a:r>
            <a:endParaRPr b="1" i="0" sz="2400" u="none" cap="none" strike="noStrike">
              <a:solidFill>
                <a:srgbClr val="FFFFFF"/>
              </a:solidFill>
              <a:latin typeface="Proxima Nova"/>
              <a:ea typeface="Proxima Nova"/>
              <a:cs typeface="Proxima Nova"/>
              <a:sym typeface="Proxima Nova"/>
            </a:endParaRPr>
          </a:p>
        </p:txBody>
      </p:sp>
      <p:sp>
        <p:nvSpPr>
          <p:cNvPr id="44" name="Google Shape;44;p25"/>
          <p:cNvSpPr txBox="1"/>
          <p:nvPr/>
        </p:nvSpPr>
        <p:spPr>
          <a:xfrm>
            <a:off x="8357050" y="2495063"/>
            <a:ext cx="383100" cy="393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5</a:t>
            </a:r>
            <a:endParaRPr b="1" i="0" sz="2400" u="none" cap="none" strike="noStrike">
              <a:solidFill>
                <a:srgbClr val="FFFFFF"/>
              </a:solidFill>
              <a:latin typeface="Proxima Nova"/>
              <a:ea typeface="Proxima Nova"/>
              <a:cs typeface="Proxima Nova"/>
              <a:sym typeface="Proxima Nova"/>
            </a:endParaRPr>
          </a:p>
        </p:txBody>
      </p:sp>
      <p:sp>
        <p:nvSpPr>
          <p:cNvPr id="45" name="Google Shape;45;p25"/>
          <p:cNvSpPr txBox="1"/>
          <p:nvPr/>
        </p:nvSpPr>
        <p:spPr>
          <a:xfrm>
            <a:off x="6415930"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3</a:t>
            </a:r>
            <a:endParaRPr b="1" i="0" sz="2400" u="none" cap="none" strike="noStrike">
              <a:solidFill>
                <a:srgbClr val="FFFFFF"/>
              </a:solidFill>
              <a:latin typeface="Proxima Nova"/>
              <a:ea typeface="Proxima Nova"/>
              <a:cs typeface="Proxima Nova"/>
              <a:sym typeface="Proxima Nova"/>
            </a:endParaRPr>
          </a:p>
        </p:txBody>
      </p:sp>
      <p:sp>
        <p:nvSpPr>
          <p:cNvPr id="46" name="Google Shape;46;p25"/>
          <p:cNvSpPr txBox="1"/>
          <p:nvPr/>
        </p:nvSpPr>
        <p:spPr>
          <a:xfrm>
            <a:off x="3978442" y="2656899"/>
            <a:ext cx="548700" cy="563700"/>
          </a:xfrm>
          <a:prstGeom prst="rect">
            <a:avLst/>
          </a:prstGeom>
          <a:solidFill>
            <a:schemeClr val="lt1"/>
          </a:solidFill>
          <a:ln>
            <a:noFill/>
          </a:ln>
        </p:spPr>
        <p:txBody>
          <a:bodyPr anchorCtr="0" anchor="b" bIns="0" lIns="4570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2</a:t>
            </a:r>
            <a:endParaRPr b="1" i="0" sz="2400" u="none" cap="none" strike="noStrike">
              <a:solidFill>
                <a:srgbClr val="FFFFFF"/>
              </a:solidFill>
              <a:latin typeface="Proxima Nova"/>
              <a:ea typeface="Proxima Nova"/>
              <a:cs typeface="Proxima Nova"/>
              <a:sym typeface="Proxima Nova"/>
            </a:endParaRPr>
          </a:p>
        </p:txBody>
      </p:sp>
      <p:sp>
        <p:nvSpPr>
          <p:cNvPr id="47" name="Google Shape;47;p25"/>
          <p:cNvSpPr txBox="1"/>
          <p:nvPr/>
        </p:nvSpPr>
        <p:spPr>
          <a:xfrm>
            <a:off x="8853417" y="2606824"/>
            <a:ext cx="548700" cy="563700"/>
          </a:xfrm>
          <a:prstGeom prst="rect">
            <a:avLst/>
          </a:prstGeom>
          <a:solidFill>
            <a:schemeClr val="lt1"/>
          </a:solidFill>
          <a:ln>
            <a:noFill/>
          </a:ln>
        </p:spPr>
        <p:txBody>
          <a:bodyPr anchorCtr="0" anchor="b" bIns="0" lIns="4570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4</a:t>
            </a:r>
            <a:endParaRPr b="1" i="0" sz="2400" u="none" cap="none" strike="noStrike">
              <a:solidFill>
                <a:srgbClr val="FFFFFF"/>
              </a:solidFill>
              <a:latin typeface="Proxima Nova"/>
              <a:ea typeface="Proxima Nova"/>
              <a:cs typeface="Proxima Nova"/>
              <a:sym typeface="Proxima Nova"/>
            </a:endParaRPr>
          </a:p>
        </p:txBody>
      </p:sp>
      <p:cxnSp>
        <p:nvCxnSpPr>
          <p:cNvPr id="48" name="Google Shape;48;p25"/>
          <p:cNvCxnSpPr>
            <a:stCxn id="40" idx="3"/>
            <a:endCxn id="46" idx="1"/>
          </p:cNvCxnSpPr>
          <p:nvPr/>
        </p:nvCxnSpPr>
        <p:spPr>
          <a:xfrm>
            <a:off x="2089655" y="2606774"/>
            <a:ext cx="1888800" cy="332100"/>
          </a:xfrm>
          <a:prstGeom prst="curvedConnector3">
            <a:avLst>
              <a:gd fmla="val 50000" name="adj1"/>
            </a:avLst>
          </a:prstGeom>
          <a:noFill/>
          <a:ln cap="flat" cmpd="sng" w="28575">
            <a:solidFill>
              <a:srgbClr val="89BDE8"/>
            </a:solidFill>
            <a:prstDash val="dash"/>
            <a:round/>
            <a:headEnd len="sm" w="sm" type="none"/>
            <a:tailEnd len="med" w="med" type="triangle"/>
          </a:ln>
        </p:spPr>
      </p:cxnSp>
      <p:cxnSp>
        <p:nvCxnSpPr>
          <p:cNvPr id="49" name="Google Shape;49;p25"/>
          <p:cNvCxnSpPr>
            <a:stCxn id="46" idx="3"/>
            <a:endCxn id="45" idx="1"/>
          </p:cNvCxnSpPr>
          <p:nvPr/>
        </p:nvCxnSpPr>
        <p:spPr>
          <a:xfrm flipH="1" rot="10800000">
            <a:off x="4527142" y="2606649"/>
            <a:ext cx="1888800" cy="332100"/>
          </a:xfrm>
          <a:prstGeom prst="curvedConnector3">
            <a:avLst>
              <a:gd fmla="val 50000" name="adj1"/>
            </a:avLst>
          </a:prstGeom>
          <a:noFill/>
          <a:ln cap="flat" cmpd="sng" w="28575">
            <a:solidFill>
              <a:srgbClr val="89BDE8"/>
            </a:solidFill>
            <a:prstDash val="dash"/>
            <a:round/>
            <a:headEnd len="sm" w="sm" type="none"/>
            <a:tailEnd len="med" w="med" type="triangle"/>
          </a:ln>
        </p:spPr>
      </p:cxnSp>
      <p:cxnSp>
        <p:nvCxnSpPr>
          <p:cNvPr id="50" name="Google Shape;50;p25"/>
          <p:cNvCxnSpPr>
            <a:stCxn id="45" idx="3"/>
            <a:endCxn id="47" idx="1"/>
          </p:cNvCxnSpPr>
          <p:nvPr/>
        </p:nvCxnSpPr>
        <p:spPr>
          <a:xfrm>
            <a:off x="6964630" y="2606774"/>
            <a:ext cx="1888800" cy="282000"/>
          </a:xfrm>
          <a:prstGeom prst="curvedConnector3">
            <a:avLst>
              <a:gd fmla="val 50000" name="adj1"/>
            </a:avLst>
          </a:prstGeom>
          <a:noFill/>
          <a:ln cap="flat" cmpd="sng" w="28575">
            <a:solidFill>
              <a:srgbClr val="89BDE8"/>
            </a:solidFill>
            <a:prstDash val="dash"/>
            <a:round/>
            <a:headEnd len="sm" w="sm" type="none"/>
            <a:tailEnd len="med" w="med" type="triangle"/>
          </a:ln>
        </p:spPr>
      </p:cxnSp>
      <p:sp>
        <p:nvSpPr>
          <p:cNvPr id="51" name="Google Shape;51;p25"/>
          <p:cNvSpPr txBox="1"/>
          <p:nvPr/>
        </p:nvSpPr>
        <p:spPr>
          <a:xfrm>
            <a:off x="1427700" y="2888663"/>
            <a:ext cx="1371600" cy="13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Source Sans Pro"/>
                <a:ea typeface="Source Sans Pro"/>
                <a:cs typeface="Source Sans Pro"/>
                <a:sym typeface="Source Sans Pro"/>
              </a:rPr>
              <a:t>Step description</a:t>
            </a:r>
            <a:endParaRPr b="0" i="0" sz="1100" u="none" cap="none" strike="noStrike">
              <a:solidFill>
                <a:srgbClr val="434343"/>
              </a:solidFill>
              <a:latin typeface="Source Sans Pro"/>
              <a:ea typeface="Source Sans Pro"/>
              <a:cs typeface="Source Sans Pro"/>
              <a:sym typeface="Source Sans Pro"/>
            </a:endParaRPr>
          </a:p>
        </p:txBody>
      </p:sp>
      <p:sp>
        <p:nvSpPr>
          <p:cNvPr id="52" name="Google Shape;52;p25"/>
          <p:cNvSpPr txBox="1"/>
          <p:nvPr/>
        </p:nvSpPr>
        <p:spPr>
          <a:xfrm>
            <a:off x="3855625" y="3220588"/>
            <a:ext cx="1371600" cy="13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Source Sans Pro"/>
                <a:ea typeface="Source Sans Pro"/>
                <a:cs typeface="Source Sans Pro"/>
                <a:sym typeface="Source Sans Pro"/>
              </a:rPr>
              <a:t>Step description</a:t>
            </a:r>
            <a:endParaRPr b="1" i="0" sz="1200" u="none" cap="none" strike="noStrike">
              <a:solidFill>
                <a:srgbClr val="434343"/>
              </a:solidFill>
              <a:latin typeface="Source Sans Pro"/>
              <a:ea typeface="Source Sans Pro"/>
              <a:cs typeface="Source Sans Pro"/>
              <a:sym typeface="Source Sans Pro"/>
            </a:endParaRPr>
          </a:p>
        </p:txBody>
      </p:sp>
      <p:sp>
        <p:nvSpPr>
          <p:cNvPr id="53" name="Google Shape;53;p25"/>
          <p:cNvSpPr txBox="1"/>
          <p:nvPr/>
        </p:nvSpPr>
        <p:spPr>
          <a:xfrm>
            <a:off x="6341313" y="2888663"/>
            <a:ext cx="1387500" cy="13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Source Sans Pro"/>
                <a:ea typeface="Source Sans Pro"/>
                <a:cs typeface="Source Sans Pro"/>
                <a:sym typeface="Source Sans Pro"/>
              </a:rPr>
              <a:t>Step description</a:t>
            </a:r>
            <a:endParaRPr b="1" i="0" sz="1200" u="none" cap="none" strike="noStrike">
              <a:solidFill>
                <a:srgbClr val="434343"/>
              </a:solidFill>
              <a:latin typeface="Source Sans Pro"/>
              <a:ea typeface="Source Sans Pro"/>
              <a:cs typeface="Source Sans Pro"/>
              <a:sym typeface="Source Sans Pro"/>
            </a:endParaRPr>
          </a:p>
        </p:txBody>
      </p:sp>
      <p:sp>
        <p:nvSpPr>
          <p:cNvPr id="54" name="Google Shape;54;p25"/>
          <p:cNvSpPr txBox="1"/>
          <p:nvPr/>
        </p:nvSpPr>
        <p:spPr>
          <a:xfrm>
            <a:off x="8740175" y="3170513"/>
            <a:ext cx="1387500" cy="13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Source Sans Pro"/>
                <a:ea typeface="Source Sans Pro"/>
                <a:cs typeface="Source Sans Pro"/>
                <a:sym typeface="Source Sans Pro"/>
              </a:rPr>
              <a:t>Step description</a:t>
            </a:r>
            <a:endParaRPr b="0" i="0" sz="1100" u="none" cap="none" strike="noStrike">
              <a:solidFill>
                <a:srgbClr val="434343"/>
              </a:solidFill>
              <a:latin typeface="Source Sans Pro"/>
              <a:ea typeface="Source Sans Pro"/>
              <a:cs typeface="Source Sans Pro"/>
              <a:sym typeface="Source Sans Pro"/>
            </a:endParaRPr>
          </a:p>
        </p:txBody>
      </p:sp>
      <p:sp>
        <p:nvSpPr>
          <p:cNvPr id="55" name="Google Shape;55;p25"/>
          <p:cNvSpPr txBox="1"/>
          <p:nvPr>
            <p:ph type="title"/>
          </p:nvPr>
        </p:nvSpPr>
        <p:spPr>
          <a:xfrm>
            <a:off x="613175" y="680400"/>
            <a:ext cx="7108500" cy="6735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SzPts val="3600"/>
              <a:buNone/>
              <a:defRPr>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56" name="Google Shape;56;p25"/>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p:spTree>
      <p:nvGrpSpPr>
        <p:cNvPr id="57" name="Shape 57"/>
        <p:cNvGrpSpPr/>
        <p:nvPr/>
      </p:nvGrpSpPr>
      <p:grpSpPr>
        <a:xfrm>
          <a:off x="0" y="0"/>
          <a:ext cx="0" cy="0"/>
          <a:chOff x="0" y="0"/>
          <a:chExt cx="0" cy="0"/>
        </a:xfrm>
      </p:grpSpPr>
      <p:sp>
        <p:nvSpPr>
          <p:cNvPr id="58" name="Google Shape;58;p26"/>
          <p:cNvSpPr txBox="1"/>
          <p:nvPr>
            <p:ph idx="1" type="body"/>
          </p:nvPr>
        </p:nvSpPr>
        <p:spPr>
          <a:xfrm>
            <a:off x="609600" y="1525495"/>
            <a:ext cx="5486400" cy="18531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lvl1pPr indent="-228600" lvl="0" marL="4572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59" name="Google Shape;59;p26"/>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26"/>
          <p:cNvSpPr txBox="1"/>
          <p:nvPr>
            <p:ph type="title"/>
          </p:nvPr>
        </p:nvSpPr>
        <p:spPr>
          <a:xfrm>
            <a:off x="613175" y="680400"/>
            <a:ext cx="7108500" cy="6735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SzPts val="3600"/>
              <a:buNone/>
              <a:defRPr>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61" name="Google Shape;61;p26"/>
          <p:cNvSpPr txBox="1"/>
          <p:nvPr>
            <p:ph idx="2"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p:cSld name="Big Idea">
    <p:spTree>
      <p:nvGrpSpPr>
        <p:cNvPr id="62" name="Shape 62"/>
        <p:cNvGrpSpPr/>
        <p:nvPr/>
      </p:nvGrpSpPr>
      <p:grpSpPr>
        <a:xfrm>
          <a:off x="0" y="0"/>
          <a:ext cx="0" cy="0"/>
          <a:chOff x="0" y="0"/>
          <a:chExt cx="0" cy="0"/>
        </a:xfrm>
      </p:grpSpPr>
      <p:sp>
        <p:nvSpPr>
          <p:cNvPr id="63" name="Google Shape;63;p27"/>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27"/>
          <p:cNvSpPr txBox="1"/>
          <p:nvPr>
            <p:ph type="title"/>
          </p:nvPr>
        </p:nvSpPr>
        <p:spPr>
          <a:xfrm>
            <a:off x="623400" y="337250"/>
            <a:ext cx="10959000" cy="5845500"/>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SzPts val="3600"/>
              <a:buNone/>
              <a:defRPr sz="3600">
                <a:solidFill>
                  <a:schemeClr val="accent6"/>
                </a:solidFill>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dark">
  <p:cSld name="Big Idea dark">
    <p:bg>
      <p:bgPr>
        <a:solidFill>
          <a:schemeClr val="accent1"/>
        </a:solidFill>
      </p:bgPr>
    </p:bg>
    <p:spTree>
      <p:nvGrpSpPr>
        <p:cNvPr id="65" name="Shape 65"/>
        <p:cNvGrpSpPr/>
        <p:nvPr/>
      </p:nvGrpSpPr>
      <p:grpSpPr>
        <a:xfrm>
          <a:off x="0" y="0"/>
          <a:ext cx="0" cy="0"/>
          <a:chOff x="0" y="0"/>
          <a:chExt cx="0" cy="0"/>
        </a:xfrm>
      </p:grpSpPr>
      <p:sp>
        <p:nvSpPr>
          <p:cNvPr id="66" name="Google Shape;66;p28"/>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1pPr>
            <a:lvl2pPr indent="0" lvl="1"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2pPr>
            <a:lvl3pPr indent="0" lvl="2"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3pPr>
            <a:lvl4pPr indent="0" lvl="3"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4pPr>
            <a:lvl5pPr indent="0" lvl="4"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5pPr>
            <a:lvl6pPr indent="0" lvl="5"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6pPr>
            <a:lvl7pPr indent="0" lvl="6"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7pPr>
            <a:lvl8pPr indent="0" lvl="7"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8pPr>
            <a:lvl9pPr indent="0" lvl="8"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9pPr>
          </a:lstStyle>
          <a:p>
            <a:pPr indent="0" lvl="0" marL="0" rtl="0" algn="ctr">
              <a:spcBef>
                <a:spcPts val="0"/>
              </a:spcBef>
              <a:spcAft>
                <a:spcPts val="0"/>
              </a:spcAft>
              <a:buNone/>
            </a:pPr>
            <a:fld id="{00000000-1234-1234-1234-123412341234}" type="slidenum">
              <a:rPr lang="en-US"/>
              <a:t>‹#›</a:t>
            </a:fld>
            <a:endParaRPr/>
          </a:p>
        </p:txBody>
      </p:sp>
      <p:sp>
        <p:nvSpPr>
          <p:cNvPr id="67" name="Google Shape;67;p28"/>
          <p:cNvSpPr txBox="1"/>
          <p:nvPr>
            <p:ph type="title"/>
          </p:nvPr>
        </p:nvSpPr>
        <p:spPr>
          <a:xfrm>
            <a:off x="613175" y="316800"/>
            <a:ext cx="10969200" cy="5845500"/>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SzPts val="3600"/>
              <a:buNone/>
              <a:defRPr sz="3600">
                <a:solidFill>
                  <a:srgbClr val="F2F2F2"/>
                </a:solidFill>
                <a:latin typeface="Bitter"/>
                <a:ea typeface="Bitter"/>
                <a:cs typeface="Bitter"/>
                <a:sym typeface="Bitter"/>
              </a:defRPr>
            </a:lvl1pPr>
            <a:lvl2pPr lvl="1" algn="ctr">
              <a:lnSpc>
                <a:spcPct val="100000"/>
              </a:lnSpc>
              <a:spcBef>
                <a:spcPts val="0"/>
              </a:spcBef>
              <a:spcAft>
                <a:spcPts val="0"/>
              </a:spcAft>
              <a:buSzPts val="3600"/>
              <a:buNone/>
              <a:defRPr sz="3600">
                <a:solidFill>
                  <a:srgbClr val="F2F2F2"/>
                </a:solidFill>
                <a:latin typeface="Bitter"/>
                <a:ea typeface="Bitter"/>
                <a:cs typeface="Bitter"/>
                <a:sym typeface="Bitter"/>
              </a:defRPr>
            </a:lvl2pPr>
            <a:lvl3pPr lvl="2" algn="ctr">
              <a:lnSpc>
                <a:spcPct val="100000"/>
              </a:lnSpc>
              <a:spcBef>
                <a:spcPts val="0"/>
              </a:spcBef>
              <a:spcAft>
                <a:spcPts val="0"/>
              </a:spcAft>
              <a:buSzPts val="3600"/>
              <a:buNone/>
              <a:defRPr sz="3600">
                <a:solidFill>
                  <a:srgbClr val="F2F2F2"/>
                </a:solidFill>
                <a:latin typeface="Bitter"/>
                <a:ea typeface="Bitter"/>
                <a:cs typeface="Bitter"/>
                <a:sym typeface="Bitter"/>
              </a:defRPr>
            </a:lvl3pPr>
            <a:lvl4pPr lvl="3" algn="ctr">
              <a:lnSpc>
                <a:spcPct val="100000"/>
              </a:lnSpc>
              <a:spcBef>
                <a:spcPts val="0"/>
              </a:spcBef>
              <a:spcAft>
                <a:spcPts val="0"/>
              </a:spcAft>
              <a:buSzPts val="3600"/>
              <a:buNone/>
              <a:defRPr sz="3600">
                <a:solidFill>
                  <a:srgbClr val="F2F2F2"/>
                </a:solidFill>
                <a:latin typeface="Bitter"/>
                <a:ea typeface="Bitter"/>
                <a:cs typeface="Bitter"/>
                <a:sym typeface="Bitter"/>
              </a:defRPr>
            </a:lvl4pPr>
            <a:lvl5pPr lvl="4" algn="ctr">
              <a:lnSpc>
                <a:spcPct val="100000"/>
              </a:lnSpc>
              <a:spcBef>
                <a:spcPts val="0"/>
              </a:spcBef>
              <a:spcAft>
                <a:spcPts val="0"/>
              </a:spcAft>
              <a:buSzPts val="3600"/>
              <a:buNone/>
              <a:defRPr sz="3600">
                <a:solidFill>
                  <a:srgbClr val="F2F2F2"/>
                </a:solidFill>
                <a:latin typeface="Bitter"/>
                <a:ea typeface="Bitter"/>
                <a:cs typeface="Bitter"/>
                <a:sym typeface="Bitter"/>
              </a:defRPr>
            </a:lvl5pPr>
            <a:lvl6pPr lvl="5" algn="ctr">
              <a:lnSpc>
                <a:spcPct val="100000"/>
              </a:lnSpc>
              <a:spcBef>
                <a:spcPts val="0"/>
              </a:spcBef>
              <a:spcAft>
                <a:spcPts val="0"/>
              </a:spcAft>
              <a:buSzPts val="3600"/>
              <a:buNone/>
              <a:defRPr sz="3600">
                <a:solidFill>
                  <a:srgbClr val="F2F2F2"/>
                </a:solidFill>
                <a:latin typeface="Bitter"/>
                <a:ea typeface="Bitter"/>
                <a:cs typeface="Bitter"/>
                <a:sym typeface="Bitter"/>
              </a:defRPr>
            </a:lvl6pPr>
            <a:lvl7pPr lvl="6" algn="ctr">
              <a:lnSpc>
                <a:spcPct val="100000"/>
              </a:lnSpc>
              <a:spcBef>
                <a:spcPts val="0"/>
              </a:spcBef>
              <a:spcAft>
                <a:spcPts val="0"/>
              </a:spcAft>
              <a:buSzPts val="3600"/>
              <a:buNone/>
              <a:defRPr sz="3600">
                <a:solidFill>
                  <a:srgbClr val="F2F2F2"/>
                </a:solidFill>
                <a:latin typeface="Bitter"/>
                <a:ea typeface="Bitter"/>
                <a:cs typeface="Bitter"/>
                <a:sym typeface="Bitter"/>
              </a:defRPr>
            </a:lvl7pPr>
            <a:lvl8pPr lvl="7" algn="ctr">
              <a:lnSpc>
                <a:spcPct val="100000"/>
              </a:lnSpc>
              <a:spcBef>
                <a:spcPts val="0"/>
              </a:spcBef>
              <a:spcAft>
                <a:spcPts val="0"/>
              </a:spcAft>
              <a:buSzPts val="3600"/>
              <a:buNone/>
              <a:defRPr sz="3600">
                <a:solidFill>
                  <a:srgbClr val="F2F2F2"/>
                </a:solidFill>
                <a:latin typeface="Bitter"/>
                <a:ea typeface="Bitter"/>
                <a:cs typeface="Bitter"/>
                <a:sym typeface="Bitter"/>
              </a:defRPr>
            </a:lvl8pPr>
            <a:lvl9pPr lvl="8" algn="ctr">
              <a:lnSpc>
                <a:spcPct val="100000"/>
              </a:lnSpc>
              <a:spcBef>
                <a:spcPts val="0"/>
              </a:spcBef>
              <a:spcAft>
                <a:spcPts val="0"/>
              </a:spcAft>
              <a:buSzPts val="3600"/>
              <a:buNone/>
              <a:defRPr sz="3600">
                <a:solidFill>
                  <a:srgbClr val="F2F2F2"/>
                </a:solidFill>
                <a:latin typeface="Bitter"/>
                <a:ea typeface="Bitter"/>
                <a:cs typeface="Bitter"/>
                <a:sym typeface="Bit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9"/>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9"/>
          <p:cNvSpPr txBox="1"/>
          <p:nvPr>
            <p:ph idx="1" type="body"/>
          </p:nvPr>
        </p:nvSpPr>
        <p:spPr>
          <a:xfrm>
            <a:off x="609600" y="330200"/>
            <a:ext cx="10972800" cy="5841900"/>
          </a:xfrm>
          <a:prstGeom prst="rect">
            <a:avLst/>
          </a:prstGeom>
          <a:noFill/>
          <a:ln>
            <a:noFill/>
          </a:ln>
        </p:spPr>
        <p:txBody>
          <a:bodyPr anchorCtr="0" anchor="ctr" bIns="45700" lIns="45700" spcFirstLastPara="1" rIns="45700" wrap="square" tIns="45700">
            <a:noAutofit/>
          </a:bodyPr>
          <a:lstStyle>
            <a:lvl1pPr indent="-228600" lvl="0" marL="4572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1pPr>
            <a:lvl2pPr indent="-228600" lvl="1" marL="9144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2pPr>
            <a:lvl3pPr indent="-228600" lvl="2" marL="13716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3pPr>
            <a:lvl4pPr indent="-228600" lvl="3" marL="18288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4pPr>
            <a:lvl5pPr indent="-228600" lvl="4" marL="22860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5pPr>
            <a:lvl6pPr indent="-355600" lvl="5" marL="27432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6pPr>
            <a:lvl7pPr indent="-355600" lvl="6" marL="32004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7pPr>
            <a:lvl8pPr indent="-355600" lvl="7" marL="36576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8pPr>
            <a:lvl9pPr indent="-355600" lvl="8" marL="41148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9pPr>
          </a:lstStyle>
          <a:p/>
        </p:txBody>
      </p:sp>
      <p:sp>
        <p:nvSpPr>
          <p:cNvPr id="12" name="Google Shape;12;p19"/>
          <p:cNvSpPr txBox="1"/>
          <p:nvPr>
            <p:ph type="title"/>
          </p:nvPr>
        </p:nvSpPr>
        <p:spPr>
          <a:xfrm>
            <a:off x="609600" y="274638"/>
            <a:ext cx="10972800" cy="1143000"/>
          </a:xfrm>
          <a:prstGeom prst="rect">
            <a:avLst/>
          </a:prstGeom>
          <a:noFill/>
          <a:ln>
            <a:noFill/>
          </a:ln>
        </p:spPr>
        <p:txBody>
          <a:bodyPr anchorCtr="0" anchor="t" bIns="45700" lIns="45700" spcFirstLastPara="1" rIns="45700" wrap="square" tIns="45700">
            <a:noAutofit/>
          </a:bodyPr>
          <a:lstStyle>
            <a:lvl1pPr lvl="0"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1pPr>
            <a:lvl2pPr lvl="1"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2pPr>
            <a:lvl3pPr lvl="2"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3pPr>
            <a:lvl4pPr lvl="3"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4pPr>
            <a:lvl5pPr lvl="4"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5pPr>
            <a:lvl6pPr lvl="5"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6pPr>
            <a:lvl7pPr lvl="6"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7pPr>
            <a:lvl8pPr lvl="7"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8pPr>
            <a:lvl9pPr lvl="8"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github.com/department-of-veterans-affairs/va.gov-team/blob/master/products/facilities/facility-locator/research/user-research/emergency-care-mashup/research-plan.md" TargetMode="External"/><Relationship Id="rId4" Type="http://schemas.openxmlformats.org/officeDocument/2006/relationships/hyperlink" Target="https://github.com/department-of-veterans-affairs/va.gov-team/blob/master/products/facilities/facility-locator/research/user-research/emergency-care-mashup/conversation-guide.md" TargetMode="External"/><Relationship Id="rId5" Type="http://schemas.openxmlformats.org/officeDocument/2006/relationships/hyperlink" Target="https://github.com/department-of-veterans-affairs/va.gov-team/tree/master/products/facilities/facility-locator/research/user-research/emergency-care-mashup/notes" TargetMode="External"/><Relationship Id="rId6" Type="http://schemas.openxmlformats.org/officeDocument/2006/relationships/hyperlink" Target="https://github.com/department-of-veterans-affairs/va.gov-team/tree/master/products/facilities/facility-locator/research/user-research/emergency-care-mashup/notes" TargetMode="External"/><Relationship Id="rId7" Type="http://schemas.openxmlformats.org/officeDocument/2006/relationships/hyperlink" Target="https://preview.uxpin.com/8767aa9028468a26be090fd044d9ff26e40a8f95#/pages//simulate/no-panels?mode=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 name="Shape 83"/>
        <p:cNvGrpSpPr/>
        <p:nvPr/>
      </p:nvGrpSpPr>
      <p:grpSpPr>
        <a:xfrm>
          <a:off x="0" y="0"/>
          <a:ext cx="0" cy="0"/>
          <a:chOff x="0" y="0"/>
          <a:chExt cx="0" cy="0"/>
        </a:xfrm>
      </p:grpSpPr>
      <p:sp>
        <p:nvSpPr>
          <p:cNvPr id="84" name="Google Shape;84;p1"/>
          <p:cNvSpPr/>
          <p:nvPr/>
        </p:nvSpPr>
        <p:spPr>
          <a:xfrm>
            <a:off x="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
          <p:cNvSpPr/>
          <p:nvPr/>
        </p:nvSpPr>
        <p:spPr>
          <a:xfrm>
            <a:off x="548575" y="6072925"/>
            <a:ext cx="2791800" cy="653700"/>
          </a:xfrm>
          <a:prstGeom prst="rect">
            <a:avLst/>
          </a:prstGeom>
          <a:noFill/>
          <a:ln>
            <a:noFill/>
          </a:ln>
        </p:spPr>
        <p:txBody>
          <a:bodyPr anchorCtr="0" anchor="t" bIns="35550" lIns="71100" spcFirstLastPara="1" rIns="71100" wrap="square" tIns="35550">
            <a:noAutofit/>
          </a:bodyPr>
          <a:lstStyle/>
          <a:p>
            <a:pPr indent="0" lvl="0" marL="0" marR="0" rtl="0" algn="l">
              <a:lnSpc>
                <a:spcPct val="100000"/>
              </a:lnSpc>
              <a:spcBef>
                <a:spcPts val="0"/>
              </a:spcBef>
              <a:spcAft>
                <a:spcPts val="0"/>
              </a:spcAft>
              <a:buClr>
                <a:srgbClr val="000000"/>
              </a:buClr>
              <a:buSzPts val="1100"/>
              <a:buFont typeface="Arial"/>
              <a:buNone/>
            </a:pPr>
            <a:r>
              <a:rPr b="1" lang="en-US" sz="1100">
                <a:latin typeface="Source Sans Pro"/>
                <a:ea typeface="Source Sans Pro"/>
                <a:cs typeface="Source Sans Pro"/>
                <a:sym typeface="Source Sans Pro"/>
              </a:rPr>
              <a:t>Nicholas Osmanski</a:t>
            </a:r>
            <a:endParaRPr b="1" i="0" sz="11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100"/>
              <a:buFont typeface="Arial"/>
              <a:buNone/>
            </a:pPr>
            <a:r>
              <a:rPr lang="en-US" sz="1100">
                <a:highlight>
                  <a:srgbClr val="FFFFFF"/>
                </a:highlight>
                <a:latin typeface="Source Sans Pro"/>
                <a:ea typeface="Source Sans Pro"/>
                <a:cs typeface="Source Sans Pro"/>
                <a:sym typeface="Source Sans Pro"/>
              </a:rPr>
              <a:t>nick.osmanski@amida.com</a:t>
            </a:r>
            <a:endParaRPr b="1" i="0" sz="11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Source Sans Pro"/>
              <a:ea typeface="Source Sans Pro"/>
              <a:cs typeface="Source Sans Pro"/>
              <a:sym typeface="Source Sans Pro"/>
            </a:endParaRPr>
          </a:p>
          <a:p>
            <a:pPr indent="0" lvl="0" marL="0" marR="0" rtl="0" algn="r">
              <a:lnSpc>
                <a:spcPct val="100000"/>
              </a:lnSpc>
              <a:spcBef>
                <a:spcPts val="900"/>
              </a:spcBef>
              <a:spcAft>
                <a:spcPts val="0"/>
              </a:spcAft>
              <a:buClr>
                <a:srgbClr val="000000"/>
              </a:buClr>
              <a:buSzPts val="1100"/>
              <a:buFont typeface="Arial"/>
              <a:buNone/>
            </a:pPr>
            <a:r>
              <a:t/>
            </a:r>
            <a:endParaRPr b="0" i="0" sz="1100" u="none" cap="none" strike="noStrike">
              <a:solidFill>
                <a:srgbClr val="003366"/>
              </a:solidFill>
              <a:latin typeface="Source Sans Pro"/>
              <a:ea typeface="Source Sans Pro"/>
              <a:cs typeface="Source Sans Pro"/>
              <a:sym typeface="Source Sans Pro"/>
            </a:endParaRPr>
          </a:p>
        </p:txBody>
      </p:sp>
      <p:sp>
        <p:nvSpPr>
          <p:cNvPr id="86" name="Google Shape;86;p1"/>
          <p:cNvSpPr txBox="1"/>
          <p:nvPr/>
        </p:nvSpPr>
        <p:spPr>
          <a:xfrm>
            <a:off x="9822525" y="6072919"/>
            <a:ext cx="1501500" cy="506700"/>
          </a:xfrm>
          <a:prstGeom prst="rect">
            <a:avLst/>
          </a:prstGeom>
          <a:noFill/>
          <a:ln>
            <a:noFill/>
          </a:ln>
        </p:spPr>
        <p:txBody>
          <a:bodyPr anchorCtr="0" anchor="t" bIns="94800" lIns="94800" spcFirstLastPara="1" rIns="94800" wrap="square" tIns="94800">
            <a:noAutofit/>
          </a:bodyPr>
          <a:lstStyle/>
          <a:p>
            <a:pPr indent="0" lvl="0" marL="0" marR="0" rtl="0" algn="r">
              <a:lnSpc>
                <a:spcPct val="150000"/>
              </a:lnSpc>
              <a:spcBef>
                <a:spcPts val="0"/>
              </a:spcBef>
              <a:spcAft>
                <a:spcPts val="0"/>
              </a:spcAft>
              <a:buClr>
                <a:srgbClr val="000000"/>
              </a:buClr>
              <a:buSzPts val="1200"/>
              <a:buFont typeface="Arial"/>
              <a:buNone/>
            </a:pPr>
            <a:r>
              <a:rPr lang="en-US" sz="1100">
                <a:latin typeface="Source Sans Pro"/>
                <a:ea typeface="Source Sans Pro"/>
                <a:cs typeface="Source Sans Pro"/>
                <a:sym typeface="Source Sans Pro"/>
              </a:rPr>
              <a:t>June</a:t>
            </a:r>
            <a:r>
              <a:rPr b="0" i="0" lang="en-US" sz="1100" u="none" cap="none" strike="noStrike">
                <a:solidFill>
                  <a:srgbClr val="000000"/>
                </a:solidFill>
                <a:latin typeface="Source Sans Pro"/>
                <a:ea typeface="Source Sans Pro"/>
                <a:cs typeface="Source Sans Pro"/>
                <a:sym typeface="Source Sans Pro"/>
              </a:rPr>
              <a:t>, 20</a:t>
            </a:r>
            <a:r>
              <a:rPr lang="en-US" sz="1100">
                <a:latin typeface="Source Sans Pro"/>
                <a:ea typeface="Source Sans Pro"/>
                <a:cs typeface="Source Sans Pro"/>
                <a:sym typeface="Source Sans Pro"/>
              </a:rPr>
              <a:t>21</a:t>
            </a:r>
            <a:endParaRPr b="0" i="0" sz="1100" u="none" cap="none" strike="noStrike">
              <a:solidFill>
                <a:srgbClr val="000000"/>
              </a:solidFill>
              <a:latin typeface="Source Sans Pro"/>
              <a:ea typeface="Source Sans Pro"/>
              <a:cs typeface="Source Sans Pro"/>
              <a:sym typeface="Source Sans Pro"/>
            </a:endParaRPr>
          </a:p>
        </p:txBody>
      </p:sp>
      <p:pic>
        <p:nvPicPr>
          <p:cNvPr id="87" name="Google Shape;87;p1"/>
          <p:cNvPicPr preferRelativeResize="0"/>
          <p:nvPr/>
        </p:nvPicPr>
        <p:blipFill rotWithShape="1">
          <a:blip r:embed="rId3">
            <a:alphaModFix/>
          </a:blip>
          <a:srcRect b="0" l="0" r="0" t="0"/>
          <a:stretch/>
        </p:blipFill>
        <p:spPr>
          <a:xfrm>
            <a:off x="548575" y="466306"/>
            <a:ext cx="2559301" cy="569844"/>
          </a:xfrm>
          <a:prstGeom prst="rect">
            <a:avLst/>
          </a:prstGeom>
          <a:noFill/>
          <a:ln>
            <a:noFill/>
          </a:ln>
        </p:spPr>
      </p:pic>
      <p:sp>
        <p:nvSpPr>
          <p:cNvPr id="88" name="Google Shape;88;p1"/>
          <p:cNvSpPr txBox="1"/>
          <p:nvPr>
            <p:ph type="title"/>
          </p:nvPr>
        </p:nvSpPr>
        <p:spPr>
          <a:xfrm>
            <a:off x="1129350" y="2037150"/>
            <a:ext cx="9933300" cy="1613700"/>
          </a:xfrm>
          <a:prstGeom prst="rect">
            <a:avLst/>
          </a:prstGeom>
          <a:noFill/>
          <a:ln>
            <a:noFill/>
          </a:ln>
        </p:spPr>
        <p:txBody>
          <a:bodyPr anchorCtr="0" anchor="b" bIns="45700" lIns="45700" spcFirstLastPara="1" rIns="45700" wrap="square" tIns="45700">
            <a:noAutofit/>
          </a:bodyPr>
          <a:lstStyle/>
          <a:p>
            <a:pPr indent="0" lvl="0" marL="0" rtl="0" algn="ctr">
              <a:lnSpc>
                <a:spcPct val="100000"/>
              </a:lnSpc>
              <a:spcBef>
                <a:spcPts val="0"/>
              </a:spcBef>
              <a:spcAft>
                <a:spcPts val="0"/>
              </a:spcAft>
              <a:buSzPts val="3600"/>
              <a:buNone/>
            </a:pPr>
            <a:r>
              <a:rPr lang="en-US" sz="4000"/>
              <a:t>Facilities Team - Emergency Care Mashup</a:t>
            </a:r>
            <a:endParaRPr sz="3600"/>
          </a:p>
          <a:p>
            <a:pPr indent="0" lvl="0" marL="0" rtl="0" algn="ctr">
              <a:lnSpc>
                <a:spcPct val="120000"/>
              </a:lnSpc>
              <a:spcBef>
                <a:spcPts val="800"/>
              </a:spcBef>
              <a:spcAft>
                <a:spcPts val="0"/>
              </a:spcAft>
              <a:buSzPts val="3600"/>
              <a:buNone/>
            </a:pPr>
            <a:r>
              <a:rPr b="1" lang="en-US" sz="1800">
                <a:latin typeface="Source Sans Pro"/>
                <a:ea typeface="Source Sans Pro"/>
                <a:cs typeface="Source Sans Pro"/>
                <a:sym typeface="Source Sans Pro"/>
              </a:rPr>
              <a:t>Research</a:t>
            </a:r>
            <a:r>
              <a:rPr b="1" lang="en-US" sz="1800">
                <a:latin typeface="Source Sans Pro"/>
                <a:ea typeface="Source Sans Pro"/>
                <a:cs typeface="Source Sans Pro"/>
                <a:sym typeface="Source Sans Pro"/>
              </a:rPr>
              <a:t> Report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solidFill>
                  <a:srgbClr val="0070BC"/>
                </a:solidFill>
              </a:rPr>
              <a:t>Who we spoke with</a:t>
            </a:r>
            <a:endParaRPr>
              <a:solidFill>
                <a:srgbClr val="0070BC"/>
              </a:solidFill>
            </a:endParaRPr>
          </a:p>
        </p:txBody>
      </p:sp>
      <p:sp>
        <p:nvSpPr>
          <p:cNvPr id="158" name="Google Shape;158;p8"/>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Methodology</a:t>
            </a:r>
            <a:endParaRPr/>
          </a:p>
        </p:txBody>
      </p:sp>
      <p:sp>
        <p:nvSpPr>
          <p:cNvPr id="159" name="Google Shape;159;p8"/>
          <p:cNvSpPr txBox="1"/>
          <p:nvPr>
            <p:ph idx="2" type="body"/>
          </p:nvPr>
        </p:nvSpPr>
        <p:spPr>
          <a:xfrm>
            <a:off x="613175" y="1533850"/>
            <a:ext cx="5013900" cy="5167800"/>
          </a:xfrm>
          <a:prstGeom prst="rect">
            <a:avLst/>
          </a:prstGeom>
          <a:noFill/>
          <a:ln>
            <a:noFill/>
          </a:ln>
        </p:spPr>
        <p:txBody>
          <a:bodyPr anchorCtr="0" anchor="t" bIns="45700" lIns="45700" spcFirstLastPara="1" rIns="45700" wrap="square" tIns="45700">
            <a:noAutofit/>
          </a:bodyPr>
          <a:lstStyle/>
          <a:p>
            <a:pPr indent="-355600" lvl="0" marL="457200" rtl="0" algn="l">
              <a:lnSpc>
                <a:spcPct val="115000"/>
              </a:lnSpc>
              <a:spcBef>
                <a:spcPts val="0"/>
              </a:spcBef>
              <a:spcAft>
                <a:spcPts val="0"/>
              </a:spcAft>
              <a:buSzPts val="2000"/>
              <a:buChar char="●"/>
            </a:pPr>
            <a:r>
              <a:rPr b="0" lang="en-US"/>
              <a:t>9 participants (of 15 scheduled)</a:t>
            </a:r>
            <a:endParaRPr b="0"/>
          </a:p>
          <a:p>
            <a:pPr indent="-355600" lvl="0" marL="457200" rtl="0" algn="l">
              <a:lnSpc>
                <a:spcPct val="115000"/>
              </a:lnSpc>
              <a:spcBef>
                <a:spcPts val="1000"/>
              </a:spcBef>
              <a:spcAft>
                <a:spcPts val="0"/>
              </a:spcAft>
              <a:buSzPts val="2000"/>
              <a:buChar char="●"/>
            </a:pPr>
            <a:r>
              <a:rPr b="0" lang="en-US"/>
              <a:t>8 Veterans, 1 caregiver</a:t>
            </a:r>
            <a:endParaRPr b="0"/>
          </a:p>
          <a:p>
            <a:pPr indent="-355600" lvl="0" marL="457200" rtl="0" algn="l">
              <a:lnSpc>
                <a:spcPct val="115000"/>
              </a:lnSpc>
              <a:spcBef>
                <a:spcPts val="1000"/>
              </a:spcBef>
              <a:spcAft>
                <a:spcPts val="0"/>
              </a:spcAft>
              <a:buSzPts val="2000"/>
              <a:buChar char="●"/>
            </a:pPr>
            <a:r>
              <a:rPr b="0" lang="en-US"/>
              <a:t>1 with identified cognitive disabilities</a:t>
            </a:r>
            <a:endParaRPr b="0"/>
          </a:p>
          <a:p>
            <a:pPr indent="-355600" lvl="0" marL="457200" rtl="0" algn="l">
              <a:lnSpc>
                <a:spcPct val="115000"/>
              </a:lnSpc>
              <a:spcBef>
                <a:spcPts val="1000"/>
              </a:spcBef>
              <a:spcAft>
                <a:spcPts val="0"/>
              </a:spcAft>
              <a:buClr>
                <a:srgbClr val="24292E"/>
              </a:buClr>
              <a:buSzPts val="2000"/>
              <a:buChar char="●"/>
            </a:pPr>
            <a:r>
              <a:rPr b="0" lang="en-US">
                <a:solidFill>
                  <a:srgbClr val="24292E"/>
                </a:solidFill>
                <a:highlight>
                  <a:srgbClr val="FFFFFF"/>
                </a:highlight>
              </a:rPr>
              <a:t>Ethnicities:</a:t>
            </a:r>
            <a:endParaRPr b="0">
              <a:solidFill>
                <a:srgbClr val="24292E"/>
              </a:solidFill>
              <a:highlight>
                <a:srgbClr val="FFFFFF"/>
              </a:highlight>
            </a:endParaRPr>
          </a:p>
          <a:p>
            <a:pPr indent="-228600" lvl="1" marL="914400" rtl="0" algn="l">
              <a:lnSpc>
                <a:spcPct val="115000"/>
              </a:lnSpc>
              <a:spcBef>
                <a:spcPts val="0"/>
              </a:spcBef>
              <a:spcAft>
                <a:spcPts val="0"/>
              </a:spcAft>
              <a:buClr>
                <a:srgbClr val="24292E"/>
              </a:buClr>
              <a:buSzPts val="2000"/>
              <a:buNone/>
            </a:pPr>
            <a:r>
              <a:rPr lang="en-US">
                <a:solidFill>
                  <a:srgbClr val="24292E"/>
                </a:solidFill>
                <a:highlight>
                  <a:srgbClr val="FFFFFF"/>
                </a:highlight>
              </a:rPr>
              <a:t>2 Hispanic, Latino, or Spanish Origin</a:t>
            </a:r>
            <a:endParaRPr>
              <a:solidFill>
                <a:srgbClr val="24292E"/>
              </a:solidFill>
              <a:highlight>
                <a:srgbClr val="FFFFFF"/>
              </a:highlight>
            </a:endParaRPr>
          </a:p>
          <a:p>
            <a:pPr indent="-228600" lvl="1" marL="914400" rtl="0" algn="l">
              <a:lnSpc>
                <a:spcPct val="115000"/>
              </a:lnSpc>
              <a:spcBef>
                <a:spcPts val="0"/>
              </a:spcBef>
              <a:spcAft>
                <a:spcPts val="0"/>
              </a:spcAft>
              <a:buClr>
                <a:srgbClr val="24292E"/>
              </a:buClr>
              <a:buSzPts val="2000"/>
              <a:buNone/>
            </a:pPr>
            <a:r>
              <a:rPr lang="en-US">
                <a:solidFill>
                  <a:srgbClr val="24292E"/>
                </a:solidFill>
                <a:highlight>
                  <a:srgbClr val="FFFFFF"/>
                </a:highlight>
              </a:rPr>
              <a:t>6 White or Caucasian</a:t>
            </a:r>
            <a:endParaRPr>
              <a:solidFill>
                <a:srgbClr val="24292E"/>
              </a:solidFill>
              <a:highlight>
                <a:srgbClr val="FFFFFF"/>
              </a:highlight>
            </a:endParaRPr>
          </a:p>
          <a:p>
            <a:pPr indent="-228600" lvl="1" marL="914400" rtl="0" algn="l">
              <a:lnSpc>
                <a:spcPct val="115000"/>
              </a:lnSpc>
              <a:spcBef>
                <a:spcPts val="0"/>
              </a:spcBef>
              <a:spcAft>
                <a:spcPts val="0"/>
              </a:spcAft>
              <a:buClr>
                <a:srgbClr val="24292E"/>
              </a:buClr>
              <a:buSzPts val="2000"/>
              <a:buNone/>
            </a:pPr>
            <a:r>
              <a:rPr lang="en-US">
                <a:solidFill>
                  <a:srgbClr val="24292E"/>
                </a:solidFill>
                <a:highlight>
                  <a:srgbClr val="FFFFFF"/>
                </a:highlight>
              </a:rPr>
              <a:t>1 unknown</a:t>
            </a:r>
            <a:endParaRPr>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Char char="●"/>
            </a:pPr>
            <a:r>
              <a:rPr b="0" lang="en-US">
                <a:solidFill>
                  <a:srgbClr val="24292E"/>
                </a:solidFill>
                <a:highlight>
                  <a:srgbClr val="FFFFFF"/>
                </a:highlight>
              </a:rPr>
              <a:t>Rural vs urban:</a:t>
            </a:r>
            <a:endParaRPr b="0">
              <a:solidFill>
                <a:srgbClr val="24292E"/>
              </a:solidFill>
              <a:highlight>
                <a:srgbClr val="FFFFFF"/>
              </a:highlight>
            </a:endParaRPr>
          </a:p>
          <a:p>
            <a:pPr indent="-228600" lvl="1" marL="914400" rtl="0" algn="l">
              <a:lnSpc>
                <a:spcPct val="115000"/>
              </a:lnSpc>
              <a:spcBef>
                <a:spcPts val="0"/>
              </a:spcBef>
              <a:spcAft>
                <a:spcPts val="0"/>
              </a:spcAft>
              <a:buClr>
                <a:srgbClr val="24292E"/>
              </a:buClr>
              <a:buSzPts val="2000"/>
              <a:buNone/>
            </a:pPr>
            <a:r>
              <a:rPr lang="en-US">
                <a:solidFill>
                  <a:srgbClr val="24292E"/>
                </a:solidFill>
                <a:highlight>
                  <a:srgbClr val="FFFFFF"/>
                </a:highlight>
              </a:rPr>
              <a:t>3 urban</a:t>
            </a:r>
            <a:endParaRPr>
              <a:solidFill>
                <a:srgbClr val="24292E"/>
              </a:solidFill>
              <a:highlight>
                <a:srgbClr val="FFFFFF"/>
              </a:highlight>
            </a:endParaRPr>
          </a:p>
          <a:p>
            <a:pPr indent="-228600" lvl="1" marL="914400" rtl="0" algn="l">
              <a:lnSpc>
                <a:spcPct val="115000"/>
              </a:lnSpc>
              <a:spcBef>
                <a:spcPts val="0"/>
              </a:spcBef>
              <a:spcAft>
                <a:spcPts val="0"/>
              </a:spcAft>
              <a:buClr>
                <a:srgbClr val="24292E"/>
              </a:buClr>
              <a:buSzPts val="2000"/>
              <a:buNone/>
            </a:pPr>
            <a:r>
              <a:rPr lang="en-US">
                <a:solidFill>
                  <a:srgbClr val="24292E"/>
                </a:solidFill>
                <a:highlight>
                  <a:srgbClr val="FFFFFF"/>
                </a:highlight>
              </a:rPr>
              <a:t>6 rural participants</a:t>
            </a:r>
            <a:endParaRPr/>
          </a:p>
        </p:txBody>
      </p:sp>
      <p:sp>
        <p:nvSpPr>
          <p:cNvPr id="160" name="Google Shape;160;p8"/>
          <p:cNvSpPr txBox="1"/>
          <p:nvPr>
            <p:ph idx="2" type="body"/>
          </p:nvPr>
        </p:nvSpPr>
        <p:spPr>
          <a:xfrm>
            <a:off x="6734550" y="1533850"/>
            <a:ext cx="3396000" cy="5167800"/>
          </a:xfrm>
          <a:prstGeom prst="rect">
            <a:avLst/>
          </a:prstGeom>
          <a:noFill/>
          <a:ln>
            <a:noFill/>
          </a:ln>
        </p:spPr>
        <p:txBody>
          <a:bodyPr anchorCtr="0" anchor="t" bIns="45700" lIns="45700" spcFirstLastPara="1" rIns="45700" wrap="square" tIns="45700">
            <a:noAutofit/>
          </a:bodyPr>
          <a:lstStyle/>
          <a:p>
            <a:pPr indent="-355600" lvl="0" marL="457200" rtl="0" algn="l">
              <a:lnSpc>
                <a:spcPct val="115000"/>
              </a:lnSpc>
              <a:spcBef>
                <a:spcPts val="300"/>
              </a:spcBef>
              <a:spcAft>
                <a:spcPts val="0"/>
              </a:spcAft>
              <a:buClr>
                <a:srgbClr val="24292E"/>
              </a:buClr>
              <a:buSzPts val="2000"/>
              <a:buFont typeface="Source Sans Pro"/>
              <a:buChar char="●"/>
            </a:pPr>
            <a:r>
              <a:rPr b="0" lang="en-US">
                <a:solidFill>
                  <a:srgbClr val="24292E"/>
                </a:solidFill>
                <a:highlight>
                  <a:srgbClr val="FFFFFF"/>
                </a:highlight>
              </a:rPr>
              <a:t>Genders:</a:t>
            </a:r>
            <a:endParaRPr b="0">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1 transgender</a:t>
            </a:r>
            <a:endParaRPr>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6 male</a:t>
            </a:r>
            <a:endParaRPr>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2 female</a:t>
            </a:r>
            <a:endParaRPr>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Font typeface="Source Sans Pro"/>
              <a:buChar char="●"/>
            </a:pPr>
            <a:r>
              <a:rPr b="0" lang="en-US">
                <a:solidFill>
                  <a:srgbClr val="24292E"/>
                </a:solidFill>
                <a:highlight>
                  <a:srgbClr val="FFFFFF"/>
                </a:highlight>
              </a:rPr>
              <a:t>Age ranges:</a:t>
            </a:r>
            <a:endParaRPr b="0">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4 aged 35 - 44</a:t>
            </a:r>
            <a:endParaRPr>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3 aged 55 - 64</a:t>
            </a:r>
            <a:endParaRPr>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1 aged 65 - 74</a:t>
            </a:r>
            <a:endParaRPr>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1 aged unknown</a:t>
            </a:r>
            <a:endParaRPr>
              <a:solidFill>
                <a:srgbClr val="24292E"/>
              </a:solidFill>
              <a:highlight>
                <a:srgbClr val="FFFFFF"/>
              </a:highlight>
            </a:endParaRPr>
          </a:p>
          <a:p>
            <a:pPr indent="0" lvl="0" marL="0" rtl="0" algn="l">
              <a:lnSpc>
                <a:spcPct val="115000"/>
              </a:lnSpc>
              <a:spcBef>
                <a:spcPts val="1200"/>
              </a:spcBef>
              <a:spcAft>
                <a:spcPts val="0"/>
              </a:spcAft>
              <a:buNone/>
            </a:pPr>
            <a:r>
              <a:t/>
            </a:r>
            <a:endParaRPr b="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Findings - Research Questions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ph type="title"/>
          </p:nvPr>
        </p:nvSpPr>
        <p:spPr>
          <a:xfrm>
            <a:off x="609600" y="685800"/>
            <a:ext cx="10810500" cy="601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2400"/>
              <a:t>1.  What information do Veterans need/want from the Facility Locator search results when seeking emergency care?</a:t>
            </a:r>
            <a:endParaRPr sz="2400"/>
          </a:p>
        </p:txBody>
      </p:sp>
      <p:sp>
        <p:nvSpPr>
          <p:cNvPr id="172" name="Google Shape;172;p11"/>
          <p:cNvSpPr txBox="1"/>
          <p:nvPr>
            <p:ph idx="1" type="subTitle"/>
          </p:nvPr>
        </p:nvSpPr>
        <p:spPr>
          <a:xfrm>
            <a:off x="582525" y="322725"/>
            <a:ext cx="51324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 - Research Questions</a:t>
            </a:r>
            <a:endParaRPr/>
          </a:p>
        </p:txBody>
      </p:sp>
      <p:sp>
        <p:nvSpPr>
          <p:cNvPr id="173" name="Google Shape;173;p11"/>
          <p:cNvSpPr txBox="1"/>
          <p:nvPr>
            <p:ph idx="4294967295" type="body"/>
          </p:nvPr>
        </p:nvSpPr>
        <p:spPr>
          <a:xfrm>
            <a:off x="636900" y="1953500"/>
            <a:ext cx="10810500" cy="4601700"/>
          </a:xfrm>
          <a:prstGeom prst="rect">
            <a:avLst/>
          </a:prstGeom>
          <a:noFill/>
          <a:ln>
            <a:noFill/>
          </a:ln>
        </p:spPr>
        <p:txBody>
          <a:bodyPr anchorCtr="0" anchor="t" bIns="45700" lIns="45700" spcFirstLastPara="1" rIns="45700" wrap="square" tIns="45700">
            <a:noAutofit/>
          </a:bodyPr>
          <a:lstStyle/>
          <a:p>
            <a:pPr indent="-381000" lvl="0" marL="457200" rtl="0" algn="l">
              <a:lnSpc>
                <a:spcPct val="115000"/>
              </a:lnSpc>
              <a:spcBef>
                <a:spcPts val="1000"/>
              </a:spcBef>
              <a:spcAft>
                <a:spcPts val="0"/>
              </a:spcAft>
              <a:buSzPts val="2400"/>
              <a:buChar char="●"/>
            </a:pPr>
            <a:r>
              <a:rPr lang="en-US" sz="2400"/>
              <a:t>When seeking emergency care, most participants expressed a desire for information about services offered, to see the closest available facilities, and easy access to information about their benefits.</a:t>
            </a:r>
            <a:endParaRPr sz="2400"/>
          </a:p>
          <a:p>
            <a:pPr indent="-381000" lvl="0" marL="457200" rtl="0" algn="l">
              <a:lnSpc>
                <a:spcPct val="115000"/>
              </a:lnSpc>
              <a:spcBef>
                <a:spcPts val="1000"/>
              </a:spcBef>
              <a:spcAft>
                <a:spcPts val="0"/>
              </a:spcAft>
              <a:buSzPts val="2400"/>
              <a:buChar char="●"/>
            </a:pPr>
            <a:r>
              <a:rPr lang="en-US" sz="2400"/>
              <a:t> Two participants suggested a specific change to search results:</a:t>
            </a:r>
            <a:endParaRPr sz="2400"/>
          </a:p>
          <a:p>
            <a:pPr indent="0" lvl="0" marL="914400" rtl="0" algn="l">
              <a:lnSpc>
                <a:spcPct val="115000"/>
              </a:lnSpc>
              <a:spcBef>
                <a:spcPts val="1000"/>
              </a:spcBef>
              <a:spcAft>
                <a:spcPts val="0"/>
              </a:spcAft>
              <a:buNone/>
            </a:pPr>
            <a:r>
              <a:rPr i="1" lang="en-US" sz="2400">
                <a:solidFill>
                  <a:schemeClr val="accent3"/>
                </a:solidFill>
              </a:rPr>
              <a:t>[P1] "There should be an option that says, 'learn more about what the facility offers'...click on that to learn more."</a:t>
            </a:r>
            <a:endParaRPr i="1" sz="2400">
              <a:solidFill>
                <a:schemeClr val="accent3"/>
              </a:solidFill>
            </a:endParaRPr>
          </a:p>
          <a:p>
            <a:pPr indent="0" lvl="0" marL="914400" rtl="0" algn="l">
              <a:lnSpc>
                <a:spcPct val="115000"/>
              </a:lnSpc>
              <a:spcBef>
                <a:spcPts val="1000"/>
              </a:spcBef>
              <a:spcAft>
                <a:spcPts val="1000"/>
              </a:spcAft>
              <a:buNone/>
            </a:pPr>
            <a:r>
              <a:rPr i="1" lang="en-US" sz="2400">
                <a:solidFill>
                  <a:schemeClr val="accent3"/>
                </a:solidFill>
              </a:rPr>
              <a:t>[P6] "It would be nice to have something to each with the services offered to be hyper linked to each one."</a:t>
            </a:r>
            <a:endParaRPr i="1" sz="2400">
              <a:solidFill>
                <a:schemeClr val="accent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e06dde5c54_0_15"/>
          <p:cNvSpPr txBox="1"/>
          <p:nvPr>
            <p:ph type="title"/>
          </p:nvPr>
        </p:nvSpPr>
        <p:spPr>
          <a:xfrm>
            <a:off x="609600" y="685800"/>
            <a:ext cx="10820400" cy="601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2.  What information do Veterans need/want for community emergency care (in VA network) locations?</a:t>
            </a:r>
            <a:endParaRPr sz="2400"/>
          </a:p>
        </p:txBody>
      </p:sp>
      <p:sp>
        <p:nvSpPr>
          <p:cNvPr id="180" name="Google Shape;180;ge06dde5c54_0_15"/>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spcBef>
                <a:spcPts val="800"/>
              </a:spcBef>
              <a:spcAft>
                <a:spcPts val="0"/>
              </a:spcAft>
              <a:buSzPts val="2000"/>
              <a:buNone/>
            </a:pPr>
            <a:r>
              <a:rPr lang="en-US"/>
              <a:t>Research Findings - Research Questions</a:t>
            </a:r>
            <a:endParaRPr/>
          </a:p>
        </p:txBody>
      </p:sp>
      <p:sp>
        <p:nvSpPr>
          <p:cNvPr id="181" name="Google Shape;181;ge06dde5c54_0_15"/>
          <p:cNvSpPr txBox="1"/>
          <p:nvPr>
            <p:ph idx="4294967295" type="body"/>
          </p:nvPr>
        </p:nvSpPr>
        <p:spPr>
          <a:xfrm>
            <a:off x="683850" y="1953500"/>
            <a:ext cx="10746300" cy="4210800"/>
          </a:xfrm>
          <a:prstGeom prst="rect">
            <a:avLst/>
          </a:prstGeom>
          <a:noFill/>
          <a:ln>
            <a:noFill/>
          </a:ln>
        </p:spPr>
        <p:txBody>
          <a:bodyPr anchorCtr="0" anchor="t" bIns="45700" lIns="45700" spcFirstLastPara="1" rIns="45700" wrap="square" tIns="45700">
            <a:noAutofit/>
          </a:bodyPr>
          <a:lstStyle/>
          <a:p>
            <a:pPr indent="-381000" lvl="0" marL="457200" rtl="0" algn="l">
              <a:lnSpc>
                <a:spcPct val="115000"/>
              </a:lnSpc>
              <a:spcBef>
                <a:spcPts val="0"/>
              </a:spcBef>
              <a:spcAft>
                <a:spcPts val="0"/>
              </a:spcAft>
              <a:buSzPts val="2400"/>
              <a:buChar char="●"/>
            </a:pPr>
            <a:r>
              <a:rPr lang="en-US" sz="2400"/>
              <a:t>When seeking emergency care at community partners, participants wanted easily accessible benefits information, and a clearer explanation of the process of claiming those benefits.</a:t>
            </a:r>
            <a:endParaRPr sz="2400"/>
          </a:p>
          <a:p>
            <a:pPr indent="0" lvl="0" marL="0" rtl="0" algn="l">
              <a:lnSpc>
                <a:spcPct val="115000"/>
              </a:lnSpc>
              <a:spcBef>
                <a:spcPts val="1000"/>
              </a:spcBef>
              <a:spcAft>
                <a:spcPts val="0"/>
              </a:spcAft>
              <a:buNone/>
            </a:pPr>
            <a:r>
              <a:t/>
            </a:r>
            <a:endParaRPr sz="2400"/>
          </a:p>
          <a:p>
            <a:pPr indent="0" lvl="0" marL="914400" rtl="0" algn="l">
              <a:lnSpc>
                <a:spcPct val="100000"/>
              </a:lnSpc>
              <a:spcBef>
                <a:spcPts val="1000"/>
              </a:spcBef>
              <a:spcAft>
                <a:spcPts val="0"/>
              </a:spcAft>
              <a:buNone/>
            </a:pPr>
            <a:r>
              <a:rPr i="1" lang="en-US" sz="2400">
                <a:solidFill>
                  <a:schemeClr val="lt1"/>
                </a:solidFill>
              </a:rPr>
              <a:t>[P5] "I did not know what was expected me, and I don't think the website [in general] addresses that."</a:t>
            </a:r>
            <a:endParaRPr i="1" sz="2400">
              <a:solidFill>
                <a:schemeClr val="lt1"/>
              </a:solidFill>
            </a:endParaRPr>
          </a:p>
          <a:p>
            <a:pPr indent="0" lvl="0" marL="914400" rtl="0" algn="l">
              <a:lnSpc>
                <a:spcPct val="100000"/>
              </a:lnSpc>
              <a:spcBef>
                <a:spcPts val="1000"/>
              </a:spcBef>
              <a:spcAft>
                <a:spcPts val="0"/>
              </a:spcAft>
              <a:buNone/>
            </a:pPr>
            <a:r>
              <a:rPr i="1" lang="en-US" sz="2400">
                <a:solidFill>
                  <a:schemeClr val="lt1"/>
                </a:solidFill>
              </a:rPr>
              <a:t>[P2] "Sometimes I don't know what to tell non-VA centers except to bill it through Tricare."</a:t>
            </a:r>
            <a:endParaRPr i="1" sz="24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e06dde5c54_0_22"/>
          <p:cNvSpPr txBox="1"/>
          <p:nvPr>
            <p:ph type="title"/>
          </p:nvPr>
        </p:nvSpPr>
        <p:spPr>
          <a:xfrm>
            <a:off x="609600" y="685800"/>
            <a:ext cx="11084100" cy="601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sz="2400"/>
              <a:t>3.  Can Veterans distinguish between these location types in a single list?</a:t>
            </a:r>
            <a:endParaRPr sz="2400"/>
          </a:p>
        </p:txBody>
      </p:sp>
      <p:sp>
        <p:nvSpPr>
          <p:cNvPr id="188" name="Google Shape;188;ge06dde5c54_0_22"/>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spcBef>
                <a:spcPts val="800"/>
              </a:spcBef>
              <a:spcAft>
                <a:spcPts val="0"/>
              </a:spcAft>
              <a:buSzPts val="2000"/>
              <a:buNone/>
            </a:pPr>
            <a:r>
              <a:rPr lang="en-US"/>
              <a:t>Research Findings - Research Questions</a:t>
            </a:r>
            <a:endParaRPr/>
          </a:p>
        </p:txBody>
      </p:sp>
      <p:sp>
        <p:nvSpPr>
          <p:cNvPr id="189" name="Google Shape;189;ge06dde5c54_0_22"/>
          <p:cNvSpPr txBox="1"/>
          <p:nvPr>
            <p:ph idx="4294967295" type="body"/>
          </p:nvPr>
        </p:nvSpPr>
        <p:spPr>
          <a:xfrm>
            <a:off x="683850" y="1592050"/>
            <a:ext cx="5543700" cy="4938900"/>
          </a:xfrm>
          <a:prstGeom prst="rect">
            <a:avLst/>
          </a:prstGeom>
          <a:noFill/>
          <a:ln>
            <a:noFill/>
          </a:ln>
        </p:spPr>
        <p:txBody>
          <a:bodyPr anchorCtr="0" anchor="t" bIns="45700" lIns="45700" spcFirstLastPara="1" rIns="45700" wrap="square" tIns="45700">
            <a:noAutofit/>
          </a:bodyPr>
          <a:lstStyle/>
          <a:p>
            <a:pPr indent="-374650" lvl="0" marL="457200" rtl="0" algn="l">
              <a:lnSpc>
                <a:spcPct val="115000"/>
              </a:lnSpc>
              <a:spcBef>
                <a:spcPts val="0"/>
              </a:spcBef>
              <a:spcAft>
                <a:spcPts val="0"/>
              </a:spcAft>
              <a:buSzPts val="2300"/>
              <a:buChar char="●"/>
            </a:pPr>
            <a:r>
              <a:rPr lang="en-US" sz="2300"/>
              <a:t>It was unclear if most participants were able to quickly distinguish between VA locations and community partners in the results list.</a:t>
            </a:r>
            <a:endParaRPr sz="2300"/>
          </a:p>
          <a:p>
            <a:pPr indent="0" lvl="0" marL="914400" rtl="0" algn="l">
              <a:lnSpc>
                <a:spcPct val="100000"/>
              </a:lnSpc>
              <a:spcBef>
                <a:spcPts val="1000"/>
              </a:spcBef>
              <a:spcAft>
                <a:spcPts val="0"/>
              </a:spcAft>
              <a:buNone/>
            </a:pPr>
            <a:r>
              <a:rPr i="1" lang="en-US" sz="2300">
                <a:solidFill>
                  <a:schemeClr val="lt1"/>
                </a:solidFill>
              </a:rPr>
              <a:t>[P4] "I don't know why two of the results have [blue info alert] and the other two don't...I just realized the bottom two are VA."</a:t>
            </a:r>
            <a:endParaRPr i="1" sz="2300">
              <a:solidFill>
                <a:schemeClr val="lt1"/>
              </a:solidFill>
            </a:endParaRPr>
          </a:p>
          <a:p>
            <a:pPr indent="0" lvl="0" marL="914400" rtl="0" algn="l">
              <a:lnSpc>
                <a:spcPct val="100000"/>
              </a:lnSpc>
              <a:spcBef>
                <a:spcPts val="1000"/>
              </a:spcBef>
              <a:spcAft>
                <a:spcPts val="0"/>
              </a:spcAft>
              <a:buNone/>
            </a:pPr>
            <a:r>
              <a:rPr i="1" lang="en-US" sz="2300">
                <a:solidFill>
                  <a:schemeClr val="lt1"/>
                </a:solidFill>
              </a:rPr>
              <a:t>[P11] "It also says that the top two are in-network...if I were too far from a VA hospital then I could go to one of [these]."</a:t>
            </a:r>
            <a:endParaRPr i="1" sz="2200">
              <a:solidFill>
                <a:schemeClr val="lt1"/>
              </a:solidFill>
            </a:endParaRPr>
          </a:p>
        </p:txBody>
      </p:sp>
      <p:pic>
        <p:nvPicPr>
          <p:cNvPr id="190" name="Google Shape;190;ge06dde5c54_0_22"/>
          <p:cNvPicPr preferRelativeResize="0"/>
          <p:nvPr/>
        </p:nvPicPr>
        <p:blipFill>
          <a:blip r:embed="rId3">
            <a:alphaModFix/>
          </a:blip>
          <a:stretch>
            <a:fillRect/>
          </a:stretch>
        </p:blipFill>
        <p:spPr>
          <a:xfrm>
            <a:off x="6822400" y="2357125"/>
            <a:ext cx="2205607" cy="2675900"/>
          </a:xfrm>
          <a:prstGeom prst="rect">
            <a:avLst/>
          </a:prstGeom>
          <a:noFill/>
          <a:ln cap="flat" cmpd="sng" w="9525">
            <a:solidFill>
              <a:schemeClr val="dk2"/>
            </a:solidFill>
            <a:prstDash val="solid"/>
            <a:round/>
            <a:headEnd len="sm" w="sm" type="none"/>
            <a:tailEnd len="sm" w="sm" type="none"/>
          </a:ln>
        </p:spPr>
      </p:pic>
      <p:pic>
        <p:nvPicPr>
          <p:cNvPr id="191" name="Google Shape;191;ge06dde5c54_0_22"/>
          <p:cNvPicPr preferRelativeResize="0"/>
          <p:nvPr/>
        </p:nvPicPr>
        <p:blipFill>
          <a:blip r:embed="rId4">
            <a:alphaModFix/>
          </a:blip>
          <a:stretch>
            <a:fillRect/>
          </a:stretch>
        </p:blipFill>
        <p:spPr>
          <a:xfrm>
            <a:off x="9028007" y="2357125"/>
            <a:ext cx="2665693" cy="2675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e06dde5c54_0_29"/>
          <p:cNvSpPr txBox="1"/>
          <p:nvPr>
            <p:ph type="title"/>
          </p:nvPr>
        </p:nvSpPr>
        <p:spPr>
          <a:xfrm>
            <a:off x="609600" y="685800"/>
            <a:ext cx="10957200" cy="601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4.  Do Veterans understand that there are more locations available, than are present in the "in-network" results list?</a:t>
            </a:r>
            <a:endParaRPr sz="2400"/>
          </a:p>
        </p:txBody>
      </p:sp>
      <p:sp>
        <p:nvSpPr>
          <p:cNvPr id="198" name="Google Shape;198;ge06dde5c54_0_29"/>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spcBef>
                <a:spcPts val="800"/>
              </a:spcBef>
              <a:spcAft>
                <a:spcPts val="0"/>
              </a:spcAft>
              <a:buSzPts val="2000"/>
              <a:buNone/>
            </a:pPr>
            <a:r>
              <a:rPr lang="en-US"/>
              <a:t>Research Findings - Research Questions</a:t>
            </a:r>
            <a:endParaRPr/>
          </a:p>
        </p:txBody>
      </p:sp>
      <p:sp>
        <p:nvSpPr>
          <p:cNvPr id="199" name="Google Shape;199;ge06dde5c54_0_29"/>
          <p:cNvSpPr txBox="1"/>
          <p:nvPr>
            <p:ph idx="4294967295" type="body"/>
          </p:nvPr>
        </p:nvSpPr>
        <p:spPr>
          <a:xfrm>
            <a:off x="609600" y="1953500"/>
            <a:ext cx="10603800" cy="4938900"/>
          </a:xfrm>
          <a:prstGeom prst="rect">
            <a:avLst/>
          </a:prstGeom>
          <a:noFill/>
          <a:ln>
            <a:noFill/>
          </a:ln>
        </p:spPr>
        <p:txBody>
          <a:bodyPr anchorCtr="0" anchor="t" bIns="45700" lIns="45700" spcFirstLastPara="1" rIns="45700" wrap="square" tIns="45700">
            <a:noAutofit/>
          </a:bodyPr>
          <a:lstStyle/>
          <a:p>
            <a:pPr indent="-381000" lvl="0" marL="457200" rtl="0" algn="l">
              <a:lnSpc>
                <a:spcPct val="115000"/>
              </a:lnSpc>
              <a:spcBef>
                <a:spcPts val="0"/>
              </a:spcBef>
              <a:spcAft>
                <a:spcPts val="0"/>
              </a:spcAft>
              <a:buSzPts val="2400"/>
              <a:buChar char="●"/>
            </a:pPr>
            <a:r>
              <a:rPr lang="en-US" sz="2400"/>
              <a:t>Most participants understood that search results only included in-network locations, and one participant expressed a desire for explicitly out-of-network locations in search results.</a:t>
            </a:r>
            <a:endParaRPr sz="2400"/>
          </a:p>
          <a:p>
            <a:pPr indent="0" lvl="0" marL="0" rtl="0" algn="l">
              <a:lnSpc>
                <a:spcPct val="115000"/>
              </a:lnSpc>
              <a:spcBef>
                <a:spcPts val="1000"/>
              </a:spcBef>
              <a:spcAft>
                <a:spcPts val="0"/>
              </a:spcAft>
              <a:buNone/>
            </a:pPr>
            <a:r>
              <a:t/>
            </a:r>
            <a:endParaRPr sz="2400"/>
          </a:p>
          <a:p>
            <a:pPr indent="0" lvl="0" marL="914400" rtl="0" algn="l">
              <a:lnSpc>
                <a:spcPct val="100000"/>
              </a:lnSpc>
              <a:spcBef>
                <a:spcPts val="1000"/>
              </a:spcBef>
              <a:spcAft>
                <a:spcPts val="0"/>
              </a:spcAft>
              <a:buNone/>
            </a:pPr>
            <a:r>
              <a:rPr i="1" lang="en-US" sz="2400">
                <a:solidFill>
                  <a:schemeClr val="lt1"/>
                </a:solidFill>
              </a:rPr>
              <a:t>[P2] "If I am on a VA website, it is anything that is covered by the government...not including third party facilities."</a:t>
            </a:r>
            <a:endParaRPr i="1" sz="2400">
              <a:solidFill>
                <a:schemeClr val="lt1"/>
              </a:solidFill>
            </a:endParaRPr>
          </a:p>
          <a:p>
            <a:pPr indent="0" lvl="0" marL="914400" rtl="0" algn="l">
              <a:lnSpc>
                <a:spcPct val="100000"/>
              </a:lnSpc>
              <a:spcBef>
                <a:spcPts val="1000"/>
              </a:spcBef>
              <a:spcAft>
                <a:spcPts val="0"/>
              </a:spcAft>
              <a:buClr>
                <a:srgbClr val="000000"/>
              </a:buClr>
              <a:buSzPts val="2000"/>
              <a:buFont typeface="Arial"/>
              <a:buNone/>
            </a:pPr>
            <a:r>
              <a:rPr i="1" lang="en-US" sz="2400">
                <a:solidFill>
                  <a:schemeClr val="lt1"/>
                </a:solidFill>
              </a:rPr>
              <a:t>[P4] "It's weird there is only an in-network emergency care and not also out-of-network emergency care"</a:t>
            </a:r>
            <a:endParaRPr i="1" sz="24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e06dde5c54_0_36"/>
          <p:cNvSpPr txBox="1"/>
          <p:nvPr>
            <p:ph type="title"/>
          </p:nvPr>
        </p:nvSpPr>
        <p:spPr>
          <a:xfrm>
            <a:off x="609600" y="685800"/>
            <a:ext cx="10781400" cy="601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5.  Would Veterans click to learn more about community emergency care benefits?</a:t>
            </a:r>
            <a:endParaRPr sz="2400"/>
          </a:p>
        </p:txBody>
      </p:sp>
      <p:sp>
        <p:nvSpPr>
          <p:cNvPr id="206" name="Google Shape;206;ge06dde5c54_0_36"/>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spcBef>
                <a:spcPts val="800"/>
              </a:spcBef>
              <a:spcAft>
                <a:spcPts val="0"/>
              </a:spcAft>
              <a:buSzPts val="2000"/>
              <a:buNone/>
            </a:pPr>
            <a:r>
              <a:rPr lang="en-US"/>
              <a:t>Research Findings - Research Questions</a:t>
            </a:r>
            <a:endParaRPr/>
          </a:p>
        </p:txBody>
      </p:sp>
      <p:sp>
        <p:nvSpPr>
          <p:cNvPr id="207" name="Google Shape;207;ge06dde5c54_0_36"/>
          <p:cNvSpPr txBox="1"/>
          <p:nvPr>
            <p:ph idx="4294967295" type="body"/>
          </p:nvPr>
        </p:nvSpPr>
        <p:spPr>
          <a:xfrm>
            <a:off x="609600" y="1953500"/>
            <a:ext cx="6015600" cy="4938900"/>
          </a:xfrm>
          <a:prstGeom prst="rect">
            <a:avLst/>
          </a:prstGeom>
          <a:noFill/>
          <a:ln>
            <a:noFill/>
          </a:ln>
        </p:spPr>
        <p:txBody>
          <a:bodyPr anchorCtr="0" anchor="t" bIns="45700" lIns="45700" spcFirstLastPara="1" rIns="45700" wrap="square" tIns="45700">
            <a:noAutofit/>
          </a:bodyPr>
          <a:lstStyle/>
          <a:p>
            <a:pPr indent="-381000" lvl="0" marL="457200" rtl="0" algn="l">
              <a:lnSpc>
                <a:spcPct val="115000"/>
              </a:lnSpc>
              <a:spcBef>
                <a:spcPts val="0"/>
              </a:spcBef>
              <a:spcAft>
                <a:spcPts val="0"/>
              </a:spcAft>
              <a:buSzPts val="2400"/>
              <a:buChar char="●"/>
            </a:pPr>
            <a:r>
              <a:rPr lang="en-US" sz="2400"/>
              <a:t>Most participants did not click to learn more about community care benefits. Most noticed the alert, but did not seem to recognize it as access to additional </a:t>
            </a:r>
            <a:r>
              <a:rPr lang="en-US" sz="2400"/>
              <a:t>information.</a:t>
            </a:r>
            <a:endParaRPr sz="2400"/>
          </a:p>
          <a:p>
            <a:pPr indent="0" lvl="0" marL="0" rtl="0" algn="l">
              <a:lnSpc>
                <a:spcPct val="115000"/>
              </a:lnSpc>
              <a:spcBef>
                <a:spcPts val="1000"/>
              </a:spcBef>
              <a:spcAft>
                <a:spcPts val="0"/>
              </a:spcAft>
              <a:buNone/>
            </a:pPr>
            <a:r>
              <a:t/>
            </a:r>
            <a:endParaRPr sz="2400"/>
          </a:p>
          <a:p>
            <a:pPr indent="0" lvl="0" marL="914400" rtl="0" algn="l">
              <a:lnSpc>
                <a:spcPct val="100000"/>
              </a:lnSpc>
              <a:spcBef>
                <a:spcPts val="1000"/>
              </a:spcBef>
              <a:spcAft>
                <a:spcPts val="0"/>
              </a:spcAft>
              <a:buClr>
                <a:srgbClr val="000000"/>
              </a:buClr>
              <a:buSzPts val="2000"/>
              <a:buFont typeface="Arial"/>
              <a:buNone/>
            </a:pPr>
            <a:r>
              <a:rPr i="1" lang="en-US" sz="2400">
                <a:solidFill>
                  <a:schemeClr val="lt1"/>
                </a:solidFill>
              </a:rPr>
              <a:t>[P10] "I just thought it was information, nothing that would give me [more] information"</a:t>
            </a:r>
            <a:endParaRPr sz="3000"/>
          </a:p>
        </p:txBody>
      </p:sp>
      <p:pic>
        <p:nvPicPr>
          <p:cNvPr id="208" name="Google Shape;208;ge06dde5c54_0_36"/>
          <p:cNvPicPr preferRelativeResize="0"/>
          <p:nvPr/>
        </p:nvPicPr>
        <p:blipFill>
          <a:blip r:embed="rId3">
            <a:alphaModFix/>
          </a:blip>
          <a:stretch>
            <a:fillRect/>
          </a:stretch>
        </p:blipFill>
        <p:spPr>
          <a:xfrm>
            <a:off x="7611800" y="2041400"/>
            <a:ext cx="2838450" cy="3314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e06dde5c54_0_43"/>
          <p:cNvSpPr txBox="1"/>
          <p:nvPr>
            <p:ph type="title"/>
          </p:nvPr>
        </p:nvSpPr>
        <p:spPr>
          <a:xfrm>
            <a:off x="609600" y="685800"/>
            <a:ext cx="10927800" cy="601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6.  What information does a Veteran find helpful in preparing to go to a emergency care facility?</a:t>
            </a:r>
            <a:endParaRPr sz="2400"/>
          </a:p>
        </p:txBody>
      </p:sp>
      <p:sp>
        <p:nvSpPr>
          <p:cNvPr id="215" name="Google Shape;215;ge06dde5c54_0_43"/>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spcBef>
                <a:spcPts val="800"/>
              </a:spcBef>
              <a:spcAft>
                <a:spcPts val="0"/>
              </a:spcAft>
              <a:buSzPts val="2000"/>
              <a:buNone/>
            </a:pPr>
            <a:r>
              <a:rPr lang="en-US"/>
              <a:t>Research Findings - Research Questions</a:t>
            </a:r>
            <a:endParaRPr/>
          </a:p>
        </p:txBody>
      </p:sp>
      <p:sp>
        <p:nvSpPr>
          <p:cNvPr id="216" name="Google Shape;216;ge06dde5c54_0_43"/>
          <p:cNvSpPr txBox="1"/>
          <p:nvPr>
            <p:ph idx="4294967295" type="body"/>
          </p:nvPr>
        </p:nvSpPr>
        <p:spPr>
          <a:xfrm>
            <a:off x="609600" y="1953500"/>
            <a:ext cx="10927800" cy="4938900"/>
          </a:xfrm>
          <a:prstGeom prst="rect">
            <a:avLst/>
          </a:prstGeom>
          <a:noFill/>
          <a:ln>
            <a:noFill/>
          </a:ln>
        </p:spPr>
        <p:txBody>
          <a:bodyPr anchorCtr="0" anchor="t" bIns="45700" lIns="45700" spcFirstLastPara="1" rIns="45700" wrap="square" tIns="45700">
            <a:noAutofit/>
          </a:bodyPr>
          <a:lstStyle/>
          <a:p>
            <a:pPr indent="-381000" lvl="0" marL="457200" rtl="0" algn="l">
              <a:lnSpc>
                <a:spcPct val="115000"/>
              </a:lnSpc>
              <a:spcBef>
                <a:spcPts val="0"/>
              </a:spcBef>
              <a:spcAft>
                <a:spcPts val="0"/>
              </a:spcAft>
              <a:buSzPts val="2400"/>
              <a:buChar char="●"/>
            </a:pPr>
            <a:r>
              <a:rPr lang="en-US" sz="2400"/>
              <a:t>When planning for future visits to emergency facilities, participants wanted a clear understanding of services offered, easy access to information about their benefits, and distance to the closest location. Two participants suggested having reviews associated with search results.</a:t>
            </a:r>
            <a:endParaRPr sz="2400"/>
          </a:p>
          <a:p>
            <a:pPr indent="0" lvl="0" marL="0" rtl="0" algn="l">
              <a:lnSpc>
                <a:spcPct val="115000"/>
              </a:lnSpc>
              <a:spcBef>
                <a:spcPts val="1000"/>
              </a:spcBef>
              <a:spcAft>
                <a:spcPts val="0"/>
              </a:spcAft>
              <a:buNone/>
            </a:pPr>
            <a:r>
              <a:t/>
            </a:r>
            <a:endParaRPr sz="2400"/>
          </a:p>
          <a:p>
            <a:pPr indent="0" lvl="0" marL="914400" rtl="0" algn="l">
              <a:lnSpc>
                <a:spcPct val="100000"/>
              </a:lnSpc>
              <a:spcBef>
                <a:spcPts val="1000"/>
              </a:spcBef>
              <a:spcAft>
                <a:spcPts val="0"/>
              </a:spcAft>
              <a:buNone/>
            </a:pPr>
            <a:r>
              <a:rPr i="1" lang="en-US" sz="2400">
                <a:solidFill>
                  <a:schemeClr val="lt1"/>
                </a:solidFill>
              </a:rPr>
              <a:t>[P5] "I would suggest having reviews of the facilities...maybe pros and cons. VA emergency care is an oxymoron, give me a break."</a:t>
            </a:r>
            <a:endParaRPr i="1" sz="2400">
              <a:solidFill>
                <a:schemeClr val="lt1"/>
              </a:solidFill>
            </a:endParaRPr>
          </a:p>
          <a:p>
            <a:pPr indent="0" lvl="0" marL="914400" rtl="0" algn="l">
              <a:lnSpc>
                <a:spcPct val="100000"/>
              </a:lnSpc>
              <a:spcBef>
                <a:spcPts val="1000"/>
              </a:spcBef>
              <a:spcAft>
                <a:spcPts val="0"/>
              </a:spcAft>
              <a:buNone/>
            </a:pPr>
            <a:r>
              <a:rPr i="1" lang="en-US" sz="2400">
                <a:solidFill>
                  <a:schemeClr val="lt1"/>
                </a:solidFill>
              </a:rPr>
              <a:t>[P4] "I would do a quick search for review...I would rather go to a civilian hospital...normally better care."</a:t>
            </a:r>
            <a:endParaRPr i="1" sz="24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e06dde5c54_0_86"/>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Findings - Hypotheses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de8edd0350_0_8"/>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sz="2400"/>
              <a:t>1.  Veterans want to search for a single list, containing both VA and community emergency care options</a:t>
            </a:r>
            <a:endParaRPr sz="2400"/>
          </a:p>
        </p:txBody>
      </p:sp>
      <p:sp>
        <p:nvSpPr>
          <p:cNvPr id="228" name="Google Shape;228;gde8edd0350_0_8"/>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 - Hypotheses</a:t>
            </a:r>
            <a:endParaRPr/>
          </a:p>
        </p:txBody>
      </p:sp>
      <p:sp>
        <p:nvSpPr>
          <p:cNvPr id="229" name="Google Shape;229;gde8edd0350_0_8"/>
          <p:cNvSpPr txBox="1"/>
          <p:nvPr>
            <p:ph idx="4294967295" type="body"/>
          </p:nvPr>
        </p:nvSpPr>
        <p:spPr>
          <a:xfrm>
            <a:off x="580650" y="1740100"/>
            <a:ext cx="11030700" cy="41769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1200"/>
              </a:spcAft>
              <a:buNone/>
            </a:pPr>
            <a:r>
              <a:rPr b="1" lang="en-US" sz="2400">
                <a:solidFill>
                  <a:srgbClr val="24292E"/>
                </a:solidFill>
                <a:highlight>
                  <a:srgbClr val="FFFFFF"/>
                </a:highlight>
              </a:rPr>
              <a:t>True:</a:t>
            </a:r>
            <a:r>
              <a:rPr lang="en-US" sz="2400">
                <a:solidFill>
                  <a:srgbClr val="24292E"/>
                </a:solidFill>
                <a:highlight>
                  <a:srgbClr val="FFFFFF"/>
                </a:highlight>
              </a:rPr>
              <a:t> most participants chose "All in-network" before other options, and seemed to prefer a list that was inclusive of as many results as possible. </a:t>
            </a:r>
            <a:endParaRPr sz="2400">
              <a:solidFill>
                <a:srgbClr val="24292E"/>
              </a:solidFill>
              <a:highlight>
                <a:srgbClr val="FFFFFF"/>
              </a:highlight>
            </a:endParaRPr>
          </a:p>
        </p:txBody>
      </p:sp>
      <p:pic>
        <p:nvPicPr>
          <p:cNvPr id="230" name="Google Shape;230;gde8edd0350_0_8" title="Points scored"/>
          <p:cNvPicPr preferRelativeResize="0"/>
          <p:nvPr/>
        </p:nvPicPr>
        <p:blipFill>
          <a:blip r:embed="rId3">
            <a:alphaModFix/>
          </a:blip>
          <a:stretch>
            <a:fillRect/>
          </a:stretch>
        </p:blipFill>
        <p:spPr>
          <a:xfrm>
            <a:off x="609600" y="3102137"/>
            <a:ext cx="4979049" cy="3078725"/>
          </a:xfrm>
          <a:prstGeom prst="rect">
            <a:avLst/>
          </a:prstGeom>
          <a:noFill/>
          <a:ln>
            <a:noFill/>
          </a:ln>
        </p:spPr>
      </p:pic>
      <p:sp>
        <p:nvSpPr>
          <p:cNvPr id="231" name="Google Shape;231;gde8edd0350_0_8"/>
          <p:cNvSpPr txBox="1"/>
          <p:nvPr/>
        </p:nvSpPr>
        <p:spPr>
          <a:xfrm>
            <a:off x="5236000" y="3520175"/>
            <a:ext cx="55872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6FA8DC"/>
                </a:solidFill>
                <a:latin typeface="Source Sans Pro"/>
                <a:ea typeface="Source Sans Pro"/>
                <a:cs typeface="Source Sans Pro"/>
                <a:sym typeface="Source Sans Pro"/>
              </a:rPr>
              <a:t>8/9 participants</a:t>
            </a:r>
            <a:r>
              <a:rPr lang="en-US" sz="2400">
                <a:latin typeface="Source Sans Pro"/>
                <a:ea typeface="Source Sans Pro"/>
                <a:cs typeface="Source Sans Pro"/>
                <a:sym typeface="Source Sans Pro"/>
              </a:rPr>
              <a:t> </a:t>
            </a:r>
            <a:r>
              <a:rPr lang="en-US" sz="2400">
                <a:latin typeface="Source Sans Pro"/>
                <a:ea typeface="Source Sans Pro"/>
                <a:cs typeface="Source Sans Pro"/>
                <a:sym typeface="Source Sans Pro"/>
              </a:rPr>
              <a:t>expressed this in some way during our conversations/testing.</a:t>
            </a:r>
            <a:endParaRPr sz="2400">
              <a:latin typeface="Source Sans Pro"/>
              <a:ea typeface="Source Sans Pro"/>
              <a:cs typeface="Source Sans Pro"/>
              <a:sym typeface="Source Sans Pro"/>
            </a:endParaRPr>
          </a:p>
          <a:p>
            <a:pPr indent="0" lvl="0" marL="0" rtl="0" algn="l">
              <a:spcBef>
                <a:spcPts val="0"/>
              </a:spcBef>
              <a:spcAft>
                <a:spcPts val="0"/>
              </a:spcAft>
              <a:buNone/>
            </a:pPr>
            <a:r>
              <a:t/>
            </a:r>
            <a:endParaRPr sz="2400">
              <a:latin typeface="Source Sans Pro"/>
              <a:ea typeface="Source Sans Pro"/>
              <a:cs typeface="Source Sans Pro"/>
              <a:sym typeface="Source Sans Pro"/>
            </a:endParaRPr>
          </a:p>
          <a:p>
            <a:pPr indent="0" lvl="0" marL="0" rtl="0" algn="l">
              <a:spcBef>
                <a:spcPts val="0"/>
              </a:spcBef>
              <a:spcAft>
                <a:spcPts val="0"/>
              </a:spcAft>
              <a:buNone/>
            </a:pPr>
            <a:r>
              <a:rPr i="1" lang="en-US" sz="2400">
                <a:solidFill>
                  <a:srgbClr val="7F8EA3"/>
                </a:solidFill>
                <a:latin typeface="Source Sans Pro"/>
                <a:ea typeface="Source Sans Pro"/>
                <a:cs typeface="Source Sans Pro"/>
                <a:sym typeface="Source Sans Pro"/>
              </a:rPr>
              <a:t>[P10] “It puts all the information right here, that is good."</a:t>
            </a:r>
            <a:endParaRPr i="1" sz="2400">
              <a:solidFill>
                <a:srgbClr val="7F8EA3"/>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SzPts val="4800"/>
              <a:buNone/>
            </a:pPr>
            <a:r>
              <a:rPr lang="en-US"/>
              <a:t>Background &amp; Goals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e06dde5c54_0_50"/>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sz="2400"/>
              <a:t>2.  Veterans understand they can go to any local emergency room, not just those in the results list.</a:t>
            </a:r>
            <a:endParaRPr sz="2400"/>
          </a:p>
        </p:txBody>
      </p:sp>
      <p:sp>
        <p:nvSpPr>
          <p:cNvPr id="238" name="Google Shape;238;ge06dde5c54_0_50"/>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spcBef>
                <a:spcPts val="800"/>
              </a:spcBef>
              <a:spcAft>
                <a:spcPts val="0"/>
              </a:spcAft>
              <a:buSzPts val="2000"/>
              <a:buNone/>
            </a:pPr>
            <a:r>
              <a:rPr lang="en-US"/>
              <a:t>Research Findings - Hypotheses</a:t>
            </a:r>
            <a:endParaRPr/>
          </a:p>
        </p:txBody>
      </p:sp>
      <p:sp>
        <p:nvSpPr>
          <p:cNvPr id="239" name="Google Shape;239;ge06dde5c54_0_50"/>
          <p:cNvSpPr txBox="1"/>
          <p:nvPr>
            <p:ph idx="4294967295" type="body"/>
          </p:nvPr>
        </p:nvSpPr>
        <p:spPr>
          <a:xfrm>
            <a:off x="609600" y="1769200"/>
            <a:ext cx="11304000" cy="49389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300"/>
              </a:spcBef>
              <a:spcAft>
                <a:spcPts val="1200"/>
              </a:spcAft>
              <a:buNone/>
            </a:pPr>
            <a:r>
              <a:rPr b="1" lang="en-US" sz="2400">
                <a:solidFill>
                  <a:srgbClr val="24292E"/>
                </a:solidFill>
                <a:highlight>
                  <a:srgbClr val="FFFFFF"/>
                </a:highlight>
              </a:rPr>
              <a:t>False:</a:t>
            </a:r>
            <a:r>
              <a:rPr lang="en-US" sz="2400">
                <a:solidFill>
                  <a:srgbClr val="24292E"/>
                </a:solidFill>
                <a:highlight>
                  <a:srgbClr val="FFFFFF"/>
                </a:highlight>
              </a:rPr>
              <a:t> most participants either didn’t notice, or did not feel the need to point the emergency alert, which indicates that Veterans should go to any available emergency room.</a:t>
            </a:r>
            <a:endParaRPr sz="2400">
              <a:solidFill>
                <a:srgbClr val="24292E"/>
              </a:solidFill>
              <a:highlight>
                <a:srgbClr val="FFFFFF"/>
              </a:highlight>
            </a:endParaRPr>
          </a:p>
        </p:txBody>
      </p:sp>
      <p:pic>
        <p:nvPicPr>
          <p:cNvPr id="240" name="Google Shape;240;ge06dde5c54_0_50" title="Points scored"/>
          <p:cNvPicPr preferRelativeResize="0"/>
          <p:nvPr/>
        </p:nvPicPr>
        <p:blipFill>
          <a:blip r:embed="rId3">
            <a:alphaModFix/>
          </a:blip>
          <a:stretch>
            <a:fillRect/>
          </a:stretch>
        </p:blipFill>
        <p:spPr>
          <a:xfrm>
            <a:off x="609600" y="3160860"/>
            <a:ext cx="5017926" cy="3102740"/>
          </a:xfrm>
          <a:prstGeom prst="rect">
            <a:avLst/>
          </a:prstGeom>
          <a:noFill/>
          <a:ln>
            <a:noFill/>
          </a:ln>
        </p:spPr>
      </p:pic>
      <p:sp>
        <p:nvSpPr>
          <p:cNvPr id="241" name="Google Shape;241;ge06dde5c54_0_50"/>
          <p:cNvSpPr txBox="1"/>
          <p:nvPr/>
        </p:nvSpPr>
        <p:spPr>
          <a:xfrm>
            <a:off x="5410625" y="3599275"/>
            <a:ext cx="55872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6FA8DC"/>
                </a:solidFill>
                <a:latin typeface="Source Sans Pro"/>
                <a:ea typeface="Source Sans Pro"/>
                <a:cs typeface="Source Sans Pro"/>
                <a:sym typeface="Source Sans Pro"/>
              </a:rPr>
              <a:t>2</a:t>
            </a:r>
            <a:r>
              <a:rPr b="1" lang="en-US" sz="2400">
                <a:solidFill>
                  <a:srgbClr val="6FA8DC"/>
                </a:solidFill>
                <a:latin typeface="Source Sans Pro"/>
                <a:ea typeface="Source Sans Pro"/>
                <a:cs typeface="Source Sans Pro"/>
                <a:sym typeface="Source Sans Pro"/>
              </a:rPr>
              <a:t>/9 participants</a:t>
            </a:r>
            <a:r>
              <a:rPr lang="en-US" sz="2400">
                <a:latin typeface="Source Sans Pro"/>
                <a:ea typeface="Source Sans Pro"/>
                <a:cs typeface="Source Sans Pro"/>
                <a:sym typeface="Source Sans Pro"/>
              </a:rPr>
              <a:t> pointed out the emergency alert.</a:t>
            </a:r>
            <a:endParaRPr sz="2400">
              <a:latin typeface="Source Sans Pro"/>
              <a:ea typeface="Source Sans Pro"/>
              <a:cs typeface="Source Sans Pro"/>
              <a:sym typeface="Source Sans Pro"/>
            </a:endParaRPr>
          </a:p>
          <a:p>
            <a:pPr indent="0" lvl="0" marL="0" rtl="0" algn="l">
              <a:spcBef>
                <a:spcPts val="0"/>
              </a:spcBef>
              <a:spcAft>
                <a:spcPts val="0"/>
              </a:spcAft>
              <a:buNone/>
            </a:pPr>
            <a:r>
              <a:t/>
            </a:r>
            <a:endParaRPr sz="2400">
              <a:latin typeface="Source Sans Pro"/>
              <a:ea typeface="Source Sans Pro"/>
              <a:cs typeface="Source Sans Pro"/>
              <a:sym typeface="Source Sans Pro"/>
            </a:endParaRPr>
          </a:p>
          <a:p>
            <a:pPr indent="0" lvl="0" marL="0" rtl="0" algn="l">
              <a:spcBef>
                <a:spcPts val="0"/>
              </a:spcBef>
              <a:spcAft>
                <a:spcPts val="0"/>
              </a:spcAft>
              <a:buNone/>
            </a:pPr>
            <a:r>
              <a:rPr i="1" lang="en-US" sz="2400">
                <a:solidFill>
                  <a:srgbClr val="7F8EA3"/>
                </a:solidFill>
                <a:latin typeface="Source Sans Pro"/>
                <a:ea typeface="Source Sans Pro"/>
                <a:cs typeface="Source Sans Pro"/>
                <a:sym typeface="Source Sans Pro"/>
              </a:rPr>
              <a:t>[P6] "[Pointing out alert] Common sense, if you have an emergency, call 911."</a:t>
            </a:r>
            <a:endParaRPr i="1" sz="2400">
              <a:solidFill>
                <a:srgbClr val="7F8EA3"/>
              </a:solidFill>
              <a:latin typeface="Source Sans Pro"/>
              <a:ea typeface="Source Sans Pro"/>
              <a:cs typeface="Source Sans Pro"/>
              <a:sym typeface="Source Sans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e06dde5c54_0_57"/>
          <p:cNvSpPr txBox="1"/>
          <p:nvPr>
            <p:ph type="title"/>
          </p:nvPr>
        </p:nvSpPr>
        <p:spPr>
          <a:xfrm>
            <a:off x="609600" y="685800"/>
            <a:ext cx="10947300" cy="601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sz="2400"/>
              <a:t>3.  Veterans understand that the Facility Locator list contains "in-network" VA and community care facilities, and is not comprehensive: it may not represent all emergency options available to them.</a:t>
            </a:r>
            <a:endParaRPr sz="2400"/>
          </a:p>
        </p:txBody>
      </p:sp>
      <p:sp>
        <p:nvSpPr>
          <p:cNvPr id="248" name="Google Shape;248;ge06dde5c54_0_57"/>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spcBef>
                <a:spcPts val="800"/>
              </a:spcBef>
              <a:spcAft>
                <a:spcPts val="0"/>
              </a:spcAft>
              <a:buSzPts val="2000"/>
              <a:buNone/>
            </a:pPr>
            <a:r>
              <a:rPr lang="en-US"/>
              <a:t>Research Findings - Hypotheses</a:t>
            </a:r>
            <a:endParaRPr/>
          </a:p>
        </p:txBody>
      </p:sp>
      <p:sp>
        <p:nvSpPr>
          <p:cNvPr id="249" name="Google Shape;249;ge06dde5c54_0_57"/>
          <p:cNvSpPr txBox="1"/>
          <p:nvPr>
            <p:ph idx="4294967295" type="body"/>
          </p:nvPr>
        </p:nvSpPr>
        <p:spPr>
          <a:xfrm>
            <a:off x="609600" y="2150425"/>
            <a:ext cx="11304000" cy="49389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300"/>
              </a:spcBef>
              <a:spcAft>
                <a:spcPts val="1200"/>
              </a:spcAft>
              <a:buNone/>
            </a:pPr>
            <a:r>
              <a:rPr b="1" lang="en-US" sz="2400">
                <a:solidFill>
                  <a:srgbClr val="24292E"/>
                </a:solidFill>
                <a:highlight>
                  <a:srgbClr val="FFFFFF"/>
                </a:highlight>
              </a:rPr>
              <a:t>True:</a:t>
            </a:r>
            <a:r>
              <a:rPr lang="en-US" sz="2400">
                <a:solidFill>
                  <a:srgbClr val="24292E"/>
                </a:solidFill>
                <a:highlight>
                  <a:srgbClr val="FFFFFF"/>
                </a:highlight>
              </a:rPr>
              <a:t> most participants knew search results were in-network only, and did not necessarily expect out-of-network search results.</a:t>
            </a:r>
            <a:endParaRPr sz="2400">
              <a:solidFill>
                <a:srgbClr val="24292E"/>
              </a:solidFill>
              <a:highlight>
                <a:srgbClr val="FFFFFF"/>
              </a:highlight>
            </a:endParaRPr>
          </a:p>
        </p:txBody>
      </p:sp>
      <p:pic>
        <p:nvPicPr>
          <p:cNvPr id="250" name="Google Shape;250;ge06dde5c54_0_57" title="Points scored"/>
          <p:cNvPicPr preferRelativeResize="0"/>
          <p:nvPr/>
        </p:nvPicPr>
        <p:blipFill>
          <a:blip r:embed="rId3">
            <a:alphaModFix/>
          </a:blip>
          <a:stretch>
            <a:fillRect/>
          </a:stretch>
        </p:blipFill>
        <p:spPr>
          <a:xfrm>
            <a:off x="582525" y="3297325"/>
            <a:ext cx="5048250" cy="3121499"/>
          </a:xfrm>
          <a:prstGeom prst="rect">
            <a:avLst/>
          </a:prstGeom>
          <a:noFill/>
          <a:ln>
            <a:noFill/>
          </a:ln>
        </p:spPr>
      </p:pic>
      <p:sp>
        <p:nvSpPr>
          <p:cNvPr id="251" name="Google Shape;251;ge06dde5c54_0_57"/>
          <p:cNvSpPr txBox="1"/>
          <p:nvPr/>
        </p:nvSpPr>
        <p:spPr>
          <a:xfrm>
            <a:off x="5303900" y="3579525"/>
            <a:ext cx="5587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6FA8DC"/>
                </a:solidFill>
                <a:latin typeface="Source Sans Pro"/>
                <a:ea typeface="Source Sans Pro"/>
                <a:cs typeface="Source Sans Pro"/>
                <a:sym typeface="Source Sans Pro"/>
              </a:rPr>
              <a:t>7</a:t>
            </a:r>
            <a:r>
              <a:rPr b="1" lang="en-US" sz="2400">
                <a:solidFill>
                  <a:srgbClr val="6FA8DC"/>
                </a:solidFill>
                <a:latin typeface="Source Sans Pro"/>
                <a:ea typeface="Source Sans Pro"/>
                <a:cs typeface="Source Sans Pro"/>
                <a:sym typeface="Source Sans Pro"/>
              </a:rPr>
              <a:t>/9 participants</a:t>
            </a:r>
            <a:r>
              <a:rPr lang="en-US" sz="2400">
                <a:latin typeface="Source Sans Pro"/>
                <a:ea typeface="Source Sans Pro"/>
                <a:cs typeface="Source Sans Pro"/>
                <a:sym typeface="Source Sans Pro"/>
              </a:rPr>
              <a:t> expressed understanding that “in-network” referred only to VA or VA community partners.</a:t>
            </a:r>
            <a:endParaRPr sz="2400">
              <a:latin typeface="Source Sans Pro"/>
              <a:ea typeface="Source Sans Pro"/>
              <a:cs typeface="Source Sans Pro"/>
              <a:sym typeface="Source Sans Pro"/>
            </a:endParaRPr>
          </a:p>
          <a:p>
            <a:pPr indent="0" lvl="0" marL="0" rtl="0" algn="l">
              <a:spcBef>
                <a:spcPts val="0"/>
              </a:spcBef>
              <a:spcAft>
                <a:spcPts val="0"/>
              </a:spcAft>
              <a:buNone/>
            </a:pPr>
            <a:r>
              <a:t/>
            </a:r>
            <a:endParaRPr sz="2400">
              <a:latin typeface="Source Sans Pro"/>
              <a:ea typeface="Source Sans Pro"/>
              <a:cs typeface="Source Sans Pro"/>
              <a:sym typeface="Source Sans Pro"/>
            </a:endParaRPr>
          </a:p>
          <a:p>
            <a:pPr indent="0" lvl="0" marL="0" rtl="0" algn="l">
              <a:spcBef>
                <a:spcPts val="0"/>
              </a:spcBef>
              <a:spcAft>
                <a:spcPts val="0"/>
              </a:spcAft>
              <a:buNone/>
            </a:pPr>
            <a:r>
              <a:rPr i="1" lang="en-US" sz="2400">
                <a:solidFill>
                  <a:srgbClr val="7F8EA3"/>
                </a:solidFill>
                <a:latin typeface="Source Sans Pro"/>
                <a:ea typeface="Source Sans Pro"/>
                <a:cs typeface="Source Sans Pro"/>
                <a:sym typeface="Source Sans Pro"/>
              </a:rPr>
              <a:t>[P2] "If I am on a VA website, it is anything that is covered by the government...not including third party facilities."</a:t>
            </a:r>
            <a:endParaRPr i="1" sz="2400">
              <a:solidFill>
                <a:srgbClr val="7F8EA3"/>
              </a:solidFill>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e06dde5c54_0_64"/>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None/>
            </a:pPr>
            <a:r>
              <a:rPr lang="en-US" sz="2400"/>
              <a:t>4.  The facility type label "In-network emergency care" does not introduce confusion about other facility types</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SzPts val="3600"/>
              <a:buNone/>
            </a:pPr>
            <a:r>
              <a:t/>
            </a:r>
            <a:endParaRPr sz="2400"/>
          </a:p>
        </p:txBody>
      </p:sp>
      <p:sp>
        <p:nvSpPr>
          <p:cNvPr id="258" name="Google Shape;258;ge06dde5c54_0_64"/>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spcBef>
                <a:spcPts val="800"/>
              </a:spcBef>
              <a:spcAft>
                <a:spcPts val="0"/>
              </a:spcAft>
              <a:buSzPts val="2000"/>
              <a:buNone/>
            </a:pPr>
            <a:r>
              <a:rPr lang="en-US"/>
              <a:t>Research Findings - Hypotheses</a:t>
            </a:r>
            <a:endParaRPr/>
          </a:p>
        </p:txBody>
      </p:sp>
      <p:sp>
        <p:nvSpPr>
          <p:cNvPr id="259" name="Google Shape;259;ge06dde5c54_0_64"/>
          <p:cNvSpPr txBox="1"/>
          <p:nvPr>
            <p:ph idx="4294967295" type="body"/>
          </p:nvPr>
        </p:nvSpPr>
        <p:spPr>
          <a:xfrm>
            <a:off x="609600" y="1798300"/>
            <a:ext cx="11304000" cy="49389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300"/>
              </a:spcBef>
              <a:spcAft>
                <a:spcPts val="1200"/>
              </a:spcAft>
              <a:buNone/>
            </a:pPr>
            <a:r>
              <a:rPr b="1" lang="en-US" sz="2400">
                <a:solidFill>
                  <a:srgbClr val="24292E"/>
                </a:solidFill>
                <a:highlight>
                  <a:srgbClr val="FFFFFF"/>
                </a:highlight>
              </a:rPr>
              <a:t>False:</a:t>
            </a:r>
            <a:r>
              <a:rPr lang="en-US" sz="2400">
                <a:solidFill>
                  <a:srgbClr val="24292E"/>
                </a:solidFill>
                <a:highlight>
                  <a:srgbClr val="FFFFFF"/>
                </a:highlight>
              </a:rPr>
              <a:t> this label did introduce confusion. Juxtaposed with the other ‘Facility type’ options, some participants suggested changing it to be similar to other options.</a:t>
            </a:r>
            <a:endParaRPr sz="2400">
              <a:solidFill>
                <a:srgbClr val="24292E"/>
              </a:solidFill>
              <a:highlight>
                <a:srgbClr val="FFFFFF"/>
              </a:highlight>
            </a:endParaRPr>
          </a:p>
        </p:txBody>
      </p:sp>
      <p:pic>
        <p:nvPicPr>
          <p:cNvPr id="260" name="Google Shape;260;ge06dde5c54_0_64" title="Points scored"/>
          <p:cNvPicPr preferRelativeResize="0"/>
          <p:nvPr/>
        </p:nvPicPr>
        <p:blipFill>
          <a:blip r:embed="rId3">
            <a:alphaModFix/>
          </a:blip>
          <a:stretch>
            <a:fillRect/>
          </a:stretch>
        </p:blipFill>
        <p:spPr>
          <a:xfrm>
            <a:off x="519625" y="3231150"/>
            <a:ext cx="5019150" cy="3103500"/>
          </a:xfrm>
          <a:prstGeom prst="rect">
            <a:avLst/>
          </a:prstGeom>
          <a:noFill/>
          <a:ln>
            <a:noFill/>
          </a:ln>
        </p:spPr>
      </p:pic>
      <p:sp>
        <p:nvSpPr>
          <p:cNvPr id="261" name="Google Shape;261;ge06dde5c54_0_64"/>
          <p:cNvSpPr txBox="1"/>
          <p:nvPr/>
        </p:nvSpPr>
        <p:spPr>
          <a:xfrm>
            <a:off x="5274800" y="3279650"/>
            <a:ext cx="5587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6FA8DC"/>
                </a:solidFill>
                <a:latin typeface="Source Sans Pro"/>
                <a:ea typeface="Source Sans Pro"/>
                <a:cs typeface="Source Sans Pro"/>
                <a:sym typeface="Source Sans Pro"/>
              </a:rPr>
              <a:t>3</a:t>
            </a:r>
            <a:r>
              <a:rPr b="1" lang="en-US" sz="2400">
                <a:solidFill>
                  <a:srgbClr val="6FA8DC"/>
                </a:solidFill>
                <a:latin typeface="Source Sans Pro"/>
                <a:ea typeface="Source Sans Pro"/>
                <a:cs typeface="Source Sans Pro"/>
                <a:sym typeface="Source Sans Pro"/>
              </a:rPr>
              <a:t>/9 participants</a:t>
            </a:r>
            <a:r>
              <a:rPr lang="en-US" sz="2400">
                <a:latin typeface="Source Sans Pro"/>
                <a:ea typeface="Source Sans Pro"/>
                <a:cs typeface="Source Sans Pro"/>
                <a:sym typeface="Source Sans Pro"/>
              </a:rPr>
              <a:t> expressed confusion about facility types.</a:t>
            </a:r>
            <a:endParaRPr sz="2400">
              <a:latin typeface="Source Sans Pro"/>
              <a:ea typeface="Source Sans Pro"/>
              <a:cs typeface="Source Sans Pro"/>
              <a:sym typeface="Source Sans Pro"/>
            </a:endParaRPr>
          </a:p>
          <a:p>
            <a:pPr indent="0" lvl="0" marL="0" rtl="0" algn="l">
              <a:spcBef>
                <a:spcPts val="0"/>
              </a:spcBef>
              <a:spcAft>
                <a:spcPts val="0"/>
              </a:spcAft>
              <a:buNone/>
            </a:pPr>
            <a:r>
              <a:t/>
            </a:r>
            <a:endParaRPr sz="2400">
              <a:latin typeface="Source Sans Pro"/>
              <a:ea typeface="Source Sans Pro"/>
              <a:cs typeface="Source Sans Pro"/>
              <a:sym typeface="Source Sans Pro"/>
            </a:endParaRPr>
          </a:p>
          <a:p>
            <a:pPr indent="0" lvl="0" marL="0" rtl="0" algn="l">
              <a:spcBef>
                <a:spcPts val="0"/>
              </a:spcBef>
              <a:spcAft>
                <a:spcPts val="0"/>
              </a:spcAft>
              <a:buNone/>
            </a:pPr>
            <a:r>
              <a:rPr i="1" lang="en-US" sz="2400">
                <a:solidFill>
                  <a:srgbClr val="7F8EA3"/>
                </a:solidFill>
                <a:latin typeface="Source Sans Pro"/>
                <a:ea typeface="Source Sans Pro"/>
                <a:cs typeface="Source Sans Pro"/>
                <a:sym typeface="Source Sans Pro"/>
              </a:rPr>
              <a:t>[P5] "...in-network emergency care, to me that is a stumbling block...I would want to hit emergency care, then have the explanation.”</a:t>
            </a:r>
            <a:endParaRPr i="1" sz="2400">
              <a:solidFill>
                <a:srgbClr val="7F8EA3"/>
              </a:solidFill>
              <a:latin typeface="Source Sans Pro"/>
              <a:ea typeface="Source Sans Pro"/>
              <a:cs typeface="Source Sans Pro"/>
              <a:sym typeface="Source Sans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e06dde5c54_0_71"/>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sz="2400"/>
              <a:t>5.  Veterans understand how to learn more about community care emergency benefits</a:t>
            </a:r>
            <a:endParaRPr sz="2400"/>
          </a:p>
        </p:txBody>
      </p:sp>
      <p:sp>
        <p:nvSpPr>
          <p:cNvPr id="268" name="Google Shape;268;ge06dde5c54_0_71"/>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spcBef>
                <a:spcPts val="800"/>
              </a:spcBef>
              <a:spcAft>
                <a:spcPts val="0"/>
              </a:spcAft>
              <a:buSzPts val="2000"/>
              <a:buNone/>
            </a:pPr>
            <a:r>
              <a:rPr lang="en-US"/>
              <a:t>Research Findings - Hypotheses</a:t>
            </a:r>
            <a:endParaRPr/>
          </a:p>
        </p:txBody>
      </p:sp>
      <p:sp>
        <p:nvSpPr>
          <p:cNvPr id="269" name="Google Shape;269;ge06dde5c54_0_71"/>
          <p:cNvSpPr txBox="1"/>
          <p:nvPr>
            <p:ph idx="4294967295" type="body"/>
          </p:nvPr>
        </p:nvSpPr>
        <p:spPr>
          <a:xfrm>
            <a:off x="609600" y="1711000"/>
            <a:ext cx="11304000" cy="49389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1200"/>
              </a:spcAft>
              <a:buNone/>
            </a:pPr>
            <a:r>
              <a:rPr b="1" lang="en-US" sz="2400">
                <a:solidFill>
                  <a:srgbClr val="24292E"/>
                </a:solidFill>
                <a:highlight>
                  <a:srgbClr val="FFFFFF"/>
                </a:highlight>
              </a:rPr>
              <a:t>False:</a:t>
            </a:r>
            <a:r>
              <a:rPr lang="en-US" sz="2400">
                <a:solidFill>
                  <a:srgbClr val="24292E"/>
                </a:solidFill>
                <a:highlight>
                  <a:srgbClr val="FFFFFF"/>
                </a:highlight>
              </a:rPr>
              <a:t> </a:t>
            </a:r>
            <a:r>
              <a:rPr lang="en-US" sz="2400">
                <a:solidFill>
                  <a:srgbClr val="24292E"/>
                </a:solidFill>
                <a:highlight>
                  <a:srgbClr val="FFFFFF"/>
                </a:highlight>
              </a:rPr>
              <a:t>most participants did not intuitively recognize the blue info alert as access to additional information, or were simply unwilling to click it during the demo. </a:t>
            </a:r>
            <a:endParaRPr sz="2400">
              <a:solidFill>
                <a:srgbClr val="24292E"/>
              </a:solidFill>
              <a:highlight>
                <a:srgbClr val="FFFFFF"/>
              </a:highlight>
            </a:endParaRPr>
          </a:p>
        </p:txBody>
      </p:sp>
      <p:pic>
        <p:nvPicPr>
          <p:cNvPr id="270" name="Google Shape;270;ge06dde5c54_0_71" title="Points scored"/>
          <p:cNvPicPr preferRelativeResize="0"/>
          <p:nvPr/>
        </p:nvPicPr>
        <p:blipFill>
          <a:blip r:embed="rId3">
            <a:alphaModFix/>
          </a:blip>
          <a:stretch>
            <a:fillRect/>
          </a:stretch>
        </p:blipFill>
        <p:spPr>
          <a:xfrm>
            <a:off x="461425" y="3187425"/>
            <a:ext cx="5116149" cy="3163500"/>
          </a:xfrm>
          <a:prstGeom prst="rect">
            <a:avLst/>
          </a:prstGeom>
          <a:noFill/>
          <a:ln>
            <a:noFill/>
          </a:ln>
        </p:spPr>
      </p:pic>
      <p:sp>
        <p:nvSpPr>
          <p:cNvPr id="271" name="Google Shape;271;ge06dde5c54_0_71"/>
          <p:cNvSpPr txBox="1"/>
          <p:nvPr/>
        </p:nvSpPr>
        <p:spPr>
          <a:xfrm>
            <a:off x="5236000" y="3337475"/>
            <a:ext cx="55872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6FA8DC"/>
                </a:solidFill>
                <a:latin typeface="Source Sans Pro"/>
                <a:ea typeface="Source Sans Pro"/>
                <a:cs typeface="Source Sans Pro"/>
                <a:sym typeface="Source Sans Pro"/>
              </a:rPr>
              <a:t>2</a:t>
            </a:r>
            <a:r>
              <a:rPr b="1" lang="en-US" sz="2400">
                <a:solidFill>
                  <a:srgbClr val="6FA8DC"/>
                </a:solidFill>
                <a:latin typeface="Source Sans Pro"/>
                <a:ea typeface="Source Sans Pro"/>
                <a:cs typeface="Source Sans Pro"/>
                <a:sym typeface="Source Sans Pro"/>
              </a:rPr>
              <a:t>/9 participants</a:t>
            </a:r>
            <a:r>
              <a:rPr lang="en-US" sz="2400">
                <a:latin typeface="Source Sans Pro"/>
                <a:ea typeface="Source Sans Pro"/>
                <a:cs typeface="Source Sans Pro"/>
                <a:sym typeface="Source Sans Pro"/>
              </a:rPr>
              <a:t> participants clicked on the benefits link in search results.</a:t>
            </a:r>
            <a:endParaRPr sz="2400">
              <a:latin typeface="Source Sans Pro"/>
              <a:ea typeface="Source Sans Pro"/>
              <a:cs typeface="Source Sans Pro"/>
              <a:sym typeface="Source Sans Pro"/>
            </a:endParaRPr>
          </a:p>
          <a:p>
            <a:pPr indent="0" lvl="0" marL="0" rtl="0" algn="l">
              <a:spcBef>
                <a:spcPts val="0"/>
              </a:spcBef>
              <a:spcAft>
                <a:spcPts val="0"/>
              </a:spcAft>
              <a:buNone/>
            </a:pPr>
            <a:r>
              <a:t/>
            </a:r>
            <a:endParaRPr sz="2400">
              <a:latin typeface="Source Sans Pro"/>
              <a:ea typeface="Source Sans Pro"/>
              <a:cs typeface="Source Sans Pro"/>
              <a:sym typeface="Source Sans Pro"/>
            </a:endParaRPr>
          </a:p>
          <a:p>
            <a:pPr indent="0" lvl="0" marL="0" rtl="0" algn="l">
              <a:spcBef>
                <a:spcPts val="0"/>
              </a:spcBef>
              <a:spcAft>
                <a:spcPts val="0"/>
              </a:spcAft>
              <a:buNone/>
            </a:pPr>
            <a:r>
              <a:rPr i="1" lang="en-US" sz="2400">
                <a:solidFill>
                  <a:srgbClr val="7F8EA3"/>
                </a:solidFill>
                <a:latin typeface="Source Sans Pro"/>
                <a:ea typeface="Source Sans Pro"/>
                <a:cs typeface="Source Sans Pro"/>
                <a:sym typeface="Source Sans Pro"/>
              </a:rPr>
              <a:t>[P1] "How would I learn more about my benefits and the types of care that a facility offers...I don't see a way to do that."</a:t>
            </a:r>
            <a:endParaRPr i="1" sz="2400">
              <a:solidFill>
                <a:srgbClr val="7F8EA3"/>
              </a:solidFill>
              <a:latin typeface="Source Sans Pro"/>
              <a:ea typeface="Source Sans Pro"/>
              <a:cs typeface="Source Sans Pro"/>
              <a:sym typeface="Source Sans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e06dde5c54_0_78"/>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None/>
            </a:pPr>
            <a:r>
              <a:rPr lang="en-US" sz="2400"/>
              <a:t>6.  Participants will understand what to do in case of emergency.</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SzPts val="3600"/>
              <a:buNone/>
            </a:pPr>
            <a:r>
              <a:t/>
            </a:r>
            <a:endParaRPr sz="2400"/>
          </a:p>
        </p:txBody>
      </p:sp>
      <p:sp>
        <p:nvSpPr>
          <p:cNvPr id="278" name="Google Shape;278;ge06dde5c54_0_78"/>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spcBef>
                <a:spcPts val="800"/>
              </a:spcBef>
              <a:spcAft>
                <a:spcPts val="0"/>
              </a:spcAft>
              <a:buSzPts val="2000"/>
              <a:buNone/>
            </a:pPr>
            <a:r>
              <a:rPr lang="en-US"/>
              <a:t>Research Findings - Hypotheses</a:t>
            </a:r>
            <a:endParaRPr/>
          </a:p>
        </p:txBody>
      </p:sp>
      <p:sp>
        <p:nvSpPr>
          <p:cNvPr id="279" name="Google Shape;279;ge06dde5c54_0_78"/>
          <p:cNvSpPr txBox="1"/>
          <p:nvPr>
            <p:ph idx="4294967295" type="body"/>
          </p:nvPr>
        </p:nvSpPr>
        <p:spPr>
          <a:xfrm>
            <a:off x="609600" y="1407875"/>
            <a:ext cx="11304000" cy="49389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300"/>
              </a:spcBef>
              <a:spcAft>
                <a:spcPts val="1200"/>
              </a:spcAft>
              <a:buNone/>
            </a:pPr>
            <a:r>
              <a:rPr b="1" lang="en-US" sz="2400">
                <a:solidFill>
                  <a:srgbClr val="24292E"/>
                </a:solidFill>
                <a:highlight>
                  <a:srgbClr val="FFFFFF"/>
                </a:highlight>
              </a:rPr>
              <a:t>Mostly false:</a:t>
            </a:r>
            <a:r>
              <a:rPr lang="en-US" sz="2400">
                <a:solidFill>
                  <a:srgbClr val="24292E"/>
                </a:solidFill>
                <a:highlight>
                  <a:srgbClr val="FFFFFF"/>
                </a:highlight>
              </a:rPr>
              <a:t> this was not gleaned from search results, however participants knew this from previous personal experience.</a:t>
            </a:r>
            <a:endParaRPr sz="2400">
              <a:solidFill>
                <a:srgbClr val="24292E"/>
              </a:solidFill>
              <a:highlight>
                <a:srgbClr val="FFFFFF"/>
              </a:highlight>
            </a:endParaRPr>
          </a:p>
        </p:txBody>
      </p:sp>
      <p:pic>
        <p:nvPicPr>
          <p:cNvPr id="280" name="Google Shape;280;ge06dde5c54_0_78" title="Points scored"/>
          <p:cNvPicPr preferRelativeResize="0"/>
          <p:nvPr/>
        </p:nvPicPr>
        <p:blipFill>
          <a:blip r:embed="rId3">
            <a:alphaModFix/>
          </a:blip>
          <a:stretch>
            <a:fillRect/>
          </a:stretch>
        </p:blipFill>
        <p:spPr>
          <a:xfrm>
            <a:off x="401825" y="3060387"/>
            <a:ext cx="5203950" cy="3217776"/>
          </a:xfrm>
          <a:prstGeom prst="rect">
            <a:avLst/>
          </a:prstGeom>
          <a:noFill/>
          <a:ln>
            <a:noFill/>
          </a:ln>
        </p:spPr>
      </p:pic>
      <p:sp>
        <p:nvSpPr>
          <p:cNvPr id="281" name="Google Shape;281;ge06dde5c54_0_78"/>
          <p:cNvSpPr txBox="1"/>
          <p:nvPr/>
        </p:nvSpPr>
        <p:spPr>
          <a:xfrm>
            <a:off x="5216600" y="3556325"/>
            <a:ext cx="55872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6FA8DC"/>
                </a:solidFill>
                <a:latin typeface="Source Sans Pro"/>
                <a:ea typeface="Source Sans Pro"/>
                <a:cs typeface="Source Sans Pro"/>
                <a:sym typeface="Source Sans Pro"/>
              </a:rPr>
              <a:t>5</a:t>
            </a:r>
            <a:r>
              <a:rPr b="1" lang="en-US" sz="2400">
                <a:solidFill>
                  <a:srgbClr val="6FA8DC"/>
                </a:solidFill>
                <a:latin typeface="Source Sans Pro"/>
                <a:ea typeface="Source Sans Pro"/>
                <a:cs typeface="Source Sans Pro"/>
                <a:sym typeface="Source Sans Pro"/>
              </a:rPr>
              <a:t>/9 participants</a:t>
            </a:r>
            <a:r>
              <a:rPr lang="en-US" sz="2400">
                <a:latin typeface="Source Sans Pro"/>
                <a:ea typeface="Source Sans Pro"/>
                <a:cs typeface="Source Sans Pro"/>
                <a:sym typeface="Source Sans Pro"/>
              </a:rPr>
              <a:t> referenced previous experience as a source of information.</a:t>
            </a:r>
            <a:endParaRPr sz="2400">
              <a:latin typeface="Source Sans Pro"/>
              <a:ea typeface="Source Sans Pro"/>
              <a:cs typeface="Source Sans Pro"/>
              <a:sym typeface="Source Sans Pro"/>
            </a:endParaRPr>
          </a:p>
          <a:p>
            <a:pPr indent="0" lvl="0" marL="0" rtl="0" algn="l">
              <a:spcBef>
                <a:spcPts val="0"/>
              </a:spcBef>
              <a:spcAft>
                <a:spcPts val="0"/>
              </a:spcAft>
              <a:buNone/>
            </a:pPr>
            <a:r>
              <a:t/>
            </a:r>
            <a:endParaRPr sz="2400">
              <a:latin typeface="Source Sans Pro"/>
              <a:ea typeface="Source Sans Pro"/>
              <a:cs typeface="Source Sans Pro"/>
              <a:sym typeface="Source Sans Pro"/>
            </a:endParaRPr>
          </a:p>
          <a:p>
            <a:pPr indent="0" lvl="0" marL="0" rtl="0" algn="l">
              <a:spcBef>
                <a:spcPts val="0"/>
              </a:spcBef>
              <a:spcAft>
                <a:spcPts val="0"/>
              </a:spcAft>
              <a:buNone/>
            </a:pPr>
            <a:r>
              <a:rPr i="1" lang="en-US" sz="2400">
                <a:solidFill>
                  <a:srgbClr val="7F8EA3"/>
                </a:solidFill>
                <a:latin typeface="Source Sans Pro"/>
                <a:ea typeface="Source Sans Pro"/>
                <a:cs typeface="Source Sans Pro"/>
                <a:sym typeface="Source Sans Pro"/>
              </a:rPr>
              <a:t>[P2] "...ER is still covered 100%...even if I'm not able to get to the VA."</a:t>
            </a:r>
            <a:endParaRPr i="1" sz="2400">
              <a:solidFill>
                <a:srgbClr val="7F8EA3"/>
              </a:solidFill>
              <a:latin typeface="Source Sans Pro"/>
              <a:ea typeface="Source Sans Pro"/>
              <a:cs typeface="Source Sans Pro"/>
              <a:sym typeface="Source Sans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4"/>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Additional Insights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3"/>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Additional Insights</a:t>
            </a:r>
            <a:endParaRPr/>
          </a:p>
        </p:txBody>
      </p:sp>
      <p:sp>
        <p:nvSpPr>
          <p:cNvPr id="293" name="Google Shape;293;p13"/>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94" name="Google Shape;294;p13"/>
          <p:cNvSpPr txBox="1"/>
          <p:nvPr/>
        </p:nvSpPr>
        <p:spPr>
          <a:xfrm>
            <a:off x="613175" y="1511950"/>
            <a:ext cx="10743600" cy="4930800"/>
          </a:xfrm>
          <a:prstGeom prst="rect">
            <a:avLst/>
          </a:prstGeom>
          <a:noFill/>
          <a:ln>
            <a:noFill/>
          </a:ln>
        </p:spPr>
        <p:txBody>
          <a:bodyPr anchorCtr="0" anchor="t" bIns="45700" lIns="45700" spcFirstLastPara="1" rIns="45700" wrap="square" tIns="45700">
            <a:noAutofit/>
          </a:bodyPr>
          <a:lstStyle/>
          <a:p>
            <a:pPr indent="-342900" lvl="0" marL="457200" rtl="0" algn="l">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Most participant's first choice during the open-ended search task was "Urgent Care" under the "Facility type" dropdown (5/9 participants)</a:t>
            </a:r>
            <a:endParaRPr sz="1800">
              <a:solidFill>
                <a:srgbClr val="454454"/>
              </a:solidFill>
              <a:latin typeface="Source Sans Pro"/>
              <a:ea typeface="Source Sans Pro"/>
              <a:cs typeface="Source Sans Pro"/>
              <a:sym typeface="Source Sans Pro"/>
            </a:endParaRPr>
          </a:p>
          <a:p>
            <a:pPr indent="-342900" lvl="1" marL="914400" rtl="0" algn="l">
              <a:spcBef>
                <a:spcPts val="100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"VA Health" under the "Facility type" dropdown was the second most picked first-choice option (3/9 participants)</a:t>
            </a:r>
            <a:endParaRPr sz="1800">
              <a:solidFill>
                <a:srgbClr val="454454"/>
              </a:solidFill>
              <a:latin typeface="Source Sans Pro"/>
              <a:ea typeface="Source Sans Pro"/>
              <a:cs typeface="Source Sans Pro"/>
              <a:sym typeface="Source Sans Pro"/>
            </a:endParaRPr>
          </a:p>
          <a:p>
            <a:pPr indent="-342900" lvl="0" marL="457200" rtl="0" algn="l">
              <a:spcBef>
                <a:spcPts val="100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For most participants, the main distinction between "urgent" and "emergency" seemed to be non-life threatening out-patient emergencies, vs potentially life-threatening in-patient emergencies.</a:t>
            </a:r>
            <a:endParaRPr sz="1800">
              <a:solidFill>
                <a:srgbClr val="454454"/>
              </a:solidFill>
              <a:latin typeface="Source Sans Pro"/>
              <a:ea typeface="Source Sans Pro"/>
              <a:cs typeface="Source Sans Pro"/>
              <a:sym typeface="Source Sans Pro"/>
            </a:endParaRPr>
          </a:p>
          <a:p>
            <a:pPr indent="0" lvl="0" marL="914400" rtl="0" algn="l">
              <a:lnSpc>
                <a:spcPct val="114000"/>
              </a:lnSpc>
              <a:spcBef>
                <a:spcPts val="1000"/>
              </a:spcBef>
              <a:spcAft>
                <a:spcPts val="0"/>
              </a:spcAft>
              <a:buNone/>
            </a:pPr>
            <a:r>
              <a:rPr i="1" lang="en-US" sz="1800">
                <a:solidFill>
                  <a:srgbClr val="1A5484"/>
                </a:solidFill>
                <a:latin typeface="Source Sans Pro"/>
                <a:ea typeface="Source Sans Pro"/>
                <a:cs typeface="Source Sans Pro"/>
                <a:sym typeface="Source Sans Pro"/>
              </a:rPr>
              <a:t>[P1] "Urgent care means you need care in that moment, but it's not a matter of life or death. Emergency care is a matter of life or death."</a:t>
            </a:r>
            <a:endParaRPr i="1" sz="1800">
              <a:solidFill>
                <a:srgbClr val="1A5484"/>
              </a:solidFill>
              <a:latin typeface="Source Sans Pro"/>
              <a:ea typeface="Source Sans Pro"/>
              <a:cs typeface="Source Sans Pro"/>
              <a:sym typeface="Source Sans Pro"/>
            </a:endParaRPr>
          </a:p>
          <a:p>
            <a:pPr indent="0" lvl="0" marL="914400" rtl="0" algn="l">
              <a:lnSpc>
                <a:spcPct val="114000"/>
              </a:lnSpc>
              <a:spcBef>
                <a:spcPts val="1000"/>
              </a:spcBef>
              <a:spcAft>
                <a:spcPts val="0"/>
              </a:spcAft>
              <a:buNone/>
            </a:pPr>
            <a:r>
              <a:rPr i="1" lang="en-US" sz="1800">
                <a:solidFill>
                  <a:srgbClr val="1A5484"/>
                </a:solidFill>
                <a:latin typeface="Source Sans Pro"/>
                <a:ea typeface="Source Sans Pro"/>
                <a:cs typeface="Source Sans Pro"/>
                <a:sym typeface="Source Sans Pro"/>
              </a:rPr>
              <a:t>[P2] "I think the fine line difference is whether it's life or death."</a:t>
            </a:r>
            <a:endParaRPr i="1" sz="1800">
              <a:solidFill>
                <a:srgbClr val="1A5484"/>
              </a:solidFill>
              <a:latin typeface="Source Sans Pro"/>
              <a:ea typeface="Source Sans Pro"/>
              <a:cs typeface="Source Sans Pro"/>
              <a:sym typeface="Source Sans Pro"/>
            </a:endParaRPr>
          </a:p>
          <a:p>
            <a:pPr indent="-342900" lvl="0" marL="457200" rtl="0" algn="l">
              <a:lnSpc>
                <a:spcPct val="114000"/>
              </a:lnSpc>
              <a:spcBef>
                <a:spcPts val="1000"/>
              </a:spcBef>
              <a:spcAft>
                <a:spcPts val="0"/>
              </a:spcAft>
              <a:buClr>
                <a:srgbClr val="081928"/>
              </a:buClr>
              <a:buSzPts val="1800"/>
              <a:buFont typeface="Source Sans Pro"/>
              <a:buChar char="●"/>
            </a:pPr>
            <a:r>
              <a:rPr lang="en-US" sz="1800">
                <a:solidFill>
                  <a:srgbClr val="081928"/>
                </a:solidFill>
                <a:latin typeface="Source Sans Pro"/>
                <a:ea typeface="Source Sans Pro"/>
                <a:cs typeface="Source Sans Pro"/>
                <a:sym typeface="Source Sans Pro"/>
              </a:rPr>
              <a:t>Of the participants that pointed out the yellow emergency alert, one stated that the blue info alert in the search results caught her attention first.</a:t>
            </a:r>
            <a:endParaRPr sz="1800">
              <a:solidFill>
                <a:srgbClr val="081928"/>
              </a:solidFill>
              <a:latin typeface="Source Sans Pro"/>
              <a:ea typeface="Source Sans Pro"/>
              <a:cs typeface="Source Sans Pro"/>
              <a:sym typeface="Source Sans Pro"/>
            </a:endParaRPr>
          </a:p>
          <a:p>
            <a:pPr indent="0" lvl="0" marL="914400" rtl="0" algn="l">
              <a:lnSpc>
                <a:spcPct val="114000"/>
              </a:lnSpc>
              <a:spcBef>
                <a:spcPts val="1000"/>
              </a:spcBef>
              <a:spcAft>
                <a:spcPts val="0"/>
              </a:spcAft>
              <a:buNone/>
            </a:pPr>
            <a:r>
              <a:rPr i="1" lang="en-US" sz="1800">
                <a:solidFill>
                  <a:srgbClr val="1A5484"/>
                </a:solidFill>
                <a:latin typeface="Source Sans Pro"/>
                <a:ea typeface="Source Sans Pro"/>
                <a:cs typeface="Source Sans Pro"/>
                <a:sym typeface="Source Sans Pro"/>
              </a:rPr>
              <a:t>[P5] "...it's fine, but the blue caught my eye faster."</a:t>
            </a:r>
            <a:endParaRPr sz="1800">
              <a:solidFill>
                <a:srgbClr val="081928"/>
              </a:solidFill>
              <a:latin typeface="Source Sans Pro"/>
              <a:ea typeface="Source Sans Pro"/>
              <a:cs typeface="Source Sans Pro"/>
              <a:sym typeface="Source Sans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e06dde5c54_0_128"/>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Recommendations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5"/>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Recommendations</a:t>
            </a:r>
            <a:endParaRPr/>
          </a:p>
        </p:txBody>
      </p:sp>
      <p:sp>
        <p:nvSpPr>
          <p:cNvPr id="306" name="Google Shape;306;p15"/>
          <p:cNvSpPr txBox="1"/>
          <p:nvPr/>
        </p:nvSpPr>
        <p:spPr>
          <a:xfrm>
            <a:off x="613175" y="1511950"/>
            <a:ext cx="10743600" cy="4930800"/>
          </a:xfrm>
          <a:prstGeom prst="rect">
            <a:avLst/>
          </a:prstGeom>
          <a:noFill/>
          <a:ln>
            <a:noFill/>
          </a:ln>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Change "In-network emergency care" under Facility type, to "Emergency care"</a:t>
            </a:r>
            <a:endParaRPr sz="2000">
              <a:solidFill>
                <a:srgbClr val="454454"/>
              </a:solidFill>
              <a:latin typeface="Source Sans Pro"/>
              <a:ea typeface="Source Sans Pro"/>
              <a:cs typeface="Source Sans Pro"/>
              <a:sym typeface="Source Sans Pro"/>
            </a:endParaRPr>
          </a:p>
          <a:p>
            <a:pPr indent="-355600" lvl="1" marL="914400" rtl="0" algn="l">
              <a:lnSpc>
                <a:spcPct val="114000"/>
              </a:lnSpc>
              <a:spcBef>
                <a:spcPts val="100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Veterans can still choose explicitly in-network options under the ‘Service type’ dropdown, so this should remove any confusion about the difference between this and other ‘Facility type’ options.</a:t>
            </a:r>
            <a:endParaRPr sz="2000">
              <a:solidFill>
                <a:srgbClr val="454454"/>
              </a:solidFill>
              <a:latin typeface="Source Sans Pro"/>
              <a:ea typeface="Source Sans Pro"/>
              <a:cs typeface="Source Sans Pro"/>
              <a:sym typeface="Source Sans Pro"/>
            </a:endParaRPr>
          </a:p>
          <a:p>
            <a:pPr indent="-355600" lvl="0" marL="457200" rtl="0" algn="l">
              <a:lnSpc>
                <a:spcPct val="114000"/>
              </a:lnSpc>
              <a:spcBef>
                <a:spcPts val="100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Consider revising the language of the benefits info alert</a:t>
            </a:r>
            <a:endParaRPr sz="2000">
              <a:solidFill>
                <a:srgbClr val="454454"/>
              </a:solidFill>
              <a:latin typeface="Source Sans Pro"/>
              <a:ea typeface="Source Sans Pro"/>
              <a:cs typeface="Source Sans Pro"/>
              <a:sym typeface="Source Sans Pro"/>
            </a:endParaRPr>
          </a:p>
          <a:p>
            <a:pPr indent="-355600" lvl="1" marL="914400" rtl="0" algn="l">
              <a:lnSpc>
                <a:spcPct val="114000"/>
              </a:lnSpc>
              <a:spcBef>
                <a:spcPts val="100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Most participants did not recognize the link as access to additional information, so using more explicit language may make it more recognizable as a call to action.</a:t>
            </a:r>
            <a:endParaRPr sz="2000">
              <a:solidFill>
                <a:srgbClr val="454454"/>
              </a:solidFill>
              <a:latin typeface="Source Sans Pro"/>
              <a:ea typeface="Source Sans Pro"/>
              <a:cs typeface="Source Sans Pro"/>
              <a:sym typeface="Source Sans Pro"/>
            </a:endParaRPr>
          </a:p>
          <a:p>
            <a:pPr indent="-355600" lvl="3" marL="1828800" marR="274505" rtl="0" algn="l">
              <a:lnSpc>
                <a:spcPct val="115000"/>
              </a:lnSpc>
              <a:spcBef>
                <a:spcPts val="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Ex: “Learn about your in-network emergency care benefits”</a:t>
            </a:r>
            <a:endParaRPr sz="2200">
              <a:solidFill>
                <a:srgbClr val="454454"/>
              </a:solidFill>
              <a:latin typeface="Source Sans Pro"/>
              <a:ea typeface="Source Sans Pro"/>
              <a:cs typeface="Source Sans Pro"/>
              <a:sym typeface="Source Sans Pro"/>
            </a:endParaRPr>
          </a:p>
          <a:p>
            <a:pPr indent="-355600" lvl="0" marL="457200" rtl="0" algn="l">
              <a:lnSpc>
                <a:spcPct val="114000"/>
              </a:lnSpc>
              <a:spcBef>
                <a:spcPts val="100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Consider changing the color &amp; style of the emergency alert</a:t>
            </a:r>
            <a:endParaRPr sz="2000">
              <a:solidFill>
                <a:srgbClr val="454454"/>
              </a:solidFill>
              <a:latin typeface="Source Sans Pro"/>
              <a:ea typeface="Source Sans Pro"/>
              <a:cs typeface="Source Sans Pro"/>
              <a:sym typeface="Source Sans Pro"/>
            </a:endParaRPr>
          </a:p>
          <a:p>
            <a:pPr indent="-355600" lvl="1" marL="914400" rtl="0" algn="l">
              <a:lnSpc>
                <a:spcPct val="114000"/>
              </a:lnSpc>
              <a:spcBef>
                <a:spcPts val="1000"/>
              </a:spcBef>
              <a:spcAft>
                <a:spcPts val="100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Very few participants seemed to notice the yellow emergency alert. Changing its color, and/or updating the style of the alert component used in this instance, may increase engagement.</a:t>
            </a:r>
            <a:endParaRPr sz="2000">
              <a:solidFill>
                <a:srgbClr val="454454"/>
              </a:solidFill>
              <a:latin typeface="Source Sans Pro"/>
              <a:ea typeface="Source Sans Pro"/>
              <a:cs typeface="Source Sans Pro"/>
              <a:sym typeface="Source Sans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6"/>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Next Steps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58252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solidFill>
                  <a:schemeClr val="dk1"/>
                </a:solidFill>
              </a:rPr>
              <a:t>Background</a:t>
            </a:r>
            <a:endParaRPr/>
          </a:p>
        </p:txBody>
      </p:sp>
      <p:sp>
        <p:nvSpPr>
          <p:cNvPr id="101" name="Google Shape;101;p3"/>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Background &amp; Goals</a:t>
            </a:r>
            <a:endParaRPr/>
          </a:p>
        </p:txBody>
      </p:sp>
      <p:sp>
        <p:nvSpPr>
          <p:cNvPr id="102" name="Google Shape;102;p3"/>
          <p:cNvSpPr txBox="1"/>
          <p:nvPr>
            <p:ph idx="2" type="body"/>
          </p:nvPr>
        </p:nvSpPr>
        <p:spPr>
          <a:xfrm>
            <a:off x="582525" y="1533875"/>
            <a:ext cx="5620800" cy="50409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b="0" lang="en-US" sz="1900">
                <a:solidFill>
                  <a:srgbClr val="24292E"/>
                </a:solidFill>
                <a:highlight>
                  <a:srgbClr val="FFFFFF"/>
                </a:highlight>
              </a:rPr>
              <a:t>The current facility locator tool does not easily provide </a:t>
            </a:r>
            <a:r>
              <a:rPr b="0" lang="en-US" sz="1900">
                <a:solidFill>
                  <a:srgbClr val="24292E"/>
                </a:solidFill>
                <a:highlight>
                  <a:srgbClr val="FFFFFF"/>
                </a:highlight>
              </a:rPr>
              <a:t>emergency care </a:t>
            </a:r>
            <a:r>
              <a:rPr b="0" lang="en-US" sz="1900">
                <a:solidFill>
                  <a:srgbClr val="24292E"/>
                </a:solidFill>
                <a:highlight>
                  <a:srgbClr val="FFFFFF"/>
                </a:highlight>
              </a:rPr>
              <a:t>locations. </a:t>
            </a:r>
            <a:endParaRPr b="0" sz="1900">
              <a:solidFill>
                <a:srgbClr val="24292E"/>
              </a:solidFill>
              <a:highlight>
                <a:srgbClr val="FFFFFF"/>
              </a:highlight>
            </a:endParaRPr>
          </a:p>
          <a:p>
            <a:pPr indent="-349250" lvl="0" marL="457200" rtl="0" algn="l">
              <a:lnSpc>
                <a:spcPct val="115000"/>
              </a:lnSpc>
              <a:spcBef>
                <a:spcPts val="1000"/>
              </a:spcBef>
              <a:spcAft>
                <a:spcPts val="0"/>
              </a:spcAft>
              <a:buClr>
                <a:srgbClr val="24292E"/>
              </a:buClr>
              <a:buSzPts val="1900"/>
              <a:buChar char="●"/>
            </a:pPr>
            <a:r>
              <a:rPr b="0" lang="en-US" sz="1900">
                <a:solidFill>
                  <a:srgbClr val="24292E"/>
                </a:solidFill>
                <a:highlight>
                  <a:srgbClr val="FFFFFF"/>
                </a:highlight>
              </a:rPr>
              <a:t>A new option "In-network emergency care" was </a:t>
            </a:r>
            <a:r>
              <a:rPr b="0" lang="en-US" sz="1900">
                <a:solidFill>
                  <a:srgbClr val="24292E"/>
                </a:solidFill>
                <a:highlight>
                  <a:srgbClr val="FFFFFF"/>
                </a:highlight>
              </a:rPr>
              <a:t>tested</a:t>
            </a:r>
            <a:r>
              <a:rPr b="0" lang="en-US" sz="1900">
                <a:solidFill>
                  <a:srgbClr val="24292E"/>
                </a:solidFill>
                <a:highlight>
                  <a:srgbClr val="FFFFFF"/>
                </a:highlight>
              </a:rPr>
              <a:t> under the 'Facility type' search dropdown. </a:t>
            </a:r>
            <a:endParaRPr b="0" sz="1900">
              <a:solidFill>
                <a:srgbClr val="24292E"/>
              </a:solidFill>
              <a:highlight>
                <a:srgbClr val="FFFFFF"/>
              </a:highlight>
            </a:endParaRPr>
          </a:p>
          <a:p>
            <a:pPr indent="-349250" lvl="0" marL="457200" rtl="0" algn="l">
              <a:lnSpc>
                <a:spcPct val="115000"/>
              </a:lnSpc>
              <a:spcBef>
                <a:spcPts val="0"/>
              </a:spcBef>
              <a:spcAft>
                <a:spcPts val="0"/>
              </a:spcAft>
              <a:buClr>
                <a:srgbClr val="24292E"/>
              </a:buClr>
              <a:buSzPts val="1900"/>
              <a:buChar char="●"/>
            </a:pPr>
            <a:r>
              <a:rPr b="0" lang="en-US" sz="1900">
                <a:solidFill>
                  <a:srgbClr val="24292E"/>
                </a:solidFill>
                <a:highlight>
                  <a:srgbClr val="FFFFFF"/>
                </a:highlight>
              </a:rPr>
              <a:t>Subsequent search options were tested under the 'Service type' dropdown:</a:t>
            </a:r>
            <a:endParaRPr b="0" sz="1900">
              <a:solidFill>
                <a:srgbClr val="24292E"/>
              </a:solidFill>
              <a:highlight>
                <a:srgbClr val="FFFFFF"/>
              </a:highlight>
            </a:endParaRPr>
          </a:p>
          <a:p>
            <a:pPr indent="-349250" lvl="1" marL="914400" rtl="0" algn="l">
              <a:lnSpc>
                <a:spcPct val="115000"/>
              </a:lnSpc>
              <a:spcBef>
                <a:spcPts val="0"/>
              </a:spcBef>
              <a:spcAft>
                <a:spcPts val="0"/>
              </a:spcAft>
              <a:buClr>
                <a:srgbClr val="24292E"/>
              </a:buClr>
              <a:buSzPts val="1900"/>
              <a:buChar char="○"/>
            </a:pPr>
            <a:r>
              <a:rPr lang="en-US" sz="1900">
                <a:solidFill>
                  <a:srgbClr val="24292E"/>
                </a:solidFill>
                <a:highlight>
                  <a:srgbClr val="FFFFFF"/>
                </a:highlight>
              </a:rPr>
              <a:t>All in-network </a:t>
            </a:r>
            <a:r>
              <a:rPr lang="en-US" sz="1900">
                <a:solidFill>
                  <a:srgbClr val="24292E"/>
                </a:solidFill>
                <a:highlight>
                  <a:srgbClr val="FFFFFF"/>
                </a:highlight>
              </a:rPr>
              <a:t>emergency</a:t>
            </a:r>
            <a:r>
              <a:rPr lang="en-US" sz="1900">
                <a:solidFill>
                  <a:srgbClr val="24292E"/>
                </a:solidFill>
                <a:highlight>
                  <a:srgbClr val="FFFFFF"/>
                </a:highlight>
              </a:rPr>
              <a:t> care</a:t>
            </a:r>
            <a:endParaRPr sz="1900">
              <a:solidFill>
                <a:srgbClr val="24292E"/>
              </a:solidFill>
              <a:highlight>
                <a:srgbClr val="FFFFFF"/>
              </a:highlight>
            </a:endParaRPr>
          </a:p>
          <a:p>
            <a:pPr indent="-349250" lvl="1" marL="914400" rtl="0" algn="l">
              <a:lnSpc>
                <a:spcPct val="115000"/>
              </a:lnSpc>
              <a:spcBef>
                <a:spcPts val="0"/>
              </a:spcBef>
              <a:spcAft>
                <a:spcPts val="0"/>
              </a:spcAft>
              <a:buClr>
                <a:srgbClr val="24292E"/>
              </a:buClr>
              <a:buSzPts val="1900"/>
              <a:buChar char="○"/>
            </a:pPr>
            <a:r>
              <a:rPr lang="en-US" sz="1900">
                <a:solidFill>
                  <a:srgbClr val="24292E"/>
                </a:solidFill>
                <a:highlight>
                  <a:srgbClr val="FFFFFF"/>
                </a:highlight>
              </a:rPr>
              <a:t>VA emergency care</a:t>
            </a:r>
            <a:endParaRPr sz="1900">
              <a:solidFill>
                <a:srgbClr val="24292E"/>
              </a:solidFill>
              <a:highlight>
                <a:srgbClr val="FFFFFF"/>
              </a:highlight>
            </a:endParaRPr>
          </a:p>
          <a:p>
            <a:pPr indent="-349250" lvl="1" marL="914400" rtl="0" algn="l">
              <a:lnSpc>
                <a:spcPct val="115000"/>
              </a:lnSpc>
              <a:spcBef>
                <a:spcPts val="0"/>
              </a:spcBef>
              <a:spcAft>
                <a:spcPts val="0"/>
              </a:spcAft>
              <a:buClr>
                <a:srgbClr val="24292E"/>
              </a:buClr>
              <a:buSzPts val="1900"/>
              <a:buChar char="○"/>
            </a:pPr>
            <a:r>
              <a:rPr lang="en-US" sz="1900">
                <a:solidFill>
                  <a:srgbClr val="24292E"/>
                </a:solidFill>
                <a:highlight>
                  <a:srgbClr val="FFFFFF"/>
                </a:highlight>
              </a:rPr>
              <a:t>In-network community emergency care</a:t>
            </a:r>
            <a:endParaRPr sz="1900">
              <a:solidFill>
                <a:srgbClr val="24292E"/>
              </a:solidFill>
              <a:highlight>
                <a:srgbClr val="FFFFFF"/>
              </a:highlight>
            </a:endParaRPr>
          </a:p>
        </p:txBody>
      </p:sp>
      <p:pic>
        <p:nvPicPr>
          <p:cNvPr id="103" name="Google Shape;103;p3"/>
          <p:cNvPicPr preferRelativeResize="0"/>
          <p:nvPr/>
        </p:nvPicPr>
        <p:blipFill>
          <a:blip r:embed="rId3">
            <a:alphaModFix/>
          </a:blip>
          <a:stretch>
            <a:fillRect/>
          </a:stretch>
        </p:blipFill>
        <p:spPr>
          <a:xfrm>
            <a:off x="6836975" y="680325"/>
            <a:ext cx="4438650" cy="3133725"/>
          </a:xfrm>
          <a:prstGeom prst="rect">
            <a:avLst/>
          </a:prstGeom>
          <a:noFill/>
          <a:ln cap="flat" cmpd="sng" w="9525">
            <a:solidFill>
              <a:schemeClr val="dk2"/>
            </a:solidFill>
            <a:prstDash val="solid"/>
            <a:round/>
            <a:headEnd len="sm" w="sm" type="none"/>
            <a:tailEnd len="sm" w="sm" type="none"/>
          </a:ln>
        </p:spPr>
      </p:pic>
      <p:pic>
        <p:nvPicPr>
          <p:cNvPr id="104" name="Google Shape;104;p3"/>
          <p:cNvPicPr preferRelativeResize="0"/>
          <p:nvPr/>
        </p:nvPicPr>
        <p:blipFill>
          <a:blip r:embed="rId4">
            <a:alphaModFix/>
          </a:blip>
          <a:stretch>
            <a:fillRect/>
          </a:stretch>
        </p:blipFill>
        <p:spPr>
          <a:xfrm>
            <a:off x="6641588" y="4645900"/>
            <a:ext cx="5019675" cy="1409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7"/>
          <p:cNvSpPr txBox="1"/>
          <p:nvPr>
            <p:ph type="title"/>
          </p:nvPr>
        </p:nvSpPr>
        <p:spPr>
          <a:xfrm>
            <a:off x="603400" y="367775"/>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Next Steps</a:t>
            </a:r>
            <a:endParaRPr/>
          </a:p>
        </p:txBody>
      </p:sp>
      <p:sp>
        <p:nvSpPr>
          <p:cNvPr id="318" name="Google Shape;318;p17"/>
          <p:cNvSpPr txBox="1"/>
          <p:nvPr/>
        </p:nvSpPr>
        <p:spPr>
          <a:xfrm>
            <a:off x="660025" y="1121825"/>
            <a:ext cx="10694100" cy="5439000"/>
          </a:xfrm>
          <a:prstGeom prst="rect">
            <a:avLst/>
          </a:prstGeom>
          <a:noFill/>
          <a:ln>
            <a:noFill/>
          </a:ln>
        </p:spPr>
        <p:txBody>
          <a:bodyPr anchorCtr="0" anchor="t" bIns="45700" lIns="45700" spcFirstLastPara="1" rIns="45700" wrap="square" tIns="45700">
            <a:noAutofit/>
          </a:bodyPr>
          <a:lstStyle/>
          <a:p>
            <a:pPr indent="0" lvl="0" marL="0" marR="274506" rtl="0" algn="l">
              <a:lnSpc>
                <a:spcPct val="115000"/>
              </a:lnSpc>
              <a:spcBef>
                <a:spcPts val="1000"/>
              </a:spcBef>
              <a:spcAft>
                <a:spcPts val="0"/>
              </a:spcAft>
              <a:buNone/>
            </a:pPr>
            <a:r>
              <a:rPr b="1" lang="en-US" sz="1800">
                <a:solidFill>
                  <a:srgbClr val="454454"/>
                </a:solidFill>
                <a:latin typeface="Source Sans Pro"/>
                <a:ea typeface="Source Sans Pro"/>
                <a:cs typeface="Source Sans Pro"/>
                <a:sym typeface="Source Sans Pro"/>
              </a:rPr>
              <a:t>Design Iteration</a:t>
            </a:r>
            <a:endParaRPr b="1" sz="1800">
              <a:solidFill>
                <a:srgbClr val="454454"/>
              </a:solidFill>
              <a:latin typeface="Source Sans Pro"/>
              <a:ea typeface="Source Sans Pro"/>
              <a:cs typeface="Source Sans Pro"/>
              <a:sym typeface="Source Sans Pro"/>
            </a:endParaRPr>
          </a:p>
          <a:p>
            <a:pPr indent="-342900" lvl="0" marL="457200" marR="274505" rtl="0" algn="l">
              <a:lnSpc>
                <a:spcPct val="115000"/>
              </a:lnSpc>
              <a:spcBef>
                <a:spcPts val="100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Collaborate with Content team </a:t>
            </a:r>
            <a:endParaRPr sz="1800">
              <a:solidFill>
                <a:srgbClr val="454454"/>
              </a:solidFill>
              <a:latin typeface="Source Sans Pro"/>
              <a:ea typeface="Source Sans Pro"/>
              <a:cs typeface="Source Sans Pro"/>
              <a:sym typeface="Source Sans Pro"/>
            </a:endParaRPr>
          </a:p>
          <a:p>
            <a:pPr indent="-342900" lvl="1" marL="9144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Work with the Content team to determine best language for benefits alert</a:t>
            </a:r>
            <a:endParaRPr sz="1800">
              <a:solidFill>
                <a:srgbClr val="454454"/>
              </a:solidFill>
              <a:latin typeface="Source Sans Pro"/>
              <a:ea typeface="Source Sans Pro"/>
              <a:cs typeface="Source Sans Pro"/>
              <a:sym typeface="Source Sans Pro"/>
            </a:endParaRPr>
          </a:p>
          <a:p>
            <a:pPr indent="-342900" lvl="0" marL="4572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UX update </a:t>
            </a:r>
            <a:endParaRPr sz="1800">
              <a:solidFill>
                <a:srgbClr val="454454"/>
              </a:solidFill>
              <a:latin typeface="Source Sans Pro"/>
              <a:ea typeface="Source Sans Pro"/>
              <a:cs typeface="Source Sans Pro"/>
              <a:sym typeface="Source Sans Pro"/>
            </a:endParaRPr>
          </a:p>
          <a:p>
            <a:pPr indent="-342900" lvl="1" marL="9144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Change “In-network emergency care” to “Emergency care” in dropdown menu</a:t>
            </a:r>
            <a:endParaRPr sz="1800">
              <a:solidFill>
                <a:srgbClr val="454454"/>
              </a:solidFill>
              <a:latin typeface="Source Sans Pro"/>
              <a:ea typeface="Source Sans Pro"/>
              <a:cs typeface="Source Sans Pro"/>
              <a:sym typeface="Source Sans Pro"/>
            </a:endParaRPr>
          </a:p>
          <a:p>
            <a:pPr indent="-342900" lvl="1" marL="9144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Update content of benefits alert for both Emergency and Urgent care search results</a:t>
            </a:r>
            <a:endParaRPr sz="1800">
              <a:solidFill>
                <a:srgbClr val="454454"/>
              </a:solidFill>
              <a:latin typeface="Source Sans Pro"/>
              <a:ea typeface="Source Sans Pro"/>
              <a:cs typeface="Source Sans Pro"/>
              <a:sym typeface="Source Sans Pro"/>
            </a:endParaRPr>
          </a:p>
          <a:p>
            <a:pPr indent="-342900" lvl="1" marL="9144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Use Design System to choose more effective emergency alert component style</a:t>
            </a:r>
            <a:endParaRPr sz="1800">
              <a:solidFill>
                <a:srgbClr val="454454"/>
              </a:solidFill>
              <a:latin typeface="Source Sans Pro"/>
              <a:ea typeface="Source Sans Pro"/>
              <a:cs typeface="Source Sans Pro"/>
              <a:sym typeface="Source Sans Pro"/>
            </a:endParaRPr>
          </a:p>
          <a:p>
            <a:pPr indent="-342900" lvl="1" marL="9144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Initiate collab cycle and Platform Team review for any changes that will be reflected at component level	</a:t>
            </a:r>
            <a:endParaRPr sz="1800">
              <a:solidFill>
                <a:srgbClr val="454454"/>
              </a:solidFill>
              <a:latin typeface="Source Sans Pro"/>
              <a:ea typeface="Source Sans Pro"/>
              <a:cs typeface="Source Sans Pro"/>
              <a:sym typeface="Source Sans Pro"/>
            </a:endParaRPr>
          </a:p>
          <a:p>
            <a:pPr indent="0" lvl="0" marL="0" marR="274505" rtl="0" algn="l">
              <a:lnSpc>
                <a:spcPct val="115000"/>
              </a:lnSpc>
              <a:spcBef>
                <a:spcPts val="1000"/>
              </a:spcBef>
              <a:spcAft>
                <a:spcPts val="0"/>
              </a:spcAft>
              <a:buNone/>
            </a:pPr>
            <a:r>
              <a:rPr b="1" lang="en-US" sz="1800">
                <a:solidFill>
                  <a:srgbClr val="454454"/>
                </a:solidFill>
                <a:latin typeface="Source Sans Pro"/>
                <a:ea typeface="Source Sans Pro"/>
                <a:cs typeface="Source Sans Pro"/>
                <a:sym typeface="Source Sans Pro"/>
              </a:rPr>
              <a:t>Engineering</a:t>
            </a:r>
            <a:endParaRPr b="1" sz="1800">
              <a:solidFill>
                <a:srgbClr val="454454"/>
              </a:solidFill>
              <a:latin typeface="Source Sans Pro"/>
              <a:ea typeface="Source Sans Pro"/>
              <a:cs typeface="Source Sans Pro"/>
              <a:sym typeface="Source Sans Pro"/>
            </a:endParaRPr>
          </a:p>
          <a:p>
            <a:pPr indent="-342900" lvl="0" marL="457200" marR="274505" rtl="0" algn="l">
              <a:lnSpc>
                <a:spcPct val="115000"/>
              </a:lnSpc>
              <a:spcBef>
                <a:spcPts val="100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Back-end integration w/PPMS</a:t>
            </a:r>
            <a:endParaRPr sz="1800">
              <a:solidFill>
                <a:srgbClr val="454454"/>
              </a:solidFill>
              <a:latin typeface="Source Sans Pro"/>
              <a:ea typeface="Source Sans Pro"/>
              <a:cs typeface="Source Sans Pro"/>
              <a:sym typeface="Source Sans Pro"/>
            </a:endParaRPr>
          </a:p>
          <a:p>
            <a:pPr indent="-342900" lvl="0" marL="4572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Front-end implementation of design</a:t>
            </a:r>
            <a:endParaRPr sz="1800">
              <a:solidFill>
                <a:srgbClr val="454454"/>
              </a:solidFill>
              <a:latin typeface="Source Sans Pro"/>
              <a:ea typeface="Source Sans Pro"/>
              <a:cs typeface="Source Sans Pro"/>
              <a:sym typeface="Source Sans Pro"/>
            </a:endParaRPr>
          </a:p>
          <a:p>
            <a:pPr indent="0" lvl="0" marL="0" marR="274505" rtl="0" algn="l">
              <a:lnSpc>
                <a:spcPct val="115000"/>
              </a:lnSpc>
              <a:spcBef>
                <a:spcPts val="1000"/>
              </a:spcBef>
              <a:spcAft>
                <a:spcPts val="0"/>
              </a:spcAft>
              <a:buNone/>
            </a:pPr>
            <a:r>
              <a:rPr b="1" lang="en-US" sz="1800">
                <a:solidFill>
                  <a:srgbClr val="454454"/>
                </a:solidFill>
                <a:latin typeface="Source Sans Pro"/>
                <a:ea typeface="Source Sans Pro"/>
                <a:cs typeface="Source Sans Pro"/>
                <a:sym typeface="Source Sans Pro"/>
              </a:rPr>
              <a:t>Business</a:t>
            </a:r>
            <a:endParaRPr b="1" sz="1800">
              <a:solidFill>
                <a:srgbClr val="454454"/>
              </a:solidFill>
              <a:latin typeface="Source Sans Pro"/>
              <a:ea typeface="Source Sans Pro"/>
              <a:cs typeface="Source Sans Pro"/>
              <a:sym typeface="Source Sans Pro"/>
            </a:endParaRPr>
          </a:p>
          <a:p>
            <a:pPr indent="-342900" lvl="0" marL="457200" marR="274505" rtl="0" algn="l">
              <a:lnSpc>
                <a:spcPct val="115000"/>
              </a:lnSpc>
              <a:spcBef>
                <a:spcPts val="100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Finalize key success metrics</a:t>
            </a:r>
            <a:endParaRPr sz="1800">
              <a:solidFill>
                <a:srgbClr val="454454"/>
              </a:solidFill>
              <a:latin typeface="Source Sans Pro"/>
              <a:ea typeface="Source Sans Pro"/>
              <a:cs typeface="Source Sans Pro"/>
              <a:sym typeface="Source Sans Pro"/>
            </a:endParaRPr>
          </a:p>
          <a:p>
            <a:pPr indent="0" lvl="0" marL="0" marR="88464" rtl="0" algn="l">
              <a:lnSpc>
                <a:spcPct val="115000"/>
              </a:lnSpc>
              <a:spcBef>
                <a:spcPts val="0"/>
              </a:spcBef>
              <a:spcAft>
                <a:spcPts val="0"/>
              </a:spcAft>
              <a:buNone/>
            </a:pPr>
            <a:r>
              <a:t/>
            </a:r>
            <a:endParaRPr b="1" sz="1800">
              <a:solidFill>
                <a:srgbClr val="454454"/>
              </a:solidFill>
              <a:latin typeface="Source Sans Pro"/>
              <a:ea typeface="Source Sans Pro"/>
              <a:cs typeface="Source Sans Pro"/>
              <a:sym typeface="Source Sans Pr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e06dde5c54_0_11"/>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Questions?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e06dde5c54_0_157"/>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Detailed Findings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2"/>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2400"/>
              <a:t>1.   When seeking emergency care, participants wanted information about services offered, to see the closest available facilities, and easy access to  information about their benefits.</a:t>
            </a:r>
            <a:endParaRPr sz="2400"/>
          </a:p>
        </p:txBody>
      </p:sp>
      <p:sp>
        <p:nvSpPr>
          <p:cNvPr id="335" name="Google Shape;335;p12"/>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Detailed Findings - Research Questions</a:t>
            </a:r>
            <a:endParaRPr/>
          </a:p>
        </p:txBody>
      </p:sp>
      <p:sp>
        <p:nvSpPr>
          <p:cNvPr id="336" name="Google Shape;336;p12"/>
          <p:cNvSpPr txBox="1"/>
          <p:nvPr>
            <p:ph idx="4294967295" type="body"/>
          </p:nvPr>
        </p:nvSpPr>
        <p:spPr>
          <a:xfrm>
            <a:off x="582525" y="2139600"/>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lang="en-US" sz="1800"/>
              <a:t>Most participants fell into these three main categories of need. Two </a:t>
            </a:r>
            <a:r>
              <a:rPr lang="en-US" sz="1800"/>
              <a:t>participants expressed desire for a direct link to services offered to be present in the search results.</a:t>
            </a:r>
            <a:endParaRPr sz="1800"/>
          </a:p>
          <a:p>
            <a:pPr indent="0" lvl="0" marL="457200" rtl="0" algn="l">
              <a:lnSpc>
                <a:spcPct val="100000"/>
              </a:lnSpc>
              <a:spcBef>
                <a:spcPts val="0"/>
              </a:spcBef>
              <a:spcAft>
                <a:spcPts val="0"/>
              </a:spcAft>
              <a:buNone/>
            </a:pPr>
            <a:r>
              <a:t/>
            </a:r>
            <a:endParaRPr sz="1800"/>
          </a:p>
          <a:p>
            <a:pPr indent="-228600" lvl="1" marL="914400" rtl="0" algn="l">
              <a:lnSpc>
                <a:spcPct val="100000"/>
              </a:lnSpc>
              <a:spcBef>
                <a:spcPts val="0"/>
              </a:spcBef>
              <a:spcAft>
                <a:spcPts val="0"/>
              </a:spcAft>
              <a:buSzPts val="1800"/>
              <a:buNone/>
            </a:pPr>
            <a:r>
              <a:rPr i="1" lang="en-US" sz="1800">
                <a:solidFill>
                  <a:schemeClr val="lt1"/>
                </a:solidFill>
              </a:rPr>
              <a:t>[P1] "There should be an option that says, 'learn more about what the facility offers'...click on that to learn more."</a:t>
            </a:r>
            <a:endParaRPr i="1" sz="1800">
              <a:solidFill>
                <a:schemeClr val="lt1"/>
              </a:solidFill>
            </a:endParaRPr>
          </a:p>
          <a:p>
            <a:pPr indent="-228600" lvl="1" marL="914400" rtl="0" algn="l">
              <a:lnSpc>
                <a:spcPct val="100000"/>
              </a:lnSpc>
              <a:spcBef>
                <a:spcPts val="0"/>
              </a:spcBef>
              <a:spcAft>
                <a:spcPts val="0"/>
              </a:spcAft>
              <a:buSzPts val="1800"/>
              <a:buNone/>
            </a:pPr>
            <a:r>
              <a:rPr i="1" lang="en-US" sz="1800">
                <a:solidFill>
                  <a:schemeClr val="lt1"/>
                </a:solidFill>
              </a:rPr>
              <a:t>[P6] "It would be nice to have something to each with the services offered to be hyper linked to each one."</a:t>
            </a:r>
            <a:endParaRPr i="1" sz="1800">
              <a:solidFill>
                <a:schemeClr val="lt1"/>
              </a:solidFill>
            </a:endParaRPr>
          </a:p>
          <a:p>
            <a:pPr indent="-228600" lvl="1" marL="914400" rtl="0" algn="l">
              <a:lnSpc>
                <a:spcPct val="100000"/>
              </a:lnSpc>
              <a:spcBef>
                <a:spcPts val="0"/>
              </a:spcBef>
              <a:spcAft>
                <a:spcPts val="0"/>
              </a:spcAft>
              <a:buClr>
                <a:schemeClr val="lt1"/>
              </a:buClr>
              <a:buSzPts val="1800"/>
              <a:buNone/>
            </a:pPr>
            <a:r>
              <a:t/>
            </a:r>
            <a:endParaRPr i="1" sz="1800">
              <a:solidFill>
                <a:schemeClr val="lt1"/>
              </a:solidFill>
            </a:endParaRPr>
          </a:p>
          <a:p>
            <a:pPr indent="-342900" lvl="0" marL="457200" rtl="0" algn="l">
              <a:lnSpc>
                <a:spcPct val="100000"/>
              </a:lnSpc>
              <a:spcBef>
                <a:spcPts val="0"/>
              </a:spcBef>
              <a:spcAft>
                <a:spcPts val="0"/>
              </a:spcAft>
              <a:buClr>
                <a:schemeClr val="accent6"/>
              </a:buClr>
              <a:buSzPts val="1800"/>
              <a:buChar char="●"/>
            </a:pPr>
            <a:r>
              <a:rPr lang="en-US" sz="1800">
                <a:solidFill>
                  <a:schemeClr val="accent6"/>
                </a:solidFill>
              </a:rPr>
              <a:t>Rural participants were particularly conscious of distance, and participants seemed more willing to visit whichever locations was closest, even if it was not in VA’s network.</a:t>
            </a:r>
            <a:endParaRPr sz="1800">
              <a:solidFill>
                <a:schemeClr val="accent6"/>
              </a:solidFill>
            </a:endParaRPr>
          </a:p>
          <a:p>
            <a:pPr indent="0" lvl="0" marL="0" rtl="0" algn="l">
              <a:lnSpc>
                <a:spcPct val="100000"/>
              </a:lnSpc>
              <a:spcBef>
                <a:spcPts val="0"/>
              </a:spcBef>
              <a:spcAft>
                <a:spcPts val="0"/>
              </a:spcAft>
              <a:buNone/>
            </a:pPr>
            <a:r>
              <a:t/>
            </a:r>
            <a:endParaRPr sz="1800">
              <a:solidFill>
                <a:schemeClr val="accent6"/>
              </a:solidFill>
            </a:endParaRPr>
          </a:p>
          <a:p>
            <a:pPr indent="-228600" lvl="1" marL="914400" rtl="0" algn="l">
              <a:lnSpc>
                <a:spcPct val="100000"/>
              </a:lnSpc>
              <a:spcBef>
                <a:spcPts val="0"/>
              </a:spcBef>
              <a:spcAft>
                <a:spcPts val="0"/>
              </a:spcAft>
              <a:buSzPts val="1800"/>
              <a:buNone/>
            </a:pPr>
            <a:r>
              <a:rPr i="1" lang="en-US" sz="1800">
                <a:solidFill>
                  <a:schemeClr val="lt1"/>
                </a:solidFill>
              </a:rPr>
              <a:t>[P4] "If I need emergency care then I may be willing to go somewhere that is out of network."</a:t>
            </a:r>
            <a:endParaRPr i="1" sz="1800">
              <a:solidFill>
                <a:schemeClr val="lt1"/>
              </a:solidFill>
            </a:endParaRPr>
          </a:p>
          <a:p>
            <a:pPr indent="-228600" lvl="1" marL="914400" rtl="0" algn="l">
              <a:lnSpc>
                <a:spcPct val="100000"/>
              </a:lnSpc>
              <a:spcBef>
                <a:spcPts val="0"/>
              </a:spcBef>
              <a:spcAft>
                <a:spcPts val="0"/>
              </a:spcAft>
              <a:buClr>
                <a:schemeClr val="lt1"/>
              </a:buClr>
              <a:buSzPts val="1800"/>
              <a:buNone/>
            </a:pPr>
            <a:r>
              <a:rPr i="1" lang="en-US" sz="1800">
                <a:solidFill>
                  <a:schemeClr val="lt1"/>
                </a:solidFill>
              </a:rPr>
              <a:t>[P10] "I live further away from the facilities...I need to figure out which is the closest."</a:t>
            </a:r>
            <a:endParaRPr i="1" sz="1800">
              <a:solidFill>
                <a:schemeClr val="lt1"/>
              </a:solidFill>
            </a:endParaRPr>
          </a:p>
          <a:p>
            <a:pPr indent="-228600" lvl="1" marL="914400" rtl="0" algn="l">
              <a:lnSpc>
                <a:spcPct val="100000"/>
              </a:lnSpc>
              <a:spcBef>
                <a:spcPts val="0"/>
              </a:spcBef>
              <a:spcAft>
                <a:spcPts val="0"/>
              </a:spcAft>
              <a:buSzPts val="1800"/>
              <a:buNone/>
            </a:pPr>
            <a:r>
              <a:rPr i="1" lang="en-US" sz="1800">
                <a:solidFill>
                  <a:schemeClr val="lt1"/>
                </a:solidFill>
              </a:rPr>
              <a:t>[P11] "If someone is in an emergency then they may want to go to the closest place regardless of [it being] in VA's network."</a:t>
            </a:r>
            <a:endParaRPr i="1" sz="1800">
              <a:solidFill>
                <a:schemeClr val="lt1"/>
              </a:solidFill>
            </a:endParaRPr>
          </a:p>
          <a:p>
            <a:pPr indent="-228600" lvl="1" marL="914400" rtl="0" algn="l">
              <a:lnSpc>
                <a:spcPct val="100000"/>
              </a:lnSpc>
              <a:spcBef>
                <a:spcPts val="0"/>
              </a:spcBef>
              <a:spcAft>
                <a:spcPts val="0"/>
              </a:spcAft>
              <a:buSzPts val="1800"/>
              <a:buNone/>
            </a:pPr>
            <a:r>
              <a:rPr i="1" lang="en-US" sz="1800">
                <a:solidFill>
                  <a:schemeClr val="lt1"/>
                </a:solidFill>
              </a:rPr>
              <a:t>[P14] "I would look more at distance if it were an emergency."</a:t>
            </a:r>
            <a:endParaRPr i="1" sz="1800">
              <a:solidFill>
                <a:schemeClr val="lt1"/>
              </a:solidFill>
            </a:endParaRPr>
          </a:p>
          <a:p>
            <a:pPr indent="-228600" lvl="1" marL="914400" rtl="0" algn="l">
              <a:lnSpc>
                <a:spcPct val="100000"/>
              </a:lnSpc>
              <a:spcBef>
                <a:spcPts val="0"/>
              </a:spcBef>
              <a:spcAft>
                <a:spcPts val="0"/>
              </a:spcAft>
              <a:buClr>
                <a:schemeClr val="lt1"/>
              </a:buClr>
              <a:buSzPts val="1800"/>
              <a:buNone/>
            </a:pPr>
            <a:r>
              <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de8edd0350_0_93"/>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2400"/>
              <a:t>2.   When seeking emergency care at community partners, participants wanted easily accessible benefits information, and a clearer explanation of the process of claiming those benefits.</a:t>
            </a:r>
            <a:endParaRPr sz="2400"/>
          </a:p>
        </p:txBody>
      </p:sp>
      <p:sp>
        <p:nvSpPr>
          <p:cNvPr id="343" name="Google Shape;343;gde8edd0350_0_93"/>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spcBef>
                <a:spcPts val="800"/>
              </a:spcBef>
              <a:spcAft>
                <a:spcPts val="0"/>
              </a:spcAft>
              <a:buSzPts val="2000"/>
              <a:buNone/>
            </a:pPr>
            <a:r>
              <a:rPr lang="en-US"/>
              <a:t>Detailed Findings - Research Questions</a:t>
            </a:r>
            <a:endParaRPr/>
          </a:p>
        </p:txBody>
      </p:sp>
      <p:sp>
        <p:nvSpPr>
          <p:cNvPr id="344" name="Google Shape;344;gde8edd0350_0_93"/>
          <p:cNvSpPr txBox="1"/>
          <p:nvPr>
            <p:ph idx="4294967295" type="body"/>
          </p:nvPr>
        </p:nvSpPr>
        <p:spPr>
          <a:xfrm>
            <a:off x="582525" y="2139600"/>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lang="en-US" sz="1800"/>
              <a:t>Nearly all participants expressed frustration with the process of validating their benefits at </a:t>
            </a:r>
            <a:r>
              <a:rPr lang="en-US" sz="1800"/>
              <a:t>community</a:t>
            </a:r>
            <a:r>
              <a:rPr lang="en-US" sz="1800"/>
              <a:t> partners. </a:t>
            </a:r>
            <a:endParaRPr sz="1800"/>
          </a:p>
          <a:p>
            <a:pPr indent="0" lvl="0" marL="0" rtl="0" algn="l">
              <a:lnSpc>
                <a:spcPct val="100000"/>
              </a:lnSpc>
              <a:spcBef>
                <a:spcPts val="0"/>
              </a:spcBef>
              <a:spcAft>
                <a:spcPts val="0"/>
              </a:spcAft>
              <a:buNone/>
            </a:pPr>
            <a:r>
              <a:t/>
            </a:r>
            <a:endParaRPr sz="1800"/>
          </a:p>
          <a:p>
            <a:pPr indent="0" lvl="0" marL="914400" rtl="0" algn="l">
              <a:lnSpc>
                <a:spcPct val="100000"/>
              </a:lnSpc>
              <a:spcBef>
                <a:spcPts val="1000"/>
              </a:spcBef>
              <a:spcAft>
                <a:spcPts val="0"/>
              </a:spcAft>
              <a:buNone/>
            </a:pPr>
            <a:r>
              <a:rPr i="1" lang="en-US" sz="1800">
                <a:solidFill>
                  <a:schemeClr val="lt1"/>
                </a:solidFill>
              </a:rPr>
              <a:t>[P2] "Sometimes I don't know what to tell non-VA centers except to bill it through Tricare."</a:t>
            </a:r>
            <a:endParaRPr i="1" sz="1800">
              <a:solidFill>
                <a:schemeClr val="lt1"/>
              </a:solidFill>
            </a:endParaRPr>
          </a:p>
          <a:p>
            <a:pPr indent="0" lvl="0" marL="914400" rtl="0" algn="l">
              <a:lnSpc>
                <a:spcPct val="100000"/>
              </a:lnSpc>
              <a:spcBef>
                <a:spcPts val="1000"/>
              </a:spcBef>
              <a:spcAft>
                <a:spcPts val="0"/>
              </a:spcAft>
              <a:buNone/>
            </a:pPr>
            <a:r>
              <a:rPr i="1" lang="en-US" sz="1800">
                <a:solidFill>
                  <a:schemeClr val="lt1"/>
                </a:solidFill>
              </a:rPr>
              <a:t>[P5] "I did not know what was expected me, and I don't think the website [in general] addresses that."</a:t>
            </a:r>
            <a:endParaRPr i="1" sz="1800">
              <a:solidFill>
                <a:schemeClr val="lt1"/>
              </a:solidFill>
            </a:endParaRPr>
          </a:p>
          <a:p>
            <a:pPr indent="0" lvl="0" marL="0" rtl="0" algn="l">
              <a:lnSpc>
                <a:spcPct val="100000"/>
              </a:lnSpc>
              <a:spcBef>
                <a:spcPts val="1000"/>
              </a:spcBef>
              <a:spcAft>
                <a:spcPts val="0"/>
              </a:spcAft>
              <a:buNone/>
            </a:pPr>
            <a:r>
              <a:t/>
            </a:r>
            <a:endParaRPr i="1" sz="1800">
              <a:solidFill>
                <a:schemeClr val="lt1"/>
              </a:solidFill>
            </a:endParaRPr>
          </a:p>
          <a:p>
            <a:pPr indent="-342900" lvl="0" marL="457200" rtl="0" algn="l">
              <a:lnSpc>
                <a:spcPct val="100000"/>
              </a:lnSpc>
              <a:spcBef>
                <a:spcPts val="1000"/>
              </a:spcBef>
              <a:spcAft>
                <a:spcPts val="0"/>
              </a:spcAft>
              <a:buClr>
                <a:schemeClr val="accent6"/>
              </a:buClr>
              <a:buSzPts val="1800"/>
              <a:buChar char="●"/>
            </a:pPr>
            <a:r>
              <a:rPr lang="en-US" sz="1800">
                <a:solidFill>
                  <a:schemeClr val="accent6"/>
                </a:solidFill>
              </a:rPr>
              <a:t>Some participants also expressed a desire for direct link to benefits information to be present in search results.</a:t>
            </a:r>
            <a:endParaRPr sz="1800">
              <a:solidFill>
                <a:schemeClr val="accent6"/>
              </a:solidFill>
            </a:endParaRPr>
          </a:p>
          <a:p>
            <a:pPr indent="0" lvl="0" marL="0" rtl="0" algn="l">
              <a:lnSpc>
                <a:spcPct val="100000"/>
              </a:lnSpc>
              <a:spcBef>
                <a:spcPts val="1000"/>
              </a:spcBef>
              <a:spcAft>
                <a:spcPts val="0"/>
              </a:spcAft>
              <a:buNone/>
            </a:pPr>
            <a:r>
              <a:t/>
            </a:r>
            <a:endParaRPr sz="1800">
              <a:solidFill>
                <a:schemeClr val="accent6"/>
              </a:solidFill>
            </a:endParaRPr>
          </a:p>
          <a:p>
            <a:pPr indent="457200" lvl="0" marL="457200" rtl="0" algn="l">
              <a:lnSpc>
                <a:spcPct val="100000"/>
              </a:lnSpc>
              <a:spcBef>
                <a:spcPts val="1000"/>
              </a:spcBef>
              <a:spcAft>
                <a:spcPts val="0"/>
              </a:spcAft>
              <a:buNone/>
            </a:pPr>
            <a:r>
              <a:rPr i="1" lang="en-US" sz="1800">
                <a:solidFill>
                  <a:schemeClr val="lt1"/>
                </a:solidFill>
              </a:rPr>
              <a:t>[P6] "I would like a link here, 'in-network emergency care benefits'</a:t>
            </a:r>
            <a:endParaRPr i="1" sz="1800">
              <a:solidFill>
                <a:schemeClr val="lt1"/>
              </a:solidFill>
            </a:endParaRPr>
          </a:p>
          <a:p>
            <a:pPr indent="0" lvl="0" marL="914400" rtl="0" algn="l">
              <a:lnSpc>
                <a:spcPct val="100000"/>
              </a:lnSpc>
              <a:spcBef>
                <a:spcPts val="1000"/>
              </a:spcBef>
              <a:spcAft>
                <a:spcPts val="0"/>
              </a:spcAft>
              <a:buNone/>
            </a:pPr>
            <a:r>
              <a:rPr i="1" lang="en-US" sz="1800">
                <a:solidFill>
                  <a:schemeClr val="lt1"/>
                </a:solidFill>
              </a:rPr>
              <a:t>[P1] "How would I learn more about my benefits...I don't see a way to do that."</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de8edd0350_0_101"/>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2400"/>
              <a:t>3</a:t>
            </a:r>
            <a:r>
              <a:rPr lang="en-US" sz="2400"/>
              <a:t>.   </a:t>
            </a:r>
            <a:r>
              <a:rPr lang="en-US" sz="2400"/>
              <a:t>It was unclear if most participants were able to quickly distinguish between VA locations and community partners in the results list.</a:t>
            </a:r>
            <a:endParaRPr sz="2400"/>
          </a:p>
        </p:txBody>
      </p:sp>
      <p:sp>
        <p:nvSpPr>
          <p:cNvPr id="351" name="Google Shape;351;gde8edd0350_0_101"/>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spcBef>
                <a:spcPts val="800"/>
              </a:spcBef>
              <a:spcAft>
                <a:spcPts val="0"/>
              </a:spcAft>
              <a:buSzPts val="2000"/>
              <a:buNone/>
            </a:pPr>
            <a:r>
              <a:rPr lang="en-US"/>
              <a:t>Detailed Findings - Research Questions</a:t>
            </a:r>
            <a:endParaRPr/>
          </a:p>
        </p:txBody>
      </p:sp>
      <p:sp>
        <p:nvSpPr>
          <p:cNvPr id="352" name="Google Shape;352;gde8edd0350_0_101"/>
          <p:cNvSpPr txBox="1"/>
          <p:nvPr>
            <p:ph idx="4294967295" type="body"/>
          </p:nvPr>
        </p:nvSpPr>
        <p:spPr>
          <a:xfrm>
            <a:off x="582525" y="1826925"/>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lang="en-US" sz="1800"/>
              <a:t>Some participants did note the distinction, and based it on the presence of the blue info alert for community partners, and the presence of "VA" in the title of VA facilities.</a:t>
            </a:r>
            <a:endParaRPr sz="1800"/>
          </a:p>
          <a:p>
            <a:pPr indent="0" lvl="0" marL="0" rtl="0" algn="l">
              <a:lnSpc>
                <a:spcPct val="100000"/>
              </a:lnSpc>
              <a:spcBef>
                <a:spcPts val="0"/>
              </a:spcBef>
              <a:spcAft>
                <a:spcPts val="0"/>
              </a:spcAft>
              <a:buNone/>
            </a:pPr>
            <a:r>
              <a:t/>
            </a:r>
            <a:endParaRPr sz="1800"/>
          </a:p>
          <a:p>
            <a:pPr indent="0" lvl="0" marL="914400" rtl="0" algn="l">
              <a:lnSpc>
                <a:spcPct val="100000"/>
              </a:lnSpc>
              <a:spcBef>
                <a:spcPts val="1000"/>
              </a:spcBef>
              <a:spcAft>
                <a:spcPts val="0"/>
              </a:spcAft>
              <a:buNone/>
            </a:pPr>
            <a:r>
              <a:rPr i="1" lang="en-US" sz="1800">
                <a:solidFill>
                  <a:schemeClr val="lt1"/>
                </a:solidFill>
              </a:rPr>
              <a:t>[P4] "I don't know why two of the results have [blue info alert] and the other two don't...I just realized the bottom two are VA."</a:t>
            </a:r>
            <a:endParaRPr i="1" sz="1800">
              <a:solidFill>
                <a:schemeClr val="lt1"/>
              </a:solidFill>
            </a:endParaRPr>
          </a:p>
          <a:p>
            <a:pPr indent="0" lvl="0" marL="914400" rtl="0" algn="l">
              <a:lnSpc>
                <a:spcPct val="100000"/>
              </a:lnSpc>
              <a:spcBef>
                <a:spcPts val="1000"/>
              </a:spcBef>
              <a:spcAft>
                <a:spcPts val="0"/>
              </a:spcAft>
              <a:buNone/>
            </a:pPr>
            <a:r>
              <a:rPr i="1" lang="en-US" sz="1800">
                <a:solidFill>
                  <a:schemeClr val="lt1"/>
                </a:solidFill>
              </a:rPr>
              <a:t>[P11] "It also says that the top two are in-network...if I were too far from a VA hospital then I could go to one of [these]."</a:t>
            </a:r>
            <a:endParaRPr i="1" sz="1800">
              <a:solidFill>
                <a:schemeClr val="lt1"/>
              </a:solidFill>
            </a:endParaRPr>
          </a:p>
          <a:p>
            <a:pPr indent="0" lvl="0" marL="914400" rtl="0" algn="l">
              <a:lnSpc>
                <a:spcPct val="100000"/>
              </a:lnSpc>
              <a:spcBef>
                <a:spcPts val="1000"/>
              </a:spcBef>
              <a:spcAft>
                <a:spcPts val="0"/>
              </a:spcAft>
              <a:buSzPts val="2000"/>
              <a:buNone/>
            </a:pPr>
            <a:r>
              <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de8edd0350_0_109"/>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2400"/>
              <a:t>4</a:t>
            </a:r>
            <a:r>
              <a:rPr lang="en-US" sz="2400"/>
              <a:t>.   </a:t>
            </a:r>
            <a:r>
              <a:rPr lang="en-US" sz="2400"/>
              <a:t>Most participants understood that search results only included in-network locations.</a:t>
            </a:r>
            <a:endParaRPr sz="2400"/>
          </a:p>
        </p:txBody>
      </p:sp>
      <p:sp>
        <p:nvSpPr>
          <p:cNvPr id="359" name="Google Shape;359;gde8edd0350_0_109"/>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spcBef>
                <a:spcPts val="800"/>
              </a:spcBef>
              <a:spcAft>
                <a:spcPts val="0"/>
              </a:spcAft>
              <a:buSzPts val="2000"/>
              <a:buNone/>
            </a:pPr>
            <a:r>
              <a:rPr lang="en-US"/>
              <a:t>Detailed Findings - Research Questions</a:t>
            </a:r>
            <a:endParaRPr/>
          </a:p>
        </p:txBody>
      </p:sp>
      <p:sp>
        <p:nvSpPr>
          <p:cNvPr id="360" name="Google Shape;360;gde8edd0350_0_109"/>
          <p:cNvSpPr txBox="1"/>
          <p:nvPr>
            <p:ph idx="4294967295" type="body"/>
          </p:nvPr>
        </p:nvSpPr>
        <p:spPr>
          <a:xfrm>
            <a:off x="582525" y="1768300"/>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lang="en-US" sz="1800"/>
              <a:t>Most participants seemed to realize that there were more locations available, and most understood “in-network” to mean only VA and VA partners.</a:t>
            </a:r>
            <a:endParaRPr sz="1800"/>
          </a:p>
          <a:p>
            <a:pPr indent="0" lvl="0" marL="457200" rtl="0" algn="l">
              <a:lnSpc>
                <a:spcPct val="100000"/>
              </a:lnSpc>
              <a:spcBef>
                <a:spcPts val="0"/>
              </a:spcBef>
              <a:spcAft>
                <a:spcPts val="0"/>
              </a:spcAft>
              <a:buNone/>
            </a:pPr>
            <a:r>
              <a:t/>
            </a:r>
            <a:endParaRPr sz="1800"/>
          </a:p>
          <a:p>
            <a:pPr indent="0" lvl="0" marL="914400" rtl="0" algn="l">
              <a:lnSpc>
                <a:spcPct val="100000"/>
              </a:lnSpc>
              <a:spcBef>
                <a:spcPts val="1000"/>
              </a:spcBef>
              <a:spcAft>
                <a:spcPts val="0"/>
              </a:spcAft>
              <a:buSzPts val="2000"/>
              <a:buNone/>
            </a:pPr>
            <a:r>
              <a:rPr i="1" lang="en-US" sz="1800">
                <a:solidFill>
                  <a:schemeClr val="lt1"/>
                </a:solidFill>
              </a:rPr>
              <a:t>[P2] "If I am on a VA website, it is anything that is covered by the government...not including third party facilities"</a:t>
            </a:r>
            <a:endParaRPr i="1" sz="1800">
              <a:solidFill>
                <a:schemeClr val="lt1"/>
              </a:solidFill>
            </a:endParaRPr>
          </a:p>
          <a:p>
            <a:pPr indent="0" lvl="0" marL="0" rtl="0" algn="l">
              <a:lnSpc>
                <a:spcPct val="100000"/>
              </a:lnSpc>
              <a:spcBef>
                <a:spcPts val="1000"/>
              </a:spcBef>
              <a:spcAft>
                <a:spcPts val="0"/>
              </a:spcAft>
              <a:buSzPts val="2000"/>
              <a:buNone/>
            </a:pPr>
            <a:r>
              <a:t/>
            </a:r>
            <a:endParaRPr i="1" sz="1800">
              <a:solidFill>
                <a:schemeClr val="lt1"/>
              </a:solidFill>
            </a:endParaRPr>
          </a:p>
          <a:p>
            <a:pPr indent="-342900" lvl="0" marL="457200" rtl="0" algn="l">
              <a:lnSpc>
                <a:spcPct val="100000"/>
              </a:lnSpc>
              <a:spcBef>
                <a:spcPts val="1000"/>
              </a:spcBef>
              <a:spcAft>
                <a:spcPts val="0"/>
              </a:spcAft>
              <a:buClr>
                <a:schemeClr val="accent6"/>
              </a:buClr>
              <a:buSzPts val="1800"/>
              <a:buChar char="●"/>
            </a:pPr>
            <a:r>
              <a:rPr lang="en-US" sz="1800">
                <a:solidFill>
                  <a:schemeClr val="accent6"/>
                </a:solidFill>
              </a:rPr>
              <a:t>One participant expressed an explicit desire to have out-of-network results in the search list.</a:t>
            </a:r>
            <a:endParaRPr sz="1800">
              <a:solidFill>
                <a:schemeClr val="accent6"/>
              </a:solidFill>
            </a:endParaRPr>
          </a:p>
          <a:p>
            <a:pPr indent="0" lvl="0" marL="0" rtl="0" algn="l">
              <a:lnSpc>
                <a:spcPct val="100000"/>
              </a:lnSpc>
              <a:spcBef>
                <a:spcPts val="1000"/>
              </a:spcBef>
              <a:spcAft>
                <a:spcPts val="0"/>
              </a:spcAft>
              <a:buNone/>
            </a:pPr>
            <a:r>
              <a:rPr lang="en-US" sz="1800">
                <a:solidFill>
                  <a:schemeClr val="accent6"/>
                </a:solidFill>
              </a:rPr>
              <a:t>	</a:t>
            </a:r>
            <a:endParaRPr sz="1800">
              <a:solidFill>
                <a:schemeClr val="accent6"/>
              </a:solidFill>
            </a:endParaRPr>
          </a:p>
          <a:p>
            <a:pPr indent="0" lvl="0" marL="0" rtl="0" algn="l">
              <a:lnSpc>
                <a:spcPct val="100000"/>
              </a:lnSpc>
              <a:spcBef>
                <a:spcPts val="1000"/>
              </a:spcBef>
              <a:spcAft>
                <a:spcPts val="0"/>
              </a:spcAft>
              <a:buNone/>
            </a:pPr>
            <a:r>
              <a:rPr lang="en-US" sz="1800">
                <a:solidFill>
                  <a:schemeClr val="accent6"/>
                </a:solidFill>
              </a:rPr>
              <a:t>		</a:t>
            </a:r>
            <a:r>
              <a:rPr i="1" lang="en-US" sz="1800">
                <a:solidFill>
                  <a:schemeClr val="lt1"/>
                </a:solidFill>
              </a:rPr>
              <a:t>[P4] "It's weird there is only an in-network emergency care and not also out-of-network emergency care"</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de8edd0350_0_118"/>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2400"/>
              <a:t>5</a:t>
            </a:r>
            <a:r>
              <a:rPr lang="en-US" sz="2400"/>
              <a:t>.   </a:t>
            </a:r>
            <a:r>
              <a:rPr lang="en-US" sz="2400"/>
              <a:t>Most participants did not click to learn more about community care benefits.</a:t>
            </a:r>
            <a:endParaRPr sz="2400"/>
          </a:p>
        </p:txBody>
      </p:sp>
      <p:sp>
        <p:nvSpPr>
          <p:cNvPr id="367" name="Google Shape;367;gde8edd0350_0_118"/>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spcBef>
                <a:spcPts val="800"/>
              </a:spcBef>
              <a:spcAft>
                <a:spcPts val="0"/>
              </a:spcAft>
              <a:buSzPts val="2000"/>
              <a:buNone/>
            </a:pPr>
            <a:r>
              <a:rPr lang="en-US"/>
              <a:t>Detailed Findings - Research Questions</a:t>
            </a:r>
            <a:endParaRPr/>
          </a:p>
        </p:txBody>
      </p:sp>
      <p:sp>
        <p:nvSpPr>
          <p:cNvPr id="368" name="Google Shape;368;gde8edd0350_0_118"/>
          <p:cNvSpPr txBox="1"/>
          <p:nvPr>
            <p:ph idx="4294967295" type="body"/>
          </p:nvPr>
        </p:nvSpPr>
        <p:spPr>
          <a:xfrm>
            <a:off x="582525" y="1445925"/>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lang="en-US" sz="1800"/>
              <a:t>Most participants noticed the alert, but either did not intuitively recognize it as access to additional information, or were simply unwilling to click it during the demo. </a:t>
            </a:r>
            <a:r>
              <a:rPr lang="en-US" sz="1800"/>
              <a:t>Only two participants clicked on the blue info alert present in search results. </a:t>
            </a:r>
            <a:endParaRPr sz="1800"/>
          </a:p>
          <a:p>
            <a:pPr indent="0" lvl="0" marL="457200" rtl="0" algn="l">
              <a:lnSpc>
                <a:spcPct val="100000"/>
              </a:lnSpc>
              <a:spcBef>
                <a:spcPts val="0"/>
              </a:spcBef>
              <a:spcAft>
                <a:spcPts val="0"/>
              </a:spcAft>
              <a:buNone/>
            </a:pPr>
            <a:r>
              <a:t/>
            </a:r>
            <a:endParaRPr sz="1800"/>
          </a:p>
          <a:p>
            <a:pPr indent="0" lvl="0" marL="914400" rtl="0" algn="l">
              <a:lnSpc>
                <a:spcPct val="100000"/>
              </a:lnSpc>
              <a:spcBef>
                <a:spcPts val="1000"/>
              </a:spcBef>
              <a:spcAft>
                <a:spcPts val="0"/>
              </a:spcAft>
              <a:buSzPts val="2000"/>
              <a:buNone/>
            </a:pPr>
            <a:r>
              <a:rPr i="1" lang="en-US" sz="1800">
                <a:solidFill>
                  <a:schemeClr val="lt1"/>
                </a:solidFill>
              </a:rPr>
              <a:t>[P1] "How would I learn more about my benefits and the types of care that a facility offers...I don't see a way to do that"</a:t>
            </a:r>
            <a:endParaRPr i="1" sz="1800">
              <a:solidFill>
                <a:schemeClr val="lt1"/>
              </a:solidFill>
            </a:endParaRPr>
          </a:p>
          <a:p>
            <a:pPr indent="0" lvl="0" marL="914400" rtl="0" algn="l">
              <a:lnSpc>
                <a:spcPct val="100000"/>
              </a:lnSpc>
              <a:spcBef>
                <a:spcPts val="1000"/>
              </a:spcBef>
              <a:spcAft>
                <a:spcPts val="0"/>
              </a:spcAft>
              <a:buSzPts val="2000"/>
              <a:buNone/>
            </a:pPr>
            <a:r>
              <a:rPr i="1" lang="en-US" sz="1800">
                <a:solidFill>
                  <a:schemeClr val="lt1"/>
                </a:solidFill>
              </a:rPr>
              <a:t>[P2] "...[referencing info alert] seems more like an information section...seem[s] like somewhere you can go to get more info."</a:t>
            </a:r>
            <a:endParaRPr i="1" sz="1800">
              <a:solidFill>
                <a:schemeClr val="lt1"/>
              </a:solidFill>
            </a:endParaRPr>
          </a:p>
          <a:p>
            <a:pPr indent="0" lvl="0" marL="914400" rtl="0" algn="l">
              <a:lnSpc>
                <a:spcPct val="100000"/>
              </a:lnSpc>
              <a:spcBef>
                <a:spcPts val="1000"/>
              </a:spcBef>
              <a:spcAft>
                <a:spcPts val="0"/>
              </a:spcAft>
              <a:buSzPts val="2000"/>
              <a:buNone/>
            </a:pPr>
            <a:r>
              <a:rPr i="1" lang="en-US" sz="1800">
                <a:solidFill>
                  <a:schemeClr val="lt1"/>
                </a:solidFill>
              </a:rPr>
              <a:t>[P6] "I would assume if I clicked here...any of those would [point] me towards the facility...looks easy to click the benefit link"</a:t>
            </a:r>
            <a:endParaRPr i="1" sz="1800">
              <a:solidFill>
                <a:schemeClr val="lt1"/>
              </a:solidFill>
            </a:endParaRPr>
          </a:p>
          <a:p>
            <a:pPr indent="0" lvl="0" marL="914400" rtl="0" algn="l">
              <a:lnSpc>
                <a:spcPct val="100000"/>
              </a:lnSpc>
              <a:spcBef>
                <a:spcPts val="1000"/>
              </a:spcBef>
              <a:spcAft>
                <a:spcPts val="0"/>
              </a:spcAft>
              <a:buSzPts val="2000"/>
              <a:buNone/>
            </a:pPr>
            <a:r>
              <a:rPr i="1" lang="en-US" sz="1800">
                <a:solidFill>
                  <a:schemeClr val="lt1"/>
                </a:solidFill>
              </a:rPr>
              <a:t>[P10] "I just thought it was information, nothing that would give me [more] information"</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de8edd0350_0_126"/>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2400"/>
              <a:t>6</a:t>
            </a:r>
            <a:r>
              <a:rPr lang="en-US" sz="2400"/>
              <a:t>.   </a:t>
            </a:r>
            <a:r>
              <a:rPr lang="en-US" sz="2400"/>
              <a:t>When planning for future visits to emergency facilities, participants wanted a clear understanding of services offered, easy access to information about their benefits, and distance to the closest location.</a:t>
            </a:r>
            <a:endParaRPr sz="2400"/>
          </a:p>
        </p:txBody>
      </p:sp>
      <p:sp>
        <p:nvSpPr>
          <p:cNvPr id="375" name="Google Shape;375;gde8edd0350_0_126"/>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spcBef>
                <a:spcPts val="800"/>
              </a:spcBef>
              <a:spcAft>
                <a:spcPts val="0"/>
              </a:spcAft>
              <a:buSzPts val="2000"/>
              <a:buNone/>
            </a:pPr>
            <a:r>
              <a:rPr lang="en-US"/>
              <a:t>Detailed Findings - Research Questions</a:t>
            </a:r>
            <a:endParaRPr/>
          </a:p>
        </p:txBody>
      </p:sp>
      <p:sp>
        <p:nvSpPr>
          <p:cNvPr id="376" name="Google Shape;376;gde8edd0350_0_126"/>
          <p:cNvSpPr txBox="1"/>
          <p:nvPr>
            <p:ph idx="4294967295" type="body"/>
          </p:nvPr>
        </p:nvSpPr>
        <p:spPr>
          <a:xfrm>
            <a:off x="582525" y="2227450"/>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lang="en-US" sz="1800"/>
              <a:t>Most participants expressed similar desires to the question, “What information do Veterans need/want from the Facility Locator search results when seeking emergency care?” </a:t>
            </a:r>
            <a:endParaRPr sz="1800"/>
          </a:p>
          <a:p>
            <a:pPr indent="0" lvl="0" marL="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US" sz="1800"/>
              <a:t>Two participants  expressed the desire to see the review of a facility before going there, noting that they had had better experiences at local community partners.</a:t>
            </a:r>
            <a:endParaRPr sz="1800"/>
          </a:p>
          <a:p>
            <a:pPr indent="0" lvl="0" marL="457200" rtl="0" algn="l">
              <a:lnSpc>
                <a:spcPct val="100000"/>
              </a:lnSpc>
              <a:spcBef>
                <a:spcPts val="0"/>
              </a:spcBef>
              <a:spcAft>
                <a:spcPts val="0"/>
              </a:spcAft>
              <a:buNone/>
            </a:pPr>
            <a:r>
              <a:t/>
            </a:r>
            <a:endParaRPr sz="1800"/>
          </a:p>
          <a:p>
            <a:pPr indent="0" lvl="0" marL="914400" rtl="0" algn="l">
              <a:lnSpc>
                <a:spcPct val="100000"/>
              </a:lnSpc>
              <a:spcBef>
                <a:spcPts val="1000"/>
              </a:spcBef>
              <a:spcAft>
                <a:spcPts val="0"/>
              </a:spcAft>
              <a:buNone/>
            </a:pPr>
            <a:r>
              <a:rPr i="1" lang="en-US" sz="1800">
                <a:solidFill>
                  <a:schemeClr val="lt1"/>
                </a:solidFill>
              </a:rPr>
              <a:t>[P4] "I would do a quick search for review...I would rather go to a civilian hospital...normally better care."</a:t>
            </a:r>
            <a:endParaRPr i="1" sz="1800">
              <a:solidFill>
                <a:schemeClr val="lt1"/>
              </a:solidFill>
            </a:endParaRPr>
          </a:p>
          <a:p>
            <a:pPr indent="0" lvl="0" marL="914400" rtl="0" algn="l">
              <a:lnSpc>
                <a:spcPct val="100000"/>
              </a:lnSpc>
              <a:spcBef>
                <a:spcPts val="1000"/>
              </a:spcBef>
              <a:spcAft>
                <a:spcPts val="0"/>
              </a:spcAft>
              <a:buNone/>
            </a:pPr>
            <a:r>
              <a:rPr i="1" lang="en-US" sz="1800">
                <a:solidFill>
                  <a:schemeClr val="lt1"/>
                </a:solidFill>
              </a:rPr>
              <a:t>[P5] "I would suggest having reviews of the facilities...maybe pros and cons. VA emergency care is an oxymoron, give me a break."</a:t>
            </a:r>
            <a:endParaRPr i="1" sz="18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df3eca0e12_0_4"/>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1.   Veterans want to search for a single list, containing both VA and community emergency care options.</a:t>
            </a:r>
            <a:endParaRPr sz="2400"/>
          </a:p>
        </p:txBody>
      </p:sp>
      <p:sp>
        <p:nvSpPr>
          <p:cNvPr id="383" name="Google Shape;383;gdf3eca0e12_0_4"/>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Detailed Findings - Hypotheses</a:t>
            </a:r>
            <a:endParaRPr/>
          </a:p>
        </p:txBody>
      </p:sp>
      <p:sp>
        <p:nvSpPr>
          <p:cNvPr id="384" name="Google Shape;384;gdf3eca0e12_0_4"/>
          <p:cNvSpPr txBox="1"/>
          <p:nvPr>
            <p:ph idx="4294967295" type="body"/>
          </p:nvPr>
        </p:nvSpPr>
        <p:spPr>
          <a:xfrm>
            <a:off x="582525" y="1797625"/>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b="1" lang="en-US" sz="1800"/>
              <a:t>True:</a:t>
            </a:r>
            <a:r>
              <a:rPr lang="en-US" sz="1800"/>
              <a:t>  most participants chose "All in-network" before other options, and seemed to prefer a list that was inclusive of as many results as possible. </a:t>
            </a:r>
            <a:endParaRPr sz="1800"/>
          </a:p>
          <a:p>
            <a:pPr indent="0" lvl="0" marL="914400" rtl="0" algn="l">
              <a:lnSpc>
                <a:spcPct val="100000"/>
              </a:lnSpc>
              <a:spcBef>
                <a:spcPts val="1000"/>
              </a:spcBef>
              <a:spcAft>
                <a:spcPts val="0"/>
              </a:spcAft>
              <a:buNone/>
            </a:pPr>
            <a:r>
              <a:rPr i="1" lang="en-US" sz="1800">
                <a:solidFill>
                  <a:schemeClr val="lt1"/>
                </a:solidFill>
              </a:rPr>
              <a:t>[P10] "[looking at results] That's pretty good. I see in network stuff...then you get to the centers with limited services and hours like clinics here. It puts all the information right here, that is good."</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US" sz="1800"/>
              <a:t>Some noted the usefulness of the VA and VA community partners distinction, and t</a:t>
            </a:r>
            <a:r>
              <a:rPr lang="en-US" sz="1800"/>
              <a:t>wo participants felt that "Service type" options were redundant.</a:t>
            </a:r>
            <a:endParaRPr sz="1800"/>
          </a:p>
          <a:p>
            <a:pPr indent="0" lvl="0" marL="457200" rtl="0" algn="l">
              <a:lnSpc>
                <a:spcPct val="100000"/>
              </a:lnSpc>
              <a:spcBef>
                <a:spcPts val="0"/>
              </a:spcBef>
              <a:spcAft>
                <a:spcPts val="0"/>
              </a:spcAft>
              <a:buSzPts val="2000"/>
              <a:buNone/>
            </a:pPr>
            <a:r>
              <a:t/>
            </a:r>
            <a:endParaRPr sz="1800"/>
          </a:p>
          <a:p>
            <a:pPr indent="0" lvl="0" marL="914400" rtl="0" algn="l">
              <a:lnSpc>
                <a:spcPct val="100000"/>
              </a:lnSpc>
              <a:spcBef>
                <a:spcPts val="1000"/>
              </a:spcBef>
              <a:spcAft>
                <a:spcPts val="0"/>
              </a:spcAft>
              <a:buSzPts val="2000"/>
              <a:buNone/>
            </a:pPr>
            <a:r>
              <a:rPr i="1" lang="en-US" sz="1800">
                <a:solidFill>
                  <a:schemeClr val="lt1"/>
                </a:solidFill>
              </a:rPr>
              <a:t>[P6] "I don't know why I would exclude a VA facility...I don't know if I would go to the last one, because to get this info I would just click all in-network."</a:t>
            </a:r>
            <a:endParaRPr i="1" sz="1800">
              <a:solidFill>
                <a:schemeClr val="lt1"/>
              </a:solidFill>
            </a:endParaRPr>
          </a:p>
          <a:p>
            <a:pPr indent="0" lvl="0" marL="914400" rtl="0" algn="l">
              <a:lnSpc>
                <a:spcPct val="100000"/>
              </a:lnSpc>
              <a:spcBef>
                <a:spcPts val="1000"/>
              </a:spcBef>
              <a:spcAft>
                <a:spcPts val="0"/>
              </a:spcAft>
              <a:buSzPts val="2000"/>
              <a:buNone/>
            </a:pPr>
            <a:r>
              <a:rPr i="1" lang="en-US" sz="1800">
                <a:solidFill>
                  <a:schemeClr val="lt1"/>
                </a:solidFill>
              </a:rPr>
              <a:t>[P2] "It seems like it's redundant, but for a specific purpose - you may not get many results if you chose third [in-network community care] option."</a:t>
            </a:r>
            <a:endParaRPr i="1" sz="1800">
              <a:solidFill>
                <a:schemeClr val="lt1"/>
              </a:solidFill>
            </a:endParaRPr>
          </a:p>
          <a:p>
            <a:pPr indent="0" lvl="0" marL="914400" rtl="0" algn="l">
              <a:lnSpc>
                <a:spcPct val="100000"/>
              </a:lnSpc>
              <a:spcBef>
                <a:spcPts val="1000"/>
              </a:spcBef>
              <a:spcAft>
                <a:spcPts val="0"/>
              </a:spcAft>
              <a:buSzPts val="2000"/>
              <a:buNone/>
            </a:pPr>
            <a:r>
              <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e07aba1c73_0_0"/>
          <p:cNvSpPr txBox="1"/>
          <p:nvPr>
            <p:ph type="title"/>
          </p:nvPr>
        </p:nvSpPr>
        <p:spPr>
          <a:xfrm>
            <a:off x="58252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solidFill>
                  <a:schemeClr val="dk1"/>
                </a:solidFill>
              </a:rPr>
              <a:t>Background</a:t>
            </a:r>
            <a:endParaRPr/>
          </a:p>
        </p:txBody>
      </p:sp>
      <p:sp>
        <p:nvSpPr>
          <p:cNvPr id="111" name="Google Shape;111;ge07aba1c73_0_0"/>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Background &amp; Goals</a:t>
            </a:r>
            <a:endParaRPr/>
          </a:p>
        </p:txBody>
      </p:sp>
      <p:sp>
        <p:nvSpPr>
          <p:cNvPr id="112" name="Google Shape;112;ge07aba1c73_0_0"/>
          <p:cNvSpPr txBox="1"/>
          <p:nvPr>
            <p:ph idx="2" type="body"/>
          </p:nvPr>
        </p:nvSpPr>
        <p:spPr>
          <a:xfrm>
            <a:off x="582525" y="1533875"/>
            <a:ext cx="11033100" cy="5040900"/>
          </a:xfrm>
          <a:prstGeom prst="rect">
            <a:avLst/>
          </a:prstGeom>
          <a:noFill/>
          <a:ln>
            <a:noFill/>
          </a:ln>
        </p:spPr>
        <p:txBody>
          <a:bodyPr anchorCtr="0" anchor="t" bIns="45700" lIns="45700" spcFirstLastPara="1" rIns="45700" wrap="square" tIns="45700">
            <a:noAutofit/>
          </a:bodyPr>
          <a:lstStyle/>
          <a:p>
            <a:pPr indent="-349250" lvl="0" marL="457200" rtl="0" algn="l">
              <a:lnSpc>
                <a:spcPct val="115000"/>
              </a:lnSpc>
              <a:spcBef>
                <a:spcPts val="0"/>
              </a:spcBef>
              <a:spcAft>
                <a:spcPts val="0"/>
              </a:spcAft>
              <a:buClr>
                <a:srgbClr val="24292E"/>
              </a:buClr>
              <a:buSzPts val="1900"/>
              <a:buChar char="●"/>
            </a:pPr>
            <a:r>
              <a:rPr b="0" lang="en-US" sz="1900">
                <a:solidFill>
                  <a:srgbClr val="24292E"/>
                </a:solidFill>
                <a:highlight>
                  <a:srgbClr val="FFFFFF"/>
                </a:highlight>
              </a:rPr>
              <a:t>Additionally</a:t>
            </a:r>
            <a:r>
              <a:rPr b="0" lang="en-US" sz="1900">
                <a:solidFill>
                  <a:srgbClr val="24292E"/>
                </a:solidFill>
                <a:highlight>
                  <a:srgbClr val="FFFFFF"/>
                </a:highlight>
              </a:rPr>
              <a:t>, an information alert associated with all </a:t>
            </a:r>
            <a:r>
              <a:rPr b="0" lang="en-US" sz="1900">
                <a:solidFill>
                  <a:srgbClr val="24292E"/>
                </a:solidFill>
                <a:highlight>
                  <a:srgbClr val="FFFFFF"/>
                </a:highlight>
              </a:rPr>
              <a:t>emergency search options was also tested.</a:t>
            </a:r>
            <a:endParaRPr b="0" sz="1900">
              <a:solidFill>
                <a:srgbClr val="24292E"/>
              </a:solidFill>
              <a:highlight>
                <a:srgbClr val="FFFFFF"/>
              </a:highlight>
            </a:endParaRPr>
          </a:p>
          <a:p>
            <a:pPr indent="0" lvl="0" marL="0" rtl="0" algn="l">
              <a:lnSpc>
                <a:spcPct val="115000"/>
              </a:lnSpc>
              <a:spcBef>
                <a:spcPts val="1000"/>
              </a:spcBef>
              <a:spcAft>
                <a:spcPts val="1000"/>
              </a:spcAft>
              <a:buNone/>
            </a:pPr>
            <a:r>
              <a:t/>
            </a:r>
            <a:endParaRPr sz="1900">
              <a:solidFill>
                <a:srgbClr val="24292E"/>
              </a:solidFill>
              <a:highlight>
                <a:srgbClr val="FFFFFF"/>
              </a:highlight>
            </a:endParaRPr>
          </a:p>
        </p:txBody>
      </p:sp>
      <p:pic>
        <p:nvPicPr>
          <p:cNvPr id="113" name="Google Shape;113;ge07aba1c73_0_0"/>
          <p:cNvPicPr preferRelativeResize="0"/>
          <p:nvPr/>
        </p:nvPicPr>
        <p:blipFill>
          <a:blip r:embed="rId3">
            <a:alphaModFix/>
          </a:blip>
          <a:stretch>
            <a:fillRect/>
          </a:stretch>
        </p:blipFill>
        <p:spPr>
          <a:xfrm>
            <a:off x="1328738" y="2447288"/>
            <a:ext cx="9534525" cy="30575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df3eca0e12_0_11"/>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2.   Veterans understand they can go to any local emergency room, not just those in the results list</a:t>
            </a:r>
            <a:endParaRPr sz="2400"/>
          </a:p>
        </p:txBody>
      </p:sp>
      <p:sp>
        <p:nvSpPr>
          <p:cNvPr id="391" name="Google Shape;391;gdf3eca0e12_0_11"/>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spcBef>
                <a:spcPts val="800"/>
              </a:spcBef>
              <a:spcAft>
                <a:spcPts val="0"/>
              </a:spcAft>
              <a:buSzPts val="2000"/>
              <a:buNone/>
            </a:pPr>
            <a:r>
              <a:rPr lang="en-US"/>
              <a:t>Detailed Findings - Hypotheses</a:t>
            </a:r>
            <a:endParaRPr/>
          </a:p>
        </p:txBody>
      </p:sp>
      <p:sp>
        <p:nvSpPr>
          <p:cNvPr id="392" name="Google Shape;392;gdf3eca0e12_0_11"/>
          <p:cNvSpPr txBox="1"/>
          <p:nvPr>
            <p:ph idx="4294967295" type="body"/>
          </p:nvPr>
        </p:nvSpPr>
        <p:spPr>
          <a:xfrm>
            <a:off x="582525" y="1807400"/>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b="1" lang="en-US" sz="1800"/>
              <a:t>False:</a:t>
            </a:r>
            <a:r>
              <a:rPr lang="en-US" sz="1800"/>
              <a:t>  most participants either didn’t notice, or did not feel the need to point the yellow emergency alert that appears with emergency care search results, which is currently the only thing that indicates that Veterans should go to any available emergency room. Only two participants pointed out the alert.</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lang="en-US" sz="1800"/>
              <a:t>		</a:t>
            </a:r>
            <a:r>
              <a:rPr i="1" lang="en-US" sz="1800">
                <a:solidFill>
                  <a:schemeClr val="lt1"/>
                </a:solidFill>
              </a:rPr>
              <a:t>[P6] "[Pointing out alert] Common sense if you have an emergency, call 911."</a:t>
            </a:r>
            <a:endParaRPr i="1" sz="1800">
              <a:solidFill>
                <a:schemeClr val="lt1"/>
              </a:solidFill>
            </a:endParaRPr>
          </a:p>
          <a:p>
            <a:pPr indent="0" lvl="0" marL="0" rtl="0" algn="l">
              <a:lnSpc>
                <a:spcPct val="100000"/>
              </a:lnSpc>
              <a:spcBef>
                <a:spcPts val="0"/>
              </a:spcBef>
              <a:spcAft>
                <a:spcPts val="0"/>
              </a:spcAft>
              <a:buNone/>
            </a:pPr>
            <a:r>
              <a:rPr i="1" lang="en-US" sz="1800">
                <a:solidFill>
                  <a:schemeClr val="lt1"/>
                </a:solidFill>
              </a:rPr>
              <a:t>		[P5] "[referencing yellow alert]...it's fine, but the blue [benefits alert] caught my eye faster."</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df3eca0e12_0_18"/>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3.   Veterans understand that the Facility Locator list contains "in-network" VA and community care facilities, and is not comprehensive: it may not represent all emergency options available to them.</a:t>
            </a:r>
            <a:endParaRPr sz="2400"/>
          </a:p>
        </p:txBody>
      </p:sp>
      <p:sp>
        <p:nvSpPr>
          <p:cNvPr id="399" name="Google Shape;399;gdf3eca0e12_0_18"/>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spcBef>
                <a:spcPts val="800"/>
              </a:spcBef>
              <a:spcAft>
                <a:spcPts val="0"/>
              </a:spcAft>
              <a:buSzPts val="2000"/>
              <a:buNone/>
            </a:pPr>
            <a:r>
              <a:rPr lang="en-US"/>
              <a:t>Detailed Findings - Hypotheses</a:t>
            </a:r>
            <a:endParaRPr/>
          </a:p>
        </p:txBody>
      </p:sp>
      <p:sp>
        <p:nvSpPr>
          <p:cNvPr id="400" name="Google Shape;400;gdf3eca0e12_0_18"/>
          <p:cNvSpPr txBox="1"/>
          <p:nvPr>
            <p:ph idx="4294967295" type="body"/>
          </p:nvPr>
        </p:nvSpPr>
        <p:spPr>
          <a:xfrm>
            <a:off x="582525" y="2139600"/>
            <a:ext cx="10694100" cy="45231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b="1" lang="en-US" sz="1800"/>
              <a:t>True:</a:t>
            </a:r>
            <a:r>
              <a:rPr lang="en-US" sz="1800"/>
              <a:t> Most participants recognized "in-network" as meaning VA and VA community partners, and did not necessarily expect out-of-network locations in the search results.</a:t>
            </a:r>
            <a:endParaRPr sz="1800"/>
          </a:p>
          <a:p>
            <a:pPr indent="0" lvl="0" marL="914400" rtl="0" algn="l">
              <a:lnSpc>
                <a:spcPct val="100000"/>
              </a:lnSpc>
              <a:spcBef>
                <a:spcPts val="1000"/>
              </a:spcBef>
              <a:spcAft>
                <a:spcPts val="0"/>
              </a:spcAft>
              <a:buSzPts val="2000"/>
              <a:buNone/>
            </a:pPr>
            <a:r>
              <a:rPr i="1" lang="en-US" sz="1800">
                <a:solidFill>
                  <a:schemeClr val="lt1"/>
                </a:solidFill>
              </a:rPr>
              <a:t>[P2]"If I am on a VA website, it is anything that is covered by the government...not including third party facilities."</a:t>
            </a:r>
            <a:endParaRPr i="1" sz="1800">
              <a:solidFill>
                <a:schemeClr val="lt1"/>
              </a:solidFill>
            </a:endParaRPr>
          </a:p>
          <a:p>
            <a:pPr indent="0" lvl="0" marL="914400" rtl="0" algn="l">
              <a:lnSpc>
                <a:spcPct val="100000"/>
              </a:lnSpc>
              <a:spcBef>
                <a:spcPts val="1000"/>
              </a:spcBef>
              <a:spcAft>
                <a:spcPts val="0"/>
              </a:spcAft>
              <a:buSzPts val="2000"/>
              <a:buNone/>
            </a:pPr>
            <a:r>
              <a:rPr i="1" lang="en-US" sz="1800">
                <a:solidFill>
                  <a:schemeClr val="lt1"/>
                </a:solidFill>
              </a:rPr>
              <a:t>[P4] "I would assume that all results...would be in-network." &amp; "If I'm on a VA website, I would want everything to be in-network unless I choose otherwise"</a:t>
            </a:r>
            <a:endParaRPr i="1" sz="1800">
              <a:solidFill>
                <a:schemeClr val="lt1"/>
              </a:solidFill>
            </a:endParaRPr>
          </a:p>
          <a:p>
            <a:pPr indent="0" lvl="0" marL="0" rtl="0" algn="l">
              <a:lnSpc>
                <a:spcPct val="100000"/>
              </a:lnSpc>
              <a:spcBef>
                <a:spcPts val="1000"/>
              </a:spcBef>
              <a:spcAft>
                <a:spcPts val="0"/>
              </a:spcAft>
              <a:buSzPts val="2000"/>
              <a:buNone/>
            </a:pPr>
            <a:r>
              <a:t/>
            </a:r>
            <a:endParaRPr sz="1800">
              <a:solidFill>
                <a:schemeClr val="accent6"/>
              </a:solidFill>
            </a:endParaRPr>
          </a:p>
          <a:p>
            <a:pPr indent="-342900" lvl="0" marL="457200" rtl="0" algn="l">
              <a:lnSpc>
                <a:spcPct val="100000"/>
              </a:lnSpc>
              <a:spcBef>
                <a:spcPts val="1000"/>
              </a:spcBef>
              <a:spcAft>
                <a:spcPts val="0"/>
              </a:spcAft>
              <a:buClr>
                <a:schemeClr val="accent6"/>
              </a:buClr>
              <a:buSzPts val="1800"/>
              <a:buChar char="●"/>
            </a:pPr>
            <a:r>
              <a:rPr lang="en-US" sz="1800">
                <a:solidFill>
                  <a:schemeClr val="accent6"/>
                </a:solidFill>
              </a:rPr>
              <a:t>Two participants expressed confusion about the specific phrase “in-network”</a:t>
            </a:r>
            <a:endParaRPr sz="1800">
              <a:solidFill>
                <a:schemeClr val="accent6"/>
              </a:solidFill>
            </a:endParaRPr>
          </a:p>
          <a:p>
            <a:pPr indent="0" lvl="0" marL="914400" rtl="0" algn="l">
              <a:lnSpc>
                <a:spcPct val="100000"/>
              </a:lnSpc>
              <a:spcBef>
                <a:spcPts val="1000"/>
              </a:spcBef>
              <a:spcAft>
                <a:spcPts val="0"/>
              </a:spcAft>
              <a:buNone/>
            </a:pPr>
            <a:r>
              <a:rPr i="1" lang="en-US" sz="1800">
                <a:solidFill>
                  <a:schemeClr val="lt1"/>
                </a:solidFill>
              </a:rPr>
              <a:t>[P5]"Does in-network mean Medicare and how does the VA dovetail?"</a:t>
            </a:r>
            <a:endParaRPr i="1" sz="1800">
              <a:solidFill>
                <a:schemeClr val="lt1"/>
              </a:solidFill>
            </a:endParaRPr>
          </a:p>
          <a:p>
            <a:pPr indent="0" lvl="0" marL="914400" rtl="0" algn="l">
              <a:lnSpc>
                <a:spcPct val="100000"/>
              </a:lnSpc>
              <a:spcBef>
                <a:spcPts val="1000"/>
              </a:spcBef>
              <a:spcAft>
                <a:spcPts val="0"/>
              </a:spcAft>
              <a:buNone/>
            </a:pPr>
            <a:r>
              <a:rPr i="1" lang="en-US" sz="1800">
                <a:solidFill>
                  <a:schemeClr val="lt1"/>
                </a:solidFill>
              </a:rPr>
              <a:t>[P14] "I would probably be a little confused...Is it any VA facility choice program that will work with the VA?”</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df3eca0e12_0_25"/>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4.   The facility type label "In-network emergency care" does not introduce confusion about other facility types.</a:t>
            </a:r>
            <a:endParaRPr sz="2400"/>
          </a:p>
        </p:txBody>
      </p:sp>
      <p:sp>
        <p:nvSpPr>
          <p:cNvPr id="407" name="Google Shape;407;gdf3eca0e12_0_25"/>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spcBef>
                <a:spcPts val="800"/>
              </a:spcBef>
              <a:spcAft>
                <a:spcPts val="0"/>
              </a:spcAft>
              <a:buSzPts val="2000"/>
              <a:buNone/>
            </a:pPr>
            <a:r>
              <a:rPr lang="en-US"/>
              <a:t>Detailed Findings - Hypotheses</a:t>
            </a:r>
            <a:endParaRPr/>
          </a:p>
        </p:txBody>
      </p:sp>
      <p:sp>
        <p:nvSpPr>
          <p:cNvPr id="408" name="Google Shape;408;gdf3eca0e12_0_25"/>
          <p:cNvSpPr txBox="1"/>
          <p:nvPr>
            <p:ph idx="4294967295" type="body"/>
          </p:nvPr>
        </p:nvSpPr>
        <p:spPr>
          <a:xfrm>
            <a:off x="582525" y="1817150"/>
            <a:ext cx="10694100" cy="4806300"/>
          </a:xfrm>
          <a:prstGeom prst="rect">
            <a:avLst/>
          </a:prstGeom>
          <a:noFill/>
          <a:ln>
            <a:noFill/>
          </a:ln>
        </p:spPr>
        <p:txBody>
          <a:bodyPr anchorCtr="0" anchor="t" bIns="45700" lIns="45700" spcFirstLastPara="1" rIns="45700" wrap="square" tIns="45700">
            <a:noAutofit/>
          </a:bodyPr>
          <a:lstStyle/>
          <a:p>
            <a:pPr indent="-342900" lvl="0" marL="457200" rtl="0" algn="l">
              <a:lnSpc>
                <a:spcPct val="114000"/>
              </a:lnSpc>
              <a:spcBef>
                <a:spcPts val="0"/>
              </a:spcBef>
              <a:spcAft>
                <a:spcPts val="0"/>
              </a:spcAft>
              <a:buSzPts val="1800"/>
              <a:buChar char="●"/>
            </a:pPr>
            <a:r>
              <a:rPr b="1" lang="en-US" sz="1800"/>
              <a:t>False:</a:t>
            </a:r>
            <a:r>
              <a:rPr lang="en-US" sz="1800"/>
              <a:t> this label did introduce confusion. When juxtaposed with the other ‘Facility type’ dropdown options, which do not have the “in-network” label, some participants felt it was out of place, and suggested changing it to be similar to other options.</a:t>
            </a:r>
            <a:endParaRPr sz="1800"/>
          </a:p>
          <a:p>
            <a:pPr indent="0" lvl="0" marL="914400" rtl="0" algn="l">
              <a:lnSpc>
                <a:spcPct val="114000"/>
              </a:lnSpc>
              <a:spcBef>
                <a:spcPts val="1000"/>
              </a:spcBef>
              <a:spcAft>
                <a:spcPts val="0"/>
              </a:spcAft>
              <a:buSzPts val="2000"/>
              <a:buNone/>
            </a:pPr>
            <a:r>
              <a:rPr i="1" lang="en-US" sz="1800">
                <a:solidFill>
                  <a:schemeClr val="lt1"/>
                </a:solidFill>
              </a:rPr>
              <a:t>[P4] "I would change in-network [emergency care] to ER."</a:t>
            </a:r>
            <a:endParaRPr i="1" sz="1800">
              <a:solidFill>
                <a:schemeClr val="lt1"/>
              </a:solidFill>
            </a:endParaRPr>
          </a:p>
          <a:p>
            <a:pPr indent="0" lvl="0" marL="914400" rtl="0" algn="l">
              <a:lnSpc>
                <a:spcPct val="114000"/>
              </a:lnSpc>
              <a:spcBef>
                <a:spcPts val="1000"/>
              </a:spcBef>
              <a:spcAft>
                <a:spcPts val="0"/>
              </a:spcAft>
              <a:buSzPts val="2000"/>
              <a:buNone/>
            </a:pPr>
            <a:r>
              <a:rPr i="1" lang="en-US" sz="1800">
                <a:solidFill>
                  <a:schemeClr val="lt1"/>
                </a:solidFill>
              </a:rPr>
              <a:t>[P5] "...in-network emergency care, to me that is a stumbling block...I would want to hit emergency care, then have the explanation.”</a:t>
            </a:r>
            <a:endParaRPr sz="1800">
              <a:solidFill>
                <a:schemeClr val="accent6"/>
              </a:solidFill>
            </a:endParaRPr>
          </a:p>
          <a:p>
            <a:pPr indent="-342900" lvl="0" marL="457200" rtl="0" algn="l">
              <a:lnSpc>
                <a:spcPct val="114000"/>
              </a:lnSpc>
              <a:spcBef>
                <a:spcPts val="1000"/>
              </a:spcBef>
              <a:spcAft>
                <a:spcPts val="0"/>
              </a:spcAft>
              <a:buClr>
                <a:schemeClr val="accent6"/>
              </a:buClr>
              <a:buSzPts val="1800"/>
              <a:buChar char="●"/>
            </a:pPr>
            <a:r>
              <a:rPr lang="en-US" sz="1800">
                <a:solidFill>
                  <a:schemeClr val="accent6"/>
                </a:solidFill>
              </a:rPr>
              <a:t>The presence of “in-network” next to only one option under ‘Facility type’, gave one participant the impression that the options that did not have this label, were not necessarily VA or VA partners.</a:t>
            </a:r>
            <a:endParaRPr sz="1800">
              <a:solidFill>
                <a:schemeClr val="accent6"/>
              </a:solidFill>
            </a:endParaRPr>
          </a:p>
          <a:p>
            <a:pPr indent="457200" lvl="0" marL="457200" rtl="0" algn="l">
              <a:lnSpc>
                <a:spcPct val="114000"/>
              </a:lnSpc>
              <a:spcBef>
                <a:spcPts val="1000"/>
              </a:spcBef>
              <a:spcAft>
                <a:spcPts val="0"/>
              </a:spcAft>
              <a:buSzPts val="2000"/>
              <a:buNone/>
            </a:pPr>
            <a:r>
              <a:rPr i="1" lang="en-US" sz="1800">
                <a:solidFill>
                  <a:schemeClr val="lt1"/>
                </a:solidFill>
              </a:rPr>
              <a:t>[P11] "[The ‘Urgent care’ option] would be any hospital, but they may or may not be VA affiliated."</a:t>
            </a:r>
            <a:endParaRPr sz="1800">
              <a:solidFill>
                <a:schemeClr val="accent6"/>
              </a:solidFill>
            </a:endParaRPr>
          </a:p>
          <a:p>
            <a:pPr indent="0" lvl="0" marL="0" rtl="0" algn="l">
              <a:lnSpc>
                <a:spcPct val="114000"/>
              </a:lnSpc>
              <a:spcBef>
                <a:spcPts val="1000"/>
              </a:spcBef>
              <a:spcAft>
                <a:spcPts val="0"/>
              </a:spcAft>
              <a:buSzPts val="2000"/>
              <a:buNone/>
            </a:pPr>
            <a:r>
              <a:t/>
            </a:r>
            <a:endParaRPr sz="1800">
              <a:solidFill>
                <a:schemeClr val="accent6"/>
              </a:solidFill>
            </a:endParaRPr>
          </a:p>
          <a:p>
            <a:pPr indent="0" lvl="0" marL="0" rtl="0" algn="l">
              <a:lnSpc>
                <a:spcPct val="114000"/>
              </a:lnSpc>
              <a:spcBef>
                <a:spcPts val="1000"/>
              </a:spcBef>
              <a:spcAft>
                <a:spcPts val="1000"/>
              </a:spcAft>
              <a:buSzPts val="2000"/>
              <a:buNone/>
            </a:pPr>
            <a:r>
              <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df3eca0e12_0_32"/>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5.   Veterans understand how to learn more about community care emergency benefits.</a:t>
            </a:r>
            <a:endParaRPr sz="2400"/>
          </a:p>
        </p:txBody>
      </p:sp>
      <p:sp>
        <p:nvSpPr>
          <p:cNvPr id="415" name="Google Shape;415;gdf3eca0e12_0_32"/>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spcBef>
                <a:spcPts val="800"/>
              </a:spcBef>
              <a:spcAft>
                <a:spcPts val="0"/>
              </a:spcAft>
              <a:buSzPts val="2000"/>
              <a:buNone/>
            </a:pPr>
            <a:r>
              <a:rPr lang="en-US"/>
              <a:t>Detailed Findings - Hypotheses</a:t>
            </a:r>
            <a:endParaRPr/>
          </a:p>
        </p:txBody>
      </p:sp>
      <p:sp>
        <p:nvSpPr>
          <p:cNvPr id="416" name="Google Shape;416;gdf3eca0e12_0_32"/>
          <p:cNvSpPr txBox="1"/>
          <p:nvPr>
            <p:ph idx="4294967295" type="body"/>
          </p:nvPr>
        </p:nvSpPr>
        <p:spPr>
          <a:xfrm>
            <a:off x="609600" y="1826925"/>
            <a:ext cx="10694100" cy="4650000"/>
          </a:xfrm>
          <a:prstGeom prst="rect">
            <a:avLst/>
          </a:prstGeom>
          <a:noFill/>
          <a:ln>
            <a:noFill/>
          </a:ln>
        </p:spPr>
        <p:txBody>
          <a:bodyPr anchorCtr="0" anchor="t" bIns="45700" lIns="45700" spcFirstLastPara="1" rIns="45700" wrap="square" tIns="45700">
            <a:noAutofit/>
          </a:bodyPr>
          <a:lstStyle/>
          <a:p>
            <a:pPr indent="-342900" lvl="0" marL="457200" rtl="0" algn="l">
              <a:lnSpc>
                <a:spcPct val="114000"/>
              </a:lnSpc>
              <a:spcBef>
                <a:spcPts val="0"/>
              </a:spcBef>
              <a:spcAft>
                <a:spcPts val="0"/>
              </a:spcAft>
              <a:buSzPts val="1800"/>
              <a:buChar char="●"/>
            </a:pPr>
            <a:r>
              <a:rPr b="1" lang="en-US" sz="1800"/>
              <a:t>False:</a:t>
            </a:r>
            <a:r>
              <a:rPr lang="en-US" sz="1800"/>
              <a:t> most participants did not intuitively recognize the blue info alert as access to additional information, or were simply unwilling to click it during the demo. </a:t>
            </a:r>
            <a:endParaRPr sz="1800"/>
          </a:p>
          <a:p>
            <a:pPr indent="-228600" lvl="1" marL="914400" rtl="0" algn="l">
              <a:lnSpc>
                <a:spcPct val="114000"/>
              </a:lnSpc>
              <a:spcBef>
                <a:spcPts val="1000"/>
              </a:spcBef>
              <a:spcAft>
                <a:spcPts val="0"/>
              </a:spcAft>
              <a:buSzPts val="1800"/>
              <a:buNone/>
            </a:pPr>
            <a:r>
              <a:rPr i="1" lang="en-US" sz="1800">
                <a:solidFill>
                  <a:schemeClr val="lt1"/>
                </a:solidFill>
              </a:rPr>
              <a:t>[P1] "How would I learn more about my benefits and the types of care that a facility offers...I don't see a way to do that."</a:t>
            </a:r>
            <a:endParaRPr sz="1800"/>
          </a:p>
          <a:p>
            <a:pPr indent="-342900" lvl="0" marL="457200" rtl="0" algn="l">
              <a:lnSpc>
                <a:spcPct val="114000"/>
              </a:lnSpc>
              <a:spcBef>
                <a:spcPts val="0"/>
              </a:spcBef>
              <a:spcAft>
                <a:spcPts val="0"/>
              </a:spcAft>
              <a:buSzPts val="1800"/>
              <a:buChar char="●"/>
            </a:pPr>
            <a:r>
              <a:rPr lang="en-US" sz="1800"/>
              <a:t>One participant thought the alert was simply a notice associated with community partner search results.</a:t>
            </a:r>
            <a:endParaRPr sz="1800"/>
          </a:p>
          <a:p>
            <a:pPr indent="0" lvl="0" marL="914400" rtl="0" algn="l">
              <a:lnSpc>
                <a:spcPct val="114000"/>
              </a:lnSpc>
              <a:spcBef>
                <a:spcPts val="1000"/>
              </a:spcBef>
              <a:spcAft>
                <a:spcPts val="0"/>
              </a:spcAft>
              <a:buSzPts val="2000"/>
              <a:buNone/>
            </a:pPr>
            <a:r>
              <a:rPr i="1" lang="en-US" sz="1800">
                <a:solidFill>
                  <a:schemeClr val="lt1"/>
                </a:solidFill>
              </a:rPr>
              <a:t>[P11] "The blue info notice means I can go there...they will accept Veteran's insurance."</a:t>
            </a:r>
            <a:endParaRPr sz="1800">
              <a:solidFill>
                <a:schemeClr val="accent6"/>
              </a:solidFill>
            </a:endParaRPr>
          </a:p>
          <a:p>
            <a:pPr indent="-342900" lvl="0" marL="457200" rtl="0" algn="l">
              <a:lnSpc>
                <a:spcPct val="114000"/>
              </a:lnSpc>
              <a:spcBef>
                <a:spcPts val="1000"/>
              </a:spcBef>
              <a:spcAft>
                <a:spcPts val="0"/>
              </a:spcAft>
              <a:buClr>
                <a:schemeClr val="accent6"/>
              </a:buClr>
              <a:buSzPts val="1800"/>
              <a:buChar char="●"/>
            </a:pPr>
            <a:r>
              <a:rPr lang="en-US" sz="1800">
                <a:solidFill>
                  <a:schemeClr val="accent6"/>
                </a:solidFill>
              </a:rPr>
              <a:t>One of the two participants who clicked on the blue info alert, did not recognize it as clickable at first. After clicking, she did feel that the information on the benefits page was useful, and noted the “Notify VA Immediately” option as important.</a:t>
            </a:r>
            <a:endParaRPr i="1" sz="1800">
              <a:solidFill>
                <a:schemeClr val="lt1"/>
              </a:solidFill>
            </a:endParaRPr>
          </a:p>
          <a:p>
            <a:pPr indent="0" lvl="0" marL="914400" rtl="0" algn="l">
              <a:lnSpc>
                <a:spcPct val="114000"/>
              </a:lnSpc>
              <a:spcBef>
                <a:spcPts val="1000"/>
              </a:spcBef>
              <a:spcAft>
                <a:spcPts val="0"/>
              </a:spcAft>
              <a:buSzPts val="2000"/>
              <a:buNone/>
            </a:pPr>
            <a:r>
              <a:rPr i="1" lang="en-US" sz="1800">
                <a:solidFill>
                  <a:schemeClr val="lt1"/>
                </a:solidFill>
              </a:rPr>
              <a:t>[P10] "I just thought it was information, nothing that would give me [more] information…[and after clicking] ...It does have Vet information...that is perfect.”</a:t>
            </a:r>
            <a:endParaRPr i="1" sz="1800">
              <a:solidFill>
                <a:schemeClr val="lt1"/>
              </a:solidFill>
            </a:endParaRPr>
          </a:p>
          <a:p>
            <a:pPr indent="0" lvl="0" marL="914400" rtl="0" algn="l">
              <a:lnSpc>
                <a:spcPct val="114000"/>
              </a:lnSpc>
              <a:spcBef>
                <a:spcPts val="1000"/>
              </a:spcBef>
              <a:spcAft>
                <a:spcPts val="0"/>
              </a:spcAft>
              <a:buSzPts val="2000"/>
              <a:buNone/>
            </a:pPr>
            <a:r>
              <a:rPr i="1" lang="en-US" sz="1800">
                <a:solidFill>
                  <a:schemeClr val="lt1"/>
                </a:solidFill>
              </a:rPr>
              <a:t>[P10] "Some veterans don't know how fast the VA needs to know so it will be covered"</a:t>
            </a:r>
            <a:endParaRPr i="1" sz="1800">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df3eca0e12_0_39"/>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6.   Participants will understand what to do in case of emergency.</a:t>
            </a:r>
            <a:endParaRPr sz="2400"/>
          </a:p>
        </p:txBody>
      </p:sp>
      <p:sp>
        <p:nvSpPr>
          <p:cNvPr id="423" name="Google Shape;423;gdf3eca0e12_0_39"/>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spcBef>
                <a:spcPts val="800"/>
              </a:spcBef>
              <a:spcAft>
                <a:spcPts val="0"/>
              </a:spcAft>
              <a:buSzPts val="2000"/>
              <a:buNone/>
            </a:pPr>
            <a:r>
              <a:rPr lang="en-US"/>
              <a:t>Detailed Findings - Hypotheses</a:t>
            </a:r>
            <a:endParaRPr/>
          </a:p>
        </p:txBody>
      </p:sp>
      <p:sp>
        <p:nvSpPr>
          <p:cNvPr id="424" name="Google Shape;424;gdf3eca0e12_0_39"/>
          <p:cNvSpPr txBox="1"/>
          <p:nvPr>
            <p:ph idx="4294967295" type="body"/>
          </p:nvPr>
        </p:nvSpPr>
        <p:spPr>
          <a:xfrm>
            <a:off x="582525" y="1397075"/>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14000"/>
              </a:lnSpc>
              <a:spcBef>
                <a:spcPts val="0"/>
              </a:spcBef>
              <a:spcAft>
                <a:spcPts val="0"/>
              </a:spcAft>
              <a:buSzPts val="1800"/>
              <a:buChar char="●"/>
            </a:pPr>
            <a:r>
              <a:rPr b="1" lang="en-US" sz="1800"/>
              <a:t>Mostly false:</a:t>
            </a:r>
            <a:r>
              <a:rPr lang="en-US" sz="1800"/>
              <a:t> participants seemed to know this from previous experience, but not from anything in the search results that explicitly indicates this. Only two participants pointed out the emergency alert, but most expressed previous experience with emergency procedures.</a:t>
            </a:r>
            <a:endParaRPr sz="1800"/>
          </a:p>
          <a:p>
            <a:pPr indent="0" lvl="0" marL="914400" rtl="0" algn="l">
              <a:lnSpc>
                <a:spcPct val="114000"/>
              </a:lnSpc>
              <a:spcBef>
                <a:spcPts val="1000"/>
              </a:spcBef>
              <a:spcAft>
                <a:spcPts val="0"/>
              </a:spcAft>
              <a:buSzPts val="2000"/>
              <a:buNone/>
            </a:pPr>
            <a:r>
              <a:rPr i="1" lang="en-US" sz="1800">
                <a:solidFill>
                  <a:schemeClr val="lt1"/>
                </a:solidFill>
              </a:rPr>
              <a:t>[P4] "But if I go to a non-VA center then I'm supposed to call ahead to get approval...unless it's life or death."</a:t>
            </a:r>
            <a:endParaRPr i="1" sz="1800">
              <a:solidFill>
                <a:schemeClr val="lt1"/>
              </a:solidFill>
            </a:endParaRPr>
          </a:p>
          <a:p>
            <a:pPr indent="0" lvl="0" marL="914400" rtl="0" algn="l">
              <a:lnSpc>
                <a:spcPct val="114000"/>
              </a:lnSpc>
              <a:spcBef>
                <a:spcPts val="1000"/>
              </a:spcBef>
              <a:spcAft>
                <a:spcPts val="0"/>
              </a:spcAft>
              <a:buNone/>
            </a:pPr>
            <a:r>
              <a:rPr i="1" lang="en-US" sz="1800">
                <a:solidFill>
                  <a:schemeClr val="lt1"/>
                </a:solidFill>
              </a:rPr>
              <a:t>[P2] "...ER is still covered 100%...even if I'm not able to get to the VA."</a:t>
            </a:r>
            <a:endParaRPr i="1" sz="1800">
              <a:solidFill>
                <a:schemeClr val="lt1"/>
              </a:solidFill>
            </a:endParaRPr>
          </a:p>
          <a:p>
            <a:pPr indent="0" lvl="0" marL="914400" rtl="0" algn="l">
              <a:lnSpc>
                <a:spcPct val="114000"/>
              </a:lnSpc>
              <a:spcBef>
                <a:spcPts val="1000"/>
              </a:spcBef>
              <a:spcAft>
                <a:spcPts val="0"/>
              </a:spcAft>
              <a:buNone/>
            </a:pPr>
            <a:r>
              <a:rPr i="1" lang="en-US" sz="1800">
                <a:solidFill>
                  <a:schemeClr val="lt1"/>
                </a:solidFill>
              </a:rPr>
              <a:t>[P11] "I have a high disability rating so almost everything is covered."</a:t>
            </a:r>
            <a:endParaRPr i="1" sz="1800">
              <a:solidFill>
                <a:schemeClr val="lt1"/>
              </a:solidFill>
            </a:endParaRPr>
          </a:p>
          <a:p>
            <a:pPr indent="0" lvl="0" marL="914400" rtl="0" algn="l">
              <a:lnSpc>
                <a:spcPct val="114000"/>
              </a:lnSpc>
              <a:spcBef>
                <a:spcPts val="1000"/>
              </a:spcBef>
              <a:spcAft>
                <a:spcPts val="0"/>
              </a:spcAft>
              <a:buNone/>
            </a:pPr>
            <a:r>
              <a:rPr i="1" lang="en-US" sz="1800">
                <a:solidFill>
                  <a:schemeClr val="lt1"/>
                </a:solidFill>
              </a:rPr>
              <a:t>[P5] "There are serious issues getting healthcare from the VAs under emergency circumstances [as a result of visiting any location]"</a:t>
            </a:r>
            <a:endParaRPr i="1" sz="1800">
              <a:solidFill>
                <a:schemeClr val="lt1"/>
              </a:solidFill>
            </a:endParaRPr>
          </a:p>
          <a:p>
            <a:pPr indent="0" lvl="0" marL="914400" rtl="0" algn="l">
              <a:lnSpc>
                <a:spcPct val="114000"/>
              </a:lnSpc>
              <a:spcBef>
                <a:spcPts val="1000"/>
              </a:spcBef>
              <a:spcAft>
                <a:spcPts val="0"/>
              </a:spcAft>
              <a:buNone/>
            </a:pPr>
            <a:r>
              <a:rPr i="1" lang="en-US" sz="1800">
                <a:solidFill>
                  <a:schemeClr val="lt1"/>
                </a:solidFill>
              </a:rPr>
              <a:t>[P14] "I can always take him to the hospital, but there are issues..."</a:t>
            </a:r>
            <a:endParaRPr i="1" sz="1800">
              <a:solidFill>
                <a:schemeClr val="lt1"/>
              </a:solidFill>
            </a:endParaRPr>
          </a:p>
          <a:p>
            <a:pPr indent="0" lvl="0" marL="914400" rtl="0" algn="l">
              <a:lnSpc>
                <a:spcPct val="114000"/>
              </a:lnSpc>
              <a:spcBef>
                <a:spcPts val="1000"/>
              </a:spcBef>
              <a:spcAft>
                <a:spcPts val="0"/>
              </a:spcAft>
              <a:buNone/>
            </a:pPr>
            <a:r>
              <a:t/>
            </a:r>
            <a:endParaRPr i="1" sz="1800">
              <a:solidFill>
                <a:schemeClr val="lt1"/>
              </a:solidFill>
            </a:endParaRPr>
          </a:p>
          <a:p>
            <a:pPr indent="0" lvl="0" marL="914400" rtl="0" algn="l">
              <a:lnSpc>
                <a:spcPct val="114000"/>
              </a:lnSpc>
              <a:spcBef>
                <a:spcPts val="1000"/>
              </a:spcBef>
              <a:spcAft>
                <a:spcPts val="0"/>
              </a:spcAft>
              <a:buSzPts val="2000"/>
              <a:buNone/>
            </a:pPr>
            <a:r>
              <a:t/>
            </a:r>
            <a:endParaRPr i="1" sz="1800">
              <a:solidFill>
                <a:schemeClr val="lt1"/>
              </a:solidFill>
            </a:endParaRPr>
          </a:p>
          <a:p>
            <a:pPr indent="0" lvl="0" marL="0" rtl="0" algn="l">
              <a:lnSpc>
                <a:spcPct val="114000"/>
              </a:lnSpc>
              <a:spcBef>
                <a:spcPts val="1000"/>
              </a:spcBef>
              <a:spcAft>
                <a:spcPts val="1000"/>
              </a:spcAft>
              <a:buSzPts val="2000"/>
              <a:buNone/>
            </a:pPr>
            <a:r>
              <a:t/>
            </a: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18"/>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Appendix</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de8edd0350_0_246"/>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Appendix Documents</a:t>
            </a:r>
            <a:endParaRPr/>
          </a:p>
        </p:txBody>
      </p:sp>
      <p:sp>
        <p:nvSpPr>
          <p:cNvPr id="436" name="Google Shape;436;gde8edd0350_0_246"/>
          <p:cNvSpPr txBox="1"/>
          <p:nvPr>
            <p:ph idx="2" type="body"/>
          </p:nvPr>
        </p:nvSpPr>
        <p:spPr>
          <a:xfrm>
            <a:off x="613175" y="1283350"/>
            <a:ext cx="10694100" cy="4884900"/>
          </a:xfrm>
          <a:prstGeom prst="rect">
            <a:avLst/>
          </a:prstGeom>
          <a:noFill/>
          <a:ln>
            <a:noFill/>
          </a:ln>
        </p:spPr>
        <p:txBody>
          <a:bodyPr anchorCtr="0" anchor="t" bIns="45700" lIns="45700" spcFirstLastPara="1" rIns="45700" wrap="square" tIns="45700">
            <a:noAutofit/>
          </a:bodyPr>
          <a:lstStyle/>
          <a:p>
            <a:pPr indent="0" lvl="0" marL="0" marR="274506" rtl="0" algn="l">
              <a:lnSpc>
                <a:spcPct val="150000"/>
              </a:lnSpc>
              <a:spcBef>
                <a:spcPts val="1000"/>
              </a:spcBef>
              <a:spcAft>
                <a:spcPts val="0"/>
              </a:spcAft>
              <a:buSzPts val="2000"/>
              <a:buNone/>
            </a:pPr>
            <a:r>
              <a:t/>
            </a:r>
            <a:endParaRPr sz="1800">
              <a:solidFill>
                <a:schemeClr val="lt1"/>
              </a:solidFill>
            </a:endParaRPr>
          </a:p>
          <a:p>
            <a:pPr indent="0" lvl="0" marL="0" marR="274506" rtl="0" algn="l">
              <a:lnSpc>
                <a:spcPct val="150000"/>
              </a:lnSpc>
              <a:spcBef>
                <a:spcPts val="1000"/>
              </a:spcBef>
              <a:spcAft>
                <a:spcPts val="0"/>
              </a:spcAft>
              <a:buSzPts val="2000"/>
              <a:buNone/>
            </a:pPr>
            <a:r>
              <a:rPr lang="en-US" sz="1800" u="sng">
                <a:solidFill>
                  <a:schemeClr val="hlink"/>
                </a:solidFill>
                <a:hlinkClick r:id="rId3"/>
              </a:rPr>
              <a:t>Research Plan</a:t>
            </a:r>
            <a:endParaRPr sz="1800">
              <a:solidFill>
                <a:schemeClr val="accent6"/>
              </a:solidFill>
            </a:endParaRPr>
          </a:p>
          <a:p>
            <a:pPr indent="0" lvl="0" marL="0" marR="274506" rtl="0" algn="l">
              <a:lnSpc>
                <a:spcPct val="150000"/>
              </a:lnSpc>
              <a:spcBef>
                <a:spcPts val="1000"/>
              </a:spcBef>
              <a:spcAft>
                <a:spcPts val="0"/>
              </a:spcAft>
              <a:buSzPts val="2000"/>
              <a:buNone/>
            </a:pPr>
            <a:r>
              <a:rPr lang="en-US" sz="1800" u="sng">
                <a:solidFill>
                  <a:schemeClr val="hlink"/>
                </a:solidFill>
                <a:hlinkClick r:id="rId4"/>
              </a:rPr>
              <a:t>Conversation Guide</a:t>
            </a:r>
            <a:endParaRPr sz="1800">
              <a:solidFill>
                <a:schemeClr val="accent6"/>
              </a:solidFill>
            </a:endParaRPr>
          </a:p>
          <a:p>
            <a:pPr indent="0" lvl="0" marL="0" marR="274506" rtl="0" algn="l">
              <a:lnSpc>
                <a:spcPct val="150000"/>
              </a:lnSpc>
              <a:spcBef>
                <a:spcPts val="1000"/>
              </a:spcBef>
              <a:spcAft>
                <a:spcPts val="0"/>
              </a:spcAft>
              <a:buSzPts val="2000"/>
              <a:buNone/>
            </a:pPr>
            <a:r>
              <a:rPr lang="en-US" sz="1800" u="sng">
                <a:solidFill>
                  <a:schemeClr val="hlink"/>
                </a:solidFill>
                <a:hlinkClick r:id="rId5"/>
              </a:rPr>
              <a:t>Transcripts</a:t>
            </a:r>
            <a:endParaRPr sz="1800">
              <a:solidFill>
                <a:schemeClr val="accent6"/>
              </a:solidFill>
            </a:endParaRPr>
          </a:p>
          <a:p>
            <a:pPr indent="0" lvl="0" marL="0" marR="274506" rtl="0" algn="l">
              <a:lnSpc>
                <a:spcPct val="150000"/>
              </a:lnSpc>
              <a:spcBef>
                <a:spcPts val="1000"/>
              </a:spcBef>
              <a:spcAft>
                <a:spcPts val="0"/>
              </a:spcAft>
              <a:buSzPts val="2000"/>
              <a:buNone/>
            </a:pPr>
            <a:r>
              <a:rPr lang="en-US" sz="1800" u="sng">
                <a:solidFill>
                  <a:schemeClr val="hlink"/>
                </a:solidFill>
                <a:hlinkClick r:id="rId6"/>
              </a:rPr>
              <a:t>Synthesis spreadsheet</a:t>
            </a:r>
            <a:endParaRPr sz="1800">
              <a:solidFill>
                <a:schemeClr val="accent6"/>
              </a:solidFill>
            </a:endParaRPr>
          </a:p>
          <a:p>
            <a:pPr indent="0" lvl="0" marL="0" marR="274506" rtl="0" algn="l">
              <a:lnSpc>
                <a:spcPct val="150000"/>
              </a:lnSpc>
              <a:spcBef>
                <a:spcPts val="1000"/>
              </a:spcBef>
              <a:spcAft>
                <a:spcPts val="0"/>
              </a:spcAft>
              <a:buSzPts val="2000"/>
              <a:buNone/>
            </a:pPr>
            <a:r>
              <a:rPr lang="en-US" sz="1800" u="sng">
                <a:solidFill>
                  <a:schemeClr val="hlink"/>
                </a:solidFill>
                <a:hlinkClick r:id="rId7"/>
              </a:rPr>
              <a:t>UXPin Prototype</a:t>
            </a:r>
            <a:endParaRPr sz="1800">
              <a:solidFill>
                <a:schemeClr val="accent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Research goals</a:t>
            </a:r>
            <a:endParaRPr/>
          </a:p>
        </p:txBody>
      </p:sp>
      <p:sp>
        <p:nvSpPr>
          <p:cNvPr id="120" name="Google Shape;120;p4"/>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Background &amp; Goals</a:t>
            </a:r>
            <a:endParaRPr/>
          </a:p>
        </p:txBody>
      </p:sp>
      <p:sp>
        <p:nvSpPr>
          <p:cNvPr id="121" name="Google Shape;121;p4"/>
          <p:cNvSpPr txBox="1"/>
          <p:nvPr>
            <p:ph idx="2" type="body"/>
          </p:nvPr>
        </p:nvSpPr>
        <p:spPr>
          <a:xfrm>
            <a:off x="613175" y="1533850"/>
            <a:ext cx="5805300" cy="43074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b="0" lang="en-US" sz="1900">
                <a:solidFill>
                  <a:srgbClr val="24292E"/>
                </a:solidFill>
                <a:highlight>
                  <a:srgbClr val="FFFFFF"/>
                </a:highlight>
              </a:rPr>
              <a:t>We conducted this research as part of the ongoing process to create a single source of truth for finding Veteran facing VA facilities. </a:t>
            </a:r>
            <a:r>
              <a:rPr b="0" lang="en-US" sz="1800">
                <a:solidFill>
                  <a:srgbClr val="24292E"/>
                </a:solidFill>
                <a:highlight>
                  <a:srgbClr val="FFFFFF"/>
                </a:highlight>
              </a:rPr>
              <a:t>The goal of this study is to validate the usability and design of the new facility locator emergency care search options and results:</a:t>
            </a:r>
            <a:endParaRPr b="0" sz="1800">
              <a:solidFill>
                <a:srgbClr val="24292E"/>
              </a:solidFill>
              <a:highlight>
                <a:srgbClr val="FFFFFF"/>
              </a:highlight>
            </a:endParaRPr>
          </a:p>
          <a:p>
            <a:pPr indent="-342900" lvl="0" marL="457200" rtl="0" algn="l">
              <a:lnSpc>
                <a:spcPct val="115000"/>
              </a:lnSpc>
              <a:spcBef>
                <a:spcPts val="1200"/>
              </a:spcBef>
              <a:spcAft>
                <a:spcPts val="0"/>
              </a:spcAft>
              <a:buClr>
                <a:srgbClr val="24292E"/>
              </a:buClr>
              <a:buSzPts val="1800"/>
              <a:buFont typeface="Source Sans Pro"/>
              <a:buChar char="●"/>
            </a:pPr>
            <a:r>
              <a:rPr b="0" lang="en-US" sz="1800">
                <a:solidFill>
                  <a:srgbClr val="24292E"/>
                </a:solidFill>
                <a:highlight>
                  <a:srgbClr val="FFFFFF"/>
                </a:highlight>
              </a:rPr>
              <a:t>Participants to understand all of the emergency care facility options available to them</a:t>
            </a:r>
            <a:endParaRPr b="0"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Font typeface="Source Sans Pro"/>
              <a:buChar char="●"/>
            </a:pPr>
            <a:r>
              <a:rPr b="0" lang="en-US" sz="1800">
                <a:solidFill>
                  <a:srgbClr val="24292E"/>
                </a:solidFill>
                <a:highlight>
                  <a:srgbClr val="FFFFFF"/>
                </a:highlight>
              </a:rPr>
              <a:t>Validate that the design sufficiently informs participants about community care emergency benefits</a:t>
            </a:r>
            <a:endParaRPr b="0"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Font typeface="Source Sans Pro"/>
              <a:buChar char="●"/>
            </a:pPr>
            <a:r>
              <a:rPr b="0" lang="en-US" sz="1800">
                <a:solidFill>
                  <a:srgbClr val="24292E"/>
                </a:solidFill>
                <a:highlight>
                  <a:srgbClr val="FFFFFF"/>
                </a:highlight>
              </a:rPr>
              <a:t>Participants to understand what "in-network" means in terms of VA and non-VA community partners</a:t>
            </a:r>
            <a:endParaRPr b="0" sz="1800">
              <a:solidFill>
                <a:srgbClr val="24292E"/>
              </a:solidFill>
              <a:highlight>
                <a:srgbClr val="FFFFFF"/>
              </a:highlight>
            </a:endParaRPr>
          </a:p>
          <a:p>
            <a:pPr indent="0" lvl="0" marL="457200" rtl="0" algn="l">
              <a:lnSpc>
                <a:spcPct val="115000"/>
              </a:lnSpc>
              <a:spcBef>
                <a:spcPts val="1200"/>
              </a:spcBef>
              <a:spcAft>
                <a:spcPts val="1000"/>
              </a:spcAft>
              <a:buNone/>
            </a:pPr>
            <a:r>
              <a:t/>
            </a:r>
            <a:endParaRPr b="0" sz="1800"/>
          </a:p>
        </p:txBody>
      </p:sp>
      <p:pic>
        <p:nvPicPr>
          <p:cNvPr id="122" name="Google Shape;122;p4"/>
          <p:cNvPicPr preferRelativeResize="0"/>
          <p:nvPr/>
        </p:nvPicPr>
        <p:blipFill>
          <a:blip r:embed="rId3">
            <a:alphaModFix/>
          </a:blip>
          <a:stretch>
            <a:fillRect/>
          </a:stretch>
        </p:blipFill>
        <p:spPr>
          <a:xfrm>
            <a:off x="6926450" y="557775"/>
            <a:ext cx="4723425" cy="55106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9"/>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Research questions</a:t>
            </a:r>
            <a:endParaRPr/>
          </a:p>
        </p:txBody>
      </p:sp>
      <p:sp>
        <p:nvSpPr>
          <p:cNvPr id="129" name="Google Shape;129;p9"/>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Methodology</a:t>
            </a:r>
            <a:endParaRPr/>
          </a:p>
        </p:txBody>
      </p:sp>
      <p:sp>
        <p:nvSpPr>
          <p:cNvPr id="130" name="Google Shape;130;p9"/>
          <p:cNvSpPr txBox="1"/>
          <p:nvPr>
            <p:ph idx="2" type="body"/>
          </p:nvPr>
        </p:nvSpPr>
        <p:spPr>
          <a:xfrm>
            <a:off x="613175" y="1533850"/>
            <a:ext cx="10694100" cy="4307400"/>
          </a:xfrm>
          <a:prstGeom prst="rect">
            <a:avLst/>
          </a:prstGeom>
          <a:noFill/>
          <a:ln>
            <a:noFill/>
          </a:ln>
        </p:spPr>
        <p:txBody>
          <a:bodyPr anchorCtr="0" anchor="t" bIns="45700" lIns="45700" spcFirstLastPara="1" rIns="45700" wrap="square" tIns="45700">
            <a:noAutofit/>
          </a:bodyPr>
          <a:lstStyle/>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What information do Veterans need/want from the Facility Locator search results when seeking emergency care?</a:t>
            </a:r>
            <a:endParaRPr b="0">
              <a:solidFill>
                <a:srgbClr val="24292E"/>
              </a:solidFill>
              <a:highlight>
                <a:srgbClr val="FFFFFF"/>
              </a:highlight>
            </a:endParaRPr>
          </a:p>
          <a:p>
            <a:pPr indent="-355600" lvl="0" marL="457200" rtl="0" algn="l">
              <a:lnSpc>
                <a:spcPct val="115000"/>
              </a:lnSpc>
              <a:spcBef>
                <a:spcPts val="1000"/>
              </a:spcBef>
              <a:spcAft>
                <a:spcPts val="0"/>
              </a:spcAft>
              <a:buClr>
                <a:srgbClr val="24292E"/>
              </a:buClr>
              <a:buSzPts val="2000"/>
              <a:buAutoNum type="arabicPeriod"/>
            </a:pPr>
            <a:r>
              <a:rPr b="0" lang="en-US">
                <a:solidFill>
                  <a:srgbClr val="24292E"/>
                </a:solidFill>
                <a:highlight>
                  <a:srgbClr val="FFFFFF"/>
                </a:highlight>
              </a:rPr>
              <a:t>What information do Veterans need/want for community emergency care (in VA network) locations?</a:t>
            </a:r>
            <a:endParaRPr b="0">
              <a:solidFill>
                <a:srgbClr val="24292E"/>
              </a:solidFill>
              <a:highlight>
                <a:srgbClr val="FFFFFF"/>
              </a:highlight>
            </a:endParaRPr>
          </a:p>
          <a:p>
            <a:pPr indent="-355600" lvl="0" marL="457200" rtl="0" algn="l">
              <a:lnSpc>
                <a:spcPct val="115000"/>
              </a:lnSpc>
              <a:spcBef>
                <a:spcPts val="1000"/>
              </a:spcBef>
              <a:spcAft>
                <a:spcPts val="0"/>
              </a:spcAft>
              <a:buClr>
                <a:srgbClr val="24292E"/>
              </a:buClr>
              <a:buSzPts val="2000"/>
              <a:buAutoNum type="arabicPeriod"/>
            </a:pPr>
            <a:r>
              <a:rPr b="0" lang="en-US">
                <a:solidFill>
                  <a:srgbClr val="24292E"/>
                </a:solidFill>
                <a:highlight>
                  <a:srgbClr val="FFFFFF"/>
                </a:highlight>
              </a:rPr>
              <a:t>Can Veterans distinguish between these location types in a single list?</a:t>
            </a:r>
            <a:endParaRPr b="0">
              <a:solidFill>
                <a:srgbClr val="24292E"/>
              </a:solidFill>
              <a:highlight>
                <a:srgbClr val="FFFFFF"/>
              </a:highlight>
            </a:endParaRPr>
          </a:p>
          <a:p>
            <a:pPr indent="-355600" lvl="0" marL="457200" rtl="0" algn="l">
              <a:lnSpc>
                <a:spcPct val="115000"/>
              </a:lnSpc>
              <a:spcBef>
                <a:spcPts val="1000"/>
              </a:spcBef>
              <a:spcAft>
                <a:spcPts val="0"/>
              </a:spcAft>
              <a:buClr>
                <a:srgbClr val="24292E"/>
              </a:buClr>
              <a:buSzPts val="2000"/>
              <a:buAutoNum type="arabicPeriod"/>
            </a:pPr>
            <a:r>
              <a:rPr b="0" lang="en-US">
                <a:solidFill>
                  <a:srgbClr val="24292E"/>
                </a:solidFill>
                <a:highlight>
                  <a:srgbClr val="FFFFFF"/>
                </a:highlight>
              </a:rPr>
              <a:t>Do Veterans understand that there are more locations available, than are present in the "in-network" results list?</a:t>
            </a:r>
            <a:endParaRPr b="0">
              <a:solidFill>
                <a:srgbClr val="24292E"/>
              </a:solidFill>
              <a:highlight>
                <a:srgbClr val="FFFFFF"/>
              </a:highlight>
            </a:endParaRPr>
          </a:p>
          <a:p>
            <a:pPr indent="-355600" lvl="0" marL="457200" rtl="0" algn="l">
              <a:lnSpc>
                <a:spcPct val="115000"/>
              </a:lnSpc>
              <a:spcBef>
                <a:spcPts val="1000"/>
              </a:spcBef>
              <a:spcAft>
                <a:spcPts val="0"/>
              </a:spcAft>
              <a:buClr>
                <a:srgbClr val="24292E"/>
              </a:buClr>
              <a:buSzPts val="2000"/>
              <a:buAutoNum type="arabicPeriod"/>
            </a:pPr>
            <a:r>
              <a:rPr b="0" lang="en-US">
                <a:solidFill>
                  <a:srgbClr val="24292E"/>
                </a:solidFill>
                <a:highlight>
                  <a:srgbClr val="FFFFFF"/>
                </a:highlight>
              </a:rPr>
              <a:t>Would Veterans click to learn more about community emergency care benefits?</a:t>
            </a:r>
            <a:endParaRPr b="0">
              <a:solidFill>
                <a:srgbClr val="24292E"/>
              </a:solidFill>
              <a:highlight>
                <a:srgbClr val="FFFFFF"/>
              </a:highlight>
            </a:endParaRPr>
          </a:p>
          <a:p>
            <a:pPr indent="-355600" lvl="0" marL="457200" rtl="0" algn="l">
              <a:lnSpc>
                <a:spcPct val="115000"/>
              </a:lnSpc>
              <a:spcBef>
                <a:spcPts val="1000"/>
              </a:spcBef>
              <a:spcAft>
                <a:spcPts val="1000"/>
              </a:spcAft>
              <a:buClr>
                <a:srgbClr val="24292E"/>
              </a:buClr>
              <a:buSzPts val="2000"/>
              <a:buAutoNum type="arabicPeriod"/>
            </a:pPr>
            <a:r>
              <a:rPr b="0" lang="en-US">
                <a:solidFill>
                  <a:srgbClr val="24292E"/>
                </a:solidFill>
                <a:highlight>
                  <a:srgbClr val="FFFFFF"/>
                </a:highlight>
              </a:rPr>
              <a:t>What information does a Veteran find helpful in preparing to go to a emergency care facility?</a:t>
            </a:r>
            <a:endParaRPr b="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Hypotheses to be tested</a:t>
            </a:r>
            <a:endParaRPr/>
          </a:p>
        </p:txBody>
      </p:sp>
      <p:sp>
        <p:nvSpPr>
          <p:cNvPr id="137" name="Google Shape;137;p5"/>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Background &amp; Goals</a:t>
            </a:r>
            <a:endParaRPr/>
          </a:p>
        </p:txBody>
      </p:sp>
      <p:sp>
        <p:nvSpPr>
          <p:cNvPr id="138" name="Google Shape;138;p5"/>
          <p:cNvSpPr txBox="1"/>
          <p:nvPr>
            <p:ph idx="2" type="body"/>
          </p:nvPr>
        </p:nvSpPr>
        <p:spPr>
          <a:xfrm>
            <a:off x="613175" y="1567400"/>
            <a:ext cx="10694100" cy="4538400"/>
          </a:xfrm>
          <a:prstGeom prst="rect">
            <a:avLst/>
          </a:prstGeom>
          <a:noFill/>
          <a:ln>
            <a:noFill/>
          </a:ln>
        </p:spPr>
        <p:txBody>
          <a:bodyPr anchorCtr="0" anchor="t" bIns="45700" lIns="45700" spcFirstLastPara="1" rIns="45700" wrap="square" tIns="45700">
            <a:noAutofit/>
          </a:bodyPr>
          <a:lstStyle/>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Veterans want to search for a single list, containing both VA and community emergency care options.</a:t>
            </a:r>
            <a:endParaRPr b="0">
              <a:solidFill>
                <a:srgbClr val="24292E"/>
              </a:solidFill>
              <a:highlight>
                <a:srgbClr val="FFFFFF"/>
              </a:highlight>
            </a:endParaRPr>
          </a:p>
          <a:p>
            <a:pPr indent="-355600" lvl="0" marL="457200" rtl="0" algn="l">
              <a:lnSpc>
                <a:spcPct val="115000"/>
              </a:lnSpc>
              <a:spcBef>
                <a:spcPts val="1000"/>
              </a:spcBef>
              <a:spcAft>
                <a:spcPts val="0"/>
              </a:spcAft>
              <a:buClr>
                <a:srgbClr val="24292E"/>
              </a:buClr>
              <a:buSzPts val="2000"/>
              <a:buAutoNum type="arabicPeriod"/>
            </a:pPr>
            <a:r>
              <a:rPr b="0" lang="en-US">
                <a:solidFill>
                  <a:srgbClr val="24292E"/>
                </a:solidFill>
                <a:highlight>
                  <a:srgbClr val="FFFFFF"/>
                </a:highlight>
              </a:rPr>
              <a:t>Veterans understand they can go to any local emergency room, not just those in the results list.</a:t>
            </a:r>
            <a:endParaRPr b="0">
              <a:solidFill>
                <a:srgbClr val="24292E"/>
              </a:solidFill>
              <a:highlight>
                <a:srgbClr val="FFFFFF"/>
              </a:highlight>
            </a:endParaRPr>
          </a:p>
          <a:p>
            <a:pPr indent="-355600" lvl="0" marL="457200" rtl="0" algn="l">
              <a:lnSpc>
                <a:spcPct val="115000"/>
              </a:lnSpc>
              <a:spcBef>
                <a:spcPts val="1000"/>
              </a:spcBef>
              <a:spcAft>
                <a:spcPts val="0"/>
              </a:spcAft>
              <a:buClr>
                <a:srgbClr val="24292E"/>
              </a:buClr>
              <a:buSzPts val="2000"/>
              <a:buAutoNum type="arabicPeriod"/>
            </a:pPr>
            <a:r>
              <a:rPr b="0" lang="en-US">
                <a:solidFill>
                  <a:srgbClr val="24292E"/>
                </a:solidFill>
                <a:highlight>
                  <a:srgbClr val="FFFFFF"/>
                </a:highlight>
              </a:rPr>
              <a:t>Veterans understand that the Facility Locator list contains "in-network" VA and community care facilities, and is not comprehensive: it may not represent all emergency options available to them.</a:t>
            </a:r>
            <a:endParaRPr b="0">
              <a:solidFill>
                <a:srgbClr val="24292E"/>
              </a:solidFill>
              <a:highlight>
                <a:srgbClr val="FFFFFF"/>
              </a:highlight>
            </a:endParaRPr>
          </a:p>
          <a:p>
            <a:pPr indent="-355600" lvl="0" marL="457200" rtl="0" algn="l">
              <a:lnSpc>
                <a:spcPct val="115000"/>
              </a:lnSpc>
              <a:spcBef>
                <a:spcPts val="1000"/>
              </a:spcBef>
              <a:spcAft>
                <a:spcPts val="0"/>
              </a:spcAft>
              <a:buClr>
                <a:srgbClr val="24292E"/>
              </a:buClr>
              <a:buSzPts val="2000"/>
              <a:buAutoNum type="arabicPeriod"/>
            </a:pPr>
            <a:r>
              <a:rPr b="0" lang="en-US">
                <a:solidFill>
                  <a:srgbClr val="24292E"/>
                </a:solidFill>
                <a:highlight>
                  <a:srgbClr val="FFFFFF"/>
                </a:highlight>
              </a:rPr>
              <a:t>The facility type label "In-network emergency care" does not introduce confusion about other facility types.</a:t>
            </a:r>
            <a:endParaRPr b="0">
              <a:solidFill>
                <a:srgbClr val="24292E"/>
              </a:solidFill>
              <a:highlight>
                <a:srgbClr val="FFFFFF"/>
              </a:highlight>
            </a:endParaRPr>
          </a:p>
          <a:p>
            <a:pPr indent="-355600" lvl="0" marL="457200" rtl="0" algn="l">
              <a:lnSpc>
                <a:spcPct val="115000"/>
              </a:lnSpc>
              <a:spcBef>
                <a:spcPts val="1000"/>
              </a:spcBef>
              <a:spcAft>
                <a:spcPts val="0"/>
              </a:spcAft>
              <a:buClr>
                <a:srgbClr val="24292E"/>
              </a:buClr>
              <a:buSzPts val="2000"/>
              <a:buAutoNum type="arabicPeriod"/>
            </a:pPr>
            <a:r>
              <a:rPr b="0" lang="en-US">
                <a:solidFill>
                  <a:srgbClr val="24292E"/>
                </a:solidFill>
                <a:highlight>
                  <a:srgbClr val="FFFFFF"/>
                </a:highlight>
              </a:rPr>
              <a:t>Veterans understand how to learn more about community care emergency benefit (explained elsewhere).</a:t>
            </a:r>
            <a:endParaRPr b="0">
              <a:solidFill>
                <a:srgbClr val="24292E"/>
              </a:solidFill>
              <a:highlight>
                <a:srgbClr val="FFFFFF"/>
              </a:highlight>
            </a:endParaRPr>
          </a:p>
          <a:p>
            <a:pPr indent="-355600" lvl="0" marL="457200" rtl="0" algn="l">
              <a:lnSpc>
                <a:spcPct val="115000"/>
              </a:lnSpc>
              <a:spcBef>
                <a:spcPts val="1000"/>
              </a:spcBef>
              <a:spcAft>
                <a:spcPts val="1000"/>
              </a:spcAft>
              <a:buClr>
                <a:srgbClr val="24292E"/>
              </a:buClr>
              <a:buSzPts val="2000"/>
              <a:buAutoNum type="arabicPeriod"/>
            </a:pPr>
            <a:r>
              <a:rPr b="0" lang="en-US">
                <a:solidFill>
                  <a:srgbClr val="24292E"/>
                </a:solidFill>
                <a:highlight>
                  <a:srgbClr val="FFFFFF"/>
                </a:highlight>
              </a:rPr>
              <a:t>Veterans will understand what to do in case of emergency.</a:t>
            </a:r>
            <a:endParaRPr b="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Methodology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Method: Qualitative interviews</a:t>
            </a:r>
            <a:endParaRPr/>
          </a:p>
        </p:txBody>
      </p:sp>
      <p:sp>
        <p:nvSpPr>
          <p:cNvPr id="150" name="Google Shape;150;p7"/>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Methodology</a:t>
            </a:r>
            <a:endParaRPr/>
          </a:p>
        </p:txBody>
      </p:sp>
      <p:sp>
        <p:nvSpPr>
          <p:cNvPr id="151" name="Google Shape;151;p7"/>
          <p:cNvSpPr txBox="1"/>
          <p:nvPr>
            <p:ph idx="2" type="body"/>
          </p:nvPr>
        </p:nvSpPr>
        <p:spPr>
          <a:xfrm>
            <a:off x="613175" y="1507125"/>
            <a:ext cx="10215300" cy="47256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800"/>
              </a:spcBef>
              <a:spcAft>
                <a:spcPts val="0"/>
              </a:spcAft>
              <a:buNone/>
            </a:pPr>
            <a:r>
              <a:rPr lang="en-US">
                <a:highlight>
                  <a:srgbClr val="FFFFFF"/>
                </a:highlight>
              </a:rPr>
              <a:t>Qualitative Interviews explore the views, experiences, beliefs and/or motivations of individuals on specific matters.</a:t>
            </a:r>
            <a:r>
              <a:rPr b="0" lang="en-US">
                <a:highlight>
                  <a:srgbClr val="FFFFFF"/>
                </a:highlight>
              </a:rPr>
              <a:t> Qualitative methods, such as interviews, often provide a 'deeper' understanding of behaviors, including the “why,” than would be obtained from purely quantitative methods.</a:t>
            </a:r>
            <a:endParaRPr b="0">
              <a:highlight>
                <a:srgbClr val="FFFFFF"/>
              </a:highlight>
            </a:endParaRPr>
          </a:p>
          <a:p>
            <a:pPr indent="-355600" lvl="0" marL="457200" rtl="0" algn="l">
              <a:lnSpc>
                <a:spcPct val="115000"/>
              </a:lnSpc>
              <a:spcBef>
                <a:spcPts val="1000"/>
              </a:spcBef>
              <a:spcAft>
                <a:spcPts val="0"/>
              </a:spcAft>
              <a:buClr>
                <a:srgbClr val="24292E"/>
              </a:buClr>
              <a:buSzPts val="2000"/>
              <a:buChar char="●"/>
            </a:pPr>
            <a:r>
              <a:rPr b="0" lang="en-US">
                <a:solidFill>
                  <a:srgbClr val="24292E"/>
                </a:solidFill>
                <a:highlight>
                  <a:srgbClr val="FFFFFF"/>
                </a:highlight>
              </a:rPr>
              <a:t>A remote, via Zoom, moderated task-based usability study was conducted between May 17th - May 25th, 2021, with note</a:t>
            </a:r>
            <a:r>
              <a:rPr b="0" lang="en-US">
                <a:solidFill>
                  <a:srgbClr val="24292E"/>
                </a:solidFill>
                <a:highlight>
                  <a:srgbClr val="FFFFFF"/>
                </a:highlight>
              </a:rPr>
              <a:t>-takers and observers also in attendance.</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Char char="●"/>
            </a:pPr>
            <a:r>
              <a:rPr b="0" lang="en-US">
                <a:solidFill>
                  <a:srgbClr val="24292E"/>
                </a:solidFill>
                <a:highlight>
                  <a:srgbClr val="FFFFFF"/>
                </a:highlight>
              </a:rPr>
              <a:t>Participants were given an open-ended search task, and asked to describe their thought process, and to point out anything they felt was significant. </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Char char="●"/>
            </a:pPr>
            <a:r>
              <a:rPr b="0" lang="en-US">
                <a:solidFill>
                  <a:srgbClr val="24292E"/>
                </a:solidFill>
                <a:highlight>
                  <a:srgbClr val="FFFFFF"/>
                </a:highlight>
              </a:rPr>
              <a:t>After the open-ended search task, I asked questions about specific search options and elements on the facility locator page. </a:t>
            </a:r>
            <a:endParaRPr b="0">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