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Source Sans Pro Light"/>
      <p:regular r:id="rId35"/>
      <p:bold r:id="rId36"/>
      <p:italic r:id="rId37"/>
      <p:boldItalic r:id="rId38"/>
    </p:embeddedFont>
    <p:embeddedFont>
      <p:font typeface="Source Sans Pro SemiBold"/>
      <p:regular r:id="rId39"/>
      <p:bold r:id="rId40"/>
      <p:italic r:id="rId41"/>
      <p:boldItalic r:id="rId42"/>
    </p:embeddedFont>
    <p:embeddedFont>
      <p:font typeface="Bitter"/>
      <p:regular r:id="rId43"/>
      <p:bold r:id="rId44"/>
      <p:italic r:id="rId45"/>
      <p:boldItalic r:id="rId46"/>
    </p:embeddedFont>
    <p:embeddedFont>
      <p:font typeface="Bitter Medium"/>
      <p:regular r:id="rId47"/>
      <p:bold r:id="rId48"/>
      <p:italic r:id="rId49"/>
      <p:boldItalic r:id="rId50"/>
    </p:embeddedFont>
    <p:embeddedFont>
      <p:font typeface="Source Sans Pr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SemiBold-bold.fntdata"/><Relationship Id="rId42" Type="http://schemas.openxmlformats.org/officeDocument/2006/relationships/font" Target="fonts/SourceSansProSemiBold-boldItalic.fntdata"/><Relationship Id="rId41" Type="http://schemas.openxmlformats.org/officeDocument/2006/relationships/font" Target="fonts/SourceSansProSemiBold-italic.fntdata"/><Relationship Id="rId44" Type="http://schemas.openxmlformats.org/officeDocument/2006/relationships/font" Target="fonts/Bitter-bold.fntdata"/><Relationship Id="rId43" Type="http://schemas.openxmlformats.org/officeDocument/2006/relationships/font" Target="fonts/Bitter-regular.fntdata"/><Relationship Id="rId46" Type="http://schemas.openxmlformats.org/officeDocument/2006/relationships/font" Target="fonts/Bitter-boldItalic.fntdata"/><Relationship Id="rId45" Type="http://schemas.openxmlformats.org/officeDocument/2006/relationships/font" Target="fonts/Bitt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itterMedium-bold.fntdata"/><Relationship Id="rId47" Type="http://schemas.openxmlformats.org/officeDocument/2006/relationships/font" Target="fonts/BitterMedium-regular.fntdata"/><Relationship Id="rId49" Type="http://schemas.openxmlformats.org/officeDocument/2006/relationships/font" Target="fonts/Bitter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5.xml"/><Relationship Id="rId33" Type="http://schemas.openxmlformats.org/officeDocument/2006/relationships/font" Target="fonts/ProximaNova-italic.fntdata"/><Relationship Id="rId32" Type="http://schemas.openxmlformats.org/officeDocument/2006/relationships/font" Target="fonts/ProximaNova-bold.fntdata"/><Relationship Id="rId35" Type="http://schemas.openxmlformats.org/officeDocument/2006/relationships/font" Target="fonts/SourceSansProLight-regular.fntdata"/><Relationship Id="rId34" Type="http://schemas.openxmlformats.org/officeDocument/2006/relationships/font" Target="fonts/ProximaNova-boldItalic.fntdata"/><Relationship Id="rId37" Type="http://schemas.openxmlformats.org/officeDocument/2006/relationships/font" Target="fonts/SourceSansProLight-italic.fntdata"/><Relationship Id="rId36" Type="http://schemas.openxmlformats.org/officeDocument/2006/relationships/font" Target="fonts/SourceSansProLight-bold.fntdata"/><Relationship Id="rId39" Type="http://schemas.openxmlformats.org/officeDocument/2006/relationships/font" Target="fonts/SourceSansProSemiBold-regular.fntdata"/><Relationship Id="rId38" Type="http://schemas.openxmlformats.org/officeDocument/2006/relationships/font" Target="fonts/SourceSansPro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ourceSansPro-regular.fntdata"/><Relationship Id="rId50" Type="http://schemas.openxmlformats.org/officeDocument/2006/relationships/font" Target="fonts/BitterMedium-boldItalic.fntdata"/><Relationship Id="rId53" Type="http://schemas.openxmlformats.org/officeDocument/2006/relationships/font" Target="fonts/SourceSansPro-italic.fntdata"/><Relationship Id="rId52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0b3c044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050b3c044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2f43668a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2f43668a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12f43668a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2f43668a9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2f43668a9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12f43668a9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2f43668a9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2f43668a9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12f43668a9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2f43668a9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2f43668a9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12f43668a9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2f43668a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2f43668a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12f43668a9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2f43668a9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2f43668a9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12f43668a9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2f43668a9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2f43668a9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12f43668a9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2f43668a9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2f43668a9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12f43668a9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2f43668a9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2f43668a9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12f43668a9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2f43668a9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2f43668a9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12f43668a9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726146209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05" name="Google Shape;105;gf726146209_0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2f43668a9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2f43668a9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12f43668a9_0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2f43668a9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2f43668a9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12f43668a9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2f43668a9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2f43668a9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12f43668a9_0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2f43668a9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2f43668a9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12f43668a9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2f43668a9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2f43668a9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12f43668a9_0_1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2f43668a9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2f43668a9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12f43668a9_0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22771e01d_0_3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t/>
            </a:r>
            <a:endParaRPr/>
          </a:p>
        </p:txBody>
      </p:sp>
      <p:sp>
        <p:nvSpPr>
          <p:cNvPr id="143" name="Google Shape;143;gf22771e01d_0_3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be83f451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be83f451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7be83f4515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22771e01d_0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22771e01d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f22771e01d_0_1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2f43668a9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2f43668a9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12f43668a9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2f43668a9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2f43668a9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12f43668a9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fb1e0fdf2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fb1e0fdf2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8fb1e0fdf2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2f43668a9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2f43668a9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12f43668a9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10100" y="0"/>
            <a:ext cx="12192000" cy="56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575" y="466306"/>
            <a:ext cx="2559301" cy="56984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1524000" y="1532950"/>
            <a:ext cx="9144000" cy="1613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34100" y="3146638"/>
            <a:ext cx="9144000" cy="759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None/>
              <a:defRPr b="1" sz="1800">
                <a:solidFill>
                  <a:srgbClr val="F2F2F2"/>
                </a:solidFill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content - dark">
  <p:cSld name="Comparison dark">
    <p:bg>
      <p:bgPr>
        <a:solidFill>
          <a:schemeClr val="accen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613175" y="685800"/>
            <a:ext cx="10058400" cy="730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592750" y="1406000"/>
            <a:ext cx="5283600" cy="4752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2" type="subTitle"/>
          </p:nvPr>
        </p:nvSpPr>
        <p:spPr>
          <a:xfrm>
            <a:off x="613175" y="327025"/>
            <a:ext cx="10058400" cy="35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 Boxes dark">
  <p:cSld name="Four Content Boxes dark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609600" y="1525495"/>
            <a:ext cx="5486400" cy="1853100"/>
          </a:xfrm>
          <a:prstGeom prst="rect">
            <a:avLst/>
          </a:prstGeom>
          <a:solidFill>
            <a:srgbClr val="318DDA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613175" y="685800"/>
            <a:ext cx="10058400" cy="730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2" type="subTitle"/>
          </p:nvPr>
        </p:nvSpPr>
        <p:spPr>
          <a:xfrm>
            <a:off x="613175" y="327025"/>
            <a:ext cx="10058400" cy="35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 dark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609600" y="1525587"/>
            <a:ext cx="52833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9250" lvl="5" marL="2743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None/>
              <a:defRPr/>
            </a:lvl2pPr>
            <a:lvl3pPr indent="-228600" lvl="2" marL="1371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None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None/>
              <a:defRPr/>
            </a:lvl4pPr>
            <a:lvl5pPr indent="-228600" lvl="4" marL="2286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None/>
              <a:defRPr/>
            </a:lvl5pPr>
            <a:lvl6pPr indent="-349250" lvl="5" marL="2743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1524000" y="1577341"/>
            <a:ext cx="91440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Bitter"/>
              <a:buNone/>
              <a:defRPr sz="4800">
                <a:solidFill>
                  <a:schemeClr val="accent3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1524000" y="3594043"/>
            <a:ext cx="91440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900"/>
              <a:buFont typeface="Source Sans Pro"/>
              <a:buNone/>
              <a:defRPr sz="1900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900"/>
              <a:buFont typeface="Source Sans Pro"/>
              <a:buNone/>
              <a:defRPr sz="1900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900"/>
              <a:buFont typeface="Source Sans Pro"/>
              <a:buNone/>
              <a:defRPr sz="1900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900"/>
              <a:buFont typeface="Source Sans Pro"/>
              <a:buNone/>
              <a:defRPr sz="1900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900"/>
              <a:buFont typeface="Source Sans Pro"/>
              <a:buNone/>
              <a:defRPr sz="1900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9250" lvl="5" marL="2743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62527" y="6217851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_3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609600" y="1525587"/>
            <a:ext cx="52833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9250" lvl="5" marL="2743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None/>
              <a:defRPr/>
            </a:lvl2pPr>
            <a:lvl3pPr indent="-228600" lvl="2" marL="1371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None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None/>
              <a:defRPr/>
            </a:lvl4pPr>
            <a:lvl5pPr indent="-228600" lvl="4" marL="2286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None/>
              <a:defRPr/>
            </a:lvl5pPr>
            <a:lvl6pPr indent="-349250" lvl="5" marL="2743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  <a:defRPr sz="48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600" y="2429129"/>
            <a:ext cx="10972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609600" y="3913949"/>
            <a:ext cx="109728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2/3">
  <p:cSld name="2_Split 2/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721600" y="0"/>
            <a:ext cx="4470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13175" y="1283350"/>
            <a:ext cx="5580000" cy="4884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b="1"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itle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3175" y="1283350"/>
            <a:ext cx="10694100" cy="4884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b="1"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 - Squares">
  <p:cSld name="Two Content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6"/>
          <p:cNvSpPr txBox="1"/>
          <p:nvPr/>
        </p:nvSpPr>
        <p:spPr>
          <a:xfrm>
            <a:off x="1540955" y="23249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3816475" y="2826988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6843513" y="2826988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5330000" y="2495063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8357050" y="2495063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6415930" y="23249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3978442" y="2656899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8853417" y="26068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4" name="Google Shape;44;p6"/>
          <p:cNvCxnSpPr>
            <a:stCxn id="36" idx="3"/>
            <a:endCxn id="42" idx="1"/>
          </p:cNvCxnSpPr>
          <p:nvPr/>
        </p:nvCxnSpPr>
        <p:spPr>
          <a:xfrm>
            <a:off x="2089655" y="2606774"/>
            <a:ext cx="1888800" cy="33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5" name="Google Shape;45;p6"/>
          <p:cNvCxnSpPr>
            <a:stCxn id="42" idx="3"/>
            <a:endCxn id="41" idx="1"/>
          </p:cNvCxnSpPr>
          <p:nvPr/>
        </p:nvCxnSpPr>
        <p:spPr>
          <a:xfrm flipH="1" rot="10800000">
            <a:off x="4527142" y="2606649"/>
            <a:ext cx="1888800" cy="33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" name="Google Shape;46;p6"/>
          <p:cNvCxnSpPr>
            <a:stCxn id="41" idx="3"/>
            <a:endCxn id="43" idx="1"/>
          </p:cNvCxnSpPr>
          <p:nvPr/>
        </p:nvCxnSpPr>
        <p:spPr>
          <a:xfrm>
            <a:off x="6964630" y="2606774"/>
            <a:ext cx="1888800" cy="282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7" name="Google Shape;47;p6"/>
          <p:cNvSpPr txBox="1"/>
          <p:nvPr/>
        </p:nvSpPr>
        <p:spPr>
          <a:xfrm>
            <a:off x="1427700" y="2888663"/>
            <a:ext cx="1371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3855625" y="3220588"/>
            <a:ext cx="1371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6341313" y="2888663"/>
            <a:ext cx="1387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8740175" y="3170513"/>
            <a:ext cx="1387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" name="Google Shape;51;p6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 Boxes">
  <p:cSld name="Four Content Boxe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idx="1" type="body"/>
          </p:nvPr>
        </p:nvSpPr>
        <p:spPr>
          <a:xfrm>
            <a:off x="609600" y="1525495"/>
            <a:ext cx="5486400" cy="185310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2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content">
  <p:cSld name="Four Content Boxes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>
                <a:latin typeface="Bitter"/>
                <a:ea typeface="Bitter"/>
                <a:cs typeface="Bitter"/>
                <a:sym typeface="Bit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8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">
  <p:cSld name="Big Idea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623400" y="337250"/>
            <a:ext cx="10959000" cy="584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6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 dark">
  <p:cSld name="Big Idea dark">
    <p:bg>
      <p:bgPr>
        <a:solidFill>
          <a:schemeClr val="accen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0" lvl="1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0" lvl="2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0" lvl="3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0" lvl="4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0" lvl="5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indent="0" lvl="6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indent="0" lvl="7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indent="0" lvl="8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u="none" cap="none" strike="noStrike"/>
          </a:p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>
            <a:off x="613175" y="316800"/>
            <a:ext cx="10969200" cy="584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330200"/>
            <a:ext cx="10972800" cy="58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hyperlink" Target="https://app.mural.co/t/adhoccorporateworkspace2583/m/adhoccorporateworkspace2583/1635267785345/2f0d4a4b46eb79c94cf93bcd0adb65ec8348554f?sender=u6ad375c1c8425e5bfec67027" TargetMode="External"/><Relationship Id="rId5" Type="http://schemas.openxmlformats.org/officeDocument/2006/relationships/hyperlink" Target="https://app.mural.co/t/adhoccorporateworkspace2583/m/adhoccorporateworkspace2583/1637631091433/3ccb1ca716bea560e41ca2f0c292792b88f10592?sender=u6ad375c1c8425e5bfec67027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github.com/department-of-veterans-affairs/va.gov-team/blob/master/platform/design/va-product-journey-maps/Veteran%20Journey%20Map.pdf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eview.uxpin.com/a5e76c3713575e6b9cce2edf4d50693bf7f02578#/pages/146375960/simulate/no-panels?mode=i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0" Type="http://schemas.openxmlformats.org/officeDocument/2006/relationships/hyperlink" Target="https://github.com/department-of-veterans-affairs/va.gov-team/blob/master/products/caregivers/1010cg-mvp/Sign-as-a%20Rep-Round3-Oct2021/Usability%20research/research-findings.md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staging.va.gov/family-member-benefits/apply-for-caregiver-assistance-form-10-10cg/introduction" TargetMode="External"/><Relationship Id="rId4" Type="http://schemas.openxmlformats.org/officeDocument/2006/relationships/hyperlink" Target="https://github.com/department-of-veterans-affairs/va.gov-team/blob/master/products/caregivers/1010cg-mvp/Sign-as-a%20Rep-Round3-Oct2021/Content%20specific%20research/content-comprehension-research%20plan.md" TargetMode="External"/><Relationship Id="rId9" Type="http://schemas.openxmlformats.org/officeDocument/2006/relationships/hyperlink" Target="https://github.com/department-of-veterans-affairs/va.gov-team/blob/master/products/caregivers/1010cg-mvp/Sign-as-a%20Rep-Round3-Oct2021/Usability%20research/conversation-guide.md" TargetMode="External"/><Relationship Id="rId5" Type="http://schemas.openxmlformats.org/officeDocument/2006/relationships/hyperlink" Target="https://github.com/department-of-veterans-affairs/va.gov-team/blob/master/products/caregivers/1010cg-mvp/Sign-as-a%20Rep-Round3-Oct2021/Content%20specific%20research/content-comprehension-conversation%20guide.md" TargetMode="External"/><Relationship Id="rId6" Type="http://schemas.openxmlformats.org/officeDocument/2006/relationships/hyperlink" Target="https://github.com/department-of-veterans-affairs/va.gov-team/blob/master/products/caregivers/1010cg-mvp/Sign-as-a%20Rep-Round3-Oct2021/Content%20specific%20research/Research%20findings.md" TargetMode="External"/><Relationship Id="rId7" Type="http://schemas.openxmlformats.org/officeDocument/2006/relationships/hyperlink" Target="https://github.com/department-of-veterans-affairs/va.gov-team/blob/master/products/caregivers/1010cg-mvp/Sign-as-a%20Rep-Round3-Oct2021/Content%20specific%20research/Research%20Readout_%20Content-specific%20comprehension%20study%20for%20the%2010-10CG%20document.pdf" TargetMode="External"/><Relationship Id="rId8" Type="http://schemas.openxmlformats.org/officeDocument/2006/relationships/hyperlink" Target="https://github.com/department-of-veterans-affairs/va.gov-team/blob/master/products/caregivers/1010cg-mvp/Sign-as-a%20Rep-Round3-Oct2021/Usability%20research/usability-research-plan.m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0" y="0"/>
            <a:ext cx="12192000" cy="56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548575" y="6072925"/>
            <a:ext cx="5179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50" lIns="71100" spcFirstLastPara="1" rIns="71100" wrap="square" tIns="3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VSA, Caregiver/10-10 team 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Dené Gabaldón, Senior UX Design &amp; Research 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(dene.gabaldon@va.gov)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9852500" y="6232225"/>
            <a:ext cx="2150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February 7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, 2022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75" y="466306"/>
            <a:ext cx="2559301" cy="56984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type="title"/>
          </p:nvPr>
        </p:nvSpPr>
        <p:spPr>
          <a:xfrm>
            <a:off x="1240350" y="2410775"/>
            <a:ext cx="9144000" cy="1613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</a:rPr>
              <a:t>10-10CG </a:t>
            </a:r>
            <a:endParaRPr b="1" sz="4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</a:rPr>
              <a:t>Sign as a Representative and Document upload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Perspectives-Program team</a:t>
            </a:r>
            <a:endParaRPr/>
          </a:p>
        </p:txBody>
      </p:sp>
      <p:sp>
        <p:nvSpPr>
          <p:cNvPr id="223" name="Google Shape;223;p26"/>
          <p:cNvSpPr txBox="1"/>
          <p:nvPr>
            <p:ph idx="2" type="body"/>
          </p:nvPr>
        </p:nvSpPr>
        <p:spPr>
          <a:xfrm>
            <a:off x="613175" y="1533850"/>
            <a:ext cx="4715100" cy="4584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Perspective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2000"/>
              <a:buChar char="○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Uploads that can’t be accepted puts a huge burden on the people who process applications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○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We can’t provide specific document names or links because this varies state to state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○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It’s a long process to become a “legal” representative so this isn’t something that can be prepared during the application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4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 txBox="1"/>
          <p:nvPr>
            <p:ph idx="2" type="body"/>
          </p:nvPr>
        </p:nvSpPr>
        <p:spPr>
          <a:xfrm>
            <a:off x="6367450" y="1455150"/>
            <a:ext cx="4715100" cy="3947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2000"/>
              <a:buChar char="○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Be more clear about what documents can’t be accepted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○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Warn people that wrong submissions could cause an application delay/rejection multiple times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4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Perspectives-UX &amp; content</a:t>
            </a:r>
            <a:endParaRPr/>
          </a:p>
        </p:txBody>
      </p:sp>
      <p:sp>
        <p:nvSpPr>
          <p:cNvPr id="231" name="Google Shape;231;p27"/>
          <p:cNvSpPr txBox="1"/>
          <p:nvPr>
            <p:ph idx="2" type="body"/>
          </p:nvPr>
        </p:nvSpPr>
        <p:spPr>
          <a:xfrm>
            <a:off x="613175" y="1533850"/>
            <a:ext cx="4938000" cy="471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Perspectives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2000"/>
              <a:buChar char="○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Content is too long/hidden in a more information component. Applicants don’t know what type of document they should upload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○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Applicants don’t know the 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purpose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 for uploading the document (to sign as a representative)/they think that uploading any document will help support their application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○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We don’t want applicants to think that having a legal rep document is a requirement for the program/ create a blocker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4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 txBox="1"/>
          <p:nvPr>
            <p:ph idx="2" type="body"/>
          </p:nvPr>
        </p:nvSpPr>
        <p:spPr>
          <a:xfrm>
            <a:off x="6367450" y="1455150"/>
            <a:ext cx="4715100" cy="3947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2000"/>
              <a:buChar char="○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We can have applicants select document 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type 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from a list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○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We can directly link the document upload with the signature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4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Perspectives-Research participants</a:t>
            </a:r>
            <a:endParaRPr/>
          </a:p>
        </p:txBody>
      </p:sp>
      <p:sp>
        <p:nvSpPr>
          <p:cNvPr id="239" name="Google Shape;239;p28"/>
          <p:cNvSpPr txBox="1"/>
          <p:nvPr>
            <p:ph idx="2" type="body"/>
          </p:nvPr>
        </p:nvSpPr>
        <p:spPr>
          <a:xfrm>
            <a:off x="613175" y="1533850"/>
            <a:ext cx="4715100" cy="3947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Perspectives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2000"/>
              <a:buChar char="○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Applicants don’t know what type of document they should upload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○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Applicants think that the legal rep form is a VA form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○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Applicants don’t know the purpose for uploading the document/they think that uploading any document will help support their application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4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 txBox="1"/>
          <p:nvPr>
            <p:ph idx="2" type="body"/>
          </p:nvPr>
        </p:nvSpPr>
        <p:spPr>
          <a:xfrm>
            <a:off x="6367450" y="1455150"/>
            <a:ext cx="4715100" cy="3947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2000"/>
              <a:buChar char="○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Tell us the exact name of document we need to upload/provide a link to the form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4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613175" y="316800"/>
            <a:ext cx="10969200" cy="584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we get to a shared understanding?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we get to a shared understanding?</a:t>
            </a:r>
            <a:endParaRPr/>
          </a:p>
        </p:txBody>
      </p:sp>
      <p:sp>
        <p:nvSpPr>
          <p:cNvPr id="253" name="Google Shape;253;p30"/>
          <p:cNvSpPr txBox="1"/>
          <p:nvPr>
            <p:ph idx="2" type="body"/>
          </p:nvPr>
        </p:nvSpPr>
        <p:spPr>
          <a:xfrm>
            <a:off x="613175" y="1533850"/>
            <a:ext cx="9466200" cy="3947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</a:t>
            </a:r>
            <a:r>
              <a:rPr lang="en-US"/>
              <a:t> session with the program team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Discovered that the Veteran needs to be deemed unable to make medical decisions for themself 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4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we get to a shared understanding?</a:t>
            </a:r>
            <a:endParaRPr/>
          </a:p>
        </p:txBody>
      </p:sp>
      <p:sp>
        <p:nvSpPr>
          <p:cNvPr id="260" name="Google Shape;260;p31"/>
          <p:cNvSpPr txBox="1"/>
          <p:nvPr>
            <p:ph idx="2" type="body"/>
          </p:nvPr>
        </p:nvSpPr>
        <p:spPr>
          <a:xfrm>
            <a:off x="613175" y="1533850"/>
            <a:ext cx="9466200" cy="3947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Mental model- content comprehension study with Caregivers 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261" name="Google Shape;261;p31"/>
          <p:cNvPicPr preferRelativeResize="0"/>
          <p:nvPr/>
        </p:nvPicPr>
        <p:blipFill rotWithShape="1">
          <a:blip r:embed="rId3">
            <a:alphaModFix/>
          </a:blip>
          <a:srcRect b="0" l="0" r="0" t="1244"/>
          <a:stretch/>
        </p:blipFill>
        <p:spPr>
          <a:xfrm>
            <a:off x="1653262" y="2131875"/>
            <a:ext cx="7386026" cy="467547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1"/>
          <p:cNvSpPr txBox="1"/>
          <p:nvPr/>
        </p:nvSpPr>
        <p:spPr>
          <a:xfrm>
            <a:off x="9192000" y="5549400"/>
            <a:ext cx="30000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See more: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Mural research template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Mural synthesis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idx="2" type="body"/>
          </p:nvPr>
        </p:nvSpPr>
        <p:spPr>
          <a:xfrm>
            <a:off x="572650" y="1128650"/>
            <a:ext cx="9466200" cy="3947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Mental model- content comprehension study with Caregivers 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Participants think about legal representative documentation based on what it enables them to do (eg. make medical decisions) rather than the form name itself. 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People think in the categories of: legal, financial, and medical.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The reason that some people upload their driver's license is because they believe that they already have the relevant paperwork on file with VA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Often the ability for the Veteran to sign for themself and make medical decisions/or not depends on the day.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Participants feel like the copy that states that there could be a delay/rejection due to wrong document upload is very negative.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613175" y="316800"/>
            <a:ext cx="10969200" cy="584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Moving into Bet 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 A</a:t>
            </a:r>
            <a:endParaRPr/>
          </a:p>
        </p:txBody>
      </p:sp>
      <p:sp>
        <p:nvSpPr>
          <p:cNvPr id="281" name="Google Shape;281;p34"/>
          <p:cNvSpPr txBox="1"/>
          <p:nvPr>
            <p:ph idx="2" type="body"/>
          </p:nvPr>
        </p:nvSpPr>
        <p:spPr>
          <a:xfrm>
            <a:off x="613175" y="1533850"/>
            <a:ext cx="9466200" cy="3947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Balancing the ideal with time urgency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We recognized that with endless time we could create a completely different flow where different user types could be recognized early in the application and have a “choose your own adventure” experience.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But this would take a lot of time, and the current situation is causing to much of a burden for both the applicants and the processing team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4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 A</a:t>
            </a:r>
            <a:endParaRPr/>
          </a:p>
        </p:txBody>
      </p:sp>
      <p:sp>
        <p:nvSpPr>
          <p:cNvPr id="288" name="Google Shape;288;p35"/>
          <p:cNvSpPr txBox="1"/>
          <p:nvPr>
            <p:ph idx="2" type="body"/>
          </p:nvPr>
        </p:nvSpPr>
        <p:spPr>
          <a:xfrm>
            <a:off x="613175" y="1533850"/>
            <a:ext cx="9466200" cy="3947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Balancing the ideal with time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So “Bet A” was formed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Keep the same flow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Implement as many learnings as possible from the working session and mental model study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Run </a:t>
            </a: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usability</a:t>
            </a: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 research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Implement iteratively if necessary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4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8"/>
          <p:cNvCxnSpPr/>
          <p:nvPr/>
        </p:nvCxnSpPr>
        <p:spPr>
          <a:xfrm>
            <a:off x="9081516" y="4066393"/>
            <a:ext cx="15756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863088" y="4068930"/>
            <a:ext cx="42753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/>
          <p:nvPr/>
        </p:nvSpPr>
        <p:spPr>
          <a:xfrm>
            <a:off x="609600" y="3859933"/>
            <a:ext cx="815100" cy="417900"/>
          </a:xfrm>
          <a:prstGeom prst="roundRect">
            <a:avLst>
              <a:gd fmla="val 16667" name="adj"/>
            </a:avLst>
          </a:prstGeom>
          <a:solidFill>
            <a:srgbClr val="0071BC"/>
          </a:solidFill>
          <a:ln cap="flat" cmpd="sng" w="19050">
            <a:solidFill>
              <a:srgbClr val="112E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Joining</a:t>
            </a:r>
            <a:endParaRPr sz="11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4177888" y="3859930"/>
            <a:ext cx="815100" cy="417900"/>
          </a:xfrm>
          <a:prstGeom prst="roundRect">
            <a:avLst>
              <a:gd fmla="val 16667" name="adj"/>
            </a:avLst>
          </a:prstGeom>
          <a:solidFill>
            <a:srgbClr val="00A6D2"/>
          </a:solidFill>
          <a:ln cap="flat" cmpd="sng" w="19050">
            <a:solidFill>
              <a:srgbClr val="046B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Starting up</a:t>
            </a:r>
            <a:endParaRPr sz="11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8713208" y="3859933"/>
            <a:ext cx="815100" cy="417900"/>
          </a:xfrm>
          <a:prstGeom prst="roundRect">
            <a:avLst>
              <a:gd fmla="val 16667" name="adj"/>
            </a:avLst>
          </a:prstGeom>
          <a:solidFill>
            <a:srgbClr val="E1F3F8"/>
          </a:solidFill>
          <a:ln cap="flat" cmpd="sng" w="19050">
            <a:solidFill>
              <a:srgbClr val="112E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2E5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Retiring</a:t>
            </a:r>
            <a:endParaRPr sz="1100">
              <a:solidFill>
                <a:srgbClr val="112E5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609600" y="304800"/>
            <a:ext cx="110025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b="1" lang="en-US" sz="3200"/>
              <a:t>How this research maps to the Veteran journey </a:t>
            </a:r>
            <a:endParaRPr b="1" sz="3200"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609600" y="807100"/>
            <a:ext cx="8766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itter"/>
              <a:buNone/>
            </a:pPr>
            <a:r>
              <a:rPr lang="en-US" sz="16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10-10 EZ short form usability </a:t>
            </a:r>
            <a:endParaRPr sz="160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itter"/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1799029" y="3859933"/>
            <a:ext cx="815100" cy="417900"/>
          </a:xfrm>
          <a:prstGeom prst="roundRect">
            <a:avLst>
              <a:gd fmla="val 16667" name="adj"/>
            </a:avLst>
          </a:prstGeom>
          <a:solidFill>
            <a:srgbClr val="0071BC"/>
          </a:solidFill>
          <a:ln cap="flat" cmpd="sng" w="19050">
            <a:solidFill>
              <a:srgbClr val="112E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Serving</a:t>
            </a:r>
            <a:endParaRPr sz="11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2779392" y="3859933"/>
            <a:ext cx="815100" cy="417900"/>
          </a:xfrm>
          <a:prstGeom prst="roundRect">
            <a:avLst>
              <a:gd fmla="val 16667" name="adj"/>
            </a:avLst>
          </a:prstGeom>
          <a:solidFill>
            <a:srgbClr val="0071BC"/>
          </a:solidFill>
          <a:ln cap="flat" cmpd="sng" w="19050">
            <a:solidFill>
              <a:srgbClr val="112E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Getting out</a:t>
            </a:r>
            <a:endParaRPr sz="11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9676721" y="3859933"/>
            <a:ext cx="815100" cy="417900"/>
          </a:xfrm>
          <a:prstGeom prst="roundRect">
            <a:avLst>
              <a:gd fmla="val 16667" name="adj"/>
            </a:avLst>
          </a:prstGeom>
          <a:solidFill>
            <a:srgbClr val="E1F3F8"/>
          </a:solidFill>
          <a:ln cap="flat" cmpd="sng" w="19050">
            <a:solidFill>
              <a:srgbClr val="112E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2E5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Aging</a:t>
            </a:r>
            <a:endParaRPr sz="1100">
              <a:solidFill>
                <a:srgbClr val="112E5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10640233" y="3859933"/>
            <a:ext cx="815100" cy="417900"/>
          </a:xfrm>
          <a:prstGeom prst="roundRect">
            <a:avLst>
              <a:gd fmla="val 16667" name="adj"/>
            </a:avLst>
          </a:prstGeom>
          <a:solidFill>
            <a:srgbClr val="E1F3F8"/>
          </a:solidFill>
          <a:ln cap="flat" cmpd="sng" w="19050">
            <a:solidFill>
              <a:srgbClr val="112E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2E5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Dying</a:t>
            </a:r>
            <a:endParaRPr sz="1100">
              <a:solidFill>
                <a:srgbClr val="112E5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3083" y="5948131"/>
            <a:ext cx="2559301" cy="64968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594800" y="5464767"/>
            <a:ext cx="110025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For a fully detailed Veteran journey, go to </a:t>
            </a:r>
            <a:br>
              <a:rPr lang="en-US" sz="1100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en-US" sz="1100" u="sng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https://github.com/department-of-veterans-affairs/va.gov-team/blob/master/platform/design/va-product-journey-maps/Veteran%20Journey%20Map.pdf</a:t>
            </a:r>
            <a:r>
              <a:rPr lang="en-US" sz="1100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 sz="1100"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20" name="Google Shape;120;p18"/>
          <p:cNvSpPr/>
          <p:nvPr/>
        </p:nvSpPr>
        <p:spPr>
          <a:xfrm rot="2700000">
            <a:off x="5066936" y="3996694"/>
            <a:ext cx="147220" cy="1472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5711200" y="2887200"/>
            <a:ext cx="2366100" cy="2366100"/>
          </a:xfrm>
          <a:prstGeom prst="ellipse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</a:t>
            </a:r>
            <a:endParaRPr sz="1900"/>
          </a:p>
        </p:txBody>
      </p:sp>
      <p:sp>
        <p:nvSpPr>
          <p:cNvPr id="122" name="Google Shape;122;p18"/>
          <p:cNvSpPr/>
          <p:nvPr/>
        </p:nvSpPr>
        <p:spPr>
          <a:xfrm rot="-3348292">
            <a:off x="5835608" y="3070634"/>
            <a:ext cx="387002" cy="387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 rot="-1822748">
            <a:off x="7713559" y="3344991"/>
            <a:ext cx="453809" cy="3868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 rot="-2700000">
            <a:off x="6017325" y="4872343"/>
            <a:ext cx="386929" cy="3869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 rot="4802358">
            <a:off x="6100666" y="3059485"/>
            <a:ext cx="147422" cy="14742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rot="-1193746">
            <a:off x="7705645" y="3397867"/>
            <a:ext cx="453998" cy="3867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rot="6898945">
            <a:off x="7960938" y="3688444"/>
            <a:ext cx="150590" cy="14172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-4304859">
            <a:off x="6155503" y="4951786"/>
            <a:ext cx="386970" cy="3869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 rot="5400000">
            <a:off x="6000217" y="4856758"/>
            <a:ext cx="150300" cy="14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6955946" y="5046767"/>
            <a:ext cx="1072800" cy="417900"/>
          </a:xfrm>
          <a:prstGeom prst="roundRect">
            <a:avLst>
              <a:gd fmla="val 16667" name="adj"/>
            </a:avLst>
          </a:prstGeom>
          <a:solidFill>
            <a:srgbClr val="00A6D2"/>
          </a:solidFill>
          <a:ln cap="flat" cmpd="sng" w="19050">
            <a:solidFill>
              <a:srgbClr val="046B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Putting down roots</a:t>
            </a:r>
            <a:endParaRPr sz="11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5367317" y="3859933"/>
            <a:ext cx="1072800" cy="417900"/>
          </a:xfrm>
          <a:prstGeom prst="roundRect">
            <a:avLst>
              <a:gd fmla="val 16667" name="adj"/>
            </a:avLst>
          </a:prstGeom>
          <a:solidFill>
            <a:srgbClr val="00A6D2"/>
          </a:solidFill>
          <a:ln cap="flat" cmpd="sng" w="19050">
            <a:solidFill>
              <a:srgbClr val="046B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Taking care of myself</a:t>
            </a:r>
            <a:endParaRPr sz="11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6533832" y="2768367"/>
            <a:ext cx="1072800" cy="417900"/>
          </a:xfrm>
          <a:prstGeom prst="roundRect">
            <a:avLst>
              <a:gd fmla="val 16667" name="adj"/>
            </a:avLst>
          </a:prstGeom>
          <a:solidFill>
            <a:srgbClr val="00A6D2"/>
          </a:solidFill>
          <a:ln cap="flat" cmpd="sng" w="19050">
            <a:solidFill>
              <a:srgbClr val="046B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Reinventing myself</a:t>
            </a:r>
            <a:endParaRPr sz="11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cxnSp>
        <p:nvCxnSpPr>
          <p:cNvPr id="133" name="Google Shape;133;p18"/>
          <p:cNvCxnSpPr/>
          <p:nvPr/>
        </p:nvCxnSpPr>
        <p:spPr>
          <a:xfrm>
            <a:off x="8262404" y="4067664"/>
            <a:ext cx="3036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8"/>
          <p:cNvSpPr/>
          <p:nvPr/>
        </p:nvSpPr>
        <p:spPr>
          <a:xfrm rot="2700000">
            <a:off x="8497519" y="3995428"/>
            <a:ext cx="147220" cy="1472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609600" y="6063970"/>
            <a:ext cx="1890300" cy="417900"/>
          </a:xfrm>
          <a:prstGeom prst="roundRect">
            <a:avLst>
              <a:gd fmla="val 16667" name="adj"/>
            </a:avLst>
          </a:prstGeom>
          <a:solidFill>
            <a:srgbClr val="0071BC"/>
          </a:solidFill>
          <a:ln cap="flat" cmpd="sng" w="19050">
            <a:solidFill>
              <a:srgbClr val="112E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Serving and separation</a:t>
            </a:r>
            <a:endParaRPr sz="11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2935027" y="6063967"/>
            <a:ext cx="1890300" cy="417900"/>
          </a:xfrm>
          <a:prstGeom prst="roundRect">
            <a:avLst>
              <a:gd fmla="val 16667" name="adj"/>
            </a:avLst>
          </a:prstGeom>
          <a:solidFill>
            <a:srgbClr val="00A6D2"/>
          </a:solidFill>
          <a:ln cap="flat" cmpd="sng" w="19050">
            <a:solidFill>
              <a:srgbClr val="046B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Living civilian life</a:t>
            </a:r>
            <a:endParaRPr sz="11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5208824" y="6063970"/>
            <a:ext cx="1890300" cy="417900"/>
          </a:xfrm>
          <a:prstGeom prst="roundRect">
            <a:avLst>
              <a:gd fmla="val 16667" name="adj"/>
            </a:avLst>
          </a:prstGeom>
          <a:solidFill>
            <a:srgbClr val="E1F3F8"/>
          </a:solidFill>
          <a:ln cap="flat" cmpd="sng" w="19050">
            <a:solidFill>
              <a:srgbClr val="112E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2E5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Retiring and aging</a:t>
            </a:r>
            <a:endParaRPr sz="1100">
              <a:solidFill>
                <a:srgbClr val="112E5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cxnSp>
        <p:nvCxnSpPr>
          <p:cNvPr id="138" name="Google Shape;138;p18"/>
          <p:cNvCxnSpPr>
            <a:stCxn id="139" idx="3"/>
            <a:endCxn id="132" idx="1"/>
          </p:cNvCxnSpPr>
          <p:nvPr/>
        </p:nvCxnSpPr>
        <p:spPr>
          <a:xfrm>
            <a:off x="4594700" y="1940600"/>
            <a:ext cx="1939200" cy="10368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8"/>
          <p:cNvSpPr txBox="1"/>
          <p:nvPr/>
        </p:nvSpPr>
        <p:spPr>
          <a:xfrm>
            <a:off x="594800" y="1411100"/>
            <a:ext cx="3999900" cy="10590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064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 SemiBold"/>
              <a:buChar char="●"/>
            </a:pPr>
            <a:r>
              <a:rPr lang="en-US" sz="16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Getting out</a:t>
            </a:r>
            <a:endParaRPr sz="16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4064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 SemiBold"/>
              <a:buChar char="●"/>
            </a:pPr>
            <a:r>
              <a:rPr lang="en-US" sz="16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Aging</a:t>
            </a:r>
            <a:endParaRPr sz="16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4064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 Light"/>
              <a:buChar char="●"/>
            </a:pPr>
            <a:r>
              <a:rPr lang="en-US" sz="16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Taking care of myself</a:t>
            </a:r>
            <a:endParaRPr sz="16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cxnSp>
        <p:nvCxnSpPr>
          <p:cNvPr id="140" name="Google Shape;140;p18"/>
          <p:cNvCxnSpPr>
            <a:stCxn id="139" idx="3"/>
            <a:endCxn id="131" idx="0"/>
          </p:cNvCxnSpPr>
          <p:nvPr/>
        </p:nvCxnSpPr>
        <p:spPr>
          <a:xfrm>
            <a:off x="4594700" y="1940600"/>
            <a:ext cx="1308900" cy="1919400"/>
          </a:xfrm>
          <a:prstGeom prst="bentConnector2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 A</a:t>
            </a:r>
            <a:endParaRPr/>
          </a:p>
        </p:txBody>
      </p:sp>
      <p:sp>
        <p:nvSpPr>
          <p:cNvPr id="295" name="Google Shape;295;p36"/>
          <p:cNvSpPr txBox="1"/>
          <p:nvPr>
            <p:ph idx="2" type="body"/>
          </p:nvPr>
        </p:nvSpPr>
        <p:spPr>
          <a:xfrm>
            <a:off x="613175" y="1533850"/>
            <a:ext cx="9466200" cy="3947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what does it look like?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US" u="sng">
                <a:solidFill>
                  <a:schemeClr val="hlink"/>
                </a:solidFill>
                <a:hlinkClick r:id="rId3"/>
              </a:rPr>
              <a:t>UXPin Prototype</a:t>
            </a:r>
            <a:r>
              <a:rPr b="0" lang="en-US"/>
              <a:t> (used for usability research)</a:t>
            </a:r>
            <a:endParaRPr b="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4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idx="2" type="body"/>
          </p:nvPr>
        </p:nvSpPr>
        <p:spPr>
          <a:xfrm>
            <a:off x="572650" y="1281050"/>
            <a:ext cx="9466200" cy="3947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Usability research with Caregivers and Veterans -Key Findings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●"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All participants moved through the "who will sign" selection without friction, and didn't indicate a likelihood of abandonment.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●"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The majority of participants demonstrated an awareness that the requirement of a "medical" stipulation specifically would be necessary to prove that a representative has legal authority to sign on behalf of the Veteran.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●"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All participants recognized that the "who will sign" selection has direct relationship to the signature of the application.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●"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Some participants thought it would help them make a selection if the types of documents accepted/ not accepted were listed on the "who will sign" selection page.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●"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The updated copy that appears after the document upload is well-received. Participants didn't indicate any negative feelings, but rather appreciated the reminder.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4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302" name="Google Shape;302;p37"/>
          <p:cNvSpPr txBox="1"/>
          <p:nvPr>
            <p:ph type="title"/>
          </p:nvPr>
        </p:nvSpPr>
        <p:spPr>
          <a:xfrm>
            <a:off x="572650" y="5715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 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idx="2" type="body"/>
          </p:nvPr>
        </p:nvSpPr>
        <p:spPr>
          <a:xfrm>
            <a:off x="572650" y="1281050"/>
            <a:ext cx="9010200" cy="3947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●"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Adjust the intro so that it is also reflective of our research and sets proper expectations for someone signing as a representative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Include the list of can/can’t accepted documents on the who will sign selection page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Make small adjustments for technical </a:t>
            </a: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constraints</a:t>
            </a: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 of the form system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4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309" name="Google Shape;309;p38"/>
          <p:cNvSpPr txBox="1"/>
          <p:nvPr>
            <p:ph type="title"/>
          </p:nvPr>
        </p:nvSpPr>
        <p:spPr>
          <a:xfrm>
            <a:off x="572650" y="5715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 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idx="2" type="body"/>
          </p:nvPr>
        </p:nvSpPr>
        <p:spPr>
          <a:xfrm>
            <a:off x="572650" y="1281050"/>
            <a:ext cx="9010200" cy="3947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Implement at 50%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Monitor document submissions for 1 month to see if we improve the 35% acceptance rate 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Monitor analytics for increase in drop-off rate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4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316" name="Google Shape;316;p39"/>
          <p:cNvSpPr txBox="1"/>
          <p:nvPr>
            <p:ph type="title"/>
          </p:nvPr>
        </p:nvSpPr>
        <p:spPr>
          <a:xfrm>
            <a:off x="572650" y="5715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 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613175" y="316800"/>
            <a:ext cx="10969200" cy="584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Resources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idx="2" type="body"/>
          </p:nvPr>
        </p:nvSpPr>
        <p:spPr>
          <a:xfrm>
            <a:off x="572650" y="1281050"/>
            <a:ext cx="9466200" cy="4914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●"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10-10CG </a:t>
            </a:r>
            <a:r>
              <a:rPr b="0" lang="en-US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Staging link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●"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Mental model and Content-specific comprehension study (November 2021)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○"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Research plan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○"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Conversation guide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○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Research: 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Findings (Github)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 and 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Readout presentation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b="0" lang="en-US">
                <a:solidFill>
                  <a:srgbClr val="24292E"/>
                </a:solidFill>
                <a:highlight>
                  <a:srgbClr val="FFFFFF"/>
                </a:highlight>
              </a:rPr>
              <a:t>“Bet A” Usability Research (January 2022)</a:t>
            </a:r>
            <a:endParaRPr b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○"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hlinkClick r:id="rId8"/>
              </a:rPr>
              <a:t>Research plan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○"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hlinkClick r:id="rId9"/>
              </a:rPr>
              <a:t>Conversation guide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○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Research: 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hlinkClick r:id="rId10"/>
              </a:rPr>
              <a:t>Findings (Github)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329" name="Google Shape;329;p41"/>
          <p:cNvSpPr txBox="1"/>
          <p:nvPr>
            <p:ph type="title"/>
          </p:nvPr>
        </p:nvSpPr>
        <p:spPr>
          <a:xfrm>
            <a:off x="572650" y="5715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Resources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609599" y="304800"/>
            <a:ext cx="85659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OCTO-DE goals that this research supports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609600" y="1335034"/>
            <a:ext cx="1265700" cy="1598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Veterans and their families can apply for all benefits online</a:t>
            </a:r>
            <a:endParaRPr sz="11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3413600" y="4867167"/>
            <a:ext cx="1265700" cy="1422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Time to successful complete and submit online transactions</a:t>
            </a:r>
            <a:endParaRPr sz="11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011567" y="3189100"/>
            <a:ext cx="1265700" cy="1422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Completion rate of online transactions</a:t>
            </a:r>
            <a:endParaRPr sz="11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3083" y="5948131"/>
            <a:ext cx="2559301" cy="64968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-4521200" y="6597800"/>
            <a:ext cx="3999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51" name="Google Shape;151;p19"/>
          <p:cNvSpPr/>
          <p:nvPr/>
        </p:nvSpPr>
        <p:spPr>
          <a:xfrm>
            <a:off x="2011667" y="1335034"/>
            <a:ext cx="1265700" cy="159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Veterans and their families can find a single, authoritative source of information</a:t>
            </a:r>
            <a:endParaRPr sz="11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3413733" y="1335034"/>
            <a:ext cx="1265700" cy="159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Veterans and their families trust the security, accuracy, and relevancy of VA.gov</a:t>
            </a:r>
            <a:endParaRPr sz="11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4815833" y="1335034"/>
            <a:ext cx="1265700" cy="1598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Veterans can manage their health services online</a:t>
            </a:r>
            <a:endParaRPr sz="11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6217900" y="1335034"/>
            <a:ext cx="1265700" cy="159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VFS teams can build and deploy high-quality products for Veterans on the Platform </a:t>
            </a:r>
            <a:endParaRPr sz="11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7619967" y="1335034"/>
            <a:ext cx="1265700" cy="159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Logged-in users have a personalized experience, with relevant and time-saving features</a:t>
            </a:r>
            <a:endParaRPr sz="11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9022033" y="1335034"/>
            <a:ext cx="1265700" cy="159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Logged-in users can update their personal information easily and instantly</a:t>
            </a:r>
            <a:endParaRPr sz="11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3413660" y="3189100"/>
            <a:ext cx="1265700" cy="1422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Percent of applications submitted online (vs. paper)</a:t>
            </a:r>
            <a:endParaRPr sz="1100">
              <a:solidFill>
                <a:srgbClr val="F2F2F2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6217866" y="4867167"/>
            <a:ext cx="1265700" cy="1422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Call center volume, wait time, and time to resolution</a:t>
            </a:r>
            <a:endParaRPr sz="11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4815754" y="3189100"/>
            <a:ext cx="1265700" cy="1422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Veteran satisfaction with VA.gov</a:t>
            </a:r>
            <a:endParaRPr sz="11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Benefit use and enrollment, across all business lines</a:t>
            </a:r>
            <a:endParaRPr sz="11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7619999" y="4867167"/>
            <a:ext cx="1265700" cy="1422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Time from online benefit discovery to benefit delivery</a:t>
            </a:r>
            <a:endParaRPr sz="11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7619942" y="3189100"/>
            <a:ext cx="1265700" cy="1422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Number of VA.gov users as a function of total Veteran population</a:t>
            </a:r>
            <a:endParaRPr sz="11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9022036" y="3189100"/>
            <a:ext cx="1265700" cy="1422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Usage of digital, self-service tools</a:t>
            </a:r>
            <a:endParaRPr sz="1100">
              <a:solidFill>
                <a:srgbClr val="F2F2F2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10424133" y="1335034"/>
            <a:ext cx="1265700" cy="159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Logged-in users can easily track applications, claims, or appeals online</a:t>
            </a:r>
            <a:endParaRPr sz="11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164" name="Google Shape;164;p19"/>
          <p:cNvGrpSpPr/>
          <p:nvPr/>
        </p:nvGrpSpPr>
        <p:grpSpPr>
          <a:xfrm>
            <a:off x="1667025" y="3222561"/>
            <a:ext cx="207995" cy="1362024"/>
            <a:chOff x="1250300" y="2416981"/>
            <a:chExt cx="156000" cy="1021544"/>
          </a:xfrm>
        </p:grpSpPr>
        <p:cxnSp>
          <p:nvCxnSpPr>
            <p:cNvPr id="165" name="Google Shape;165;p19"/>
            <p:cNvCxnSpPr/>
            <p:nvPr/>
          </p:nvCxnSpPr>
          <p:spPr>
            <a:xfrm rot="10800000">
              <a:off x="1327350" y="2498925"/>
              <a:ext cx="0" cy="939600"/>
            </a:xfrm>
            <a:prstGeom prst="straightConnector1">
              <a:avLst/>
            </a:prstGeom>
            <a:noFill/>
            <a:ln cap="flat" cmpd="sng" w="15240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6" name="Google Shape;166;p19"/>
            <p:cNvSpPr/>
            <p:nvPr/>
          </p:nvSpPr>
          <p:spPr>
            <a:xfrm rot="-2700000">
              <a:off x="1273146" y="2439827"/>
              <a:ext cx="110309" cy="11030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19"/>
          <p:cNvGrpSpPr/>
          <p:nvPr/>
        </p:nvGrpSpPr>
        <p:grpSpPr>
          <a:xfrm rot="10800000">
            <a:off x="1666980" y="4897656"/>
            <a:ext cx="207995" cy="1362024"/>
            <a:chOff x="1250300" y="2416981"/>
            <a:chExt cx="156000" cy="1021544"/>
          </a:xfrm>
        </p:grpSpPr>
        <p:cxnSp>
          <p:nvCxnSpPr>
            <p:cNvPr id="168" name="Google Shape;168;p19"/>
            <p:cNvCxnSpPr/>
            <p:nvPr/>
          </p:nvCxnSpPr>
          <p:spPr>
            <a:xfrm rot="10800000">
              <a:off x="1327350" y="2498925"/>
              <a:ext cx="0" cy="939600"/>
            </a:xfrm>
            <a:prstGeom prst="straightConnector1">
              <a:avLst/>
            </a:prstGeom>
            <a:noFill/>
            <a:ln cap="flat" cmpd="sng" w="15240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9" name="Google Shape;169;p19"/>
            <p:cNvSpPr/>
            <p:nvPr/>
          </p:nvSpPr>
          <p:spPr>
            <a:xfrm rot="-2700000">
              <a:off x="1273146" y="2439827"/>
              <a:ext cx="110309" cy="11030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9"/>
          <p:cNvSpPr txBox="1"/>
          <p:nvPr/>
        </p:nvSpPr>
        <p:spPr>
          <a:xfrm>
            <a:off x="146167" y="3411067"/>
            <a:ext cx="1384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>
                <a:latin typeface="Bitter Medium"/>
                <a:ea typeface="Bitter Medium"/>
                <a:cs typeface="Bitter Medium"/>
                <a:sym typeface="Bitter Medium"/>
              </a:rPr>
              <a:t>Measures </a:t>
            </a:r>
            <a:br>
              <a:rPr lang="en-US" sz="1600">
                <a:latin typeface="Bitter Medium"/>
                <a:ea typeface="Bitter Medium"/>
                <a:cs typeface="Bitter Medium"/>
                <a:sym typeface="Bitter Medium"/>
              </a:rPr>
            </a:br>
            <a:r>
              <a:rPr lang="en-US" sz="1600">
                <a:latin typeface="Bitter Medium"/>
                <a:ea typeface="Bitter Medium"/>
                <a:cs typeface="Bitter Medium"/>
                <a:sym typeface="Bitter Medium"/>
              </a:rPr>
              <a:t>to </a:t>
            </a:r>
            <a:br>
              <a:rPr lang="en-US" sz="1600">
                <a:latin typeface="Bitter Medium"/>
                <a:ea typeface="Bitter Medium"/>
                <a:cs typeface="Bitter Medium"/>
                <a:sym typeface="Bitter Medium"/>
              </a:rPr>
            </a:br>
            <a:r>
              <a:rPr lang="en-US" sz="1600">
                <a:latin typeface="Bitter Medium"/>
                <a:ea typeface="Bitter Medium"/>
                <a:cs typeface="Bitter Medium"/>
                <a:sym typeface="Bitter Medium"/>
              </a:rPr>
              <a:t>increase</a:t>
            </a:r>
            <a:endParaRPr sz="1600">
              <a:latin typeface="Bitter Medium"/>
              <a:ea typeface="Bitter Medium"/>
              <a:cs typeface="Bitter Medium"/>
              <a:sym typeface="Bitter Medium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146167" y="5085967"/>
            <a:ext cx="1384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>
                <a:latin typeface="Bitter Medium"/>
                <a:ea typeface="Bitter Medium"/>
                <a:cs typeface="Bitter Medium"/>
                <a:sym typeface="Bitter Medium"/>
              </a:rPr>
              <a:t>Measures </a:t>
            </a:r>
            <a:br>
              <a:rPr lang="en-US" sz="1600">
                <a:latin typeface="Bitter Medium"/>
                <a:ea typeface="Bitter Medium"/>
                <a:cs typeface="Bitter Medium"/>
                <a:sym typeface="Bitter Medium"/>
              </a:rPr>
            </a:br>
            <a:r>
              <a:rPr lang="en-US" sz="1600">
                <a:latin typeface="Bitter Medium"/>
                <a:ea typeface="Bitter Medium"/>
                <a:cs typeface="Bitter Medium"/>
                <a:sym typeface="Bitter Medium"/>
              </a:rPr>
              <a:t>to </a:t>
            </a:r>
            <a:br>
              <a:rPr lang="en-US" sz="1600">
                <a:latin typeface="Bitter Medium"/>
                <a:ea typeface="Bitter Medium"/>
                <a:cs typeface="Bitter Medium"/>
                <a:sym typeface="Bitter Medium"/>
              </a:rPr>
            </a:br>
            <a:r>
              <a:rPr lang="en-US" sz="1600">
                <a:latin typeface="Bitter Medium"/>
                <a:ea typeface="Bitter Medium"/>
                <a:cs typeface="Bitter Medium"/>
                <a:sym typeface="Bitter Medium"/>
              </a:rPr>
              <a:t>decrease</a:t>
            </a:r>
            <a:endParaRPr sz="1600">
              <a:latin typeface="Bitter Medium"/>
              <a:ea typeface="Bitter Medium"/>
              <a:cs typeface="Bitter Medium"/>
              <a:sym typeface="Bitter Medium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9022067" y="515000"/>
            <a:ext cx="1265700" cy="419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Supported</a:t>
            </a:r>
            <a:endParaRPr sz="11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10424133" y="515001"/>
            <a:ext cx="1265700" cy="4191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Not supported</a:t>
            </a:r>
            <a:endParaRPr sz="11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6176504" y="3189100"/>
            <a:ext cx="1265700" cy="1422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Benefit value (in $) delivered from online applications or transactions</a:t>
            </a:r>
            <a:endParaRPr sz="1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4853929" y="4897642"/>
            <a:ext cx="1265700" cy="1422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Time to process online applications (vs. paper)</a:t>
            </a:r>
            <a:endParaRPr sz="11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82" name="Google Shape;182;p20"/>
          <p:cNvSpPr txBox="1"/>
          <p:nvPr>
            <p:ph idx="2" type="body"/>
          </p:nvPr>
        </p:nvSpPr>
        <p:spPr>
          <a:xfrm>
            <a:off x="613175" y="1533850"/>
            <a:ext cx="10694100" cy="4931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The Caregiver team launched the digitized 10-10CG form October 1, 2020. Early in 2021 the team added functionality that allows a Veteran’s legal representative to be identified and documentation (e.g. medical proxy) to be optionally uploaded. </a:t>
            </a:r>
            <a:endParaRPr b="0"/>
          </a:p>
          <a:p>
            <a:pPr indent="0" lvl="0" marL="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89" name="Google Shape;189;p21"/>
          <p:cNvSpPr txBox="1"/>
          <p:nvPr>
            <p:ph idx="2" type="body"/>
          </p:nvPr>
        </p:nvSpPr>
        <p:spPr>
          <a:xfrm>
            <a:off x="613175" y="1533850"/>
            <a:ext cx="10694100" cy="4931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0" lang="en-US"/>
              <a:t>Currently </a:t>
            </a:r>
            <a:r>
              <a:rPr b="0" lang="en-US"/>
              <a:t>50% of 10-10CG applicants have the option to upload a document to prove legal representative status.</a:t>
            </a:r>
            <a:endParaRPr b="0"/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3">
            <a:alphaModFix/>
          </a:blip>
          <a:srcRect b="0" l="0" r="0" t="2066"/>
          <a:stretch/>
        </p:blipFill>
        <p:spPr>
          <a:xfrm>
            <a:off x="5836325" y="2404500"/>
            <a:ext cx="4831651" cy="4453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1" name="Google Shape;191;p21"/>
          <p:cNvPicPr preferRelativeResize="0"/>
          <p:nvPr/>
        </p:nvPicPr>
        <p:blipFill rotWithShape="1">
          <a:blip r:embed="rId4">
            <a:alphaModFix/>
          </a:blip>
          <a:srcRect b="10785" l="0" r="0" t="0"/>
          <a:stretch/>
        </p:blipFill>
        <p:spPr>
          <a:xfrm>
            <a:off x="319650" y="2329563"/>
            <a:ext cx="5618849" cy="4430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98" name="Google Shape;198;p22"/>
          <p:cNvSpPr txBox="1"/>
          <p:nvPr>
            <p:ph idx="2" type="body"/>
          </p:nvPr>
        </p:nvSpPr>
        <p:spPr>
          <a:xfrm>
            <a:off x="613175" y="1533850"/>
            <a:ext cx="10694100" cy="4931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 ~35% of uploaded documents can be accepted and provide the necessary legal proof for a representative to sign on behalf of the Veteran. This causes pain points for both the staff in the field and for applicants.</a:t>
            </a:r>
            <a:endParaRPr b="0"/>
          </a:p>
          <a:p>
            <a:pPr indent="-3556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0" lang="en-US"/>
              <a:t>Pain point for Caregiver team in the field that must process the applications, contact each applicant who uploads the wrong document, and possibly work through a new application with them</a:t>
            </a:r>
            <a:endParaRPr b="0"/>
          </a:p>
          <a:p>
            <a:pPr indent="-355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-US"/>
              <a:t>Pain point for applicants as it could delay their application and create redundant work AKA filling out a whole new application</a:t>
            </a:r>
            <a:endParaRPr b="0"/>
          </a:p>
          <a:p>
            <a:pPr indent="0" lvl="0" marL="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613175" y="316800"/>
            <a:ext cx="10969200" cy="584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Perspectives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700" y="1337625"/>
            <a:ext cx="7804925" cy="38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5"/>
          <p:cNvPicPr preferRelativeResize="0"/>
          <p:nvPr/>
        </p:nvPicPr>
        <p:blipFill rotWithShape="1">
          <a:blip r:embed="rId3">
            <a:alphaModFix/>
          </a:blip>
          <a:srcRect b="0" l="0" r="0" t="2066"/>
          <a:stretch/>
        </p:blipFill>
        <p:spPr>
          <a:xfrm>
            <a:off x="2797350" y="662150"/>
            <a:ext cx="6282323" cy="5790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SP Template">
  <a:themeElements>
    <a:clrScheme name="Brown Bag Template">
      <a:dk1>
        <a:srgbClr val="0070BC"/>
      </a:dk1>
      <a:lt1>
        <a:srgbClr val="1A5484"/>
      </a:lt1>
      <a:dk2>
        <a:srgbClr val="A7A7A7"/>
      </a:dk2>
      <a:lt2>
        <a:srgbClr val="535353"/>
      </a:lt2>
      <a:accent1>
        <a:srgbClr val="0070BC"/>
      </a:accent1>
      <a:accent2>
        <a:srgbClr val="10385A"/>
      </a:accent2>
      <a:accent3>
        <a:srgbClr val="1A5484"/>
      </a:accent3>
      <a:accent4>
        <a:srgbClr val="0F2F4A"/>
      </a:accent4>
      <a:accent5>
        <a:srgbClr val="0B2439"/>
      </a:accent5>
      <a:accent6>
        <a:srgbClr val="08192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