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7" r:id="rId2"/>
    <p:sldId id="273" r:id="rId3"/>
    <p:sldId id="266" r:id="rId4"/>
    <p:sldId id="279" r:id="rId5"/>
    <p:sldId id="295" r:id="rId6"/>
    <p:sldId id="296" r:id="rId7"/>
    <p:sldId id="283" r:id="rId8"/>
    <p:sldId id="281" r:id="rId9"/>
    <p:sldId id="284" r:id="rId10"/>
    <p:sldId id="286" r:id="rId11"/>
    <p:sldId id="287" r:id="rId12"/>
    <p:sldId id="288" r:id="rId13"/>
    <p:sldId id="282" r:id="rId14"/>
    <p:sldId id="271" r:id="rId15"/>
    <p:sldId id="289" r:id="rId16"/>
    <p:sldId id="290" r:id="rId17"/>
    <p:sldId id="294" r:id="rId18"/>
    <p:sldId id="285" r:id="rId19"/>
    <p:sldId id="263" r:id="rId20"/>
    <p:sldId id="291" r:id="rId21"/>
    <p:sldId id="292" r:id="rId22"/>
    <p:sldId id="293" r:id="rId23"/>
  </p:sldIdLst>
  <p:sldSz cx="9144000" cy="5143500" type="screen16x9"/>
  <p:notesSz cx="6858000" cy="9144000"/>
  <p:embeddedFontLst>
    <p:embeddedFont>
      <p:font typeface="Avenir" panose="02000503020000020003" pitchFamily="2" charset="0"/>
      <p:regular r:id="rId25"/>
      <p:italic r:id="rId26"/>
    </p:embeddedFont>
    <p:embeddedFont>
      <p:font typeface="Bitter" pitchFamily="2" charset="77"/>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Proxima Nova" panose="02000506030000020004" pitchFamily="2"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
      <p:font typeface="Source Sans Pro SemiBold"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CBB"/>
    <a:srgbClr val="FFFFFF"/>
    <a:srgbClr val="ADF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B500A6-703E-4237-92CC-E7941B26AE6E}">
  <a:tblStyle styleId="{3AB500A6-703E-4237-92CC-E7941B26AE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4"/>
    <p:restoredTop sz="94675"/>
  </p:normalViewPr>
  <p:slideViewPr>
    <p:cSldViewPr snapToGrid="0">
      <p:cViewPr>
        <p:scale>
          <a:sx n="167" d="100"/>
          <a:sy n="167" d="100"/>
        </p:scale>
        <p:origin x="40" y="5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92adcb623_0_4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892adcb623_0_4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38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326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407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801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902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7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345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497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92adcb623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92adcb623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632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773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313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251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1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955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2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143000" y="1183006"/>
            <a:ext cx="6858000" cy="1486800"/>
          </a:xfrm>
          <a:prstGeom prst="rect">
            <a:avLst/>
          </a:prstGeom>
          <a:noFill/>
          <a:ln>
            <a:noFill/>
          </a:ln>
        </p:spPr>
        <p:txBody>
          <a:bodyPr spcFirstLastPara="1" wrap="square" lIns="34275" tIns="34275" rIns="34275" bIns="34275" anchor="b" anchorCtr="0">
            <a:noAutofit/>
          </a:bodyPr>
          <a:lstStyle>
            <a:lvl1pPr lvl="0" algn="ctr" rtl="0">
              <a:lnSpc>
                <a:spcPct val="100000"/>
              </a:lnSpc>
              <a:spcBef>
                <a:spcPts val="0"/>
              </a:spcBef>
              <a:spcAft>
                <a:spcPts val="0"/>
              </a:spcAft>
              <a:buClr>
                <a:schemeClr val="accent3"/>
              </a:buClr>
              <a:buSzPts val="3600"/>
              <a:buFont typeface="Bitter"/>
              <a:buNone/>
              <a:defRPr sz="3600">
                <a:solidFill>
                  <a:schemeClr val="accent3"/>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 name="Google Shape;11;p2"/>
          <p:cNvSpPr txBox="1">
            <a:spLocks noGrp="1"/>
          </p:cNvSpPr>
          <p:nvPr>
            <p:ph type="body" idx="1"/>
          </p:nvPr>
        </p:nvSpPr>
        <p:spPr>
          <a:xfrm>
            <a:off x="1143000" y="2695532"/>
            <a:ext cx="6858000" cy="570600"/>
          </a:xfrm>
          <a:prstGeom prst="rect">
            <a:avLst/>
          </a:prstGeom>
          <a:noFill/>
          <a:ln>
            <a:noFill/>
          </a:ln>
        </p:spPr>
        <p:txBody>
          <a:bodyPr spcFirstLastPara="1" wrap="square" lIns="34275" tIns="34275" rIns="34275" bIns="34275" anchor="t" anchorCtr="0">
            <a:noAutofit/>
          </a:bodyPr>
          <a:lstStyle>
            <a:lvl1pPr marL="457200" lvl="0"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1pPr>
            <a:lvl2pPr marL="914400" lvl="1"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2pPr>
            <a:lvl3pPr marL="1371600" lvl="2"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3pPr>
            <a:lvl4pPr marL="1828800" lvl="3"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4pPr>
            <a:lvl5pPr marL="2286000" lvl="4"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 name="Google Shape;12;p2"/>
          <p:cNvSpPr txBox="1">
            <a:spLocks noGrp="1"/>
          </p:cNvSpPr>
          <p:nvPr>
            <p:ph type="sldNum" idx="12"/>
          </p:nvPr>
        </p:nvSpPr>
        <p:spPr>
          <a:xfrm>
            <a:off x="6346896" y="4663388"/>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0" name="Google Shape;60;p12"/>
          <p:cNvSpPr txBox="1">
            <a:spLocks noGrp="1"/>
          </p:cNvSpPr>
          <p:nvPr>
            <p:ph type="body" idx="1"/>
          </p:nvPr>
        </p:nvSpPr>
        <p:spPr>
          <a:xfrm>
            <a:off x="457200" y="1856789"/>
            <a:ext cx="2743200" cy="27522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1" name="Google Shape;61;p1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5" name="Google Shape;65;p13"/>
          <p:cNvSpPr txBox="1">
            <a:spLocks noGrp="1"/>
          </p:cNvSpPr>
          <p:nvPr>
            <p:ph type="body" idx="1"/>
          </p:nvPr>
        </p:nvSpPr>
        <p:spPr>
          <a:xfrm>
            <a:off x="457200" y="1856789"/>
            <a:ext cx="2743200" cy="27522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6" name="Google Shape;66;p1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67" name="Google Shape;67;p13"/>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0" name="Google Shape;70;p14"/>
          <p:cNvSpPr txBox="1">
            <a:spLocks noGrp="1"/>
          </p:cNvSpPr>
          <p:nvPr>
            <p:ph type="body" idx="1"/>
          </p:nvPr>
        </p:nvSpPr>
        <p:spPr>
          <a:xfrm>
            <a:off x="457200" y="1856790"/>
            <a:ext cx="4114800" cy="13899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1" name="Google Shape;71;p1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72" name="Google Shape;72;p14"/>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5" name="Google Shape;75;p15"/>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6" name="Google Shape;76;p1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5"/>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0" name="Google Shape;80;p16"/>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1" name="Google Shape;81;p1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82" name="Google Shape;82;p16"/>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5" name="Google Shape;85;p17"/>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6" name="Google Shape;86;p1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7"/>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0" name="Google Shape;90;p18"/>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1" name="Google Shape;91;p1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92" name="Google Shape;92;p18"/>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5" name="Google Shape;95;p19"/>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6" name="Google Shape;96;p1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97" name="Google Shape;97;p19"/>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0" name="Google Shape;100;p20"/>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1" name="Google Shape;101;p2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02" name="Google Shape;102;p20"/>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b="0" i="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5" name="Google Shape;105;p21"/>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6" name="Google Shape;106;p2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2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lvl1pPr lvl="0" algn="l" rtl="0">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5" name="Google Shape;15;p3"/>
          <p:cNvSpPr txBox="1">
            <a:spLocks noGrp="1"/>
          </p:cNvSpPr>
          <p:nvPr>
            <p:ph type="body" idx="1"/>
          </p:nvPr>
        </p:nvSpPr>
        <p:spPr>
          <a:xfrm>
            <a:off x="457200" y="1821847"/>
            <a:ext cx="8229600" cy="3618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6" name="Google Shape;16;p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cxnSp>
        <p:nvCxnSpPr>
          <p:cNvPr id="17" name="Google Shape;17;p3"/>
          <p:cNvCxnSpPr/>
          <p:nvPr/>
        </p:nvCxnSpPr>
        <p:spPr>
          <a:xfrm>
            <a:off x="457200" y="2935462"/>
            <a:ext cx="82296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0" name="Google Shape;110;p22"/>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1" name="Google Shape;111;p2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2" name="Google Shape;112;p2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Split 2/3">
  <p:cSld name="1_Split 2/3">
    <p:spTree>
      <p:nvGrpSpPr>
        <p:cNvPr id="1" name="Shape 113"/>
        <p:cNvGrpSpPr/>
        <p:nvPr/>
      </p:nvGrpSpPr>
      <p:grpSpPr>
        <a:xfrm>
          <a:off x="0" y="0"/>
          <a:ext cx="0" cy="0"/>
          <a:chOff x="0" y="0"/>
          <a:chExt cx="0" cy="0"/>
        </a:xfrm>
      </p:grpSpPr>
      <p:sp>
        <p:nvSpPr>
          <p:cNvPr id="114" name="Google Shape;114;p23"/>
          <p:cNvSpPr/>
          <p:nvPr/>
        </p:nvSpPr>
        <p:spPr>
          <a:xfrm>
            <a:off x="5791200" y="0"/>
            <a:ext cx="33528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a:spLocks noGrp="1"/>
          </p:cNvSpPr>
          <p:nvPr>
            <p:ph type="title"/>
          </p:nvPr>
        </p:nvSpPr>
        <p:spPr>
          <a:xfrm>
            <a:off x="457202" y="514352"/>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6" name="Google Shape;116;p2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7" name="Google Shape;117;p23"/>
          <p:cNvSpPr txBox="1">
            <a:spLocks noGrp="1"/>
          </p:cNvSpPr>
          <p:nvPr>
            <p:ph type="body" idx="1"/>
          </p:nvPr>
        </p:nvSpPr>
        <p:spPr>
          <a:xfrm>
            <a:off x="457201" y="1276350"/>
            <a:ext cx="49947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8" name="Google Shape;118;p23"/>
          <p:cNvSpPr txBox="1">
            <a:spLocks noGrp="1"/>
          </p:cNvSpPr>
          <p:nvPr>
            <p:ph type="body" idx="2"/>
          </p:nvPr>
        </p:nvSpPr>
        <p:spPr>
          <a:xfrm>
            <a:off x="457199"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119"/>
        <p:cNvGrpSpPr/>
        <p:nvPr/>
      </p:nvGrpSpPr>
      <p:grpSpPr>
        <a:xfrm>
          <a:off x="0" y="0"/>
          <a:ext cx="0" cy="0"/>
          <a:chOff x="0" y="0"/>
          <a:chExt cx="0" cy="0"/>
        </a:xfrm>
      </p:grpSpPr>
      <p:sp>
        <p:nvSpPr>
          <p:cNvPr id="120" name="Google Shape;120;p24"/>
          <p:cNvSpPr/>
          <p:nvPr/>
        </p:nvSpPr>
        <p:spPr>
          <a:xfrm>
            <a:off x="4724400" y="0"/>
            <a:ext cx="44196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24"/>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22" name="Google Shape;122;p2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3" name="Google Shape;123;p24"/>
          <p:cNvSpPr txBox="1">
            <a:spLocks noGrp="1"/>
          </p:cNvSpPr>
          <p:nvPr>
            <p:ph type="body" idx="1"/>
          </p:nvPr>
        </p:nvSpPr>
        <p:spPr>
          <a:xfrm>
            <a:off x="457200" y="1276350"/>
            <a:ext cx="3962400" cy="3352800"/>
          </a:xfrm>
          <a:prstGeom prst="rect">
            <a:avLst/>
          </a:prstGeom>
          <a:noFill/>
          <a:ln>
            <a:noFill/>
          </a:ln>
        </p:spPr>
        <p:txBody>
          <a:bodyPr spcFirstLastPara="1" wrap="square" lIns="34275" tIns="34275" rIns="34275" bIns="34275" anchor="t" anchorCtr="0">
            <a:noAutofit/>
          </a:bodyPr>
          <a:lstStyle>
            <a:lvl1pPr marL="457200" lvl="0"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marL="914400" lvl="1"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marL="1371600" lvl="2"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marL="1828800" lvl="3"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marL="2286000" lvl="4"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4" name="Google Shape;124;p24"/>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125"/>
        <p:cNvGrpSpPr/>
        <p:nvPr/>
      </p:nvGrpSpPr>
      <p:grpSpPr>
        <a:xfrm>
          <a:off x="0" y="0"/>
          <a:ext cx="0" cy="0"/>
          <a:chOff x="0" y="0"/>
          <a:chExt cx="0" cy="0"/>
        </a:xfrm>
      </p:grpSpPr>
      <p:sp>
        <p:nvSpPr>
          <p:cNvPr id="126" name="Google Shape;126;p25"/>
          <p:cNvSpPr/>
          <p:nvPr/>
        </p:nvSpPr>
        <p:spPr>
          <a:xfrm>
            <a:off x="3352800" y="0"/>
            <a:ext cx="57912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2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8" name="Google Shape;128;p25"/>
          <p:cNvSpPr txBox="1">
            <a:spLocks noGrp="1"/>
          </p:cNvSpPr>
          <p:nvPr>
            <p:ph type="body" idx="1"/>
          </p:nvPr>
        </p:nvSpPr>
        <p:spPr>
          <a:xfrm>
            <a:off x="3692323" y="514350"/>
            <a:ext cx="49947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9" name="Google Shape;129;p25"/>
          <p:cNvSpPr txBox="1">
            <a:spLocks noGrp="1"/>
          </p:cNvSpPr>
          <p:nvPr>
            <p:ph type="title"/>
          </p:nvPr>
        </p:nvSpPr>
        <p:spPr>
          <a:xfrm>
            <a:off x="457200" y="514350"/>
            <a:ext cx="25719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30" name="Google Shape;130;p25"/>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131"/>
        <p:cNvGrpSpPr/>
        <p:nvPr/>
      </p:nvGrpSpPr>
      <p:grpSpPr>
        <a:xfrm>
          <a:off x="0" y="0"/>
          <a:ext cx="0" cy="0"/>
          <a:chOff x="0" y="0"/>
          <a:chExt cx="0" cy="0"/>
        </a:xfrm>
      </p:grpSpPr>
      <p:sp>
        <p:nvSpPr>
          <p:cNvPr id="132" name="Google Shape;132;p2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9" name="Google Shape;29;p5"/>
          <p:cNvSpPr txBox="1">
            <a:spLocks noGrp="1"/>
          </p:cNvSpPr>
          <p:nvPr>
            <p:ph type="body" idx="1"/>
          </p:nvPr>
        </p:nvSpPr>
        <p:spPr>
          <a:xfrm>
            <a:off x="457200" y="1144190"/>
            <a:ext cx="3962400" cy="34887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0" name="Google Shape;30;p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extLst>
      <p:ext uri="{BB962C8B-B14F-4D97-AF65-F5344CB8AC3E}">
        <p14:creationId xmlns:p14="http://schemas.microsoft.com/office/powerpoint/2010/main" val="77109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Split 2/3">
  <p:cSld name="2_Split 2/3">
    <p:spTree>
      <p:nvGrpSpPr>
        <p:cNvPr id="1" name="Shape 18"/>
        <p:cNvGrpSpPr/>
        <p:nvPr/>
      </p:nvGrpSpPr>
      <p:grpSpPr>
        <a:xfrm>
          <a:off x="0" y="0"/>
          <a:ext cx="0" cy="0"/>
          <a:chOff x="0" y="0"/>
          <a:chExt cx="0" cy="0"/>
        </a:xfrm>
      </p:grpSpPr>
      <p:sp>
        <p:nvSpPr>
          <p:cNvPr id="19" name="Google Shape;19;p4"/>
          <p:cNvSpPr/>
          <p:nvPr/>
        </p:nvSpPr>
        <p:spPr>
          <a:xfrm>
            <a:off x="5791200" y="0"/>
            <a:ext cx="33528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
          <p:cNvSpPr txBox="1">
            <a:spLocks noGrp="1"/>
          </p:cNvSpPr>
          <p:nvPr>
            <p:ph type="title"/>
          </p:nvPr>
        </p:nvSpPr>
        <p:spPr>
          <a:xfrm>
            <a:off x="457202" y="514351"/>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sz="280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1" name="Google Shape;21;p4"/>
          <p:cNvSpPr txBox="1">
            <a:spLocks noGrp="1"/>
          </p:cNvSpPr>
          <p:nvPr>
            <p:ph type="dt" idx="10"/>
          </p:nvPr>
        </p:nvSpPr>
        <p:spPr>
          <a:xfrm>
            <a:off x="45720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2" name="Google Shape;22;p4"/>
          <p:cNvSpPr txBox="1">
            <a:spLocks noGrp="1"/>
          </p:cNvSpPr>
          <p:nvPr>
            <p:ph type="ftr" idx="11"/>
          </p:nvPr>
        </p:nvSpPr>
        <p:spPr>
          <a:xfrm>
            <a:off x="3048000" y="4767263"/>
            <a:ext cx="24036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3" name="Google Shape;23;p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b="0" i="0" u="none" strike="noStrike" cap="none">
                <a:solidFill>
                  <a:srgbClr val="87BCE8"/>
                </a:solidFill>
                <a:latin typeface="Avenir"/>
                <a:ea typeface="Avenir"/>
                <a:cs typeface="Avenir"/>
                <a:sym typeface="Avenir"/>
              </a:defRPr>
            </a:lvl1pPr>
            <a:lvl2pPr marL="0" lvl="1" indent="0" algn="r" rtl="0">
              <a:spcBef>
                <a:spcPts val="0"/>
              </a:spcBef>
              <a:buNone/>
              <a:defRPr sz="900" b="0" i="0" u="none" strike="noStrike" cap="none">
                <a:solidFill>
                  <a:srgbClr val="87BCE8"/>
                </a:solidFill>
                <a:latin typeface="Avenir"/>
                <a:ea typeface="Avenir"/>
                <a:cs typeface="Avenir"/>
                <a:sym typeface="Avenir"/>
              </a:defRPr>
            </a:lvl2pPr>
            <a:lvl3pPr marL="0" lvl="2" indent="0" algn="r" rtl="0">
              <a:spcBef>
                <a:spcPts val="0"/>
              </a:spcBef>
              <a:buNone/>
              <a:defRPr sz="900" b="0" i="0" u="none" strike="noStrike" cap="none">
                <a:solidFill>
                  <a:srgbClr val="87BCE8"/>
                </a:solidFill>
                <a:latin typeface="Avenir"/>
                <a:ea typeface="Avenir"/>
                <a:cs typeface="Avenir"/>
                <a:sym typeface="Avenir"/>
              </a:defRPr>
            </a:lvl3pPr>
            <a:lvl4pPr marL="0" lvl="3" indent="0" algn="r" rtl="0">
              <a:spcBef>
                <a:spcPts val="0"/>
              </a:spcBef>
              <a:buNone/>
              <a:defRPr sz="900" b="0" i="0" u="none" strike="noStrike" cap="none">
                <a:solidFill>
                  <a:srgbClr val="87BCE8"/>
                </a:solidFill>
                <a:latin typeface="Avenir"/>
                <a:ea typeface="Avenir"/>
                <a:cs typeface="Avenir"/>
                <a:sym typeface="Avenir"/>
              </a:defRPr>
            </a:lvl4pPr>
            <a:lvl5pPr marL="0" lvl="4" indent="0" algn="r" rtl="0">
              <a:spcBef>
                <a:spcPts val="0"/>
              </a:spcBef>
              <a:buNone/>
              <a:defRPr sz="900" b="0" i="0" u="none" strike="noStrike" cap="none">
                <a:solidFill>
                  <a:srgbClr val="87BCE8"/>
                </a:solidFill>
                <a:latin typeface="Avenir"/>
                <a:ea typeface="Avenir"/>
                <a:cs typeface="Avenir"/>
                <a:sym typeface="Avenir"/>
              </a:defRPr>
            </a:lvl5pPr>
            <a:lvl6pPr marL="0" lvl="5" indent="0" algn="r" rtl="0">
              <a:spcBef>
                <a:spcPts val="0"/>
              </a:spcBef>
              <a:buNone/>
              <a:defRPr sz="900" b="0" i="0" u="none" strike="noStrike" cap="none">
                <a:solidFill>
                  <a:srgbClr val="87BCE8"/>
                </a:solidFill>
                <a:latin typeface="Avenir"/>
                <a:ea typeface="Avenir"/>
                <a:cs typeface="Avenir"/>
                <a:sym typeface="Avenir"/>
              </a:defRPr>
            </a:lvl6pPr>
            <a:lvl7pPr marL="0" lvl="6" indent="0" algn="r" rtl="0">
              <a:spcBef>
                <a:spcPts val="0"/>
              </a:spcBef>
              <a:buNone/>
              <a:defRPr sz="900" b="0" i="0" u="none" strike="noStrike" cap="none">
                <a:solidFill>
                  <a:srgbClr val="87BCE8"/>
                </a:solidFill>
                <a:latin typeface="Avenir"/>
                <a:ea typeface="Avenir"/>
                <a:cs typeface="Avenir"/>
                <a:sym typeface="Avenir"/>
              </a:defRPr>
            </a:lvl7pPr>
            <a:lvl8pPr marL="0" lvl="7" indent="0" algn="r" rtl="0">
              <a:spcBef>
                <a:spcPts val="0"/>
              </a:spcBef>
              <a:buNone/>
              <a:defRPr sz="900" b="0" i="0" u="none" strike="noStrike" cap="none">
                <a:solidFill>
                  <a:srgbClr val="87BCE8"/>
                </a:solidFill>
                <a:latin typeface="Avenir"/>
                <a:ea typeface="Avenir"/>
                <a:cs typeface="Avenir"/>
                <a:sym typeface="Avenir"/>
              </a:defRPr>
            </a:lvl8pPr>
            <a:lvl9pPr marL="0" lvl="8" indent="0" algn="r" rtl="0">
              <a:spcBef>
                <a:spcPts val="0"/>
              </a:spcBef>
              <a:buNone/>
              <a:defRPr sz="9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txBox="1">
            <a:spLocks noGrp="1"/>
          </p:cNvSpPr>
          <p:nvPr>
            <p:ph type="body" idx="1"/>
          </p:nvPr>
        </p:nvSpPr>
        <p:spPr>
          <a:xfrm>
            <a:off x="457200" y="1276350"/>
            <a:ext cx="4994700" cy="3352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5" name="Google Shape;25;p4"/>
          <p:cNvSpPr txBox="1">
            <a:spLocks noGrp="1"/>
          </p:cNvSpPr>
          <p:nvPr>
            <p:ph type="body" idx="2"/>
          </p:nvPr>
        </p:nvSpPr>
        <p:spPr>
          <a:xfrm>
            <a:off x="457200"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chemeClr val="dk2"/>
              </a:buClr>
              <a:buSzPts val="1200"/>
              <a:buFont typeface="Source Sans Pro"/>
              <a:buNone/>
              <a:defRPr sz="1200" b="1" cap="none">
                <a:solidFill>
                  <a:schemeClr val="dk2"/>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000"/>
              <a:buFont typeface="Avenir"/>
              <a:buNone/>
              <a:defRPr sz="1000"/>
            </a:lvl2pPr>
            <a:lvl3pPr marL="1371600" lvl="2" indent="-228600" algn="l" rtl="0">
              <a:lnSpc>
                <a:spcPct val="120000"/>
              </a:lnSpc>
              <a:spcBef>
                <a:spcPts val="600"/>
              </a:spcBef>
              <a:spcAft>
                <a:spcPts val="0"/>
              </a:spcAft>
              <a:buClr>
                <a:srgbClr val="454454"/>
              </a:buClr>
              <a:buSzPts val="1000"/>
              <a:buFont typeface="Avenir"/>
              <a:buNone/>
              <a:defRPr sz="1000"/>
            </a:lvl3pPr>
            <a:lvl4pPr marL="1828800" lvl="3" indent="-228600" algn="l" rtl="0">
              <a:lnSpc>
                <a:spcPct val="120000"/>
              </a:lnSpc>
              <a:spcBef>
                <a:spcPts val="600"/>
              </a:spcBef>
              <a:spcAft>
                <a:spcPts val="0"/>
              </a:spcAft>
              <a:buClr>
                <a:srgbClr val="454454"/>
              </a:buClr>
              <a:buSzPts val="1000"/>
              <a:buFont typeface="Avenir"/>
              <a:buNone/>
              <a:defRPr sz="1000"/>
            </a:lvl4pPr>
            <a:lvl5pPr marL="2286000" lvl="4" indent="-228600" algn="l" rtl="0">
              <a:lnSpc>
                <a:spcPct val="120000"/>
              </a:lnSpc>
              <a:spcBef>
                <a:spcPts val="600"/>
              </a:spcBef>
              <a:spcAft>
                <a:spcPts val="0"/>
              </a:spcAft>
              <a:buClr>
                <a:srgbClr val="454454"/>
              </a:buClr>
              <a:buSzPts val="1000"/>
              <a:buFont typeface="Avenir"/>
              <a:buNone/>
              <a:defRPr sz="1000"/>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6" name="Google Shape;26;p4"/>
          <p:cNvSpPr txBox="1">
            <a:spLocks noGrp="1"/>
          </p:cNvSpPr>
          <p:nvPr>
            <p:ph type="body" idx="3"/>
          </p:nvPr>
        </p:nvSpPr>
        <p:spPr>
          <a:xfrm>
            <a:off x="6096001" y="514350"/>
            <a:ext cx="25908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chemeClr val="dk1"/>
              </a:buClr>
              <a:buSzPts val="2800"/>
              <a:buFont typeface="Avenir"/>
              <a:buNone/>
              <a:defRPr>
                <a:solidFill>
                  <a:schemeClr val="dk1"/>
                </a:solidFill>
              </a:defRPr>
            </a:lvl1pPr>
            <a:lvl2pPr marL="914400" lvl="1" indent="-228600" algn="l" rtl="0">
              <a:lnSpc>
                <a:spcPct val="120000"/>
              </a:lnSpc>
              <a:spcBef>
                <a:spcPts val="600"/>
              </a:spcBef>
              <a:spcAft>
                <a:spcPts val="0"/>
              </a:spcAft>
              <a:buClr>
                <a:schemeClr val="dk1"/>
              </a:buClr>
              <a:buSzPts val="2800"/>
              <a:buFont typeface="Avenir"/>
              <a:buNone/>
              <a:defRPr>
                <a:solidFill>
                  <a:schemeClr val="dk1"/>
                </a:solidFill>
              </a:defRPr>
            </a:lvl2pPr>
            <a:lvl3pPr marL="1371600" lvl="2" indent="-228600" algn="l" rtl="0">
              <a:lnSpc>
                <a:spcPct val="120000"/>
              </a:lnSpc>
              <a:spcBef>
                <a:spcPts val="600"/>
              </a:spcBef>
              <a:spcAft>
                <a:spcPts val="0"/>
              </a:spcAft>
              <a:buClr>
                <a:schemeClr val="dk1"/>
              </a:buClr>
              <a:buSzPts val="2800"/>
              <a:buFont typeface="Avenir"/>
              <a:buNone/>
              <a:defRPr>
                <a:solidFill>
                  <a:schemeClr val="dk1"/>
                </a:solidFill>
              </a:defRPr>
            </a:lvl3pPr>
            <a:lvl4pPr marL="1828800" lvl="3" indent="-228600" algn="l" rtl="0">
              <a:lnSpc>
                <a:spcPct val="120000"/>
              </a:lnSpc>
              <a:spcBef>
                <a:spcPts val="600"/>
              </a:spcBef>
              <a:spcAft>
                <a:spcPts val="0"/>
              </a:spcAft>
              <a:buClr>
                <a:schemeClr val="dk1"/>
              </a:buClr>
              <a:buSzPts val="2800"/>
              <a:buFont typeface="Avenir"/>
              <a:buNone/>
              <a:defRPr>
                <a:solidFill>
                  <a:schemeClr val="dk1"/>
                </a:solidFill>
              </a:defRPr>
            </a:lvl4pPr>
            <a:lvl5pPr marL="2286000" lvl="4" indent="-228600" algn="l" rtl="0">
              <a:lnSpc>
                <a:spcPct val="120000"/>
              </a:lnSpc>
              <a:spcBef>
                <a:spcPts val="600"/>
              </a:spcBef>
              <a:spcAft>
                <a:spcPts val="0"/>
              </a:spcAft>
              <a:buClr>
                <a:schemeClr val="dk1"/>
              </a:buClr>
              <a:buSzPts val="2800"/>
              <a:buFont typeface="Avenir"/>
              <a:buNone/>
              <a:defRPr>
                <a:solidFill>
                  <a:schemeClr val="dk1"/>
                </a:solidFill>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34" name="Google Shape;34;p6"/>
          <p:cNvSpPr txBox="1">
            <a:spLocks noGrp="1"/>
          </p:cNvSpPr>
          <p:nvPr>
            <p:ph type="body" idx="1"/>
          </p:nvPr>
        </p:nvSpPr>
        <p:spPr>
          <a:xfrm>
            <a:off x="457200" y="1856790"/>
            <a:ext cx="4114800" cy="13899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5" name="Google Shape;35;p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37"/>
        <p:cNvGrpSpPr/>
        <p:nvPr/>
      </p:nvGrpSpPr>
      <p:grpSpPr>
        <a:xfrm>
          <a:off x="0" y="0"/>
          <a:ext cx="0" cy="0"/>
          <a:chOff x="0" y="0"/>
          <a:chExt cx="0" cy="0"/>
        </a:xfrm>
      </p:grpSpPr>
      <p:sp>
        <p:nvSpPr>
          <p:cNvPr id="38" name="Google Shape;38;p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7"/>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2" name="Google Shape;42;p8"/>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dark">
  <p:cSld name="Title and Content dark">
    <p:bg>
      <p:bgPr>
        <a:solidFill>
          <a:schemeClr val="accent1"/>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45" name="Google Shape;45;p9"/>
          <p:cNvSpPr txBox="1">
            <a:spLocks noGrp="1"/>
          </p:cNvSpPr>
          <p:nvPr>
            <p:ph type="body" idx="1"/>
          </p:nvPr>
        </p:nvSpPr>
        <p:spPr>
          <a:xfrm>
            <a:off x="457200" y="1276351"/>
            <a:ext cx="75438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46" name="Google Shape;46;p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7" name="Google Shape;47;p9"/>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0" name="Google Shape;50;p1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10"/>
          <p:cNvSpPr txBox="1">
            <a:spLocks noGrp="1"/>
          </p:cNvSpPr>
          <p:nvPr>
            <p:ph type="body" idx="1"/>
          </p:nvPr>
        </p:nvSpPr>
        <p:spPr>
          <a:xfrm>
            <a:off x="457200" y="1144191"/>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2" name="Google Shape;52;p10"/>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5" name="Google Shape;55;p1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56" name="Google Shape;56;p11"/>
          <p:cNvSpPr txBox="1">
            <a:spLocks noGrp="1"/>
          </p:cNvSpPr>
          <p:nvPr>
            <p:ph type="body" idx="1"/>
          </p:nvPr>
        </p:nvSpPr>
        <p:spPr>
          <a:xfrm>
            <a:off x="457200" y="1144190"/>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7" name="Google Shape;57;p1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900" b="0" i="0" u="none" strike="noStrike" cap="none">
                <a:solidFill>
                  <a:srgbClr val="7F8EA3"/>
                </a:solidFill>
                <a:latin typeface="Avenir"/>
                <a:ea typeface="Avenir"/>
                <a:cs typeface="Avenir"/>
                <a:sym typeface="Avenir"/>
              </a:defRPr>
            </a:lvl1pPr>
            <a:lvl2pPr marL="0" marR="0" lvl="1" indent="0" algn="r" rtl="0">
              <a:spcBef>
                <a:spcPts val="0"/>
              </a:spcBef>
              <a:buNone/>
              <a:defRPr sz="900" b="0" i="0" u="none" strike="noStrike" cap="none">
                <a:solidFill>
                  <a:srgbClr val="7F8EA3"/>
                </a:solidFill>
                <a:latin typeface="Avenir"/>
                <a:ea typeface="Avenir"/>
                <a:cs typeface="Avenir"/>
                <a:sym typeface="Avenir"/>
              </a:defRPr>
            </a:lvl2pPr>
            <a:lvl3pPr marL="0" marR="0" lvl="2" indent="0" algn="r" rtl="0">
              <a:spcBef>
                <a:spcPts val="0"/>
              </a:spcBef>
              <a:buNone/>
              <a:defRPr sz="900" b="0" i="0" u="none" strike="noStrike" cap="none">
                <a:solidFill>
                  <a:srgbClr val="7F8EA3"/>
                </a:solidFill>
                <a:latin typeface="Avenir"/>
                <a:ea typeface="Avenir"/>
                <a:cs typeface="Avenir"/>
                <a:sym typeface="Avenir"/>
              </a:defRPr>
            </a:lvl3pPr>
            <a:lvl4pPr marL="0" marR="0" lvl="3" indent="0" algn="r" rtl="0">
              <a:spcBef>
                <a:spcPts val="0"/>
              </a:spcBef>
              <a:buNone/>
              <a:defRPr sz="900" b="0" i="0" u="none" strike="noStrike" cap="none">
                <a:solidFill>
                  <a:srgbClr val="7F8EA3"/>
                </a:solidFill>
                <a:latin typeface="Avenir"/>
                <a:ea typeface="Avenir"/>
                <a:cs typeface="Avenir"/>
                <a:sym typeface="Avenir"/>
              </a:defRPr>
            </a:lvl4pPr>
            <a:lvl5pPr marL="0" marR="0" lvl="4" indent="0" algn="r" rtl="0">
              <a:spcBef>
                <a:spcPts val="0"/>
              </a:spcBef>
              <a:buNone/>
              <a:defRPr sz="900" b="0" i="0" u="none" strike="noStrike" cap="none">
                <a:solidFill>
                  <a:srgbClr val="7F8EA3"/>
                </a:solidFill>
                <a:latin typeface="Avenir"/>
                <a:ea typeface="Avenir"/>
                <a:cs typeface="Avenir"/>
                <a:sym typeface="Avenir"/>
              </a:defRPr>
            </a:lvl5pPr>
            <a:lvl6pPr marL="0" marR="0" lvl="5" indent="0" algn="r" rtl="0">
              <a:spcBef>
                <a:spcPts val="0"/>
              </a:spcBef>
              <a:buNone/>
              <a:defRPr sz="900" b="0" i="0" u="none" strike="noStrike" cap="none">
                <a:solidFill>
                  <a:srgbClr val="7F8EA3"/>
                </a:solidFill>
                <a:latin typeface="Avenir"/>
                <a:ea typeface="Avenir"/>
                <a:cs typeface="Avenir"/>
                <a:sym typeface="Avenir"/>
              </a:defRPr>
            </a:lvl6pPr>
            <a:lvl7pPr marL="0" marR="0" lvl="6" indent="0" algn="r" rtl="0">
              <a:spcBef>
                <a:spcPts val="0"/>
              </a:spcBef>
              <a:buNone/>
              <a:defRPr sz="900" b="0" i="0" u="none" strike="noStrike" cap="none">
                <a:solidFill>
                  <a:srgbClr val="7F8EA3"/>
                </a:solidFill>
                <a:latin typeface="Avenir"/>
                <a:ea typeface="Avenir"/>
                <a:cs typeface="Avenir"/>
                <a:sym typeface="Avenir"/>
              </a:defRPr>
            </a:lvl7pPr>
            <a:lvl8pPr marL="0" marR="0" lvl="7" indent="0" algn="r" rtl="0">
              <a:spcBef>
                <a:spcPts val="0"/>
              </a:spcBef>
              <a:buNone/>
              <a:defRPr sz="900" b="0" i="0" u="none" strike="noStrike" cap="none">
                <a:solidFill>
                  <a:srgbClr val="7F8EA3"/>
                </a:solidFill>
                <a:latin typeface="Avenir"/>
                <a:ea typeface="Avenir"/>
                <a:cs typeface="Avenir"/>
                <a:sym typeface="Avenir"/>
              </a:defRPr>
            </a:lvl8pPr>
            <a:lvl9pPr marL="0" marR="0" lvl="8" indent="0" algn="r" rtl="0">
              <a:spcBef>
                <a:spcPts val="0"/>
              </a:spcBef>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1pPr>
            <a:lvl2pPr marL="914400" marR="0" lvl="1"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2pPr>
            <a:lvl3pPr marL="1371600" marR="0" lvl="2"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3pPr>
            <a:lvl4pPr marL="1828800" marR="0" lvl="3"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4pPr>
            <a:lvl5pPr marL="2286000" marR="0" lvl="4"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5pPr>
            <a:lvl6pPr marL="2743200" marR="0" lvl="5"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6pPr>
            <a:lvl7pPr marL="3200400" marR="0" lvl="6"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7pPr>
            <a:lvl8pPr marL="3657600" marR="0" lvl="7"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8pPr>
            <a:lvl9pPr marL="4114800" marR="0" lvl="8"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9pPr>
          </a:lstStyle>
          <a:p>
            <a:endParaRPr/>
          </a:p>
        </p:txBody>
      </p:sp>
      <p:sp>
        <p:nvSpPr>
          <p:cNvPr id="8" name="Google Shape;8;p1"/>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4"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557419" y="1832813"/>
            <a:ext cx="83100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3200" b="1" dirty="0">
                <a:solidFill>
                  <a:schemeClr val="lt1"/>
                </a:solidFill>
              </a:rPr>
              <a:t>Non-Clinical Services Research Findings</a:t>
            </a:r>
            <a:endParaRPr sz="3200" b="1" dirty="0">
              <a:solidFill>
                <a:schemeClr val="lt1"/>
              </a:solidFill>
            </a:endParaRPr>
          </a:p>
        </p:txBody>
      </p:sp>
      <p:sp>
        <p:nvSpPr>
          <p:cNvPr id="145" name="Google Shape;145;p28"/>
          <p:cNvSpPr txBox="1">
            <a:spLocks noGrp="1"/>
          </p:cNvSpPr>
          <p:nvPr>
            <p:ph type="title"/>
          </p:nvPr>
        </p:nvSpPr>
        <p:spPr>
          <a:xfrm>
            <a:off x="557419" y="2462592"/>
            <a:ext cx="83100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1800" dirty="0">
                <a:solidFill>
                  <a:schemeClr val="lt1"/>
                </a:solidFill>
                <a:latin typeface="Source Sans Pro"/>
                <a:ea typeface="Source Sans Pro"/>
                <a:cs typeface="Source Sans Pro"/>
                <a:sym typeface="Source Sans Pro"/>
              </a:rPr>
              <a:t>January 5th, 2022</a:t>
            </a:r>
            <a:endParaRPr sz="1800" dirty="0">
              <a:solidFill>
                <a:schemeClr val="lt1"/>
              </a:solidFill>
              <a:latin typeface="Source Sans Pro"/>
              <a:ea typeface="Source Sans Pro"/>
              <a:cs typeface="Source Sans Pro"/>
              <a:sym typeface="Source Sans Pro"/>
            </a:endParaRPr>
          </a:p>
        </p:txBody>
      </p:sp>
      <p:pic>
        <p:nvPicPr>
          <p:cNvPr id="146" name="Google Shape;146;p28"/>
          <p:cNvPicPr preferRelativeResize="0"/>
          <p:nvPr/>
        </p:nvPicPr>
        <p:blipFill>
          <a:blip r:embed="rId3">
            <a:alphaModFix/>
          </a:blip>
          <a:stretch>
            <a:fillRect/>
          </a:stretch>
        </p:blipFill>
        <p:spPr>
          <a:xfrm>
            <a:off x="6672262" y="4395923"/>
            <a:ext cx="1919475" cy="4872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3-4 / 6</a:t>
            </a:r>
            <a:endParaRPr b="1" dirty="0"/>
          </a:p>
        </p:txBody>
      </p:sp>
      <p:sp>
        <p:nvSpPr>
          <p:cNvPr id="189" name="Google Shape;189;p34"/>
          <p:cNvSpPr txBox="1">
            <a:spLocks noGrp="1"/>
          </p:cNvSpPr>
          <p:nvPr>
            <p:ph type="body" idx="1"/>
          </p:nvPr>
        </p:nvSpPr>
        <p:spPr>
          <a:xfrm>
            <a:off x="557419" y="1100588"/>
            <a:ext cx="8199000" cy="2942400"/>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startAt="3"/>
            </a:pPr>
            <a:r>
              <a:rPr lang="en-US" sz="1600" dirty="0"/>
              <a:t>Some participants suggested new categories for existing services.</a:t>
            </a:r>
          </a:p>
          <a:p>
            <a:pPr marL="863600" lvl="1" indent="-342900">
              <a:lnSpc>
                <a:spcPct val="115000"/>
              </a:lnSpc>
              <a:spcBef>
                <a:spcPts val="0"/>
              </a:spcBef>
              <a:buClr>
                <a:srgbClr val="24292E"/>
              </a:buClr>
              <a:buSzPts val="1800"/>
            </a:pPr>
            <a:r>
              <a:rPr lang="en-US" sz="1600" b="1" dirty="0"/>
              <a:t>6 of 14 participants </a:t>
            </a:r>
            <a:r>
              <a:rPr lang="en-US" sz="1600" dirty="0"/>
              <a:t>chose to add existing services to new categories</a:t>
            </a:r>
          </a:p>
          <a:p>
            <a:pPr marL="863600" lvl="1" indent="-342900">
              <a:lnSpc>
                <a:spcPct val="115000"/>
              </a:lnSpc>
              <a:spcBef>
                <a:spcPts val="0"/>
              </a:spcBef>
              <a:buClr>
                <a:srgbClr val="24292E"/>
              </a:buClr>
              <a:buSzPts val="1800"/>
            </a:pPr>
            <a:r>
              <a:rPr lang="en-US" sz="1600" dirty="0"/>
              <a:t>New categories for existing services:</a:t>
            </a:r>
          </a:p>
          <a:p>
            <a:pPr marL="1320800" lvl="2" indent="-342900">
              <a:lnSpc>
                <a:spcPct val="115000"/>
              </a:lnSpc>
              <a:spcBef>
                <a:spcPts val="0"/>
              </a:spcBef>
              <a:buClr>
                <a:srgbClr val="24292E"/>
              </a:buClr>
              <a:buSzPts val="1800"/>
              <a:buFont typeface="Wingdings" pitchFamily="2" charset="2"/>
              <a:buChar char="§"/>
            </a:pPr>
            <a:r>
              <a:rPr lang="en-US" sz="1600" dirty="0"/>
              <a:t>Onboarding</a:t>
            </a:r>
          </a:p>
          <a:p>
            <a:pPr marL="1320800" lvl="2" indent="-342900">
              <a:lnSpc>
                <a:spcPct val="115000"/>
              </a:lnSpc>
              <a:spcBef>
                <a:spcPts val="0"/>
              </a:spcBef>
              <a:buClr>
                <a:srgbClr val="24292E"/>
              </a:buClr>
              <a:buSzPts val="1800"/>
              <a:buFont typeface="Wingdings" pitchFamily="2" charset="2"/>
              <a:buChar char="§"/>
            </a:pPr>
            <a:r>
              <a:rPr lang="en-US" sz="1600" dirty="0"/>
              <a:t>Incoming Veterans</a:t>
            </a:r>
          </a:p>
          <a:p>
            <a:pPr marL="1320800" lvl="2" indent="-342900">
              <a:lnSpc>
                <a:spcPct val="115000"/>
              </a:lnSpc>
              <a:spcBef>
                <a:spcPts val="0"/>
              </a:spcBef>
              <a:buClr>
                <a:srgbClr val="24292E"/>
              </a:buClr>
              <a:buSzPts val="1800"/>
              <a:buFont typeface="Wingdings" pitchFamily="2" charset="2"/>
              <a:buChar char="§"/>
            </a:pPr>
            <a:r>
              <a:rPr lang="en-US" sz="1600" dirty="0"/>
              <a:t>Transition</a:t>
            </a:r>
          </a:p>
          <a:p>
            <a:pPr marL="1320800" lvl="2" indent="-342900">
              <a:lnSpc>
                <a:spcPct val="115000"/>
              </a:lnSpc>
              <a:spcBef>
                <a:spcPts val="0"/>
              </a:spcBef>
              <a:buClr>
                <a:srgbClr val="24292E"/>
              </a:buClr>
              <a:buSzPts val="1800"/>
              <a:buFont typeface="Wingdings" pitchFamily="2" charset="2"/>
              <a:buChar char="§"/>
            </a:pPr>
            <a:r>
              <a:rPr lang="en-US" sz="1600" dirty="0"/>
              <a:t>Post-service</a:t>
            </a:r>
          </a:p>
          <a:p>
            <a:pPr marL="406400" indent="-342900">
              <a:lnSpc>
                <a:spcPct val="115000"/>
              </a:lnSpc>
              <a:spcBef>
                <a:spcPts val="0"/>
              </a:spcBef>
              <a:buClr>
                <a:srgbClr val="24292E"/>
              </a:buClr>
              <a:buSzPts val="1800"/>
              <a:buFont typeface="+mj-lt"/>
              <a:buAutoNum type="arabicPeriod" startAt="3"/>
            </a:pPr>
            <a:r>
              <a:rPr lang="en-US" sz="1600" dirty="0"/>
              <a:t>Almost no participants suggested new categories for new actions.</a:t>
            </a:r>
          </a:p>
          <a:p>
            <a:pPr marL="863600" lvl="1" indent="-342900">
              <a:lnSpc>
                <a:spcPct val="115000"/>
              </a:lnSpc>
              <a:spcBef>
                <a:spcPts val="0"/>
              </a:spcBef>
              <a:buClr>
                <a:srgbClr val="24292E"/>
              </a:buClr>
              <a:buSzPts val="1800"/>
            </a:pPr>
            <a:r>
              <a:rPr lang="en-US" sz="1600" b="1" dirty="0"/>
              <a:t>1 of 14 participants </a:t>
            </a:r>
            <a:r>
              <a:rPr lang="en-US" sz="1600" dirty="0"/>
              <a:t>chose to add new actions to two new categories</a:t>
            </a:r>
          </a:p>
          <a:p>
            <a:pPr marL="863600" lvl="1" indent="-342900">
              <a:lnSpc>
                <a:spcPct val="115000"/>
              </a:lnSpc>
              <a:spcBef>
                <a:spcPts val="0"/>
              </a:spcBef>
              <a:buClr>
                <a:srgbClr val="24292E"/>
              </a:buClr>
              <a:buSzPts val="1800"/>
            </a:pPr>
            <a:r>
              <a:rPr lang="en-US" sz="1600" dirty="0">
                <a:solidFill>
                  <a:schemeClr val="tx2">
                    <a:lumMod val="75000"/>
                  </a:schemeClr>
                </a:solidFill>
              </a:rPr>
              <a:t>New categories for new actions: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Substance abuse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Post-service</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40691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5 / 6</a:t>
            </a:r>
            <a:endParaRPr b="1" dirty="0"/>
          </a:p>
        </p:txBody>
      </p:sp>
      <p:sp>
        <p:nvSpPr>
          <p:cNvPr id="189" name="Google Shape;189;p34"/>
          <p:cNvSpPr txBox="1">
            <a:spLocks noGrp="1"/>
          </p:cNvSpPr>
          <p:nvPr>
            <p:ph type="body" idx="1"/>
          </p:nvPr>
        </p:nvSpPr>
        <p:spPr>
          <a:xfrm>
            <a:off x="557419" y="1100588"/>
            <a:ext cx="8199000" cy="3295336"/>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startAt="5"/>
            </a:pPr>
            <a:r>
              <a:rPr lang="en-US" sz="1600" dirty="0"/>
              <a:t>There were services that needed plainer description, and/or additional explanation.</a:t>
            </a:r>
          </a:p>
          <a:p>
            <a:pPr marL="863600" lvl="1" indent="-342900">
              <a:lnSpc>
                <a:spcPct val="115000"/>
              </a:lnSpc>
              <a:spcBef>
                <a:spcPts val="0"/>
              </a:spcBef>
              <a:buClr>
                <a:srgbClr val="24292E"/>
              </a:buClr>
              <a:buSzPts val="1800"/>
            </a:pPr>
            <a:r>
              <a:rPr lang="en-US" sz="1600" b="1" dirty="0"/>
              <a:t>13 of 14 participants</a:t>
            </a:r>
            <a:r>
              <a:rPr lang="en-US" sz="1600" dirty="0"/>
              <a:t> had questions about services</a:t>
            </a:r>
          </a:p>
          <a:p>
            <a:pPr marL="863600" lvl="1" indent="-342900">
              <a:lnSpc>
                <a:spcPct val="115000"/>
              </a:lnSpc>
              <a:spcBef>
                <a:spcPts val="0"/>
              </a:spcBef>
              <a:buClr>
                <a:srgbClr val="24292E"/>
              </a:buClr>
              <a:buSzPts val="1800"/>
            </a:pPr>
            <a:r>
              <a:rPr lang="en-US" sz="1600" dirty="0"/>
              <a:t>Services requiring more than one explanation:</a:t>
            </a:r>
          </a:p>
          <a:p>
            <a:pPr marL="1320800" lvl="2" indent="-342900">
              <a:lnSpc>
                <a:spcPct val="115000"/>
              </a:lnSpc>
              <a:spcBef>
                <a:spcPts val="0"/>
              </a:spcBef>
              <a:buClr>
                <a:srgbClr val="24292E"/>
              </a:buClr>
              <a:buSzPts val="1800"/>
              <a:buFont typeface="Wingdings" pitchFamily="2" charset="2"/>
              <a:buChar char="§"/>
            </a:pPr>
            <a:r>
              <a:rPr lang="en-US" sz="1600" dirty="0"/>
              <a:t>Registry exams</a:t>
            </a:r>
          </a:p>
          <a:p>
            <a:pPr marL="1320800" lvl="2" indent="-342900">
              <a:lnSpc>
                <a:spcPct val="115000"/>
              </a:lnSpc>
              <a:spcBef>
                <a:spcPts val="0"/>
              </a:spcBef>
              <a:buClr>
                <a:srgbClr val="24292E"/>
              </a:buClr>
              <a:buSzPts val="1800"/>
              <a:buFont typeface="Wingdings" pitchFamily="2" charset="2"/>
              <a:buChar char="§"/>
            </a:pPr>
            <a:r>
              <a:rPr lang="en-US" sz="1600" dirty="0"/>
              <a:t>Veteran connections</a:t>
            </a:r>
          </a:p>
          <a:p>
            <a:pPr marL="1320800" lvl="2" indent="-342900">
              <a:lnSpc>
                <a:spcPct val="115000"/>
              </a:lnSpc>
              <a:spcBef>
                <a:spcPts val="0"/>
              </a:spcBef>
              <a:buClr>
                <a:srgbClr val="24292E"/>
              </a:buClr>
              <a:buSzPts val="1800"/>
              <a:buFont typeface="Wingdings" pitchFamily="2" charset="2"/>
              <a:buChar char="§"/>
            </a:pPr>
            <a:r>
              <a:rPr lang="en-US" sz="1600" dirty="0"/>
              <a:t>Returning service member care</a:t>
            </a:r>
          </a:p>
          <a:p>
            <a:pPr marL="1320800" lvl="2" indent="-342900">
              <a:lnSpc>
                <a:spcPct val="115000"/>
              </a:lnSpc>
              <a:spcBef>
                <a:spcPts val="0"/>
              </a:spcBef>
              <a:buClr>
                <a:srgbClr val="24292E"/>
              </a:buClr>
              <a:buSzPts val="1800"/>
              <a:buFont typeface="Wingdings" pitchFamily="2" charset="2"/>
              <a:buChar char="§"/>
            </a:pPr>
            <a:r>
              <a:rPr lang="en-US" sz="1600" dirty="0"/>
              <a:t>Whole health</a:t>
            </a:r>
          </a:p>
          <a:p>
            <a:pPr marL="1320800" lvl="2" indent="-342900">
              <a:lnSpc>
                <a:spcPct val="115000"/>
              </a:lnSpc>
              <a:spcBef>
                <a:spcPts val="0"/>
              </a:spcBef>
              <a:buClr>
                <a:srgbClr val="24292E"/>
              </a:buClr>
              <a:buSzPts val="1800"/>
              <a:buFont typeface="Wingdings" pitchFamily="2" charset="2"/>
              <a:buChar char="§"/>
            </a:pPr>
            <a:r>
              <a:rPr lang="en-US" sz="1600" dirty="0"/>
              <a:t>Library services</a:t>
            </a:r>
          </a:p>
          <a:p>
            <a:pPr marL="1320800" lvl="2" indent="-342900">
              <a:lnSpc>
                <a:spcPct val="115000"/>
              </a:lnSpc>
              <a:spcBef>
                <a:spcPts val="0"/>
              </a:spcBef>
              <a:buClr>
                <a:srgbClr val="24292E"/>
              </a:buClr>
              <a:buSzPts val="1800"/>
              <a:buFont typeface="Wingdings" pitchFamily="2" charset="2"/>
              <a:buChar char="§"/>
            </a:pPr>
            <a:r>
              <a:rPr lang="en-US" sz="1600" dirty="0"/>
              <a:t>Advice nurse</a:t>
            </a:r>
          </a:p>
          <a:p>
            <a:pPr marL="1320800" lvl="2" indent="-342900">
              <a:lnSpc>
                <a:spcPct val="115000"/>
              </a:lnSpc>
              <a:spcBef>
                <a:spcPts val="0"/>
              </a:spcBef>
              <a:buClr>
                <a:srgbClr val="24292E"/>
              </a:buClr>
              <a:buSzPts val="1800"/>
              <a:buFont typeface="Wingdings" pitchFamily="2" charset="2"/>
              <a:buChar char="§"/>
            </a:pPr>
            <a:r>
              <a:rPr lang="en-US" sz="1600" dirty="0"/>
              <a:t>My HealtheVet Coordinator</a:t>
            </a:r>
          </a:p>
          <a:p>
            <a:pPr marL="1320800" lvl="2" indent="-342900">
              <a:lnSpc>
                <a:spcPct val="115000"/>
              </a:lnSpc>
              <a:spcBef>
                <a:spcPts val="0"/>
              </a:spcBef>
              <a:buClr>
                <a:srgbClr val="24292E"/>
              </a:buClr>
              <a:buSzPts val="1800"/>
              <a:buFont typeface="Wingdings" pitchFamily="2" charset="2"/>
              <a:buChar char="§"/>
            </a:pPr>
            <a:r>
              <a:rPr lang="en-US" sz="1600" dirty="0"/>
              <a:t>Privacy office</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301786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6 / 6</a:t>
            </a:r>
            <a:endParaRPr b="1" dirty="0"/>
          </a:p>
        </p:txBody>
      </p:sp>
      <p:sp>
        <p:nvSpPr>
          <p:cNvPr id="189" name="Google Shape;189;p34"/>
          <p:cNvSpPr txBox="1">
            <a:spLocks noGrp="1"/>
          </p:cNvSpPr>
          <p:nvPr>
            <p:ph type="body" idx="1"/>
          </p:nvPr>
        </p:nvSpPr>
        <p:spPr>
          <a:xfrm>
            <a:off x="557419" y="1100587"/>
            <a:ext cx="8199000" cy="3655657"/>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startAt="6"/>
            </a:pPr>
            <a:r>
              <a:rPr lang="en-US" sz="1600" dirty="0"/>
              <a:t>How service categorization was distributed across participants:</a:t>
            </a:r>
          </a:p>
          <a:p>
            <a:pPr marL="863600" lvl="1" indent="-342900">
              <a:lnSpc>
                <a:spcPct val="115000"/>
              </a:lnSpc>
              <a:spcBef>
                <a:spcPts val="0"/>
              </a:spcBef>
              <a:buClr>
                <a:srgbClr val="24292E"/>
              </a:buClr>
              <a:buSzPts val="1800"/>
            </a:pPr>
            <a:r>
              <a:rPr lang="en-US" sz="1600" dirty="0"/>
              <a:t>Per-service breakdown of categories based on confidence level (see appendix)</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High confidence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Medium confidence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Unsure / need more information</a:t>
            </a:r>
          </a:p>
          <a:p>
            <a:pPr marL="863600" lvl="1" indent="-342900">
              <a:lnSpc>
                <a:spcPct val="115000"/>
              </a:lnSpc>
              <a:spcBef>
                <a:spcPts val="0"/>
              </a:spcBef>
              <a:buClr>
                <a:srgbClr val="24292E"/>
              </a:buClr>
              <a:buSzPts val="1800"/>
              <a:buFont typeface="Arial" panose="020B0604020202020204" pitchFamily="34" charset="0"/>
              <a:buChar char="•"/>
            </a:pPr>
            <a:r>
              <a:rPr lang="en-US" sz="1600" dirty="0"/>
              <a:t>The "Administrative" category had the most consistent alignment across participants</a:t>
            </a:r>
          </a:p>
          <a:p>
            <a:pPr marL="863600" lvl="1" indent="-342900">
              <a:lnSpc>
                <a:spcPct val="115000"/>
              </a:lnSpc>
              <a:spcBef>
                <a:spcPts val="0"/>
              </a:spcBef>
              <a:buClr>
                <a:srgbClr val="24292E"/>
              </a:buClr>
              <a:buSzPts val="1800"/>
              <a:buFont typeface="Arial" panose="020B0604020202020204" pitchFamily="34" charset="0"/>
              <a:buChar char="•"/>
            </a:pPr>
            <a:r>
              <a:rPr lang="en-US" sz="1600" dirty="0">
                <a:solidFill>
                  <a:schemeClr val="tx2">
                    <a:lumMod val="75000"/>
                  </a:schemeClr>
                </a:solidFill>
              </a:rPr>
              <a:t>The most popular categories: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Administrative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Social programs and services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Specialty care</a:t>
            </a:r>
          </a:p>
          <a:p>
            <a:pPr marL="863600" lvl="1" indent="-342900">
              <a:lnSpc>
                <a:spcPct val="115000"/>
              </a:lnSpc>
              <a:spcBef>
                <a:spcPts val="0"/>
              </a:spcBef>
              <a:buClr>
                <a:srgbClr val="24292E"/>
              </a:buClr>
              <a:buSzPts val="1800"/>
              <a:buFont typeface="Arial" panose="020B0604020202020204" pitchFamily="34" charset="0"/>
              <a:buChar char="•"/>
            </a:pPr>
            <a:r>
              <a:rPr lang="en-US" sz="1600" dirty="0">
                <a:solidFill>
                  <a:schemeClr val="tx2">
                    <a:lumMod val="75000"/>
                  </a:schemeClr>
                </a:solidFill>
              </a:rPr>
              <a:t>The least popular categories: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Prepare for your visit</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Mental health care</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199582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Recommendations</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extLst>
      <p:ext uri="{BB962C8B-B14F-4D97-AF65-F5344CB8AC3E}">
        <p14:creationId xmlns:p14="http://schemas.microsoft.com/office/powerpoint/2010/main" val="153628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1785244" y="1817755"/>
            <a:ext cx="6801337" cy="1680363"/>
          </a:xfrm>
          <a:prstGeom prst="rect">
            <a:avLst/>
          </a:prstGeom>
        </p:spPr>
        <p:txBody>
          <a:bodyPr spcFirstLastPara="1" wrap="square" lIns="34275" tIns="34275" rIns="34275" bIns="34275" anchor="ctr" anchorCtr="0">
            <a:noAutofit/>
          </a:bodyPr>
          <a:lstStyle/>
          <a:p>
            <a:pPr marL="0" lvl="0" indent="0">
              <a:buNone/>
            </a:pPr>
            <a:r>
              <a:rPr lang="en-US" b="1" dirty="0"/>
              <a:t>Add the "Administrative" category to system-level and facility-level pages</a:t>
            </a:r>
          </a:p>
          <a:p>
            <a:pPr marL="285750" indent="-285750"/>
            <a:r>
              <a:rPr lang="en-US" sz="1400" dirty="0"/>
              <a:t>Every participant utilized the "Administrative" category, making it one of the most popular categories for new and existing services. The general sentiment was that some services seemed obviously administrative because they involved registration, paperwork, and requiring employee help for same.</a:t>
            </a:r>
          </a:p>
        </p:txBody>
      </p:sp>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Recommendations – 1/3</a:t>
            </a:r>
            <a:endParaRPr b="1" dirty="0"/>
          </a:p>
        </p:txBody>
      </p:sp>
      <p:sp>
        <p:nvSpPr>
          <p:cNvPr id="17" name="Google Shape;258;p42">
            <a:extLst>
              <a:ext uri="{FF2B5EF4-FFF2-40B4-BE49-F238E27FC236}">
                <a16:creationId xmlns:a16="http://schemas.microsoft.com/office/drawing/2014/main" id="{664C6649-68F0-9B4B-AEEC-F6D03AA16B48}"/>
              </a:ext>
            </a:extLst>
          </p:cNvPr>
          <p:cNvSpPr/>
          <p:nvPr/>
        </p:nvSpPr>
        <p:spPr>
          <a:xfrm>
            <a:off x="557419" y="167955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1</a:t>
            </a:r>
            <a:endParaRPr sz="3200" b="1" dirty="0">
              <a:solidFill>
                <a:srgbClr val="F2F2F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1785244" y="1817755"/>
            <a:ext cx="6801337" cy="1680363"/>
          </a:xfrm>
          <a:prstGeom prst="rect">
            <a:avLst/>
          </a:prstGeom>
        </p:spPr>
        <p:txBody>
          <a:bodyPr spcFirstLastPara="1" wrap="square" lIns="34275" tIns="34275" rIns="34275" bIns="34275" anchor="ctr" anchorCtr="0">
            <a:noAutofit/>
          </a:bodyPr>
          <a:lstStyle/>
          <a:p>
            <a:pPr marL="0" lvl="0" indent="0">
              <a:buNone/>
            </a:pPr>
            <a:r>
              <a:rPr lang="en-US" b="1" dirty="0"/>
              <a:t>Adding relevant patient-friendly name to services requiring explanation</a:t>
            </a:r>
          </a:p>
          <a:p>
            <a:pPr marL="285750" indent="-285750"/>
            <a:r>
              <a:rPr lang="en-US" dirty="0"/>
              <a:t>Similar services required explanation across participants, so utilizing the service patient-friendly name design pattern for new and existing services where appropriate, should help Veterans more quickly understand why a service belongs in a particular category.</a:t>
            </a:r>
          </a:p>
        </p:txBody>
      </p:sp>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Recommendations – 2/3</a:t>
            </a:r>
            <a:endParaRPr b="1" dirty="0"/>
          </a:p>
        </p:txBody>
      </p:sp>
      <p:sp>
        <p:nvSpPr>
          <p:cNvPr id="6" name="Google Shape;258;p42">
            <a:extLst>
              <a:ext uri="{FF2B5EF4-FFF2-40B4-BE49-F238E27FC236}">
                <a16:creationId xmlns:a16="http://schemas.microsoft.com/office/drawing/2014/main" id="{3D333C82-B66C-264D-8D97-131FD1E82C07}"/>
              </a:ext>
            </a:extLst>
          </p:cNvPr>
          <p:cNvSpPr/>
          <p:nvPr/>
        </p:nvSpPr>
        <p:spPr>
          <a:xfrm>
            <a:off x="557419" y="167955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2</a:t>
            </a:r>
            <a:endParaRPr sz="3200" b="1" dirty="0">
              <a:solidFill>
                <a:srgbClr val="F2F2F2"/>
              </a:solidFill>
            </a:endParaRPr>
          </a:p>
        </p:txBody>
      </p:sp>
    </p:spTree>
    <p:extLst>
      <p:ext uri="{BB962C8B-B14F-4D97-AF65-F5344CB8AC3E}">
        <p14:creationId xmlns:p14="http://schemas.microsoft.com/office/powerpoint/2010/main" val="155080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1785244" y="1849272"/>
            <a:ext cx="6801337" cy="2217761"/>
          </a:xfrm>
          <a:prstGeom prst="rect">
            <a:avLst/>
          </a:prstGeom>
        </p:spPr>
        <p:txBody>
          <a:bodyPr spcFirstLastPara="1" wrap="square" lIns="34275" tIns="34275" rIns="34275" bIns="34275" anchor="ctr" anchorCtr="0">
            <a:noAutofit/>
          </a:bodyPr>
          <a:lstStyle/>
          <a:p>
            <a:pPr marL="0" lvl="0" indent="0">
              <a:buNone/>
            </a:pPr>
            <a:r>
              <a:rPr lang="en-US" b="1" dirty="0"/>
              <a:t>Consider creating a category heading that calls out returning Veterans</a:t>
            </a:r>
            <a:endParaRPr lang="en-US" dirty="0"/>
          </a:p>
          <a:p>
            <a:pPr marL="285750" indent="-285750"/>
            <a:r>
              <a:rPr lang="en-US" dirty="0"/>
              <a:t>Of the new categories that were created, the majority were related to leaving active duty service, and returning to civilian life and/or entering the VA health care system. Even though the sample size for this study was relatively small, since multiple participants pointed out the utility this category would have for them, it makes me believe that it is worth considering exploring this additional to facility pages.</a:t>
            </a:r>
          </a:p>
        </p:txBody>
      </p:sp>
      <p:sp>
        <p:nvSpPr>
          <p:cNvPr id="258" name="Google Shape;258;p42"/>
          <p:cNvSpPr/>
          <p:nvPr/>
        </p:nvSpPr>
        <p:spPr>
          <a:xfrm>
            <a:off x="557419" y="167955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3</a:t>
            </a:r>
            <a:endParaRPr sz="3200" b="1" dirty="0">
              <a:solidFill>
                <a:srgbClr val="F2F2F2"/>
              </a:solidFill>
            </a:endParaRPr>
          </a:p>
        </p:txBody>
      </p:sp>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Recommendations – 3/3</a:t>
            </a:r>
            <a:endParaRPr b="1" dirty="0"/>
          </a:p>
        </p:txBody>
      </p:sp>
    </p:spTree>
    <p:extLst>
      <p:ext uri="{BB962C8B-B14F-4D97-AF65-F5344CB8AC3E}">
        <p14:creationId xmlns:p14="http://schemas.microsoft.com/office/powerpoint/2010/main" val="382671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Feedback and next steps</a:t>
            </a:r>
            <a:endParaRPr b="1" dirty="0"/>
          </a:p>
        </p:txBody>
      </p:sp>
      <p:sp>
        <p:nvSpPr>
          <p:cNvPr id="9" name="Google Shape;336;p50">
            <a:extLst>
              <a:ext uri="{FF2B5EF4-FFF2-40B4-BE49-F238E27FC236}">
                <a16:creationId xmlns:a16="http://schemas.microsoft.com/office/drawing/2014/main" id="{09A33C25-2819-DB40-B03A-07A4AA12FF02}"/>
              </a:ext>
            </a:extLst>
          </p:cNvPr>
          <p:cNvSpPr txBox="1"/>
          <p:nvPr/>
        </p:nvSpPr>
        <p:spPr>
          <a:xfrm>
            <a:off x="552261" y="968991"/>
            <a:ext cx="8039476" cy="1385248"/>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Recommendations</a:t>
            </a:r>
          </a:p>
          <a:p>
            <a:pPr marL="342900" lvl="0" indent="-342900" algn="l" rtl="0">
              <a:spcBef>
                <a:spcPts val="600"/>
              </a:spcBef>
              <a:spcAft>
                <a:spcPts val="0"/>
              </a:spcAft>
              <a:buFont typeface="+mj-lt"/>
              <a:buAutoNum type="arabicPeriod"/>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Add the “Administrative” category to facility pages</a:t>
            </a:r>
          </a:p>
          <a:p>
            <a:pPr marL="342900" lvl="0" indent="-342900" algn="l" rtl="0">
              <a:spcBef>
                <a:spcPts val="600"/>
              </a:spcBef>
              <a:spcAft>
                <a:spcPts val="0"/>
              </a:spcAft>
              <a:buFont typeface="+mj-lt"/>
              <a:buAutoNum type="arabicPeriod"/>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Adding relevant patient-friendly language to service accordions if not present</a:t>
            </a:r>
          </a:p>
          <a:p>
            <a:pPr marL="342900" lvl="0" indent="-342900" algn="l" rtl="0">
              <a:spcBef>
                <a:spcPts val="600"/>
              </a:spcBef>
              <a:spcAft>
                <a:spcPts val="0"/>
              </a:spcAft>
              <a:buFont typeface="+mj-lt"/>
              <a:buAutoNum type="arabicPeriod"/>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Consider a new category heading that calls out returning Veterans</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0" name="Google Shape;336;p50">
            <a:extLst>
              <a:ext uri="{FF2B5EF4-FFF2-40B4-BE49-F238E27FC236}">
                <a16:creationId xmlns:a16="http://schemas.microsoft.com/office/drawing/2014/main" id="{1DA68C98-BE0E-4440-B239-04D75D1A5F68}"/>
              </a:ext>
            </a:extLst>
          </p:cNvPr>
          <p:cNvSpPr txBox="1"/>
          <p:nvPr/>
        </p:nvSpPr>
        <p:spPr>
          <a:xfrm>
            <a:off x="552261" y="2477069"/>
            <a:ext cx="8039476" cy="191885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Notes</a:t>
            </a:r>
          </a:p>
          <a:p>
            <a:pPr marL="342900" lvl="0" indent="-34290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[For questions and discussion]</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17704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Appendix</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extLst>
      <p:ext uri="{BB962C8B-B14F-4D97-AF65-F5344CB8AC3E}">
        <p14:creationId xmlns:p14="http://schemas.microsoft.com/office/powerpoint/2010/main" val="131947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Who were our participants</a:t>
            </a:r>
            <a:endParaRPr b="1" dirty="0"/>
          </a:p>
        </p:txBody>
      </p:sp>
      <p:sp>
        <p:nvSpPr>
          <p:cNvPr id="189" name="Google Shape;189;p34"/>
          <p:cNvSpPr txBox="1">
            <a:spLocks noGrp="1"/>
          </p:cNvSpPr>
          <p:nvPr>
            <p:ph type="body" idx="1"/>
          </p:nvPr>
        </p:nvSpPr>
        <p:spPr>
          <a:xfrm>
            <a:off x="557419" y="1100587"/>
            <a:ext cx="4014581" cy="3295335"/>
          </a:xfrm>
          <a:prstGeom prst="rect">
            <a:avLst/>
          </a:prstGeom>
          <a:noFill/>
          <a:ln>
            <a:noFill/>
          </a:ln>
        </p:spPr>
        <p:txBody>
          <a:bodyPr spcFirstLastPara="1" wrap="square" lIns="34275" tIns="34275" rIns="34275" bIns="34275" anchor="t" anchorCtr="0">
            <a:noAutofit/>
          </a:bodyPr>
          <a:lstStyle/>
          <a:p>
            <a:pPr marL="349250" indent="-285750">
              <a:lnSpc>
                <a:spcPct val="115000"/>
              </a:lnSpc>
              <a:spcBef>
                <a:spcPts val="0"/>
              </a:spcBef>
              <a:buClr>
                <a:srgbClr val="24292E"/>
              </a:buClr>
              <a:buSzPts val="1800"/>
            </a:pPr>
            <a:r>
              <a:rPr lang="en-US" sz="1600" b="1" dirty="0">
                <a:solidFill>
                  <a:srgbClr val="24292E"/>
                </a:solidFill>
                <a:highlight>
                  <a:srgbClr val="FFFFFF"/>
                </a:highlight>
              </a:rPr>
              <a:t>14 total participants</a:t>
            </a:r>
            <a:endParaRPr sz="1600" b="1" dirty="0">
              <a:solidFill>
                <a:srgbClr val="24292E"/>
              </a:solidFill>
              <a:highlight>
                <a:srgbClr val="FFFFFF"/>
              </a:highlight>
              <a:latin typeface="Source Sans Pro SemiBold"/>
              <a:ea typeface="Source Sans Pro SemiBold"/>
              <a:cs typeface="Source Sans Pro SemiBold"/>
              <a:sym typeface="Source Sans Pro SemiBold"/>
            </a:endParaRPr>
          </a:p>
          <a:p>
            <a:pPr marL="349250" indent="-285750">
              <a:lnSpc>
                <a:spcPct val="115000"/>
              </a:lnSpc>
              <a:spcBef>
                <a:spcPts val="0"/>
              </a:spcBef>
              <a:buClr>
                <a:srgbClr val="24292E"/>
              </a:buClr>
              <a:buSzPts val="1800"/>
            </a:pPr>
            <a:r>
              <a:rPr lang="en-US" sz="1600" b="1" dirty="0">
                <a:solidFill>
                  <a:srgbClr val="24292E"/>
                </a:solidFill>
                <a:highlight>
                  <a:srgbClr val="FFFFFF"/>
                </a:highlight>
              </a:rPr>
              <a:t>Gender</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Male: 10</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Female: 4</a:t>
            </a:r>
          </a:p>
          <a:p>
            <a:pPr marL="349250" indent="-285750">
              <a:lnSpc>
                <a:spcPct val="115000"/>
              </a:lnSpc>
              <a:spcBef>
                <a:spcPts val="0"/>
              </a:spcBef>
              <a:buClr>
                <a:srgbClr val="24292E"/>
              </a:buClr>
              <a:buSzPts val="1800"/>
            </a:pPr>
            <a:r>
              <a:rPr lang="en-US" sz="1600" b="1" dirty="0">
                <a:solidFill>
                  <a:srgbClr val="24292E"/>
                </a:solidFill>
                <a:highlight>
                  <a:srgbClr val="FFFFFF"/>
                </a:highlight>
              </a:rPr>
              <a:t>Race</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Black: 2</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White: 11</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Native, Black or African American: 1</a:t>
            </a:r>
            <a:endParaRPr sz="1600" dirty="0">
              <a:solidFill>
                <a:srgbClr val="24292E"/>
              </a:solidFill>
              <a:highlight>
                <a:srgbClr val="FFFFFF"/>
              </a:highlight>
            </a:endParaRPr>
          </a:p>
          <a:p>
            <a:pPr marL="349250" indent="-285750">
              <a:lnSpc>
                <a:spcPct val="115000"/>
              </a:lnSpc>
              <a:spcBef>
                <a:spcPts val="0"/>
              </a:spcBef>
              <a:buClr>
                <a:srgbClr val="24292E"/>
              </a:buClr>
              <a:buSzPts val="1800"/>
            </a:pPr>
            <a:r>
              <a:rPr lang="en-US" sz="1600" b="1" dirty="0">
                <a:solidFill>
                  <a:srgbClr val="24292E"/>
                </a:solidFill>
                <a:highlight>
                  <a:srgbClr val="FFFFFF"/>
                </a:highlight>
              </a:rPr>
              <a:t>Location</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Urban: 7</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Rural: 5</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5" name="Google Shape;189;p34">
            <a:extLst>
              <a:ext uri="{FF2B5EF4-FFF2-40B4-BE49-F238E27FC236}">
                <a16:creationId xmlns:a16="http://schemas.microsoft.com/office/drawing/2014/main" id="{C884625A-AE22-F942-9CF2-7E8A6365D76A}"/>
              </a:ext>
            </a:extLst>
          </p:cNvPr>
          <p:cNvSpPr txBox="1">
            <a:spLocks/>
          </p:cNvSpPr>
          <p:nvPr/>
        </p:nvSpPr>
        <p:spPr>
          <a:xfrm>
            <a:off x="4572000" y="1095705"/>
            <a:ext cx="4014581" cy="3295335"/>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349250" indent="-285750">
              <a:lnSpc>
                <a:spcPct val="115000"/>
              </a:lnSpc>
              <a:spcBef>
                <a:spcPts val="0"/>
              </a:spcBef>
              <a:buClr>
                <a:srgbClr val="24292E"/>
              </a:buClr>
              <a:buSzPts val="1800"/>
            </a:pPr>
            <a:r>
              <a:rPr lang="en-US" sz="1600" b="1" dirty="0">
                <a:solidFill>
                  <a:srgbClr val="24292E"/>
                </a:solidFill>
                <a:highlight>
                  <a:srgbClr val="FFFFFF"/>
                </a:highlight>
              </a:rPr>
              <a:t>Age</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25 – 34: 1</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34 – 64: 5</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65+: 4</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Unknown: 4</a:t>
            </a:r>
          </a:p>
          <a:p>
            <a:pPr marL="349250" indent="-285750">
              <a:lnSpc>
                <a:spcPct val="115000"/>
              </a:lnSpc>
              <a:spcBef>
                <a:spcPts val="0"/>
              </a:spcBef>
              <a:buClr>
                <a:srgbClr val="24292E"/>
              </a:buClr>
              <a:buSzPts val="1800"/>
            </a:pPr>
            <a:r>
              <a:rPr lang="en-US" sz="1600" b="1" dirty="0">
                <a:solidFill>
                  <a:srgbClr val="24292E"/>
                </a:solidFill>
                <a:highlight>
                  <a:srgbClr val="FFFFFF"/>
                </a:highlight>
              </a:rPr>
              <a:t>Education</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High school: 1</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Some college: 3</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BA: 4</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MA: 4</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Unknown: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body" idx="1"/>
          </p:nvPr>
        </p:nvSpPr>
        <p:spPr>
          <a:xfrm>
            <a:off x="1662994" y="1501690"/>
            <a:ext cx="2372100" cy="892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sz="1800" dirty="0"/>
              <a:t>Research goals</a:t>
            </a:r>
            <a:endParaRPr sz="1800" dirty="0"/>
          </a:p>
        </p:txBody>
      </p:sp>
      <p:sp>
        <p:nvSpPr>
          <p:cNvPr id="284" name="Google Shape;284;p44"/>
          <p:cNvSpPr/>
          <p:nvPr/>
        </p:nvSpPr>
        <p:spPr>
          <a:xfrm>
            <a:off x="557419" y="150169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rgbClr val="F2F2F2"/>
                </a:solidFill>
              </a:rPr>
              <a:t>1</a:t>
            </a:r>
            <a:endParaRPr sz="3200" b="1">
              <a:solidFill>
                <a:srgbClr val="F2F2F2"/>
              </a:solidFill>
            </a:endParaRPr>
          </a:p>
        </p:txBody>
      </p:sp>
      <p:sp>
        <p:nvSpPr>
          <p:cNvPr id="286" name="Google Shape;286;p44"/>
          <p:cNvSpPr txBox="1">
            <a:spLocks noGrp="1"/>
          </p:cNvSpPr>
          <p:nvPr>
            <p:ph type="body" idx="1"/>
          </p:nvPr>
        </p:nvSpPr>
        <p:spPr>
          <a:xfrm>
            <a:off x="1662994" y="3017515"/>
            <a:ext cx="2372100" cy="892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sz="1800" dirty="0"/>
              <a:t>Recommendations &amp; next steps</a:t>
            </a:r>
            <a:endParaRPr sz="1800" dirty="0"/>
          </a:p>
        </p:txBody>
      </p:sp>
      <p:sp>
        <p:nvSpPr>
          <p:cNvPr id="287" name="Google Shape;287;p44"/>
          <p:cNvSpPr/>
          <p:nvPr/>
        </p:nvSpPr>
        <p:spPr>
          <a:xfrm>
            <a:off x="4248469" y="150169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2</a:t>
            </a:r>
            <a:endParaRPr sz="3200" b="1" dirty="0">
              <a:solidFill>
                <a:srgbClr val="F2F2F2"/>
              </a:solidFill>
            </a:endParaRPr>
          </a:p>
        </p:txBody>
      </p:sp>
      <p:sp>
        <p:nvSpPr>
          <p:cNvPr id="288" name="Google Shape;288;p44"/>
          <p:cNvSpPr txBox="1">
            <a:spLocks noGrp="1"/>
          </p:cNvSpPr>
          <p:nvPr>
            <p:ph type="body" idx="1"/>
          </p:nvPr>
        </p:nvSpPr>
        <p:spPr>
          <a:xfrm>
            <a:off x="5363969" y="1501693"/>
            <a:ext cx="3962400" cy="892200"/>
          </a:xfrm>
          <a:prstGeom prst="rect">
            <a:avLst/>
          </a:prstGeom>
          <a:noFill/>
          <a:ln>
            <a:noFill/>
          </a:ln>
        </p:spPr>
        <p:txBody>
          <a:bodyPr spcFirstLastPara="1" wrap="square" lIns="34275" tIns="34275" rIns="34275" bIns="34275" anchor="ctr" anchorCtr="0">
            <a:noAutofit/>
          </a:bodyPr>
          <a:lstStyle/>
          <a:p>
            <a:pPr marL="0" indent="0">
              <a:buNone/>
            </a:pPr>
            <a:r>
              <a:rPr lang="en" sz="1800" dirty="0"/>
              <a:t>Research findings</a:t>
            </a:r>
            <a:endParaRPr sz="1800" dirty="0"/>
          </a:p>
        </p:txBody>
      </p:sp>
      <p:sp>
        <p:nvSpPr>
          <p:cNvPr id="289" name="Google Shape;289;p44"/>
          <p:cNvSpPr/>
          <p:nvPr/>
        </p:nvSpPr>
        <p:spPr>
          <a:xfrm>
            <a:off x="557419" y="3017515"/>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rgbClr val="F2F2F2"/>
                </a:solidFill>
              </a:rPr>
              <a:t>3</a:t>
            </a:r>
            <a:endParaRPr sz="3200" b="1">
              <a:solidFill>
                <a:srgbClr val="F2F2F2"/>
              </a:solidFill>
            </a:endParaRPr>
          </a:p>
        </p:txBody>
      </p:sp>
      <p:pic>
        <p:nvPicPr>
          <p:cNvPr id="290" name="Google Shape;290;p44"/>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291" name="Google Shape;291;p44"/>
          <p:cNvSpPr txBox="1">
            <a:spLocks noGrp="1"/>
          </p:cNvSpPr>
          <p:nvPr>
            <p:ph type="body" idx="1"/>
          </p:nvPr>
        </p:nvSpPr>
        <p:spPr>
          <a:xfrm>
            <a:off x="5354044" y="3017518"/>
            <a:ext cx="3962400" cy="892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sz="1800" dirty="0"/>
              <a:t>Appendix</a:t>
            </a:r>
            <a:endParaRPr sz="1800" dirty="0"/>
          </a:p>
        </p:txBody>
      </p:sp>
      <p:sp>
        <p:nvSpPr>
          <p:cNvPr id="292" name="Google Shape;292;p44"/>
          <p:cNvSpPr/>
          <p:nvPr/>
        </p:nvSpPr>
        <p:spPr>
          <a:xfrm>
            <a:off x="4248469" y="3017519"/>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rgbClr val="F2F2F2"/>
                </a:solidFill>
              </a:rPr>
              <a:t>4</a:t>
            </a:r>
            <a:endParaRPr sz="3200" b="1">
              <a:solidFill>
                <a:srgbClr val="F2F2F2"/>
              </a:solidFill>
            </a:endParaRPr>
          </a:p>
        </p:txBody>
      </p:sp>
      <p:sp>
        <p:nvSpPr>
          <p:cNvPr id="14" name="Google Shape;335;p50">
            <a:extLst>
              <a:ext uri="{FF2B5EF4-FFF2-40B4-BE49-F238E27FC236}">
                <a16:creationId xmlns:a16="http://schemas.microsoft.com/office/drawing/2014/main" id="{7EC4FFC8-D382-314D-8BF0-048DEC40655C}"/>
              </a:ext>
            </a:extLst>
          </p:cNvPr>
          <p:cNvSpPr txBox="1">
            <a:spLocks/>
          </p:cNvSpPr>
          <p:nvPr/>
        </p:nvSpPr>
        <p:spPr>
          <a:xfrm>
            <a:off x="557419" y="290250"/>
            <a:ext cx="7543800" cy="629700"/>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b="1"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2400" b="1" dirty="0"/>
              <a:t>Service categorization - High confidence</a:t>
            </a:r>
            <a:endParaRPr sz="2400" b="1" dirty="0"/>
          </a:p>
        </p:txBody>
      </p:sp>
      <p:grpSp>
        <p:nvGrpSpPr>
          <p:cNvPr id="8" name="Group 7">
            <a:extLst>
              <a:ext uri="{FF2B5EF4-FFF2-40B4-BE49-F238E27FC236}">
                <a16:creationId xmlns:a16="http://schemas.microsoft.com/office/drawing/2014/main" id="{09EFC329-EB72-E547-96EC-7DBD0F17A91D}"/>
              </a:ext>
            </a:extLst>
          </p:cNvPr>
          <p:cNvGrpSpPr/>
          <p:nvPr/>
        </p:nvGrpSpPr>
        <p:grpSpPr>
          <a:xfrm>
            <a:off x="1589660" y="809078"/>
            <a:ext cx="5741935" cy="4044172"/>
            <a:chOff x="1589660" y="809078"/>
            <a:chExt cx="5741935" cy="4044172"/>
          </a:xfrm>
        </p:grpSpPr>
        <p:pic>
          <p:nvPicPr>
            <p:cNvPr id="6" name="Picture 5">
              <a:extLst>
                <a:ext uri="{FF2B5EF4-FFF2-40B4-BE49-F238E27FC236}">
                  <a16:creationId xmlns:a16="http://schemas.microsoft.com/office/drawing/2014/main" id="{BAD4F009-52AC-DA41-8B24-F4420BF2DA8B}"/>
                </a:ext>
              </a:extLst>
            </p:cNvPr>
            <p:cNvPicPr>
              <a:picLocks noChangeAspect="1"/>
            </p:cNvPicPr>
            <p:nvPr/>
          </p:nvPicPr>
          <p:blipFill>
            <a:blip r:embed="rId3"/>
            <a:stretch>
              <a:fillRect/>
            </a:stretch>
          </p:blipFill>
          <p:spPr>
            <a:xfrm>
              <a:off x="1589660" y="809078"/>
              <a:ext cx="5741935" cy="4044172"/>
            </a:xfrm>
            <a:prstGeom prst="rect">
              <a:avLst/>
            </a:prstGeom>
          </p:spPr>
        </p:pic>
        <p:sp>
          <p:nvSpPr>
            <p:cNvPr id="7" name="Rectangle 6">
              <a:extLst>
                <a:ext uri="{FF2B5EF4-FFF2-40B4-BE49-F238E27FC236}">
                  <a16:creationId xmlns:a16="http://schemas.microsoft.com/office/drawing/2014/main" id="{1EAF620A-EB92-5444-8779-14C9C1EAA45D}"/>
                </a:ext>
              </a:extLst>
            </p:cNvPr>
            <p:cNvSpPr/>
            <p:nvPr/>
          </p:nvSpPr>
          <p:spPr>
            <a:xfrm>
              <a:off x="6284794" y="1166884"/>
              <a:ext cx="1046801" cy="334370"/>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20DDA5-C160-BC48-BBED-D63DB10B4FFC}"/>
                </a:ext>
              </a:extLst>
            </p:cNvPr>
            <p:cNvSpPr/>
            <p:nvPr/>
          </p:nvSpPr>
          <p:spPr>
            <a:xfrm>
              <a:off x="6284794" y="2831164"/>
              <a:ext cx="1046801" cy="334370"/>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6B5D12-5C07-3E49-8683-EBF05F63F962}"/>
                </a:ext>
              </a:extLst>
            </p:cNvPr>
            <p:cNvSpPr/>
            <p:nvPr/>
          </p:nvSpPr>
          <p:spPr>
            <a:xfrm>
              <a:off x="6284793" y="3703658"/>
              <a:ext cx="1046801" cy="570062"/>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E96425-D7DB-BF47-996B-16B67FD0529F}"/>
                </a:ext>
              </a:extLst>
            </p:cNvPr>
            <p:cNvSpPr/>
            <p:nvPr/>
          </p:nvSpPr>
          <p:spPr>
            <a:xfrm>
              <a:off x="6284793" y="4489890"/>
              <a:ext cx="1046801" cy="334370"/>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152D69-4B34-2A4C-9DBD-BC2F97B9BB7F}"/>
                </a:ext>
              </a:extLst>
            </p:cNvPr>
            <p:cNvSpPr/>
            <p:nvPr/>
          </p:nvSpPr>
          <p:spPr>
            <a:xfrm>
              <a:off x="6284793" y="3381704"/>
              <a:ext cx="1046801" cy="334370"/>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ED375B9-EC76-DC4D-A3B9-15CB0E5B7D1B}"/>
                </a:ext>
              </a:extLst>
            </p:cNvPr>
            <p:cNvSpPr/>
            <p:nvPr/>
          </p:nvSpPr>
          <p:spPr>
            <a:xfrm>
              <a:off x="6284793" y="4273720"/>
              <a:ext cx="1046801" cy="216170"/>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FD181AFB-2154-6C42-998A-C564030E4E76}"/>
              </a:ext>
            </a:extLst>
          </p:cNvPr>
          <p:cNvGrpSpPr/>
          <p:nvPr/>
        </p:nvGrpSpPr>
        <p:grpSpPr>
          <a:xfrm>
            <a:off x="281940" y="1166884"/>
            <a:ext cx="1043940" cy="528310"/>
            <a:chOff x="281940" y="1166884"/>
            <a:chExt cx="1043940" cy="528310"/>
          </a:xfrm>
        </p:grpSpPr>
        <p:sp>
          <p:nvSpPr>
            <p:cNvPr id="9" name="TextBox 8">
              <a:extLst>
                <a:ext uri="{FF2B5EF4-FFF2-40B4-BE49-F238E27FC236}">
                  <a16:creationId xmlns:a16="http://schemas.microsoft.com/office/drawing/2014/main" id="{90FD04F9-0344-F747-A979-B8410F71E108}"/>
                </a:ext>
              </a:extLst>
            </p:cNvPr>
            <p:cNvSpPr txBox="1"/>
            <p:nvPr/>
          </p:nvSpPr>
          <p:spPr>
            <a:xfrm>
              <a:off x="281940" y="1166884"/>
              <a:ext cx="1043940" cy="261610"/>
            </a:xfrm>
            <a:prstGeom prst="rect">
              <a:avLst/>
            </a:prstGeom>
            <a:noFill/>
          </p:spPr>
          <p:txBody>
            <a:bodyPr wrap="square" rtlCol="0">
              <a:spAutoFit/>
            </a:bodyPr>
            <a:lstStyle/>
            <a:p>
              <a:r>
                <a:rPr lang="en-US" sz="1050" dirty="0">
                  <a:highlight>
                    <a:srgbClr val="ADF7BA"/>
                  </a:highlight>
                </a:rPr>
                <a:t>No change</a:t>
              </a:r>
            </a:p>
          </p:txBody>
        </p:sp>
        <p:sp>
          <p:nvSpPr>
            <p:cNvPr id="19" name="TextBox 18">
              <a:extLst>
                <a:ext uri="{FF2B5EF4-FFF2-40B4-BE49-F238E27FC236}">
                  <a16:creationId xmlns:a16="http://schemas.microsoft.com/office/drawing/2014/main" id="{61D7B76E-7F92-4144-8E3C-8DA16B46D626}"/>
                </a:ext>
              </a:extLst>
            </p:cNvPr>
            <p:cNvSpPr txBox="1"/>
            <p:nvPr/>
          </p:nvSpPr>
          <p:spPr>
            <a:xfrm>
              <a:off x="281940" y="1433584"/>
              <a:ext cx="1043940" cy="261610"/>
            </a:xfrm>
            <a:prstGeom prst="rect">
              <a:avLst/>
            </a:prstGeom>
            <a:noFill/>
          </p:spPr>
          <p:txBody>
            <a:bodyPr wrap="square" rtlCol="0">
              <a:spAutoFit/>
            </a:bodyPr>
            <a:lstStyle/>
            <a:p>
              <a:r>
                <a:rPr lang="en-US" sz="1050" dirty="0">
                  <a:solidFill>
                    <a:schemeClr val="tx2">
                      <a:lumMod val="50000"/>
                    </a:schemeClr>
                  </a:solidFill>
                  <a:highlight>
                    <a:srgbClr val="FFECBB"/>
                  </a:highlight>
                </a:rPr>
                <a:t>Moving</a:t>
              </a:r>
            </a:p>
          </p:txBody>
        </p:sp>
      </p:grpSp>
    </p:spTree>
    <p:extLst>
      <p:ext uri="{BB962C8B-B14F-4D97-AF65-F5344CB8AC3E}">
        <p14:creationId xmlns:p14="http://schemas.microsoft.com/office/powerpoint/2010/main" val="2508560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2400" b="1" dirty="0"/>
              <a:t>Service categorization - Medium confidence</a:t>
            </a:r>
            <a:endParaRPr sz="2400" b="1" dirty="0"/>
          </a:p>
        </p:txBody>
      </p:sp>
      <p:grpSp>
        <p:nvGrpSpPr>
          <p:cNvPr id="5" name="Group 4">
            <a:extLst>
              <a:ext uri="{FF2B5EF4-FFF2-40B4-BE49-F238E27FC236}">
                <a16:creationId xmlns:a16="http://schemas.microsoft.com/office/drawing/2014/main" id="{BB4B0BE3-BDEE-5943-818B-C37B7FA84A97}"/>
              </a:ext>
            </a:extLst>
          </p:cNvPr>
          <p:cNvGrpSpPr/>
          <p:nvPr/>
        </p:nvGrpSpPr>
        <p:grpSpPr>
          <a:xfrm>
            <a:off x="2022654" y="777922"/>
            <a:ext cx="5098692" cy="4183128"/>
            <a:chOff x="2022654" y="777922"/>
            <a:chExt cx="5098692" cy="4183128"/>
          </a:xfrm>
        </p:grpSpPr>
        <p:pic>
          <p:nvPicPr>
            <p:cNvPr id="3" name="Picture 2">
              <a:extLst>
                <a:ext uri="{FF2B5EF4-FFF2-40B4-BE49-F238E27FC236}">
                  <a16:creationId xmlns:a16="http://schemas.microsoft.com/office/drawing/2014/main" id="{80092DF3-6E97-7846-BC87-59523A4B5EFF}"/>
                </a:ext>
              </a:extLst>
            </p:cNvPr>
            <p:cNvPicPr>
              <a:picLocks noChangeAspect="1"/>
            </p:cNvPicPr>
            <p:nvPr/>
          </p:nvPicPr>
          <p:blipFill>
            <a:blip r:embed="rId3"/>
            <a:stretch>
              <a:fillRect/>
            </a:stretch>
          </p:blipFill>
          <p:spPr>
            <a:xfrm>
              <a:off x="2022654" y="777922"/>
              <a:ext cx="5098692" cy="4176215"/>
            </a:xfrm>
            <a:prstGeom prst="rect">
              <a:avLst/>
            </a:prstGeom>
          </p:spPr>
        </p:pic>
        <p:sp>
          <p:nvSpPr>
            <p:cNvPr id="7" name="Rectangle 6">
              <a:extLst>
                <a:ext uri="{FF2B5EF4-FFF2-40B4-BE49-F238E27FC236}">
                  <a16:creationId xmlns:a16="http://schemas.microsoft.com/office/drawing/2014/main" id="{BB9457C1-9CE2-184B-8F93-23384F6F4DF6}"/>
                </a:ext>
              </a:extLst>
            </p:cNvPr>
            <p:cNvSpPr/>
            <p:nvPr/>
          </p:nvSpPr>
          <p:spPr>
            <a:xfrm>
              <a:off x="6262217" y="1073252"/>
              <a:ext cx="859129" cy="334370"/>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9CEC29C-C3D1-4446-985E-855FE1E4E33B}"/>
                </a:ext>
              </a:extLst>
            </p:cNvPr>
            <p:cNvSpPr/>
            <p:nvPr/>
          </p:nvSpPr>
          <p:spPr>
            <a:xfrm>
              <a:off x="6262217" y="1674591"/>
              <a:ext cx="859129" cy="334371"/>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D8D353-8053-4544-9EEA-F36D4CDFDAA2}"/>
                </a:ext>
              </a:extLst>
            </p:cNvPr>
            <p:cNvSpPr/>
            <p:nvPr/>
          </p:nvSpPr>
          <p:spPr>
            <a:xfrm>
              <a:off x="6256573" y="2015875"/>
              <a:ext cx="859129" cy="411236"/>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1FA865-6EF4-254C-9375-C4DF851B567B}"/>
                </a:ext>
              </a:extLst>
            </p:cNvPr>
            <p:cNvSpPr/>
            <p:nvPr/>
          </p:nvSpPr>
          <p:spPr>
            <a:xfrm>
              <a:off x="6250929" y="2404564"/>
              <a:ext cx="859129" cy="1507036"/>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03B36F-0DF7-1049-AF4A-5F9763E49C46}"/>
                </a:ext>
              </a:extLst>
            </p:cNvPr>
            <p:cNvSpPr/>
            <p:nvPr/>
          </p:nvSpPr>
          <p:spPr>
            <a:xfrm>
              <a:off x="6256573" y="3906764"/>
              <a:ext cx="859129" cy="1054286"/>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840B9DD-84F1-D146-AE2E-A2614D36AF84}"/>
              </a:ext>
            </a:extLst>
          </p:cNvPr>
          <p:cNvGrpSpPr/>
          <p:nvPr/>
        </p:nvGrpSpPr>
        <p:grpSpPr>
          <a:xfrm>
            <a:off x="281940" y="1166884"/>
            <a:ext cx="1043940" cy="528310"/>
            <a:chOff x="281940" y="1166884"/>
            <a:chExt cx="1043940" cy="528310"/>
          </a:xfrm>
        </p:grpSpPr>
        <p:sp>
          <p:nvSpPr>
            <p:cNvPr id="15" name="TextBox 14">
              <a:extLst>
                <a:ext uri="{FF2B5EF4-FFF2-40B4-BE49-F238E27FC236}">
                  <a16:creationId xmlns:a16="http://schemas.microsoft.com/office/drawing/2014/main" id="{F1C63F51-D51A-F846-928A-FD81D25BDE69}"/>
                </a:ext>
              </a:extLst>
            </p:cNvPr>
            <p:cNvSpPr txBox="1"/>
            <p:nvPr/>
          </p:nvSpPr>
          <p:spPr>
            <a:xfrm>
              <a:off x="281940" y="1166884"/>
              <a:ext cx="1043940" cy="261610"/>
            </a:xfrm>
            <a:prstGeom prst="rect">
              <a:avLst/>
            </a:prstGeom>
            <a:noFill/>
          </p:spPr>
          <p:txBody>
            <a:bodyPr wrap="square" rtlCol="0">
              <a:spAutoFit/>
            </a:bodyPr>
            <a:lstStyle/>
            <a:p>
              <a:r>
                <a:rPr lang="en-US" sz="1050" dirty="0">
                  <a:highlight>
                    <a:srgbClr val="ADF7BA"/>
                  </a:highlight>
                </a:rPr>
                <a:t>No change</a:t>
              </a:r>
            </a:p>
          </p:txBody>
        </p:sp>
        <p:sp>
          <p:nvSpPr>
            <p:cNvPr id="16" name="TextBox 15">
              <a:extLst>
                <a:ext uri="{FF2B5EF4-FFF2-40B4-BE49-F238E27FC236}">
                  <a16:creationId xmlns:a16="http://schemas.microsoft.com/office/drawing/2014/main" id="{5B425EAE-E923-D34A-AB0B-1F60CD1C8857}"/>
                </a:ext>
              </a:extLst>
            </p:cNvPr>
            <p:cNvSpPr txBox="1"/>
            <p:nvPr/>
          </p:nvSpPr>
          <p:spPr>
            <a:xfrm>
              <a:off x="281940" y="1433584"/>
              <a:ext cx="1043940" cy="261610"/>
            </a:xfrm>
            <a:prstGeom prst="rect">
              <a:avLst/>
            </a:prstGeom>
            <a:noFill/>
          </p:spPr>
          <p:txBody>
            <a:bodyPr wrap="square" rtlCol="0">
              <a:spAutoFit/>
            </a:bodyPr>
            <a:lstStyle/>
            <a:p>
              <a:r>
                <a:rPr lang="en-US" sz="1050" dirty="0">
                  <a:solidFill>
                    <a:schemeClr val="tx2">
                      <a:lumMod val="50000"/>
                    </a:schemeClr>
                  </a:solidFill>
                  <a:highlight>
                    <a:srgbClr val="FFECBB"/>
                  </a:highlight>
                </a:rPr>
                <a:t>Moving</a:t>
              </a:r>
            </a:p>
          </p:txBody>
        </p:sp>
      </p:grpSp>
    </p:spTree>
    <p:extLst>
      <p:ext uri="{BB962C8B-B14F-4D97-AF65-F5344CB8AC3E}">
        <p14:creationId xmlns:p14="http://schemas.microsoft.com/office/powerpoint/2010/main" val="305160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2400" b="1" dirty="0"/>
              <a:t>Service categorization – Low confidence / unsure</a:t>
            </a:r>
            <a:endParaRPr sz="2400" b="1" dirty="0"/>
          </a:p>
        </p:txBody>
      </p:sp>
      <p:grpSp>
        <p:nvGrpSpPr>
          <p:cNvPr id="10" name="Group 9">
            <a:extLst>
              <a:ext uri="{FF2B5EF4-FFF2-40B4-BE49-F238E27FC236}">
                <a16:creationId xmlns:a16="http://schemas.microsoft.com/office/drawing/2014/main" id="{6FB24724-34C9-9F4C-B4D8-3F007D2FB28A}"/>
              </a:ext>
            </a:extLst>
          </p:cNvPr>
          <p:cNvGrpSpPr/>
          <p:nvPr/>
        </p:nvGrpSpPr>
        <p:grpSpPr>
          <a:xfrm>
            <a:off x="1592297" y="919950"/>
            <a:ext cx="5959405" cy="3894729"/>
            <a:chOff x="1592297" y="919950"/>
            <a:chExt cx="5959405" cy="3894729"/>
          </a:xfrm>
        </p:grpSpPr>
        <p:pic>
          <p:nvPicPr>
            <p:cNvPr id="4" name="Picture 3">
              <a:extLst>
                <a:ext uri="{FF2B5EF4-FFF2-40B4-BE49-F238E27FC236}">
                  <a16:creationId xmlns:a16="http://schemas.microsoft.com/office/drawing/2014/main" id="{362EAA79-E9C6-9D46-A4D7-A31BE7E5A69D}"/>
                </a:ext>
              </a:extLst>
            </p:cNvPr>
            <p:cNvPicPr>
              <a:picLocks noChangeAspect="1"/>
            </p:cNvPicPr>
            <p:nvPr/>
          </p:nvPicPr>
          <p:blipFill>
            <a:blip r:embed="rId3"/>
            <a:stretch>
              <a:fillRect/>
            </a:stretch>
          </p:blipFill>
          <p:spPr>
            <a:xfrm>
              <a:off x="1592297" y="919950"/>
              <a:ext cx="5959405" cy="3894729"/>
            </a:xfrm>
            <a:prstGeom prst="rect">
              <a:avLst/>
            </a:prstGeom>
          </p:spPr>
        </p:pic>
        <p:sp>
          <p:nvSpPr>
            <p:cNvPr id="6" name="Rectangle 5">
              <a:extLst>
                <a:ext uri="{FF2B5EF4-FFF2-40B4-BE49-F238E27FC236}">
                  <a16:creationId xmlns:a16="http://schemas.microsoft.com/office/drawing/2014/main" id="{A2C5FA73-1C1A-C740-AC3B-87D8E7271C8B}"/>
                </a:ext>
              </a:extLst>
            </p:cNvPr>
            <p:cNvSpPr/>
            <p:nvPr/>
          </p:nvSpPr>
          <p:spPr>
            <a:xfrm>
              <a:off x="6612173" y="2721430"/>
              <a:ext cx="939529" cy="360437"/>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3710A18-0B95-E445-8736-0BD49339C77A}"/>
                </a:ext>
              </a:extLst>
            </p:cNvPr>
            <p:cNvSpPr/>
            <p:nvPr/>
          </p:nvSpPr>
          <p:spPr>
            <a:xfrm>
              <a:off x="6606528" y="2004585"/>
              <a:ext cx="939529" cy="360437"/>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D3EA0D-0423-3840-9DBC-33AE83C5F334}"/>
                </a:ext>
              </a:extLst>
            </p:cNvPr>
            <p:cNvPicPr>
              <a:picLocks noChangeAspect="1"/>
            </p:cNvPicPr>
            <p:nvPr/>
          </p:nvPicPr>
          <p:blipFill>
            <a:blip r:embed="rId4"/>
            <a:stretch>
              <a:fillRect/>
            </a:stretch>
          </p:blipFill>
          <p:spPr>
            <a:xfrm>
              <a:off x="3852125" y="3640428"/>
              <a:ext cx="167427" cy="111618"/>
            </a:xfrm>
            <a:prstGeom prst="rect">
              <a:avLst/>
            </a:prstGeom>
          </p:spPr>
        </p:pic>
      </p:grpSp>
      <p:grpSp>
        <p:nvGrpSpPr>
          <p:cNvPr id="13" name="Group 12">
            <a:extLst>
              <a:ext uri="{FF2B5EF4-FFF2-40B4-BE49-F238E27FC236}">
                <a16:creationId xmlns:a16="http://schemas.microsoft.com/office/drawing/2014/main" id="{121C4C6D-D28D-9C4F-AD89-E403D594254C}"/>
              </a:ext>
            </a:extLst>
          </p:cNvPr>
          <p:cNvGrpSpPr/>
          <p:nvPr/>
        </p:nvGrpSpPr>
        <p:grpSpPr>
          <a:xfrm>
            <a:off x="281940" y="1166884"/>
            <a:ext cx="1043940" cy="528310"/>
            <a:chOff x="281940" y="1166884"/>
            <a:chExt cx="1043940" cy="528310"/>
          </a:xfrm>
        </p:grpSpPr>
        <p:sp>
          <p:nvSpPr>
            <p:cNvPr id="14" name="TextBox 13">
              <a:extLst>
                <a:ext uri="{FF2B5EF4-FFF2-40B4-BE49-F238E27FC236}">
                  <a16:creationId xmlns:a16="http://schemas.microsoft.com/office/drawing/2014/main" id="{3A3CECB7-3D96-0742-AE90-0318B90FC525}"/>
                </a:ext>
              </a:extLst>
            </p:cNvPr>
            <p:cNvSpPr txBox="1"/>
            <p:nvPr/>
          </p:nvSpPr>
          <p:spPr>
            <a:xfrm>
              <a:off x="281940" y="1166884"/>
              <a:ext cx="1043940" cy="261610"/>
            </a:xfrm>
            <a:prstGeom prst="rect">
              <a:avLst/>
            </a:prstGeom>
            <a:noFill/>
          </p:spPr>
          <p:txBody>
            <a:bodyPr wrap="square" rtlCol="0">
              <a:spAutoFit/>
            </a:bodyPr>
            <a:lstStyle/>
            <a:p>
              <a:r>
                <a:rPr lang="en-US" sz="1050" dirty="0">
                  <a:highlight>
                    <a:srgbClr val="ADF7BA"/>
                  </a:highlight>
                </a:rPr>
                <a:t>No change</a:t>
              </a:r>
            </a:p>
          </p:txBody>
        </p:sp>
        <p:sp>
          <p:nvSpPr>
            <p:cNvPr id="15" name="TextBox 14">
              <a:extLst>
                <a:ext uri="{FF2B5EF4-FFF2-40B4-BE49-F238E27FC236}">
                  <a16:creationId xmlns:a16="http://schemas.microsoft.com/office/drawing/2014/main" id="{05CCCC18-768B-6D4B-94B2-F4C69F63CD91}"/>
                </a:ext>
              </a:extLst>
            </p:cNvPr>
            <p:cNvSpPr txBox="1"/>
            <p:nvPr/>
          </p:nvSpPr>
          <p:spPr>
            <a:xfrm>
              <a:off x="281940" y="1433584"/>
              <a:ext cx="1043940" cy="261610"/>
            </a:xfrm>
            <a:prstGeom prst="rect">
              <a:avLst/>
            </a:prstGeom>
            <a:noFill/>
          </p:spPr>
          <p:txBody>
            <a:bodyPr wrap="square" rtlCol="0">
              <a:spAutoFit/>
            </a:bodyPr>
            <a:lstStyle/>
            <a:p>
              <a:r>
                <a:rPr lang="en-US" sz="1050" dirty="0">
                  <a:solidFill>
                    <a:schemeClr val="tx2">
                      <a:lumMod val="50000"/>
                    </a:schemeClr>
                  </a:solidFill>
                  <a:highlight>
                    <a:srgbClr val="FFECBB"/>
                  </a:highlight>
                </a:rPr>
                <a:t>Moving</a:t>
              </a:r>
            </a:p>
          </p:txBody>
        </p:sp>
      </p:grpSp>
    </p:spTree>
    <p:extLst>
      <p:ext uri="{BB962C8B-B14F-4D97-AF65-F5344CB8AC3E}">
        <p14:creationId xmlns:p14="http://schemas.microsoft.com/office/powerpoint/2010/main" val="92572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Research Goals</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Goals</a:t>
            </a:r>
            <a:endParaRPr b="1" dirty="0"/>
          </a:p>
        </p:txBody>
      </p:sp>
      <p:sp>
        <p:nvSpPr>
          <p:cNvPr id="336" name="Google Shape;336;p50"/>
          <p:cNvSpPr txBox="1"/>
          <p:nvPr/>
        </p:nvSpPr>
        <p:spPr>
          <a:xfrm>
            <a:off x="557419" y="1262419"/>
            <a:ext cx="7638062" cy="2825792"/>
          </a:xfrm>
          <a:prstGeom prst="rect">
            <a:avLst/>
          </a:prstGeom>
          <a:noFill/>
          <a:ln>
            <a:noFill/>
          </a:ln>
        </p:spPr>
        <p:txBody>
          <a:bodyPr spcFirstLastPara="1" wrap="square" lIns="68575" tIns="68575" rIns="68575" bIns="68575" anchor="t" anchorCtr="0">
            <a:noAutofit/>
          </a:bodyPr>
          <a:lstStyle/>
          <a:p>
            <a:pPr>
              <a:lnSpc>
                <a:spcPct val="150000"/>
              </a:lnSpc>
            </a:pPr>
            <a:r>
              <a:rPr lang="en-US" sz="1800" dirty="0">
                <a:solidFill>
                  <a:schemeClr val="tx2">
                    <a:lumMod val="75000"/>
                  </a:schemeClr>
                </a:solidFill>
                <a:latin typeface="Source Sans Pro" panose="020B0503030403020204" pitchFamily="34" charset="0"/>
                <a:ea typeface="Source Sans Pro" panose="020B0503030403020204" pitchFamily="34" charset="0"/>
              </a:rPr>
              <a:t>To align benefits and services across VAMC pages, we need to determine how Veterans expect services to be categorized. This study gathered feedback on existing services, existing categories, and for potential new actions identified in facility site audits.</a:t>
            </a:r>
          </a:p>
          <a:p>
            <a:pPr marL="0" lvl="0" indent="0" algn="l" rtl="0">
              <a:lnSpc>
                <a:spcPct val="150000"/>
              </a:lnSpc>
              <a:spcBef>
                <a:spcPts val="0"/>
              </a:spcBef>
              <a:spcAft>
                <a:spcPts val="0"/>
              </a:spcAft>
              <a:buNone/>
            </a:pPr>
            <a:endParaRPr sz="1800" dirty="0">
              <a:solidFill>
                <a:schemeClr val="tx2">
                  <a:lumMod val="75000"/>
                </a:schemeClr>
              </a:solidFill>
              <a:latin typeface="Source Sans Pro" panose="020B0503030403020204" pitchFamily="34" charset="0"/>
              <a:ea typeface="Source Sans Pro" panose="020B0503030403020204" pitchFamily="34" charset="0"/>
              <a:cs typeface="Bitter"/>
              <a:sym typeface="Bitter"/>
            </a:endParaRPr>
          </a:p>
          <a:p>
            <a:pPr marL="0" lvl="0" indent="0" algn="l" rtl="0">
              <a:spcBef>
                <a:spcPts val="0"/>
              </a:spcBef>
              <a:spcAft>
                <a:spcPts val="200"/>
              </a:spcAft>
              <a:buNone/>
            </a:pPr>
            <a:br>
              <a:rPr lang="en" sz="1800" dirty="0">
                <a:solidFill>
                  <a:schemeClr val="tx2">
                    <a:lumMod val="75000"/>
                  </a:schemeClr>
                </a:solidFill>
                <a:latin typeface="Source Sans Pro" panose="020B0503030403020204" pitchFamily="34" charset="0"/>
                <a:ea typeface="Source Sans Pro" panose="020B0503030403020204" pitchFamily="34" charset="0"/>
                <a:cs typeface="Proxima Nova"/>
                <a:sym typeface="Proxima Nova"/>
              </a:rPr>
            </a:br>
            <a:endParaRPr sz="1800" dirty="0">
              <a:solidFill>
                <a:schemeClr val="tx2">
                  <a:lumMod val="75000"/>
                </a:schemeClr>
              </a:solidFill>
              <a:latin typeface="Source Sans Pro" panose="020B0503030403020204" pitchFamily="34" charset="0"/>
              <a:ea typeface="Source Sans Pro" panose="020B0503030403020204" pitchFamily="34" charset="0"/>
            </a:endParaRPr>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Research: categories</a:t>
            </a:r>
            <a:endParaRPr b="1" dirty="0"/>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grpSp>
        <p:nvGrpSpPr>
          <p:cNvPr id="10" name="Group 9">
            <a:extLst>
              <a:ext uri="{FF2B5EF4-FFF2-40B4-BE49-F238E27FC236}">
                <a16:creationId xmlns:a16="http://schemas.microsoft.com/office/drawing/2014/main" id="{5D053D54-4A6F-6E47-864F-ED78E05BD591}"/>
              </a:ext>
            </a:extLst>
          </p:cNvPr>
          <p:cNvGrpSpPr/>
          <p:nvPr/>
        </p:nvGrpSpPr>
        <p:grpSpPr>
          <a:xfrm>
            <a:off x="5306896" y="1026080"/>
            <a:ext cx="3119786" cy="3369843"/>
            <a:chOff x="5385274" y="1106105"/>
            <a:chExt cx="2715945" cy="2933633"/>
          </a:xfrm>
        </p:grpSpPr>
        <p:pic>
          <p:nvPicPr>
            <p:cNvPr id="11" name="Picture 10">
              <a:extLst>
                <a:ext uri="{FF2B5EF4-FFF2-40B4-BE49-F238E27FC236}">
                  <a16:creationId xmlns:a16="http://schemas.microsoft.com/office/drawing/2014/main" id="{4E5CD5CA-E1DE-C249-8158-D24A6A8B1CE4}"/>
                </a:ext>
              </a:extLst>
            </p:cNvPr>
            <p:cNvPicPr>
              <a:picLocks noChangeAspect="1"/>
            </p:cNvPicPr>
            <p:nvPr/>
          </p:nvPicPr>
          <p:blipFill>
            <a:blip r:embed="rId4"/>
            <a:stretch>
              <a:fillRect/>
            </a:stretch>
          </p:blipFill>
          <p:spPr>
            <a:xfrm>
              <a:off x="5385274" y="1106105"/>
              <a:ext cx="2715945" cy="2808459"/>
            </a:xfrm>
            <a:prstGeom prst="rect">
              <a:avLst/>
            </a:prstGeom>
            <a:ln>
              <a:noFill/>
            </a:ln>
          </p:spPr>
        </p:pic>
        <p:sp>
          <p:nvSpPr>
            <p:cNvPr id="12" name="Rectangle 11">
              <a:extLst>
                <a:ext uri="{FF2B5EF4-FFF2-40B4-BE49-F238E27FC236}">
                  <a16:creationId xmlns:a16="http://schemas.microsoft.com/office/drawing/2014/main" id="{FCEBFDED-0962-FA4B-89C6-1B7283D40796}"/>
                </a:ext>
              </a:extLst>
            </p:cNvPr>
            <p:cNvSpPr/>
            <p:nvPr/>
          </p:nvSpPr>
          <p:spPr>
            <a:xfrm>
              <a:off x="5459104" y="2889198"/>
              <a:ext cx="2642115" cy="1150540"/>
            </a:xfrm>
            <a:prstGeom prst="rect">
              <a:avLst/>
            </a:prstGeom>
            <a:gradFill>
              <a:gsLst>
                <a:gs pos="0">
                  <a:srgbClr val="FFFFFF">
                    <a:alpha val="0"/>
                  </a:srgbClr>
                </a:gs>
                <a:gs pos="64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Google Shape;336;p50">
            <a:extLst>
              <a:ext uri="{FF2B5EF4-FFF2-40B4-BE49-F238E27FC236}">
                <a16:creationId xmlns:a16="http://schemas.microsoft.com/office/drawing/2014/main" id="{AAD1D06E-0574-5A47-BC1A-E14AE4839F30}"/>
              </a:ext>
            </a:extLst>
          </p:cNvPr>
          <p:cNvSpPr txBox="1"/>
          <p:nvPr/>
        </p:nvSpPr>
        <p:spPr>
          <a:xfrm>
            <a:off x="552263" y="919950"/>
            <a:ext cx="3903600" cy="378170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Existing categories</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Primary care</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Mental health care</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Specialty care</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Social programs and services</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Prepare for your visit</a:t>
            </a:r>
          </a:p>
          <a:p>
            <a:pPr lvl="0" algn="l" rtl="0">
              <a:spcBef>
                <a:spcPts val="600"/>
              </a:spcBef>
              <a:spcAft>
                <a:spcPts val="0"/>
              </a:spcAft>
            </a:pPr>
            <a:r>
              <a:rPr lang="en-US" b="1" dirty="0">
                <a:solidFill>
                  <a:schemeClr val="tx2">
                    <a:lumMod val="50000"/>
                  </a:schemeClr>
                </a:solidFill>
                <a:latin typeface="Source Sans Pro" panose="020B0503030403020204" pitchFamily="34" charset="0"/>
                <a:ea typeface="Source Sans Pro" panose="020B0503030403020204" pitchFamily="34" charset="0"/>
              </a:rPr>
              <a:t>Proposed category</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Administrative</a:t>
            </a:r>
          </a:p>
          <a:p>
            <a:pPr marL="0" lvl="0" indent="0" algn="l" rtl="0">
              <a:lnSpc>
                <a:spcPct val="150000"/>
              </a:lnSpc>
              <a:spcBef>
                <a:spcPts val="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cs typeface="Bitter"/>
                <a:sym typeface="Bitter"/>
              </a:rPr>
              <a:t>New categories</a:t>
            </a:r>
            <a:endParaRPr lang="en-US" dirty="0">
              <a:solidFill>
                <a:schemeClr val="tx2">
                  <a:lumMod val="50000"/>
                </a:schemeClr>
              </a:solidFill>
              <a:latin typeface="Source Sans Pro" panose="020B0503030403020204" pitchFamily="34" charset="0"/>
              <a:ea typeface="Source Sans Pro" panose="020B0503030403020204" pitchFamily="34" charset="0"/>
              <a:cs typeface="Bitter"/>
              <a:sym typeface="Bitter"/>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cs typeface="Bitter"/>
                <a:sym typeface="Bitter"/>
              </a:rPr>
              <a:t>Participants created new categories, or did not, as appropriate.</a:t>
            </a:r>
            <a:endParaRPr dirty="0">
              <a:solidFill>
                <a:schemeClr val="tx2">
                  <a:lumMod val="50000"/>
                </a:schemeClr>
              </a:solidFill>
              <a:latin typeface="Source Sans Pro" panose="020B0503030403020204" pitchFamily="34" charset="0"/>
              <a:ea typeface="Source Sans Pro" panose="020B0503030403020204" pitchFamily="34" charset="0"/>
              <a:cs typeface="Bitter"/>
              <a:sym typeface="Bitter"/>
            </a:endParaRPr>
          </a:p>
          <a:p>
            <a:pPr marL="0" lvl="0" indent="0" algn="l" rtl="0">
              <a:spcBef>
                <a:spcPts val="0"/>
              </a:spcBef>
              <a:spcAft>
                <a:spcPts val="200"/>
              </a:spcAft>
              <a:buNone/>
            </a:pPr>
            <a:br>
              <a:rPr lang="en" b="1"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1885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Research: services</a:t>
            </a:r>
            <a:endParaRPr b="1" dirty="0"/>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3" name="Google Shape;336;p50">
            <a:extLst>
              <a:ext uri="{FF2B5EF4-FFF2-40B4-BE49-F238E27FC236}">
                <a16:creationId xmlns:a16="http://schemas.microsoft.com/office/drawing/2014/main" id="{AAD1D06E-0574-5A47-BC1A-E14AE4839F30}"/>
              </a:ext>
            </a:extLst>
          </p:cNvPr>
          <p:cNvSpPr txBox="1"/>
          <p:nvPr/>
        </p:nvSpPr>
        <p:spPr>
          <a:xfrm>
            <a:off x="552261" y="1400239"/>
            <a:ext cx="2730025" cy="299568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Existing services included</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Women Veteran care</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Travel reimbursement</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Social work</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Registry exams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My HealtheVet Coordinator</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9" name="Google Shape;336;p50">
            <a:extLst>
              <a:ext uri="{FF2B5EF4-FFF2-40B4-BE49-F238E27FC236}">
                <a16:creationId xmlns:a16="http://schemas.microsoft.com/office/drawing/2014/main" id="{CFADB551-3B3D-0A48-9FB8-2504BE0F4BE4}"/>
              </a:ext>
            </a:extLst>
          </p:cNvPr>
          <p:cNvSpPr txBox="1"/>
          <p:nvPr/>
        </p:nvSpPr>
        <p:spPr>
          <a:xfrm>
            <a:off x="552262" y="747577"/>
            <a:ext cx="5630173" cy="435849"/>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(The complete list of services can be found in the appendix section.)</a:t>
            </a:r>
            <a:br>
              <a:rPr lang="en" b="1"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4" name="Google Shape;336;p50">
            <a:extLst>
              <a:ext uri="{FF2B5EF4-FFF2-40B4-BE49-F238E27FC236}">
                <a16:creationId xmlns:a16="http://schemas.microsoft.com/office/drawing/2014/main" id="{0AB69127-1BBE-D341-8EF9-D519BDFEACA4}"/>
              </a:ext>
            </a:extLst>
          </p:cNvPr>
          <p:cNvSpPr txBox="1"/>
          <p:nvPr/>
        </p:nvSpPr>
        <p:spPr>
          <a:xfrm>
            <a:off x="3316916" y="1400239"/>
            <a:ext cx="2341063" cy="299568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Existing Vet Center services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Workshops and classes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Veteran connections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Grief and bereavement counseling</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5" name="Google Shape;336;p50">
            <a:extLst>
              <a:ext uri="{FF2B5EF4-FFF2-40B4-BE49-F238E27FC236}">
                <a16:creationId xmlns:a16="http://schemas.microsoft.com/office/drawing/2014/main" id="{80D958AE-8A5C-1F42-8BCF-4702F72DD940}"/>
              </a:ext>
            </a:extLst>
          </p:cNvPr>
          <p:cNvSpPr txBox="1"/>
          <p:nvPr/>
        </p:nvSpPr>
        <p:spPr>
          <a:xfrm>
            <a:off x="6182435" y="1400239"/>
            <a:ext cx="2341063" cy="299568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Proposed services included</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Chaplain service</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Applying for health care</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Library services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Medical records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Billing and insurance</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47636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Questions &amp; Hypotheses</a:t>
            </a:r>
            <a:endParaRPr b="1" dirty="0"/>
          </a:p>
        </p:txBody>
      </p:sp>
      <p:sp>
        <p:nvSpPr>
          <p:cNvPr id="336" name="Google Shape;336;p50"/>
          <p:cNvSpPr txBox="1"/>
          <p:nvPr/>
        </p:nvSpPr>
        <p:spPr>
          <a:xfrm>
            <a:off x="557343" y="1049602"/>
            <a:ext cx="3903600" cy="347597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sz="2000" b="1" dirty="0">
                <a:solidFill>
                  <a:schemeClr val="tx2">
                    <a:lumMod val="50000"/>
                  </a:schemeClr>
                </a:solidFill>
                <a:latin typeface="Bitter"/>
                <a:ea typeface="Bitter"/>
                <a:cs typeface="Bitter"/>
                <a:sym typeface="Bitter"/>
              </a:rPr>
              <a:t>Questions</a:t>
            </a:r>
            <a:endParaRPr sz="2300" b="1" dirty="0">
              <a:solidFill>
                <a:schemeClr val="tx2">
                  <a:lumMod val="50000"/>
                </a:schemeClr>
              </a:solidFill>
              <a:latin typeface="Bitter"/>
              <a:ea typeface="Bitter"/>
              <a:cs typeface="Bitter"/>
              <a:sym typeface="Bitter"/>
            </a:endParaRPr>
          </a:p>
          <a:p>
            <a:pPr marL="0" lvl="0" indent="0" algn="l" rtl="0">
              <a:spcBef>
                <a:spcPts val="0"/>
              </a:spcBef>
              <a:spcAft>
                <a:spcPts val="0"/>
              </a:spcAft>
              <a:buNone/>
            </a:pPr>
            <a:endParaRPr sz="900" dirty="0">
              <a:solidFill>
                <a:schemeClr val="tx2">
                  <a:lumMod val="50000"/>
                </a:schemeClr>
              </a:solidFill>
              <a:latin typeface="Proxima Nova"/>
              <a:ea typeface="Proxima Nova"/>
              <a:cs typeface="Proxima Nova"/>
              <a:sym typeface="Proxima Nova"/>
            </a:endParaRPr>
          </a:p>
          <a:p>
            <a:pPr marL="228600" indent="-228600">
              <a:lnSpc>
                <a:spcPct val="150000"/>
              </a:lnSpc>
              <a:buFont typeface="+mj-lt"/>
              <a:buAutoNum type="arabicPeriod"/>
            </a:pPr>
            <a:r>
              <a:rPr lang="en-US" sz="1200" dirty="0">
                <a:solidFill>
                  <a:schemeClr val="tx2">
                    <a:lumMod val="50000"/>
                  </a:schemeClr>
                </a:solidFill>
              </a:rPr>
              <a:t>Do the existing categories accurately reflect Veteran expectations?</a:t>
            </a:r>
          </a:p>
          <a:p>
            <a:pPr marL="228600" indent="-228600">
              <a:lnSpc>
                <a:spcPct val="150000"/>
              </a:lnSpc>
              <a:buFont typeface="+mj-lt"/>
              <a:buAutoNum type="arabicPeriod"/>
            </a:pPr>
            <a:r>
              <a:rPr lang="en-US" sz="1200" dirty="0">
                <a:solidFill>
                  <a:schemeClr val="tx2">
                    <a:lumMod val="50000"/>
                  </a:schemeClr>
                </a:solidFill>
              </a:rPr>
              <a:t>Will Veterans create additional categories for existing services?</a:t>
            </a:r>
          </a:p>
          <a:p>
            <a:pPr marL="228600" indent="-228600">
              <a:lnSpc>
                <a:spcPct val="150000"/>
              </a:lnSpc>
              <a:buFont typeface="+mj-lt"/>
              <a:buAutoNum type="arabicPeriod"/>
            </a:pPr>
            <a:r>
              <a:rPr lang="en-US" sz="1200" dirty="0">
                <a:solidFill>
                  <a:schemeClr val="tx2">
                    <a:lumMod val="50000"/>
                  </a:schemeClr>
                </a:solidFill>
              </a:rPr>
              <a:t>Will Veterans create additional categories for new services?</a:t>
            </a:r>
          </a:p>
          <a:p>
            <a:pPr marL="228600" indent="-228600">
              <a:lnSpc>
                <a:spcPct val="150000"/>
              </a:lnSpc>
              <a:buFont typeface="+mj-lt"/>
              <a:buAutoNum type="arabicPeriod"/>
            </a:pPr>
            <a:r>
              <a:rPr lang="en-US" sz="1200" dirty="0">
                <a:solidFill>
                  <a:schemeClr val="tx2">
                    <a:lumMod val="50000"/>
                  </a:schemeClr>
                </a:solidFill>
              </a:rPr>
              <a:t>Are there services that are confusing?</a:t>
            </a:r>
          </a:p>
          <a:p>
            <a:pPr marL="228600" indent="-228600">
              <a:lnSpc>
                <a:spcPct val="150000"/>
              </a:lnSpc>
              <a:buFont typeface="+mj-lt"/>
              <a:buAutoNum type="arabicPeriod"/>
            </a:pPr>
            <a:r>
              <a:rPr lang="en-US" sz="1200" dirty="0">
                <a:solidFill>
                  <a:schemeClr val="tx2">
                    <a:lumMod val="50000"/>
                  </a:schemeClr>
                </a:solidFill>
              </a:rPr>
              <a:t>Do existing category names cause confusion?</a:t>
            </a:r>
          </a:p>
          <a:p>
            <a:pPr marL="228600" indent="-228600">
              <a:lnSpc>
                <a:spcPct val="150000"/>
              </a:lnSpc>
              <a:buFont typeface="+mj-lt"/>
              <a:buAutoNum type="arabicPeriod"/>
            </a:pPr>
            <a:endParaRPr lang="en-US" sz="1100" dirty="0">
              <a:solidFill>
                <a:schemeClr val="tx2">
                  <a:lumMod val="50000"/>
                </a:schemeClr>
              </a:solidFill>
            </a:endParaRPr>
          </a:p>
          <a:p>
            <a:pPr marL="0" lvl="0" indent="0" algn="l" rtl="0">
              <a:lnSpc>
                <a:spcPct val="150000"/>
              </a:lnSpc>
              <a:spcBef>
                <a:spcPts val="0"/>
              </a:spcBef>
              <a:spcAft>
                <a:spcPts val="0"/>
              </a:spcAft>
              <a:buNone/>
            </a:pPr>
            <a:endParaRPr sz="1100" dirty="0">
              <a:solidFill>
                <a:schemeClr val="tx2">
                  <a:lumMod val="50000"/>
                </a:schemeClr>
              </a:solidFill>
              <a:latin typeface="Bitter"/>
              <a:ea typeface="Bitter"/>
              <a:cs typeface="Bitter"/>
              <a:sym typeface="Bitter"/>
            </a:endParaRPr>
          </a:p>
          <a:p>
            <a:pPr marL="0" lvl="0" indent="0" algn="l" rtl="0">
              <a:spcBef>
                <a:spcPts val="0"/>
              </a:spcBef>
              <a:spcAft>
                <a:spcPts val="200"/>
              </a:spcAft>
              <a:buNone/>
            </a:pPr>
            <a:br>
              <a:rPr lang="en" sz="900" b="1" dirty="0">
                <a:solidFill>
                  <a:schemeClr val="tx2">
                    <a:lumMod val="50000"/>
                  </a:schemeClr>
                </a:solidFill>
                <a:latin typeface="Proxima Nova"/>
                <a:ea typeface="Proxima Nova"/>
                <a:cs typeface="Proxima Nova"/>
                <a:sym typeface="Proxima Nova"/>
              </a:rPr>
            </a:br>
            <a:endParaRPr sz="1100" dirty="0">
              <a:solidFill>
                <a:schemeClr val="tx2">
                  <a:lumMod val="50000"/>
                </a:schemeClr>
              </a:solidFill>
            </a:endParaRPr>
          </a:p>
        </p:txBody>
      </p:sp>
      <p:sp>
        <p:nvSpPr>
          <p:cNvPr id="337" name="Google Shape;337;p50"/>
          <p:cNvSpPr txBox="1"/>
          <p:nvPr/>
        </p:nvSpPr>
        <p:spPr>
          <a:xfrm>
            <a:off x="4688137" y="1125940"/>
            <a:ext cx="3903600" cy="3399635"/>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US" sz="2000" b="1" dirty="0">
                <a:solidFill>
                  <a:schemeClr val="tx2">
                    <a:lumMod val="50000"/>
                  </a:schemeClr>
                </a:solidFill>
                <a:latin typeface="Bitter"/>
                <a:ea typeface="Bitter"/>
                <a:cs typeface="Bitter"/>
                <a:sym typeface="Bitter"/>
              </a:rPr>
              <a:t>Hypotheses</a:t>
            </a:r>
            <a:endParaRPr sz="2300" b="1" dirty="0">
              <a:solidFill>
                <a:schemeClr val="tx2">
                  <a:lumMod val="50000"/>
                </a:schemeClr>
              </a:solidFill>
              <a:latin typeface="Bitter"/>
              <a:ea typeface="Bitter"/>
              <a:cs typeface="Bitter"/>
              <a:sym typeface="Bitter"/>
            </a:endParaRPr>
          </a:p>
          <a:p>
            <a:pPr marL="0" lvl="0" indent="0" algn="l" rtl="0">
              <a:spcBef>
                <a:spcPts val="0"/>
              </a:spcBef>
              <a:spcAft>
                <a:spcPts val="0"/>
              </a:spcAft>
              <a:buNone/>
            </a:pPr>
            <a:endParaRPr sz="900" dirty="0">
              <a:solidFill>
                <a:schemeClr val="tx2">
                  <a:lumMod val="50000"/>
                </a:schemeClr>
              </a:solidFill>
              <a:latin typeface="Proxima Nova"/>
              <a:ea typeface="Proxima Nova"/>
              <a:cs typeface="Proxima Nova"/>
              <a:sym typeface="Proxima Nova"/>
            </a:endParaRPr>
          </a:p>
          <a:p>
            <a:pPr marL="228600" lvl="0" indent="-228600">
              <a:lnSpc>
                <a:spcPct val="150000"/>
              </a:lnSpc>
              <a:buFont typeface="+mj-lt"/>
              <a:buAutoNum type="arabicPeriod"/>
            </a:pPr>
            <a:r>
              <a:rPr lang="en-US" sz="1200" dirty="0">
                <a:solidFill>
                  <a:schemeClr val="tx2">
                    <a:lumMod val="50000"/>
                  </a:schemeClr>
                </a:solidFill>
              </a:rPr>
              <a:t>Veterans will associate most services with existing category headings.</a:t>
            </a:r>
          </a:p>
          <a:p>
            <a:pPr marL="228600" lvl="0" indent="-228600">
              <a:lnSpc>
                <a:spcPct val="150000"/>
              </a:lnSpc>
              <a:buFont typeface="+mj-lt"/>
              <a:buAutoNum type="arabicPeriod"/>
            </a:pPr>
            <a:r>
              <a:rPr lang="en-US" sz="1200" dirty="0">
                <a:solidFill>
                  <a:schemeClr val="tx2">
                    <a:lumMod val="50000"/>
                  </a:schemeClr>
                </a:solidFill>
              </a:rPr>
              <a:t>Veterans will create new categories for some of the existing services.</a:t>
            </a:r>
          </a:p>
          <a:p>
            <a:pPr marL="228600" lvl="0" indent="-228600">
              <a:lnSpc>
                <a:spcPct val="150000"/>
              </a:lnSpc>
              <a:buFont typeface="+mj-lt"/>
              <a:buAutoNum type="arabicPeriod"/>
            </a:pPr>
            <a:r>
              <a:rPr lang="en-US" sz="1200" dirty="0">
                <a:solidFill>
                  <a:schemeClr val="tx2">
                    <a:lumMod val="50000"/>
                  </a:schemeClr>
                </a:solidFill>
              </a:rPr>
              <a:t>Veterans will create new categories for some of the new services.</a:t>
            </a:r>
          </a:p>
          <a:p>
            <a:pPr marL="228600" lvl="0" indent="-228600">
              <a:lnSpc>
                <a:spcPct val="150000"/>
              </a:lnSpc>
              <a:buFont typeface="+mj-lt"/>
              <a:buAutoNum type="arabicPeriod"/>
            </a:pPr>
            <a:r>
              <a:rPr lang="en-US" sz="1200" dirty="0">
                <a:solidFill>
                  <a:schemeClr val="tx2">
                    <a:lumMod val="50000"/>
                  </a:schemeClr>
                </a:solidFill>
              </a:rPr>
              <a:t>Some of the existing, and new, services will cause confusion, and may require plainer language.</a:t>
            </a:r>
            <a:endParaRPr sz="1050" dirty="0">
              <a:solidFill>
                <a:schemeClr val="tx2">
                  <a:lumMod val="50000"/>
                </a:schemeClr>
              </a:solidFill>
              <a:latin typeface="Bitter"/>
              <a:ea typeface="Bitter"/>
              <a:cs typeface="Bitter"/>
              <a:sym typeface="Bitter"/>
            </a:endParaRPr>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155362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Research Findings</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extLst>
      <p:ext uri="{BB962C8B-B14F-4D97-AF65-F5344CB8AC3E}">
        <p14:creationId xmlns:p14="http://schemas.microsoft.com/office/powerpoint/2010/main" val="365871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1-2 / 6</a:t>
            </a:r>
            <a:endParaRPr b="1" dirty="0"/>
          </a:p>
        </p:txBody>
      </p:sp>
      <p:sp>
        <p:nvSpPr>
          <p:cNvPr id="189" name="Google Shape;189;p34"/>
          <p:cNvSpPr txBox="1">
            <a:spLocks noGrp="1"/>
          </p:cNvSpPr>
          <p:nvPr>
            <p:ph type="body" idx="1"/>
          </p:nvPr>
        </p:nvSpPr>
        <p:spPr>
          <a:xfrm>
            <a:off x="557419" y="1100587"/>
            <a:ext cx="8199000" cy="3655657"/>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a:pPr>
            <a:r>
              <a:rPr lang="en-US" sz="1800" dirty="0">
                <a:solidFill>
                  <a:schemeClr val="tx2">
                    <a:lumMod val="75000"/>
                  </a:schemeClr>
                </a:solidFill>
              </a:rPr>
              <a:t>Most participants found the pre-determined categories adequate.</a:t>
            </a:r>
          </a:p>
          <a:p>
            <a:pPr marL="863600" lvl="1" indent="-342900">
              <a:lnSpc>
                <a:spcPct val="115000"/>
              </a:lnSpc>
              <a:spcBef>
                <a:spcPts val="0"/>
              </a:spcBef>
              <a:buClr>
                <a:srgbClr val="24292E"/>
              </a:buClr>
              <a:buSzPts val="1800"/>
            </a:pPr>
            <a:r>
              <a:rPr lang="en-US" sz="1800" b="1" dirty="0"/>
              <a:t>8 of 14 participants</a:t>
            </a:r>
            <a:r>
              <a:rPr lang="en-US" sz="1800" dirty="0"/>
              <a:t> sorted all services into the pre-determined categories</a:t>
            </a:r>
          </a:p>
          <a:p>
            <a:pPr marL="520700" lvl="1" indent="0">
              <a:lnSpc>
                <a:spcPct val="115000"/>
              </a:lnSpc>
              <a:spcBef>
                <a:spcPts val="0"/>
              </a:spcBef>
              <a:buClr>
                <a:srgbClr val="24292E"/>
              </a:buClr>
              <a:buSzPts val="1800"/>
              <a:buNone/>
            </a:pPr>
            <a:endParaRPr lang="en-US" sz="1800" dirty="0">
              <a:solidFill>
                <a:schemeClr val="tx2">
                  <a:lumMod val="75000"/>
                </a:schemeClr>
              </a:solidFill>
            </a:endParaRPr>
          </a:p>
          <a:p>
            <a:pPr marL="520700" lvl="1" indent="0">
              <a:lnSpc>
                <a:spcPct val="115000"/>
              </a:lnSpc>
              <a:spcBef>
                <a:spcPts val="0"/>
              </a:spcBef>
              <a:buClr>
                <a:srgbClr val="24292E"/>
              </a:buClr>
              <a:buSzPts val="1800"/>
              <a:buNone/>
            </a:pPr>
            <a:r>
              <a:rPr lang="en-US" sz="1800" i="1" dirty="0">
                <a:solidFill>
                  <a:schemeClr val="tx2">
                    <a:lumMod val="75000"/>
                  </a:schemeClr>
                </a:solidFill>
              </a:rPr>
              <a:t>“</a:t>
            </a:r>
            <a:r>
              <a:rPr lang="en-US" i="1" dirty="0"/>
              <a:t>I think the categories are pretty good you know...[they] are self-explanatory and represent a good group of where I would look for information for specific things.” [P3]</a:t>
            </a:r>
            <a:endParaRPr lang="en-US" sz="1800" i="1" dirty="0">
              <a:solidFill>
                <a:schemeClr val="tx2">
                  <a:lumMod val="75000"/>
                </a:schemeClr>
              </a:solidFill>
            </a:endParaRPr>
          </a:p>
          <a:p>
            <a:pPr marL="863600" lvl="1" indent="-342900">
              <a:lnSpc>
                <a:spcPct val="115000"/>
              </a:lnSpc>
              <a:spcBef>
                <a:spcPts val="0"/>
              </a:spcBef>
              <a:buClr>
                <a:srgbClr val="24292E"/>
              </a:buClr>
              <a:buSzPts val="1800"/>
            </a:pPr>
            <a:endParaRPr lang="en-US" sz="1800" dirty="0">
              <a:solidFill>
                <a:schemeClr val="tx2">
                  <a:lumMod val="75000"/>
                </a:schemeClr>
              </a:solidFill>
            </a:endParaRPr>
          </a:p>
          <a:p>
            <a:pPr marL="406400" indent="-342900">
              <a:lnSpc>
                <a:spcPct val="115000"/>
              </a:lnSpc>
              <a:spcBef>
                <a:spcPts val="0"/>
              </a:spcBef>
              <a:buClr>
                <a:srgbClr val="24292E"/>
              </a:buClr>
              <a:buSzPts val="1800"/>
              <a:buFont typeface="+mj-lt"/>
              <a:buAutoNum type="arabicPeriod"/>
            </a:pPr>
            <a:r>
              <a:rPr lang="en-US" sz="1800" dirty="0">
                <a:solidFill>
                  <a:schemeClr val="tx2">
                    <a:lumMod val="75000"/>
                  </a:schemeClr>
                </a:solidFill>
              </a:rPr>
              <a:t>All participants utilized the new "Administrative" category.</a:t>
            </a:r>
          </a:p>
          <a:p>
            <a:pPr marL="863600" lvl="1" indent="-342900">
              <a:lnSpc>
                <a:spcPct val="115000"/>
              </a:lnSpc>
              <a:spcBef>
                <a:spcPts val="0"/>
              </a:spcBef>
              <a:buClr>
                <a:srgbClr val="24292E"/>
              </a:buClr>
              <a:buSzPts val="1800"/>
            </a:pPr>
            <a:r>
              <a:rPr lang="en-US" sz="1800" b="1" dirty="0"/>
              <a:t>14 of 14 participants</a:t>
            </a:r>
            <a:r>
              <a:rPr lang="en-US" sz="1800" dirty="0"/>
              <a:t> added services to the "Administrative" category.</a:t>
            </a:r>
          </a:p>
          <a:p>
            <a:pPr marL="863600" lvl="1" indent="-342900">
              <a:lnSpc>
                <a:spcPct val="115000"/>
              </a:lnSpc>
              <a:spcBef>
                <a:spcPts val="0"/>
              </a:spcBef>
              <a:buClr>
                <a:srgbClr val="24292E"/>
              </a:buClr>
              <a:buSzPts val="1800"/>
            </a:pPr>
            <a:endParaRPr lang="en-US" sz="1800" dirty="0">
              <a:solidFill>
                <a:schemeClr val="tx2">
                  <a:lumMod val="75000"/>
                </a:schemeClr>
              </a:solidFill>
            </a:endParaRPr>
          </a:p>
          <a:p>
            <a:pPr marL="520700" lvl="1" indent="0">
              <a:lnSpc>
                <a:spcPct val="115000"/>
              </a:lnSpc>
              <a:spcBef>
                <a:spcPts val="0"/>
              </a:spcBef>
              <a:buClr>
                <a:srgbClr val="24292E"/>
              </a:buClr>
              <a:buSzPts val="1800"/>
              <a:buNone/>
            </a:pPr>
            <a:r>
              <a:rPr lang="en-US" i="1" dirty="0"/>
              <a:t>“It is registration paperwork, so it belongs in administrative...The distinction is that the admin group is paperwork.” [P2]</a:t>
            </a:r>
            <a:endParaRPr lang="en-US" sz="1800" i="1" dirty="0">
              <a:solidFill>
                <a:schemeClr val="tx2">
                  <a:lumMod val="75000"/>
                </a:schemeClr>
              </a:solidFill>
            </a:endParaRP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cSld>
  <p:clrMapOvr>
    <a:masterClrMapping/>
  </p:clrMapOvr>
</p:sld>
</file>

<file path=ppt/theme/theme1.xml><?xml version="1.0" encoding="utf-8"?>
<a:theme xmlns:a="http://schemas.openxmlformats.org/drawingml/2006/main" name="Brown Bag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1823</TotalTime>
  <Words>919</Words>
  <Application>Microsoft Macintosh PowerPoint</Application>
  <PresentationFormat>On-screen Show (16:9)</PresentationFormat>
  <Paragraphs>166</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Bitter</vt:lpstr>
      <vt:lpstr>Avenir</vt:lpstr>
      <vt:lpstr>Source Sans Pro SemiBold</vt:lpstr>
      <vt:lpstr>Source Sans Pro</vt:lpstr>
      <vt:lpstr>Calibri</vt:lpstr>
      <vt:lpstr>Arial</vt:lpstr>
      <vt:lpstr>Wingdings</vt:lpstr>
      <vt:lpstr>Proxima Nova</vt:lpstr>
      <vt:lpstr>Brown Bag Template</vt:lpstr>
      <vt:lpstr>Non-Clinical Services Research Findings</vt:lpstr>
      <vt:lpstr>PowerPoint Presentation</vt:lpstr>
      <vt:lpstr>Research Goals</vt:lpstr>
      <vt:lpstr>Goals</vt:lpstr>
      <vt:lpstr>Research: categories</vt:lpstr>
      <vt:lpstr>Research: services</vt:lpstr>
      <vt:lpstr>Questions &amp; Hypotheses</vt:lpstr>
      <vt:lpstr>Research Findings</vt:lpstr>
      <vt:lpstr>Key findings: 1-2 / 6</vt:lpstr>
      <vt:lpstr>Key findings: 3-4 / 6</vt:lpstr>
      <vt:lpstr>Key findings: 5 / 6</vt:lpstr>
      <vt:lpstr>Key findings: 6 / 6</vt:lpstr>
      <vt:lpstr>Recommendations</vt:lpstr>
      <vt:lpstr>Recommendations – 1/3</vt:lpstr>
      <vt:lpstr>Recommendations – 2/3</vt:lpstr>
      <vt:lpstr>Recommendations – 3/3</vt:lpstr>
      <vt:lpstr>Feedback and next steps</vt:lpstr>
      <vt:lpstr>Appendix</vt:lpstr>
      <vt:lpstr>Who were our participants</vt:lpstr>
      <vt:lpstr>Service categorization - High confidence</vt:lpstr>
      <vt:lpstr>Service categorization - Medium confidence</vt:lpstr>
      <vt:lpstr>Service categorization – Low confidence / unsure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cp:lastModifiedBy>Nick Osmanski</cp:lastModifiedBy>
  <cp:revision>48</cp:revision>
  <dcterms:modified xsi:type="dcterms:W3CDTF">2022-01-04T23:40:37Z</dcterms:modified>
</cp:coreProperties>
</file>