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8"/>
  </p:notesMasterIdLst>
  <p:handoutMasterIdLst>
    <p:handoutMasterId r:id="rId29"/>
  </p:handoutMasterIdLst>
  <p:sldIdLst>
    <p:sldId id="265" r:id="rId5"/>
    <p:sldId id="1432" r:id="rId6"/>
    <p:sldId id="1439" r:id="rId7"/>
    <p:sldId id="1433" r:id="rId8"/>
    <p:sldId id="1434" r:id="rId9"/>
    <p:sldId id="1442" r:id="rId10"/>
    <p:sldId id="274" r:id="rId11"/>
    <p:sldId id="1443" r:id="rId12"/>
    <p:sldId id="1449" r:id="rId13"/>
    <p:sldId id="1450" r:id="rId14"/>
    <p:sldId id="1451" r:id="rId15"/>
    <p:sldId id="1452" r:id="rId16"/>
    <p:sldId id="1441" r:id="rId17"/>
    <p:sldId id="1428" r:id="rId18"/>
    <p:sldId id="1440" r:id="rId19"/>
    <p:sldId id="1444" r:id="rId20"/>
    <p:sldId id="1445" r:id="rId21"/>
    <p:sldId id="290" r:id="rId22"/>
    <p:sldId id="1448" r:id="rId23"/>
    <p:sldId id="1429" r:id="rId24"/>
    <p:sldId id="1446" r:id="rId25"/>
    <p:sldId id="1447"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ver, Justin" initials="CJ" lastIdx="1" clrIdx="0">
    <p:extLst>
      <p:ext uri="{19B8F6BF-5375-455C-9EA6-DF929625EA0E}">
        <p15:presenceInfo xmlns:p15="http://schemas.microsoft.com/office/powerpoint/2012/main" userId="S::Justin.Carver@va.gov::07cddde9-f394-4ec3-a3ec-2d8aa924d3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1F5493"/>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49F03-0F63-4C33-9498-928AEB9EBB86}" v="99" dt="2021-01-28T19:40:25.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5220" autoAdjust="0"/>
  </p:normalViewPr>
  <p:slideViewPr>
    <p:cSldViewPr snapToGrid="0" snapToObjects="1">
      <p:cViewPr varScale="1">
        <p:scale>
          <a:sx n="86" d="100"/>
          <a:sy n="86" d="100"/>
        </p:scale>
        <p:origin x="1675" y="53"/>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40" d="100"/>
          <a:sy n="40" d="100"/>
        </p:scale>
        <p:origin x="2366"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ver, Justin" userId="07cddde9-f394-4ec3-a3ec-2d8aa924d3b5" providerId="ADAL" clId="{2B649F03-0F63-4C33-9498-928AEB9EBB86}"/>
    <pc:docChg chg="custSel addSld delSld modSld">
      <pc:chgData name="Carver, Justin" userId="07cddde9-f394-4ec3-a3ec-2d8aa924d3b5" providerId="ADAL" clId="{2B649F03-0F63-4C33-9498-928AEB9EBB86}" dt="2021-01-28T19:40:57.488" v="110" actId="1076"/>
      <pc:docMkLst>
        <pc:docMk/>
      </pc:docMkLst>
      <pc:sldChg chg="addSp delSp modSp">
        <pc:chgData name="Carver, Justin" userId="07cddde9-f394-4ec3-a3ec-2d8aa924d3b5" providerId="ADAL" clId="{2B649F03-0F63-4C33-9498-928AEB9EBB86}" dt="2021-01-28T19:40:57.488" v="110" actId="1076"/>
        <pc:sldMkLst>
          <pc:docMk/>
          <pc:sldMk cId="2647472728" sldId="1434"/>
        </pc:sldMkLst>
        <pc:spChg chg="add del mod">
          <ac:chgData name="Carver, Justin" userId="07cddde9-f394-4ec3-a3ec-2d8aa924d3b5" providerId="ADAL" clId="{2B649F03-0F63-4C33-9498-928AEB9EBB86}" dt="2021-01-28T19:40:48.284" v="107" actId="478"/>
          <ac:spMkLst>
            <pc:docMk/>
            <pc:sldMk cId="2647472728" sldId="1434"/>
            <ac:spMk id="8" creationId="{435FC7A1-43D5-4BCD-B356-C14A4B76C5BE}"/>
          </ac:spMkLst>
        </pc:spChg>
        <pc:picChg chg="del">
          <ac:chgData name="Carver, Justin" userId="07cddde9-f394-4ec3-a3ec-2d8aa924d3b5" providerId="ADAL" clId="{2B649F03-0F63-4C33-9498-928AEB9EBB86}" dt="2021-01-28T19:40:25.018" v="100" actId="478"/>
          <ac:picMkLst>
            <pc:docMk/>
            <pc:sldMk cId="2647472728" sldId="1434"/>
            <ac:picMk id="3" creationId="{6410A964-98A7-4095-873B-85523F95C2D4}"/>
          </ac:picMkLst>
        </pc:picChg>
        <pc:picChg chg="add mod modCrop">
          <ac:chgData name="Carver, Justin" userId="07cddde9-f394-4ec3-a3ec-2d8aa924d3b5" providerId="ADAL" clId="{2B649F03-0F63-4C33-9498-928AEB9EBB86}" dt="2021-01-28T19:40:57.488" v="110" actId="1076"/>
          <ac:picMkLst>
            <pc:docMk/>
            <pc:sldMk cId="2647472728" sldId="1434"/>
            <ac:picMk id="9" creationId="{6E9B439F-DDD2-4959-8418-F8C230CFD149}"/>
          </ac:picMkLst>
        </pc:picChg>
      </pc:sldChg>
      <pc:sldChg chg="addSp delSp modSp add del">
        <pc:chgData name="Carver, Justin" userId="07cddde9-f394-4ec3-a3ec-2d8aa924d3b5" providerId="ADAL" clId="{2B649F03-0F63-4C33-9498-928AEB9EBB86}" dt="2021-01-25T20:55:09.359" v="99" actId="2696"/>
        <pc:sldMkLst>
          <pc:docMk/>
          <pc:sldMk cId="2996052853" sldId="1453"/>
        </pc:sldMkLst>
        <pc:spChg chg="del">
          <ac:chgData name="Carver, Justin" userId="07cddde9-f394-4ec3-a3ec-2d8aa924d3b5" providerId="ADAL" clId="{2B649F03-0F63-4C33-9498-928AEB9EBB86}" dt="2021-01-25T20:53:03.218" v="1" actId="478"/>
          <ac:spMkLst>
            <pc:docMk/>
            <pc:sldMk cId="2996052853" sldId="1453"/>
            <ac:spMk id="6" creationId="{CE8B4135-720D-4091-B58A-94F8FDBC0283}"/>
          </ac:spMkLst>
        </pc:spChg>
        <pc:spChg chg="add del mod">
          <ac:chgData name="Carver, Justin" userId="07cddde9-f394-4ec3-a3ec-2d8aa924d3b5" providerId="ADAL" clId="{2B649F03-0F63-4C33-9498-928AEB9EBB86}" dt="2021-01-25T20:53:16.378" v="2" actId="1032"/>
          <ac:spMkLst>
            <pc:docMk/>
            <pc:sldMk cId="2996052853" sldId="1453"/>
            <ac:spMk id="7" creationId="{841DECCC-110F-4033-BF21-0F33A9B6CBBC}"/>
          </ac:spMkLst>
        </pc:spChg>
        <pc:graphicFrameChg chg="add mod">
          <ac:chgData name="Carver, Justin" userId="07cddde9-f394-4ec3-a3ec-2d8aa924d3b5" providerId="ADAL" clId="{2B649F03-0F63-4C33-9498-928AEB9EBB86}" dt="2021-01-25T20:54:32.579" v="98" actId="20577"/>
          <ac:graphicFrameMkLst>
            <pc:docMk/>
            <pc:sldMk cId="2996052853" sldId="1453"/>
            <ac:graphicFrameMk id="8" creationId="{F2A0BE5E-625C-46CF-9947-348CB51A9A4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53EAD9-9D90-4021-A4A5-A026D74A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AE16498-9E03-4DE0-8FC4-A62D54C303D2}">
      <dgm:prSet phldrT="[Text]"/>
      <dgm:spPr/>
      <dgm:t>
        <a:bodyPr/>
        <a:lstStyle/>
        <a:p>
          <a:r>
            <a:rPr lang="en-US" dirty="0"/>
            <a:t>Lite</a:t>
          </a:r>
        </a:p>
      </dgm:t>
    </dgm:pt>
    <dgm:pt modelId="{809FD4E2-27D3-4973-91FA-66C12C6854C6}" type="parTrans" cxnId="{07E9B020-7F1D-4A67-9843-DE879D8D159B}">
      <dgm:prSet/>
      <dgm:spPr/>
      <dgm:t>
        <a:bodyPr/>
        <a:lstStyle/>
        <a:p>
          <a:endParaRPr lang="en-US"/>
        </a:p>
      </dgm:t>
    </dgm:pt>
    <dgm:pt modelId="{AB7C15B1-296F-41DB-BF8B-2020F7AA42C0}" type="sibTrans" cxnId="{07E9B020-7F1D-4A67-9843-DE879D8D159B}">
      <dgm:prSet/>
      <dgm:spPr/>
      <dgm:t>
        <a:bodyPr/>
        <a:lstStyle/>
        <a:p>
          <a:endParaRPr lang="en-US"/>
        </a:p>
      </dgm:t>
    </dgm:pt>
    <dgm:pt modelId="{9073A28F-B0D9-49EA-AE6C-22689601878A}">
      <dgm:prSet phldrT="[Text]"/>
      <dgm:spPr/>
      <dgm:t>
        <a:bodyPr/>
        <a:lstStyle/>
        <a:p>
          <a:r>
            <a:rPr lang="en-US" dirty="0"/>
            <a:t>DMC Lite</a:t>
          </a:r>
        </a:p>
      </dgm:t>
    </dgm:pt>
    <dgm:pt modelId="{42BD62F6-70B3-45FD-AF05-49026959667E}" type="parTrans" cxnId="{BCAD2BB8-1BBB-4979-AEF1-24944F43395E}">
      <dgm:prSet/>
      <dgm:spPr/>
      <dgm:t>
        <a:bodyPr/>
        <a:lstStyle/>
        <a:p>
          <a:endParaRPr lang="en-US"/>
        </a:p>
      </dgm:t>
    </dgm:pt>
    <dgm:pt modelId="{3D9DAC3A-63BF-4B30-A241-C09757C06B4B}" type="sibTrans" cxnId="{BCAD2BB8-1BBB-4979-AEF1-24944F43395E}">
      <dgm:prSet/>
      <dgm:spPr/>
      <dgm:t>
        <a:bodyPr/>
        <a:lstStyle/>
        <a:p>
          <a:endParaRPr lang="en-US"/>
        </a:p>
      </dgm:t>
    </dgm:pt>
    <dgm:pt modelId="{7BFA80F6-EFDD-4E9B-BB10-96478A31A070}">
      <dgm:prSet phldrT="[Text]"/>
      <dgm:spPr/>
      <dgm:t>
        <a:bodyPr/>
        <a:lstStyle/>
        <a:p>
          <a:r>
            <a:rPr lang="en-US" dirty="0"/>
            <a:t>Letter Availability for Download</a:t>
          </a:r>
        </a:p>
      </dgm:t>
    </dgm:pt>
    <dgm:pt modelId="{D520AE88-155F-428E-821E-6741D96DB219}" type="parTrans" cxnId="{A85FA93F-06F0-4DEE-9FDD-0A6E2F807EDA}">
      <dgm:prSet/>
      <dgm:spPr/>
      <dgm:t>
        <a:bodyPr/>
        <a:lstStyle/>
        <a:p>
          <a:endParaRPr lang="en-US"/>
        </a:p>
      </dgm:t>
    </dgm:pt>
    <dgm:pt modelId="{617380F0-8E26-4CE3-9305-85205866C92D}" type="sibTrans" cxnId="{A85FA93F-06F0-4DEE-9FDD-0A6E2F807EDA}">
      <dgm:prSet/>
      <dgm:spPr/>
      <dgm:t>
        <a:bodyPr/>
        <a:lstStyle/>
        <a:p>
          <a:endParaRPr lang="en-US"/>
        </a:p>
      </dgm:t>
    </dgm:pt>
    <dgm:pt modelId="{487DF022-3960-4579-BE91-9A3CEA580475}">
      <dgm:prSet phldrT="[Text]"/>
      <dgm:spPr/>
      <dgm:t>
        <a:bodyPr/>
        <a:lstStyle/>
        <a:p>
          <a:r>
            <a:rPr lang="en-US" dirty="0"/>
            <a:t>DMC Availability</a:t>
          </a:r>
        </a:p>
        <a:p>
          <a:r>
            <a:rPr lang="en-US" dirty="0"/>
            <a:t>VBA Availability</a:t>
          </a:r>
        </a:p>
        <a:p>
          <a:r>
            <a:rPr lang="en-US" dirty="0"/>
            <a:t>VHA Availability</a:t>
          </a:r>
        </a:p>
      </dgm:t>
    </dgm:pt>
    <dgm:pt modelId="{CA173372-EB5C-40FB-B223-EF74AA07767E}" type="parTrans" cxnId="{B9E7DAC7-91AC-4356-89AD-01FBC15CE22E}">
      <dgm:prSet/>
      <dgm:spPr/>
      <dgm:t>
        <a:bodyPr/>
        <a:lstStyle/>
        <a:p>
          <a:endParaRPr lang="en-US"/>
        </a:p>
      </dgm:t>
    </dgm:pt>
    <dgm:pt modelId="{54318329-FCC9-4AD3-BF6B-C8063698249A}" type="sibTrans" cxnId="{B9E7DAC7-91AC-4356-89AD-01FBC15CE22E}">
      <dgm:prSet/>
      <dgm:spPr/>
      <dgm:t>
        <a:bodyPr/>
        <a:lstStyle/>
        <a:p>
          <a:endParaRPr lang="en-US"/>
        </a:p>
      </dgm:t>
    </dgm:pt>
    <dgm:pt modelId="{E8BBEBDC-0EFA-4DF9-B999-278B92128B1A}">
      <dgm:prSet phldrT="[Text]"/>
      <dgm:spPr/>
      <dgm:t>
        <a:bodyPr/>
        <a:lstStyle/>
        <a:p>
          <a:r>
            <a:rPr lang="en-US" dirty="0"/>
            <a:t>Letter Available in Digital Form</a:t>
          </a:r>
        </a:p>
      </dgm:t>
    </dgm:pt>
    <dgm:pt modelId="{216C035E-6B8B-4FDA-9908-EF094E6EDA69}" type="parTrans" cxnId="{EBC67952-5009-4070-968D-D5ECECF3DF38}">
      <dgm:prSet/>
      <dgm:spPr/>
      <dgm:t>
        <a:bodyPr/>
        <a:lstStyle/>
        <a:p>
          <a:endParaRPr lang="en-US"/>
        </a:p>
      </dgm:t>
    </dgm:pt>
    <dgm:pt modelId="{92652047-6A9B-4ADE-8F7E-0A3AC5B26A32}" type="sibTrans" cxnId="{EBC67952-5009-4070-968D-D5ECECF3DF38}">
      <dgm:prSet/>
      <dgm:spPr/>
      <dgm:t>
        <a:bodyPr/>
        <a:lstStyle/>
        <a:p>
          <a:endParaRPr lang="en-US"/>
        </a:p>
      </dgm:t>
    </dgm:pt>
    <dgm:pt modelId="{F595BE47-B90D-4EC7-AC75-554328F67D6F}">
      <dgm:prSet phldrT="[Text]"/>
      <dgm:spPr/>
      <dgm:t>
        <a:bodyPr/>
        <a:lstStyle/>
        <a:p>
          <a:r>
            <a:rPr lang="en-US" dirty="0"/>
            <a:t>DMC Availability</a:t>
          </a:r>
        </a:p>
        <a:p>
          <a:r>
            <a:rPr lang="en-US" dirty="0"/>
            <a:t>VBA Availability</a:t>
          </a:r>
        </a:p>
        <a:p>
          <a:r>
            <a:rPr lang="en-US" dirty="0"/>
            <a:t>VHA Availability</a:t>
          </a:r>
        </a:p>
      </dgm:t>
    </dgm:pt>
    <dgm:pt modelId="{6D218A18-55F7-4866-A22A-40CF1CFB70A9}" type="parTrans" cxnId="{083435C1-2B33-4CD8-8C5B-E20A6CA3228F}">
      <dgm:prSet/>
      <dgm:spPr/>
      <dgm:t>
        <a:bodyPr/>
        <a:lstStyle/>
        <a:p>
          <a:endParaRPr lang="en-US"/>
        </a:p>
      </dgm:t>
    </dgm:pt>
    <dgm:pt modelId="{2ED5F317-0E7A-49CE-B156-243790BE351B}" type="sibTrans" cxnId="{083435C1-2B33-4CD8-8C5B-E20A6CA3228F}">
      <dgm:prSet/>
      <dgm:spPr/>
      <dgm:t>
        <a:bodyPr/>
        <a:lstStyle/>
        <a:p>
          <a:endParaRPr lang="en-US"/>
        </a:p>
      </dgm:t>
    </dgm:pt>
    <dgm:pt modelId="{9654F251-B982-42F2-9781-62C4B4424A06}">
      <dgm:prSet phldrT="[Text]"/>
      <dgm:spPr/>
      <dgm:t>
        <a:bodyPr/>
        <a:lstStyle/>
        <a:p>
          <a:r>
            <a:rPr lang="en-US" dirty="0"/>
            <a:t>VBA Lite (Maybe multiple)</a:t>
          </a:r>
        </a:p>
      </dgm:t>
    </dgm:pt>
    <dgm:pt modelId="{802CEA18-02A2-4075-928A-A9C5766FC553}" type="parTrans" cxnId="{E9ED96CB-0084-4BB2-B8A3-F2DC69DF5B35}">
      <dgm:prSet/>
      <dgm:spPr/>
      <dgm:t>
        <a:bodyPr/>
        <a:lstStyle/>
        <a:p>
          <a:endParaRPr lang="en-US"/>
        </a:p>
      </dgm:t>
    </dgm:pt>
    <dgm:pt modelId="{CA386B20-EBA7-4470-9B8B-ED00083BADB5}" type="sibTrans" cxnId="{E9ED96CB-0084-4BB2-B8A3-F2DC69DF5B35}">
      <dgm:prSet/>
      <dgm:spPr/>
      <dgm:t>
        <a:bodyPr/>
        <a:lstStyle/>
        <a:p>
          <a:endParaRPr lang="en-US"/>
        </a:p>
      </dgm:t>
    </dgm:pt>
    <dgm:pt modelId="{971E2FCB-00C5-444F-971A-3EF924648518}">
      <dgm:prSet phldrT="[Text]"/>
      <dgm:spPr/>
      <dgm:t>
        <a:bodyPr/>
        <a:lstStyle/>
        <a:p>
          <a:r>
            <a:rPr lang="en-US" dirty="0"/>
            <a:t>VHA Lite</a:t>
          </a:r>
        </a:p>
      </dgm:t>
    </dgm:pt>
    <dgm:pt modelId="{7B17E88F-45F6-4ACD-BCEC-49B631F5F4AC}" type="parTrans" cxnId="{A7F1B71D-FF2B-457C-B5CB-5F0C6B80D2B4}">
      <dgm:prSet/>
      <dgm:spPr/>
      <dgm:t>
        <a:bodyPr/>
        <a:lstStyle/>
        <a:p>
          <a:endParaRPr lang="en-US"/>
        </a:p>
      </dgm:t>
    </dgm:pt>
    <dgm:pt modelId="{11499AC1-B5A3-4AC2-B8CD-E2B6E5EFCF1B}" type="sibTrans" cxnId="{A7F1B71D-FF2B-457C-B5CB-5F0C6B80D2B4}">
      <dgm:prSet/>
      <dgm:spPr/>
      <dgm:t>
        <a:bodyPr/>
        <a:lstStyle/>
        <a:p>
          <a:endParaRPr lang="en-US"/>
        </a:p>
      </dgm:t>
    </dgm:pt>
    <dgm:pt modelId="{A5E87FCC-8A6F-4DDD-81E3-87F6CF684E43}">
      <dgm:prSet phldrT="[Text]"/>
      <dgm:spPr/>
      <dgm:t>
        <a:bodyPr/>
        <a:lstStyle/>
        <a:p>
          <a:r>
            <a:rPr lang="en-US" dirty="0"/>
            <a:t>Services Available Online</a:t>
          </a:r>
        </a:p>
      </dgm:t>
    </dgm:pt>
    <dgm:pt modelId="{9D2BC0AD-F6A0-44B1-AA47-0D688A8E61F0}" type="parTrans" cxnId="{1EC6B698-E858-498B-B693-E652DAFBF0C6}">
      <dgm:prSet/>
      <dgm:spPr/>
      <dgm:t>
        <a:bodyPr/>
        <a:lstStyle/>
        <a:p>
          <a:endParaRPr lang="en-US"/>
        </a:p>
      </dgm:t>
    </dgm:pt>
    <dgm:pt modelId="{6C7C7D96-1F8A-4412-B58E-FEE7D1247C0D}" type="sibTrans" cxnId="{1EC6B698-E858-498B-B693-E652DAFBF0C6}">
      <dgm:prSet/>
      <dgm:spPr/>
      <dgm:t>
        <a:bodyPr/>
        <a:lstStyle/>
        <a:p>
          <a:endParaRPr lang="en-US"/>
        </a:p>
      </dgm:t>
    </dgm:pt>
    <dgm:pt modelId="{E2269C0F-5231-4440-9126-458C51765F9E}">
      <dgm:prSet phldrT="[Text]"/>
      <dgm:spPr/>
      <dgm:t>
        <a:bodyPr/>
        <a:lstStyle/>
        <a:p>
          <a:r>
            <a:rPr lang="en-US" dirty="0"/>
            <a:t>DMC - Financial Status Report</a:t>
          </a:r>
        </a:p>
      </dgm:t>
    </dgm:pt>
    <dgm:pt modelId="{0F5CFAC7-0967-4CBA-8772-B545665580DC}" type="parTrans" cxnId="{4A630C09-A9D2-4E52-B378-EDFE3540419E}">
      <dgm:prSet/>
      <dgm:spPr/>
      <dgm:t>
        <a:bodyPr/>
        <a:lstStyle/>
        <a:p>
          <a:endParaRPr lang="en-US"/>
        </a:p>
      </dgm:t>
    </dgm:pt>
    <dgm:pt modelId="{8D1830E8-0A96-4FD1-9778-B855F50FF632}" type="sibTrans" cxnId="{4A630C09-A9D2-4E52-B378-EDFE3540419E}">
      <dgm:prSet/>
      <dgm:spPr/>
      <dgm:t>
        <a:bodyPr/>
        <a:lstStyle/>
        <a:p>
          <a:endParaRPr lang="en-US"/>
        </a:p>
      </dgm:t>
    </dgm:pt>
    <dgm:pt modelId="{EF0E9F01-904B-4555-BC4E-21D0E1E1CF92}">
      <dgm:prSet phldrT="[Text]"/>
      <dgm:spPr/>
      <dgm:t>
        <a:bodyPr/>
        <a:lstStyle/>
        <a:p>
          <a:r>
            <a:rPr lang="en-US" dirty="0"/>
            <a:t>VBA - ?</a:t>
          </a:r>
        </a:p>
      </dgm:t>
    </dgm:pt>
    <dgm:pt modelId="{BDCAED2E-B382-4DF2-96C6-A3B9CBFFB393}" type="parTrans" cxnId="{388B3106-C415-4F30-99A6-3162C95A8507}">
      <dgm:prSet/>
      <dgm:spPr/>
      <dgm:t>
        <a:bodyPr/>
        <a:lstStyle/>
        <a:p>
          <a:endParaRPr lang="en-US"/>
        </a:p>
      </dgm:t>
    </dgm:pt>
    <dgm:pt modelId="{DE033F4C-B945-4DDE-AC5B-83B4AB4A90F7}" type="sibTrans" cxnId="{388B3106-C415-4F30-99A6-3162C95A8507}">
      <dgm:prSet/>
      <dgm:spPr/>
      <dgm:t>
        <a:bodyPr/>
        <a:lstStyle/>
        <a:p>
          <a:endParaRPr lang="en-US"/>
        </a:p>
      </dgm:t>
    </dgm:pt>
    <dgm:pt modelId="{242F121A-9CBD-4B43-8DA2-DCD739467C77}">
      <dgm:prSet phldrT="[Text]"/>
      <dgm:spPr/>
      <dgm:t>
        <a:bodyPr/>
        <a:lstStyle/>
        <a:p>
          <a:r>
            <a:rPr lang="en-US" dirty="0"/>
            <a:t>VHA - Waiver</a:t>
          </a:r>
        </a:p>
      </dgm:t>
    </dgm:pt>
    <dgm:pt modelId="{EB19E378-FC60-434F-B903-F43E5602F594}" type="parTrans" cxnId="{E3602F00-BDA2-449A-BFDA-BF9B018B06E8}">
      <dgm:prSet/>
      <dgm:spPr/>
      <dgm:t>
        <a:bodyPr/>
        <a:lstStyle/>
        <a:p>
          <a:endParaRPr lang="en-US"/>
        </a:p>
      </dgm:t>
    </dgm:pt>
    <dgm:pt modelId="{725DF3B0-1986-41B7-8C4C-54526485826D}" type="sibTrans" cxnId="{E3602F00-BDA2-449A-BFDA-BF9B018B06E8}">
      <dgm:prSet/>
      <dgm:spPr/>
      <dgm:t>
        <a:bodyPr/>
        <a:lstStyle/>
        <a:p>
          <a:endParaRPr lang="en-US"/>
        </a:p>
      </dgm:t>
    </dgm:pt>
    <dgm:pt modelId="{D694D9EF-F55E-4EB5-8CFA-4A61BB804CAE}" type="pres">
      <dgm:prSet presAssocID="{5353EAD9-9D90-4021-A4A5-A026D74AA6A1}" presName="Name0" presStyleCnt="0">
        <dgm:presLayoutVars>
          <dgm:chMax/>
          <dgm:chPref/>
          <dgm:dir/>
        </dgm:presLayoutVars>
      </dgm:prSet>
      <dgm:spPr/>
    </dgm:pt>
    <dgm:pt modelId="{FC42F5A2-636C-4F12-B72D-A54B79AEF21D}" type="pres">
      <dgm:prSet presAssocID="{FAE16498-9E03-4DE0-8FC4-A62D54C303D2}" presName="parenttextcomposite" presStyleCnt="0"/>
      <dgm:spPr/>
    </dgm:pt>
    <dgm:pt modelId="{C764BD7D-24A3-4DFA-9C7A-2C208613BE2B}" type="pres">
      <dgm:prSet presAssocID="{FAE16498-9E03-4DE0-8FC4-A62D54C303D2}" presName="parenttext" presStyleLbl="revTx" presStyleIdx="0" presStyleCnt="4">
        <dgm:presLayoutVars>
          <dgm:chMax/>
          <dgm:chPref val="2"/>
          <dgm:bulletEnabled val="1"/>
        </dgm:presLayoutVars>
      </dgm:prSet>
      <dgm:spPr/>
    </dgm:pt>
    <dgm:pt modelId="{0B32AF55-3F49-4268-9ED8-2057B6688E64}" type="pres">
      <dgm:prSet presAssocID="{FAE16498-9E03-4DE0-8FC4-A62D54C303D2}" presName="composite" presStyleCnt="0"/>
      <dgm:spPr/>
    </dgm:pt>
    <dgm:pt modelId="{7077D9D5-8380-4894-BF66-61148DE0CB5C}" type="pres">
      <dgm:prSet presAssocID="{FAE16498-9E03-4DE0-8FC4-A62D54C303D2}" presName="chevron1" presStyleLbl="alignNode1" presStyleIdx="0" presStyleCnt="28"/>
      <dgm:spPr/>
    </dgm:pt>
    <dgm:pt modelId="{44D34AE3-DB2C-4FDB-BAA1-73A7D8FF749B}" type="pres">
      <dgm:prSet presAssocID="{FAE16498-9E03-4DE0-8FC4-A62D54C303D2}" presName="chevron2" presStyleLbl="alignNode1" presStyleIdx="1" presStyleCnt="28"/>
      <dgm:spPr/>
    </dgm:pt>
    <dgm:pt modelId="{B422033B-37DF-448A-81D3-82AFF7EA1053}" type="pres">
      <dgm:prSet presAssocID="{FAE16498-9E03-4DE0-8FC4-A62D54C303D2}" presName="chevron3" presStyleLbl="alignNode1" presStyleIdx="2" presStyleCnt="28"/>
      <dgm:spPr/>
    </dgm:pt>
    <dgm:pt modelId="{59810B82-DB68-47DA-BD13-F2203316071F}" type="pres">
      <dgm:prSet presAssocID="{FAE16498-9E03-4DE0-8FC4-A62D54C303D2}" presName="chevron4" presStyleLbl="alignNode1" presStyleIdx="3" presStyleCnt="28"/>
      <dgm:spPr/>
    </dgm:pt>
    <dgm:pt modelId="{5A112498-CF91-41D1-9EAF-649BF218F705}" type="pres">
      <dgm:prSet presAssocID="{FAE16498-9E03-4DE0-8FC4-A62D54C303D2}" presName="chevron5" presStyleLbl="alignNode1" presStyleIdx="4" presStyleCnt="28"/>
      <dgm:spPr/>
    </dgm:pt>
    <dgm:pt modelId="{7143E32B-87C1-45AB-8692-9392638B2A18}" type="pres">
      <dgm:prSet presAssocID="{FAE16498-9E03-4DE0-8FC4-A62D54C303D2}" presName="chevron6" presStyleLbl="alignNode1" presStyleIdx="5" presStyleCnt="28"/>
      <dgm:spPr/>
    </dgm:pt>
    <dgm:pt modelId="{34A9599C-7E75-496B-A2CE-C473A3FA42B0}" type="pres">
      <dgm:prSet presAssocID="{FAE16498-9E03-4DE0-8FC4-A62D54C303D2}" presName="chevron7" presStyleLbl="alignNode1" presStyleIdx="6" presStyleCnt="28"/>
      <dgm:spPr/>
    </dgm:pt>
    <dgm:pt modelId="{6CE27E8B-ECB1-49C2-813B-7A8B09E4B3FA}" type="pres">
      <dgm:prSet presAssocID="{FAE16498-9E03-4DE0-8FC4-A62D54C303D2}" presName="childtext" presStyleLbl="solidFgAcc1" presStyleIdx="0" presStyleCnt="4">
        <dgm:presLayoutVars>
          <dgm:chMax/>
          <dgm:chPref val="0"/>
          <dgm:bulletEnabled val="1"/>
        </dgm:presLayoutVars>
      </dgm:prSet>
      <dgm:spPr/>
    </dgm:pt>
    <dgm:pt modelId="{41F0D58C-2208-47EF-97EB-D901E7AE86F9}" type="pres">
      <dgm:prSet presAssocID="{AB7C15B1-296F-41DB-BF8B-2020F7AA42C0}" presName="sibTrans" presStyleCnt="0"/>
      <dgm:spPr/>
    </dgm:pt>
    <dgm:pt modelId="{5CE94255-BDA0-4049-9863-BB43D4CE1E9D}" type="pres">
      <dgm:prSet presAssocID="{7BFA80F6-EFDD-4E9B-BB10-96478A31A070}" presName="parenttextcomposite" presStyleCnt="0"/>
      <dgm:spPr/>
    </dgm:pt>
    <dgm:pt modelId="{D66A49E1-629F-465B-B657-4D3C85DB6055}" type="pres">
      <dgm:prSet presAssocID="{7BFA80F6-EFDD-4E9B-BB10-96478A31A070}" presName="parenttext" presStyleLbl="revTx" presStyleIdx="1" presStyleCnt="4">
        <dgm:presLayoutVars>
          <dgm:chMax/>
          <dgm:chPref val="2"/>
          <dgm:bulletEnabled val="1"/>
        </dgm:presLayoutVars>
      </dgm:prSet>
      <dgm:spPr/>
    </dgm:pt>
    <dgm:pt modelId="{A574B1DD-FE0B-4131-9424-801C125D367A}" type="pres">
      <dgm:prSet presAssocID="{7BFA80F6-EFDD-4E9B-BB10-96478A31A070}" presName="composite" presStyleCnt="0"/>
      <dgm:spPr/>
    </dgm:pt>
    <dgm:pt modelId="{E2EB3B63-050F-4AAA-8407-8F0F24624CA9}" type="pres">
      <dgm:prSet presAssocID="{7BFA80F6-EFDD-4E9B-BB10-96478A31A070}" presName="chevron1" presStyleLbl="alignNode1" presStyleIdx="7" presStyleCnt="28"/>
      <dgm:spPr/>
    </dgm:pt>
    <dgm:pt modelId="{E1A74207-1BC8-46DA-ABF8-D6CA76914647}" type="pres">
      <dgm:prSet presAssocID="{7BFA80F6-EFDD-4E9B-BB10-96478A31A070}" presName="chevron2" presStyleLbl="alignNode1" presStyleIdx="8" presStyleCnt="28"/>
      <dgm:spPr/>
    </dgm:pt>
    <dgm:pt modelId="{1EDA7144-BF6F-4ED0-B843-E2B2452B7FDF}" type="pres">
      <dgm:prSet presAssocID="{7BFA80F6-EFDD-4E9B-BB10-96478A31A070}" presName="chevron3" presStyleLbl="alignNode1" presStyleIdx="9" presStyleCnt="28"/>
      <dgm:spPr/>
    </dgm:pt>
    <dgm:pt modelId="{12A5AD1A-C415-498D-8DDD-BAC2135CFE64}" type="pres">
      <dgm:prSet presAssocID="{7BFA80F6-EFDD-4E9B-BB10-96478A31A070}" presName="chevron4" presStyleLbl="alignNode1" presStyleIdx="10" presStyleCnt="28"/>
      <dgm:spPr/>
    </dgm:pt>
    <dgm:pt modelId="{93D795C8-8796-4ABB-99A7-D78E85099BD2}" type="pres">
      <dgm:prSet presAssocID="{7BFA80F6-EFDD-4E9B-BB10-96478A31A070}" presName="chevron5" presStyleLbl="alignNode1" presStyleIdx="11" presStyleCnt="28"/>
      <dgm:spPr/>
    </dgm:pt>
    <dgm:pt modelId="{97C8B765-4311-4F58-93EB-EFC1A8506FC4}" type="pres">
      <dgm:prSet presAssocID="{7BFA80F6-EFDD-4E9B-BB10-96478A31A070}" presName="chevron6" presStyleLbl="alignNode1" presStyleIdx="12" presStyleCnt="28"/>
      <dgm:spPr/>
    </dgm:pt>
    <dgm:pt modelId="{5A875B77-A329-4B60-AE78-7630FCA3FD62}" type="pres">
      <dgm:prSet presAssocID="{7BFA80F6-EFDD-4E9B-BB10-96478A31A070}" presName="chevron7" presStyleLbl="alignNode1" presStyleIdx="13" presStyleCnt="28"/>
      <dgm:spPr/>
    </dgm:pt>
    <dgm:pt modelId="{F90339AA-D14B-45F4-9D3E-4DF41831C540}" type="pres">
      <dgm:prSet presAssocID="{7BFA80F6-EFDD-4E9B-BB10-96478A31A070}" presName="childtext" presStyleLbl="solidFgAcc1" presStyleIdx="1" presStyleCnt="4">
        <dgm:presLayoutVars>
          <dgm:chMax/>
          <dgm:chPref val="0"/>
          <dgm:bulletEnabled val="1"/>
        </dgm:presLayoutVars>
      </dgm:prSet>
      <dgm:spPr/>
    </dgm:pt>
    <dgm:pt modelId="{9E54CA8D-739C-4D6C-914C-FC7DE1E3CF28}" type="pres">
      <dgm:prSet presAssocID="{617380F0-8E26-4CE3-9305-85205866C92D}" presName="sibTrans" presStyleCnt="0"/>
      <dgm:spPr/>
    </dgm:pt>
    <dgm:pt modelId="{37722C6A-FAE2-4E44-8761-9CF8A61C17D2}" type="pres">
      <dgm:prSet presAssocID="{E8BBEBDC-0EFA-4DF9-B999-278B92128B1A}" presName="parenttextcomposite" presStyleCnt="0"/>
      <dgm:spPr/>
    </dgm:pt>
    <dgm:pt modelId="{F46F16A8-A542-4A50-96AB-67B3026A600D}" type="pres">
      <dgm:prSet presAssocID="{E8BBEBDC-0EFA-4DF9-B999-278B92128B1A}" presName="parenttext" presStyleLbl="revTx" presStyleIdx="2" presStyleCnt="4">
        <dgm:presLayoutVars>
          <dgm:chMax/>
          <dgm:chPref val="2"/>
          <dgm:bulletEnabled val="1"/>
        </dgm:presLayoutVars>
      </dgm:prSet>
      <dgm:spPr/>
    </dgm:pt>
    <dgm:pt modelId="{19A48B04-A869-4C07-8604-77EF6D3CA7CC}" type="pres">
      <dgm:prSet presAssocID="{E8BBEBDC-0EFA-4DF9-B999-278B92128B1A}" presName="composite" presStyleCnt="0"/>
      <dgm:spPr/>
    </dgm:pt>
    <dgm:pt modelId="{819484F8-CF45-4B7C-9C8C-34AFB8D7DDD9}" type="pres">
      <dgm:prSet presAssocID="{E8BBEBDC-0EFA-4DF9-B999-278B92128B1A}" presName="chevron1" presStyleLbl="alignNode1" presStyleIdx="14" presStyleCnt="28"/>
      <dgm:spPr/>
    </dgm:pt>
    <dgm:pt modelId="{A21F848C-5344-4567-8C66-C26CBECB7964}" type="pres">
      <dgm:prSet presAssocID="{E8BBEBDC-0EFA-4DF9-B999-278B92128B1A}" presName="chevron2" presStyleLbl="alignNode1" presStyleIdx="15" presStyleCnt="28"/>
      <dgm:spPr/>
    </dgm:pt>
    <dgm:pt modelId="{0D0EEE8D-3A3E-4CCA-9A37-318E81AC607A}" type="pres">
      <dgm:prSet presAssocID="{E8BBEBDC-0EFA-4DF9-B999-278B92128B1A}" presName="chevron3" presStyleLbl="alignNode1" presStyleIdx="16" presStyleCnt="28"/>
      <dgm:spPr/>
    </dgm:pt>
    <dgm:pt modelId="{6E58A4CF-6608-4B4E-8BDD-9465483F21A6}" type="pres">
      <dgm:prSet presAssocID="{E8BBEBDC-0EFA-4DF9-B999-278B92128B1A}" presName="chevron4" presStyleLbl="alignNode1" presStyleIdx="17" presStyleCnt="28"/>
      <dgm:spPr/>
    </dgm:pt>
    <dgm:pt modelId="{07AE1666-4D72-43ED-8BB5-B76F0BA20F24}" type="pres">
      <dgm:prSet presAssocID="{E8BBEBDC-0EFA-4DF9-B999-278B92128B1A}" presName="chevron5" presStyleLbl="alignNode1" presStyleIdx="18" presStyleCnt="28"/>
      <dgm:spPr/>
    </dgm:pt>
    <dgm:pt modelId="{71A0BF8E-8FD2-458C-ABE6-98A3E309269A}" type="pres">
      <dgm:prSet presAssocID="{E8BBEBDC-0EFA-4DF9-B999-278B92128B1A}" presName="chevron6" presStyleLbl="alignNode1" presStyleIdx="19" presStyleCnt="28"/>
      <dgm:spPr/>
    </dgm:pt>
    <dgm:pt modelId="{19515E33-B9B0-4F9A-B770-0A2AD5376E61}" type="pres">
      <dgm:prSet presAssocID="{E8BBEBDC-0EFA-4DF9-B999-278B92128B1A}" presName="chevron7" presStyleLbl="alignNode1" presStyleIdx="20" presStyleCnt="28"/>
      <dgm:spPr/>
    </dgm:pt>
    <dgm:pt modelId="{7AF8E2C9-D2B8-40F7-ADD1-546015663A90}" type="pres">
      <dgm:prSet presAssocID="{E8BBEBDC-0EFA-4DF9-B999-278B92128B1A}" presName="childtext" presStyleLbl="solidFgAcc1" presStyleIdx="2" presStyleCnt="4">
        <dgm:presLayoutVars>
          <dgm:chMax/>
          <dgm:chPref val="0"/>
          <dgm:bulletEnabled val="1"/>
        </dgm:presLayoutVars>
      </dgm:prSet>
      <dgm:spPr/>
    </dgm:pt>
    <dgm:pt modelId="{D912924E-DFEA-4914-85A0-7C79290B8380}" type="pres">
      <dgm:prSet presAssocID="{92652047-6A9B-4ADE-8F7E-0A3AC5B26A32}" presName="sibTrans" presStyleCnt="0"/>
      <dgm:spPr/>
    </dgm:pt>
    <dgm:pt modelId="{3FA50A2F-2027-4EFE-A7AA-5CC5922C7462}" type="pres">
      <dgm:prSet presAssocID="{A5E87FCC-8A6F-4DDD-81E3-87F6CF684E43}" presName="parenttextcomposite" presStyleCnt="0"/>
      <dgm:spPr/>
    </dgm:pt>
    <dgm:pt modelId="{0EA89343-3018-4F5B-9E7F-249CA2BDB8FF}" type="pres">
      <dgm:prSet presAssocID="{A5E87FCC-8A6F-4DDD-81E3-87F6CF684E43}" presName="parenttext" presStyleLbl="revTx" presStyleIdx="3" presStyleCnt="4">
        <dgm:presLayoutVars>
          <dgm:chMax/>
          <dgm:chPref val="2"/>
          <dgm:bulletEnabled val="1"/>
        </dgm:presLayoutVars>
      </dgm:prSet>
      <dgm:spPr/>
    </dgm:pt>
    <dgm:pt modelId="{66A57507-4D15-41F5-97B3-1C0A87AAF34B}" type="pres">
      <dgm:prSet presAssocID="{A5E87FCC-8A6F-4DDD-81E3-87F6CF684E43}" presName="composite" presStyleCnt="0"/>
      <dgm:spPr/>
    </dgm:pt>
    <dgm:pt modelId="{6D1B791A-4ABD-4980-AFB6-6C9F992D4F6F}" type="pres">
      <dgm:prSet presAssocID="{A5E87FCC-8A6F-4DDD-81E3-87F6CF684E43}" presName="chevron1" presStyleLbl="alignNode1" presStyleIdx="21" presStyleCnt="28"/>
      <dgm:spPr/>
    </dgm:pt>
    <dgm:pt modelId="{FA108CB5-1627-4BDA-8013-BD270245D4DF}" type="pres">
      <dgm:prSet presAssocID="{A5E87FCC-8A6F-4DDD-81E3-87F6CF684E43}" presName="chevron2" presStyleLbl="alignNode1" presStyleIdx="22" presStyleCnt="28"/>
      <dgm:spPr/>
    </dgm:pt>
    <dgm:pt modelId="{D136C3F8-FA1D-4F2C-944A-9EC7977B7130}" type="pres">
      <dgm:prSet presAssocID="{A5E87FCC-8A6F-4DDD-81E3-87F6CF684E43}" presName="chevron3" presStyleLbl="alignNode1" presStyleIdx="23" presStyleCnt="28"/>
      <dgm:spPr/>
    </dgm:pt>
    <dgm:pt modelId="{E80E18A6-AA59-4D97-A08E-77761A707FEA}" type="pres">
      <dgm:prSet presAssocID="{A5E87FCC-8A6F-4DDD-81E3-87F6CF684E43}" presName="chevron4" presStyleLbl="alignNode1" presStyleIdx="24" presStyleCnt="28"/>
      <dgm:spPr/>
    </dgm:pt>
    <dgm:pt modelId="{42EFA4D7-DB08-4AD1-8469-99678D95352F}" type="pres">
      <dgm:prSet presAssocID="{A5E87FCC-8A6F-4DDD-81E3-87F6CF684E43}" presName="chevron5" presStyleLbl="alignNode1" presStyleIdx="25" presStyleCnt="28"/>
      <dgm:spPr/>
    </dgm:pt>
    <dgm:pt modelId="{8689B7A8-7BD3-4B27-9777-5CAB120B5629}" type="pres">
      <dgm:prSet presAssocID="{A5E87FCC-8A6F-4DDD-81E3-87F6CF684E43}" presName="chevron6" presStyleLbl="alignNode1" presStyleIdx="26" presStyleCnt="28"/>
      <dgm:spPr/>
    </dgm:pt>
    <dgm:pt modelId="{EA79AE19-C690-47E9-80E1-842F8FB0A417}" type="pres">
      <dgm:prSet presAssocID="{A5E87FCC-8A6F-4DDD-81E3-87F6CF684E43}" presName="chevron7" presStyleLbl="alignNode1" presStyleIdx="27" presStyleCnt="28"/>
      <dgm:spPr/>
    </dgm:pt>
    <dgm:pt modelId="{37C295FF-FD45-4CBC-B5D8-CE6FBDEB6AC2}" type="pres">
      <dgm:prSet presAssocID="{A5E87FCC-8A6F-4DDD-81E3-87F6CF684E43}" presName="childtext" presStyleLbl="solidFgAcc1" presStyleIdx="3" presStyleCnt="4">
        <dgm:presLayoutVars>
          <dgm:chMax/>
          <dgm:chPref val="0"/>
          <dgm:bulletEnabled val="1"/>
        </dgm:presLayoutVars>
      </dgm:prSet>
      <dgm:spPr/>
    </dgm:pt>
  </dgm:ptLst>
  <dgm:cxnLst>
    <dgm:cxn modelId="{E3602F00-BDA2-449A-BFDA-BF9B018B06E8}" srcId="{A5E87FCC-8A6F-4DDD-81E3-87F6CF684E43}" destId="{242F121A-9CBD-4B43-8DA2-DCD739467C77}" srcOrd="2" destOrd="0" parTransId="{EB19E378-FC60-434F-B903-F43E5602F594}" sibTransId="{725DF3B0-1986-41B7-8C4C-54526485826D}"/>
    <dgm:cxn modelId="{388B3106-C415-4F30-99A6-3162C95A8507}" srcId="{A5E87FCC-8A6F-4DDD-81E3-87F6CF684E43}" destId="{EF0E9F01-904B-4555-BC4E-21D0E1E1CF92}" srcOrd="1" destOrd="0" parTransId="{BDCAED2E-B382-4DF2-96C6-A3B9CBFFB393}" sibTransId="{DE033F4C-B945-4DDE-AC5B-83B4AB4A90F7}"/>
    <dgm:cxn modelId="{4A630C09-A9D2-4E52-B378-EDFE3540419E}" srcId="{A5E87FCC-8A6F-4DDD-81E3-87F6CF684E43}" destId="{E2269C0F-5231-4440-9126-458C51765F9E}" srcOrd="0" destOrd="0" parTransId="{0F5CFAC7-0967-4CBA-8772-B545665580DC}" sibTransId="{8D1830E8-0A96-4FD1-9778-B855F50FF632}"/>
    <dgm:cxn modelId="{0C6F1F0E-1D25-4E81-9314-A208590E230B}" type="presOf" srcId="{242F121A-9CBD-4B43-8DA2-DCD739467C77}" destId="{37C295FF-FD45-4CBC-B5D8-CE6FBDEB6AC2}" srcOrd="0" destOrd="2" presId="urn:microsoft.com/office/officeart/2008/layout/VerticalAccentList"/>
    <dgm:cxn modelId="{9E09DF18-69BB-49FC-800F-0A47ADFEB501}" type="presOf" srcId="{F595BE47-B90D-4EC7-AC75-554328F67D6F}" destId="{7AF8E2C9-D2B8-40F7-ADD1-546015663A90}" srcOrd="0" destOrd="0" presId="urn:microsoft.com/office/officeart/2008/layout/VerticalAccentList"/>
    <dgm:cxn modelId="{A7F1B71D-FF2B-457C-B5CB-5F0C6B80D2B4}" srcId="{FAE16498-9E03-4DE0-8FC4-A62D54C303D2}" destId="{971E2FCB-00C5-444F-971A-3EF924648518}" srcOrd="2" destOrd="0" parTransId="{7B17E88F-45F6-4ACD-BCEC-49B631F5F4AC}" sibTransId="{11499AC1-B5A3-4AC2-B8CD-E2B6E5EFCF1B}"/>
    <dgm:cxn modelId="{07E9B020-7F1D-4A67-9843-DE879D8D159B}" srcId="{5353EAD9-9D90-4021-A4A5-A026D74AA6A1}" destId="{FAE16498-9E03-4DE0-8FC4-A62D54C303D2}" srcOrd="0" destOrd="0" parTransId="{809FD4E2-27D3-4973-91FA-66C12C6854C6}" sibTransId="{AB7C15B1-296F-41DB-BF8B-2020F7AA42C0}"/>
    <dgm:cxn modelId="{A85FA93F-06F0-4DEE-9FDD-0A6E2F807EDA}" srcId="{5353EAD9-9D90-4021-A4A5-A026D74AA6A1}" destId="{7BFA80F6-EFDD-4E9B-BB10-96478A31A070}" srcOrd="1" destOrd="0" parTransId="{D520AE88-155F-428E-821E-6741D96DB219}" sibTransId="{617380F0-8E26-4CE3-9305-85205866C92D}"/>
    <dgm:cxn modelId="{E22CE43F-F894-4D1B-822C-1EF6C5029F05}" type="presOf" srcId="{5353EAD9-9D90-4021-A4A5-A026D74AA6A1}" destId="{D694D9EF-F55E-4EB5-8CFA-4A61BB804CAE}" srcOrd="0" destOrd="0" presId="urn:microsoft.com/office/officeart/2008/layout/VerticalAccentList"/>
    <dgm:cxn modelId="{EBC67952-5009-4070-968D-D5ECECF3DF38}" srcId="{5353EAD9-9D90-4021-A4A5-A026D74AA6A1}" destId="{E8BBEBDC-0EFA-4DF9-B999-278B92128B1A}" srcOrd="2" destOrd="0" parTransId="{216C035E-6B8B-4FDA-9908-EF094E6EDA69}" sibTransId="{92652047-6A9B-4ADE-8F7E-0A3AC5B26A32}"/>
    <dgm:cxn modelId="{25FDCC59-AAC7-45F8-ADA8-C1186AC30D43}" type="presOf" srcId="{E2269C0F-5231-4440-9126-458C51765F9E}" destId="{37C295FF-FD45-4CBC-B5D8-CE6FBDEB6AC2}" srcOrd="0" destOrd="0" presId="urn:microsoft.com/office/officeart/2008/layout/VerticalAccentList"/>
    <dgm:cxn modelId="{28082984-A510-49B6-9E4B-F4B0959CC629}" type="presOf" srcId="{9073A28F-B0D9-49EA-AE6C-22689601878A}" destId="{6CE27E8B-ECB1-49C2-813B-7A8B09E4B3FA}" srcOrd="0" destOrd="0" presId="urn:microsoft.com/office/officeart/2008/layout/VerticalAccentList"/>
    <dgm:cxn modelId="{07DE0D95-E879-45AC-B3C4-25366C0C9726}" type="presOf" srcId="{7BFA80F6-EFDD-4E9B-BB10-96478A31A070}" destId="{D66A49E1-629F-465B-B657-4D3C85DB6055}" srcOrd="0" destOrd="0" presId="urn:microsoft.com/office/officeart/2008/layout/VerticalAccentList"/>
    <dgm:cxn modelId="{1EC6B698-E858-498B-B693-E652DAFBF0C6}" srcId="{5353EAD9-9D90-4021-A4A5-A026D74AA6A1}" destId="{A5E87FCC-8A6F-4DDD-81E3-87F6CF684E43}" srcOrd="3" destOrd="0" parTransId="{9D2BC0AD-F6A0-44B1-AA47-0D688A8E61F0}" sibTransId="{6C7C7D96-1F8A-4412-B58E-FEE7D1247C0D}"/>
    <dgm:cxn modelId="{82BDD0B3-2CD4-46AD-B05C-286E061E8605}" type="presOf" srcId="{A5E87FCC-8A6F-4DDD-81E3-87F6CF684E43}" destId="{0EA89343-3018-4F5B-9E7F-249CA2BDB8FF}" srcOrd="0" destOrd="0" presId="urn:microsoft.com/office/officeart/2008/layout/VerticalAccentList"/>
    <dgm:cxn modelId="{BCAD2BB8-1BBB-4979-AEF1-24944F43395E}" srcId="{FAE16498-9E03-4DE0-8FC4-A62D54C303D2}" destId="{9073A28F-B0D9-49EA-AE6C-22689601878A}" srcOrd="0" destOrd="0" parTransId="{42BD62F6-70B3-45FD-AF05-49026959667E}" sibTransId="{3D9DAC3A-63BF-4B30-A241-C09757C06B4B}"/>
    <dgm:cxn modelId="{083435C1-2B33-4CD8-8C5B-E20A6CA3228F}" srcId="{E8BBEBDC-0EFA-4DF9-B999-278B92128B1A}" destId="{F595BE47-B90D-4EC7-AC75-554328F67D6F}" srcOrd="0" destOrd="0" parTransId="{6D218A18-55F7-4866-A22A-40CF1CFB70A9}" sibTransId="{2ED5F317-0E7A-49CE-B156-243790BE351B}"/>
    <dgm:cxn modelId="{1A9F10C6-C6D0-4F8A-96CE-79E98AC2CE14}" type="presOf" srcId="{E8BBEBDC-0EFA-4DF9-B999-278B92128B1A}" destId="{F46F16A8-A542-4A50-96AB-67B3026A600D}" srcOrd="0" destOrd="0" presId="urn:microsoft.com/office/officeart/2008/layout/VerticalAccentList"/>
    <dgm:cxn modelId="{B9E7DAC7-91AC-4356-89AD-01FBC15CE22E}" srcId="{7BFA80F6-EFDD-4E9B-BB10-96478A31A070}" destId="{487DF022-3960-4579-BE91-9A3CEA580475}" srcOrd="0" destOrd="0" parTransId="{CA173372-EB5C-40FB-B223-EF74AA07767E}" sibTransId="{54318329-FCC9-4AD3-BF6B-C8063698249A}"/>
    <dgm:cxn modelId="{E9ED96CB-0084-4BB2-B8A3-F2DC69DF5B35}" srcId="{FAE16498-9E03-4DE0-8FC4-A62D54C303D2}" destId="{9654F251-B982-42F2-9781-62C4B4424A06}" srcOrd="1" destOrd="0" parTransId="{802CEA18-02A2-4075-928A-A9C5766FC553}" sibTransId="{CA386B20-EBA7-4470-9B8B-ED00083BADB5}"/>
    <dgm:cxn modelId="{EA11B8CF-77E7-46DE-83FA-717E1858CA01}" type="presOf" srcId="{971E2FCB-00C5-444F-971A-3EF924648518}" destId="{6CE27E8B-ECB1-49C2-813B-7A8B09E4B3FA}" srcOrd="0" destOrd="2" presId="urn:microsoft.com/office/officeart/2008/layout/VerticalAccentList"/>
    <dgm:cxn modelId="{DDEC5DD1-F158-4D2B-BB36-437122F3EBA5}" type="presOf" srcId="{9654F251-B982-42F2-9781-62C4B4424A06}" destId="{6CE27E8B-ECB1-49C2-813B-7A8B09E4B3FA}" srcOrd="0" destOrd="1" presId="urn:microsoft.com/office/officeart/2008/layout/VerticalAccentList"/>
    <dgm:cxn modelId="{67B09CD9-D35A-45AE-8054-C5ED126BA930}" type="presOf" srcId="{487DF022-3960-4579-BE91-9A3CEA580475}" destId="{F90339AA-D14B-45F4-9D3E-4DF41831C540}" srcOrd="0" destOrd="0" presId="urn:microsoft.com/office/officeart/2008/layout/VerticalAccentList"/>
    <dgm:cxn modelId="{BB4325E1-E7F4-481E-BD9A-30F9D74645E4}" type="presOf" srcId="{FAE16498-9E03-4DE0-8FC4-A62D54C303D2}" destId="{C764BD7D-24A3-4DFA-9C7A-2C208613BE2B}" srcOrd="0" destOrd="0" presId="urn:microsoft.com/office/officeart/2008/layout/VerticalAccentList"/>
    <dgm:cxn modelId="{066C69EE-8375-4BD6-8BB4-A80329455B01}" type="presOf" srcId="{EF0E9F01-904B-4555-BC4E-21D0E1E1CF92}" destId="{37C295FF-FD45-4CBC-B5D8-CE6FBDEB6AC2}" srcOrd="0" destOrd="1" presId="urn:microsoft.com/office/officeart/2008/layout/VerticalAccentList"/>
    <dgm:cxn modelId="{C7C3DA66-9982-4979-94C3-22D6D87B2B86}" type="presParOf" srcId="{D694D9EF-F55E-4EB5-8CFA-4A61BB804CAE}" destId="{FC42F5A2-636C-4F12-B72D-A54B79AEF21D}" srcOrd="0" destOrd="0" presId="urn:microsoft.com/office/officeart/2008/layout/VerticalAccentList"/>
    <dgm:cxn modelId="{0CBE4565-44DA-4C73-8D58-BA7E41B09F47}" type="presParOf" srcId="{FC42F5A2-636C-4F12-B72D-A54B79AEF21D}" destId="{C764BD7D-24A3-4DFA-9C7A-2C208613BE2B}" srcOrd="0" destOrd="0" presId="urn:microsoft.com/office/officeart/2008/layout/VerticalAccentList"/>
    <dgm:cxn modelId="{21C6E5A1-EDCD-48A9-BBED-36023B64F30C}" type="presParOf" srcId="{D694D9EF-F55E-4EB5-8CFA-4A61BB804CAE}" destId="{0B32AF55-3F49-4268-9ED8-2057B6688E64}" srcOrd="1" destOrd="0" presId="urn:microsoft.com/office/officeart/2008/layout/VerticalAccentList"/>
    <dgm:cxn modelId="{A7102B89-0F46-4D0D-974D-ABDCB682E8C8}" type="presParOf" srcId="{0B32AF55-3F49-4268-9ED8-2057B6688E64}" destId="{7077D9D5-8380-4894-BF66-61148DE0CB5C}" srcOrd="0" destOrd="0" presId="urn:microsoft.com/office/officeart/2008/layout/VerticalAccentList"/>
    <dgm:cxn modelId="{9137699F-221B-446E-B3F5-AC4913D0737D}" type="presParOf" srcId="{0B32AF55-3F49-4268-9ED8-2057B6688E64}" destId="{44D34AE3-DB2C-4FDB-BAA1-73A7D8FF749B}" srcOrd="1" destOrd="0" presId="urn:microsoft.com/office/officeart/2008/layout/VerticalAccentList"/>
    <dgm:cxn modelId="{05BAC45D-0234-446F-8DC1-F032D3D7EC9C}" type="presParOf" srcId="{0B32AF55-3F49-4268-9ED8-2057B6688E64}" destId="{B422033B-37DF-448A-81D3-82AFF7EA1053}" srcOrd="2" destOrd="0" presId="urn:microsoft.com/office/officeart/2008/layout/VerticalAccentList"/>
    <dgm:cxn modelId="{126EFFC6-A135-4869-A01D-444B770D8FB4}" type="presParOf" srcId="{0B32AF55-3F49-4268-9ED8-2057B6688E64}" destId="{59810B82-DB68-47DA-BD13-F2203316071F}" srcOrd="3" destOrd="0" presId="urn:microsoft.com/office/officeart/2008/layout/VerticalAccentList"/>
    <dgm:cxn modelId="{5F5075C1-AC23-420F-8173-4B955D1EAC19}" type="presParOf" srcId="{0B32AF55-3F49-4268-9ED8-2057B6688E64}" destId="{5A112498-CF91-41D1-9EAF-649BF218F705}" srcOrd="4" destOrd="0" presId="urn:microsoft.com/office/officeart/2008/layout/VerticalAccentList"/>
    <dgm:cxn modelId="{6B9F3C42-9D3E-4B35-A660-66A4533C37D7}" type="presParOf" srcId="{0B32AF55-3F49-4268-9ED8-2057B6688E64}" destId="{7143E32B-87C1-45AB-8692-9392638B2A18}" srcOrd="5" destOrd="0" presId="urn:microsoft.com/office/officeart/2008/layout/VerticalAccentList"/>
    <dgm:cxn modelId="{1BAB9D90-93B9-4BD7-98C5-68F983E79DF0}" type="presParOf" srcId="{0B32AF55-3F49-4268-9ED8-2057B6688E64}" destId="{34A9599C-7E75-496B-A2CE-C473A3FA42B0}" srcOrd="6" destOrd="0" presId="urn:microsoft.com/office/officeart/2008/layout/VerticalAccentList"/>
    <dgm:cxn modelId="{DE431DB3-2504-482E-AC97-5CF3DB97C07A}" type="presParOf" srcId="{0B32AF55-3F49-4268-9ED8-2057B6688E64}" destId="{6CE27E8B-ECB1-49C2-813B-7A8B09E4B3FA}" srcOrd="7" destOrd="0" presId="urn:microsoft.com/office/officeart/2008/layout/VerticalAccentList"/>
    <dgm:cxn modelId="{304763D7-B966-45B4-9D55-3F738E15EAE1}" type="presParOf" srcId="{D694D9EF-F55E-4EB5-8CFA-4A61BB804CAE}" destId="{41F0D58C-2208-47EF-97EB-D901E7AE86F9}" srcOrd="2" destOrd="0" presId="urn:microsoft.com/office/officeart/2008/layout/VerticalAccentList"/>
    <dgm:cxn modelId="{EDBB2FAB-45EB-4303-895B-8FAACC8749DA}" type="presParOf" srcId="{D694D9EF-F55E-4EB5-8CFA-4A61BB804CAE}" destId="{5CE94255-BDA0-4049-9863-BB43D4CE1E9D}" srcOrd="3" destOrd="0" presId="urn:microsoft.com/office/officeart/2008/layout/VerticalAccentList"/>
    <dgm:cxn modelId="{47B257A4-860C-49E2-823E-F64AA6DB5625}" type="presParOf" srcId="{5CE94255-BDA0-4049-9863-BB43D4CE1E9D}" destId="{D66A49E1-629F-465B-B657-4D3C85DB6055}" srcOrd="0" destOrd="0" presId="urn:microsoft.com/office/officeart/2008/layout/VerticalAccentList"/>
    <dgm:cxn modelId="{9070F2D2-E729-4451-A491-DDEF7D91E2A0}" type="presParOf" srcId="{D694D9EF-F55E-4EB5-8CFA-4A61BB804CAE}" destId="{A574B1DD-FE0B-4131-9424-801C125D367A}" srcOrd="4" destOrd="0" presId="urn:microsoft.com/office/officeart/2008/layout/VerticalAccentList"/>
    <dgm:cxn modelId="{CF473DD8-490E-4820-A26B-DCC18FCA3748}" type="presParOf" srcId="{A574B1DD-FE0B-4131-9424-801C125D367A}" destId="{E2EB3B63-050F-4AAA-8407-8F0F24624CA9}" srcOrd="0" destOrd="0" presId="urn:microsoft.com/office/officeart/2008/layout/VerticalAccentList"/>
    <dgm:cxn modelId="{480F0399-9E86-42D1-A1EE-7EF5B488845F}" type="presParOf" srcId="{A574B1DD-FE0B-4131-9424-801C125D367A}" destId="{E1A74207-1BC8-46DA-ABF8-D6CA76914647}" srcOrd="1" destOrd="0" presId="urn:microsoft.com/office/officeart/2008/layout/VerticalAccentList"/>
    <dgm:cxn modelId="{149D05FA-56CE-4094-A83F-0C42A0CAC62A}" type="presParOf" srcId="{A574B1DD-FE0B-4131-9424-801C125D367A}" destId="{1EDA7144-BF6F-4ED0-B843-E2B2452B7FDF}" srcOrd="2" destOrd="0" presId="urn:microsoft.com/office/officeart/2008/layout/VerticalAccentList"/>
    <dgm:cxn modelId="{4B3C55E7-A900-4548-9B02-53EF751B7276}" type="presParOf" srcId="{A574B1DD-FE0B-4131-9424-801C125D367A}" destId="{12A5AD1A-C415-498D-8DDD-BAC2135CFE64}" srcOrd="3" destOrd="0" presId="urn:microsoft.com/office/officeart/2008/layout/VerticalAccentList"/>
    <dgm:cxn modelId="{23281C05-A4CB-4565-93E4-7D38DEE76839}" type="presParOf" srcId="{A574B1DD-FE0B-4131-9424-801C125D367A}" destId="{93D795C8-8796-4ABB-99A7-D78E85099BD2}" srcOrd="4" destOrd="0" presId="urn:microsoft.com/office/officeart/2008/layout/VerticalAccentList"/>
    <dgm:cxn modelId="{E850B0D7-4B9F-43E9-842D-30C11CAD6DC9}" type="presParOf" srcId="{A574B1DD-FE0B-4131-9424-801C125D367A}" destId="{97C8B765-4311-4F58-93EB-EFC1A8506FC4}" srcOrd="5" destOrd="0" presId="urn:microsoft.com/office/officeart/2008/layout/VerticalAccentList"/>
    <dgm:cxn modelId="{8F20EC46-3072-4390-B0E3-88D923E14CD0}" type="presParOf" srcId="{A574B1DD-FE0B-4131-9424-801C125D367A}" destId="{5A875B77-A329-4B60-AE78-7630FCA3FD62}" srcOrd="6" destOrd="0" presId="urn:microsoft.com/office/officeart/2008/layout/VerticalAccentList"/>
    <dgm:cxn modelId="{FD0712F7-1349-478B-AD6B-D039A1D83492}" type="presParOf" srcId="{A574B1DD-FE0B-4131-9424-801C125D367A}" destId="{F90339AA-D14B-45F4-9D3E-4DF41831C540}" srcOrd="7" destOrd="0" presId="urn:microsoft.com/office/officeart/2008/layout/VerticalAccentList"/>
    <dgm:cxn modelId="{95639959-27C7-4FB0-8762-FEE9CC9EB9A5}" type="presParOf" srcId="{D694D9EF-F55E-4EB5-8CFA-4A61BB804CAE}" destId="{9E54CA8D-739C-4D6C-914C-FC7DE1E3CF28}" srcOrd="5" destOrd="0" presId="urn:microsoft.com/office/officeart/2008/layout/VerticalAccentList"/>
    <dgm:cxn modelId="{B1AC751C-43AE-4253-8CED-9F7009DA30C5}" type="presParOf" srcId="{D694D9EF-F55E-4EB5-8CFA-4A61BB804CAE}" destId="{37722C6A-FAE2-4E44-8761-9CF8A61C17D2}" srcOrd="6" destOrd="0" presId="urn:microsoft.com/office/officeart/2008/layout/VerticalAccentList"/>
    <dgm:cxn modelId="{06DD38FA-2176-463B-9C92-C8889A4E17A9}" type="presParOf" srcId="{37722C6A-FAE2-4E44-8761-9CF8A61C17D2}" destId="{F46F16A8-A542-4A50-96AB-67B3026A600D}" srcOrd="0" destOrd="0" presId="urn:microsoft.com/office/officeart/2008/layout/VerticalAccentList"/>
    <dgm:cxn modelId="{E7F04EE1-0D29-4A7D-91B6-246D911D79B7}" type="presParOf" srcId="{D694D9EF-F55E-4EB5-8CFA-4A61BB804CAE}" destId="{19A48B04-A869-4C07-8604-77EF6D3CA7CC}" srcOrd="7" destOrd="0" presId="urn:microsoft.com/office/officeart/2008/layout/VerticalAccentList"/>
    <dgm:cxn modelId="{958C6B84-3F5D-4B1F-AB33-044FD3E09C52}" type="presParOf" srcId="{19A48B04-A869-4C07-8604-77EF6D3CA7CC}" destId="{819484F8-CF45-4B7C-9C8C-34AFB8D7DDD9}" srcOrd="0" destOrd="0" presId="urn:microsoft.com/office/officeart/2008/layout/VerticalAccentList"/>
    <dgm:cxn modelId="{084175B5-68BD-4ACB-A892-991AAE8197CD}" type="presParOf" srcId="{19A48B04-A869-4C07-8604-77EF6D3CA7CC}" destId="{A21F848C-5344-4567-8C66-C26CBECB7964}" srcOrd="1" destOrd="0" presId="urn:microsoft.com/office/officeart/2008/layout/VerticalAccentList"/>
    <dgm:cxn modelId="{5982563C-F297-4E94-B4F4-86D3F88A8FE6}" type="presParOf" srcId="{19A48B04-A869-4C07-8604-77EF6D3CA7CC}" destId="{0D0EEE8D-3A3E-4CCA-9A37-318E81AC607A}" srcOrd="2" destOrd="0" presId="urn:microsoft.com/office/officeart/2008/layout/VerticalAccentList"/>
    <dgm:cxn modelId="{C6F07D96-38FD-4FC9-99E0-FD867410A3EC}" type="presParOf" srcId="{19A48B04-A869-4C07-8604-77EF6D3CA7CC}" destId="{6E58A4CF-6608-4B4E-8BDD-9465483F21A6}" srcOrd="3" destOrd="0" presId="urn:microsoft.com/office/officeart/2008/layout/VerticalAccentList"/>
    <dgm:cxn modelId="{CB1167E2-E25F-4830-93C7-262BFD23AA89}" type="presParOf" srcId="{19A48B04-A869-4C07-8604-77EF6D3CA7CC}" destId="{07AE1666-4D72-43ED-8BB5-B76F0BA20F24}" srcOrd="4" destOrd="0" presId="urn:microsoft.com/office/officeart/2008/layout/VerticalAccentList"/>
    <dgm:cxn modelId="{A3C5F527-AF69-45C9-9E3C-7D3C1208597A}" type="presParOf" srcId="{19A48B04-A869-4C07-8604-77EF6D3CA7CC}" destId="{71A0BF8E-8FD2-458C-ABE6-98A3E309269A}" srcOrd="5" destOrd="0" presId="urn:microsoft.com/office/officeart/2008/layout/VerticalAccentList"/>
    <dgm:cxn modelId="{C36F4DB8-6287-4AC7-88EF-16E3274761E4}" type="presParOf" srcId="{19A48B04-A869-4C07-8604-77EF6D3CA7CC}" destId="{19515E33-B9B0-4F9A-B770-0A2AD5376E61}" srcOrd="6" destOrd="0" presId="urn:microsoft.com/office/officeart/2008/layout/VerticalAccentList"/>
    <dgm:cxn modelId="{C4D74383-AB8A-4A22-9DC7-D35B4F219832}" type="presParOf" srcId="{19A48B04-A869-4C07-8604-77EF6D3CA7CC}" destId="{7AF8E2C9-D2B8-40F7-ADD1-546015663A90}" srcOrd="7" destOrd="0" presId="urn:microsoft.com/office/officeart/2008/layout/VerticalAccentList"/>
    <dgm:cxn modelId="{43577072-5F78-4C04-B1C2-0D9EAC3D8584}" type="presParOf" srcId="{D694D9EF-F55E-4EB5-8CFA-4A61BB804CAE}" destId="{D912924E-DFEA-4914-85A0-7C79290B8380}" srcOrd="8" destOrd="0" presId="urn:microsoft.com/office/officeart/2008/layout/VerticalAccentList"/>
    <dgm:cxn modelId="{388C70F7-0542-4CC6-BC3D-9A3254D72F73}" type="presParOf" srcId="{D694D9EF-F55E-4EB5-8CFA-4A61BB804CAE}" destId="{3FA50A2F-2027-4EFE-A7AA-5CC5922C7462}" srcOrd="9" destOrd="0" presId="urn:microsoft.com/office/officeart/2008/layout/VerticalAccentList"/>
    <dgm:cxn modelId="{570B55EA-7D32-4264-AEA7-B57837615D4B}" type="presParOf" srcId="{3FA50A2F-2027-4EFE-A7AA-5CC5922C7462}" destId="{0EA89343-3018-4F5B-9E7F-249CA2BDB8FF}" srcOrd="0" destOrd="0" presId="urn:microsoft.com/office/officeart/2008/layout/VerticalAccentList"/>
    <dgm:cxn modelId="{8934BE65-4E93-47D8-8330-C1FE0916BDBF}" type="presParOf" srcId="{D694D9EF-F55E-4EB5-8CFA-4A61BB804CAE}" destId="{66A57507-4D15-41F5-97B3-1C0A87AAF34B}" srcOrd="10" destOrd="0" presId="urn:microsoft.com/office/officeart/2008/layout/VerticalAccentList"/>
    <dgm:cxn modelId="{89CF6B44-ADBF-4D84-88A0-87DD92CBAD1C}" type="presParOf" srcId="{66A57507-4D15-41F5-97B3-1C0A87AAF34B}" destId="{6D1B791A-4ABD-4980-AFB6-6C9F992D4F6F}" srcOrd="0" destOrd="0" presId="urn:microsoft.com/office/officeart/2008/layout/VerticalAccentList"/>
    <dgm:cxn modelId="{79BD18D1-DD3E-4799-B83A-E13F9ACEAB43}" type="presParOf" srcId="{66A57507-4D15-41F5-97B3-1C0A87AAF34B}" destId="{FA108CB5-1627-4BDA-8013-BD270245D4DF}" srcOrd="1" destOrd="0" presId="urn:microsoft.com/office/officeart/2008/layout/VerticalAccentList"/>
    <dgm:cxn modelId="{1648D411-6AC5-4140-ACF3-DDC7F1EDA0F9}" type="presParOf" srcId="{66A57507-4D15-41F5-97B3-1C0A87AAF34B}" destId="{D136C3F8-FA1D-4F2C-944A-9EC7977B7130}" srcOrd="2" destOrd="0" presId="urn:microsoft.com/office/officeart/2008/layout/VerticalAccentList"/>
    <dgm:cxn modelId="{0877829F-2041-41CF-B304-98C1F6456F10}" type="presParOf" srcId="{66A57507-4D15-41F5-97B3-1C0A87AAF34B}" destId="{E80E18A6-AA59-4D97-A08E-77761A707FEA}" srcOrd="3" destOrd="0" presId="urn:microsoft.com/office/officeart/2008/layout/VerticalAccentList"/>
    <dgm:cxn modelId="{CB53595A-9201-41B2-AE47-BB13AFE3AA4E}" type="presParOf" srcId="{66A57507-4D15-41F5-97B3-1C0A87AAF34B}" destId="{42EFA4D7-DB08-4AD1-8469-99678D95352F}" srcOrd="4" destOrd="0" presId="urn:microsoft.com/office/officeart/2008/layout/VerticalAccentList"/>
    <dgm:cxn modelId="{74664071-67A5-40CA-B2A1-E1E8F43B1022}" type="presParOf" srcId="{66A57507-4D15-41F5-97B3-1C0A87AAF34B}" destId="{8689B7A8-7BD3-4B27-9777-5CAB120B5629}" srcOrd="5" destOrd="0" presId="urn:microsoft.com/office/officeart/2008/layout/VerticalAccentList"/>
    <dgm:cxn modelId="{EBF6AD6D-95C1-410F-8CE0-99271E8324A1}" type="presParOf" srcId="{66A57507-4D15-41F5-97B3-1C0A87AAF34B}" destId="{EA79AE19-C690-47E9-80E1-842F8FB0A417}" srcOrd="6" destOrd="0" presId="urn:microsoft.com/office/officeart/2008/layout/VerticalAccentList"/>
    <dgm:cxn modelId="{FE79A338-76D4-45EA-B42B-EDF4C8759085}" type="presParOf" srcId="{66A57507-4D15-41F5-97B3-1C0A87AAF34B}" destId="{37C295FF-FD45-4CBC-B5D8-CE6FBDEB6AC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4BD7D-24A3-4DFA-9C7A-2C208613BE2B}">
      <dsp:nvSpPr>
        <dsp:cNvPr id="0" name=""/>
        <dsp:cNvSpPr/>
      </dsp:nvSpPr>
      <dsp:spPr>
        <a:xfrm>
          <a:off x="2130475" y="4231"/>
          <a:ext cx="4092739" cy="37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Lite</a:t>
          </a:r>
        </a:p>
      </dsp:txBody>
      <dsp:txXfrm>
        <a:off x="2130475" y="4231"/>
        <a:ext cx="4092739" cy="372067"/>
      </dsp:txXfrm>
    </dsp:sp>
    <dsp:sp modelId="{7077D9D5-8380-4894-BF66-61148DE0CB5C}">
      <dsp:nvSpPr>
        <dsp:cNvPr id="0" name=""/>
        <dsp:cNvSpPr/>
      </dsp:nvSpPr>
      <dsp:spPr>
        <a:xfrm>
          <a:off x="2130475"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34AE3-DB2C-4FDB-BAA1-73A7D8FF749B}">
      <dsp:nvSpPr>
        <dsp:cNvPr id="0" name=""/>
        <dsp:cNvSpPr/>
      </dsp:nvSpPr>
      <dsp:spPr>
        <a:xfrm>
          <a:off x="2705732"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2033B-37DF-448A-81D3-82AFF7EA1053}">
      <dsp:nvSpPr>
        <dsp:cNvPr id="0" name=""/>
        <dsp:cNvSpPr/>
      </dsp:nvSpPr>
      <dsp:spPr>
        <a:xfrm>
          <a:off x="3281444"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810B82-DB68-47DA-BD13-F2203316071F}">
      <dsp:nvSpPr>
        <dsp:cNvPr id="0" name=""/>
        <dsp:cNvSpPr/>
      </dsp:nvSpPr>
      <dsp:spPr>
        <a:xfrm>
          <a:off x="3856702"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112498-CF91-41D1-9EAF-649BF218F705}">
      <dsp:nvSpPr>
        <dsp:cNvPr id="0" name=""/>
        <dsp:cNvSpPr/>
      </dsp:nvSpPr>
      <dsp:spPr>
        <a:xfrm>
          <a:off x="4432414"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3E32B-87C1-45AB-8692-9392638B2A18}">
      <dsp:nvSpPr>
        <dsp:cNvPr id="0" name=""/>
        <dsp:cNvSpPr/>
      </dsp:nvSpPr>
      <dsp:spPr>
        <a:xfrm>
          <a:off x="5007671"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9599C-7E75-496B-A2CE-C473A3FA42B0}">
      <dsp:nvSpPr>
        <dsp:cNvPr id="0" name=""/>
        <dsp:cNvSpPr/>
      </dsp:nvSpPr>
      <dsp:spPr>
        <a:xfrm>
          <a:off x="5583383" y="37629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27E8B-ECB1-49C2-813B-7A8B09E4B3FA}">
      <dsp:nvSpPr>
        <dsp:cNvPr id="0" name=""/>
        <dsp:cNvSpPr/>
      </dsp:nvSpPr>
      <dsp:spPr>
        <a:xfrm>
          <a:off x="2130475" y="452090"/>
          <a:ext cx="4145944" cy="606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DMC Lite</a:t>
          </a:r>
        </a:p>
        <a:p>
          <a:pPr marL="0" lvl="0" indent="0" algn="l" defTabSz="444500">
            <a:lnSpc>
              <a:spcPct val="90000"/>
            </a:lnSpc>
            <a:spcBef>
              <a:spcPct val="0"/>
            </a:spcBef>
            <a:spcAft>
              <a:spcPct val="35000"/>
            </a:spcAft>
            <a:buNone/>
          </a:pPr>
          <a:r>
            <a:rPr lang="en-US" sz="1000" kern="1200" dirty="0"/>
            <a:t>VBA Lite (Maybe multiple)</a:t>
          </a:r>
        </a:p>
        <a:p>
          <a:pPr marL="0" lvl="0" indent="0" algn="l" defTabSz="444500">
            <a:lnSpc>
              <a:spcPct val="90000"/>
            </a:lnSpc>
            <a:spcBef>
              <a:spcPct val="0"/>
            </a:spcBef>
            <a:spcAft>
              <a:spcPct val="35000"/>
            </a:spcAft>
            <a:buNone/>
          </a:pPr>
          <a:r>
            <a:rPr lang="en-US" sz="1000" kern="1200" dirty="0"/>
            <a:t>VHA Lite</a:t>
          </a:r>
        </a:p>
      </dsp:txBody>
      <dsp:txXfrm>
        <a:off x="2130475" y="452090"/>
        <a:ext cx="4145944" cy="606331"/>
      </dsp:txXfrm>
    </dsp:sp>
    <dsp:sp modelId="{D66A49E1-629F-465B-B657-4D3C85DB6055}">
      <dsp:nvSpPr>
        <dsp:cNvPr id="0" name=""/>
        <dsp:cNvSpPr/>
      </dsp:nvSpPr>
      <dsp:spPr>
        <a:xfrm>
          <a:off x="2130475" y="1183251"/>
          <a:ext cx="4092739" cy="37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Letter Availability for Download</a:t>
          </a:r>
        </a:p>
      </dsp:txBody>
      <dsp:txXfrm>
        <a:off x="2130475" y="1183251"/>
        <a:ext cx="4092739" cy="372067"/>
      </dsp:txXfrm>
    </dsp:sp>
    <dsp:sp modelId="{E2EB3B63-050F-4AAA-8407-8F0F24624CA9}">
      <dsp:nvSpPr>
        <dsp:cNvPr id="0" name=""/>
        <dsp:cNvSpPr/>
      </dsp:nvSpPr>
      <dsp:spPr>
        <a:xfrm>
          <a:off x="2130475"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A74207-1BC8-46DA-ABF8-D6CA76914647}">
      <dsp:nvSpPr>
        <dsp:cNvPr id="0" name=""/>
        <dsp:cNvSpPr/>
      </dsp:nvSpPr>
      <dsp:spPr>
        <a:xfrm>
          <a:off x="2705732"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A7144-BF6F-4ED0-B843-E2B2452B7FDF}">
      <dsp:nvSpPr>
        <dsp:cNvPr id="0" name=""/>
        <dsp:cNvSpPr/>
      </dsp:nvSpPr>
      <dsp:spPr>
        <a:xfrm>
          <a:off x="3281444"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5AD1A-C415-498D-8DDD-BAC2135CFE64}">
      <dsp:nvSpPr>
        <dsp:cNvPr id="0" name=""/>
        <dsp:cNvSpPr/>
      </dsp:nvSpPr>
      <dsp:spPr>
        <a:xfrm>
          <a:off x="3856702"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795C8-8796-4ABB-99A7-D78E85099BD2}">
      <dsp:nvSpPr>
        <dsp:cNvPr id="0" name=""/>
        <dsp:cNvSpPr/>
      </dsp:nvSpPr>
      <dsp:spPr>
        <a:xfrm>
          <a:off x="4432414"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8B765-4311-4F58-93EB-EFC1A8506FC4}">
      <dsp:nvSpPr>
        <dsp:cNvPr id="0" name=""/>
        <dsp:cNvSpPr/>
      </dsp:nvSpPr>
      <dsp:spPr>
        <a:xfrm>
          <a:off x="5007671"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75B77-A329-4B60-AE78-7630FCA3FD62}">
      <dsp:nvSpPr>
        <dsp:cNvPr id="0" name=""/>
        <dsp:cNvSpPr/>
      </dsp:nvSpPr>
      <dsp:spPr>
        <a:xfrm>
          <a:off x="5583383" y="155531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0339AA-D14B-45F4-9D3E-4DF41831C540}">
      <dsp:nvSpPr>
        <dsp:cNvPr id="0" name=""/>
        <dsp:cNvSpPr/>
      </dsp:nvSpPr>
      <dsp:spPr>
        <a:xfrm>
          <a:off x="2130475" y="1631110"/>
          <a:ext cx="4145944" cy="606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DMC Availability</a:t>
          </a:r>
        </a:p>
        <a:p>
          <a:pPr marL="0" lvl="0" indent="0" algn="l" defTabSz="444500">
            <a:lnSpc>
              <a:spcPct val="90000"/>
            </a:lnSpc>
            <a:spcBef>
              <a:spcPct val="0"/>
            </a:spcBef>
            <a:spcAft>
              <a:spcPct val="35000"/>
            </a:spcAft>
            <a:buNone/>
          </a:pPr>
          <a:r>
            <a:rPr lang="en-US" sz="1000" kern="1200" dirty="0"/>
            <a:t>VBA Availability</a:t>
          </a:r>
        </a:p>
        <a:p>
          <a:pPr marL="0" lvl="0" indent="0" algn="l" defTabSz="444500">
            <a:lnSpc>
              <a:spcPct val="90000"/>
            </a:lnSpc>
            <a:spcBef>
              <a:spcPct val="0"/>
            </a:spcBef>
            <a:spcAft>
              <a:spcPct val="35000"/>
            </a:spcAft>
            <a:buNone/>
          </a:pPr>
          <a:r>
            <a:rPr lang="en-US" sz="1000" kern="1200" dirty="0"/>
            <a:t>VHA Availability</a:t>
          </a:r>
        </a:p>
      </dsp:txBody>
      <dsp:txXfrm>
        <a:off x="2130475" y="1631110"/>
        <a:ext cx="4145944" cy="606331"/>
      </dsp:txXfrm>
    </dsp:sp>
    <dsp:sp modelId="{F46F16A8-A542-4A50-96AB-67B3026A600D}">
      <dsp:nvSpPr>
        <dsp:cNvPr id="0" name=""/>
        <dsp:cNvSpPr/>
      </dsp:nvSpPr>
      <dsp:spPr>
        <a:xfrm>
          <a:off x="2130475" y="2362271"/>
          <a:ext cx="4092739" cy="37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Letter Available in Digital Form</a:t>
          </a:r>
        </a:p>
      </dsp:txBody>
      <dsp:txXfrm>
        <a:off x="2130475" y="2362271"/>
        <a:ext cx="4092739" cy="372067"/>
      </dsp:txXfrm>
    </dsp:sp>
    <dsp:sp modelId="{819484F8-CF45-4B7C-9C8C-34AFB8D7DDD9}">
      <dsp:nvSpPr>
        <dsp:cNvPr id="0" name=""/>
        <dsp:cNvSpPr/>
      </dsp:nvSpPr>
      <dsp:spPr>
        <a:xfrm>
          <a:off x="2130475"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F848C-5344-4567-8C66-C26CBECB7964}">
      <dsp:nvSpPr>
        <dsp:cNvPr id="0" name=""/>
        <dsp:cNvSpPr/>
      </dsp:nvSpPr>
      <dsp:spPr>
        <a:xfrm>
          <a:off x="2705732"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EEE8D-3A3E-4CCA-9A37-318E81AC607A}">
      <dsp:nvSpPr>
        <dsp:cNvPr id="0" name=""/>
        <dsp:cNvSpPr/>
      </dsp:nvSpPr>
      <dsp:spPr>
        <a:xfrm>
          <a:off x="3281444"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8A4CF-6608-4B4E-8BDD-9465483F21A6}">
      <dsp:nvSpPr>
        <dsp:cNvPr id="0" name=""/>
        <dsp:cNvSpPr/>
      </dsp:nvSpPr>
      <dsp:spPr>
        <a:xfrm>
          <a:off x="3856702"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E1666-4D72-43ED-8BB5-B76F0BA20F24}">
      <dsp:nvSpPr>
        <dsp:cNvPr id="0" name=""/>
        <dsp:cNvSpPr/>
      </dsp:nvSpPr>
      <dsp:spPr>
        <a:xfrm>
          <a:off x="4432414"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A0BF8E-8FD2-458C-ABE6-98A3E309269A}">
      <dsp:nvSpPr>
        <dsp:cNvPr id="0" name=""/>
        <dsp:cNvSpPr/>
      </dsp:nvSpPr>
      <dsp:spPr>
        <a:xfrm>
          <a:off x="5007671"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15E33-B9B0-4F9A-B770-0A2AD5376E61}">
      <dsp:nvSpPr>
        <dsp:cNvPr id="0" name=""/>
        <dsp:cNvSpPr/>
      </dsp:nvSpPr>
      <dsp:spPr>
        <a:xfrm>
          <a:off x="5583383" y="273433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8E2C9-D2B8-40F7-ADD1-546015663A90}">
      <dsp:nvSpPr>
        <dsp:cNvPr id="0" name=""/>
        <dsp:cNvSpPr/>
      </dsp:nvSpPr>
      <dsp:spPr>
        <a:xfrm>
          <a:off x="2130475" y="2810130"/>
          <a:ext cx="4145944" cy="606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DMC Availability</a:t>
          </a:r>
        </a:p>
        <a:p>
          <a:pPr marL="0" lvl="0" indent="0" algn="l" defTabSz="444500">
            <a:lnSpc>
              <a:spcPct val="90000"/>
            </a:lnSpc>
            <a:spcBef>
              <a:spcPct val="0"/>
            </a:spcBef>
            <a:spcAft>
              <a:spcPct val="35000"/>
            </a:spcAft>
            <a:buNone/>
          </a:pPr>
          <a:r>
            <a:rPr lang="en-US" sz="1000" kern="1200" dirty="0"/>
            <a:t>VBA Availability</a:t>
          </a:r>
        </a:p>
        <a:p>
          <a:pPr marL="0" lvl="0" indent="0" algn="l" defTabSz="444500">
            <a:lnSpc>
              <a:spcPct val="90000"/>
            </a:lnSpc>
            <a:spcBef>
              <a:spcPct val="0"/>
            </a:spcBef>
            <a:spcAft>
              <a:spcPct val="35000"/>
            </a:spcAft>
            <a:buNone/>
          </a:pPr>
          <a:r>
            <a:rPr lang="en-US" sz="1000" kern="1200" dirty="0"/>
            <a:t>VHA Availability</a:t>
          </a:r>
        </a:p>
      </dsp:txBody>
      <dsp:txXfrm>
        <a:off x="2130475" y="2810130"/>
        <a:ext cx="4145944" cy="606331"/>
      </dsp:txXfrm>
    </dsp:sp>
    <dsp:sp modelId="{0EA89343-3018-4F5B-9E7F-249CA2BDB8FF}">
      <dsp:nvSpPr>
        <dsp:cNvPr id="0" name=""/>
        <dsp:cNvSpPr/>
      </dsp:nvSpPr>
      <dsp:spPr>
        <a:xfrm>
          <a:off x="2130475" y="3541291"/>
          <a:ext cx="4092739" cy="37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Services Available Online</a:t>
          </a:r>
        </a:p>
      </dsp:txBody>
      <dsp:txXfrm>
        <a:off x="2130475" y="3541291"/>
        <a:ext cx="4092739" cy="372067"/>
      </dsp:txXfrm>
    </dsp:sp>
    <dsp:sp modelId="{6D1B791A-4ABD-4980-AFB6-6C9F992D4F6F}">
      <dsp:nvSpPr>
        <dsp:cNvPr id="0" name=""/>
        <dsp:cNvSpPr/>
      </dsp:nvSpPr>
      <dsp:spPr>
        <a:xfrm>
          <a:off x="2130475"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08CB5-1627-4BDA-8013-BD270245D4DF}">
      <dsp:nvSpPr>
        <dsp:cNvPr id="0" name=""/>
        <dsp:cNvSpPr/>
      </dsp:nvSpPr>
      <dsp:spPr>
        <a:xfrm>
          <a:off x="2705732"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6C3F8-FA1D-4F2C-944A-9EC7977B7130}">
      <dsp:nvSpPr>
        <dsp:cNvPr id="0" name=""/>
        <dsp:cNvSpPr/>
      </dsp:nvSpPr>
      <dsp:spPr>
        <a:xfrm>
          <a:off x="3281444"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E18A6-AA59-4D97-A08E-77761A707FEA}">
      <dsp:nvSpPr>
        <dsp:cNvPr id="0" name=""/>
        <dsp:cNvSpPr/>
      </dsp:nvSpPr>
      <dsp:spPr>
        <a:xfrm>
          <a:off x="3856702"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EFA4D7-DB08-4AD1-8469-99678D95352F}">
      <dsp:nvSpPr>
        <dsp:cNvPr id="0" name=""/>
        <dsp:cNvSpPr/>
      </dsp:nvSpPr>
      <dsp:spPr>
        <a:xfrm>
          <a:off x="4432414"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9B7A8-7BD3-4B27-9777-5CAB120B5629}">
      <dsp:nvSpPr>
        <dsp:cNvPr id="0" name=""/>
        <dsp:cNvSpPr/>
      </dsp:nvSpPr>
      <dsp:spPr>
        <a:xfrm>
          <a:off x="5007671"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9AE19-C690-47E9-80E1-842F8FB0A417}">
      <dsp:nvSpPr>
        <dsp:cNvPr id="0" name=""/>
        <dsp:cNvSpPr/>
      </dsp:nvSpPr>
      <dsp:spPr>
        <a:xfrm>
          <a:off x="5583383" y="3913358"/>
          <a:ext cx="957700" cy="75791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295FF-FD45-4CBC-B5D8-CE6FBDEB6AC2}">
      <dsp:nvSpPr>
        <dsp:cNvPr id="0" name=""/>
        <dsp:cNvSpPr/>
      </dsp:nvSpPr>
      <dsp:spPr>
        <a:xfrm>
          <a:off x="2130475" y="3989150"/>
          <a:ext cx="4145944" cy="606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t>DMC - Financial Status Report</a:t>
          </a:r>
        </a:p>
        <a:p>
          <a:pPr marL="0" lvl="0" indent="0" algn="l" defTabSz="444500">
            <a:lnSpc>
              <a:spcPct val="90000"/>
            </a:lnSpc>
            <a:spcBef>
              <a:spcPct val="0"/>
            </a:spcBef>
            <a:spcAft>
              <a:spcPct val="35000"/>
            </a:spcAft>
            <a:buNone/>
          </a:pPr>
          <a:r>
            <a:rPr lang="en-US" sz="1000" kern="1200" dirty="0"/>
            <a:t>VBA - ?</a:t>
          </a:r>
        </a:p>
        <a:p>
          <a:pPr marL="0" lvl="0" indent="0" algn="l" defTabSz="444500">
            <a:lnSpc>
              <a:spcPct val="90000"/>
            </a:lnSpc>
            <a:spcBef>
              <a:spcPct val="0"/>
            </a:spcBef>
            <a:spcAft>
              <a:spcPct val="35000"/>
            </a:spcAft>
            <a:buNone/>
          </a:pPr>
          <a:r>
            <a:rPr lang="en-US" sz="1000" kern="1200" dirty="0"/>
            <a:t>VHA - Waiver</a:t>
          </a:r>
        </a:p>
      </dsp:txBody>
      <dsp:txXfrm>
        <a:off x="2130475" y="3989150"/>
        <a:ext cx="4145944" cy="6063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EA599-9803-B04C-B3FB-2B0E7F023161}" type="datetimeFigureOut">
              <a:rPr lang="en-US" smtClean="0"/>
              <a:t>1/28/2021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FAF83-101F-2B48-87AB-16089F66384F}"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Summary Link: </a:t>
            </a:r>
          </a:p>
          <a:p>
            <a:r>
              <a:rPr lang="en-US" dirty="0"/>
              <a:t>https://dvagov-my.sharepoint.com/personal/justin_carver_va_gov/Lists/Fair%20Debt%20VODA%20Status%20Summary/AllItems.aspx?env=WebViewList </a:t>
            </a:r>
          </a:p>
          <a:p>
            <a:endParaRPr lang="en-US" dirty="0"/>
          </a:p>
          <a:p>
            <a:r>
              <a:rPr lang="en-US" dirty="0"/>
              <a:t>Management Alert Link: </a:t>
            </a:r>
          </a:p>
          <a:p>
            <a:r>
              <a:rPr lang="en-US" dirty="0"/>
              <a:t>https://dvagov-my.sharepoint.com/personal/justin_carver_va_gov/Lists/Fair%20Debt%20VODA%20Management%20Alert/AllItems.aspx?env=WebViewList</a:t>
            </a:r>
          </a:p>
          <a:p>
            <a:endParaRPr lang="en-US" dirty="0"/>
          </a:p>
          <a:p>
            <a:r>
              <a:rPr lang="en-US" dirty="0"/>
              <a:t>Accomplishments Link: </a:t>
            </a:r>
          </a:p>
          <a:p>
            <a:r>
              <a:rPr lang="en-US" dirty="0"/>
              <a:t>https://dvagov-my.sharepoint.com/personal/justin_carver_va_gov/Lists/Fair%20Debt%20VODA%20Accomplishments%20During%20Reporting%20Pe/AllItems.aspx?env=WebViewList</a:t>
            </a:r>
          </a:p>
          <a:p>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a:t>
            </a:fld>
            <a:endParaRPr lang="en-US"/>
          </a:p>
        </p:txBody>
      </p:sp>
    </p:spTree>
    <p:extLst>
      <p:ext uri="{BB962C8B-B14F-4D97-AF65-F5344CB8AC3E}">
        <p14:creationId xmlns:p14="http://schemas.microsoft.com/office/powerpoint/2010/main" val="1384727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15</a:t>
            </a:fld>
            <a:endParaRPr lang="en-US"/>
          </a:p>
        </p:txBody>
      </p:sp>
    </p:spTree>
    <p:extLst>
      <p:ext uri="{BB962C8B-B14F-4D97-AF65-F5344CB8AC3E}">
        <p14:creationId xmlns:p14="http://schemas.microsoft.com/office/powerpoint/2010/main" val="96459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16</a:t>
            </a:fld>
            <a:endParaRPr lang="en-US"/>
          </a:p>
        </p:txBody>
      </p:sp>
    </p:spTree>
    <p:extLst>
      <p:ext uri="{BB962C8B-B14F-4D97-AF65-F5344CB8AC3E}">
        <p14:creationId xmlns:p14="http://schemas.microsoft.com/office/powerpoint/2010/main" val="2645549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17</a:t>
            </a:fld>
            <a:endParaRPr lang="en-US"/>
          </a:p>
        </p:txBody>
      </p:sp>
    </p:spTree>
    <p:extLst>
      <p:ext uri="{BB962C8B-B14F-4D97-AF65-F5344CB8AC3E}">
        <p14:creationId xmlns:p14="http://schemas.microsoft.com/office/powerpoint/2010/main" val="122589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a:t>
            </a:r>
          </a:p>
          <a:p>
            <a:pPr marL="0" indent="0">
              <a:buFont typeface="Arial" panose="020B0604020202020204" pitchFamily="34" charset="0"/>
              <a:buNone/>
            </a:pPr>
            <a:r>
              <a:rPr lang="en-US" i="1" dirty="0"/>
              <a:t>Show all applications in scope of the program with a quick view of health or progress.</a:t>
            </a:r>
          </a:p>
          <a:p>
            <a:pPr marL="171450" indent="-171450">
              <a:buFont typeface="Arial" panose="020B0604020202020204" pitchFamily="34" charset="0"/>
              <a:buChar char="•"/>
            </a:pPr>
            <a:endParaRPr lang="en-US" dirty="0"/>
          </a:p>
          <a:p>
            <a:r>
              <a:rPr lang="en-US" dirty="0"/>
              <a:t>List applications that the program must impact.  Group by dependency, high to low.  This gives a quick view of the complexity of the program, and highlights potential trouble points.	</a:t>
            </a:r>
          </a:p>
        </p:txBody>
      </p:sp>
      <p:sp>
        <p:nvSpPr>
          <p:cNvPr id="4" name="Slide Number Placeholder 3"/>
          <p:cNvSpPr>
            <a:spLocks noGrp="1"/>
          </p:cNvSpPr>
          <p:nvPr>
            <p:ph type="sldNum" sz="quarter" idx="10"/>
          </p:nvPr>
        </p:nvSpPr>
        <p:spPr/>
        <p:txBody>
          <a:bodyPr/>
          <a:lstStyle/>
          <a:p>
            <a:fld id="{0B31FA43-6C0E-6047-B106-ADAB81A86D51}" type="slidenum">
              <a:rPr lang="en-US" smtClean="0"/>
              <a:t>18</a:t>
            </a:fld>
            <a:endParaRPr lang="en-US"/>
          </a:p>
        </p:txBody>
      </p:sp>
    </p:spTree>
    <p:extLst>
      <p:ext uri="{BB962C8B-B14F-4D97-AF65-F5344CB8AC3E}">
        <p14:creationId xmlns:p14="http://schemas.microsoft.com/office/powerpoint/2010/main" val="131164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a:t>
            </a:r>
          </a:p>
          <a:p>
            <a:pPr marL="0" indent="0">
              <a:buFont typeface="Arial" panose="020B0604020202020204" pitchFamily="34" charset="0"/>
              <a:buNone/>
            </a:pPr>
            <a:r>
              <a:rPr lang="en-US" i="1" dirty="0"/>
              <a:t>Show all applications in scope of the program with a quick view of health or progress.</a:t>
            </a:r>
          </a:p>
          <a:p>
            <a:pPr marL="171450" indent="-171450">
              <a:buFont typeface="Arial" panose="020B0604020202020204" pitchFamily="34" charset="0"/>
              <a:buChar char="•"/>
            </a:pPr>
            <a:endParaRPr lang="en-US" dirty="0"/>
          </a:p>
          <a:p>
            <a:r>
              <a:rPr lang="en-US" dirty="0"/>
              <a:t>List applications that the program must impact.  Group by dependency, high to low.  This gives a quick view of the complexity of the program, and highlights potential trouble points.	</a:t>
            </a:r>
          </a:p>
        </p:txBody>
      </p:sp>
      <p:sp>
        <p:nvSpPr>
          <p:cNvPr id="4" name="Slide Number Placeholder 3"/>
          <p:cNvSpPr>
            <a:spLocks noGrp="1"/>
          </p:cNvSpPr>
          <p:nvPr>
            <p:ph type="sldNum" sz="quarter" idx="10"/>
          </p:nvPr>
        </p:nvSpPr>
        <p:spPr/>
        <p:txBody>
          <a:bodyPr/>
          <a:lstStyle/>
          <a:p>
            <a:fld id="{0B31FA43-6C0E-6047-B106-ADAB81A86D51}" type="slidenum">
              <a:rPr lang="en-US" smtClean="0"/>
              <a:t>19</a:t>
            </a:fld>
            <a:endParaRPr lang="en-US"/>
          </a:p>
        </p:txBody>
      </p:sp>
    </p:spTree>
    <p:extLst>
      <p:ext uri="{BB962C8B-B14F-4D97-AF65-F5344CB8AC3E}">
        <p14:creationId xmlns:p14="http://schemas.microsoft.com/office/powerpoint/2010/main" val="396665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20</a:t>
            </a:fld>
            <a:endParaRPr lang="en-US"/>
          </a:p>
        </p:txBody>
      </p:sp>
    </p:spTree>
    <p:extLst>
      <p:ext uri="{BB962C8B-B14F-4D97-AF65-F5344CB8AC3E}">
        <p14:creationId xmlns:p14="http://schemas.microsoft.com/office/powerpoint/2010/main" val="424236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21</a:t>
            </a:fld>
            <a:endParaRPr lang="en-US"/>
          </a:p>
        </p:txBody>
      </p:sp>
    </p:spTree>
    <p:extLst>
      <p:ext uri="{BB962C8B-B14F-4D97-AF65-F5344CB8AC3E}">
        <p14:creationId xmlns:p14="http://schemas.microsoft.com/office/powerpoint/2010/main" val="3663286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22</a:t>
            </a:fld>
            <a:endParaRPr lang="en-US"/>
          </a:p>
        </p:txBody>
      </p:sp>
    </p:spTree>
    <p:extLst>
      <p:ext uri="{BB962C8B-B14F-4D97-AF65-F5344CB8AC3E}">
        <p14:creationId xmlns:p14="http://schemas.microsoft.com/office/powerpoint/2010/main" val="136032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Summary Link: </a:t>
            </a:r>
          </a:p>
          <a:p>
            <a:r>
              <a:rPr lang="en-US" dirty="0"/>
              <a:t>https://dvagov-my.sharepoint.com/personal/justin_carver_va_gov/Lists/Fair%20Debt%20VODA%20Status%20Summary/AllItems.aspx?env=WebViewList </a:t>
            </a:r>
          </a:p>
          <a:p>
            <a:endParaRPr lang="en-US" dirty="0"/>
          </a:p>
          <a:p>
            <a:r>
              <a:rPr lang="en-US" dirty="0"/>
              <a:t>Management Alert Link: </a:t>
            </a:r>
          </a:p>
          <a:p>
            <a:r>
              <a:rPr lang="en-US" dirty="0"/>
              <a:t>https://dvagov-my.sharepoint.com/personal/justin_carver_va_gov/Lists/Fair%20Debt%20VODA%20Management%20Alert/AllItems.aspx?env=WebViewList</a:t>
            </a:r>
          </a:p>
          <a:p>
            <a:endParaRPr lang="en-US" dirty="0"/>
          </a:p>
          <a:p>
            <a:r>
              <a:rPr lang="en-US" dirty="0"/>
              <a:t>Accomplishments Link: </a:t>
            </a:r>
          </a:p>
          <a:p>
            <a:r>
              <a:rPr lang="en-US" dirty="0"/>
              <a:t>https://dvagov-my.sharepoint.com/personal/justin_carver_va_gov/Lists/Fair%20Debt%20VODA%20Accomplishments%20During%20Reporting%20Pe/AllItems.aspx?env=WebViewList</a:t>
            </a:r>
          </a:p>
          <a:p>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a:t>
            </a:fld>
            <a:endParaRPr lang="en-US"/>
          </a:p>
        </p:txBody>
      </p:sp>
    </p:spTree>
    <p:extLst>
      <p:ext uri="{BB962C8B-B14F-4D97-AF65-F5344CB8AC3E}">
        <p14:creationId xmlns:p14="http://schemas.microsoft.com/office/powerpoint/2010/main" val="397552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4</a:t>
            </a:fld>
            <a:endParaRPr lang="en-US"/>
          </a:p>
        </p:txBody>
      </p:sp>
    </p:spTree>
    <p:extLst>
      <p:ext uri="{BB962C8B-B14F-4D97-AF65-F5344CB8AC3E}">
        <p14:creationId xmlns:p14="http://schemas.microsoft.com/office/powerpoint/2010/main" val="274547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a:t>
            </a:r>
          </a:p>
          <a:p>
            <a:pPr marL="0" indent="0">
              <a:buFont typeface="Arial" panose="020B0604020202020204" pitchFamily="34" charset="0"/>
              <a:buNone/>
            </a:pPr>
            <a:r>
              <a:rPr lang="en-US" i="1" dirty="0"/>
              <a:t>Provide an overview and health of the program scope.</a:t>
            </a:r>
          </a:p>
          <a:p>
            <a:pPr marL="171450" indent="-171450">
              <a:buFont typeface="Arial" panose="020B0604020202020204" pitchFamily="34" charset="0"/>
              <a:buChar char="•"/>
            </a:pPr>
            <a:endParaRPr lang="en-US" dirty="0"/>
          </a:p>
          <a:p>
            <a:r>
              <a:rPr lang="en-US" dirty="0"/>
              <a:t>What is the scope:</a:t>
            </a:r>
          </a:p>
          <a:p>
            <a:pPr marL="171450" indent="-171450">
              <a:buFont typeface="Arial" panose="020B0604020202020204" pitchFamily="34" charset="0"/>
              <a:buChar char="•"/>
            </a:pPr>
            <a:r>
              <a:rPr lang="en-US" dirty="0"/>
              <a:t>Describe the scope.  This might be a summary of the epics, capabilities, or summary statement.</a:t>
            </a:r>
          </a:p>
          <a:p>
            <a:r>
              <a:rPr lang="en-US" dirty="0"/>
              <a:t>Status of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 we have clear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Are we confident we will clarify scope in time to meet the schedule?</a:t>
            </a:r>
          </a:p>
          <a:p>
            <a:r>
              <a:rPr lang="en-US" dirty="0"/>
              <a:t>Next steps (30-day look ahead)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next steps in finalizing scope</a:t>
            </a:r>
          </a:p>
          <a:p>
            <a:r>
              <a:rPr lang="en-US" dirty="0"/>
              <a:t>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issues with finalizing the scope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5</a:t>
            </a:fld>
            <a:endParaRPr lang="en-US"/>
          </a:p>
        </p:txBody>
      </p:sp>
    </p:spTree>
    <p:extLst>
      <p:ext uri="{BB962C8B-B14F-4D97-AF65-F5344CB8AC3E}">
        <p14:creationId xmlns:p14="http://schemas.microsoft.com/office/powerpoint/2010/main" val="287345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a:t>
            </a:r>
          </a:p>
          <a:p>
            <a:pPr marL="0" indent="0">
              <a:buFont typeface="Arial" panose="020B0604020202020204" pitchFamily="34" charset="0"/>
              <a:buNone/>
            </a:pPr>
            <a:r>
              <a:rPr lang="en-US" i="1" dirty="0"/>
              <a:t>Provide an overview and health of the program scope.</a:t>
            </a:r>
          </a:p>
          <a:p>
            <a:pPr marL="171450" indent="-171450">
              <a:buFont typeface="Arial" panose="020B0604020202020204" pitchFamily="34" charset="0"/>
              <a:buChar char="•"/>
            </a:pPr>
            <a:endParaRPr lang="en-US" dirty="0"/>
          </a:p>
          <a:p>
            <a:r>
              <a:rPr lang="en-US" dirty="0"/>
              <a:t>What is the scope:</a:t>
            </a:r>
          </a:p>
          <a:p>
            <a:pPr marL="171450" indent="-171450">
              <a:buFont typeface="Arial" panose="020B0604020202020204" pitchFamily="34" charset="0"/>
              <a:buChar char="•"/>
            </a:pPr>
            <a:r>
              <a:rPr lang="en-US" dirty="0"/>
              <a:t>Describe the scope.  This might be a summary of the epics, capabilities, or summary statement.</a:t>
            </a:r>
          </a:p>
          <a:p>
            <a:r>
              <a:rPr lang="en-US" dirty="0"/>
              <a:t>Status of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 we have clear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Are we confident we will clarify scope in time to meet the schedule?</a:t>
            </a:r>
          </a:p>
          <a:p>
            <a:r>
              <a:rPr lang="en-US" dirty="0"/>
              <a:t>Next steps (30-day look ahead)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next steps in finalizing scope</a:t>
            </a:r>
          </a:p>
          <a:p>
            <a:r>
              <a:rPr lang="en-US" dirty="0"/>
              <a:t>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issues with finalizing the scope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6</a:t>
            </a:fld>
            <a:endParaRPr lang="en-US"/>
          </a:p>
        </p:txBody>
      </p:sp>
    </p:spTree>
    <p:extLst>
      <p:ext uri="{BB962C8B-B14F-4D97-AF65-F5344CB8AC3E}">
        <p14:creationId xmlns:p14="http://schemas.microsoft.com/office/powerpoint/2010/main" val="61139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7</a:t>
            </a:fld>
            <a:endParaRPr lang="en-US"/>
          </a:p>
        </p:txBody>
      </p:sp>
    </p:spTree>
    <p:extLst>
      <p:ext uri="{BB962C8B-B14F-4D97-AF65-F5344CB8AC3E}">
        <p14:creationId xmlns:p14="http://schemas.microsoft.com/office/powerpoint/2010/main" val="274547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8</a:t>
            </a:fld>
            <a:endParaRPr lang="en-US"/>
          </a:p>
        </p:txBody>
      </p:sp>
    </p:spTree>
    <p:extLst>
      <p:ext uri="{BB962C8B-B14F-4D97-AF65-F5344CB8AC3E}">
        <p14:creationId xmlns:p14="http://schemas.microsoft.com/office/powerpoint/2010/main" val="38898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13</a:t>
            </a:fld>
            <a:endParaRPr lang="en-US"/>
          </a:p>
        </p:txBody>
      </p:sp>
    </p:spTree>
    <p:extLst>
      <p:ext uri="{BB962C8B-B14F-4D97-AF65-F5344CB8AC3E}">
        <p14:creationId xmlns:p14="http://schemas.microsoft.com/office/powerpoint/2010/main" val="288260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slide: </a:t>
            </a:r>
            <a:endParaRPr lang="en-US" i="1" dirty="0"/>
          </a:p>
          <a:p>
            <a:r>
              <a:rPr lang="en-US" i="1" dirty="0"/>
              <a:t>Provide detail on the major program issues that require senior leadership assistance.  There should be separate slides for each of the major issues.</a:t>
            </a:r>
            <a:endParaRPr lang="en-US" dirty="0"/>
          </a:p>
          <a:p>
            <a:endParaRPr lang="en-US" dirty="0"/>
          </a:p>
          <a:p>
            <a:r>
              <a:rPr lang="en-US" dirty="0"/>
              <a:t>Issues description: </a:t>
            </a:r>
          </a:p>
          <a:p>
            <a:pPr marL="171450" indent="-171450">
              <a:buFont typeface="Arial" panose="020B0604020202020204" pitchFamily="34" charset="0"/>
              <a:buChar char="•"/>
            </a:pPr>
            <a:r>
              <a:rPr lang="en-US" i="1" dirty="0"/>
              <a:t>provide a summary of the issue</a:t>
            </a:r>
            <a:endParaRPr lang="en-US" dirty="0"/>
          </a:p>
          <a:p>
            <a:r>
              <a:rPr lang="en-US" dirty="0"/>
              <a:t>Actions taken: </a:t>
            </a:r>
          </a:p>
          <a:p>
            <a:pPr marL="171450" indent="-171450">
              <a:buFont typeface="Arial" panose="020B0604020202020204" pitchFamily="34" charset="0"/>
              <a:buChar char="•"/>
            </a:pPr>
            <a:r>
              <a:rPr lang="en-US" i="1" dirty="0"/>
              <a:t>describe actions the program team has taken to address the issue.</a:t>
            </a:r>
          </a:p>
          <a:p>
            <a:r>
              <a:rPr lang="en-US" dirty="0"/>
              <a:t>Next steps: </a:t>
            </a:r>
            <a:r>
              <a:rPr lang="en-US" i="1" dirty="0"/>
              <a:t> </a:t>
            </a:r>
          </a:p>
          <a:p>
            <a:pPr marL="171450" indent="-171450">
              <a:buFont typeface="Arial" panose="020B0604020202020204" pitchFamily="34" charset="0"/>
              <a:buChar char="•"/>
            </a:pPr>
            <a:r>
              <a:rPr lang="en-US" i="1" dirty="0"/>
              <a:t>describe the next steps the program team will take to address the issue.</a:t>
            </a:r>
            <a:endParaRPr lang="en-US" dirty="0"/>
          </a:p>
          <a:p>
            <a:r>
              <a:rPr lang="en-US" dirty="0"/>
              <a:t>Senior leadership action needed: </a:t>
            </a:r>
          </a:p>
          <a:p>
            <a:pPr marL="171450" indent="-171450">
              <a:buFont typeface="Arial" panose="020B0604020202020204" pitchFamily="34" charset="0"/>
              <a:buChar char="•"/>
            </a:pPr>
            <a:r>
              <a:rPr lang="en-US" i="1" dirty="0"/>
              <a:t>describe precise actions the program team requires of senior leadership.</a:t>
            </a:r>
            <a:endParaRPr lang="en-US" dirty="0"/>
          </a:p>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14</a:t>
            </a:fld>
            <a:endParaRPr lang="en-US"/>
          </a:p>
        </p:txBody>
      </p:sp>
    </p:spTree>
    <p:extLst>
      <p:ext uri="{BB962C8B-B14F-4D97-AF65-F5344CB8AC3E}">
        <p14:creationId xmlns:p14="http://schemas.microsoft.com/office/powerpoint/2010/main" val="1878129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pic>
        <p:nvPicPr>
          <p:cNvPr id="3"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10" name="VA Logo" descr="U.S. Department of Veterans Affairs, Office of Information and Technology seal."/>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84082" y="5535883"/>
            <a:ext cx="3370217" cy="786384"/>
          </a:xfrm>
          <a:prstGeom prst="rect">
            <a:avLst/>
          </a:prstGeom>
        </p:spPr>
      </p:pic>
      <p:sp>
        <p:nvSpPr>
          <p:cNvPr id="16" name="Presentation Title"/>
          <p:cNvSpPr>
            <a:spLocks noGrp="1"/>
          </p:cNvSpPr>
          <p:nvPr>
            <p:ph type="title" hasCustomPrompt="1"/>
          </p:nvPr>
        </p:nvSpPr>
        <p:spPr>
          <a:xfrm>
            <a:off x="3291840" y="1942495"/>
            <a:ext cx="4355045" cy="858806"/>
          </a:xfrm>
        </p:spPr>
        <p:txBody>
          <a:bodyPr anchor="t">
            <a:noAutofit/>
          </a:bodyPr>
          <a:lstStyle>
            <a:lvl1pPr>
              <a:defRPr sz="3000" cap="all" baseline="0">
                <a:solidFill>
                  <a:srgbClr val="175594"/>
                </a:solidFill>
              </a:defRPr>
            </a:lvl1pPr>
          </a:lstStyle>
          <a:p>
            <a:r>
              <a:rPr lang="en-US" dirty="0"/>
              <a:t>Presentation Title</a:t>
            </a:r>
          </a:p>
        </p:txBody>
      </p:sp>
      <p:sp>
        <p:nvSpPr>
          <p:cNvPr id="7" name="Name of Presenter"/>
          <p:cNvSpPr>
            <a:spLocks noGrp="1"/>
          </p:cNvSpPr>
          <p:nvPr>
            <p:ph type="body" sz="quarter" idx="10" hasCustomPrompt="1"/>
          </p:nvPr>
        </p:nvSpPr>
        <p:spPr>
          <a:xfrm>
            <a:off x="3292475" y="2842370"/>
            <a:ext cx="4354513" cy="374904"/>
          </a:xfrm>
        </p:spPr>
        <p:txBody>
          <a:bodyPr>
            <a:noAutofit/>
          </a:bodyPr>
          <a:lstStyle>
            <a:lvl1pPr marL="0" indent="0">
              <a:buNone/>
              <a:defRPr sz="2200" b="1"/>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Presenter</a:t>
            </a:r>
          </a:p>
        </p:txBody>
      </p:sp>
      <p:sp>
        <p:nvSpPr>
          <p:cNvPr id="18" name="Title of Presenter"/>
          <p:cNvSpPr>
            <a:spLocks noGrp="1"/>
          </p:cNvSpPr>
          <p:nvPr>
            <p:ph type="body" sz="quarter" idx="11" hasCustomPrompt="1"/>
          </p:nvPr>
        </p:nvSpPr>
        <p:spPr>
          <a:xfrm>
            <a:off x="3292475" y="3266110"/>
            <a:ext cx="2386584" cy="393192"/>
          </a:xfrm>
        </p:spPr>
        <p:txBody>
          <a:bodyPr>
            <a:noAutofit/>
          </a:bodyPr>
          <a:lstStyle>
            <a:lvl1pPr marL="0" indent="0">
              <a:buNone/>
              <a:defRPr lang="en-US" sz="2200" i="1"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Title of Presenter</a:t>
            </a:r>
          </a:p>
        </p:txBody>
      </p:sp>
      <p:sp>
        <p:nvSpPr>
          <p:cNvPr id="22" name="Presenter's Organization"/>
          <p:cNvSpPr>
            <a:spLocks noGrp="1"/>
          </p:cNvSpPr>
          <p:nvPr>
            <p:ph type="body" sz="quarter" idx="12" hasCustomPrompt="1"/>
          </p:nvPr>
        </p:nvSpPr>
        <p:spPr>
          <a:xfrm>
            <a:off x="3292475" y="3726315"/>
            <a:ext cx="4354513" cy="439738"/>
          </a:xfrm>
        </p:spPr>
        <p:txBody>
          <a:bodyPr>
            <a:noAutofit/>
          </a:bodyPr>
          <a:lstStyle>
            <a:lvl1pPr marL="0" indent="0">
              <a:buNone/>
              <a:defRPr lang="en-US" sz="2200"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Presenter’s Organization</a:t>
            </a:r>
          </a:p>
        </p:txBody>
      </p:sp>
      <p:sp>
        <p:nvSpPr>
          <p:cNvPr id="27" name="Audience Name"/>
          <p:cNvSpPr>
            <a:spLocks noGrp="1"/>
          </p:cNvSpPr>
          <p:nvPr>
            <p:ph type="body" sz="quarter" idx="13" hasCustomPrompt="1"/>
          </p:nvPr>
        </p:nvSpPr>
        <p:spPr>
          <a:xfrm>
            <a:off x="3292475" y="4287713"/>
            <a:ext cx="2980944" cy="246888"/>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Audience Name</a:t>
            </a:r>
          </a:p>
        </p:txBody>
      </p:sp>
      <p:sp>
        <p:nvSpPr>
          <p:cNvPr id="29" name="Month Day, YYYY"/>
          <p:cNvSpPr>
            <a:spLocks noGrp="1"/>
          </p:cNvSpPr>
          <p:nvPr>
            <p:ph type="body" sz="quarter" idx="14" hasCustomPrompt="1"/>
          </p:nvPr>
        </p:nvSpPr>
        <p:spPr>
          <a:xfrm>
            <a:off x="3292475" y="4572313"/>
            <a:ext cx="2989263" cy="265176"/>
          </a:xfrm>
        </p:spPr>
        <p:txBody>
          <a:bodyPr>
            <a:noAutofit/>
          </a:bodyPr>
          <a:lstStyle>
            <a:lvl1pPr marL="0" indent="0">
              <a:buNone/>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Month Day, YYYY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Slide Title"/>
          <p:cNvSpPr>
            <a:spLocks noGrp="1"/>
          </p:cNvSpPr>
          <p:nvPr>
            <p:ph type="title" hasCustomPrompt="1"/>
          </p:nvPr>
        </p:nvSpPr>
        <p:spPr>
          <a:xfrm>
            <a:off x="630935" y="378460"/>
            <a:ext cx="7891272" cy="685800"/>
          </a:xfrm>
        </p:spPr>
        <p:txBody>
          <a:bodyPr>
            <a:noAutofit/>
          </a:bodyPr>
          <a:lstStyle>
            <a:lvl1pPr>
              <a:defRPr baseline="0">
                <a:solidFill>
                  <a:srgbClr val="1F1F1F"/>
                </a:solidFill>
              </a:defRPr>
            </a:lvl1pPr>
          </a:lstStyle>
          <a:p>
            <a:r>
              <a:rPr lang="en-US" dirty="0"/>
              <a:t>Insert Title, 28pt Calibri Bold (Color: RGB 33, 33, 33)</a:t>
            </a:r>
          </a:p>
        </p:txBody>
      </p:sp>
      <p:sp>
        <p:nvSpPr>
          <p:cNvPr id="3" name="Content Placeholder"/>
          <p:cNvSpPr>
            <a:spLocks noGrp="1"/>
          </p:cNvSpPr>
          <p:nvPr>
            <p:ph idx="1" hasCustomPrompt="1"/>
          </p:nvPr>
        </p:nvSpPr>
        <p:spPr>
          <a:xfrm>
            <a:off x="630935" y="1417320"/>
            <a:ext cx="7891271" cy="4489704"/>
          </a:xfrm>
        </p:spPr>
        <p:txBody>
          <a:bodyPr>
            <a:noAutofit/>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laceholder"/>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4" name="Footer Placeholder"/>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7" name="Foote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Slide Title"/>
          <p:cNvSpPr>
            <a:spLocks noGrp="1"/>
          </p:cNvSpPr>
          <p:nvPr>
            <p:ph type="title" hasCustomPrompt="1"/>
          </p:nvPr>
        </p:nvSpPr>
        <p:spPr>
          <a:xfrm>
            <a:off x="630936" y="374904"/>
            <a:ext cx="7891272" cy="686924"/>
          </a:xfrm>
        </p:spPr>
        <p:txBody>
          <a:bodyPr>
            <a:noAutofit/>
          </a:bodyPr>
          <a:lstStyle>
            <a:lvl1pPr>
              <a:defRPr baseline="0">
                <a:solidFill>
                  <a:srgbClr val="1F1F1F"/>
                </a:solidFill>
              </a:defRPr>
            </a:lvl1pPr>
          </a:lstStyle>
          <a:p>
            <a:r>
              <a:rPr lang="en-US" dirty="0"/>
              <a:t>Insert Title, 28pt Calibri Bold (Color: RGB 33, 33, 33)</a:t>
            </a:r>
          </a:p>
        </p:txBody>
      </p:sp>
      <p:sp>
        <p:nvSpPr>
          <p:cNvPr id="12" name="Heading Placeholder 1"/>
          <p:cNvSpPr>
            <a:spLocks noGrp="1"/>
          </p:cNvSpPr>
          <p:nvPr>
            <p:ph type="body" sz="quarter" idx="12" hasCustomPrompt="1"/>
          </p:nvPr>
        </p:nvSpPr>
        <p:spPr>
          <a:xfrm>
            <a:off x="630238" y="1202068"/>
            <a:ext cx="7891272" cy="41148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6" name="Content Placeholder 1"/>
          <p:cNvSpPr>
            <a:spLocks noGrp="1"/>
          </p:cNvSpPr>
          <p:nvPr>
            <p:ph sz="quarter" idx="13" hasCustomPrompt="1"/>
          </p:nvPr>
        </p:nvSpPr>
        <p:spPr>
          <a:xfrm>
            <a:off x="630238" y="1618488"/>
            <a:ext cx="7891462" cy="1993392"/>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7" name="Heading Placeholder 2"/>
          <p:cNvSpPr>
            <a:spLocks noGrp="1"/>
          </p:cNvSpPr>
          <p:nvPr>
            <p:ph type="body" sz="quarter" idx="14" hasCustomPrompt="1"/>
          </p:nvPr>
        </p:nvSpPr>
        <p:spPr>
          <a:xfrm>
            <a:off x="630238" y="3634948"/>
            <a:ext cx="7891272" cy="41148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8" name="Content Placeholder 2"/>
          <p:cNvSpPr>
            <a:spLocks noGrp="1"/>
          </p:cNvSpPr>
          <p:nvPr>
            <p:ph sz="quarter" idx="15" hasCustomPrompt="1"/>
          </p:nvPr>
        </p:nvSpPr>
        <p:spPr>
          <a:xfrm>
            <a:off x="630238" y="4054879"/>
            <a:ext cx="7891462" cy="1993392"/>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p:cNvSpPr>
            <a:spLocks noGrp="1"/>
          </p:cNvSpPr>
          <p:nvPr>
            <p:ph type="ftr" sz="quarter" idx="11"/>
          </p:nvPr>
        </p:nvSpPr>
        <p:spPr/>
        <p:txBody>
          <a:bodyPr/>
          <a:lstStyle/>
          <a:p>
            <a:r>
              <a:rPr lang="en-US"/>
              <a:t>Office of Information and Technology</a:t>
            </a:r>
          </a:p>
        </p:txBody>
      </p:sp>
      <p:pic>
        <p:nvPicPr>
          <p:cNvPr id="6" name="Foote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Slide Title"/>
          <p:cNvSpPr>
            <a:spLocks noGrp="1"/>
          </p:cNvSpPr>
          <p:nvPr>
            <p:ph type="title" hasCustomPrompt="1"/>
          </p:nvPr>
        </p:nvSpPr>
        <p:spPr>
          <a:xfrm>
            <a:off x="628650" y="374904"/>
            <a:ext cx="7886700" cy="685800"/>
          </a:xfrm>
        </p:spPr>
        <p:txBody>
          <a:bodyPr>
            <a:noAutofit/>
          </a:bodyPr>
          <a:lstStyle/>
          <a:p>
            <a:r>
              <a:rPr lang="en-US" dirty="0"/>
              <a:t>Insert Title, 28pt Calibri Bold (Color: RGB 33, 33, 33)</a:t>
            </a:r>
          </a:p>
        </p:txBody>
      </p:sp>
      <p:sp>
        <p:nvSpPr>
          <p:cNvPr id="15" name="Heading 1"/>
          <p:cNvSpPr>
            <a:spLocks noGrp="1"/>
          </p:cNvSpPr>
          <p:nvPr>
            <p:ph type="body" sz="quarter" idx="12" hasCustomPrompt="1"/>
          </p:nvPr>
        </p:nvSpPr>
        <p:spPr>
          <a:xfrm>
            <a:off x="628650" y="1210813"/>
            <a:ext cx="3776472" cy="640080"/>
          </a:xfrm>
        </p:spPr>
        <p:txBody>
          <a:bodyPr anchor="b">
            <a:noAutofit/>
          </a:bodyPr>
          <a:lstStyle>
            <a:lvl1pPr marL="228600" marR="0" indent="-228600" algn="l" defTabSz="914400" rtl="0" eaLnBrk="1" fontAlgn="auto" latinLnBrk="0" hangingPunct="1">
              <a:lnSpc>
                <a:spcPct val="90000"/>
              </a:lnSpc>
              <a:spcBef>
                <a:spcPts val="1000"/>
              </a:spcBef>
              <a:spcAft>
                <a:spcPts val="0"/>
              </a:spcAft>
              <a:buClrTx/>
              <a:buSzTx/>
              <a:buNone/>
              <a:tabLst/>
              <a:defRPr sz="2200" b="1" baseline="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a:t>
            </a:r>
          </a:p>
        </p:txBody>
      </p:sp>
      <p:sp>
        <p:nvSpPr>
          <p:cNvPr id="17" name="Content Placeholder 1"/>
          <p:cNvSpPr>
            <a:spLocks noGrp="1"/>
          </p:cNvSpPr>
          <p:nvPr>
            <p:ph sz="quarter" idx="13" hasCustomPrompt="1"/>
          </p:nvPr>
        </p:nvSpPr>
        <p:spPr>
          <a:xfrm>
            <a:off x="628650" y="1864926"/>
            <a:ext cx="3776472" cy="3811588"/>
          </a:xfrm>
        </p:spPr>
        <p:txBody>
          <a:bodyPr>
            <a:noAutofit/>
          </a:bodyPr>
          <a:lstStyle>
            <a:lvl1pPr>
              <a:defRPr sz="2000"/>
            </a:lvl1pPr>
            <a:lvl2pPr>
              <a:defRPr sz="2000"/>
            </a:lvl2pPr>
            <a:lvl3pPr>
              <a:defRPr sz="2000"/>
            </a:lvl3pPr>
            <a:lvl4pPr>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8" name="Heading 2"/>
          <p:cNvSpPr>
            <a:spLocks noGrp="1"/>
          </p:cNvSpPr>
          <p:nvPr>
            <p:ph type="body" sz="quarter" idx="14" hasCustomPrompt="1"/>
          </p:nvPr>
        </p:nvSpPr>
        <p:spPr>
          <a:xfrm>
            <a:off x="4738878" y="1210813"/>
            <a:ext cx="3776472" cy="640080"/>
          </a:xfrm>
        </p:spPr>
        <p:txBody>
          <a:bodyPr anchor="b">
            <a:noAutofit/>
          </a:bodyPr>
          <a:lstStyle>
            <a:lvl1pPr marL="228600" marR="0" indent="-228600" algn="l" defTabSz="914400" rtl="0" eaLnBrk="1" fontAlgn="auto" latinLnBrk="0" hangingPunct="1">
              <a:lnSpc>
                <a:spcPct val="90000"/>
              </a:lnSpc>
              <a:spcBef>
                <a:spcPts val="1000"/>
              </a:spcBef>
              <a:spcAft>
                <a:spcPts val="0"/>
              </a:spcAft>
              <a:buClrTx/>
              <a:buSzTx/>
              <a:buNone/>
              <a:tabLst/>
              <a:defRPr sz="2200" b="1" baseline="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a:t>
            </a:r>
          </a:p>
        </p:txBody>
      </p:sp>
      <p:sp>
        <p:nvSpPr>
          <p:cNvPr id="19" name="Content Placeholder 2"/>
          <p:cNvSpPr>
            <a:spLocks noGrp="1"/>
          </p:cNvSpPr>
          <p:nvPr>
            <p:ph sz="quarter" idx="15" hasCustomPrompt="1"/>
          </p:nvPr>
        </p:nvSpPr>
        <p:spPr>
          <a:xfrm>
            <a:off x="4738878" y="1864926"/>
            <a:ext cx="3776472" cy="3811588"/>
          </a:xfrm>
        </p:spPr>
        <p:txBody>
          <a:bodyPr>
            <a:noAutofit/>
          </a:bodyPr>
          <a:lstStyle>
            <a:lvl1pPr>
              <a:defRPr sz="2000"/>
            </a:lvl1pPr>
            <a:lvl2pPr>
              <a:defRPr sz="2000"/>
            </a:lvl2pPr>
            <a:lvl3pPr>
              <a:defRPr sz="2000"/>
            </a:lvl3pPr>
            <a:lvl4pPr>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p:cNvSpPr>
            <a:spLocks noGrp="1"/>
          </p:cNvSpPr>
          <p:nvPr>
            <p:ph type="ftr" sz="quarter" idx="11"/>
          </p:nvPr>
        </p:nvSpPr>
        <p:spPr/>
        <p:txBody>
          <a:bodyPr/>
          <a:lstStyle/>
          <a:p>
            <a:r>
              <a:rPr lang="en-US"/>
              <a:t>Office of Information and Technology</a:t>
            </a:r>
          </a:p>
        </p:txBody>
      </p:sp>
      <p:pic>
        <p:nvPicPr>
          <p:cNvPr id="6"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Slide Title"/>
          <p:cNvSpPr>
            <a:spLocks noGrp="1"/>
          </p:cNvSpPr>
          <p:nvPr>
            <p:ph type="title" hasCustomPrompt="1"/>
          </p:nvPr>
        </p:nvSpPr>
        <p:spPr/>
        <p:txBody>
          <a:bodyPr>
            <a:noAutofit/>
          </a:bodyPr>
          <a:lstStyle>
            <a:lvl1pPr>
              <a:defRPr baseline="0"/>
            </a:lvl1pPr>
          </a:lstStyle>
          <a:p>
            <a:r>
              <a:rPr lang="en-US" dirty="0"/>
              <a:t>Insert Title, 28pt Calibri Bold (Color: RGB 33, 33, 33)</a:t>
            </a:r>
          </a:p>
        </p:txBody>
      </p:sp>
      <p:sp>
        <p:nvSpPr>
          <p:cNvPr id="7" name="Slide Number Placeholder"/>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3" name="Footer Placeholder"/>
          <p:cNvSpPr>
            <a:spLocks noGrp="1"/>
          </p:cNvSpPr>
          <p:nvPr>
            <p:ph type="ftr" sz="quarter" idx="13"/>
          </p:nvPr>
        </p:nvSpPr>
        <p:spPr>
          <a:xfrm>
            <a:off x="3028950" y="6028289"/>
            <a:ext cx="3086100" cy="365125"/>
          </a:xfrm>
        </p:spPr>
        <p:txBody>
          <a:bodyPr/>
          <a:lstStyle/>
          <a:p>
            <a:r>
              <a:rPr lang="en-US" dirty="0"/>
              <a:t>Office of Information and Technology</a:t>
            </a:r>
          </a:p>
        </p:txBody>
      </p:sp>
      <p:pic>
        <p:nvPicPr>
          <p:cNvPr id="8"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363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Call Out"/>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dirty="0"/>
              <a:t>Call out slide: Important Information</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p:cNvSpPr>
            <a:spLocks noGrp="1"/>
          </p:cNvSpPr>
          <p:nvPr>
            <p:ph type="ftr" sz="quarter" idx="11"/>
          </p:nvPr>
        </p:nvSpPr>
        <p:spPr/>
        <p:txBody>
          <a:bodyPr/>
          <a:lstStyle/>
          <a:p>
            <a:r>
              <a:rPr lang="en-US"/>
              <a:t>Office of Information and Technology</a:t>
            </a:r>
          </a:p>
        </p:txBody>
      </p:sp>
      <p:pic>
        <p:nvPicPr>
          <p:cNvPr id="6"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3621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8"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Slide Title"/>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dirty="0"/>
              <a:t>Transition Slide Title Size 36pt,</a:t>
            </a:r>
            <a:br>
              <a:rPr lang="en-US" dirty="0"/>
            </a:br>
            <a:r>
              <a:rPr lang="en-US" dirty="0"/>
              <a:t>Calibri Bold (Color: RGB 33,33,33)</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743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Questions?"/>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7" name="Slide Number Placeholder"/>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02857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7" name="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Questions?"/>
          <p:cNvSpPr>
            <a:spLocks noGrp="1"/>
          </p:cNvSpPr>
          <p:nvPr>
            <p:ph type="title" hasCustomPrompt="1"/>
          </p:nvPr>
        </p:nvSpPr>
        <p:spPr>
          <a:xfrm>
            <a:off x="628650" y="1024604"/>
            <a:ext cx="7886700" cy="1325563"/>
          </a:xfrm>
        </p:spPr>
        <p:txBody>
          <a:bodyP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8" name="Text Placeholder"/>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9643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For Internal Use Only" descr="&quot;DRAFT&quot; graphic"/>
          <p:cNvPicPr>
            <a:picLocks noChangeAspect="1"/>
          </p:cNvPicPr>
          <p:nvPr userDrawn="1"/>
        </p:nvPicPr>
        <p:blipFill>
          <a:blip r:embed="rId11" cstate="print">
            <a:alphaModFix amt="85000"/>
            <a:extLst>
              <a:ext uri="{28A0092B-C50C-407E-A947-70E740481C1C}">
                <a14:useLocalDpi xmlns:a14="http://schemas.microsoft.com/office/drawing/2010/main"/>
              </a:ext>
            </a:extLst>
          </a:blip>
          <a:stretch>
            <a:fillRect/>
          </a:stretch>
        </p:blipFill>
        <p:spPr>
          <a:xfrm>
            <a:off x="1922318" y="0"/>
            <a:ext cx="5299364" cy="6858000"/>
          </a:xfrm>
          <a:prstGeom prst="rect">
            <a:avLst/>
          </a:prstGeom>
        </p:spPr>
      </p:pic>
      <p:sp>
        <p:nvSpPr>
          <p:cNvPr id="2" name="Slide Title"/>
          <p:cNvSpPr>
            <a:spLocks noGrp="1"/>
          </p:cNvSpPr>
          <p:nvPr>
            <p:ph type="title"/>
          </p:nvPr>
        </p:nvSpPr>
        <p:spPr>
          <a:xfrm>
            <a:off x="628650" y="374904"/>
            <a:ext cx="7886700" cy="685800"/>
          </a:xfrm>
          <a:prstGeom prst="rect">
            <a:avLst/>
          </a:prstGeom>
        </p:spPr>
        <p:txBody>
          <a:bodyPr vert="horz" lIns="91440" tIns="45720" rIns="91440" bIns="45720" rtlCol="0" anchor="ctr">
            <a:noAutofit/>
          </a:bodyPr>
          <a:lstStyle/>
          <a:p>
            <a:r>
              <a:rPr lang="en-US" dirty="0"/>
              <a:t>Title Size 28pt, Calibri Bold (Color: RGB 33,33,33)</a:t>
            </a:r>
          </a:p>
        </p:txBody>
      </p:sp>
      <p:sp>
        <p:nvSpPr>
          <p:cNvPr id="3" name="Content Placeholder"/>
          <p:cNvSpPr>
            <a:spLocks noGrp="1"/>
          </p:cNvSpPr>
          <p:nvPr>
            <p:ph type="body" idx="1"/>
          </p:nvPr>
        </p:nvSpPr>
        <p:spPr>
          <a:xfrm>
            <a:off x="630936" y="1416052"/>
            <a:ext cx="7886700" cy="4489766"/>
          </a:xfrm>
          <a:prstGeom prst="rect">
            <a:avLst/>
          </a:prstGeom>
        </p:spPr>
        <p:txBody>
          <a:bodyPr vert="horz" lIns="91440" tIns="45720" rIns="91440" bIns="45720" rtlCol="0">
            <a:noAutofit/>
          </a:body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a:p>
        </p:txBody>
      </p:sp>
      <p:sp>
        <p:nvSpPr>
          <p:cNvPr id="4" name="Footer"/>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 of Information and Technology</a:t>
            </a:r>
          </a:p>
        </p:txBody>
      </p:sp>
    </p:spTree>
    <p:extLst>
      <p:ext uri="{BB962C8B-B14F-4D97-AF65-F5344CB8AC3E}">
        <p14:creationId xmlns:p14="http://schemas.microsoft.com/office/powerpoint/2010/main" val="1884326421"/>
      </p:ext>
    </p:extLst>
  </p:cSld>
  <p:clrMap bg1="lt1" tx1="dk1" bg2="lt2" tx2="dk2" accent1="accent1" accent2="accent2" accent3="accent3" accent4="accent4" accent5="accent5" accent6="accent6" hlink="hlink" folHlink="folHlink"/>
  <p:sldLayoutIdLst>
    <p:sldLayoutId id="2147483706" r:id="rId1"/>
    <p:sldLayoutId id="2147483662" r:id="rId2"/>
    <p:sldLayoutId id="2147483707" r:id="rId3"/>
    <p:sldLayoutId id="2147483708" r:id="rId4"/>
    <p:sldLayoutId id="2147483699" r:id="rId5"/>
    <p:sldLayoutId id="2147483702" r:id="rId6"/>
    <p:sldLayoutId id="2147483700" r:id="rId7"/>
    <p:sldLayoutId id="2147483704" r:id="rId8"/>
    <p:sldLayoutId id="2147483701"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auth.va.gov/accessva/#forVeteran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va.gov/manage-va-deb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gress.gov/bill/115th-congress/house-bill/370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gress.gov/bill/115th-congress/senate-bill/288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auth.va.gov/VBS/Pr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91840" y="1942495"/>
            <a:ext cx="4920827" cy="858806"/>
          </a:xfrm>
        </p:spPr>
        <p:txBody>
          <a:bodyPr/>
          <a:lstStyle/>
          <a:p>
            <a:r>
              <a:rPr lang="en-US" dirty="0"/>
              <a:t>Fair Debt Veteran online Debt Access (VODA)      Vision</a:t>
            </a:r>
            <a:br>
              <a:rPr lang="en-US" dirty="0"/>
            </a:br>
            <a:br>
              <a:rPr lang="en-US" dirty="0"/>
            </a:br>
            <a:endParaRPr lang="en-US" dirty="0"/>
          </a:p>
        </p:txBody>
      </p:sp>
      <p:sp>
        <p:nvSpPr>
          <p:cNvPr id="7" name="Text Placeholder 6"/>
          <p:cNvSpPr>
            <a:spLocks noGrp="1"/>
          </p:cNvSpPr>
          <p:nvPr>
            <p:ph type="body" sz="quarter" idx="10"/>
          </p:nvPr>
        </p:nvSpPr>
        <p:spPr>
          <a:xfrm>
            <a:off x="3291840" y="3448304"/>
            <a:ext cx="4354513" cy="374904"/>
          </a:xfrm>
        </p:spPr>
        <p:txBody>
          <a:bodyPr/>
          <a:lstStyle/>
          <a:p>
            <a:r>
              <a:rPr lang="en-US" b="0" dirty="0"/>
              <a:t>Project Manager: Justin R. Carver </a:t>
            </a:r>
          </a:p>
        </p:txBody>
      </p:sp>
      <p:sp>
        <p:nvSpPr>
          <p:cNvPr id="11" name="Text Placeholder 10"/>
          <p:cNvSpPr>
            <a:spLocks noGrp="1"/>
          </p:cNvSpPr>
          <p:nvPr>
            <p:ph type="body" sz="quarter" idx="14"/>
          </p:nvPr>
        </p:nvSpPr>
        <p:spPr/>
        <p:txBody>
          <a:bodyPr/>
          <a:lstStyle/>
          <a:p>
            <a:r>
              <a:rPr lang="en-US" dirty="0"/>
              <a:t>Date: 01/19/2021</a:t>
            </a:r>
          </a:p>
        </p:txBody>
      </p:sp>
    </p:spTree>
    <p:extLst>
      <p:ext uri="{BB962C8B-B14F-4D97-AF65-F5344CB8AC3E}">
        <p14:creationId xmlns:p14="http://schemas.microsoft.com/office/powerpoint/2010/main" val="4458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EDD4-329D-4A3D-97A8-DEDC8106D037}"/>
              </a:ext>
            </a:extLst>
          </p:cNvPr>
          <p:cNvSpPr>
            <a:spLocks noGrp="1"/>
          </p:cNvSpPr>
          <p:nvPr>
            <p:ph type="title"/>
          </p:nvPr>
        </p:nvSpPr>
        <p:spPr/>
        <p:txBody>
          <a:bodyPr/>
          <a:lstStyle/>
          <a:p>
            <a:r>
              <a:rPr lang="en-US" dirty="0"/>
              <a:t>Reality - Current Functionality - IAM Authentication</a:t>
            </a:r>
          </a:p>
        </p:txBody>
      </p:sp>
      <p:pic>
        <p:nvPicPr>
          <p:cNvPr id="6" name="Content Placeholder 5">
            <a:extLst>
              <a:ext uri="{FF2B5EF4-FFF2-40B4-BE49-F238E27FC236}">
                <a16:creationId xmlns:a16="http://schemas.microsoft.com/office/drawing/2014/main" id="{6BE39E02-2276-4390-A03A-3A09C99377CF}"/>
              </a:ext>
            </a:extLst>
          </p:cNvPr>
          <p:cNvPicPr>
            <a:picLocks noGrp="1" noChangeAspect="1"/>
          </p:cNvPicPr>
          <p:nvPr>
            <p:ph idx="1"/>
          </p:nvPr>
        </p:nvPicPr>
        <p:blipFill rotWithShape="1">
          <a:blip r:embed="rId2"/>
          <a:srcRect l="10238" t="17384" r="10902" b="1881"/>
          <a:stretch/>
        </p:blipFill>
        <p:spPr>
          <a:xfrm>
            <a:off x="630934" y="1606858"/>
            <a:ext cx="7884415" cy="4099424"/>
          </a:xfrm>
          <a:prstGeom prst="rect">
            <a:avLst/>
          </a:prstGeom>
        </p:spPr>
      </p:pic>
      <p:sp>
        <p:nvSpPr>
          <p:cNvPr id="4" name="Slide Number Placeholder 3">
            <a:extLst>
              <a:ext uri="{FF2B5EF4-FFF2-40B4-BE49-F238E27FC236}">
                <a16:creationId xmlns:a16="http://schemas.microsoft.com/office/drawing/2014/main" id="{9F95F80F-447E-421D-8A74-9DC042DCFC0F}"/>
              </a:ext>
            </a:extLst>
          </p:cNvPr>
          <p:cNvSpPr>
            <a:spLocks noGrp="1"/>
          </p:cNvSpPr>
          <p:nvPr>
            <p:ph type="sldNum" sz="quarter" idx="12"/>
          </p:nvPr>
        </p:nvSpPr>
        <p:spPr/>
        <p:txBody>
          <a:bodyPr/>
          <a:lstStyle/>
          <a:p>
            <a:fld id="{E573346A-FCA4-684E-8D18-26E8324063ED}" type="slidenum">
              <a:rPr lang="en-US" smtClean="0"/>
              <a:t>10</a:t>
            </a:fld>
            <a:endParaRPr lang="en-US"/>
          </a:p>
        </p:txBody>
      </p:sp>
      <p:sp>
        <p:nvSpPr>
          <p:cNvPr id="5" name="Footer Placeholder 4">
            <a:extLst>
              <a:ext uri="{FF2B5EF4-FFF2-40B4-BE49-F238E27FC236}">
                <a16:creationId xmlns:a16="http://schemas.microsoft.com/office/drawing/2014/main" id="{377F7508-7F62-4217-992C-53C36486A278}"/>
              </a:ext>
            </a:extLst>
          </p:cNvPr>
          <p:cNvSpPr>
            <a:spLocks noGrp="1"/>
          </p:cNvSpPr>
          <p:nvPr>
            <p:ph type="ftr" sz="quarter" idx="13"/>
          </p:nvPr>
        </p:nvSpPr>
        <p:spPr/>
        <p:txBody>
          <a:bodyPr/>
          <a:lstStyle/>
          <a:p>
            <a:r>
              <a:rPr lang="en-US"/>
              <a:t>Office of Information and Technology</a:t>
            </a:r>
          </a:p>
        </p:txBody>
      </p:sp>
      <p:sp>
        <p:nvSpPr>
          <p:cNvPr id="7" name="TextBox 6">
            <a:extLst>
              <a:ext uri="{FF2B5EF4-FFF2-40B4-BE49-F238E27FC236}">
                <a16:creationId xmlns:a16="http://schemas.microsoft.com/office/drawing/2014/main" id="{373E6821-16D7-4D1A-923B-B76A159FA721}"/>
              </a:ext>
            </a:extLst>
          </p:cNvPr>
          <p:cNvSpPr txBox="1"/>
          <p:nvPr/>
        </p:nvSpPr>
        <p:spPr>
          <a:xfrm>
            <a:off x="621793" y="1064027"/>
            <a:ext cx="4345036" cy="369332"/>
          </a:xfrm>
          <a:prstGeom prst="rect">
            <a:avLst/>
          </a:prstGeom>
          <a:noFill/>
        </p:spPr>
        <p:txBody>
          <a:bodyPr wrap="none" rtlCol="0">
            <a:spAutoFit/>
          </a:bodyPr>
          <a:lstStyle/>
          <a:p>
            <a:r>
              <a:rPr lang="en-US" dirty="0">
                <a:hlinkClick r:id="rId3"/>
              </a:rPr>
              <a:t>https://eauth.va.gov/accessva/#forVeterans</a:t>
            </a:r>
            <a:r>
              <a:rPr lang="en-US" dirty="0"/>
              <a:t> </a:t>
            </a:r>
          </a:p>
        </p:txBody>
      </p:sp>
    </p:spTree>
    <p:extLst>
      <p:ext uri="{BB962C8B-B14F-4D97-AF65-F5344CB8AC3E}">
        <p14:creationId xmlns:p14="http://schemas.microsoft.com/office/powerpoint/2010/main" val="44392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EDD4-329D-4A3D-97A8-DEDC8106D037}"/>
              </a:ext>
            </a:extLst>
          </p:cNvPr>
          <p:cNvSpPr>
            <a:spLocks noGrp="1"/>
          </p:cNvSpPr>
          <p:nvPr>
            <p:ph type="title"/>
          </p:nvPr>
        </p:nvSpPr>
        <p:spPr/>
        <p:txBody>
          <a:bodyPr/>
          <a:lstStyle/>
          <a:p>
            <a:r>
              <a:rPr lang="en-US" dirty="0"/>
              <a:t>Reality - Current Functionality - VBA</a:t>
            </a:r>
          </a:p>
        </p:txBody>
      </p:sp>
      <p:sp>
        <p:nvSpPr>
          <p:cNvPr id="4" name="Slide Number Placeholder 3">
            <a:extLst>
              <a:ext uri="{FF2B5EF4-FFF2-40B4-BE49-F238E27FC236}">
                <a16:creationId xmlns:a16="http://schemas.microsoft.com/office/drawing/2014/main" id="{9F95F80F-447E-421D-8A74-9DC042DCFC0F}"/>
              </a:ext>
            </a:extLst>
          </p:cNvPr>
          <p:cNvSpPr>
            <a:spLocks noGrp="1"/>
          </p:cNvSpPr>
          <p:nvPr>
            <p:ph type="sldNum" sz="quarter" idx="12"/>
          </p:nvPr>
        </p:nvSpPr>
        <p:spPr/>
        <p:txBody>
          <a:bodyPr/>
          <a:lstStyle/>
          <a:p>
            <a:fld id="{E573346A-FCA4-684E-8D18-26E8324063ED}" type="slidenum">
              <a:rPr lang="en-US" smtClean="0"/>
              <a:t>11</a:t>
            </a:fld>
            <a:endParaRPr lang="en-US"/>
          </a:p>
        </p:txBody>
      </p:sp>
      <p:sp>
        <p:nvSpPr>
          <p:cNvPr id="5" name="Footer Placeholder 4">
            <a:extLst>
              <a:ext uri="{FF2B5EF4-FFF2-40B4-BE49-F238E27FC236}">
                <a16:creationId xmlns:a16="http://schemas.microsoft.com/office/drawing/2014/main" id="{377F7508-7F62-4217-992C-53C36486A278}"/>
              </a:ext>
            </a:extLst>
          </p:cNvPr>
          <p:cNvSpPr>
            <a:spLocks noGrp="1"/>
          </p:cNvSpPr>
          <p:nvPr>
            <p:ph type="ftr" sz="quarter" idx="13"/>
          </p:nvPr>
        </p:nvSpPr>
        <p:spPr/>
        <p:txBody>
          <a:bodyPr/>
          <a:lstStyle/>
          <a:p>
            <a:r>
              <a:rPr lang="en-US"/>
              <a:t>Office of Information and Technology</a:t>
            </a:r>
          </a:p>
        </p:txBody>
      </p:sp>
      <p:sp>
        <p:nvSpPr>
          <p:cNvPr id="8" name="Content Placeholder 7">
            <a:extLst>
              <a:ext uri="{FF2B5EF4-FFF2-40B4-BE49-F238E27FC236}">
                <a16:creationId xmlns:a16="http://schemas.microsoft.com/office/drawing/2014/main" id="{BD149BEF-F99F-43D3-8617-A57679EA9592}"/>
              </a:ext>
            </a:extLst>
          </p:cNvPr>
          <p:cNvSpPr>
            <a:spLocks noGrp="1"/>
          </p:cNvSpPr>
          <p:nvPr>
            <p:ph idx="1"/>
          </p:nvPr>
        </p:nvSpPr>
        <p:spPr/>
        <p:txBody>
          <a:bodyPr/>
          <a:lstStyle/>
          <a:p>
            <a:r>
              <a:rPr lang="en-US" dirty="0"/>
              <a:t>Award Letters</a:t>
            </a:r>
          </a:p>
        </p:txBody>
      </p:sp>
    </p:spTree>
    <p:extLst>
      <p:ext uri="{BB962C8B-B14F-4D97-AF65-F5344CB8AC3E}">
        <p14:creationId xmlns:p14="http://schemas.microsoft.com/office/powerpoint/2010/main" val="131124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EDD4-329D-4A3D-97A8-DEDC8106D037}"/>
              </a:ext>
            </a:extLst>
          </p:cNvPr>
          <p:cNvSpPr>
            <a:spLocks noGrp="1"/>
          </p:cNvSpPr>
          <p:nvPr>
            <p:ph type="title"/>
          </p:nvPr>
        </p:nvSpPr>
        <p:spPr/>
        <p:txBody>
          <a:bodyPr/>
          <a:lstStyle/>
          <a:p>
            <a:r>
              <a:rPr lang="en-US" dirty="0"/>
              <a:t>Reality - Current Functionality – VA Debt Portal</a:t>
            </a:r>
          </a:p>
        </p:txBody>
      </p:sp>
      <p:sp>
        <p:nvSpPr>
          <p:cNvPr id="4" name="Slide Number Placeholder 3">
            <a:extLst>
              <a:ext uri="{FF2B5EF4-FFF2-40B4-BE49-F238E27FC236}">
                <a16:creationId xmlns:a16="http://schemas.microsoft.com/office/drawing/2014/main" id="{9F95F80F-447E-421D-8A74-9DC042DCFC0F}"/>
              </a:ext>
            </a:extLst>
          </p:cNvPr>
          <p:cNvSpPr>
            <a:spLocks noGrp="1"/>
          </p:cNvSpPr>
          <p:nvPr>
            <p:ph type="sldNum" sz="quarter" idx="12"/>
          </p:nvPr>
        </p:nvSpPr>
        <p:spPr/>
        <p:txBody>
          <a:bodyPr/>
          <a:lstStyle/>
          <a:p>
            <a:fld id="{E573346A-FCA4-684E-8D18-26E8324063ED}" type="slidenum">
              <a:rPr lang="en-US" smtClean="0"/>
              <a:t>12</a:t>
            </a:fld>
            <a:endParaRPr lang="en-US"/>
          </a:p>
        </p:txBody>
      </p:sp>
      <p:sp>
        <p:nvSpPr>
          <p:cNvPr id="5" name="Footer Placeholder 4">
            <a:extLst>
              <a:ext uri="{FF2B5EF4-FFF2-40B4-BE49-F238E27FC236}">
                <a16:creationId xmlns:a16="http://schemas.microsoft.com/office/drawing/2014/main" id="{377F7508-7F62-4217-992C-53C36486A278}"/>
              </a:ext>
            </a:extLst>
          </p:cNvPr>
          <p:cNvSpPr>
            <a:spLocks noGrp="1"/>
          </p:cNvSpPr>
          <p:nvPr>
            <p:ph type="ftr" sz="quarter" idx="13"/>
          </p:nvPr>
        </p:nvSpPr>
        <p:spPr/>
        <p:txBody>
          <a:bodyPr/>
          <a:lstStyle/>
          <a:p>
            <a:r>
              <a:rPr lang="en-US"/>
              <a:t>Office of Information and Technology</a:t>
            </a:r>
          </a:p>
        </p:txBody>
      </p:sp>
      <p:pic>
        <p:nvPicPr>
          <p:cNvPr id="3" name="Content Placeholder 2">
            <a:extLst>
              <a:ext uri="{FF2B5EF4-FFF2-40B4-BE49-F238E27FC236}">
                <a16:creationId xmlns:a16="http://schemas.microsoft.com/office/drawing/2014/main" id="{797BA7AF-907C-4F34-88E2-9FBED9EA0649}"/>
              </a:ext>
            </a:extLst>
          </p:cNvPr>
          <p:cNvPicPr>
            <a:picLocks noGrp="1" noChangeAspect="1"/>
          </p:cNvPicPr>
          <p:nvPr>
            <p:ph idx="1"/>
          </p:nvPr>
        </p:nvPicPr>
        <p:blipFill rotWithShape="1">
          <a:blip r:embed="rId2"/>
          <a:srcRect l="17438" t="17175" r="19789" b="3558"/>
          <a:stretch/>
        </p:blipFill>
        <p:spPr>
          <a:xfrm>
            <a:off x="1518080" y="1626833"/>
            <a:ext cx="6107839" cy="4137568"/>
          </a:xfrm>
          <a:prstGeom prst="rect">
            <a:avLst/>
          </a:prstGeom>
        </p:spPr>
      </p:pic>
      <p:sp>
        <p:nvSpPr>
          <p:cNvPr id="9" name="TextBox 8">
            <a:extLst>
              <a:ext uri="{FF2B5EF4-FFF2-40B4-BE49-F238E27FC236}">
                <a16:creationId xmlns:a16="http://schemas.microsoft.com/office/drawing/2014/main" id="{A8EF7EC2-C04A-4A80-A7B5-8667A04DC5CA}"/>
              </a:ext>
            </a:extLst>
          </p:cNvPr>
          <p:cNvSpPr txBox="1"/>
          <p:nvPr/>
        </p:nvSpPr>
        <p:spPr>
          <a:xfrm>
            <a:off x="1518080" y="1178279"/>
            <a:ext cx="3724096" cy="369332"/>
          </a:xfrm>
          <a:prstGeom prst="rect">
            <a:avLst/>
          </a:prstGeom>
          <a:noFill/>
        </p:spPr>
        <p:txBody>
          <a:bodyPr wrap="none" rtlCol="0">
            <a:spAutoFit/>
          </a:bodyPr>
          <a:lstStyle/>
          <a:p>
            <a:r>
              <a:rPr lang="en-US" dirty="0">
                <a:hlinkClick r:id="rId3"/>
              </a:rPr>
              <a:t>http://www.va.gov/manage-va-debt/</a:t>
            </a:r>
            <a:r>
              <a:rPr lang="en-US" dirty="0"/>
              <a:t> </a:t>
            </a:r>
          </a:p>
        </p:txBody>
      </p:sp>
    </p:spTree>
    <p:extLst>
      <p:ext uri="{BB962C8B-B14F-4D97-AF65-F5344CB8AC3E}">
        <p14:creationId xmlns:p14="http://schemas.microsoft.com/office/powerpoint/2010/main" val="51695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Reality Depiction</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13</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3" name="Picture 2">
            <a:extLst>
              <a:ext uri="{FF2B5EF4-FFF2-40B4-BE49-F238E27FC236}">
                <a16:creationId xmlns:a16="http://schemas.microsoft.com/office/drawing/2014/main" id="{85AAF9BA-BBF0-4EBA-9EBE-1D4DDA51E37C}"/>
              </a:ext>
            </a:extLst>
          </p:cNvPr>
          <p:cNvPicPr>
            <a:picLocks noChangeAspect="1"/>
          </p:cNvPicPr>
          <p:nvPr/>
        </p:nvPicPr>
        <p:blipFill rotWithShape="1">
          <a:blip r:embed="rId3"/>
          <a:srcRect l="34166" t="28184" r="25278" b="41078"/>
          <a:stretch/>
        </p:blipFill>
        <p:spPr>
          <a:xfrm>
            <a:off x="584199" y="1742657"/>
            <a:ext cx="7517743" cy="3083343"/>
          </a:xfrm>
          <a:prstGeom prst="rect">
            <a:avLst/>
          </a:prstGeom>
        </p:spPr>
      </p:pic>
      <p:sp>
        <p:nvSpPr>
          <p:cNvPr id="6" name="TextBox 5">
            <a:extLst>
              <a:ext uri="{FF2B5EF4-FFF2-40B4-BE49-F238E27FC236}">
                <a16:creationId xmlns:a16="http://schemas.microsoft.com/office/drawing/2014/main" id="{E73D7207-72E6-41D3-8E18-4E37E68F6111}"/>
              </a:ext>
            </a:extLst>
          </p:cNvPr>
          <p:cNvSpPr txBox="1"/>
          <p:nvPr/>
        </p:nvSpPr>
        <p:spPr>
          <a:xfrm>
            <a:off x="762000" y="4885846"/>
            <a:ext cx="647934" cy="369332"/>
          </a:xfrm>
          <a:prstGeom prst="rect">
            <a:avLst/>
          </a:prstGeom>
          <a:noFill/>
        </p:spPr>
        <p:txBody>
          <a:bodyPr wrap="none" rtlCol="0">
            <a:spAutoFit/>
          </a:bodyPr>
          <a:lstStyle/>
          <a:p>
            <a:r>
              <a:rPr lang="en-US" dirty="0"/>
              <a:t>DMC</a:t>
            </a:r>
          </a:p>
        </p:txBody>
      </p:sp>
      <p:sp>
        <p:nvSpPr>
          <p:cNvPr id="8" name="Rectangle 7">
            <a:extLst>
              <a:ext uri="{FF2B5EF4-FFF2-40B4-BE49-F238E27FC236}">
                <a16:creationId xmlns:a16="http://schemas.microsoft.com/office/drawing/2014/main" id="{1652C62A-A4C4-4CED-BAC9-6CE3ACA4251C}"/>
              </a:ext>
            </a:extLst>
          </p:cNvPr>
          <p:cNvSpPr/>
          <p:nvPr/>
        </p:nvSpPr>
        <p:spPr>
          <a:xfrm>
            <a:off x="4741333" y="540368"/>
            <a:ext cx="3607329" cy="914400"/>
          </a:xfrm>
          <a:prstGeom prst="rect">
            <a:avLst/>
          </a:prstGeom>
          <a:solidFill>
            <a:schemeClr val="bg1"/>
          </a:solidFill>
          <a:ln>
            <a:solidFill>
              <a:srgbClr val="1F1F1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Treasury may not make it to consolidation. Therefore, may be necessary to refer. </a:t>
            </a:r>
          </a:p>
        </p:txBody>
      </p:sp>
    </p:spTree>
    <p:extLst>
      <p:ext uri="{BB962C8B-B14F-4D97-AF65-F5344CB8AC3E}">
        <p14:creationId xmlns:p14="http://schemas.microsoft.com/office/powerpoint/2010/main" val="144679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CB4C4F-79BA-4D29-BEE8-B1D446648AB8}"/>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Options</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14</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6" name="Content Placeholder 5">
            <a:extLst>
              <a:ext uri="{FF2B5EF4-FFF2-40B4-BE49-F238E27FC236}">
                <a16:creationId xmlns:a16="http://schemas.microsoft.com/office/drawing/2014/main" id="{2E65190B-0FFD-48BD-982C-2756708171F2}"/>
              </a:ext>
            </a:extLst>
          </p:cNvPr>
          <p:cNvSpPr>
            <a:spLocks noGrp="1"/>
          </p:cNvSpPr>
          <p:nvPr>
            <p:ph idx="1"/>
          </p:nvPr>
        </p:nvSpPr>
        <p:spPr/>
        <p:txBody>
          <a:bodyPr/>
          <a:lstStyle/>
          <a:p>
            <a:r>
              <a:rPr lang="en-US" dirty="0"/>
              <a:t>Identify the vision of the project</a:t>
            </a:r>
          </a:p>
          <a:p>
            <a:r>
              <a:rPr lang="en-US" dirty="0"/>
              <a:t>Identify a timeline for execution of the vision</a:t>
            </a:r>
          </a:p>
          <a:p>
            <a:r>
              <a:rPr lang="en-US" dirty="0"/>
              <a:t>Identify Resources to help carry out the execution of the vision</a:t>
            </a:r>
          </a:p>
        </p:txBody>
      </p:sp>
    </p:spTree>
    <p:extLst>
      <p:ext uri="{BB962C8B-B14F-4D97-AF65-F5344CB8AC3E}">
        <p14:creationId xmlns:p14="http://schemas.microsoft.com/office/powerpoint/2010/main" val="383209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Options – Consolidated Debt Letter View</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15</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3" name="Content Placeholder 2">
            <a:extLst>
              <a:ext uri="{FF2B5EF4-FFF2-40B4-BE49-F238E27FC236}">
                <a16:creationId xmlns:a16="http://schemas.microsoft.com/office/drawing/2014/main" id="{1982AEB9-28E0-4266-90FB-FEB30DD164A9}"/>
              </a:ext>
            </a:extLst>
          </p:cNvPr>
          <p:cNvPicPr>
            <a:picLocks noGrp="1" noChangeAspect="1"/>
          </p:cNvPicPr>
          <p:nvPr>
            <p:ph idx="1"/>
          </p:nvPr>
        </p:nvPicPr>
        <p:blipFill rotWithShape="1">
          <a:blip r:embed="rId3"/>
          <a:srcRect l="22752" t="25503" r="51177" b="9367"/>
          <a:stretch/>
        </p:blipFill>
        <p:spPr>
          <a:xfrm>
            <a:off x="2476500" y="802216"/>
            <a:ext cx="3981450" cy="5382331"/>
          </a:xfrm>
          <a:prstGeom prst="rect">
            <a:avLst/>
          </a:prstGeom>
        </p:spPr>
      </p:pic>
    </p:spTree>
    <p:extLst>
      <p:ext uri="{BB962C8B-B14F-4D97-AF65-F5344CB8AC3E}">
        <p14:creationId xmlns:p14="http://schemas.microsoft.com/office/powerpoint/2010/main" val="158663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Options – Consolidated Debt Letter View</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16</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8" name="Content Placeholder 7">
            <a:extLst>
              <a:ext uri="{FF2B5EF4-FFF2-40B4-BE49-F238E27FC236}">
                <a16:creationId xmlns:a16="http://schemas.microsoft.com/office/drawing/2014/main" id="{7A38F437-21D6-498E-A9EF-807CA88E3A85}"/>
              </a:ext>
            </a:extLst>
          </p:cNvPr>
          <p:cNvPicPr>
            <a:picLocks noGrp="1" noChangeAspect="1"/>
          </p:cNvPicPr>
          <p:nvPr>
            <p:ph idx="1"/>
          </p:nvPr>
        </p:nvPicPr>
        <p:blipFill rotWithShape="1">
          <a:blip r:embed="rId3"/>
          <a:srcRect l="21303" t="23123" r="51338" b="9666"/>
          <a:stretch/>
        </p:blipFill>
        <p:spPr>
          <a:xfrm>
            <a:off x="2686051" y="808122"/>
            <a:ext cx="4064000" cy="5402729"/>
          </a:xfrm>
          <a:prstGeom prst="rect">
            <a:avLst/>
          </a:prstGeom>
        </p:spPr>
      </p:pic>
    </p:spTree>
    <p:extLst>
      <p:ext uri="{BB962C8B-B14F-4D97-AF65-F5344CB8AC3E}">
        <p14:creationId xmlns:p14="http://schemas.microsoft.com/office/powerpoint/2010/main" val="278237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Options – Consolidated Debt Letter View</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17</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7" name="Content Placeholder 6">
            <a:extLst>
              <a:ext uri="{FF2B5EF4-FFF2-40B4-BE49-F238E27FC236}">
                <a16:creationId xmlns:a16="http://schemas.microsoft.com/office/drawing/2014/main" id="{03B729BD-7B2A-4421-9C0E-897DE95641AE}"/>
              </a:ext>
            </a:extLst>
          </p:cNvPr>
          <p:cNvPicPr>
            <a:picLocks noGrp="1" noChangeAspect="1"/>
          </p:cNvPicPr>
          <p:nvPr>
            <p:ph idx="1"/>
          </p:nvPr>
        </p:nvPicPr>
        <p:blipFill rotWithShape="1">
          <a:blip r:embed="rId3"/>
          <a:srcRect l="51720" t="30855" r="22208" b="8476"/>
          <a:stretch/>
        </p:blipFill>
        <p:spPr>
          <a:xfrm>
            <a:off x="2139950" y="889000"/>
            <a:ext cx="4864100" cy="5190090"/>
          </a:xfrm>
          <a:prstGeom prst="rect">
            <a:avLst/>
          </a:prstGeom>
        </p:spPr>
      </p:pic>
    </p:spTree>
    <p:extLst>
      <p:ext uri="{BB962C8B-B14F-4D97-AF65-F5344CB8AC3E}">
        <p14:creationId xmlns:p14="http://schemas.microsoft.com/office/powerpoint/2010/main" val="358547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542AFD-F1A0-40E3-ABA3-644F85BC6A0C}"/>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A6B77208-1A24-4170-B12C-07E3C8E0F032}"/>
              </a:ext>
            </a:extLst>
          </p:cNvPr>
          <p:cNvSpPr>
            <a:spLocks noGrp="1"/>
          </p:cNvSpPr>
          <p:nvPr>
            <p:ph type="title"/>
          </p:nvPr>
        </p:nvSpPr>
        <p:spPr/>
        <p:txBody>
          <a:bodyPr/>
          <a:lstStyle/>
          <a:p>
            <a:r>
              <a:rPr lang="en-US" dirty="0"/>
              <a:t>Way Forward</a:t>
            </a:r>
          </a:p>
        </p:txBody>
      </p:sp>
      <p:sp>
        <p:nvSpPr>
          <p:cNvPr id="4" name="Slide Number Placeholder 3">
            <a:extLst>
              <a:ext uri="{FF2B5EF4-FFF2-40B4-BE49-F238E27FC236}">
                <a16:creationId xmlns:a16="http://schemas.microsoft.com/office/drawing/2014/main" id="{DF4C2CC9-9C08-4896-98A6-2F6E43D09F73}"/>
              </a:ext>
            </a:extLst>
          </p:cNvPr>
          <p:cNvSpPr>
            <a:spLocks noGrp="1"/>
          </p:cNvSpPr>
          <p:nvPr>
            <p:ph type="sldNum" sz="quarter" idx="12"/>
          </p:nvPr>
        </p:nvSpPr>
        <p:spPr/>
        <p:txBody>
          <a:bodyPr/>
          <a:lstStyle/>
          <a:p>
            <a:fld id="{E573346A-FCA4-684E-8D18-26E8324063ED}" type="slidenum">
              <a:rPr lang="en-US" smtClean="0"/>
              <a:t>18</a:t>
            </a:fld>
            <a:endParaRPr lang="en-US"/>
          </a:p>
        </p:txBody>
      </p:sp>
      <p:sp>
        <p:nvSpPr>
          <p:cNvPr id="5" name="Footer Placeholder 4">
            <a:extLst>
              <a:ext uri="{FF2B5EF4-FFF2-40B4-BE49-F238E27FC236}">
                <a16:creationId xmlns:a16="http://schemas.microsoft.com/office/drawing/2014/main" id="{9CAA8DDF-E310-4E52-BE02-D434BB52BEA1}"/>
              </a:ext>
            </a:extLst>
          </p:cNvPr>
          <p:cNvSpPr>
            <a:spLocks noGrp="1"/>
          </p:cNvSpPr>
          <p:nvPr>
            <p:ph type="ftr" sz="quarter" idx="13"/>
          </p:nvPr>
        </p:nvSpPr>
        <p:spPr/>
        <p:txBody>
          <a:bodyPr/>
          <a:lstStyle/>
          <a:p>
            <a:r>
              <a:rPr lang="en-US"/>
              <a:t>Office of Information and Technology</a:t>
            </a:r>
          </a:p>
        </p:txBody>
      </p:sp>
      <p:graphicFrame>
        <p:nvGraphicFramePr>
          <p:cNvPr id="7" name="Content Placeholder 6">
            <a:extLst>
              <a:ext uri="{FF2B5EF4-FFF2-40B4-BE49-F238E27FC236}">
                <a16:creationId xmlns:a16="http://schemas.microsoft.com/office/drawing/2014/main" id="{6461993E-A79B-4D96-AD8B-2AE75E3D7D5C}"/>
              </a:ext>
            </a:extLst>
          </p:cNvPr>
          <p:cNvGraphicFramePr>
            <a:graphicFrameLocks noGrp="1"/>
          </p:cNvGraphicFramePr>
          <p:nvPr>
            <p:ph idx="1"/>
            <p:extLst>
              <p:ext uri="{D42A27DB-BD31-4B8C-83A1-F6EECF244321}">
                <p14:modId xmlns:p14="http://schemas.microsoft.com/office/powerpoint/2010/main" val="317904732"/>
              </p:ext>
            </p:extLst>
          </p:nvPr>
        </p:nvGraphicFramePr>
        <p:xfrm>
          <a:off x="266700" y="998220"/>
          <a:ext cx="8671560" cy="4675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42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542AFD-F1A0-40E3-ABA3-644F85BC6A0C}"/>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A6B77208-1A24-4170-B12C-07E3C8E0F032}"/>
              </a:ext>
            </a:extLst>
          </p:cNvPr>
          <p:cNvSpPr>
            <a:spLocks noGrp="1"/>
          </p:cNvSpPr>
          <p:nvPr>
            <p:ph type="title"/>
          </p:nvPr>
        </p:nvSpPr>
        <p:spPr/>
        <p:txBody>
          <a:bodyPr/>
          <a:lstStyle/>
          <a:p>
            <a:r>
              <a:rPr lang="en-US" dirty="0"/>
              <a:t>Way Forward</a:t>
            </a:r>
          </a:p>
        </p:txBody>
      </p:sp>
      <p:sp>
        <p:nvSpPr>
          <p:cNvPr id="4" name="Slide Number Placeholder 3">
            <a:extLst>
              <a:ext uri="{FF2B5EF4-FFF2-40B4-BE49-F238E27FC236}">
                <a16:creationId xmlns:a16="http://schemas.microsoft.com/office/drawing/2014/main" id="{DF4C2CC9-9C08-4896-98A6-2F6E43D09F73}"/>
              </a:ext>
            </a:extLst>
          </p:cNvPr>
          <p:cNvSpPr>
            <a:spLocks noGrp="1"/>
          </p:cNvSpPr>
          <p:nvPr>
            <p:ph type="sldNum" sz="quarter" idx="12"/>
          </p:nvPr>
        </p:nvSpPr>
        <p:spPr/>
        <p:txBody>
          <a:bodyPr/>
          <a:lstStyle/>
          <a:p>
            <a:fld id="{E573346A-FCA4-684E-8D18-26E8324063ED}" type="slidenum">
              <a:rPr lang="en-US" smtClean="0"/>
              <a:t>19</a:t>
            </a:fld>
            <a:endParaRPr lang="en-US"/>
          </a:p>
        </p:txBody>
      </p:sp>
      <p:sp>
        <p:nvSpPr>
          <p:cNvPr id="5" name="Footer Placeholder 4">
            <a:extLst>
              <a:ext uri="{FF2B5EF4-FFF2-40B4-BE49-F238E27FC236}">
                <a16:creationId xmlns:a16="http://schemas.microsoft.com/office/drawing/2014/main" id="{9CAA8DDF-E310-4E52-BE02-D434BB52BEA1}"/>
              </a:ext>
            </a:extLst>
          </p:cNvPr>
          <p:cNvSpPr>
            <a:spLocks noGrp="1"/>
          </p:cNvSpPr>
          <p:nvPr>
            <p:ph type="ftr" sz="quarter" idx="13"/>
          </p:nvPr>
        </p:nvSpPr>
        <p:spPr/>
        <p:txBody>
          <a:bodyPr/>
          <a:lstStyle/>
          <a:p>
            <a:r>
              <a:rPr lang="en-US"/>
              <a:t>Office of Information and Technology</a:t>
            </a:r>
          </a:p>
        </p:txBody>
      </p:sp>
      <p:sp>
        <p:nvSpPr>
          <p:cNvPr id="6" name="Content Placeholder 5">
            <a:extLst>
              <a:ext uri="{FF2B5EF4-FFF2-40B4-BE49-F238E27FC236}">
                <a16:creationId xmlns:a16="http://schemas.microsoft.com/office/drawing/2014/main" id="{341AB50C-F4AB-4CDC-9B61-2AC11E4B36EC}"/>
              </a:ext>
            </a:extLst>
          </p:cNvPr>
          <p:cNvSpPr>
            <a:spLocks noGrp="1"/>
          </p:cNvSpPr>
          <p:nvPr>
            <p:ph idx="1"/>
          </p:nvPr>
        </p:nvSpPr>
        <p:spPr/>
        <p:txBody>
          <a:bodyPr/>
          <a:lstStyle/>
          <a:p>
            <a:r>
              <a:rPr lang="en-US" dirty="0"/>
              <a:t>Each Department Provides needed Data Elements via API to the Digital Experience Team. </a:t>
            </a:r>
          </a:p>
          <a:p>
            <a:r>
              <a:rPr lang="en-US" dirty="0"/>
              <a:t>The Digital Experience Team builds out the user interfaces and enhancements based on the data provided from each department. </a:t>
            </a:r>
          </a:p>
        </p:txBody>
      </p:sp>
      <p:pic>
        <p:nvPicPr>
          <p:cNvPr id="10" name="Content Placeholder 2">
            <a:extLst>
              <a:ext uri="{FF2B5EF4-FFF2-40B4-BE49-F238E27FC236}">
                <a16:creationId xmlns:a16="http://schemas.microsoft.com/office/drawing/2014/main" id="{D23E828F-583E-4BF9-BC72-A50F9C35ED3B}"/>
              </a:ext>
            </a:extLst>
          </p:cNvPr>
          <p:cNvPicPr>
            <a:picLocks noChangeAspect="1"/>
          </p:cNvPicPr>
          <p:nvPr/>
        </p:nvPicPr>
        <p:blipFill rotWithShape="1">
          <a:blip r:embed="rId3"/>
          <a:srcRect l="16776" t="24627" r="50531" b="30472"/>
          <a:stretch/>
        </p:blipFill>
        <p:spPr>
          <a:xfrm>
            <a:off x="3491958" y="3039106"/>
            <a:ext cx="3892550" cy="2867918"/>
          </a:xfrm>
          <a:prstGeom prst="rect">
            <a:avLst/>
          </a:prstGeom>
        </p:spPr>
      </p:pic>
    </p:spTree>
    <p:extLst>
      <p:ext uri="{BB962C8B-B14F-4D97-AF65-F5344CB8AC3E}">
        <p14:creationId xmlns:p14="http://schemas.microsoft.com/office/powerpoint/2010/main" val="157856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669896-8CD5-4651-92CD-B9CD93712C2A}"/>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F7313FCF-3C89-490B-A7FF-EEF42680438C}"/>
              </a:ext>
            </a:extLst>
          </p:cNvPr>
          <p:cNvSpPr>
            <a:spLocks noGrp="1"/>
          </p:cNvSpPr>
          <p:nvPr>
            <p:ph type="title"/>
          </p:nvPr>
        </p:nvSpPr>
        <p:spPr>
          <a:xfrm>
            <a:off x="452261" y="35560"/>
            <a:ext cx="7891272" cy="685800"/>
          </a:xfrm>
        </p:spPr>
        <p:txBody>
          <a:bodyPr/>
          <a:lstStyle/>
          <a:p>
            <a:r>
              <a:rPr lang="en-US" dirty="0"/>
              <a:t>Goal</a:t>
            </a:r>
          </a:p>
        </p:txBody>
      </p:sp>
      <p:sp>
        <p:nvSpPr>
          <p:cNvPr id="4" name="Slide Number Placeholder 3">
            <a:extLst>
              <a:ext uri="{FF2B5EF4-FFF2-40B4-BE49-F238E27FC236}">
                <a16:creationId xmlns:a16="http://schemas.microsoft.com/office/drawing/2014/main" id="{57847DED-1486-48AC-B20B-69B44DC5E703}"/>
              </a:ext>
            </a:extLst>
          </p:cNvPr>
          <p:cNvSpPr>
            <a:spLocks noGrp="1"/>
          </p:cNvSpPr>
          <p:nvPr>
            <p:ph type="sldNum" sz="quarter" idx="12"/>
          </p:nvPr>
        </p:nvSpPr>
        <p:spPr/>
        <p:txBody>
          <a:bodyPr/>
          <a:lstStyle/>
          <a:p>
            <a:fld id="{E573346A-FCA4-684E-8D18-26E8324063ED}" type="slidenum">
              <a:rPr lang="en-US" smtClean="0"/>
              <a:t>2</a:t>
            </a:fld>
            <a:endParaRPr lang="en-US"/>
          </a:p>
        </p:txBody>
      </p:sp>
      <p:sp>
        <p:nvSpPr>
          <p:cNvPr id="5" name="Footer Placeholder 4">
            <a:extLst>
              <a:ext uri="{FF2B5EF4-FFF2-40B4-BE49-F238E27FC236}">
                <a16:creationId xmlns:a16="http://schemas.microsoft.com/office/drawing/2014/main" id="{B8A65B8C-A3BF-4D8B-9152-BDDD53219CD3}"/>
              </a:ext>
            </a:extLst>
          </p:cNvPr>
          <p:cNvSpPr>
            <a:spLocks noGrp="1"/>
          </p:cNvSpPr>
          <p:nvPr>
            <p:ph type="ftr" sz="quarter" idx="13"/>
          </p:nvPr>
        </p:nvSpPr>
        <p:spPr/>
        <p:txBody>
          <a:bodyPr/>
          <a:lstStyle/>
          <a:p>
            <a:r>
              <a:rPr lang="en-US"/>
              <a:t>Office of Information and Technology</a:t>
            </a:r>
          </a:p>
        </p:txBody>
      </p:sp>
      <p:sp>
        <p:nvSpPr>
          <p:cNvPr id="11" name="TextBox 10">
            <a:extLst>
              <a:ext uri="{FF2B5EF4-FFF2-40B4-BE49-F238E27FC236}">
                <a16:creationId xmlns:a16="http://schemas.microsoft.com/office/drawing/2014/main" id="{A572E752-F969-416B-ACAD-EF777423CA40}"/>
              </a:ext>
            </a:extLst>
          </p:cNvPr>
          <p:cNvSpPr txBox="1"/>
          <p:nvPr/>
        </p:nvSpPr>
        <p:spPr>
          <a:xfrm>
            <a:off x="293511" y="721360"/>
            <a:ext cx="8715022" cy="5909310"/>
          </a:xfrm>
          <a:prstGeom prst="rect">
            <a:avLst/>
          </a:prstGeom>
          <a:noFill/>
        </p:spPr>
        <p:txBody>
          <a:bodyPr wrap="square" rtlCol="0">
            <a:spAutoFit/>
          </a:bodyPr>
          <a:lstStyle/>
          <a:p>
            <a:r>
              <a:rPr lang="en-US" b="1" dirty="0"/>
              <a:t>Veterans Fair Debt Notice Act of 2017 (H.R.3705)</a:t>
            </a:r>
          </a:p>
          <a:p>
            <a:r>
              <a:rPr lang="en-US" dirty="0">
                <a:hlinkClick r:id="rId3"/>
              </a:rPr>
              <a:t>https://www.congress.gov/bill/115th-congress/house-bill/3705</a:t>
            </a:r>
            <a:endParaRPr lang="en-US" dirty="0"/>
          </a:p>
          <a:p>
            <a:r>
              <a:rPr lang="en-US" b="1" dirty="0"/>
              <a:t>Summary</a:t>
            </a:r>
          </a:p>
          <a:p>
            <a:endParaRPr lang="en-US" b="1" dirty="0"/>
          </a:p>
          <a:p>
            <a:r>
              <a:rPr lang="en-US" dirty="0"/>
              <a:t>This bill directs the Department of Veterans Affairs (VA) to collaborate with Veterans service organizations to write a standard letter to be provided to individuals who owe debts to the VA. Such letter shall be written in plain language and shall include a notice of the debt and a clear explanation of: </a:t>
            </a:r>
          </a:p>
          <a:p>
            <a:pPr marL="342900" indent="-342900">
              <a:buAutoNum type="arabicParenBoth"/>
            </a:pPr>
            <a:r>
              <a:rPr lang="en-US" dirty="0"/>
              <a:t>why the individual owes such money, and </a:t>
            </a:r>
          </a:p>
          <a:p>
            <a:r>
              <a:rPr lang="en-US" dirty="0"/>
              <a:t>(2) available options. The VA shall develop a method by which individuals may elect to receive debt notification letters by electronic means and shall ensure that the letter is delivered: </a:t>
            </a:r>
          </a:p>
          <a:p>
            <a:r>
              <a:rPr lang="en-US" dirty="0"/>
              <a:t>	(1) by both standard mail and electronic means to individuals who have made such election, and </a:t>
            </a:r>
          </a:p>
          <a:p>
            <a:r>
              <a:rPr lang="en-US" dirty="0"/>
              <a:t>	(2) only by standard mail to individuals who have not made such election.</a:t>
            </a:r>
          </a:p>
          <a:p>
            <a:endParaRPr lang="en-US" dirty="0"/>
          </a:p>
          <a:p>
            <a:r>
              <a:rPr lang="en-US" dirty="0"/>
              <a:t>The VA shall: </a:t>
            </a:r>
          </a:p>
          <a:p>
            <a:pPr marL="342900" indent="-342900">
              <a:buAutoNum type="arabicParenBoth"/>
            </a:pPr>
            <a:r>
              <a:rPr lang="en-US" dirty="0"/>
              <a:t>notify Congress regarding the completion of such letter, and </a:t>
            </a:r>
          </a:p>
          <a:p>
            <a:r>
              <a:rPr lang="en-US" dirty="0"/>
              <a:t>(2) study and report to Congress on the process by which it notifies veterans of debt collection efforts.</a:t>
            </a:r>
          </a:p>
          <a:p>
            <a:endParaRPr lang="en-US" dirty="0"/>
          </a:p>
        </p:txBody>
      </p:sp>
    </p:spTree>
    <p:extLst>
      <p:ext uri="{BB962C8B-B14F-4D97-AF65-F5344CB8AC3E}">
        <p14:creationId xmlns:p14="http://schemas.microsoft.com/office/powerpoint/2010/main" val="263873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Data Elements Needed Per Department</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20</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9" name="Rectangle 8">
            <a:extLst>
              <a:ext uri="{FF2B5EF4-FFF2-40B4-BE49-F238E27FC236}">
                <a16:creationId xmlns:a16="http://schemas.microsoft.com/office/drawing/2014/main" id="{BD3539C4-C450-46FD-9B2F-2FD6705B8D93}"/>
              </a:ext>
            </a:extLst>
          </p:cNvPr>
          <p:cNvSpPr/>
          <p:nvPr/>
        </p:nvSpPr>
        <p:spPr>
          <a:xfrm>
            <a:off x="38538"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 name="Content Placeholder 5">
            <a:extLst>
              <a:ext uri="{FF2B5EF4-FFF2-40B4-BE49-F238E27FC236}">
                <a16:creationId xmlns:a16="http://schemas.microsoft.com/office/drawing/2014/main" id="{CE8B4135-720D-4091-B58A-94F8FDBC0283}"/>
              </a:ext>
            </a:extLst>
          </p:cNvPr>
          <p:cNvSpPr>
            <a:spLocks noGrp="1"/>
          </p:cNvSpPr>
          <p:nvPr>
            <p:ph idx="1"/>
          </p:nvPr>
        </p:nvSpPr>
        <p:spPr>
          <a:xfrm>
            <a:off x="630935" y="1042175"/>
            <a:ext cx="7891271" cy="4489704"/>
          </a:xfrm>
        </p:spPr>
        <p:txBody>
          <a:bodyPr/>
          <a:lstStyle/>
          <a:p>
            <a:pPr marL="0" indent="0">
              <a:buNone/>
            </a:pPr>
            <a:r>
              <a:rPr lang="en-US" b="1" u="sng" dirty="0"/>
              <a:t>Lite Phase </a:t>
            </a:r>
          </a:p>
          <a:p>
            <a:pPr marL="457200" indent="-457200">
              <a:buAutoNum type="arabicPeriod"/>
            </a:pPr>
            <a:r>
              <a:rPr lang="en-US" sz="1800" dirty="0"/>
              <a:t>File Number</a:t>
            </a:r>
          </a:p>
          <a:p>
            <a:pPr marL="457200" indent="-457200">
              <a:buAutoNum type="arabicPeriod"/>
            </a:pPr>
            <a:r>
              <a:rPr lang="en-US" sz="1800" dirty="0"/>
              <a:t>Payee Number</a:t>
            </a:r>
          </a:p>
          <a:p>
            <a:pPr marL="457200" indent="-457200">
              <a:buAutoNum type="arabicPeriod"/>
            </a:pPr>
            <a:r>
              <a:rPr lang="en-US" sz="1800" dirty="0"/>
              <a:t>Person Entitled</a:t>
            </a:r>
          </a:p>
          <a:p>
            <a:pPr marL="457200" indent="-457200">
              <a:buAutoNum type="arabicPeriod"/>
            </a:pPr>
            <a:r>
              <a:rPr lang="en-US" sz="1800" dirty="0"/>
              <a:t>Deduction Code</a:t>
            </a:r>
          </a:p>
          <a:p>
            <a:pPr marL="457200" indent="-457200">
              <a:buAutoNum type="arabicPeriod"/>
            </a:pPr>
            <a:r>
              <a:rPr lang="en-US" sz="1800" dirty="0"/>
              <a:t>Benefit Type</a:t>
            </a:r>
          </a:p>
          <a:p>
            <a:pPr marL="457200" indent="-457200">
              <a:buAutoNum type="arabicPeriod"/>
            </a:pPr>
            <a:r>
              <a:rPr lang="en-US" sz="1800" dirty="0"/>
              <a:t>Amount Overpaid</a:t>
            </a:r>
          </a:p>
          <a:p>
            <a:pPr marL="457200" indent="-457200">
              <a:buAutoNum type="arabicPeriod"/>
            </a:pPr>
            <a:r>
              <a:rPr lang="en-US" sz="1800" dirty="0"/>
              <a:t>Debt History</a:t>
            </a:r>
          </a:p>
          <a:p>
            <a:pPr lvl="1"/>
            <a:r>
              <a:rPr lang="en-US" sz="1800" dirty="0"/>
              <a:t>Debt ID</a:t>
            </a:r>
          </a:p>
          <a:p>
            <a:pPr lvl="1"/>
            <a:r>
              <a:rPr lang="en-US" sz="1800" dirty="0"/>
              <a:t>Date </a:t>
            </a:r>
          </a:p>
          <a:p>
            <a:pPr lvl="1"/>
            <a:r>
              <a:rPr lang="en-US" sz="1800" dirty="0"/>
              <a:t>Letter Code</a:t>
            </a:r>
          </a:p>
          <a:p>
            <a:pPr lvl="1"/>
            <a:r>
              <a:rPr lang="en-US" sz="1800" dirty="0"/>
              <a:t>Status </a:t>
            </a:r>
          </a:p>
          <a:p>
            <a:pPr lvl="1"/>
            <a:r>
              <a:rPr lang="en-US" sz="1800" dirty="0"/>
              <a:t>Description</a:t>
            </a:r>
          </a:p>
          <a:p>
            <a:pPr marL="457200" indent="-457200">
              <a:buFont typeface="+mj-lt"/>
              <a:buAutoNum type="arabicPeriod"/>
            </a:pPr>
            <a:endParaRPr lang="en-US" dirty="0"/>
          </a:p>
        </p:txBody>
      </p:sp>
    </p:spTree>
    <p:extLst>
      <p:ext uri="{BB962C8B-B14F-4D97-AF65-F5344CB8AC3E}">
        <p14:creationId xmlns:p14="http://schemas.microsoft.com/office/powerpoint/2010/main" val="35949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Data Elements Needed Per Department</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21</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9" name="Rectangle 8">
            <a:extLst>
              <a:ext uri="{FF2B5EF4-FFF2-40B4-BE49-F238E27FC236}">
                <a16:creationId xmlns:a16="http://schemas.microsoft.com/office/drawing/2014/main" id="{BD3539C4-C450-46FD-9B2F-2FD6705B8D93}"/>
              </a:ext>
            </a:extLst>
          </p:cNvPr>
          <p:cNvSpPr/>
          <p:nvPr/>
        </p:nvSpPr>
        <p:spPr>
          <a:xfrm>
            <a:off x="0"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 name="Content Placeholder 5">
            <a:extLst>
              <a:ext uri="{FF2B5EF4-FFF2-40B4-BE49-F238E27FC236}">
                <a16:creationId xmlns:a16="http://schemas.microsoft.com/office/drawing/2014/main" id="{CE8B4135-720D-4091-B58A-94F8FDBC0283}"/>
              </a:ext>
            </a:extLst>
          </p:cNvPr>
          <p:cNvSpPr>
            <a:spLocks noGrp="1"/>
          </p:cNvSpPr>
          <p:nvPr>
            <p:ph idx="1"/>
          </p:nvPr>
        </p:nvSpPr>
        <p:spPr>
          <a:xfrm>
            <a:off x="207872" y="783095"/>
            <a:ext cx="2935225" cy="4489704"/>
          </a:xfrm>
        </p:spPr>
        <p:txBody>
          <a:bodyPr/>
          <a:lstStyle/>
          <a:p>
            <a:pPr marL="0" indent="0">
              <a:buNone/>
            </a:pPr>
            <a:r>
              <a:rPr lang="en-US" b="1" u="sng" dirty="0"/>
              <a:t>Comprehensive Feed</a:t>
            </a:r>
          </a:p>
          <a:p>
            <a:pPr marL="457200" indent="-457200">
              <a:buAutoNum type="arabicPeriod"/>
            </a:pPr>
            <a:r>
              <a:rPr lang="en-US" sz="1800" dirty="0"/>
              <a:t>File Number</a:t>
            </a:r>
          </a:p>
          <a:p>
            <a:pPr marL="457200" indent="-457200">
              <a:buAutoNum type="arabicPeriod"/>
            </a:pPr>
            <a:r>
              <a:rPr lang="en-US" sz="1800" dirty="0"/>
              <a:t>Payee Number</a:t>
            </a:r>
          </a:p>
          <a:p>
            <a:pPr marL="457200" indent="-457200">
              <a:buAutoNum type="arabicPeriod"/>
            </a:pPr>
            <a:r>
              <a:rPr lang="en-US" sz="1800" dirty="0"/>
              <a:t>Person Entitled</a:t>
            </a:r>
          </a:p>
          <a:p>
            <a:pPr marL="457200" indent="-457200">
              <a:buAutoNum type="arabicPeriod"/>
            </a:pPr>
            <a:r>
              <a:rPr lang="en-US" sz="1800" dirty="0"/>
              <a:t>Deduction Code</a:t>
            </a:r>
          </a:p>
          <a:p>
            <a:pPr marL="457200" indent="-457200">
              <a:buAutoNum type="arabicPeriod"/>
            </a:pPr>
            <a:r>
              <a:rPr lang="en-US" sz="1800" dirty="0"/>
              <a:t>Benefit Type</a:t>
            </a:r>
          </a:p>
          <a:p>
            <a:pPr marL="457200" indent="-457200">
              <a:buAutoNum type="arabicPeriod"/>
            </a:pPr>
            <a:r>
              <a:rPr lang="en-US" sz="1800" dirty="0"/>
              <a:t>Amount Overpaid</a:t>
            </a:r>
          </a:p>
          <a:p>
            <a:pPr marL="457200" indent="-457200">
              <a:buAutoNum type="arabicPeriod"/>
            </a:pPr>
            <a:r>
              <a:rPr lang="en-US" sz="1800" dirty="0"/>
              <a:t>Debt History</a:t>
            </a:r>
          </a:p>
          <a:p>
            <a:pPr lvl="1"/>
            <a:r>
              <a:rPr lang="en-US" sz="1800" dirty="0"/>
              <a:t>Debt ID</a:t>
            </a:r>
          </a:p>
          <a:p>
            <a:pPr lvl="1"/>
            <a:r>
              <a:rPr lang="en-US" sz="1800" dirty="0"/>
              <a:t>Date </a:t>
            </a:r>
          </a:p>
          <a:p>
            <a:pPr lvl="1"/>
            <a:r>
              <a:rPr lang="en-US" sz="1800" dirty="0"/>
              <a:t>Letter Code</a:t>
            </a:r>
          </a:p>
          <a:p>
            <a:pPr lvl="1"/>
            <a:r>
              <a:rPr lang="en-US" sz="1800" dirty="0"/>
              <a:t>Status </a:t>
            </a:r>
          </a:p>
          <a:p>
            <a:pPr lvl="1"/>
            <a:r>
              <a:rPr lang="en-US" sz="1800" dirty="0"/>
              <a:t>Description</a:t>
            </a:r>
          </a:p>
          <a:p>
            <a:pPr marL="457200" indent="-457200">
              <a:buFont typeface="+mj-lt"/>
              <a:buAutoNum type="arabicPeriod"/>
            </a:pPr>
            <a:endParaRPr lang="en-US" dirty="0"/>
          </a:p>
        </p:txBody>
      </p:sp>
      <p:sp>
        <p:nvSpPr>
          <p:cNvPr id="7" name="Content Placeholder 5">
            <a:extLst>
              <a:ext uri="{FF2B5EF4-FFF2-40B4-BE49-F238E27FC236}">
                <a16:creationId xmlns:a16="http://schemas.microsoft.com/office/drawing/2014/main" id="{55BDAF09-018B-4A3E-AD93-CDB363ABC208}"/>
              </a:ext>
            </a:extLst>
          </p:cNvPr>
          <p:cNvSpPr txBox="1">
            <a:spLocks/>
          </p:cNvSpPr>
          <p:nvPr/>
        </p:nvSpPr>
        <p:spPr>
          <a:xfrm>
            <a:off x="3179825" y="783095"/>
            <a:ext cx="2935225" cy="44897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startAt="8"/>
            </a:pPr>
            <a:r>
              <a:rPr lang="en-US" sz="1800" dirty="0"/>
              <a:t>Current Amount Due</a:t>
            </a:r>
          </a:p>
          <a:p>
            <a:pPr marL="457200" indent="-457200">
              <a:buAutoNum type="arabicPeriod" startAt="8"/>
            </a:pPr>
            <a:r>
              <a:rPr lang="en-US" sz="1800" dirty="0"/>
              <a:t>Minimum Amount Due</a:t>
            </a:r>
          </a:p>
          <a:p>
            <a:pPr marL="457200" indent="-457200">
              <a:buAutoNum type="arabicPeriod" startAt="8"/>
            </a:pPr>
            <a:r>
              <a:rPr lang="en-US" sz="1800" dirty="0"/>
              <a:t>Consolidated Account Number</a:t>
            </a:r>
          </a:p>
          <a:p>
            <a:pPr marL="457200" indent="-457200">
              <a:buAutoNum type="arabicPeriod" startAt="8"/>
            </a:pPr>
            <a:r>
              <a:rPr lang="en-US" sz="1800" dirty="0"/>
              <a:t>Previous Balance (30 days)</a:t>
            </a:r>
          </a:p>
          <a:p>
            <a:pPr marL="457200" indent="-457200">
              <a:buAutoNum type="arabicPeriod" startAt="8"/>
            </a:pPr>
            <a:r>
              <a:rPr lang="en-US" sz="1800" dirty="0"/>
              <a:t>Payment Credits (30 days)</a:t>
            </a:r>
          </a:p>
          <a:p>
            <a:pPr marL="457200" indent="-457200">
              <a:buAutoNum type="arabicPeriod" startAt="8"/>
            </a:pPr>
            <a:r>
              <a:rPr lang="en-US" sz="1800" dirty="0"/>
              <a:t>New Debts (30 days)</a:t>
            </a:r>
          </a:p>
          <a:p>
            <a:pPr marL="457200" indent="-457200">
              <a:buAutoNum type="arabicPeriod" startAt="8"/>
            </a:pPr>
            <a:r>
              <a:rPr lang="en-US" sz="1800" dirty="0"/>
              <a:t>Fees Charged (30 days)</a:t>
            </a:r>
          </a:p>
          <a:p>
            <a:pPr marL="457200" indent="-457200">
              <a:buAutoNum type="arabicPeriod" startAt="8"/>
            </a:pPr>
            <a:r>
              <a:rPr lang="en-US" sz="1800" dirty="0"/>
              <a:t>Interest Charged (30 days)</a:t>
            </a:r>
          </a:p>
          <a:p>
            <a:pPr marL="457200" indent="-457200">
              <a:buAutoNum type="arabicPeriod" startAt="8"/>
            </a:pPr>
            <a:r>
              <a:rPr lang="en-US" sz="1800" dirty="0"/>
              <a:t>Transaction Reference Numbers (each transaction within 30 days)</a:t>
            </a:r>
          </a:p>
          <a:p>
            <a:pPr marL="457200" indent="-457200">
              <a:buAutoNum type="arabicPeriod" startAt="8"/>
            </a:pPr>
            <a:endParaRPr lang="en-US" sz="1800" dirty="0"/>
          </a:p>
          <a:p>
            <a:pPr marL="457200" indent="-457200">
              <a:buAutoNum type="arabicPeriod" startAt="8"/>
            </a:pPr>
            <a:endParaRPr lang="en-US" sz="1800" dirty="0"/>
          </a:p>
          <a:p>
            <a:pPr marL="457200" indent="-457200">
              <a:buAutoNum type="arabicPeriod" startAt="8"/>
            </a:pPr>
            <a:endParaRPr lang="en-US" sz="1800"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p:txBody>
      </p:sp>
      <p:sp>
        <p:nvSpPr>
          <p:cNvPr id="8" name="Content Placeholder 5">
            <a:extLst>
              <a:ext uri="{FF2B5EF4-FFF2-40B4-BE49-F238E27FC236}">
                <a16:creationId xmlns:a16="http://schemas.microsoft.com/office/drawing/2014/main" id="{B61671DB-EDCC-4E63-96A4-22C668961223}"/>
              </a:ext>
            </a:extLst>
          </p:cNvPr>
          <p:cNvSpPr txBox="1">
            <a:spLocks/>
          </p:cNvSpPr>
          <p:nvPr/>
        </p:nvSpPr>
        <p:spPr>
          <a:xfrm>
            <a:off x="6117335" y="798335"/>
            <a:ext cx="2935225" cy="44897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startAt="17"/>
            </a:pPr>
            <a:r>
              <a:rPr lang="en-US" sz="1800" dirty="0"/>
              <a:t>Transaction dates to go with reference numbers</a:t>
            </a:r>
          </a:p>
          <a:p>
            <a:pPr marL="342900" indent="-342900">
              <a:buAutoNum type="arabicPeriod" startAt="17"/>
            </a:pPr>
            <a:r>
              <a:rPr lang="en-US" sz="1800" dirty="0"/>
              <a:t>Transaction Detail descriptor to go with reference numbers</a:t>
            </a:r>
          </a:p>
          <a:p>
            <a:pPr marL="342900" indent="-342900">
              <a:buAutoNum type="arabicPeriod" startAt="17"/>
            </a:pPr>
            <a:r>
              <a:rPr lang="en-US" sz="1800" dirty="0"/>
              <a:t>Fee Reference numbers</a:t>
            </a:r>
          </a:p>
          <a:p>
            <a:pPr marL="342900" indent="-342900">
              <a:buAutoNum type="arabicPeriod" startAt="17"/>
            </a:pPr>
            <a:r>
              <a:rPr lang="en-US" sz="1800" dirty="0"/>
              <a:t>Fee Dates</a:t>
            </a:r>
          </a:p>
          <a:p>
            <a:pPr marL="342900" indent="-342900">
              <a:buAutoNum type="arabicPeriod" startAt="17"/>
            </a:pPr>
            <a:r>
              <a:rPr lang="en-US" sz="1800" dirty="0"/>
              <a:t>Fee Detail Descriptor</a:t>
            </a:r>
          </a:p>
          <a:p>
            <a:pPr marL="342900" indent="-342900">
              <a:buAutoNum type="arabicPeriod" startAt="17"/>
            </a:pPr>
            <a:r>
              <a:rPr lang="en-US" sz="1800" dirty="0"/>
              <a:t>Interest Reference numbers</a:t>
            </a:r>
          </a:p>
          <a:p>
            <a:pPr marL="342900" indent="-342900">
              <a:buAutoNum type="arabicPeriod" startAt="17"/>
            </a:pPr>
            <a:r>
              <a:rPr lang="en-US" sz="1800" dirty="0"/>
              <a:t>Interest Dates</a:t>
            </a:r>
          </a:p>
          <a:p>
            <a:pPr marL="342900" indent="-342900">
              <a:buAutoNum type="arabicPeriod" startAt="17"/>
            </a:pPr>
            <a:r>
              <a:rPr lang="en-US" sz="1800" dirty="0"/>
              <a:t>Interest Detail Descriptor</a:t>
            </a:r>
          </a:p>
          <a:p>
            <a:pPr marL="342900" indent="-342900">
              <a:buAutoNum type="arabicPeriod" startAt="17"/>
            </a:pPr>
            <a:r>
              <a:rPr lang="en-US" sz="1800" dirty="0"/>
              <a:t>Total charges year to date</a:t>
            </a:r>
          </a:p>
          <a:p>
            <a:pPr marL="342900" indent="-342900">
              <a:buAutoNum type="arabicPeriod" startAt="17"/>
            </a:pPr>
            <a:r>
              <a:rPr lang="en-US" sz="1800" dirty="0"/>
              <a:t>Total Fee Charges year to date</a:t>
            </a:r>
          </a:p>
          <a:p>
            <a:pPr marL="342900" indent="-342900">
              <a:buAutoNum type="arabicPeriod" startAt="17"/>
            </a:pPr>
            <a:r>
              <a:rPr lang="en-US" sz="1800" dirty="0"/>
              <a:t>Total Interest charges year to date</a:t>
            </a:r>
          </a:p>
          <a:p>
            <a:pPr marL="342900" indent="-342900">
              <a:buAutoNum type="arabicPeriod" startAt="17"/>
            </a:pPr>
            <a:endParaRPr lang="en-US" sz="1800" dirty="0"/>
          </a:p>
          <a:p>
            <a:pPr marL="0" indent="0">
              <a:buNone/>
            </a:pPr>
            <a:r>
              <a:rPr lang="en-US" sz="1800" dirty="0"/>
              <a:t> </a:t>
            </a:r>
          </a:p>
          <a:p>
            <a:pPr marL="457200" indent="-457200">
              <a:buAutoNum type="arabicPeriod" startAt="8"/>
            </a:pPr>
            <a:endParaRPr lang="en-US" sz="1800"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a:p>
            <a:pPr marL="457200" indent="-457200">
              <a:buAutoNum type="arabicPeriod" startAt="8"/>
            </a:pPr>
            <a:endParaRPr lang="en-US" dirty="0"/>
          </a:p>
        </p:txBody>
      </p:sp>
    </p:spTree>
    <p:extLst>
      <p:ext uri="{BB962C8B-B14F-4D97-AF65-F5344CB8AC3E}">
        <p14:creationId xmlns:p14="http://schemas.microsoft.com/office/powerpoint/2010/main" val="110640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Data Elements Needed Per Department (Continued)</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22</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9" name="Rectangle 8">
            <a:extLst>
              <a:ext uri="{FF2B5EF4-FFF2-40B4-BE49-F238E27FC236}">
                <a16:creationId xmlns:a16="http://schemas.microsoft.com/office/drawing/2014/main" id="{BD3539C4-C450-46FD-9B2F-2FD6705B8D93}"/>
              </a:ext>
            </a:extLst>
          </p:cNvPr>
          <p:cNvSpPr/>
          <p:nvPr/>
        </p:nvSpPr>
        <p:spPr>
          <a:xfrm>
            <a:off x="0"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 name="Content Placeholder 5">
            <a:extLst>
              <a:ext uri="{FF2B5EF4-FFF2-40B4-BE49-F238E27FC236}">
                <a16:creationId xmlns:a16="http://schemas.microsoft.com/office/drawing/2014/main" id="{CE8B4135-720D-4091-B58A-94F8FDBC0283}"/>
              </a:ext>
            </a:extLst>
          </p:cNvPr>
          <p:cNvSpPr>
            <a:spLocks noGrp="1"/>
          </p:cNvSpPr>
          <p:nvPr>
            <p:ph idx="1"/>
          </p:nvPr>
        </p:nvSpPr>
        <p:spPr>
          <a:xfrm>
            <a:off x="207872" y="783095"/>
            <a:ext cx="2935225" cy="4489704"/>
          </a:xfrm>
        </p:spPr>
        <p:txBody>
          <a:bodyPr/>
          <a:lstStyle/>
          <a:p>
            <a:pPr marL="342900" indent="-342900">
              <a:buAutoNum type="arabicPeriod" startAt="28"/>
            </a:pPr>
            <a:r>
              <a:rPr lang="en-US" sz="1800" dirty="0"/>
              <a:t>Interest types</a:t>
            </a:r>
          </a:p>
          <a:p>
            <a:pPr marL="342900" indent="-342900">
              <a:buAutoNum type="arabicPeriod" startAt="28"/>
            </a:pPr>
            <a:r>
              <a:rPr lang="en-US" sz="1800" dirty="0"/>
              <a:t>Interest rates for types</a:t>
            </a:r>
          </a:p>
          <a:p>
            <a:pPr marL="342900" indent="-342900">
              <a:buAutoNum type="arabicPeriod" startAt="28"/>
            </a:pPr>
            <a:r>
              <a:rPr lang="en-US" sz="1800" dirty="0"/>
              <a:t>Current balance subject to type of interest rate</a:t>
            </a:r>
          </a:p>
          <a:p>
            <a:pPr marL="342900" indent="-342900">
              <a:buAutoNum type="arabicPeriod" startAt="28"/>
            </a:pPr>
            <a:r>
              <a:rPr lang="en-US" sz="1800" dirty="0"/>
              <a:t>Interest Charged YTD per type of interest rate</a:t>
            </a:r>
          </a:p>
          <a:p>
            <a:pPr marL="342900" indent="-342900">
              <a:buAutoNum type="arabicPeriod" startAt="28"/>
            </a:pPr>
            <a:r>
              <a:rPr lang="en-US" sz="1800" dirty="0"/>
              <a:t>Fee Types</a:t>
            </a:r>
          </a:p>
          <a:p>
            <a:pPr marL="342900" indent="-342900">
              <a:buAutoNum type="arabicPeriod" startAt="28"/>
            </a:pPr>
            <a:r>
              <a:rPr lang="en-US" sz="1800" dirty="0"/>
              <a:t>Type of Charge for Fees</a:t>
            </a:r>
          </a:p>
          <a:p>
            <a:pPr marL="342900" indent="-342900">
              <a:buAutoNum type="arabicPeriod" startAt="28"/>
            </a:pPr>
            <a:r>
              <a:rPr lang="en-US" sz="1800" dirty="0"/>
              <a:t>Charge Amount for Types of Fees</a:t>
            </a:r>
          </a:p>
          <a:p>
            <a:pPr marL="342900" indent="-342900">
              <a:buAutoNum type="arabicPeriod" startAt="28"/>
            </a:pPr>
            <a:r>
              <a:rPr lang="en-US" sz="1800" dirty="0"/>
              <a:t>Charges YTD for Types of Fees</a:t>
            </a:r>
          </a:p>
          <a:p>
            <a:pPr marL="342900" indent="-342900">
              <a:buAutoNum type="arabicPeriod" startAt="28"/>
            </a:pPr>
            <a:r>
              <a:rPr lang="en-US" sz="1800" dirty="0"/>
              <a:t>Notice of changes to account in last 30 days</a:t>
            </a:r>
          </a:p>
          <a:p>
            <a:pPr marL="342900" indent="-342900">
              <a:buAutoNum type="arabicPeriod" startAt="28"/>
            </a:pPr>
            <a:endParaRPr lang="en-US" sz="1800" dirty="0"/>
          </a:p>
          <a:p>
            <a:pPr marL="342900" indent="-342900">
              <a:buAutoNum type="arabicPeriod" startAt="28"/>
            </a:pPr>
            <a:endParaRPr lang="en-US" sz="1800" dirty="0"/>
          </a:p>
          <a:p>
            <a:pPr marL="342900" indent="-342900">
              <a:buAutoNum type="arabicPeriod" startAt="28"/>
            </a:pPr>
            <a:endParaRPr lang="en-US" sz="1800" dirty="0"/>
          </a:p>
          <a:p>
            <a:pPr marL="457200" indent="-457200">
              <a:buFont typeface="+mj-lt"/>
              <a:buAutoNum type="arabicPeriod"/>
            </a:pPr>
            <a:endParaRPr lang="en-US" dirty="0"/>
          </a:p>
        </p:txBody>
      </p:sp>
    </p:spTree>
    <p:extLst>
      <p:ext uri="{BB962C8B-B14F-4D97-AF65-F5344CB8AC3E}">
        <p14:creationId xmlns:p14="http://schemas.microsoft.com/office/powerpoint/2010/main" val="112564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0"/>
          </p:nvPr>
        </p:nvSpPr>
        <p:spPr/>
        <p:txBody>
          <a:bodyPr/>
          <a:lstStyle/>
          <a:p>
            <a:fld id="{E573346A-FCA4-684E-8D18-26E8324063ED}" type="slidenum">
              <a:rPr lang="en-US" smtClean="0"/>
              <a:t>23</a:t>
            </a:fld>
            <a:endParaRPr lang="en-US"/>
          </a:p>
        </p:txBody>
      </p:sp>
      <p:sp>
        <p:nvSpPr>
          <p:cNvPr id="4" name="Rectangle 3">
            <a:extLst>
              <a:ext uri="{FF2B5EF4-FFF2-40B4-BE49-F238E27FC236}">
                <a16:creationId xmlns:a16="http://schemas.microsoft.com/office/drawing/2014/main" id="{1E4131F2-C0C6-403A-8C22-B42022F7B124}"/>
              </a:ext>
            </a:extLst>
          </p:cNvPr>
          <p:cNvSpPr/>
          <p:nvPr/>
        </p:nvSpPr>
        <p:spPr>
          <a:xfrm>
            <a:off x="2666999" y="3210649"/>
            <a:ext cx="6107045"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Tree>
    <p:extLst>
      <p:ext uri="{BB962C8B-B14F-4D97-AF65-F5344CB8AC3E}">
        <p14:creationId xmlns:p14="http://schemas.microsoft.com/office/powerpoint/2010/main" val="69613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A6574C-810A-4446-87EE-61CDF0EC32AB}"/>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F7313FCF-3C89-490B-A7FF-EEF42680438C}"/>
              </a:ext>
            </a:extLst>
          </p:cNvPr>
          <p:cNvSpPr>
            <a:spLocks noGrp="1"/>
          </p:cNvSpPr>
          <p:nvPr>
            <p:ph type="title"/>
          </p:nvPr>
        </p:nvSpPr>
        <p:spPr>
          <a:xfrm>
            <a:off x="452261" y="35560"/>
            <a:ext cx="7891272" cy="685800"/>
          </a:xfrm>
        </p:spPr>
        <p:txBody>
          <a:bodyPr/>
          <a:lstStyle/>
          <a:p>
            <a:r>
              <a:rPr lang="en-US" dirty="0"/>
              <a:t>Goal (Continued)</a:t>
            </a:r>
          </a:p>
        </p:txBody>
      </p:sp>
      <p:sp>
        <p:nvSpPr>
          <p:cNvPr id="4" name="Slide Number Placeholder 3">
            <a:extLst>
              <a:ext uri="{FF2B5EF4-FFF2-40B4-BE49-F238E27FC236}">
                <a16:creationId xmlns:a16="http://schemas.microsoft.com/office/drawing/2014/main" id="{57847DED-1486-48AC-B20B-69B44DC5E703}"/>
              </a:ext>
            </a:extLst>
          </p:cNvPr>
          <p:cNvSpPr>
            <a:spLocks noGrp="1"/>
          </p:cNvSpPr>
          <p:nvPr>
            <p:ph type="sldNum" sz="quarter" idx="12"/>
          </p:nvPr>
        </p:nvSpPr>
        <p:spPr/>
        <p:txBody>
          <a:bodyPr/>
          <a:lstStyle/>
          <a:p>
            <a:fld id="{E573346A-FCA4-684E-8D18-26E8324063ED}" type="slidenum">
              <a:rPr lang="en-US" smtClean="0"/>
              <a:t>3</a:t>
            </a:fld>
            <a:endParaRPr lang="en-US"/>
          </a:p>
        </p:txBody>
      </p:sp>
      <p:sp>
        <p:nvSpPr>
          <p:cNvPr id="5" name="Footer Placeholder 4">
            <a:extLst>
              <a:ext uri="{FF2B5EF4-FFF2-40B4-BE49-F238E27FC236}">
                <a16:creationId xmlns:a16="http://schemas.microsoft.com/office/drawing/2014/main" id="{B8A65B8C-A3BF-4D8B-9152-BDDD53219CD3}"/>
              </a:ext>
            </a:extLst>
          </p:cNvPr>
          <p:cNvSpPr>
            <a:spLocks noGrp="1"/>
          </p:cNvSpPr>
          <p:nvPr>
            <p:ph type="ftr" sz="quarter" idx="13"/>
          </p:nvPr>
        </p:nvSpPr>
        <p:spPr/>
        <p:txBody>
          <a:bodyPr/>
          <a:lstStyle/>
          <a:p>
            <a:r>
              <a:rPr lang="en-US"/>
              <a:t>Office of Information and Technology</a:t>
            </a:r>
          </a:p>
        </p:txBody>
      </p:sp>
      <p:sp>
        <p:nvSpPr>
          <p:cNvPr id="11" name="TextBox 10">
            <a:extLst>
              <a:ext uri="{FF2B5EF4-FFF2-40B4-BE49-F238E27FC236}">
                <a16:creationId xmlns:a16="http://schemas.microsoft.com/office/drawing/2014/main" id="{A572E752-F969-416B-ACAD-EF777423CA40}"/>
              </a:ext>
            </a:extLst>
          </p:cNvPr>
          <p:cNvSpPr txBox="1"/>
          <p:nvPr/>
        </p:nvSpPr>
        <p:spPr>
          <a:xfrm>
            <a:off x="214489" y="974167"/>
            <a:ext cx="8715022" cy="4524315"/>
          </a:xfrm>
          <a:prstGeom prst="rect">
            <a:avLst/>
          </a:prstGeom>
          <a:noFill/>
        </p:spPr>
        <p:txBody>
          <a:bodyPr wrap="square" rtlCol="0">
            <a:spAutoFit/>
          </a:bodyPr>
          <a:lstStyle/>
          <a:p>
            <a:r>
              <a:rPr lang="en-US" b="1" dirty="0"/>
              <a:t>Veterans Benefits and Transition Act of 2018 (S.2248)</a:t>
            </a:r>
          </a:p>
          <a:p>
            <a:r>
              <a:rPr lang="en-US" dirty="0">
                <a:hlinkClick r:id="rId3"/>
              </a:rPr>
              <a:t>https://www.congress.gov/bill/115th-congress/senate-bill/2884</a:t>
            </a:r>
            <a:endParaRPr lang="en-US" dirty="0"/>
          </a:p>
          <a:p>
            <a:r>
              <a:rPr lang="en-US" b="1" dirty="0"/>
              <a:t>Summary</a:t>
            </a:r>
          </a:p>
          <a:p>
            <a:r>
              <a:rPr lang="en-US" dirty="0"/>
              <a:t>This bill directs the Department of Veterans Affairs (VA) to collaborate with Veterans service organizations to write a standard letter to be provided to individuals who owe debts to the VA. Such letter shall be written in plain language and shall include a notice of the debt and a clear explanation of: </a:t>
            </a:r>
          </a:p>
          <a:p>
            <a:r>
              <a:rPr lang="en-US" dirty="0"/>
              <a:t>	(1) why the individual owes such money, and </a:t>
            </a:r>
          </a:p>
          <a:p>
            <a:r>
              <a:rPr lang="en-US" dirty="0"/>
              <a:t>	(2) available options.</a:t>
            </a:r>
          </a:p>
          <a:p>
            <a:endParaRPr lang="en-US" dirty="0"/>
          </a:p>
          <a:p>
            <a:r>
              <a:rPr lang="en-US" dirty="0"/>
              <a:t>The VA shall develop a method by which individuals may elect to receive debt notification letters by electronic means and shall ensure that the letter is delivered: </a:t>
            </a:r>
          </a:p>
          <a:p>
            <a:r>
              <a:rPr lang="en-US" dirty="0"/>
              <a:t>	(1) by both standard mail and electronic means to individuals who have made such election, and </a:t>
            </a:r>
          </a:p>
          <a:p>
            <a:r>
              <a:rPr lang="en-US" dirty="0"/>
              <a:t>	(2) only by standard mail to individuals who have not made such election.</a:t>
            </a:r>
          </a:p>
          <a:p>
            <a:endParaRPr lang="en-US" dirty="0"/>
          </a:p>
        </p:txBody>
      </p:sp>
    </p:spTree>
    <p:extLst>
      <p:ext uri="{BB962C8B-B14F-4D97-AF65-F5344CB8AC3E}">
        <p14:creationId xmlns:p14="http://schemas.microsoft.com/office/powerpoint/2010/main" val="181562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1B59F6-FEE2-471A-91E2-E8BF0268AC84}"/>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Goal Map</a:t>
            </a:r>
          </a:p>
        </p:txBody>
      </p:sp>
      <p:pic>
        <p:nvPicPr>
          <p:cNvPr id="7" name="Content Placeholder 6">
            <a:extLst>
              <a:ext uri="{FF2B5EF4-FFF2-40B4-BE49-F238E27FC236}">
                <a16:creationId xmlns:a16="http://schemas.microsoft.com/office/drawing/2014/main" id="{2407ECCA-D667-47A2-A3CF-0B3B53D10D85}"/>
              </a:ext>
            </a:extLst>
          </p:cNvPr>
          <p:cNvPicPr>
            <a:picLocks noGrp="1" noChangeAspect="1"/>
          </p:cNvPicPr>
          <p:nvPr>
            <p:ph idx="1"/>
          </p:nvPr>
        </p:nvPicPr>
        <p:blipFill rotWithShape="1">
          <a:blip r:embed="rId3"/>
          <a:srcRect l="15039" t="20120" r="47141" b="33184"/>
          <a:stretch/>
        </p:blipFill>
        <p:spPr>
          <a:xfrm>
            <a:off x="914400" y="667643"/>
            <a:ext cx="7567083" cy="5012103"/>
          </a:xfrm>
          <a:prstGeom prst="rect">
            <a:avLst/>
          </a:prstGeom>
        </p:spPr>
      </p:pic>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4</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205065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6F1B42-2EAC-4E02-94A6-81E32A0B6118}"/>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Goal High-Level Architecture </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5</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9" name="Picture 8">
            <a:extLst>
              <a:ext uri="{FF2B5EF4-FFF2-40B4-BE49-F238E27FC236}">
                <a16:creationId xmlns:a16="http://schemas.microsoft.com/office/drawing/2014/main" id="{6E9B439F-DDD2-4959-8418-F8C230CFD149}"/>
              </a:ext>
            </a:extLst>
          </p:cNvPr>
          <p:cNvPicPr>
            <a:picLocks noChangeAspect="1"/>
          </p:cNvPicPr>
          <p:nvPr/>
        </p:nvPicPr>
        <p:blipFill rotWithShape="1">
          <a:blip r:embed="rId3"/>
          <a:srcRect l="4174" t="21542" r="55923" b="22185"/>
          <a:stretch/>
        </p:blipFill>
        <p:spPr>
          <a:xfrm>
            <a:off x="1211801" y="1049754"/>
            <a:ext cx="6289829" cy="4758491"/>
          </a:xfrm>
          <a:prstGeom prst="rect">
            <a:avLst/>
          </a:prstGeom>
        </p:spPr>
      </p:pic>
    </p:spTree>
    <p:extLst>
      <p:ext uri="{BB962C8B-B14F-4D97-AF65-F5344CB8AC3E}">
        <p14:creationId xmlns:p14="http://schemas.microsoft.com/office/powerpoint/2010/main" val="264747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6F1B42-2EAC-4E02-94A6-81E32A0B6118}"/>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Goal High-Level Depiction</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6</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pic>
        <p:nvPicPr>
          <p:cNvPr id="9" name="Content Placeholder 8">
            <a:extLst>
              <a:ext uri="{FF2B5EF4-FFF2-40B4-BE49-F238E27FC236}">
                <a16:creationId xmlns:a16="http://schemas.microsoft.com/office/drawing/2014/main" id="{B801F3B8-BC33-4340-ADF0-B93FD925FD65}"/>
              </a:ext>
            </a:extLst>
          </p:cNvPr>
          <p:cNvPicPr>
            <a:picLocks noGrp="1" noChangeAspect="1"/>
          </p:cNvPicPr>
          <p:nvPr>
            <p:ph idx="1"/>
          </p:nvPr>
        </p:nvPicPr>
        <p:blipFill rotWithShape="1">
          <a:blip r:embed="rId3"/>
          <a:srcRect l="33534" t="25799" r="24623" b="33160"/>
          <a:stretch/>
        </p:blipFill>
        <p:spPr>
          <a:xfrm>
            <a:off x="457200" y="965200"/>
            <a:ext cx="7967870" cy="4229100"/>
          </a:xfrm>
          <a:prstGeom prst="rect">
            <a:avLst/>
          </a:prstGeom>
        </p:spPr>
      </p:pic>
    </p:spTree>
    <p:extLst>
      <p:ext uri="{BB962C8B-B14F-4D97-AF65-F5344CB8AC3E}">
        <p14:creationId xmlns:p14="http://schemas.microsoft.com/office/powerpoint/2010/main" val="29407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7B427E-E65E-4CB0-BD50-5906F523338B}"/>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Reality</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7</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3" name="TextBox 2">
            <a:extLst>
              <a:ext uri="{FF2B5EF4-FFF2-40B4-BE49-F238E27FC236}">
                <a16:creationId xmlns:a16="http://schemas.microsoft.com/office/drawing/2014/main" id="{E8CFD700-5BBE-4090-9226-CD636EC319AA}"/>
              </a:ext>
            </a:extLst>
          </p:cNvPr>
          <p:cNvSpPr txBox="1"/>
          <p:nvPr/>
        </p:nvSpPr>
        <p:spPr>
          <a:xfrm>
            <a:off x="330200" y="1163368"/>
            <a:ext cx="7810500" cy="4524315"/>
          </a:xfrm>
          <a:prstGeom prst="rect">
            <a:avLst/>
          </a:prstGeom>
          <a:noFill/>
        </p:spPr>
        <p:txBody>
          <a:bodyPr wrap="square" rtlCol="0">
            <a:spAutoFit/>
          </a:bodyPr>
          <a:lstStyle/>
          <a:p>
            <a:r>
              <a:rPr lang="en-US" dirty="0"/>
              <a:t>Veterans receive a variety of debt letters from The Department of Veterans Affairs</a:t>
            </a:r>
          </a:p>
          <a:p>
            <a:endParaRPr lang="en-US" dirty="0"/>
          </a:p>
          <a:p>
            <a:pPr marL="342900" indent="-342900">
              <a:buFont typeface="+mj-lt"/>
              <a:buAutoNum type="arabicPeriod"/>
            </a:pPr>
            <a:r>
              <a:rPr lang="en-US" dirty="0"/>
              <a:t>These letters are confusing and unclear for Veterans</a:t>
            </a:r>
          </a:p>
          <a:p>
            <a:pPr marL="800100" lvl="1" indent="-342900">
              <a:buFont typeface="+mj-lt"/>
              <a:buAutoNum type="arabicPeriod"/>
            </a:pPr>
            <a:r>
              <a:rPr lang="en-US" dirty="0"/>
              <a:t>The letters can be generated from any number of places despite the fact they are all from what the Veteran perceives to be a single company or agency.  However, internally, The Department of Veterans Affairs operates in silos as it relates to debt management. There is debt collection from DMC, VBA, and VHA.  Veterans are required to pay different parts of the agency and follow different protocols dependent on the debt. </a:t>
            </a:r>
          </a:p>
          <a:p>
            <a:pPr marL="800100" lvl="1" indent="-342900">
              <a:buFont typeface="+mj-lt"/>
              <a:buAutoNum type="arabicPeriod"/>
            </a:pPr>
            <a:r>
              <a:rPr lang="en-US" dirty="0"/>
              <a:t>The burden is put on the Veteran to understand the differences in “internal” debt silos; rather than the agency owning the burden to create one concise letter with a one stop shop for Veterans to pay their debts to the agency. This will bring the agency in alignment with industry best practices and make debt collection more customer-centric. </a:t>
            </a:r>
          </a:p>
          <a:p>
            <a:endParaRPr lang="en-US" dirty="0"/>
          </a:p>
        </p:txBody>
      </p:sp>
    </p:spTree>
    <p:extLst>
      <p:ext uri="{BB962C8B-B14F-4D97-AF65-F5344CB8AC3E}">
        <p14:creationId xmlns:p14="http://schemas.microsoft.com/office/powerpoint/2010/main" val="122906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7B427E-E65E-4CB0-BD50-5906F523338B}"/>
              </a:ext>
            </a:extLst>
          </p:cNvPr>
          <p:cNvSpPr/>
          <p:nvPr/>
        </p:nvSpPr>
        <p:spPr>
          <a:xfrm>
            <a:off x="125129" y="3570973"/>
            <a:ext cx="8936128" cy="12224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 name="Title 1">
            <a:extLst>
              <a:ext uri="{FF2B5EF4-FFF2-40B4-BE49-F238E27FC236}">
                <a16:creationId xmlns:a16="http://schemas.microsoft.com/office/drawing/2014/main" id="{2170A152-9795-4158-95B2-6A05D51A6F5F}"/>
              </a:ext>
            </a:extLst>
          </p:cNvPr>
          <p:cNvSpPr>
            <a:spLocks noGrp="1"/>
          </p:cNvSpPr>
          <p:nvPr>
            <p:ph type="title"/>
          </p:nvPr>
        </p:nvSpPr>
        <p:spPr>
          <a:xfrm>
            <a:off x="457200" y="91440"/>
            <a:ext cx="8595360" cy="685800"/>
          </a:xfrm>
        </p:spPr>
        <p:txBody>
          <a:bodyPr/>
          <a:lstStyle/>
          <a:p>
            <a:r>
              <a:rPr lang="en-US" dirty="0"/>
              <a:t>Reality (Continued)</a:t>
            </a:r>
          </a:p>
        </p:txBody>
      </p:sp>
      <p:sp>
        <p:nvSpPr>
          <p:cNvPr id="4" name="Slide Number Placeholder 3">
            <a:extLst>
              <a:ext uri="{FF2B5EF4-FFF2-40B4-BE49-F238E27FC236}">
                <a16:creationId xmlns:a16="http://schemas.microsoft.com/office/drawing/2014/main" id="{F02C47AD-FFCD-4431-A40A-6A6EF783D7C2}"/>
              </a:ext>
            </a:extLst>
          </p:cNvPr>
          <p:cNvSpPr>
            <a:spLocks noGrp="1"/>
          </p:cNvSpPr>
          <p:nvPr>
            <p:ph type="sldNum" sz="quarter" idx="12"/>
          </p:nvPr>
        </p:nvSpPr>
        <p:spPr/>
        <p:txBody>
          <a:bodyPr/>
          <a:lstStyle/>
          <a:p>
            <a:fld id="{E573346A-FCA4-684E-8D18-26E8324063ED}" type="slidenum">
              <a:rPr lang="en-US" smtClean="0"/>
              <a:t>8</a:t>
            </a:fld>
            <a:endParaRPr lang="en-US"/>
          </a:p>
        </p:txBody>
      </p:sp>
      <p:sp>
        <p:nvSpPr>
          <p:cNvPr id="5" name="Footer Placeholder 4">
            <a:extLst>
              <a:ext uri="{FF2B5EF4-FFF2-40B4-BE49-F238E27FC236}">
                <a16:creationId xmlns:a16="http://schemas.microsoft.com/office/drawing/2014/main" id="{1B9783E1-74AF-4B4C-83A6-8096068ABE97}"/>
              </a:ext>
            </a:extLst>
          </p:cNvPr>
          <p:cNvSpPr>
            <a:spLocks noGrp="1"/>
          </p:cNvSpPr>
          <p:nvPr>
            <p:ph type="ftr" sz="quarter" idx="13"/>
          </p:nvPr>
        </p:nvSpPr>
        <p:spPr/>
        <p:txBody>
          <a:bodyPr/>
          <a:lstStyle/>
          <a:p>
            <a:r>
              <a:rPr lang="en-US"/>
              <a:t>Office of Information and Technology</a:t>
            </a:r>
          </a:p>
        </p:txBody>
      </p:sp>
      <p:sp>
        <p:nvSpPr>
          <p:cNvPr id="3" name="TextBox 2">
            <a:extLst>
              <a:ext uri="{FF2B5EF4-FFF2-40B4-BE49-F238E27FC236}">
                <a16:creationId xmlns:a16="http://schemas.microsoft.com/office/drawing/2014/main" id="{E8CFD700-5BBE-4090-9226-CD636EC319AA}"/>
              </a:ext>
            </a:extLst>
          </p:cNvPr>
          <p:cNvSpPr txBox="1"/>
          <p:nvPr/>
        </p:nvSpPr>
        <p:spPr>
          <a:xfrm>
            <a:off x="330200" y="1163368"/>
            <a:ext cx="7810500" cy="1754326"/>
          </a:xfrm>
          <a:prstGeom prst="rect">
            <a:avLst/>
          </a:prstGeom>
          <a:noFill/>
        </p:spPr>
        <p:txBody>
          <a:bodyPr wrap="square" rtlCol="0">
            <a:spAutoFit/>
          </a:bodyPr>
          <a:lstStyle/>
          <a:p>
            <a:r>
              <a:rPr lang="en-US" dirty="0"/>
              <a:t>3. Internally, the agency silos do not really have an understanding of what one another are collecting from Veterans or their beneficiaries.  Therefore, the internal entities are receiving an isolated view of the Veterans’ debt relationship with the agency as a whole. This puts each silo at a disadvantage from a customer service perspective.  </a:t>
            </a:r>
          </a:p>
          <a:p>
            <a:endParaRPr lang="en-US" dirty="0"/>
          </a:p>
        </p:txBody>
      </p:sp>
    </p:spTree>
    <p:extLst>
      <p:ext uri="{BB962C8B-B14F-4D97-AF65-F5344CB8AC3E}">
        <p14:creationId xmlns:p14="http://schemas.microsoft.com/office/powerpoint/2010/main" val="13147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26FB-DCEF-457A-B591-5C9614393BA9}"/>
              </a:ext>
            </a:extLst>
          </p:cNvPr>
          <p:cNvSpPr>
            <a:spLocks noGrp="1"/>
          </p:cNvSpPr>
          <p:nvPr>
            <p:ph type="title"/>
          </p:nvPr>
        </p:nvSpPr>
        <p:spPr/>
        <p:txBody>
          <a:bodyPr/>
          <a:lstStyle/>
          <a:p>
            <a:r>
              <a:rPr lang="en-US" dirty="0"/>
              <a:t>Reality – Current Functionality - VHA</a:t>
            </a:r>
          </a:p>
        </p:txBody>
      </p:sp>
      <p:sp>
        <p:nvSpPr>
          <p:cNvPr id="3" name="Content Placeholder 2">
            <a:extLst>
              <a:ext uri="{FF2B5EF4-FFF2-40B4-BE49-F238E27FC236}">
                <a16:creationId xmlns:a16="http://schemas.microsoft.com/office/drawing/2014/main" id="{F57FA578-E437-488A-9876-33A5F7BF8E1C}"/>
              </a:ext>
            </a:extLst>
          </p:cNvPr>
          <p:cNvSpPr>
            <a:spLocks noGrp="1"/>
          </p:cNvSpPr>
          <p:nvPr>
            <p:ph idx="1"/>
          </p:nvPr>
        </p:nvSpPr>
        <p:spPr>
          <a:xfrm>
            <a:off x="798990" y="1417320"/>
            <a:ext cx="7723216" cy="365125"/>
          </a:xfrm>
        </p:spPr>
        <p:txBody>
          <a:bodyPr/>
          <a:lstStyle/>
          <a:p>
            <a:pPr marL="0" indent="0">
              <a:buNone/>
            </a:pPr>
            <a:r>
              <a:rPr lang="en-US" dirty="0">
                <a:hlinkClick r:id="rId2"/>
              </a:rPr>
              <a:t>https://eauth.va.gov/VBS/Prod</a:t>
            </a:r>
            <a:endParaRPr lang="en-US" dirty="0"/>
          </a:p>
          <a:p>
            <a:endParaRPr lang="en-US" dirty="0"/>
          </a:p>
        </p:txBody>
      </p:sp>
      <p:sp>
        <p:nvSpPr>
          <p:cNvPr id="4" name="Slide Number Placeholder 3">
            <a:extLst>
              <a:ext uri="{FF2B5EF4-FFF2-40B4-BE49-F238E27FC236}">
                <a16:creationId xmlns:a16="http://schemas.microsoft.com/office/drawing/2014/main" id="{EFBCAF1E-EBC9-4A69-9990-D4AB28141936}"/>
              </a:ext>
            </a:extLst>
          </p:cNvPr>
          <p:cNvSpPr>
            <a:spLocks noGrp="1"/>
          </p:cNvSpPr>
          <p:nvPr>
            <p:ph type="sldNum" sz="quarter" idx="12"/>
          </p:nvPr>
        </p:nvSpPr>
        <p:spPr/>
        <p:txBody>
          <a:bodyPr/>
          <a:lstStyle/>
          <a:p>
            <a:fld id="{E573346A-FCA4-684E-8D18-26E8324063ED}" type="slidenum">
              <a:rPr lang="en-US" smtClean="0"/>
              <a:t>9</a:t>
            </a:fld>
            <a:endParaRPr lang="en-US"/>
          </a:p>
        </p:txBody>
      </p:sp>
      <p:sp>
        <p:nvSpPr>
          <p:cNvPr id="5" name="Footer Placeholder 4">
            <a:extLst>
              <a:ext uri="{FF2B5EF4-FFF2-40B4-BE49-F238E27FC236}">
                <a16:creationId xmlns:a16="http://schemas.microsoft.com/office/drawing/2014/main" id="{97E0488F-7D46-4AEC-A20B-EF551B06A305}"/>
              </a:ext>
            </a:extLst>
          </p:cNvPr>
          <p:cNvSpPr>
            <a:spLocks noGrp="1"/>
          </p:cNvSpPr>
          <p:nvPr>
            <p:ph type="ftr" sz="quarter" idx="13"/>
          </p:nvPr>
        </p:nvSpPr>
        <p:spPr/>
        <p:txBody>
          <a:bodyPr/>
          <a:lstStyle/>
          <a:p>
            <a:r>
              <a:rPr lang="en-US"/>
              <a:t>Office of Information and Technology</a:t>
            </a:r>
          </a:p>
        </p:txBody>
      </p:sp>
      <p:pic>
        <p:nvPicPr>
          <p:cNvPr id="6" name="Picture 5">
            <a:extLst>
              <a:ext uri="{FF2B5EF4-FFF2-40B4-BE49-F238E27FC236}">
                <a16:creationId xmlns:a16="http://schemas.microsoft.com/office/drawing/2014/main" id="{1B133FEA-F470-4327-AF7F-D9DC6E83C538}"/>
              </a:ext>
            </a:extLst>
          </p:cNvPr>
          <p:cNvPicPr>
            <a:picLocks noChangeAspect="1"/>
          </p:cNvPicPr>
          <p:nvPr/>
        </p:nvPicPr>
        <p:blipFill rotWithShape="1">
          <a:blip r:embed="rId3"/>
          <a:srcRect t="31133" r="37087" b="13487"/>
          <a:stretch/>
        </p:blipFill>
        <p:spPr>
          <a:xfrm>
            <a:off x="1695635" y="2177248"/>
            <a:ext cx="5752730" cy="2716567"/>
          </a:xfrm>
          <a:prstGeom prst="rect">
            <a:avLst/>
          </a:prstGeom>
        </p:spPr>
      </p:pic>
    </p:spTree>
    <p:extLst>
      <p:ext uri="{BB962C8B-B14F-4D97-AF65-F5344CB8AC3E}">
        <p14:creationId xmlns:p14="http://schemas.microsoft.com/office/powerpoint/2010/main" val="166073397"/>
      </p:ext>
    </p:extLst>
  </p:cSld>
  <p:clrMapOvr>
    <a:masterClrMapping/>
  </p:clrMapOvr>
</p:sld>
</file>

<file path=ppt/theme/theme1.xml><?xml version="1.0" encoding="utf-8"?>
<a:theme xmlns:a="http://schemas.openxmlformats.org/drawingml/2006/main" name="OI&amp;T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ShowRepairView xmlns="http://schemas.microsoft.com/sharepoint/v3" xsi:nil="true"/>
    <ShowCombineView xmlns="http://schemas.microsoft.com/sharepoint/v3" xsi:nil="true"/>
    <xd_ProgID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Form" ma:contentTypeID="0x01010100E25DF4199053E24E9416BC6527762B7A" ma:contentTypeVersion="0" ma:contentTypeDescription="Fill out this form." ma:contentTypeScope="" ma:versionID="e605b0d9792380d7b31976a0cc24c226">
  <xsd:schema xmlns:xsd="http://www.w3.org/2001/XMLSchema" xmlns:xs="http://www.w3.org/2001/XMLSchema" xmlns:p="http://schemas.microsoft.com/office/2006/metadata/properties" xmlns:ns1="http://schemas.microsoft.com/sharepoint/v3" targetNamespace="http://schemas.microsoft.com/office/2006/metadata/properties" ma:root="true" ma:fieldsID="46a8b20833a27003677552a1e4031115" ns1:_="">
    <xsd:import namespace="http://schemas.microsoft.com/sharepoint/v3"/>
    <xsd:element name="properties">
      <xsd:complexType>
        <xsd:sequence>
          <xsd:element name="documentManagement">
            <xsd:complexType>
              <xsd:all>
                <xsd:element ref="ns1:ShowCombineView" minOccurs="0"/>
                <xsd:element ref="ns1:ShowRepairView" minOccurs="0"/>
                <xsd:element ref="ns1:TemplateUrl" minOccurs="0"/>
                <xsd:element ref="ns1:xd_Prog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owCombineView" ma:index="8" nillable="true" ma:displayName="Show Combine View" ma:hidden="true" ma:internalName="ShowCombineView">
      <xsd:simpleType>
        <xsd:restriction base="dms:Text"/>
      </xsd:simpleType>
    </xsd:element>
    <xsd:element name="ShowRepairView" ma:index="10" nillable="true" ma:displayName="Show Repair View" ma:hidden="true" ma:internalName="ShowRepairView">
      <xsd:simpleType>
        <xsd:restriction base="dms:Text"/>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44EB5B-B9DA-4335-A1BF-D9F56663E35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761A337-4AFE-48F6-A615-821D6F705008}">
  <ds:schemaRefs>
    <ds:schemaRef ds:uri="http://schemas.microsoft.com/sharepoint/v3/contenttype/forms"/>
  </ds:schemaRefs>
</ds:datastoreItem>
</file>

<file path=customXml/itemProps3.xml><?xml version="1.0" encoding="utf-8"?>
<ds:datastoreItem xmlns:ds="http://schemas.openxmlformats.org/officeDocument/2006/customXml" ds:itemID="{86A7C7E0-2F8A-4D6F-8B31-886B93CCB5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9146</TotalTime>
  <Words>2674</Words>
  <Application>Microsoft Office PowerPoint</Application>
  <PresentationFormat>On-screen Show (4:3)</PresentationFormat>
  <Paragraphs>379</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.AppleSystemUIFont</vt:lpstr>
      <vt:lpstr>Arial</vt:lpstr>
      <vt:lpstr>Calibri</vt:lpstr>
      <vt:lpstr>CambriaMath</vt:lpstr>
      <vt:lpstr>OI&amp;T PPT Layout</vt:lpstr>
      <vt:lpstr>Fair Debt Veteran online Debt Access (VODA)      Vision  </vt:lpstr>
      <vt:lpstr>Goal</vt:lpstr>
      <vt:lpstr>Goal (Continued)</vt:lpstr>
      <vt:lpstr>Goal Map</vt:lpstr>
      <vt:lpstr>Goal High-Level Architecture </vt:lpstr>
      <vt:lpstr>Goal High-Level Depiction</vt:lpstr>
      <vt:lpstr>Reality</vt:lpstr>
      <vt:lpstr>Reality (Continued)</vt:lpstr>
      <vt:lpstr>Reality – Current Functionality - VHA</vt:lpstr>
      <vt:lpstr>Reality - Current Functionality - IAM Authentication</vt:lpstr>
      <vt:lpstr>Reality - Current Functionality - VBA</vt:lpstr>
      <vt:lpstr>Reality - Current Functionality – VA Debt Portal</vt:lpstr>
      <vt:lpstr>Reality Depiction</vt:lpstr>
      <vt:lpstr>Options</vt:lpstr>
      <vt:lpstr>Options – Consolidated Debt Letter View</vt:lpstr>
      <vt:lpstr>Options – Consolidated Debt Letter View</vt:lpstr>
      <vt:lpstr>Options – Consolidated Debt Letter View</vt:lpstr>
      <vt:lpstr>Way Forward</vt:lpstr>
      <vt:lpstr>Way Forward</vt:lpstr>
      <vt:lpstr>Data Elements Needed Per Department</vt:lpstr>
      <vt:lpstr>Data Elements Needed Per Department</vt:lpstr>
      <vt:lpstr>Data Elements Needed Per Department (Continued)</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OIT PowerPoint Presentation</dc:title>
  <dc:subject/>
  <dc:creator>U.S. Department of Veterans Affairs, Office of Information and Technology</dc:creator>
  <cp:keywords>PPT, OIT, presentation, Office of Information and Technology</cp:keywords>
  <dc:description>OIT20171010</dc:description>
  <cp:lastModifiedBy>Carver, Justin</cp:lastModifiedBy>
  <cp:revision>344</cp:revision>
  <cp:lastPrinted>2017-03-28T14:15:43Z</cp:lastPrinted>
  <dcterms:created xsi:type="dcterms:W3CDTF">2017-03-15T17:05:18Z</dcterms:created>
  <dcterms:modified xsi:type="dcterms:W3CDTF">2021-01-28T19:41:01Z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0x01010100E25DF4199053E24E9416BC6527762B7A</vt:lpwstr>
  </property>
</Properties>
</file>