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Source Sans Pro SemiBold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SansProSemiBold-bold.fntdata"/><Relationship Id="rId23" Type="http://schemas.openxmlformats.org/officeDocument/2006/relationships/font" Target="fonts/SourceSansProSemiBo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SemiBold-boldItalic.fntdata"/><Relationship Id="rId25" Type="http://schemas.openxmlformats.org/officeDocument/2006/relationships/font" Target="fonts/SourceSansProSemiBold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912f4fdd5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912f4fdd5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912f4fdd5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912f4fdd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912f4fdd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a912f4fdd5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912f4fdd5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912f4fdd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extensions can be selected based on code and team needs</a:t>
            </a:r>
            <a:endParaRPr/>
          </a:p>
        </p:txBody>
      </p:sp>
      <p:sp>
        <p:nvSpPr>
          <p:cNvPr id="185" name="Google Shape;185;ga912f4fdd5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912f4fdd5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912f4fdd5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a912f4fdd5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912f4fdd5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912f4fdd5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a912f4fdd5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a902306929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a902306929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a902306929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912f4fdd5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912f4fdd5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a912f4fdd5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912f4fdd5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912f4fdd5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a912f4fdd5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912f4fdd5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912f4fdd5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a912f4fdd5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902306929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902306929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a902306929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7ef0b17c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7ef0b17c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a7ef0b17c9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902306929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902306929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902306929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7ef0b17c9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7ef0b17c9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Scripts can be more confusing if something errors and system is in intermediate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Scripts &amp; Docker depend on setup of underlying tooling</a:t>
            </a:r>
            <a:endParaRPr/>
          </a:p>
        </p:txBody>
      </p:sp>
      <p:sp>
        <p:nvSpPr>
          <p:cNvPr id="122" name="Google Shape;122;ga7ef0b17c9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7ef0b179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7ef0b179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a7ef0b179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7ef0ed25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7ef0ed25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a7ef0ed25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90230692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90230692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repo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click “code”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new codespace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wait for spin up</a:t>
            </a:r>
            <a:endParaRPr/>
          </a:p>
        </p:txBody>
      </p:sp>
      <p:sp>
        <p:nvSpPr>
          <p:cNvPr id="149" name="Google Shape;149;ga90230692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912f4fdd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912f4fdd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a912f4fdd5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 SemiBold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 SemiBol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 rot="5400000">
            <a:off x="3099150" y="-1101281"/>
            <a:ext cx="29457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 rot="5400000">
            <a:off x="5544750" y="1272844"/>
            <a:ext cx="39696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1544175" y="-641756"/>
            <a:ext cx="39696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 SemiBo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28650" y="1369219"/>
            <a:ext cx="78867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4191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sz="3000"/>
            </a:lvl1pPr>
            <a:lvl2pPr indent="-400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700"/>
              <a:buChar char="•"/>
              <a:defRPr sz="2700"/>
            </a:lvl2pPr>
            <a:lvl3pPr indent="-3810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29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623888" y="10537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Source Sans Pro SemiBold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623888" y="32134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629841" y="1878806"/>
            <a:ext cx="38682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9"/>
          <p:cNvSpPr txBox="1"/>
          <p:nvPr>
            <p:ph idx="4" type="body"/>
          </p:nvPr>
        </p:nvSpPr>
        <p:spPr>
          <a:xfrm>
            <a:off x="4629150" y="1878806"/>
            <a:ext cx="38874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ource Sans Pro SemiBold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12D5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ource Sans Pro SemiBold"/>
              <a:buNone/>
              <a:defRPr b="0" i="0" sz="3300" u="none" cap="none" strike="noStrike">
                <a:solidFill>
                  <a:schemeClr val="l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62122" y="459581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244" y="4430021"/>
            <a:ext cx="2343150" cy="5788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ichael.chelen@va.gov" TargetMode="External"/><Relationship Id="rId4" Type="http://schemas.openxmlformats.org/officeDocument/2006/relationships/hyperlink" Target="https://github.com/mchelen-go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8d85CGuOcC2boDs7TwbXvlc7azaRHII-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mchelen-gov/codespace-examples/tree/create-react-ap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xkcd.com/1987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nsights.stackoverflow.com/survey/2019/#development-environments-and-tools" TargetMode="External"/><Relationship Id="rId4" Type="http://schemas.openxmlformats.org/officeDocument/2006/relationships/hyperlink" Target="https://code.visualstudio.com/docs/languages/overview" TargetMode="External"/><Relationship Id="rId5" Type="http://schemas.openxmlformats.org/officeDocument/2006/relationships/hyperlink" Target="https://marketplace.visualstudio.com/VSCode" TargetMode="External"/><Relationship Id="rId6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features/codespaces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idxa_12b7iaInJO6f0AeCsGBtgI7DykA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J3gkZpErZS3zqk5UJC-bWtlAtk87Oky1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1143000" y="512049"/>
            <a:ext cx="68580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ource Sans Pro SemiBold"/>
              <a:buNone/>
            </a:pPr>
            <a:r>
              <a:rPr lang="en-US" sz="3600"/>
              <a:t>Improving Developer Experience with Github Codespaces</a:t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1143000" y="178567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Using a </a:t>
            </a:r>
            <a:r>
              <a:rPr b="1" lang="en-US" sz="2400">
                <a:solidFill>
                  <a:srgbClr val="FAD980"/>
                </a:solidFill>
              </a:rPr>
              <a:t>web-based IDE</a:t>
            </a:r>
            <a:r>
              <a:rPr lang="en-US" sz="2400"/>
              <a:t> </a:t>
            </a:r>
            <a:r>
              <a:rPr lang="en-US" sz="2400"/>
              <a:t>to speed onboarding and standardize developer environments.</a:t>
            </a:r>
            <a:endParaRPr sz="2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br>
              <a:rPr lang="en-US" sz="2200"/>
            </a:br>
            <a:r>
              <a:rPr i="1" lang="en-US" sz="1900"/>
              <a:t>Initial test results, not an endorsement</a:t>
            </a:r>
            <a:endParaRPr i="1" sz="19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300"/>
              <a:t>Michael Chelen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300"/>
              <a:t>Health Engineering Lead, Office of the CTO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300"/>
              <a:t>Department of Veterans Affairs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300" u="sng">
                <a:solidFill>
                  <a:schemeClr val="hlink"/>
                </a:solidFill>
                <a:hlinkClick r:id="rId3"/>
              </a:rPr>
              <a:t>michael.chelen@va.gov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1300" u="sng">
                <a:solidFill>
                  <a:schemeClr val="hlink"/>
                </a:solidFill>
                <a:hlinkClick r:id="rId4"/>
              </a:rPr>
              <a:t>https://github.com/mchelen-gov</a:t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100"/>
          </a:p>
        </p:txBody>
      </p:sp>
      <p:sp>
        <p:nvSpPr>
          <p:cNvPr id="91" name="Google Shape;91;p16"/>
          <p:cNvSpPr txBox="1"/>
          <p:nvPr/>
        </p:nvSpPr>
        <p:spPr>
          <a:xfrm>
            <a:off x="7602348" y="4553942"/>
            <a:ext cx="1135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Version 1.0.0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2020-12-15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Disconnect and reconnect to Codespace</a:t>
            </a:r>
            <a:endParaRPr/>
          </a:p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5231425" y="1216825"/>
            <a:ext cx="3283800" cy="29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Closing browser window preserves IDE session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File and environment changes are preserved when Codespace is inactive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Codespace can be deleted and recreated as needed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5" title="codespaces-close-resta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102600"/>
            <a:ext cx="4392826" cy="32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configuration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628650" y="1369219"/>
            <a:ext cx="3886200" cy="29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666666"/>
                </a:highlight>
              </a:rPr>
              <a:t>devcontainer.json</a:t>
            </a:r>
            <a:endParaRPr>
              <a:highlight>
                <a:srgbClr val="666666"/>
              </a:highlight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IDE Settings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Extensions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Docker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container, services, and env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Port forwarding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Startup scripts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2125" y="1268044"/>
            <a:ext cx="2866221" cy="3022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config: IDE settings and extensions</a:t>
            </a:r>
            <a:endParaRPr/>
          </a:p>
        </p:txBody>
      </p:sp>
      <p:sp>
        <p:nvSpPr>
          <p:cNvPr id="188" name="Google Shape;188;p27"/>
          <p:cNvSpPr txBox="1"/>
          <p:nvPr>
            <p:ph idx="2" type="body"/>
          </p:nvPr>
        </p:nvSpPr>
        <p:spPr>
          <a:xfrm>
            <a:off x="628650" y="1268044"/>
            <a:ext cx="3886200" cy="29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Default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Format on save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Default formatter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Default shell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Can be overridden by user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Helpful extensions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Linting (ESLint, SASS, YAML)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Formatting (Prettier)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Collab tools (Liveshare, Gitlens)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125" y="1475350"/>
            <a:ext cx="4171699" cy="25452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Customization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628650" y="1369225"/>
            <a:ext cx="2387100" cy="29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User settings override shared settings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User settings synchronized through Github account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Also supports dotfiles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030" y="1268050"/>
            <a:ext cx="2654120" cy="135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650" y="1268051"/>
            <a:ext cx="2565150" cy="135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8200" y="3277275"/>
            <a:ext cx="2266049" cy="10517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4250" y="3367975"/>
            <a:ext cx="2856549" cy="8214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628650" y="1369219"/>
            <a:ext cx="7886700" cy="294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Decrease onboarding difficulty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More automation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Default environment allows simpler docs</a:t>
            </a:r>
            <a:endParaRPr sz="23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Standardize dev</a:t>
            </a:r>
            <a:r>
              <a:rPr lang="en-US"/>
              <a:t> environment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Problems can be reproduced and fixes captured in repo</a:t>
            </a:r>
            <a:endParaRPr sz="23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Increase dev tool availability</a:t>
            </a:r>
            <a:endParaRPr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Shared settings allow reusable tool config</a:t>
            </a:r>
            <a:endParaRPr sz="2300"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628650" y="1369219"/>
            <a:ext cx="7886700" cy="294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Test setup for different codebases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React, Ruby, PHP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Configure s</a:t>
            </a:r>
            <a:r>
              <a:rPr lang="en-US" sz="1700"/>
              <a:t>oftware stack, scripts, tooling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Multi-repo dependencies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Determine best approach for running FE (vets-website) and BE (vets-api) together</a:t>
            </a:r>
            <a:br>
              <a:rPr lang="en-US" sz="1700"/>
            </a:br>
            <a:endParaRPr sz="17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Unify container config with CI and hosting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18" name="Google Shape;218;p30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Further Research</a:t>
            </a:r>
            <a:endParaRPr/>
          </a:p>
        </p:txBody>
      </p:sp>
      <p:sp>
        <p:nvSpPr>
          <p:cNvPr id="225" name="Google Shape;225;p31"/>
          <p:cNvSpPr txBox="1"/>
          <p:nvPr>
            <p:ph idx="1" type="body"/>
          </p:nvPr>
        </p:nvSpPr>
        <p:spPr>
          <a:xfrm>
            <a:off x="628650" y="1369219"/>
            <a:ext cx="7886700" cy="294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Share settings with local IDEs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Compare with other cloud IDEs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Investigate p</a:t>
            </a:r>
            <a:r>
              <a:rPr lang="en-US" sz="2000"/>
              <a:t>erformance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Standard instance ( 4 cores, 8 GB RAM, 32 GB SSD) struggles with some applications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000"/>
              <a:t>Use for development on GFE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Containerize &amp; mock internal services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Firewall and proxy options</a:t>
            </a:r>
            <a:endParaRPr sz="1800"/>
          </a:p>
        </p:txBody>
      </p:sp>
      <p:sp>
        <p:nvSpPr>
          <p:cNvPr id="226" name="Google Shape;226;p31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Demo</a:t>
            </a:r>
            <a:r>
              <a:rPr lang="en-US"/>
              <a:t> 🤞</a:t>
            </a:r>
            <a:endParaRPr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Using:</a:t>
            </a:r>
            <a:br>
              <a:rPr lang="en-US"/>
            </a:br>
            <a:r>
              <a:rPr lang="en-US" sz="1600" u="sng">
                <a:solidFill>
                  <a:schemeClr val="hlink"/>
                </a:solidFill>
                <a:hlinkClick r:id="rId3"/>
              </a:rPr>
              <a:t>https://github.com/mchelen-gov/codespace-examples/tree/create-react-app</a:t>
            </a:r>
            <a:endParaRPr sz="16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Q&amp;A</a:t>
            </a:r>
            <a:endParaRPr/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Developer Experience pain points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628650" y="1369219"/>
            <a:ext cx="7886700" cy="294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Clr>
                <a:srgbClr val="FAD980"/>
              </a:buClr>
              <a:buSzPts val="3000"/>
              <a:buChar char="•"/>
            </a:pPr>
            <a:r>
              <a:rPr lang="en-US">
                <a:solidFill>
                  <a:srgbClr val="FAD980"/>
                </a:solidFill>
              </a:rPr>
              <a:t>Onboarding</a:t>
            </a:r>
            <a:endParaRPr>
              <a:solidFill>
                <a:srgbClr val="FAD980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Time to first commit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AD980"/>
              </a:buClr>
              <a:buSzPts val="3000"/>
              <a:buChar char="•"/>
            </a:pPr>
            <a:r>
              <a:rPr lang="en-US">
                <a:solidFill>
                  <a:srgbClr val="FAD980"/>
                </a:solidFill>
              </a:rPr>
              <a:t>Standardization</a:t>
            </a:r>
            <a:endParaRPr>
              <a:solidFill>
                <a:srgbClr val="FAD980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“It works on my laptop”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AD980"/>
              </a:buClr>
              <a:buSzPts val="3000"/>
              <a:buChar char="•"/>
            </a:pPr>
            <a:r>
              <a:rPr lang="en-US">
                <a:solidFill>
                  <a:srgbClr val="FAD980"/>
                </a:solidFill>
              </a:rPr>
              <a:t>Tooling</a:t>
            </a:r>
            <a:endParaRPr>
              <a:solidFill>
                <a:srgbClr val="FAD980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Debuggers &gt; console.log()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Onboarding Developers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628650" y="1369219"/>
            <a:ext cx="3886200" cy="29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Slow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Many</a:t>
            </a:r>
            <a:r>
              <a:rPr lang="en-US"/>
              <a:t> codebases</a:t>
            </a:r>
            <a:endParaRPr sz="17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Many setup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Difficult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Many operating systems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Many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Example: </a:t>
            </a:r>
            <a:r>
              <a:rPr lang="en-US" sz="1800"/>
              <a:t>VA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highlight>
                  <a:srgbClr val="666666"/>
                </a:highlight>
              </a:rPr>
              <a:t>vets-website</a:t>
            </a:r>
            <a:r>
              <a:rPr lang="en-US"/>
              <a:t> - NodeJS/React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highlight>
                  <a:srgbClr val="666666"/>
                </a:highlight>
              </a:rPr>
              <a:t>vets-api</a:t>
            </a:r>
            <a:r>
              <a:rPr lang="en-US"/>
              <a:t> - Ruby/Rails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highlight>
                  <a:srgbClr val="666666"/>
                </a:highlight>
              </a:rPr>
              <a:t>va.gov-cms</a:t>
            </a:r>
            <a:r>
              <a:rPr lang="en-US"/>
              <a:t> - PHP/Drupal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629150" y="1369219"/>
            <a:ext cx="3886200" cy="29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1400"/>
              <a:t>Best case: one language with one operating system</a:t>
            </a:r>
            <a:endParaRPr i="1" sz="14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688" y="1794162"/>
            <a:ext cx="2426376" cy="2404151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8"/>
          <p:cNvSpPr txBox="1"/>
          <p:nvPr/>
        </p:nvSpPr>
        <p:spPr>
          <a:xfrm>
            <a:off x="5553800" y="4198325"/>
            <a:ext cx="22275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Source: </a:t>
            </a:r>
            <a:r>
              <a:rPr lang="en-US" sz="9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https://xkcd.com/1987/</a:t>
            </a:r>
            <a:endParaRPr sz="9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Standardization and Tooling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628650" y="1369219"/>
            <a:ext cx="7886700" cy="294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Environment matching</a:t>
            </a:r>
            <a:endParaRPr/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en-US"/>
              <a:t>Local dev = CI = Stage = Prod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Reproduce between developers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Approaches and </a:t>
            </a:r>
            <a:r>
              <a:rPr lang="en-US">
                <a:solidFill>
                  <a:srgbClr val="FAD980"/>
                </a:solidFill>
              </a:rPr>
              <a:t>challenges</a:t>
            </a:r>
            <a:endParaRPr>
              <a:solidFill>
                <a:srgbClr val="FAD980"/>
              </a:solidFill>
            </a:endParaRPr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628650" y="1369219"/>
            <a:ext cx="7886700" cy="294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Good documentation</a:t>
            </a:r>
            <a:endParaRPr sz="1800"/>
          </a:p>
          <a:p>
            <a:pPr indent="-323850" lvl="1" marL="914400" rtl="0" algn="l">
              <a:spcBef>
                <a:spcPts val="40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Well defined setup steps for new developers to follow</a:t>
            </a:r>
            <a:endParaRPr sz="1500"/>
          </a:p>
          <a:p>
            <a:pPr indent="-323850" lvl="1" marL="914400" rtl="0" algn="l">
              <a:spcBef>
                <a:spcPts val="400"/>
              </a:spcBef>
              <a:spcAft>
                <a:spcPts val="0"/>
              </a:spcAft>
              <a:buClr>
                <a:srgbClr val="FAD980"/>
              </a:buClr>
              <a:buSzPts val="1500"/>
              <a:buChar char="•"/>
            </a:pPr>
            <a:r>
              <a:rPr lang="en-US" sz="1500">
                <a:solidFill>
                  <a:srgbClr val="FAD980"/>
                </a:solidFill>
              </a:rPr>
              <a:t>Keeping docs updated creates overhead, docs must cover all needed OS combos</a:t>
            </a:r>
            <a:endParaRPr sz="1500">
              <a:solidFill>
                <a:srgbClr val="FAD98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Scripts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Automatically s</a:t>
            </a:r>
            <a:r>
              <a:rPr lang="en-US" sz="1500"/>
              <a:t>ets up environment or codebase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Char char="•"/>
            </a:pPr>
            <a:r>
              <a:rPr lang="en-US" sz="1500">
                <a:solidFill>
                  <a:srgbClr val="FFE599"/>
                </a:solidFill>
              </a:rPr>
              <a:t>Scripts must account </a:t>
            </a:r>
            <a:r>
              <a:rPr lang="en-US" sz="1500">
                <a:solidFill>
                  <a:srgbClr val="FFE599"/>
                </a:solidFill>
              </a:rPr>
              <a:t>for</a:t>
            </a:r>
            <a:r>
              <a:rPr lang="en-US" sz="1500">
                <a:solidFill>
                  <a:srgbClr val="FFE599"/>
                </a:solidFill>
              </a:rPr>
              <a:t> different OS or environments, handle errors gracefully</a:t>
            </a:r>
            <a:endParaRPr sz="1500">
              <a:solidFill>
                <a:srgbClr val="FFE5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Containerization</a:t>
            </a:r>
            <a:endParaRPr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/>
              <a:t>Run software stack in Docker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AD980"/>
              </a:buClr>
              <a:buSzPts val="1500"/>
              <a:buChar char="•"/>
            </a:pPr>
            <a:r>
              <a:rPr lang="en-US" sz="1500">
                <a:solidFill>
                  <a:srgbClr val="FAD980"/>
                </a:solidFill>
              </a:rPr>
              <a:t>Integration with local filesystem, IDE, debugger</a:t>
            </a:r>
            <a:endParaRPr sz="1500">
              <a:solidFill>
                <a:srgbClr val="FAD98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US" sz="1800">
                <a:solidFill>
                  <a:srgbClr val="FFFFFF"/>
                </a:solidFill>
              </a:rPr>
              <a:t>Shared config</a:t>
            </a:r>
            <a:endParaRPr sz="18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•"/>
            </a:pPr>
            <a:r>
              <a:rPr lang="en-US" sz="1500">
                <a:solidFill>
                  <a:srgbClr val="FFFFFF"/>
                </a:solidFill>
              </a:rPr>
              <a:t>Lint config, Editorconfig, extension config can be shared in repo</a:t>
            </a:r>
            <a:endParaRPr sz="1500">
              <a:solidFill>
                <a:srgbClr val="FFFFFF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AD980"/>
              </a:buClr>
              <a:buSzPts val="1500"/>
              <a:buChar char="•"/>
            </a:pPr>
            <a:r>
              <a:rPr lang="en-US" sz="1500">
                <a:solidFill>
                  <a:srgbClr val="FAD980"/>
                </a:solidFill>
              </a:rPr>
              <a:t>Config may vary depending on IDE and OS environment</a:t>
            </a:r>
            <a:endParaRPr sz="1500">
              <a:solidFill>
                <a:srgbClr val="FAD98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AD980"/>
              </a:buClr>
              <a:buSzPts val="3000"/>
              <a:buFont typeface="Source Sans Pro SemiBold"/>
              <a:buNone/>
            </a:pPr>
            <a:r>
              <a:rPr lang="en-US"/>
              <a:t>Visual Studio Code (VS Code)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628650" y="1369219"/>
            <a:ext cx="3886200" cy="29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1" marL="520700" rtl="0" algn="l">
              <a:spcBef>
                <a:spcPts val="400"/>
              </a:spcBef>
              <a:spcAft>
                <a:spcPts val="0"/>
              </a:spcAft>
              <a:buSzPts val="1000"/>
              <a:buChar char="•"/>
            </a:pPr>
            <a:r>
              <a:rPr lang="en-US" sz="1900"/>
              <a:t>Popular </a:t>
            </a:r>
            <a:r>
              <a:rPr lang="en-US" sz="1900"/>
              <a:t>open source IDE</a:t>
            </a:r>
            <a:endParaRPr sz="1900"/>
          </a:p>
          <a:p>
            <a:pPr indent="-120650" lvl="2" marL="863600" rtl="0" algn="l">
              <a:spcBef>
                <a:spcPts val="400"/>
              </a:spcBef>
              <a:spcAft>
                <a:spcPts val="0"/>
              </a:spcAft>
              <a:buSzPts val="700"/>
              <a:buChar char="•"/>
            </a:pPr>
            <a:r>
              <a:rPr lang="en-US" sz="1600"/>
              <a:t>#1 in Stack Overflow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2019 survey</a:t>
            </a:r>
            <a:endParaRPr sz="1600"/>
          </a:p>
          <a:p>
            <a:pPr indent="-127000" lvl="1" marL="520700" rtl="0" algn="l">
              <a:spcBef>
                <a:spcPts val="400"/>
              </a:spcBef>
              <a:spcAft>
                <a:spcPts val="0"/>
              </a:spcAft>
              <a:buSzPts val="1000"/>
              <a:buChar char="•"/>
            </a:pPr>
            <a:r>
              <a:rPr lang="en-US" sz="1900"/>
              <a:t>Supports many </a:t>
            </a:r>
            <a:r>
              <a:rPr lang="en-US" sz="1900" u="sng">
                <a:solidFill>
                  <a:schemeClr val="hlink"/>
                </a:solidFill>
                <a:hlinkClick r:id="rId4"/>
              </a:rPr>
              <a:t>programming languages</a:t>
            </a:r>
            <a:endParaRPr sz="1900"/>
          </a:p>
          <a:p>
            <a:pPr indent="-127000" lvl="1" marL="520700" rtl="0" algn="l">
              <a:spcBef>
                <a:spcPts val="400"/>
              </a:spcBef>
              <a:spcAft>
                <a:spcPts val="0"/>
              </a:spcAft>
              <a:buSzPts val="1000"/>
              <a:buChar char="•"/>
            </a:pPr>
            <a:r>
              <a:rPr lang="en-US" sz="1900"/>
              <a:t>Official and community created </a:t>
            </a:r>
            <a:r>
              <a:rPr lang="en-US" sz="1900" u="sng">
                <a:solidFill>
                  <a:schemeClr val="hlink"/>
                </a:solidFill>
                <a:hlinkClick r:id="rId5"/>
              </a:rPr>
              <a:t>extensions</a:t>
            </a:r>
            <a:endParaRPr sz="1900"/>
          </a:p>
          <a:p>
            <a:pPr indent="-127000" lvl="1" marL="520700" rtl="0" algn="l">
              <a:spcBef>
                <a:spcPts val="400"/>
              </a:spcBef>
              <a:spcAft>
                <a:spcPts val="0"/>
              </a:spcAft>
              <a:buSzPts val="1000"/>
              <a:buChar char="•"/>
            </a:pPr>
            <a:r>
              <a:rPr lang="en-US" sz="1900"/>
              <a:t>Cross platform (Mac, Win, Linux, + </a:t>
            </a:r>
            <a:r>
              <a:rPr lang="en-US" sz="1900">
                <a:solidFill>
                  <a:srgbClr val="FAD980"/>
                </a:solidFill>
              </a:rPr>
              <a:t>Web</a:t>
            </a:r>
            <a:r>
              <a:rPr lang="en-US" sz="1900"/>
              <a:t>!)</a:t>
            </a:r>
            <a:endParaRPr sz="1900"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1"/>
          <p:cNvSpPr txBox="1"/>
          <p:nvPr>
            <p:ph idx="2" type="body"/>
          </p:nvPr>
        </p:nvSpPr>
        <p:spPr>
          <a:xfrm>
            <a:off x="6220550" y="3963325"/>
            <a:ext cx="1597200" cy="36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1500"/>
              <a:t>VS Code 1.52</a:t>
            </a:r>
            <a:endParaRPr i="1" sz="15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2525" y="1418000"/>
            <a:ext cx="3349875" cy="252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Codespaces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628650" y="1369219"/>
            <a:ext cx="3886200" cy="29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/>
              <a:t>Codespaces is a </a:t>
            </a:r>
            <a:r>
              <a:rPr lang="en-US" sz="2000">
                <a:solidFill>
                  <a:srgbClr val="FAD980"/>
                </a:solidFill>
              </a:rPr>
              <a:t>web based</a:t>
            </a:r>
            <a:r>
              <a:rPr lang="en-US" sz="2000"/>
              <a:t> version of VS Code</a:t>
            </a:r>
            <a:endParaRPr sz="2000"/>
          </a:p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-US" sz="2000"/>
              <a:t>UI entirely browser based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2000"/>
              <a:t>Backend runs in Azure container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2000"/>
              <a:t>Config can be stored in Github repo</a:t>
            </a:r>
            <a:endParaRPr sz="20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-US" sz="2000"/>
              <a:t>VA is participating in closed beta </a:t>
            </a:r>
            <a:r>
              <a:rPr lang="en-US" sz="1500" u="sng">
                <a:solidFill>
                  <a:schemeClr val="hlink"/>
                </a:solidFill>
                <a:hlinkClick r:id="rId3"/>
              </a:rPr>
              <a:t>https://github.com/features/codespaces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250" y="1420444"/>
            <a:ext cx="4324349" cy="243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a new Codespace</a:t>
            </a:r>
            <a:endParaRPr>
              <a:highlight>
                <a:srgbClr val="666666"/>
              </a:highlight>
            </a:endParaRPr>
          </a:p>
        </p:txBody>
      </p:sp>
      <p:pic>
        <p:nvPicPr>
          <p:cNvPr id="153" name="Google Shape;153;p23" title="codespaces-cra-sta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38" y="1048941"/>
            <a:ext cx="4507379" cy="3380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5539175" y="1259300"/>
            <a:ext cx="2793000" cy="29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Dropdown menu option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Create and build container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Start IDE web UI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Run startup scripts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Progress visible in logs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application server</a:t>
            </a:r>
            <a:endParaRPr/>
          </a:p>
        </p:txBody>
      </p:sp>
      <p:sp>
        <p:nvSpPr>
          <p:cNvPr id="161" name="Google Shape;161;p24"/>
          <p:cNvSpPr txBox="1"/>
          <p:nvPr>
            <p:ph idx="2" type="body"/>
          </p:nvPr>
        </p:nvSpPr>
        <p:spPr>
          <a:xfrm>
            <a:off x="5231425" y="1216825"/>
            <a:ext cx="3283800" cy="29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App and toolchain are ready once startup completes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Follow README to start app </a:t>
            </a:r>
            <a:endParaRPr>
              <a:highlight>
                <a:srgbClr val="666666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Application port is forwarded, load in new tab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Edit code to see live updates</a:t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6457950" y="459581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4" title="codespaces-npm-star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1115644"/>
            <a:ext cx="4324350" cy="324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