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702" r:id="rId1"/>
  </p:sldMasterIdLst>
  <p:notesMasterIdLst>
    <p:notesMasterId r:id="rId21"/>
  </p:notesMasterIdLst>
  <p:sldIdLst>
    <p:sldId id="5149" r:id="rId2"/>
    <p:sldId id="5157" r:id="rId3"/>
    <p:sldId id="5177" r:id="rId4"/>
    <p:sldId id="810" r:id="rId5"/>
    <p:sldId id="5170" r:id="rId6"/>
    <p:sldId id="5172" r:id="rId7"/>
    <p:sldId id="5161" r:id="rId8"/>
    <p:sldId id="5158" r:id="rId9"/>
    <p:sldId id="5159" r:id="rId10"/>
    <p:sldId id="5174" r:id="rId11"/>
    <p:sldId id="5164" r:id="rId12"/>
    <p:sldId id="5162" r:id="rId13"/>
    <p:sldId id="5175" r:id="rId14"/>
    <p:sldId id="5176" r:id="rId15"/>
    <p:sldId id="5165" r:id="rId16"/>
    <p:sldId id="5166" r:id="rId17"/>
    <p:sldId id="5167" r:id="rId18"/>
    <p:sldId id="5178" r:id="rId19"/>
    <p:sldId id="5168" r:id="rId20"/>
  </p:sldIdLst>
  <p:sldSz cx="9144000" cy="5143500" type="screen16x9"/>
  <p:notesSz cx="6858000" cy="9144000"/>
  <p:embeddedFontLst>
    <p:embeddedFont>
      <p:font typeface="Bitter" panose="02000000000000000000" pitchFamily="2" charset="77"/>
      <p:regular r:id="rId22"/>
      <p:bold r:id="rId22"/>
      <p:italic r:id="rId22"/>
    </p:embeddedFont>
    <p:embeddedFont>
      <p:font typeface="Calibri" panose="020F0502020204030204" pitchFamily="34" charset="0"/>
      <p:regular r:id="rId22"/>
      <p:bold r:id="rId22"/>
      <p:italic r:id="rId22"/>
      <p:boldItalic r:id="rId22"/>
    </p:embeddedFont>
    <p:embeddedFont>
      <p:font typeface="Source Sans Pro" panose="020B0503030403020204" pitchFamily="34" charset="0"/>
      <p:regular r:id="rId22"/>
      <p:bold r:id="rId22"/>
      <p:italic r:id="rId22"/>
      <p:boldItalic r:id="rId22"/>
    </p:embeddedFont>
    <p:embeddedFont>
      <p:font typeface="Source Sans Pro Light" panose="020B0403030403020204" pitchFamily="34" charset="0"/>
      <p:regular r:id="rId22"/>
      <p:italic r:id="rId22"/>
    </p:embeddedFont>
    <p:embeddedFont>
      <p:font typeface="Source Sans Pro SemiBold" panose="020B0503030403020204" pitchFamily="34" charset="0"/>
      <p:regular r:id="rId22"/>
      <p:bold r:id="rId22"/>
      <p:italic r:id="rId22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28" userDrawn="1">
          <p15:clr>
            <a:srgbClr val="A4A3A4"/>
          </p15:clr>
        </p15:guide>
        <p15:guide id="2" pos="33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ffman, Kevin M." initials="HKM" lastIdx="15" clrIdx="0">
    <p:extLst>
      <p:ext uri="{19B8F6BF-5375-455C-9EA6-DF929625EA0E}">
        <p15:presenceInfo xmlns:p15="http://schemas.microsoft.com/office/powerpoint/2012/main" userId="S::kevin.hoffman1@va.gov::2d568d14-962b-42fb-8a8d-1b66ef757b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  <a:srgbClr val="0A406F"/>
    <a:srgbClr val="053F71"/>
    <a:srgbClr val="011893"/>
    <a:srgbClr val="005493"/>
    <a:srgbClr val="0096FF"/>
    <a:srgbClr val="7A81FF"/>
    <a:srgbClr val="1073B9"/>
    <a:srgbClr val="9DDAF0"/>
    <a:srgbClr val="368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8FFBD64-8CB4-4449-B249-3EB70ECF99BD}">
  <a:tblStyle styleId="{48FFBD64-8CB4-4449-B249-3EB70ECF99BD}" styleName="Table_0"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EBEB"/>
          </a:solidFill>
        </a:fill>
      </a:tcStyle>
    </a:wholeTbl>
    <a:band2H>
      <a:tcTxStyle b="off" i="of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EFDFD"/>
      </a:tcTxStyle>
      <a:tcStyle>
        <a:tcBdr>
          <a:lef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254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B8B8B8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EFDFD"/>
      </a:tcTxStyle>
      <a:tcStyle>
        <a:tcBdr>
          <a:lef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12700" cap="flat" cmpd="sng">
              <a:solidFill>
                <a:srgbClr val="606060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  <a:fill>
          <a:solidFill>
            <a:srgbClr val="0086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3"/>
    <p:restoredTop sz="91253"/>
  </p:normalViewPr>
  <p:slideViewPr>
    <p:cSldViewPr snapToGrid="0" snapToObjects="1">
      <p:cViewPr>
        <p:scale>
          <a:sx n="71" d="100"/>
          <a:sy n="71" d="100"/>
        </p:scale>
        <p:origin x="1832" y="400"/>
      </p:cViewPr>
      <p:guideLst>
        <p:guide orient="horz" pos="2428"/>
        <p:guide pos="336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NUL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67127578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4924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1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6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Map shows DEPO and Platform work – this mainly refers to who’s leading what. We also have phases: IA debt, Ongoing work, and “Next Gen.”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429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419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5409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700227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>
                <a:solidFill>
                  <a:srgbClr val="C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Nav and auth were the most pressing needs (from the survey).</a:t>
            </a:r>
            <a:endParaRPr lang="en-US" sz="11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68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002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443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5764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for the time today! I’m going to talk fast since we have a lot of exciting stuff to cover. Mikki is going to chime in as needed.</a:t>
            </a:r>
          </a:p>
        </p:txBody>
      </p:sp>
    </p:spTree>
    <p:extLst>
      <p:ext uri="{BB962C8B-B14F-4D97-AF65-F5344CB8AC3E}">
        <p14:creationId xmlns:p14="http://schemas.microsoft.com/office/powerpoint/2010/main" val="431332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0365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dirty="0"/>
              <a:t>Solid, well-rounded definition from the survey. </a:t>
            </a:r>
          </a:p>
        </p:txBody>
      </p:sp>
    </p:spTree>
    <p:extLst>
      <p:ext uri="{BB962C8B-B14F-4D97-AF65-F5344CB8AC3E}">
        <p14:creationId xmlns:p14="http://schemas.microsoft.com/office/powerpoint/2010/main" val="6744039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Shape 45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Shape 45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87344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191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Shape 36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Shape 3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dirty="0"/>
              <a:t>We want to cover these quickly, then take questions afterwards.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0974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Thanks to Samara for her requests to the analytics team, which helped us tremendously. </a:t>
            </a:r>
          </a:p>
        </p:txBody>
      </p:sp>
    </p:spTree>
    <p:extLst>
      <p:ext uri="{BB962C8B-B14F-4D97-AF65-F5344CB8AC3E}">
        <p14:creationId xmlns:p14="http://schemas.microsoft.com/office/powerpoint/2010/main" val="1947201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655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en" smtClean="0">
                <a:solidFill>
                  <a:schemeClr val="dk2"/>
                </a:solidFill>
              </a:rPr>
              <a:pPr algn="r"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/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200"/>
            </a:lvl1pPr>
            <a:lvl2pPr lvl="1" algn="ctr" rtl="0">
              <a:spcBef>
                <a:spcPts val="0"/>
              </a:spcBef>
              <a:buSzPct val="100000"/>
              <a:defRPr sz="5200"/>
            </a:lvl2pPr>
            <a:lvl3pPr lvl="2" algn="ctr" rtl="0">
              <a:spcBef>
                <a:spcPts val="0"/>
              </a:spcBef>
              <a:buSzPct val="100000"/>
              <a:defRPr sz="5200"/>
            </a:lvl3pPr>
            <a:lvl4pPr lvl="3" algn="ctr" rtl="0">
              <a:spcBef>
                <a:spcPts val="0"/>
              </a:spcBef>
              <a:buSzPct val="100000"/>
              <a:defRPr sz="5200"/>
            </a:lvl4pPr>
            <a:lvl5pPr lvl="4" algn="ctr" rtl="0">
              <a:spcBef>
                <a:spcPts val="0"/>
              </a:spcBef>
              <a:buSzPct val="100000"/>
              <a:defRPr sz="5200"/>
            </a:lvl5pPr>
            <a:lvl6pPr lvl="5" algn="ctr" rtl="0">
              <a:spcBef>
                <a:spcPts val="0"/>
              </a:spcBef>
              <a:buSzPct val="100000"/>
              <a:defRPr sz="5200"/>
            </a:lvl6pPr>
            <a:lvl7pPr lvl="6" algn="ctr" rtl="0">
              <a:spcBef>
                <a:spcPts val="0"/>
              </a:spcBef>
              <a:buSzPct val="100000"/>
              <a:defRPr sz="5200"/>
            </a:lvl7pPr>
            <a:lvl8pPr lvl="7" algn="ctr" rtl="0">
              <a:spcBef>
                <a:spcPts val="0"/>
              </a:spcBef>
              <a:buSzPct val="100000"/>
              <a:defRPr sz="5200"/>
            </a:lvl8pPr>
            <a:lvl9pPr lvl="8" algn="ctr" rtl="0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324" name="Shape 3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325" name="Shape 32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199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 type="obj">
  <p:cSld name="1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457200" y="514351"/>
            <a:ext cx="7543800" cy="62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Helvetica Neue"/>
              <a:buNone/>
              <a:defRPr sz="2800" b="1" i="0" u="none" strike="noStrike" cap="none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290517" y="734616"/>
            <a:ext cx="8301037" cy="3787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355591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378" marR="0" lvl="1" indent="-35559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566" marR="0" lvl="2" indent="-35559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754" marR="0" lvl="3" indent="-35559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5943" marR="0" lvl="4" indent="-355591" algn="l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132" marR="0" lvl="5" indent="-314318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1431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1431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1431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0661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11334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>
              <a:defRPr sz="900" b="1">
                <a:latin typeface="Source Sans Pro"/>
                <a:cs typeface="Source Sans Pro"/>
              </a:defRPr>
            </a:lvl1pPr>
          </a:lstStyle>
          <a:p>
            <a:pPr algn="r"/>
            <a:fld id="{00000000-1234-1234-1234-123412341234}" type="slidenum">
              <a:rPr lang="en" smtClean="0">
                <a:solidFill>
                  <a:schemeClr val="dk2"/>
                </a:solidFill>
              </a:rPr>
              <a:pPr algn="r"/>
              <a:t>‹#›</a:t>
            </a:fld>
            <a:endParaRPr lang="en" dirty="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709" r:id="rId8"/>
    <p:sldLayoutId id="2147483891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.google.com/analytics/web/#/report/content-pages/a50123418w177519031p176188361/_u.date00=20190603&amp;_u.date01=20200603&amp;explorer-table.plotKeys=%5B%5D&amp;explorer-table.rowCount=5000&amp;explorer-segmentExplorer.segmentId=analytics.pageTitl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nalytics.google.com/analytics/web/#/report/visitors-overview/a50123418w177519031p176188361/_u.date00=20190603&amp;_u.date01=20200603&amp;_.useg=builtin1,builtin28,builtin26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artment-of-veterans-affairs/va.gov-team/blob/master/products/global/IA-strategy%2Bplanning/IA-planning-roadmap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artment-of-veterans-affairs/va.gov-team/blob/master/products/global/IA-strategy%2Bplanning/IA-planning_6-15-2020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artment-of-veterans-affairs/va.gov-team/blob/master/products/global/IA-strategy%2Bplanning/information-architecture-activities.m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Meg.Peters@va.gov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Mikki@adhocteam.u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artment-of-veterans-affairs/va.gov-team/blob/master/products/global/IA-strategy+planning/analytics/top-task-analytics.md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partment-of-veterans-affairs/va.gov-team/blob/master/products/global/IA-strategy+planning/analytics/top-task-analytics.m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73B9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68"/>
          <p:cNvSpPr txBox="1"/>
          <p:nvPr/>
        </p:nvSpPr>
        <p:spPr>
          <a:xfrm>
            <a:off x="408920" y="3719977"/>
            <a:ext cx="7919292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ct val="61111"/>
            </a:pPr>
            <a:r>
              <a:rPr lang="en-US" sz="18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Meg Peters and Mikki </a:t>
            </a:r>
            <a:r>
              <a:rPr lang="en-US" sz="1800" b="1" dirty="0" err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Northuis</a:t>
            </a:r>
            <a:r>
              <a:rPr lang="en-US" sz="1800" b="1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lang="en-US" sz="1800" dirty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|  June 17, 2020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lang="en-US" sz="1800" b="1" dirty="0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800" b="1" dirty="0">
              <a:solidFill>
                <a:srgbClr val="E31C3D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" name="Shape 367"/>
          <p:cNvSpPr txBox="1">
            <a:spLocks/>
          </p:cNvSpPr>
          <p:nvPr/>
        </p:nvSpPr>
        <p:spPr>
          <a:xfrm>
            <a:off x="396230" y="1531403"/>
            <a:ext cx="7110700" cy="197237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" sz="4000" b="1" dirty="0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Information </a:t>
            </a:r>
            <a:r>
              <a:rPr lang="en" sz="4000" b="1" dirty="0" err="1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archit</a:t>
            </a:r>
            <a:r>
              <a:rPr lang="en-US" sz="4000" b="1" dirty="0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e</a:t>
            </a:r>
            <a:r>
              <a:rPr lang="en" sz="4000" b="1" dirty="0" err="1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cture</a:t>
            </a:r>
            <a:r>
              <a:rPr lang="en" sz="4000" b="1" dirty="0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 at </a:t>
            </a:r>
            <a:r>
              <a:rPr lang="en" sz="4000" b="1" dirty="0" err="1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VA.gov</a:t>
            </a:r>
            <a:endParaRPr lang="en" sz="4000" b="1" dirty="0">
              <a:solidFill>
                <a:schemeClr val="bg1"/>
              </a:solidFill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15" name="Shape 369"/>
          <p:cNvCxnSpPr>
            <a:cxnSpLocks/>
          </p:cNvCxnSpPr>
          <p:nvPr/>
        </p:nvCxnSpPr>
        <p:spPr>
          <a:xfrm>
            <a:off x="485121" y="3612097"/>
            <a:ext cx="8173758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0B6A0CC9-F8B3-D746-BB5B-F6CA8015F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21" y="1412064"/>
            <a:ext cx="608719" cy="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98281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7">
            <a:extLst>
              <a:ext uri="{FF2B5EF4-FFF2-40B4-BE49-F238E27FC236}">
                <a16:creationId xmlns:a16="http://schemas.microsoft.com/office/drawing/2014/main" id="{6F1B237C-5DC1-2B42-B976-852A669E979D}"/>
              </a:ext>
            </a:extLst>
          </p:cNvPr>
          <p:cNvSpPr txBox="1">
            <a:spLocks/>
          </p:cNvSpPr>
          <p:nvPr/>
        </p:nvSpPr>
        <p:spPr>
          <a:xfrm>
            <a:off x="397566" y="51675"/>
            <a:ext cx="8073333" cy="9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Top tasks on all of </a:t>
            </a:r>
            <a:r>
              <a:rPr lang="en-US" sz="2400" b="1" dirty="0" err="1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VA.gov</a:t>
            </a:r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 for the past year:  </a:t>
            </a:r>
            <a:endParaRPr lang="en" sz="2400" b="1" dirty="0">
              <a:solidFill>
                <a:srgbClr val="1073B9"/>
              </a:solidFill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8" name="Shape 369">
            <a:extLst>
              <a:ext uri="{FF2B5EF4-FFF2-40B4-BE49-F238E27FC236}">
                <a16:creationId xmlns:a16="http://schemas.microsoft.com/office/drawing/2014/main" id="{2A7FCBF9-EBCC-7842-8A09-853002BEBE38}"/>
              </a:ext>
            </a:extLst>
          </p:cNvPr>
          <p:cNvCxnSpPr>
            <a:cxnSpLocks/>
          </p:cNvCxnSpPr>
          <p:nvPr/>
        </p:nvCxnSpPr>
        <p:spPr>
          <a:xfrm>
            <a:off x="485121" y="1093523"/>
            <a:ext cx="8173758" cy="0"/>
          </a:xfrm>
          <a:prstGeom prst="straightConnector1">
            <a:avLst/>
          </a:prstGeom>
          <a:noFill/>
          <a:ln w="28575" cap="flat" cmpd="sng">
            <a:solidFill>
              <a:srgbClr val="1073B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CCED3CA-8E58-DB44-AECF-D3124E25FC53}"/>
              </a:ext>
            </a:extLst>
          </p:cNvPr>
          <p:cNvSpPr/>
          <p:nvPr/>
        </p:nvSpPr>
        <p:spPr>
          <a:xfrm>
            <a:off x="397566" y="4636893"/>
            <a:ext cx="8073334" cy="280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1200"/>
              </a:spcBef>
            </a:pPr>
            <a:r>
              <a:rPr lang="en-US" sz="16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^ From Google Analytics June 3, 2019 to June 3, 2020 (all pages). </a:t>
            </a:r>
            <a:r>
              <a:rPr lang="en-US" sz="1600" dirty="0">
                <a:solidFill>
                  <a:srgbClr val="0432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the page views report</a:t>
            </a:r>
            <a:r>
              <a:rPr lang="en-US" sz="16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07301-70AF-9E4B-ACE6-EBA3B946D315}"/>
              </a:ext>
            </a:extLst>
          </p:cNvPr>
          <p:cNvSpPr/>
          <p:nvPr/>
        </p:nvSpPr>
        <p:spPr>
          <a:xfrm>
            <a:off x="397565" y="1333264"/>
            <a:ext cx="8746435" cy="307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1200"/>
              </a:spcBef>
              <a:spcAft>
                <a:spcPts val="1400"/>
              </a:spcAft>
            </a:pPr>
            <a:r>
              <a:rPr lang="en-US" sz="23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Because of quirks with Google Analytics, this is a summary.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8610CB-4587-C54E-900B-253D53CCBD88}"/>
              </a:ext>
            </a:extLst>
          </p:cNvPr>
          <p:cNvSpPr/>
          <p:nvPr/>
        </p:nvSpPr>
        <p:spPr>
          <a:xfrm>
            <a:off x="397565" y="1656389"/>
            <a:ext cx="8594035" cy="281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Track claims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Healthcare tasks </a:t>
            </a:r>
            <a:r>
              <a:rPr lang="en-US" sz="2300" dirty="0">
                <a:solidFill>
                  <a:srgbClr val="053F7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erriweather" charset="0"/>
              </a:rPr>
              <a:t>(includes My HealtheVet)</a:t>
            </a:r>
            <a:r>
              <a:rPr lang="en-US" sz="23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: </a:t>
            </a:r>
          </a:p>
          <a:p>
            <a:pPr marL="694944" lvl="3" indent="-342900">
              <a:spcAft>
                <a:spcPts val="4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Send messages</a:t>
            </a:r>
          </a:p>
          <a:p>
            <a:pPr marL="694944" lvl="3" indent="-342900">
              <a:spcAft>
                <a:spcPts val="4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Refill prescriptions</a:t>
            </a:r>
          </a:p>
          <a:p>
            <a:pPr marL="694944" lvl="3" indent="-342900">
              <a:spcAft>
                <a:spcPts val="4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Get lab and test results</a:t>
            </a:r>
          </a:p>
          <a:p>
            <a:pPr marL="342900" indent="-342900">
              <a:lnSpc>
                <a:spcPts val="1400"/>
              </a:lnSpc>
              <a:spcBef>
                <a:spcPts val="12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Find VA locations</a:t>
            </a:r>
          </a:p>
          <a:p>
            <a:pPr marL="342900" indent="-342900">
              <a:lnSpc>
                <a:spcPts val="1400"/>
              </a:lnSpc>
              <a:spcBef>
                <a:spcPts val="12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sz="23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Apply for education benefits</a:t>
            </a: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D52C37-67B2-B047-9DF9-27682805095C}"/>
              </a:ext>
            </a:extLst>
          </p:cNvPr>
          <p:cNvSpPr/>
          <p:nvPr/>
        </p:nvSpPr>
        <p:spPr>
          <a:xfrm>
            <a:off x="3582440" y="2509121"/>
            <a:ext cx="4954896" cy="759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94944" lvl="3" indent="-342900">
              <a:spcAft>
                <a:spcPts val="4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Schedule appointments</a:t>
            </a:r>
          </a:p>
          <a:p>
            <a:pPr marL="694944" lvl="3" indent="-342900">
              <a:spcAft>
                <a:spcPts val="400"/>
              </a:spcAft>
              <a:buFont typeface="Wingdings" pitchFamily="2" charset="2"/>
              <a:buChar char="§"/>
            </a:pPr>
            <a:r>
              <a:rPr lang="en-US" sz="20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Download my data</a:t>
            </a:r>
          </a:p>
        </p:txBody>
      </p:sp>
    </p:spTree>
    <p:extLst>
      <p:ext uri="{BB962C8B-B14F-4D97-AF65-F5344CB8AC3E}">
        <p14:creationId xmlns:p14="http://schemas.microsoft.com/office/powerpoint/2010/main" val="134110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7">
            <a:extLst>
              <a:ext uri="{FF2B5EF4-FFF2-40B4-BE49-F238E27FC236}">
                <a16:creationId xmlns:a16="http://schemas.microsoft.com/office/drawing/2014/main" id="{6F1B237C-5DC1-2B42-B976-852A669E979D}"/>
              </a:ext>
            </a:extLst>
          </p:cNvPr>
          <p:cNvSpPr txBox="1">
            <a:spLocks/>
          </p:cNvSpPr>
          <p:nvPr/>
        </p:nvSpPr>
        <p:spPr>
          <a:xfrm>
            <a:off x="397566" y="76059"/>
            <a:ext cx="8073333" cy="9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Mobile + tablet use is 45%.</a:t>
            </a:r>
            <a:endParaRPr lang="en" sz="2400" b="1" dirty="0">
              <a:solidFill>
                <a:srgbClr val="1073B9"/>
              </a:solidFill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8" name="Shape 369">
            <a:extLst>
              <a:ext uri="{FF2B5EF4-FFF2-40B4-BE49-F238E27FC236}">
                <a16:creationId xmlns:a16="http://schemas.microsoft.com/office/drawing/2014/main" id="{2A7FCBF9-EBCC-7842-8A09-853002BEBE38}"/>
              </a:ext>
            </a:extLst>
          </p:cNvPr>
          <p:cNvCxnSpPr>
            <a:cxnSpLocks/>
          </p:cNvCxnSpPr>
          <p:nvPr/>
        </p:nvCxnSpPr>
        <p:spPr>
          <a:xfrm>
            <a:off x="485121" y="1117907"/>
            <a:ext cx="8173758" cy="0"/>
          </a:xfrm>
          <a:prstGeom prst="straightConnector1">
            <a:avLst/>
          </a:prstGeom>
          <a:noFill/>
          <a:ln w="28575" cap="flat" cmpd="sng">
            <a:solidFill>
              <a:srgbClr val="1073B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CCED3CA-8E58-DB44-AECF-D3124E25FC53}"/>
              </a:ext>
            </a:extLst>
          </p:cNvPr>
          <p:cNvSpPr/>
          <p:nvPr/>
        </p:nvSpPr>
        <p:spPr>
          <a:xfrm>
            <a:off x="397566" y="4611493"/>
            <a:ext cx="8073334" cy="280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1200"/>
              </a:spcBef>
            </a:pPr>
            <a:r>
              <a:rPr lang="en-US" sz="16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^ From Google Analytics June 3, 2019 to June 3, 2020 (all of </a:t>
            </a:r>
            <a:r>
              <a:rPr lang="en-US" sz="1600" dirty="0" err="1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VA.gov</a:t>
            </a:r>
            <a:r>
              <a:rPr lang="en-US" sz="16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). </a:t>
            </a:r>
            <a:r>
              <a:rPr lang="en-US" sz="1600" dirty="0">
                <a:solidFill>
                  <a:srgbClr val="0432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the report</a:t>
            </a:r>
            <a:r>
              <a:rPr lang="en-US" sz="16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07301-70AF-9E4B-ACE6-EBA3B946D315}"/>
              </a:ext>
            </a:extLst>
          </p:cNvPr>
          <p:cNvSpPr/>
          <p:nvPr/>
        </p:nvSpPr>
        <p:spPr>
          <a:xfrm>
            <a:off x="397566" y="1520716"/>
            <a:ext cx="7539426" cy="820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1400"/>
              </a:lnSpc>
              <a:spcBef>
                <a:spcPts val="12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Mobile:</a:t>
            </a:r>
            <a:r>
              <a:rPr lang="en-US" sz="20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   </a:t>
            </a:r>
            <a:r>
              <a:rPr lang="en-US" sz="24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39.59% </a:t>
            </a: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or 33.8M</a:t>
            </a:r>
          </a:p>
          <a:p>
            <a:pPr marL="342900" indent="-342900">
              <a:lnSpc>
                <a:spcPts val="1400"/>
              </a:lnSpc>
              <a:spcBef>
                <a:spcPts val="1200"/>
              </a:spcBef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Tablet:</a:t>
            </a:r>
            <a:r>
              <a:rPr lang="en-US" sz="20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    </a:t>
            </a:r>
            <a:r>
              <a:rPr lang="en-US" sz="24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5.11%</a:t>
            </a: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 or 4.3M </a:t>
            </a:r>
          </a:p>
        </p:txBody>
      </p:sp>
    </p:spTree>
    <p:extLst>
      <p:ext uri="{BB962C8B-B14F-4D97-AF65-F5344CB8AC3E}">
        <p14:creationId xmlns:p14="http://schemas.microsoft.com/office/powerpoint/2010/main" val="174078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7">
            <a:extLst>
              <a:ext uri="{FF2B5EF4-FFF2-40B4-BE49-F238E27FC236}">
                <a16:creationId xmlns:a16="http://schemas.microsoft.com/office/drawing/2014/main" id="{6F1B237C-5DC1-2B42-B976-852A669E979D}"/>
              </a:ext>
            </a:extLst>
          </p:cNvPr>
          <p:cNvSpPr txBox="1">
            <a:spLocks/>
          </p:cNvSpPr>
          <p:nvPr/>
        </p:nvSpPr>
        <p:spPr>
          <a:xfrm>
            <a:off x="397566" y="-14585"/>
            <a:ext cx="8073333" cy="9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Road trip! We’ve mapped out IA needs for </a:t>
            </a:r>
            <a:r>
              <a:rPr lang="en-US" sz="2400" b="1" dirty="0" err="1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VA.gov</a:t>
            </a:r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. </a:t>
            </a:r>
            <a:endParaRPr lang="en" sz="2400" b="1" dirty="0">
              <a:solidFill>
                <a:srgbClr val="1073B9"/>
              </a:solidFill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CCED3CA-8E58-DB44-AECF-D3124E25FC53}"/>
              </a:ext>
            </a:extLst>
          </p:cNvPr>
          <p:cNvSpPr/>
          <p:nvPr/>
        </p:nvSpPr>
        <p:spPr>
          <a:xfrm>
            <a:off x="397566" y="4611493"/>
            <a:ext cx="8073334" cy="280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1200"/>
              </a:spcBef>
            </a:pPr>
            <a:r>
              <a:rPr lang="en-US" sz="16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^ This is a living map. Let us know if we’ve missed something. </a:t>
            </a:r>
            <a:r>
              <a:rPr lang="en-US" sz="1600" dirty="0">
                <a:solidFill>
                  <a:srgbClr val="0432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the IA planning roadmap</a:t>
            </a:r>
            <a:r>
              <a:rPr lang="en-US" sz="16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5790EF-8B6D-BF44-B137-C96C84BD2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37" y="1074420"/>
            <a:ext cx="6815173" cy="3289268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98768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7">
            <a:extLst>
              <a:ext uri="{FF2B5EF4-FFF2-40B4-BE49-F238E27FC236}">
                <a16:creationId xmlns:a16="http://schemas.microsoft.com/office/drawing/2014/main" id="{6F1B237C-5DC1-2B42-B976-852A669E979D}"/>
              </a:ext>
            </a:extLst>
          </p:cNvPr>
          <p:cNvSpPr txBox="1">
            <a:spLocks/>
          </p:cNvSpPr>
          <p:nvPr/>
        </p:nvSpPr>
        <p:spPr>
          <a:xfrm>
            <a:off x="397566" y="51675"/>
            <a:ext cx="8073333" cy="9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About the IA planning roadmap…</a:t>
            </a:r>
            <a:endParaRPr lang="en" sz="2400" b="1" dirty="0">
              <a:solidFill>
                <a:srgbClr val="1073B9"/>
              </a:solidFill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8" name="Shape 369">
            <a:extLst>
              <a:ext uri="{FF2B5EF4-FFF2-40B4-BE49-F238E27FC236}">
                <a16:creationId xmlns:a16="http://schemas.microsoft.com/office/drawing/2014/main" id="{2A7FCBF9-EBCC-7842-8A09-853002BEBE38}"/>
              </a:ext>
            </a:extLst>
          </p:cNvPr>
          <p:cNvCxnSpPr>
            <a:cxnSpLocks/>
          </p:cNvCxnSpPr>
          <p:nvPr/>
        </p:nvCxnSpPr>
        <p:spPr>
          <a:xfrm>
            <a:off x="485121" y="1093523"/>
            <a:ext cx="8173758" cy="0"/>
          </a:xfrm>
          <a:prstGeom prst="straightConnector1">
            <a:avLst/>
          </a:prstGeom>
          <a:noFill/>
          <a:ln w="28575" cap="flat" cmpd="sng">
            <a:solidFill>
              <a:srgbClr val="1073B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07301-70AF-9E4B-ACE6-EBA3B946D315}"/>
              </a:ext>
            </a:extLst>
          </p:cNvPr>
          <p:cNvSpPr/>
          <p:nvPr/>
        </p:nvSpPr>
        <p:spPr>
          <a:xfrm>
            <a:off x="397565" y="1333264"/>
            <a:ext cx="8073333" cy="3026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600"/>
              </a:spcAft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We created the roadmap to understand the full “landscape” of IA work.</a:t>
            </a:r>
          </a:p>
          <a:p>
            <a:pPr>
              <a:spcBef>
                <a:spcPts val="1200"/>
              </a:spcBef>
              <a:spcAft>
                <a:spcPts val="1600"/>
              </a:spcAft>
            </a:pPr>
            <a:r>
              <a:rPr lang="en-US" sz="24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We highly recommend looking at it to see how your projects relate to other efforts. </a:t>
            </a: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(Downloading is best.)</a:t>
            </a:r>
          </a:p>
          <a:p>
            <a:pPr>
              <a:spcBef>
                <a:spcPts val="1200"/>
              </a:spcBef>
              <a:spcAft>
                <a:spcPts val="1600"/>
              </a:spcAft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Happy to give tours!</a:t>
            </a:r>
            <a:br>
              <a:rPr lang="en-US" sz="24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endParaRPr lang="en-US" sz="2400" dirty="0">
              <a:solidFill>
                <a:srgbClr val="053F7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Merriweather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D8FB72-A6CE-A148-BA8A-718474273D94}"/>
              </a:ext>
            </a:extLst>
          </p:cNvPr>
          <p:cNvSpPr/>
          <p:nvPr/>
        </p:nvSpPr>
        <p:spPr>
          <a:xfrm>
            <a:off x="397566" y="4598241"/>
            <a:ext cx="8555934" cy="280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1200"/>
              </a:spcBef>
            </a:pPr>
            <a:r>
              <a:rPr lang="en-US" sz="16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This is a living map. Let us know if we’ve missed something. </a:t>
            </a:r>
            <a:r>
              <a:rPr lang="en-US" sz="1600" dirty="0">
                <a:solidFill>
                  <a:srgbClr val="0432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the IA planning roadmap</a:t>
            </a:r>
            <a:r>
              <a:rPr lang="en-US" sz="16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4396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73B9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7"/>
          <p:cNvSpPr txBox="1">
            <a:spLocks/>
          </p:cNvSpPr>
          <p:nvPr/>
        </p:nvSpPr>
        <p:spPr>
          <a:xfrm>
            <a:off x="387900" y="2581985"/>
            <a:ext cx="8304408" cy="921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" sz="3800" b="1" dirty="0">
                <a:solidFill>
                  <a:schemeClr val="bg1"/>
                </a:solidFill>
                <a:latin typeface="Bitter" panose="02000000000000000000" pitchFamily="2" charset="77"/>
                <a:ea typeface="Source Sans Pro" panose="020B0503030403020204" pitchFamily="34" charset="0"/>
                <a:cs typeface="Merriweather"/>
                <a:sym typeface="Merriweather"/>
              </a:rPr>
              <a:t>Our recommendations for IA</a:t>
            </a:r>
          </a:p>
        </p:txBody>
      </p:sp>
      <p:cxnSp>
        <p:nvCxnSpPr>
          <p:cNvPr id="15" name="Shape 369"/>
          <p:cNvCxnSpPr/>
          <p:nvPr/>
        </p:nvCxnSpPr>
        <p:spPr>
          <a:xfrm flipV="1">
            <a:off x="518550" y="3573463"/>
            <a:ext cx="7436730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E541494-36C8-E440-96F3-967678A299D3}"/>
              </a:ext>
            </a:extLst>
          </p:cNvPr>
          <p:cNvSpPr/>
          <p:nvPr/>
        </p:nvSpPr>
        <p:spPr>
          <a:xfrm>
            <a:off x="445050" y="3869405"/>
            <a:ext cx="6247298" cy="315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Where to focus now. </a:t>
            </a:r>
            <a:endParaRPr lang="en-US" sz="2600" dirty="0">
              <a:solidFill>
                <a:srgbClr val="053F71"/>
              </a:solidFill>
              <a:latin typeface="Bitter" panose="02000000000000000000" pitchFamily="2" charset="77"/>
              <a:ea typeface="Merriweather" charset="0"/>
              <a:cs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45713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06F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68"/>
          <p:cNvSpPr txBox="1"/>
          <p:nvPr/>
        </p:nvSpPr>
        <p:spPr>
          <a:xfrm>
            <a:off x="565450" y="1635981"/>
            <a:ext cx="70428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303844"/>
              </a:buClr>
              <a:buSzPct val="61111"/>
            </a:pPr>
            <a:endParaRPr sz="2800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3A26E0-42C9-8646-985E-B2A277DD1BCE}"/>
              </a:ext>
            </a:extLst>
          </p:cNvPr>
          <p:cNvSpPr/>
          <p:nvPr/>
        </p:nvSpPr>
        <p:spPr>
          <a:xfrm>
            <a:off x="1387480" y="1414331"/>
            <a:ext cx="6889621" cy="2453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15000"/>
              </a:lnSpc>
              <a:buClr>
                <a:srgbClr val="303844"/>
              </a:buClr>
              <a:buSzPct val="36666"/>
            </a:pPr>
            <a:r>
              <a:rPr lang="en-US" sz="2700" dirty="0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Create a holistic, seamless experience for veterans every time they interact with the VA.</a:t>
            </a:r>
          </a:p>
          <a:p>
            <a:pPr lvl="1" indent="-457200">
              <a:lnSpc>
                <a:spcPct val="115000"/>
              </a:lnSpc>
              <a:buClr>
                <a:srgbClr val="303844"/>
              </a:buClr>
              <a:buSzPct val="36666"/>
            </a:pPr>
            <a:endParaRPr lang="en-US" sz="2700" dirty="0">
              <a:solidFill>
                <a:schemeClr val="bg1"/>
              </a:solidFill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  <a:p>
            <a:pPr lvl="1" indent="-457200">
              <a:lnSpc>
                <a:spcPct val="115000"/>
              </a:lnSpc>
              <a:buClr>
                <a:srgbClr val="303844"/>
              </a:buClr>
              <a:buSzPct val="36666"/>
            </a:pPr>
            <a:r>
              <a:rPr lang="en-US" sz="2700" dirty="0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And help teams do this, too.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B6CD33-7C93-2349-A7A7-4C671C4901DA}"/>
              </a:ext>
            </a:extLst>
          </p:cNvPr>
          <p:cNvSpPr/>
          <p:nvPr/>
        </p:nvSpPr>
        <p:spPr>
          <a:xfrm>
            <a:off x="237434" y="898426"/>
            <a:ext cx="118814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400" b="1" dirty="0">
                <a:solidFill>
                  <a:srgbClr val="9DDAF0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“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034CF-ED30-3F4D-8BC0-BCDD002E826D}"/>
              </a:ext>
            </a:extLst>
          </p:cNvPr>
          <p:cNvSpPr/>
          <p:nvPr/>
        </p:nvSpPr>
        <p:spPr>
          <a:xfrm>
            <a:off x="2713158" y="4025753"/>
            <a:ext cx="4895092" cy="491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r">
              <a:lnSpc>
                <a:spcPct val="115000"/>
              </a:lnSpc>
              <a:buClr>
                <a:srgbClr val="303844"/>
              </a:buClr>
              <a:buSzPct val="36666"/>
            </a:pPr>
            <a:r>
              <a:rPr lang="en-US" sz="2400" i="1" dirty="0">
                <a:solidFill>
                  <a:srgbClr val="9DDAF0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- Meg and Mikki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794697-BF85-194F-A1B9-65B93E86B66B}"/>
              </a:ext>
            </a:extLst>
          </p:cNvPr>
          <p:cNvSpPr/>
          <p:nvPr/>
        </p:nvSpPr>
        <p:spPr>
          <a:xfrm>
            <a:off x="358780" y="311682"/>
            <a:ext cx="7042800" cy="590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15000"/>
              </a:lnSpc>
              <a:buClr>
                <a:srgbClr val="303844"/>
              </a:buClr>
              <a:buSzPct val="36666"/>
            </a:pPr>
            <a:r>
              <a:rPr lang="en-US" sz="3000" b="1" dirty="0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Our #1 goal: </a:t>
            </a:r>
            <a:endParaRPr lang="en-US" sz="3000" dirty="0">
              <a:solidFill>
                <a:schemeClr val="bg1"/>
              </a:solidFill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305599715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7">
            <a:extLst>
              <a:ext uri="{FF2B5EF4-FFF2-40B4-BE49-F238E27FC236}">
                <a16:creationId xmlns:a16="http://schemas.microsoft.com/office/drawing/2014/main" id="{6F1B237C-5DC1-2B42-B976-852A669E979D}"/>
              </a:ext>
            </a:extLst>
          </p:cNvPr>
          <p:cNvSpPr txBox="1">
            <a:spLocks/>
          </p:cNvSpPr>
          <p:nvPr/>
        </p:nvSpPr>
        <p:spPr>
          <a:xfrm>
            <a:off x="397566" y="76059"/>
            <a:ext cx="8261313" cy="9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35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DEPO – Meg focuses on strategy, research, and design.</a:t>
            </a:r>
            <a:endParaRPr lang="en" sz="2350" b="1" dirty="0">
              <a:solidFill>
                <a:srgbClr val="1073B9"/>
              </a:solidFill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8" name="Shape 369">
            <a:extLst>
              <a:ext uri="{FF2B5EF4-FFF2-40B4-BE49-F238E27FC236}">
                <a16:creationId xmlns:a16="http://schemas.microsoft.com/office/drawing/2014/main" id="{2A7FCBF9-EBCC-7842-8A09-853002BEBE38}"/>
              </a:ext>
            </a:extLst>
          </p:cNvPr>
          <p:cNvCxnSpPr>
            <a:cxnSpLocks/>
          </p:cNvCxnSpPr>
          <p:nvPr/>
        </p:nvCxnSpPr>
        <p:spPr>
          <a:xfrm>
            <a:off x="485121" y="1117907"/>
            <a:ext cx="8173758" cy="0"/>
          </a:xfrm>
          <a:prstGeom prst="straightConnector1">
            <a:avLst/>
          </a:prstGeom>
          <a:noFill/>
          <a:ln w="28575" cap="flat" cmpd="sng">
            <a:solidFill>
              <a:srgbClr val="1073B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07301-70AF-9E4B-ACE6-EBA3B946D315}"/>
              </a:ext>
            </a:extLst>
          </p:cNvPr>
          <p:cNvSpPr/>
          <p:nvPr/>
        </p:nvSpPr>
        <p:spPr>
          <a:xfrm>
            <a:off x="397566" y="2086120"/>
            <a:ext cx="417443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IA strategy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Facilities naming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Services taxonomy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Learning centers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Notifications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53F7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sz="2200" dirty="0">
              <a:solidFill>
                <a:srgbClr val="053F71"/>
              </a:solidFill>
            </a:endParaRP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EF99C8E-2884-204B-84A1-4F9FBC00430D}"/>
              </a:ext>
            </a:extLst>
          </p:cNvPr>
          <p:cNvSpPr txBox="1">
            <a:spLocks/>
          </p:cNvSpPr>
          <p:nvPr/>
        </p:nvSpPr>
        <p:spPr>
          <a:xfrm>
            <a:off x="397566" y="161006"/>
            <a:ext cx="3833058" cy="41962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solidFill>
                <a:schemeClr val="accent5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A401BD-0B25-554D-9B06-92F83698ACCD}"/>
              </a:ext>
            </a:extLst>
          </p:cNvPr>
          <p:cNvSpPr/>
          <p:nvPr/>
        </p:nvSpPr>
        <p:spPr>
          <a:xfrm>
            <a:off x="3787359" y="2095848"/>
            <a:ext cx="4126635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Research and evaluation</a:t>
            </a:r>
          </a:p>
          <a:p>
            <a:r>
              <a:rPr lang="en-US" sz="22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Top tasks research at regular intervals (includes authenticated)</a:t>
            </a:r>
          </a:p>
          <a:p>
            <a:endParaRPr lang="en-US" sz="1600" dirty="0">
              <a:solidFill>
                <a:srgbClr val="053F71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2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IA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Navigation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Homepage (authenticated </a:t>
            </a:r>
            <a:br>
              <a:rPr lang="en-US" sz="22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2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 unauthenticated)</a:t>
            </a:r>
            <a:endParaRPr lang="en-US" sz="2200" dirty="0">
              <a:solidFill>
                <a:srgbClr val="053F7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5C9EB1-C6EE-934D-AEDA-E589EE35D484}"/>
              </a:ext>
            </a:extLst>
          </p:cNvPr>
          <p:cNvSpPr/>
          <p:nvPr/>
        </p:nvSpPr>
        <p:spPr>
          <a:xfrm>
            <a:off x="405607" y="1212107"/>
            <a:ext cx="817375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Working with teams on public-facing initiatives and improving global IA.   </a:t>
            </a:r>
            <a:endParaRPr lang="en-US" sz="2200" dirty="0">
              <a:solidFill>
                <a:srgbClr val="053F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9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7">
            <a:extLst>
              <a:ext uri="{FF2B5EF4-FFF2-40B4-BE49-F238E27FC236}">
                <a16:creationId xmlns:a16="http://schemas.microsoft.com/office/drawing/2014/main" id="{6F1B237C-5DC1-2B42-B976-852A669E979D}"/>
              </a:ext>
            </a:extLst>
          </p:cNvPr>
          <p:cNvSpPr txBox="1">
            <a:spLocks/>
          </p:cNvSpPr>
          <p:nvPr/>
        </p:nvSpPr>
        <p:spPr>
          <a:xfrm>
            <a:off x="397566" y="76059"/>
            <a:ext cx="8547651" cy="9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35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Platform – Mikki focuses on support, design, and debt.</a:t>
            </a:r>
            <a:endParaRPr lang="en" sz="2350" b="1" dirty="0">
              <a:solidFill>
                <a:srgbClr val="1073B9"/>
              </a:solidFill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8" name="Shape 369">
            <a:extLst>
              <a:ext uri="{FF2B5EF4-FFF2-40B4-BE49-F238E27FC236}">
                <a16:creationId xmlns:a16="http://schemas.microsoft.com/office/drawing/2014/main" id="{2A7FCBF9-EBCC-7842-8A09-853002BEBE38}"/>
              </a:ext>
            </a:extLst>
          </p:cNvPr>
          <p:cNvCxnSpPr>
            <a:cxnSpLocks/>
          </p:cNvCxnSpPr>
          <p:nvPr/>
        </p:nvCxnSpPr>
        <p:spPr>
          <a:xfrm>
            <a:off x="485121" y="1117907"/>
            <a:ext cx="8173758" cy="0"/>
          </a:xfrm>
          <a:prstGeom prst="straightConnector1">
            <a:avLst/>
          </a:prstGeom>
          <a:noFill/>
          <a:ln w="28575" cap="flat" cmpd="sng">
            <a:solidFill>
              <a:srgbClr val="1073B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07301-70AF-9E4B-ACE6-EBA3B946D315}"/>
              </a:ext>
            </a:extLst>
          </p:cNvPr>
          <p:cNvSpPr/>
          <p:nvPr/>
        </p:nvSpPr>
        <p:spPr>
          <a:xfrm>
            <a:off x="397565" y="1256204"/>
            <a:ext cx="8173757" cy="3801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Supporting VFS teams and working with existing site content </a:t>
            </a:r>
            <a:br>
              <a:rPr lang="en-US" sz="2100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100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and functionality.</a:t>
            </a:r>
          </a:p>
          <a:p>
            <a:br>
              <a:rPr lang="en-US" b="1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100" b="1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Support/documentation</a:t>
            </a:r>
          </a:p>
          <a:p>
            <a:r>
              <a:rPr lang="en-US" sz="2100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Documenting standard user </a:t>
            </a:r>
            <a:br>
              <a:rPr lang="en-US" sz="2100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100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flows (online tools and apps)</a:t>
            </a:r>
          </a:p>
          <a:p>
            <a:endParaRPr lang="en-US" sz="1600" b="1" dirty="0">
              <a:solidFill>
                <a:srgbClr val="0A406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sz="2100" b="1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IA debt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Updating migrated tools with </a:t>
            </a:r>
            <a:br>
              <a:rPr lang="en-US" sz="2100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100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legacy URLs and breadcrumbs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Reviewing VAMC IA</a:t>
            </a:r>
          </a:p>
          <a:p>
            <a:endParaRPr lang="en-US" sz="2200" dirty="0">
              <a:solidFill>
                <a:srgbClr val="0A406F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3FDBCE-8165-BB48-8649-57B5CB314C69}"/>
              </a:ext>
            </a:extLst>
          </p:cNvPr>
          <p:cNvSpPr/>
          <p:nvPr/>
        </p:nvSpPr>
        <p:spPr>
          <a:xfrm>
            <a:off x="4338981" y="2141434"/>
            <a:ext cx="48177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b="1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IA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Separating auth tools </a:t>
            </a:r>
            <a:br>
              <a:rPr lang="en-US" sz="2100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100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(fed by research)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Templatizing benefit hubs </a:t>
            </a:r>
            <a:br>
              <a:rPr lang="en-US" sz="2100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100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(defining standard core content)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Refining left nav and applying </a:t>
            </a:r>
            <a:br>
              <a:rPr lang="en-US" sz="2100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US" sz="2100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to benefit hubs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rgbClr val="0A406F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Simplifying benefit hubs (w/Danielle)</a:t>
            </a:r>
          </a:p>
        </p:txBody>
      </p:sp>
    </p:spTree>
    <p:extLst>
      <p:ext uri="{BB962C8B-B14F-4D97-AF65-F5344CB8AC3E}">
        <p14:creationId xmlns:p14="http://schemas.microsoft.com/office/powerpoint/2010/main" val="331832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7">
            <a:extLst>
              <a:ext uri="{FF2B5EF4-FFF2-40B4-BE49-F238E27FC236}">
                <a16:creationId xmlns:a16="http://schemas.microsoft.com/office/drawing/2014/main" id="{6F1B237C-5DC1-2B42-B976-852A669E979D}"/>
              </a:ext>
            </a:extLst>
          </p:cNvPr>
          <p:cNvSpPr txBox="1">
            <a:spLocks/>
          </p:cNvSpPr>
          <p:nvPr/>
        </p:nvSpPr>
        <p:spPr>
          <a:xfrm>
            <a:off x="397564" y="51676"/>
            <a:ext cx="8073333" cy="9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Your feedback drives change. </a:t>
            </a:r>
            <a:endParaRPr lang="en" sz="2400" b="1" dirty="0">
              <a:solidFill>
                <a:srgbClr val="1073B9"/>
              </a:solidFill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8" name="Shape 369">
            <a:extLst>
              <a:ext uri="{FF2B5EF4-FFF2-40B4-BE49-F238E27FC236}">
                <a16:creationId xmlns:a16="http://schemas.microsoft.com/office/drawing/2014/main" id="{2A7FCBF9-EBCC-7842-8A09-853002BEBE38}"/>
              </a:ext>
            </a:extLst>
          </p:cNvPr>
          <p:cNvCxnSpPr>
            <a:cxnSpLocks/>
          </p:cNvCxnSpPr>
          <p:nvPr/>
        </p:nvCxnSpPr>
        <p:spPr>
          <a:xfrm>
            <a:off x="485121" y="1093523"/>
            <a:ext cx="8173758" cy="0"/>
          </a:xfrm>
          <a:prstGeom prst="straightConnector1">
            <a:avLst/>
          </a:prstGeom>
          <a:noFill/>
          <a:ln w="28575" cap="flat" cmpd="sng">
            <a:solidFill>
              <a:srgbClr val="1073B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07301-70AF-9E4B-ACE6-EBA3B946D315}"/>
              </a:ext>
            </a:extLst>
          </p:cNvPr>
          <p:cNvSpPr/>
          <p:nvPr/>
        </p:nvSpPr>
        <p:spPr>
          <a:xfrm>
            <a:off x="397564" y="1259314"/>
            <a:ext cx="8746436" cy="4483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205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Come to our IA planning discussion Wednesday, June 24 at 12:30pm.</a:t>
            </a:r>
            <a:br>
              <a:rPr lang="en-US" sz="205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r>
              <a:rPr lang="en-US" sz="205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We would love ideas and feedback on what you heard today!</a:t>
            </a:r>
            <a:endParaRPr lang="en-US" sz="2050" b="1" dirty="0">
              <a:solidFill>
                <a:srgbClr val="053F7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Merriweather" charset="0"/>
            </a:endParaRPr>
          </a:p>
          <a:p>
            <a:pPr>
              <a:spcAft>
                <a:spcPts val="1000"/>
              </a:spcAft>
            </a:pPr>
            <a:r>
              <a:rPr lang="en-US" sz="205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Come to the IA roles &amp; responsibilities workshop Monday, June 29 at 4pm.</a:t>
            </a:r>
            <a:br>
              <a:rPr lang="en-US" sz="205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r>
              <a:rPr lang="en-US" sz="205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Help us define DEPO versus Platform IA roles and responsibilities. </a:t>
            </a:r>
          </a:p>
          <a:p>
            <a:pPr>
              <a:spcAft>
                <a:spcPts val="1000"/>
              </a:spcAft>
            </a:pPr>
            <a:r>
              <a:rPr lang="en-US" sz="205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Visit the #</a:t>
            </a:r>
            <a:r>
              <a:rPr lang="en-US" sz="2050" b="1" dirty="0" err="1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ia</a:t>
            </a:r>
            <a:r>
              <a:rPr lang="en-US" sz="205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-forum on Slack.</a:t>
            </a:r>
            <a:br>
              <a:rPr lang="en-US" sz="205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r>
              <a:rPr lang="en-US" sz="205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And comment!</a:t>
            </a:r>
            <a:endParaRPr lang="en-US" sz="2050" b="1" dirty="0">
              <a:solidFill>
                <a:srgbClr val="053F7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Merriweather" charset="0"/>
            </a:endParaRPr>
          </a:p>
          <a:p>
            <a:pPr>
              <a:spcAft>
                <a:spcPts val="1000"/>
              </a:spcAft>
            </a:pPr>
            <a:r>
              <a:rPr lang="en-US" sz="205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Check out IA activities on </a:t>
            </a:r>
            <a:r>
              <a:rPr lang="en-US" sz="2050" b="1" dirty="0" err="1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Github</a:t>
            </a:r>
            <a:r>
              <a:rPr lang="en-US" sz="205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. </a:t>
            </a:r>
            <a:br>
              <a:rPr lang="en-US" sz="205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r>
              <a:rPr lang="en-US" sz="205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See analytics, the roadmap, and what we’re up to:</a:t>
            </a:r>
            <a:br>
              <a:rPr lang="en-US" sz="23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r>
              <a:rPr lang="en-US" sz="1600" dirty="0">
                <a:solidFill>
                  <a:srgbClr val="0432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https://github.com/department-of-veterans-affairs/va.gov-team/blob/master/products/global/IA-strategy%2Bplanning/information-architecture-activities.md</a:t>
            </a:r>
            <a:r>
              <a:rPr lang="en-US" sz="1600" dirty="0">
                <a:solidFill>
                  <a:srgbClr val="0432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   </a:t>
            </a:r>
          </a:p>
          <a:p>
            <a:pPr>
              <a:spcBef>
                <a:spcPts val="1200"/>
              </a:spcBef>
              <a:spcAft>
                <a:spcPts val="1600"/>
              </a:spcAft>
            </a:pPr>
            <a:br>
              <a:rPr lang="en-US" sz="2300" b="1" dirty="0">
                <a:solidFill>
                  <a:srgbClr val="0432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endParaRPr lang="en-US" sz="2300" dirty="0">
              <a:solidFill>
                <a:srgbClr val="0432FF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041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73B9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7"/>
          <p:cNvSpPr txBox="1">
            <a:spLocks/>
          </p:cNvSpPr>
          <p:nvPr/>
        </p:nvSpPr>
        <p:spPr>
          <a:xfrm>
            <a:off x="387900" y="2581985"/>
            <a:ext cx="8304408" cy="921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" sz="3600" b="1" dirty="0">
                <a:solidFill>
                  <a:schemeClr val="bg1"/>
                </a:solidFill>
                <a:latin typeface="Bitter" panose="02000000000000000000" pitchFamily="2" charset="77"/>
                <a:ea typeface="Source Sans Pro" panose="020B0503030403020204" pitchFamily="34" charset="0"/>
                <a:cs typeface="Merriweather"/>
                <a:sym typeface="Merriweather"/>
              </a:rPr>
              <a:t>See </a:t>
            </a:r>
            <a:r>
              <a:rPr lang="en" sz="3600" b="1">
                <a:solidFill>
                  <a:schemeClr val="bg1"/>
                </a:solidFill>
                <a:latin typeface="Bitter" panose="02000000000000000000" pitchFamily="2" charset="77"/>
                <a:ea typeface="Source Sans Pro" panose="020B0503030403020204" pitchFamily="34" charset="0"/>
                <a:cs typeface="Merriweather"/>
                <a:sym typeface="Merriweather"/>
              </a:rPr>
              <a:t>you Wed</a:t>
            </a:r>
            <a:r>
              <a:rPr lang="en" sz="3600" b="1" dirty="0">
                <a:solidFill>
                  <a:schemeClr val="bg1"/>
                </a:solidFill>
                <a:latin typeface="Bitter" panose="02000000000000000000" pitchFamily="2" charset="77"/>
                <a:ea typeface="Source Sans Pro" panose="020B0503030403020204" pitchFamily="34" charset="0"/>
                <a:cs typeface="Merriweather"/>
                <a:sym typeface="Merriweather"/>
              </a:rPr>
              <a:t>, June </a:t>
            </a:r>
            <a:r>
              <a:rPr lang="en" sz="3600" b="1">
                <a:solidFill>
                  <a:schemeClr val="bg1"/>
                </a:solidFill>
                <a:latin typeface="Bitter" panose="02000000000000000000" pitchFamily="2" charset="77"/>
                <a:ea typeface="Source Sans Pro" panose="020B0503030403020204" pitchFamily="34" charset="0"/>
                <a:cs typeface="Merriweather"/>
                <a:sym typeface="Merriweather"/>
              </a:rPr>
              <a:t>24 at </a:t>
            </a:r>
            <a:r>
              <a:rPr lang="en" sz="3600" b="1" dirty="0">
                <a:solidFill>
                  <a:schemeClr val="bg1"/>
                </a:solidFill>
                <a:latin typeface="Bitter" panose="02000000000000000000" pitchFamily="2" charset="77"/>
                <a:ea typeface="Source Sans Pro" panose="020B0503030403020204" pitchFamily="34" charset="0"/>
                <a:cs typeface="Merriweather"/>
                <a:sym typeface="Merriweather"/>
              </a:rPr>
              <a:t>12:30pm!</a:t>
            </a:r>
          </a:p>
        </p:txBody>
      </p:sp>
      <p:cxnSp>
        <p:nvCxnSpPr>
          <p:cNvPr id="15" name="Shape 369"/>
          <p:cNvCxnSpPr>
            <a:cxnSpLocks/>
          </p:cNvCxnSpPr>
          <p:nvPr/>
        </p:nvCxnSpPr>
        <p:spPr>
          <a:xfrm>
            <a:off x="518550" y="3573463"/>
            <a:ext cx="7884670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F7F1EAA-9545-D14C-AA75-889657D35193}"/>
              </a:ext>
            </a:extLst>
          </p:cNvPr>
          <p:cNvSpPr/>
          <p:nvPr/>
        </p:nvSpPr>
        <p:spPr>
          <a:xfrm>
            <a:off x="445050" y="3831305"/>
            <a:ext cx="8247258" cy="12248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2400" b="1" dirty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Merriweather" charset="0"/>
              </a:rPr>
              <a:t>#</a:t>
            </a:r>
            <a:r>
              <a:rPr lang="en-US" sz="2400" b="1" dirty="0" err="1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Merriweather" charset="0"/>
              </a:rPr>
              <a:t>ia</a:t>
            </a:r>
            <a:r>
              <a:rPr lang="en-US" sz="2400" b="1" dirty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Merriweather" charset="0"/>
              </a:rPr>
              <a:t>-forum on Slack</a:t>
            </a:r>
            <a:endParaRPr lang="en-US" sz="2400" b="1" dirty="0">
              <a:solidFill>
                <a:schemeClr val="bg1"/>
              </a:solidFill>
              <a:latin typeface="Source Sans Pro SemiBold" panose="020B0503030403020204" pitchFamily="34" charset="0"/>
              <a:ea typeface="Source Sans Pro SemiBold" panose="020B0503030403020204" pitchFamily="34" charset="0"/>
              <a:cs typeface="Merriweather" charset="0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ts val="1400"/>
              </a:lnSpc>
              <a:spcBef>
                <a:spcPts val="1200"/>
              </a:spcBef>
              <a:spcAft>
                <a:spcPts val="1000"/>
              </a:spcAft>
            </a:pP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Meg.Peters@va.gov</a:t>
            </a: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  |  </a:t>
            </a: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Mikki@adhocteam.us</a:t>
            </a:r>
            <a:r>
              <a:rPr lang="en-US" sz="20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  </a:t>
            </a:r>
          </a:p>
          <a:p>
            <a:pPr>
              <a:lnSpc>
                <a:spcPts val="1400"/>
              </a:lnSpc>
              <a:spcBef>
                <a:spcPts val="1200"/>
              </a:spcBef>
              <a:spcAft>
                <a:spcPts val="600"/>
              </a:spcAft>
            </a:pPr>
            <a:endParaRPr lang="en-US" sz="2200" dirty="0">
              <a:solidFill>
                <a:schemeClr val="bg1"/>
              </a:solidFill>
              <a:latin typeface="Bitter" panose="02000000000000000000" pitchFamily="2" charset="77"/>
              <a:ea typeface="Merriweather" charset="0"/>
              <a:cs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1807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7">
            <a:extLst>
              <a:ext uri="{FF2B5EF4-FFF2-40B4-BE49-F238E27FC236}">
                <a16:creationId xmlns:a16="http://schemas.microsoft.com/office/drawing/2014/main" id="{6F1B237C-5DC1-2B42-B976-852A669E979D}"/>
              </a:ext>
            </a:extLst>
          </p:cNvPr>
          <p:cNvSpPr txBox="1">
            <a:spLocks/>
          </p:cNvSpPr>
          <p:nvPr/>
        </p:nvSpPr>
        <p:spPr>
          <a:xfrm>
            <a:off x="397566" y="31520"/>
            <a:ext cx="8746434" cy="9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We want to talk with you about IA.  </a:t>
            </a:r>
          </a:p>
        </p:txBody>
      </p:sp>
      <p:cxnSp>
        <p:nvCxnSpPr>
          <p:cNvPr id="8" name="Shape 369">
            <a:extLst>
              <a:ext uri="{FF2B5EF4-FFF2-40B4-BE49-F238E27FC236}">
                <a16:creationId xmlns:a16="http://schemas.microsoft.com/office/drawing/2014/main" id="{2A7FCBF9-EBCC-7842-8A09-853002BEBE38}"/>
              </a:ext>
            </a:extLst>
          </p:cNvPr>
          <p:cNvCxnSpPr>
            <a:cxnSpLocks/>
          </p:cNvCxnSpPr>
          <p:nvPr/>
        </p:nvCxnSpPr>
        <p:spPr>
          <a:xfrm>
            <a:off x="485121" y="1105715"/>
            <a:ext cx="8173758" cy="0"/>
          </a:xfrm>
          <a:prstGeom prst="straightConnector1">
            <a:avLst/>
          </a:prstGeom>
          <a:noFill/>
          <a:ln w="28575" cap="flat" cmpd="sng">
            <a:solidFill>
              <a:srgbClr val="1073B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71FF960-3924-674C-BA29-12B7144F9691}"/>
              </a:ext>
            </a:extLst>
          </p:cNvPr>
          <p:cNvSpPr/>
          <p:nvPr/>
        </p:nvSpPr>
        <p:spPr>
          <a:xfrm>
            <a:off x="485121" y="1496523"/>
            <a:ext cx="7962193" cy="44031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14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How we will help you</a:t>
            </a:r>
          </a:p>
          <a:p>
            <a:pPr marL="342900" indent="-342900">
              <a:lnSpc>
                <a:spcPts val="14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What we’ve learned</a:t>
            </a:r>
          </a:p>
          <a:p>
            <a:pPr marL="342900" indent="-342900">
              <a:lnSpc>
                <a:spcPts val="1400"/>
              </a:lnSpc>
              <a:spcBef>
                <a:spcPts val="14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Our plan </a:t>
            </a:r>
          </a:p>
          <a:p>
            <a:pPr marL="342900" indent="-342900">
              <a:lnSpc>
                <a:spcPts val="1400"/>
              </a:lnSpc>
              <a:spcBef>
                <a:spcPts val="140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Your thoughts on ^</a:t>
            </a:r>
          </a:p>
          <a:p>
            <a:pPr>
              <a:spcBef>
                <a:spcPts val="1400"/>
              </a:spcBef>
              <a:spcAft>
                <a:spcPts val="1400"/>
              </a:spcAft>
            </a:pPr>
            <a:r>
              <a:rPr lang="en-US" sz="24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Because this is a lot, our top goals are to: </a:t>
            </a:r>
            <a:b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1) show you what we’re doing, and </a:t>
            </a:r>
            <a:b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2) talk again next Wednesday at 12:30pm. </a:t>
            </a:r>
          </a:p>
          <a:p>
            <a:pPr>
              <a:lnSpc>
                <a:spcPts val="1400"/>
              </a:lnSpc>
              <a:spcBef>
                <a:spcPts val="1400"/>
              </a:spcBef>
              <a:spcAft>
                <a:spcPts val="1400"/>
              </a:spcAft>
            </a:pPr>
            <a:endParaRPr lang="en-US" sz="2400" dirty="0">
              <a:solidFill>
                <a:srgbClr val="053F7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Merriweather" charset="0"/>
            </a:endParaRPr>
          </a:p>
          <a:p>
            <a:pPr>
              <a:lnSpc>
                <a:spcPts val="1400"/>
              </a:lnSpc>
              <a:spcBef>
                <a:spcPts val="1400"/>
              </a:spcBef>
              <a:spcAft>
                <a:spcPts val="1400"/>
              </a:spcAft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263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73B9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7"/>
          <p:cNvSpPr txBox="1">
            <a:spLocks/>
          </p:cNvSpPr>
          <p:nvPr/>
        </p:nvSpPr>
        <p:spPr>
          <a:xfrm>
            <a:off x="387900" y="2581985"/>
            <a:ext cx="8304408" cy="921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" sz="3800" b="1" dirty="0">
                <a:solidFill>
                  <a:schemeClr val="bg1"/>
                </a:solidFill>
                <a:latin typeface="Bitter" panose="02000000000000000000" pitchFamily="2" charset="77"/>
                <a:ea typeface="Source Sans Pro" panose="020B0503030403020204" pitchFamily="34" charset="0"/>
                <a:cs typeface="Merriweather"/>
                <a:sym typeface="Merriweather"/>
              </a:rPr>
              <a:t>How we will help you</a:t>
            </a:r>
          </a:p>
        </p:txBody>
      </p:sp>
      <p:cxnSp>
        <p:nvCxnSpPr>
          <p:cNvPr id="15" name="Shape 369"/>
          <p:cNvCxnSpPr/>
          <p:nvPr/>
        </p:nvCxnSpPr>
        <p:spPr>
          <a:xfrm flipV="1">
            <a:off x="518550" y="3573463"/>
            <a:ext cx="7436730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1322E03-26A5-B940-B147-9800AC969397}"/>
              </a:ext>
            </a:extLst>
          </p:cNvPr>
          <p:cNvSpPr/>
          <p:nvPr/>
        </p:nvSpPr>
        <p:spPr>
          <a:xfrm>
            <a:off x="445050" y="3869405"/>
            <a:ext cx="5495234" cy="321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There are many ways! </a:t>
            </a:r>
            <a:r>
              <a:rPr lang="en-US" sz="2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  <a:sym typeface="Wingdings" pitchFamily="2" charset="2"/>
              </a:rPr>
              <a:t></a:t>
            </a:r>
            <a:endParaRPr lang="en-US" sz="2600" dirty="0">
              <a:solidFill>
                <a:srgbClr val="053F71"/>
              </a:solidFill>
              <a:latin typeface="Bitter" panose="02000000000000000000" pitchFamily="2" charset="77"/>
              <a:ea typeface="Merriweather" charset="0"/>
              <a:cs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72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06F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68"/>
          <p:cNvSpPr txBox="1"/>
          <p:nvPr/>
        </p:nvSpPr>
        <p:spPr>
          <a:xfrm>
            <a:off x="565450" y="1635981"/>
            <a:ext cx="70428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303844"/>
              </a:buClr>
              <a:buSzPct val="61111"/>
            </a:pPr>
            <a:endParaRPr sz="2800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3A26E0-42C9-8646-985E-B2A277DD1BCE}"/>
              </a:ext>
            </a:extLst>
          </p:cNvPr>
          <p:cNvSpPr/>
          <p:nvPr/>
        </p:nvSpPr>
        <p:spPr>
          <a:xfrm>
            <a:off x="1387480" y="1414331"/>
            <a:ext cx="7152970" cy="2453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15000"/>
              </a:lnSpc>
              <a:buClr>
                <a:srgbClr val="303844"/>
              </a:buClr>
              <a:buSzPct val="36666"/>
            </a:pPr>
            <a:r>
              <a:rPr lang="en-US" sz="2700" dirty="0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How information is structured. </a:t>
            </a:r>
          </a:p>
          <a:p>
            <a:pPr lvl="1" indent="-457200">
              <a:lnSpc>
                <a:spcPct val="115000"/>
              </a:lnSpc>
              <a:buClr>
                <a:srgbClr val="303844"/>
              </a:buClr>
              <a:buSzPct val="36666"/>
            </a:pPr>
            <a:r>
              <a:rPr lang="en-US" sz="2700" dirty="0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For websites, this would not only include the navigation, but also how information is structured at all levels, whether that is on a page or how URLs are organized.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B6CD33-7C93-2349-A7A7-4C671C4901DA}"/>
              </a:ext>
            </a:extLst>
          </p:cNvPr>
          <p:cNvSpPr/>
          <p:nvPr/>
        </p:nvSpPr>
        <p:spPr>
          <a:xfrm>
            <a:off x="237434" y="898426"/>
            <a:ext cx="118814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400" b="1" dirty="0">
                <a:solidFill>
                  <a:srgbClr val="9DDAF0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“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034CF-ED30-3F4D-8BC0-BCDD002E826D}"/>
              </a:ext>
            </a:extLst>
          </p:cNvPr>
          <p:cNvSpPr/>
          <p:nvPr/>
        </p:nvSpPr>
        <p:spPr>
          <a:xfrm>
            <a:off x="2713158" y="4025753"/>
            <a:ext cx="4895092" cy="491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r">
              <a:lnSpc>
                <a:spcPct val="115000"/>
              </a:lnSpc>
              <a:buClr>
                <a:srgbClr val="303844"/>
              </a:buClr>
              <a:buSzPct val="36666"/>
            </a:pPr>
            <a:r>
              <a:rPr lang="en-US" sz="2400" i="1" dirty="0">
                <a:solidFill>
                  <a:srgbClr val="9DDAF0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- One of </a:t>
            </a:r>
            <a:r>
              <a:rPr lang="en-US" sz="2400" i="1" dirty="0" err="1">
                <a:solidFill>
                  <a:srgbClr val="9DDAF0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y’all</a:t>
            </a:r>
            <a:endParaRPr lang="en-US" sz="2400" i="1" dirty="0">
              <a:solidFill>
                <a:srgbClr val="9DDAF0"/>
              </a:solidFill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794697-BF85-194F-A1B9-65B93E86B66B}"/>
              </a:ext>
            </a:extLst>
          </p:cNvPr>
          <p:cNvSpPr/>
          <p:nvPr/>
        </p:nvSpPr>
        <p:spPr>
          <a:xfrm>
            <a:off x="358780" y="311682"/>
            <a:ext cx="7042800" cy="590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15000"/>
              </a:lnSpc>
              <a:buClr>
                <a:srgbClr val="303844"/>
              </a:buClr>
              <a:buSzPct val="36666"/>
            </a:pPr>
            <a:r>
              <a:rPr lang="en-US" sz="3000" b="1" dirty="0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How do you define IA?</a:t>
            </a:r>
            <a:endParaRPr lang="en-US" sz="3000" dirty="0">
              <a:solidFill>
                <a:schemeClr val="bg1"/>
              </a:solidFill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18270758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406F"/>
        </a:solidFill>
        <a:effectLst/>
      </p:bgPr>
    </p:bg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368"/>
          <p:cNvSpPr txBox="1"/>
          <p:nvPr/>
        </p:nvSpPr>
        <p:spPr>
          <a:xfrm>
            <a:off x="565450" y="1635981"/>
            <a:ext cx="70428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buClr>
                <a:srgbClr val="303844"/>
              </a:buClr>
              <a:buSzPct val="61111"/>
            </a:pPr>
            <a:endParaRPr sz="2800" dirty="0">
              <a:solidFill>
                <a:schemeClr val="accen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3A26E0-42C9-8646-985E-B2A277DD1BCE}"/>
              </a:ext>
            </a:extLst>
          </p:cNvPr>
          <p:cNvSpPr/>
          <p:nvPr/>
        </p:nvSpPr>
        <p:spPr>
          <a:xfrm>
            <a:off x="1341760" y="1414331"/>
            <a:ext cx="7413620" cy="1975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15000"/>
              </a:lnSpc>
              <a:buClr>
                <a:srgbClr val="303844"/>
              </a:buClr>
              <a:buSzPct val="36666"/>
            </a:pPr>
            <a:r>
              <a:rPr lang="en-US" sz="2700" dirty="0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IA is foundational. </a:t>
            </a:r>
            <a:br>
              <a:rPr lang="en-US" sz="2700" dirty="0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</a:br>
            <a:endParaRPr lang="en-US" sz="2700" dirty="0">
              <a:solidFill>
                <a:schemeClr val="bg1"/>
              </a:solidFill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  <a:p>
            <a:pPr lvl="1" indent="-457200">
              <a:lnSpc>
                <a:spcPct val="115000"/>
              </a:lnSpc>
              <a:buClr>
                <a:srgbClr val="303844"/>
              </a:buClr>
              <a:buSzPct val="36666"/>
            </a:pPr>
            <a:r>
              <a:rPr lang="en-US" sz="2700" dirty="0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It’s the structure for every user interaction.</a:t>
            </a:r>
          </a:p>
          <a:p>
            <a:pPr lvl="1" indent="-457200">
              <a:lnSpc>
                <a:spcPct val="115000"/>
              </a:lnSpc>
              <a:buClr>
                <a:srgbClr val="303844"/>
              </a:buClr>
              <a:buSzPct val="36666"/>
            </a:pPr>
            <a:endParaRPr lang="en-US" sz="2700" dirty="0">
              <a:solidFill>
                <a:schemeClr val="bg1"/>
              </a:solidFill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B6CD33-7C93-2349-A7A7-4C671C4901DA}"/>
              </a:ext>
            </a:extLst>
          </p:cNvPr>
          <p:cNvSpPr/>
          <p:nvPr/>
        </p:nvSpPr>
        <p:spPr>
          <a:xfrm>
            <a:off x="237434" y="898426"/>
            <a:ext cx="118814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400" b="1" dirty="0">
                <a:solidFill>
                  <a:srgbClr val="9DDAF0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“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034CF-ED30-3F4D-8BC0-BCDD002E826D}"/>
              </a:ext>
            </a:extLst>
          </p:cNvPr>
          <p:cNvSpPr/>
          <p:nvPr/>
        </p:nvSpPr>
        <p:spPr>
          <a:xfrm>
            <a:off x="2713158" y="3179933"/>
            <a:ext cx="4895092" cy="491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 algn="r">
              <a:lnSpc>
                <a:spcPct val="115000"/>
              </a:lnSpc>
              <a:buClr>
                <a:srgbClr val="303844"/>
              </a:buClr>
              <a:buSzPct val="36666"/>
            </a:pPr>
            <a:r>
              <a:rPr lang="en-US" sz="2400" i="1" dirty="0">
                <a:solidFill>
                  <a:srgbClr val="9DDAF0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- Meg and Mikki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794697-BF85-194F-A1B9-65B93E86B66B}"/>
              </a:ext>
            </a:extLst>
          </p:cNvPr>
          <p:cNvSpPr/>
          <p:nvPr/>
        </p:nvSpPr>
        <p:spPr>
          <a:xfrm>
            <a:off x="358780" y="311682"/>
            <a:ext cx="7042800" cy="590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indent="-457200">
              <a:lnSpc>
                <a:spcPct val="115000"/>
              </a:lnSpc>
              <a:buClr>
                <a:srgbClr val="303844"/>
              </a:buClr>
              <a:buSzPct val="36666"/>
            </a:pPr>
            <a:r>
              <a:rPr lang="en-US" sz="3000" b="1" dirty="0">
                <a:solidFill>
                  <a:schemeClr val="bg1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What else can we say about IA?</a:t>
            </a:r>
            <a:endParaRPr lang="en-US" sz="3000" dirty="0">
              <a:solidFill>
                <a:schemeClr val="bg1"/>
              </a:solidFill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</p:spTree>
    <p:extLst>
      <p:ext uri="{BB962C8B-B14F-4D97-AF65-F5344CB8AC3E}">
        <p14:creationId xmlns:p14="http://schemas.microsoft.com/office/powerpoint/2010/main" val="297181974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7">
            <a:extLst>
              <a:ext uri="{FF2B5EF4-FFF2-40B4-BE49-F238E27FC236}">
                <a16:creationId xmlns:a16="http://schemas.microsoft.com/office/drawing/2014/main" id="{6F1B237C-5DC1-2B42-B976-852A669E979D}"/>
              </a:ext>
            </a:extLst>
          </p:cNvPr>
          <p:cNvSpPr txBox="1">
            <a:spLocks/>
          </p:cNvSpPr>
          <p:nvPr/>
        </p:nvSpPr>
        <p:spPr>
          <a:xfrm>
            <a:off x="397566" y="49818"/>
            <a:ext cx="7547025" cy="9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We will help you by designing and testing: </a:t>
            </a:r>
            <a:endParaRPr lang="en" sz="2400" b="1" dirty="0">
              <a:solidFill>
                <a:srgbClr val="1073B9"/>
              </a:solidFill>
              <a:highlight>
                <a:srgbClr val="FFFF00"/>
              </a:highlight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8" name="Shape 369">
            <a:extLst>
              <a:ext uri="{FF2B5EF4-FFF2-40B4-BE49-F238E27FC236}">
                <a16:creationId xmlns:a16="http://schemas.microsoft.com/office/drawing/2014/main" id="{2A7FCBF9-EBCC-7842-8A09-853002BEBE38}"/>
              </a:ext>
            </a:extLst>
          </p:cNvPr>
          <p:cNvCxnSpPr>
            <a:cxnSpLocks/>
          </p:cNvCxnSpPr>
          <p:nvPr/>
        </p:nvCxnSpPr>
        <p:spPr>
          <a:xfrm>
            <a:off x="485121" y="1154009"/>
            <a:ext cx="8173758" cy="0"/>
          </a:xfrm>
          <a:prstGeom prst="straightConnector1">
            <a:avLst/>
          </a:prstGeom>
          <a:noFill/>
          <a:ln w="28575" cap="flat" cmpd="sng">
            <a:solidFill>
              <a:srgbClr val="1073B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871FF960-3924-674C-BA29-12B7144F9691}"/>
              </a:ext>
            </a:extLst>
          </p:cNvPr>
          <p:cNvSpPr/>
          <p:nvPr/>
        </p:nvSpPr>
        <p:spPr>
          <a:xfrm>
            <a:off x="436755" y="1287076"/>
            <a:ext cx="8309679" cy="44422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Navigation system: </a:t>
            </a: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Top nav, header, on-page links, </a:t>
            </a:r>
            <a:b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</a:b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side nav, footer, user flows, etc. </a:t>
            </a:r>
          </a:p>
          <a:p>
            <a:pPr marL="342900" indent="-342900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Structure: </a:t>
            </a: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Site structure, page templates, etc.</a:t>
            </a:r>
          </a:p>
          <a:p>
            <a:pPr marL="342900" indent="-342900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Search: </a:t>
            </a: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Search flows, page templates, and search tuning</a:t>
            </a:r>
          </a:p>
          <a:p>
            <a:pPr marL="342900" indent="-342900"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Names and labels:</a:t>
            </a: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 Page titles, navigation labels, URLs, facility names, and more (think SEO!)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Taxonomies:</a:t>
            </a: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 Structured metadata to help users find things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400" dirty="0">
              <a:solidFill>
                <a:srgbClr val="053F71"/>
              </a:solidFill>
              <a:latin typeface="Bitter" panose="02000000000000000000" pitchFamily="2" charset="77"/>
              <a:ea typeface="Merriweather" charset="0"/>
              <a:cs typeface="Merriweather" charset="0"/>
            </a:endParaRPr>
          </a:p>
          <a:p>
            <a:pPr marL="342900" indent="-342900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53F71"/>
              </a:solidFill>
              <a:latin typeface="Bitter" panose="02000000000000000000" pitchFamily="2" charset="77"/>
              <a:ea typeface="Merriweather" charset="0"/>
              <a:cs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619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73B9"/>
        </a:solidFill>
        <a:effectLst/>
      </p:bgPr>
    </p:bg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67"/>
          <p:cNvSpPr txBox="1">
            <a:spLocks/>
          </p:cNvSpPr>
          <p:nvPr/>
        </p:nvSpPr>
        <p:spPr>
          <a:xfrm>
            <a:off x="387900" y="2581985"/>
            <a:ext cx="8304408" cy="92179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" sz="3800" b="1" dirty="0">
                <a:solidFill>
                  <a:schemeClr val="bg1"/>
                </a:solidFill>
                <a:latin typeface="Bitter" panose="02000000000000000000" pitchFamily="2" charset="77"/>
                <a:ea typeface="Source Sans Pro" panose="020B0503030403020204" pitchFamily="34" charset="0"/>
                <a:cs typeface="Merriweather"/>
                <a:sym typeface="Merriweather"/>
              </a:rPr>
              <a:t>What we’ve learned</a:t>
            </a:r>
          </a:p>
        </p:txBody>
      </p:sp>
      <p:cxnSp>
        <p:nvCxnSpPr>
          <p:cNvPr id="15" name="Shape 369"/>
          <p:cNvCxnSpPr/>
          <p:nvPr/>
        </p:nvCxnSpPr>
        <p:spPr>
          <a:xfrm flipV="1">
            <a:off x="518550" y="3573463"/>
            <a:ext cx="7436730" cy="0"/>
          </a:xfrm>
          <a:prstGeom prst="straightConnector1">
            <a:avLst/>
          </a:prstGeom>
          <a:noFill/>
          <a:ln w="28575" cap="flat" cmpd="sng">
            <a:solidFill>
              <a:schemeClr val="bg1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E541494-36C8-E440-96F3-967678A299D3}"/>
              </a:ext>
            </a:extLst>
          </p:cNvPr>
          <p:cNvSpPr/>
          <p:nvPr/>
        </p:nvSpPr>
        <p:spPr>
          <a:xfrm>
            <a:off x="445050" y="3869405"/>
            <a:ext cx="6247298" cy="315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sz="26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From analytics.</a:t>
            </a:r>
            <a:endParaRPr lang="en-US" sz="2600" dirty="0">
              <a:solidFill>
                <a:srgbClr val="053F71"/>
              </a:solidFill>
              <a:latin typeface="Bitter" panose="02000000000000000000" pitchFamily="2" charset="77"/>
              <a:ea typeface="Merriweather" charset="0"/>
              <a:cs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1120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7">
            <a:extLst>
              <a:ext uri="{FF2B5EF4-FFF2-40B4-BE49-F238E27FC236}">
                <a16:creationId xmlns:a16="http://schemas.microsoft.com/office/drawing/2014/main" id="{6F1B237C-5DC1-2B42-B976-852A669E979D}"/>
              </a:ext>
            </a:extLst>
          </p:cNvPr>
          <p:cNvSpPr txBox="1">
            <a:spLocks/>
          </p:cNvSpPr>
          <p:nvPr/>
        </p:nvSpPr>
        <p:spPr>
          <a:xfrm>
            <a:off x="397566" y="51675"/>
            <a:ext cx="8073333" cy="9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Top tasks on modernized </a:t>
            </a:r>
            <a:r>
              <a:rPr lang="en-US" sz="2400" b="1" dirty="0" err="1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VA.gov</a:t>
            </a:r>
            <a:r>
              <a:rPr lang="en-US" sz="240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 for the past year: </a:t>
            </a:r>
            <a:endParaRPr lang="en" sz="2400" b="1" dirty="0">
              <a:solidFill>
                <a:srgbClr val="1073B9"/>
              </a:solidFill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8" name="Shape 369">
            <a:extLst>
              <a:ext uri="{FF2B5EF4-FFF2-40B4-BE49-F238E27FC236}">
                <a16:creationId xmlns:a16="http://schemas.microsoft.com/office/drawing/2014/main" id="{2A7FCBF9-EBCC-7842-8A09-853002BEBE38}"/>
              </a:ext>
            </a:extLst>
          </p:cNvPr>
          <p:cNvCxnSpPr>
            <a:cxnSpLocks/>
          </p:cNvCxnSpPr>
          <p:nvPr/>
        </p:nvCxnSpPr>
        <p:spPr>
          <a:xfrm>
            <a:off x="485121" y="1093523"/>
            <a:ext cx="8173758" cy="0"/>
          </a:xfrm>
          <a:prstGeom prst="straightConnector1">
            <a:avLst/>
          </a:prstGeom>
          <a:noFill/>
          <a:ln w="28575" cap="flat" cmpd="sng">
            <a:solidFill>
              <a:srgbClr val="1073B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CCED3CA-8E58-DB44-AECF-D3124E25FC53}"/>
              </a:ext>
            </a:extLst>
          </p:cNvPr>
          <p:cNvSpPr/>
          <p:nvPr/>
        </p:nvSpPr>
        <p:spPr>
          <a:xfrm>
            <a:off x="397566" y="4611493"/>
            <a:ext cx="8606734" cy="280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1200"/>
              </a:spcBef>
            </a:pPr>
            <a:r>
              <a:rPr lang="en-US" sz="16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^ From Google Analytics June 3, 2019 to June 3, 2020 (modernized pages). </a:t>
            </a:r>
            <a:r>
              <a:rPr lang="en-US" sz="1600" dirty="0">
                <a:solidFill>
                  <a:srgbClr val="0432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the task summary</a:t>
            </a:r>
            <a:r>
              <a:rPr lang="en-US" sz="16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07301-70AF-9E4B-ACE6-EBA3B946D315}"/>
              </a:ext>
            </a:extLst>
          </p:cNvPr>
          <p:cNvSpPr/>
          <p:nvPr/>
        </p:nvSpPr>
        <p:spPr>
          <a:xfrm>
            <a:off x="397566" y="1353220"/>
            <a:ext cx="7476434" cy="35901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ts val="1400"/>
              </a:lnSpc>
              <a:spcBef>
                <a:spcPts val="12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Check VA claim or appeal status</a:t>
            </a:r>
          </a:p>
          <a:p>
            <a:pPr marL="457200" indent="-457200">
              <a:lnSpc>
                <a:spcPts val="1400"/>
              </a:lnSpc>
              <a:spcBef>
                <a:spcPts val="12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Sorry — we can’t find that page (facilities)</a:t>
            </a:r>
          </a:p>
          <a:p>
            <a:pPr marL="457200" indent="-457200">
              <a:lnSpc>
                <a:spcPts val="1400"/>
              </a:lnSpc>
              <a:spcBef>
                <a:spcPts val="12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Sign in</a:t>
            </a:r>
          </a:p>
          <a:p>
            <a:pPr marL="457200" indent="-457200">
              <a:lnSpc>
                <a:spcPts val="1400"/>
              </a:lnSpc>
              <a:spcBef>
                <a:spcPts val="12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Go to </a:t>
            </a:r>
            <a:r>
              <a:rPr lang="en-US" sz="2400" dirty="0" err="1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MyVA</a:t>
            </a:r>
            <a:endParaRPr lang="en-US" sz="2400" dirty="0">
              <a:solidFill>
                <a:srgbClr val="053F7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Merriweather" charset="0"/>
            </a:endParaRPr>
          </a:p>
          <a:p>
            <a:pPr marL="457200" indent="-457200">
              <a:lnSpc>
                <a:spcPts val="1400"/>
              </a:lnSpc>
              <a:spcBef>
                <a:spcPts val="12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Download VA letters</a:t>
            </a:r>
          </a:p>
          <a:p>
            <a:pPr marL="457200" indent="-457200">
              <a:lnSpc>
                <a:spcPts val="1400"/>
              </a:lnSpc>
              <a:spcBef>
                <a:spcPts val="1200"/>
              </a:spcBef>
              <a:spcAft>
                <a:spcPts val="1000"/>
              </a:spcAft>
              <a:buFont typeface="+mj-lt"/>
              <a:buAutoNum type="arabicPeriod"/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Search</a:t>
            </a:r>
          </a:p>
          <a:p>
            <a:pPr>
              <a:lnSpc>
                <a:spcPts val="1400"/>
              </a:lnSpc>
              <a:spcBef>
                <a:spcPts val="1200"/>
              </a:spcBef>
              <a:spcAft>
                <a:spcPts val="1400"/>
              </a:spcAft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6.    </a:t>
            </a:r>
            <a:r>
              <a:rPr lang="en-US" sz="2400" dirty="0">
                <a:solidFill>
                  <a:srgbClr val="053F7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erriweather" charset="0"/>
              </a:rPr>
              <a:t>(Tied with ^ ) </a:t>
            </a: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Check education benefits (Post GI Bill)</a:t>
            </a:r>
          </a:p>
          <a:p>
            <a:pPr marL="457200" indent="-457200">
              <a:lnSpc>
                <a:spcPts val="1400"/>
              </a:lnSpc>
              <a:spcBef>
                <a:spcPts val="1200"/>
              </a:spcBef>
              <a:spcAft>
                <a:spcPts val="800"/>
              </a:spcAft>
              <a:buFont typeface="+mj-lt"/>
              <a:buAutoNum type="arabicPeriod"/>
            </a:pPr>
            <a:endParaRPr lang="en-US" sz="2400" dirty="0">
              <a:solidFill>
                <a:srgbClr val="053F7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Merriweath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7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367">
            <a:extLst>
              <a:ext uri="{FF2B5EF4-FFF2-40B4-BE49-F238E27FC236}">
                <a16:creationId xmlns:a16="http://schemas.microsoft.com/office/drawing/2014/main" id="{6F1B237C-5DC1-2B42-B976-852A669E979D}"/>
              </a:ext>
            </a:extLst>
          </p:cNvPr>
          <p:cNvSpPr txBox="1">
            <a:spLocks/>
          </p:cNvSpPr>
          <p:nvPr/>
        </p:nvSpPr>
        <p:spPr>
          <a:xfrm>
            <a:off x="397566" y="51675"/>
            <a:ext cx="8619434" cy="9476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dk1"/>
              </a:buClr>
              <a:buSzPct val="100000"/>
              <a:buNone/>
              <a:defRPr sz="5200">
                <a:solidFill>
                  <a:schemeClr val="dk1"/>
                </a:solidFill>
              </a:defRPr>
            </a:lvl9pPr>
          </a:lstStyle>
          <a:p>
            <a:pPr algn="l"/>
            <a:r>
              <a:rPr lang="en-US" sz="235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More top tasks on modernized </a:t>
            </a:r>
            <a:r>
              <a:rPr lang="en-US" sz="2350" b="1" dirty="0" err="1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VA.gov</a:t>
            </a:r>
            <a:r>
              <a:rPr lang="en-US" sz="2350" b="1" dirty="0">
                <a:solidFill>
                  <a:srgbClr val="1073B9"/>
                </a:solidFill>
                <a:latin typeface="Bitter" panose="02000000000000000000" pitchFamily="2" charset="77"/>
                <a:ea typeface="Merriweather"/>
                <a:cs typeface="Merriweather"/>
                <a:sym typeface="Merriweather"/>
              </a:rPr>
              <a:t> for the past year:  </a:t>
            </a:r>
            <a:endParaRPr lang="en" sz="2350" b="1" dirty="0">
              <a:solidFill>
                <a:srgbClr val="1073B9"/>
              </a:solidFill>
              <a:latin typeface="Bitter" panose="02000000000000000000" pitchFamily="2" charset="77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8" name="Shape 369">
            <a:extLst>
              <a:ext uri="{FF2B5EF4-FFF2-40B4-BE49-F238E27FC236}">
                <a16:creationId xmlns:a16="http://schemas.microsoft.com/office/drawing/2014/main" id="{2A7FCBF9-EBCC-7842-8A09-853002BEBE38}"/>
              </a:ext>
            </a:extLst>
          </p:cNvPr>
          <p:cNvCxnSpPr>
            <a:cxnSpLocks/>
          </p:cNvCxnSpPr>
          <p:nvPr/>
        </p:nvCxnSpPr>
        <p:spPr>
          <a:xfrm>
            <a:off x="485121" y="1093523"/>
            <a:ext cx="8173758" cy="0"/>
          </a:xfrm>
          <a:prstGeom prst="straightConnector1">
            <a:avLst/>
          </a:prstGeom>
          <a:noFill/>
          <a:ln w="28575" cap="flat" cmpd="sng">
            <a:solidFill>
              <a:srgbClr val="1073B9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CCED3CA-8E58-DB44-AECF-D3124E25FC53}"/>
              </a:ext>
            </a:extLst>
          </p:cNvPr>
          <p:cNvSpPr/>
          <p:nvPr/>
        </p:nvSpPr>
        <p:spPr>
          <a:xfrm>
            <a:off x="397566" y="4611493"/>
            <a:ext cx="8467034" cy="280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1200"/>
              </a:spcBef>
            </a:pPr>
            <a:r>
              <a:rPr lang="en-US" sz="16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^ From Google Analytics June 3, 2019 to June 3, 2020 (modernized pages). </a:t>
            </a:r>
            <a:r>
              <a:rPr lang="en-US" sz="1600" dirty="0">
                <a:solidFill>
                  <a:srgbClr val="0432FF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See the task summary</a:t>
            </a:r>
            <a:r>
              <a:rPr lang="en-US" sz="16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607301-70AF-9E4B-ACE6-EBA3B946D315}"/>
              </a:ext>
            </a:extLst>
          </p:cNvPr>
          <p:cNvSpPr/>
          <p:nvPr/>
        </p:nvSpPr>
        <p:spPr>
          <a:xfrm>
            <a:off x="397565" y="1447564"/>
            <a:ext cx="8261313" cy="338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400"/>
              </a:lnSpc>
              <a:spcBef>
                <a:spcPts val="1200"/>
              </a:spcBef>
              <a:spcAft>
                <a:spcPts val="1400"/>
              </a:spcAft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7.    Find VA locations</a:t>
            </a:r>
          </a:p>
          <a:p>
            <a:pPr>
              <a:lnSpc>
                <a:spcPts val="1400"/>
              </a:lnSpc>
              <a:spcBef>
                <a:spcPts val="1200"/>
              </a:spcBef>
              <a:spcAft>
                <a:spcPts val="1400"/>
              </a:spcAft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8.    Apply for healthcare benefits (includes check eligibility)</a:t>
            </a:r>
          </a:p>
          <a:p>
            <a:pPr marL="457200" indent="-457200">
              <a:lnSpc>
                <a:spcPts val="1400"/>
              </a:lnSpc>
              <a:spcBef>
                <a:spcPts val="1200"/>
              </a:spcBef>
              <a:spcAft>
                <a:spcPts val="1400"/>
              </a:spcAft>
              <a:buAutoNum type="arabicPeriod" startAt="9"/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Get veteran ID cards</a:t>
            </a:r>
          </a:p>
          <a:p>
            <a:pPr marL="457200" indent="-457200">
              <a:lnSpc>
                <a:spcPts val="1400"/>
              </a:lnSpc>
              <a:spcBef>
                <a:spcPts val="1200"/>
              </a:spcBef>
              <a:spcAft>
                <a:spcPts val="1400"/>
              </a:spcAft>
              <a:buAutoNum type="arabicPeriod" startAt="9"/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Find out how to apply for GI Bill and related benefits</a:t>
            </a:r>
          </a:p>
          <a:p>
            <a:pPr>
              <a:lnSpc>
                <a:spcPts val="1400"/>
              </a:lnSpc>
              <a:spcBef>
                <a:spcPts val="1200"/>
              </a:spcBef>
              <a:spcAft>
                <a:spcPts val="1400"/>
              </a:spcAft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10.  </a:t>
            </a:r>
            <a:r>
              <a:rPr lang="en-US" sz="2400" dirty="0">
                <a:solidFill>
                  <a:srgbClr val="053F71"/>
                </a:solidFill>
                <a:latin typeface="Source Sans Pro Light" panose="020B0403030403020204" pitchFamily="34" charset="0"/>
                <a:ea typeface="Source Sans Pro Light" panose="020B0403030403020204" pitchFamily="34" charset="0"/>
                <a:cs typeface="Merriweather" charset="0"/>
              </a:rPr>
              <a:t>(Tied with ^ ) </a:t>
            </a: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View profile or account</a:t>
            </a:r>
          </a:p>
          <a:p>
            <a:pPr>
              <a:lnSpc>
                <a:spcPts val="1400"/>
              </a:lnSpc>
              <a:spcBef>
                <a:spcPts val="1200"/>
              </a:spcBef>
              <a:spcAft>
                <a:spcPts val="1400"/>
              </a:spcAft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11.  Find out how to file a disability claim</a:t>
            </a:r>
          </a:p>
          <a:p>
            <a:pPr>
              <a:lnSpc>
                <a:spcPts val="1400"/>
              </a:lnSpc>
              <a:spcBef>
                <a:spcPts val="1200"/>
              </a:spcBef>
              <a:spcAft>
                <a:spcPts val="1400"/>
              </a:spcAft>
            </a:pPr>
            <a:r>
              <a:rPr lang="en-US" sz="2400" dirty="0">
                <a:solidFill>
                  <a:srgbClr val="053F7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erriweather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58392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Custom 5">
      <a:dk1>
        <a:srgbClr val="303844"/>
      </a:dk1>
      <a:lt1>
        <a:srgbClr val="FFFFFF"/>
      </a:lt1>
      <a:dk2>
        <a:srgbClr val="0D71BC"/>
      </a:dk2>
      <a:lt2>
        <a:srgbClr val="7F8EA4"/>
      </a:lt2>
      <a:accent1>
        <a:srgbClr val="A2992C"/>
      </a:accent1>
      <a:accent2>
        <a:srgbClr val="D9C708"/>
      </a:accent2>
      <a:accent3>
        <a:srgbClr val="112E51"/>
      </a:accent3>
      <a:accent4>
        <a:srgbClr val="0A5BAE"/>
      </a:accent4>
      <a:accent5>
        <a:srgbClr val="474C6A"/>
      </a:accent5>
      <a:accent6>
        <a:srgbClr val="8B898B"/>
      </a:accent6>
      <a:hlink>
        <a:srgbClr val="DEDBBD"/>
      </a:hlink>
      <a:folHlink>
        <a:srgbClr val="D9C7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 training day 1" id="{15C891F7-E339-DD4E-A2B9-A60D4C229FA1}" vid="{B94603EA-95FF-5D46-AFE3-A7D55FD4647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39119</TotalTime>
  <Words>1080</Words>
  <Application>Microsoft Macintosh PowerPoint</Application>
  <PresentationFormat>On-screen Show (16:9)</PresentationFormat>
  <Paragraphs>121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Source Sans Pro</vt:lpstr>
      <vt:lpstr>Helvetica Neue</vt:lpstr>
      <vt:lpstr>Source Sans Pro Light</vt:lpstr>
      <vt:lpstr>Calibri</vt:lpstr>
      <vt:lpstr>Arial</vt:lpstr>
      <vt:lpstr>Source Sans Pro SemiBold</vt:lpstr>
      <vt:lpstr>Wingdings</vt:lpstr>
      <vt:lpstr>Bitter</vt:lpstr>
      <vt:lpstr>simple-light-2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Don’t stop believing  ...in Journey Maps</dc:title>
  <cp:lastModifiedBy>Meg Peters</cp:lastModifiedBy>
  <cp:revision>1610</cp:revision>
  <cp:lastPrinted>2017-09-27T21:49:39Z</cp:lastPrinted>
  <dcterms:modified xsi:type="dcterms:W3CDTF">2020-06-19T22:24:10Z</dcterms:modified>
</cp:coreProperties>
</file>