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12192000"/>
  <p:notesSz cx="6858000" cy="9144000"/>
  <p:embeddedFontLst>
    <p:embeddedFont>
      <p:font typeface="Proxima Nova"/>
      <p:regular r:id="rId17"/>
      <p:bold r:id="rId18"/>
      <p:italic r:id="rId19"/>
      <p:boldItalic r:id="rId20"/>
    </p:embeddedFont>
    <p:embeddedFont>
      <p:font typeface="Bitter"/>
      <p:regular r:id="rId21"/>
      <p:bold r:id="rId22"/>
      <p:italic r:id="rId23"/>
      <p:boldItalic r:id="rId24"/>
    </p:embeddedFont>
    <p:embeddedFont>
      <p:font typeface="Source Sans Pr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6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60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boldItalic.fntdata"/><Relationship Id="rId22" Type="http://schemas.openxmlformats.org/officeDocument/2006/relationships/font" Target="fonts/Bitter-bold.fntdata"/><Relationship Id="rId21" Type="http://schemas.openxmlformats.org/officeDocument/2006/relationships/font" Target="fonts/Bitter-regular.fntdata"/><Relationship Id="rId24" Type="http://schemas.openxmlformats.org/officeDocument/2006/relationships/font" Target="fonts/Bitter-boldItalic.fntdata"/><Relationship Id="rId23" Type="http://schemas.openxmlformats.org/officeDocument/2006/relationships/font" Target="fonts/Bitter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SourceSansPro-bold.fntdata"/><Relationship Id="rId25" Type="http://schemas.openxmlformats.org/officeDocument/2006/relationships/font" Target="fonts/SourceSansPro-regular.fntdata"/><Relationship Id="rId28" Type="http://schemas.openxmlformats.org/officeDocument/2006/relationships/font" Target="fonts/SourceSansPro-boldItalic.fntdata"/><Relationship Id="rId27" Type="http://schemas.openxmlformats.org/officeDocument/2006/relationships/font" Target="fonts/SourceSansPr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roximaNova-regular.fntdata"/><Relationship Id="rId16" Type="http://schemas.openxmlformats.org/officeDocument/2006/relationships/slide" Target="slides/slide11.xml"/><Relationship Id="rId19" Type="http://schemas.openxmlformats.org/officeDocument/2006/relationships/font" Target="fonts/ProximaNova-italic.fntdata"/><Relationship Id="rId18" Type="http://schemas.openxmlformats.org/officeDocument/2006/relationships/font" Target="fonts/ProximaNova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e271940b6b_0_1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" name="Google Shape;160;ge271940b6b_0_12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1" name="Google Shape;161;ge271940b6b_0_12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p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7" name="Google Shape;167;p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2" name="Google Shape;92;p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p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9" name="Google Shape;99;p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p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6" name="Google Shape;106;p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e271940b6b_0_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ge271940b6b_0_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5" name="Google Shape;115;ge271940b6b_0_2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p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4" name="Google Shape;124;p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p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2" name="Google Shape;132;p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p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0" name="Google Shape;140;p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e271940b6b_0_1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ge271940b6b_0_1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6" name="Google Shape;146;ge271940b6b_0_11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/>
          <p:nvPr/>
        </p:nvSpPr>
        <p:spPr>
          <a:xfrm>
            <a:off x="10100" y="0"/>
            <a:ext cx="12192000" cy="5688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" name="Google Shape;15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48575" y="466306"/>
            <a:ext cx="2559301" cy="569844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2"/>
          <p:cNvSpPr txBox="1"/>
          <p:nvPr>
            <p:ph type="title"/>
          </p:nvPr>
        </p:nvSpPr>
        <p:spPr>
          <a:xfrm>
            <a:off x="1524000" y="1532950"/>
            <a:ext cx="9144000" cy="1613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>
                <a:solidFill>
                  <a:srgbClr val="F2F2F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>
                <a:solidFill>
                  <a:srgbClr val="F2F2F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>
                <a:solidFill>
                  <a:srgbClr val="F2F2F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>
                <a:solidFill>
                  <a:srgbClr val="F2F2F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>
                <a:solidFill>
                  <a:srgbClr val="F2F2F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>
                <a:solidFill>
                  <a:srgbClr val="F2F2F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>
                <a:solidFill>
                  <a:srgbClr val="F2F2F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>
                <a:solidFill>
                  <a:srgbClr val="F2F2F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>
                <a:solidFill>
                  <a:srgbClr val="F2F2F2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34100" y="3146638"/>
            <a:ext cx="9144000" cy="7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lvl="0" algn="ctr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  <a:defRPr b="1" sz="1800">
                <a:solidFill>
                  <a:srgbClr val="F2F2F2"/>
                </a:solidFill>
              </a:defRPr>
            </a:lvl1pPr>
            <a:lvl2pPr lvl="1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eneral content - dark">
  <p:cSld name="Comparison dark">
    <p:bg>
      <p:bgPr>
        <a:solidFill>
          <a:schemeClr val="accent1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idx="12" type="sldNum"/>
          </p:nvPr>
        </p:nvSpPr>
        <p:spPr>
          <a:xfrm>
            <a:off x="11307327" y="6400414"/>
            <a:ext cx="275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BDE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BDE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BDE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BDE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BDE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BDE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BDE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BDE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BDE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0" name="Google Shape;70;p11"/>
          <p:cNvSpPr txBox="1"/>
          <p:nvPr>
            <p:ph type="title"/>
          </p:nvPr>
        </p:nvSpPr>
        <p:spPr>
          <a:xfrm>
            <a:off x="613175" y="685800"/>
            <a:ext cx="10058400" cy="73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rgbClr val="F2F2F2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Avenir"/>
                <a:ea typeface="Avenir"/>
                <a:cs typeface="Avenir"/>
                <a:sym typeface="Avenir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Avenir"/>
                <a:ea typeface="Avenir"/>
                <a:cs typeface="Avenir"/>
                <a:sym typeface="Avenir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Avenir"/>
                <a:ea typeface="Avenir"/>
                <a:cs typeface="Avenir"/>
                <a:sym typeface="Avenir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Avenir"/>
                <a:ea typeface="Avenir"/>
                <a:cs typeface="Avenir"/>
                <a:sym typeface="Avenir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Avenir"/>
                <a:ea typeface="Avenir"/>
                <a:cs typeface="Avenir"/>
                <a:sym typeface="Avenir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Avenir"/>
                <a:ea typeface="Avenir"/>
                <a:cs typeface="Avenir"/>
                <a:sym typeface="Avenir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Avenir"/>
                <a:ea typeface="Avenir"/>
                <a:cs typeface="Avenir"/>
                <a:sym typeface="Avenir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1" type="body"/>
          </p:nvPr>
        </p:nvSpPr>
        <p:spPr>
          <a:xfrm>
            <a:off x="592750" y="1406000"/>
            <a:ext cx="5283600" cy="47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F2F2F2"/>
              </a:buClr>
              <a:buSzPts val="2000"/>
              <a:buFont typeface="Source Sans Pro"/>
              <a:buNone/>
              <a:defRPr sz="2000">
                <a:solidFill>
                  <a:srgbClr val="F2F2F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28600" lvl="1" marL="9144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F2F2F2"/>
              </a:buClr>
              <a:buSzPts val="2000"/>
              <a:buFont typeface="Source Sans Pro"/>
              <a:buNone/>
              <a:defRPr sz="2000">
                <a:solidFill>
                  <a:srgbClr val="F2F2F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28600" lvl="2" marL="1371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F2F2F2"/>
              </a:buClr>
              <a:buSzPts val="2000"/>
              <a:buFont typeface="Source Sans Pro"/>
              <a:buNone/>
              <a:defRPr sz="2000">
                <a:solidFill>
                  <a:srgbClr val="F2F2F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28600" lvl="3" marL="18288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F2F2F2"/>
              </a:buClr>
              <a:buSzPts val="2000"/>
              <a:buFont typeface="Source Sans Pro"/>
              <a:buNone/>
              <a:defRPr sz="2000">
                <a:solidFill>
                  <a:srgbClr val="F2F2F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F2F2F2"/>
              </a:buClr>
              <a:buSzPts val="2000"/>
              <a:buFont typeface="Source Sans Pro"/>
              <a:buNone/>
              <a:defRPr sz="2000">
                <a:solidFill>
                  <a:srgbClr val="F2F2F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55600" lvl="5" marL="2743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F2F2F2"/>
              </a:buClr>
              <a:buSzPts val="2000"/>
              <a:buFont typeface="Source Sans Pro"/>
              <a:buChar char="•"/>
              <a:defRPr sz="2000">
                <a:solidFill>
                  <a:srgbClr val="F2F2F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55600" lvl="6" marL="32004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F2F2F2"/>
              </a:buClr>
              <a:buSzPts val="2000"/>
              <a:buFont typeface="Source Sans Pro"/>
              <a:buChar char="•"/>
              <a:defRPr sz="2000">
                <a:solidFill>
                  <a:srgbClr val="F2F2F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55600" lvl="7" marL="3657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F2F2F2"/>
              </a:buClr>
              <a:buSzPts val="2000"/>
              <a:buFont typeface="Source Sans Pro"/>
              <a:buChar char="•"/>
              <a:defRPr sz="2000">
                <a:solidFill>
                  <a:srgbClr val="F2F2F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55600" lvl="8" marL="41148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F2F2F2"/>
              </a:buClr>
              <a:buSzPts val="2000"/>
              <a:buFont typeface="Source Sans Pro"/>
              <a:buChar char="•"/>
              <a:defRPr sz="2000">
                <a:solidFill>
                  <a:srgbClr val="F2F2F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2" type="subTitle"/>
          </p:nvPr>
        </p:nvSpPr>
        <p:spPr>
          <a:xfrm>
            <a:off x="613175" y="327025"/>
            <a:ext cx="100584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lv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  <a:defRPr b="1" sz="1600">
                <a:solidFill>
                  <a:srgbClr val="F2F2F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Content Boxes dark">
  <p:cSld name="Four Content Boxes dark">
    <p:bg>
      <p:bgPr>
        <a:solidFill>
          <a:schemeClr val="accent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2"/>
          <p:cNvSpPr txBox="1"/>
          <p:nvPr>
            <p:ph idx="1" type="body"/>
          </p:nvPr>
        </p:nvSpPr>
        <p:spPr>
          <a:xfrm>
            <a:off x="609600" y="1525495"/>
            <a:ext cx="5486400" cy="1853100"/>
          </a:xfrm>
          <a:prstGeom prst="rect">
            <a:avLst/>
          </a:prstGeom>
          <a:solidFill>
            <a:srgbClr val="318DDA"/>
          </a:solidFill>
          <a:ln cap="flat" cmpd="sng" w="762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228600" lIns="228600" spcFirstLastPara="1" rIns="228600" wrap="square" tIns="22860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ource Sans Pro"/>
              <a:buNone/>
              <a:defRPr sz="2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28600" lvl="1" marL="9144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ource Sans Pro"/>
              <a:buNone/>
              <a:defRPr sz="2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28600" lvl="2" marL="1371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ource Sans Pro"/>
              <a:buNone/>
              <a:defRPr sz="2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28600" lvl="3" marL="18288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ource Sans Pro"/>
              <a:buNone/>
              <a:defRPr sz="2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ource Sans Pro"/>
              <a:buNone/>
              <a:defRPr sz="2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2"/>
          <p:cNvSpPr txBox="1"/>
          <p:nvPr>
            <p:ph idx="12" type="sldNum"/>
          </p:nvPr>
        </p:nvSpPr>
        <p:spPr>
          <a:xfrm>
            <a:off x="11307327" y="6400414"/>
            <a:ext cx="275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BDE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BDE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BDE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BDE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BDE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BDE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BDE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BDE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BDE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6" name="Google Shape;76;p12"/>
          <p:cNvSpPr txBox="1"/>
          <p:nvPr>
            <p:ph type="title"/>
          </p:nvPr>
        </p:nvSpPr>
        <p:spPr>
          <a:xfrm>
            <a:off x="613175" y="685800"/>
            <a:ext cx="10058400" cy="73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rgbClr val="F2F2F2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Avenir"/>
                <a:ea typeface="Avenir"/>
                <a:cs typeface="Avenir"/>
                <a:sym typeface="Avenir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Avenir"/>
                <a:ea typeface="Avenir"/>
                <a:cs typeface="Avenir"/>
                <a:sym typeface="Avenir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Avenir"/>
                <a:ea typeface="Avenir"/>
                <a:cs typeface="Avenir"/>
                <a:sym typeface="Avenir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Avenir"/>
                <a:ea typeface="Avenir"/>
                <a:cs typeface="Avenir"/>
                <a:sym typeface="Avenir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Avenir"/>
                <a:ea typeface="Avenir"/>
                <a:cs typeface="Avenir"/>
                <a:sym typeface="Avenir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Avenir"/>
                <a:ea typeface="Avenir"/>
                <a:cs typeface="Avenir"/>
                <a:sym typeface="Avenir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Avenir"/>
                <a:ea typeface="Avenir"/>
                <a:cs typeface="Avenir"/>
                <a:sym typeface="Avenir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2" type="subTitle"/>
          </p:nvPr>
        </p:nvSpPr>
        <p:spPr>
          <a:xfrm>
            <a:off x="613175" y="327025"/>
            <a:ext cx="100584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lv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  <a:defRPr b="1" sz="1600">
                <a:solidFill>
                  <a:srgbClr val="F2F2F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dark">
  <p:cSld name="Blank dark">
    <p:bg>
      <p:bgPr>
        <a:solidFill>
          <a:schemeClr val="accent1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/>
          <p:nvPr>
            <p:ph idx="12" type="sldNum"/>
          </p:nvPr>
        </p:nvSpPr>
        <p:spPr>
          <a:xfrm>
            <a:off x="11307327" y="6400414"/>
            <a:ext cx="275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BDE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BDE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BDE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BDE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BDE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BDE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BDE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BDE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BDE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title">
  <p:cSld name="Two Conten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11307327" y="6400414"/>
            <a:ext cx="275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" name="Google Shape;20;p3"/>
          <p:cNvSpPr txBox="1"/>
          <p:nvPr>
            <p:ph type="title"/>
          </p:nvPr>
        </p:nvSpPr>
        <p:spPr>
          <a:xfrm>
            <a:off x="613175" y="680400"/>
            <a:ext cx="10054800" cy="6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Bitter"/>
                <a:ea typeface="Bitter"/>
                <a:cs typeface="Bitter"/>
                <a:sym typeface="Bitter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Avenir"/>
                <a:ea typeface="Avenir"/>
                <a:cs typeface="Avenir"/>
                <a:sym typeface="Avenir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Avenir"/>
                <a:ea typeface="Avenir"/>
                <a:cs typeface="Avenir"/>
                <a:sym typeface="Avenir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Avenir"/>
                <a:ea typeface="Avenir"/>
                <a:cs typeface="Avenir"/>
                <a:sym typeface="Avenir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Avenir"/>
                <a:ea typeface="Avenir"/>
                <a:cs typeface="Avenir"/>
                <a:sym typeface="Avenir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Avenir"/>
                <a:ea typeface="Avenir"/>
                <a:cs typeface="Avenir"/>
                <a:sym typeface="Avenir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Avenir"/>
                <a:ea typeface="Avenir"/>
                <a:cs typeface="Avenir"/>
                <a:sym typeface="Avenir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Avenir"/>
                <a:ea typeface="Avenir"/>
                <a:cs typeface="Avenir"/>
                <a:sym typeface="Avenir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" type="subTitle"/>
          </p:nvPr>
        </p:nvSpPr>
        <p:spPr>
          <a:xfrm>
            <a:off x="582525" y="322725"/>
            <a:ext cx="6837000" cy="35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lv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  <a:defRPr b="1" sz="1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2" type="body"/>
          </p:nvPr>
        </p:nvSpPr>
        <p:spPr>
          <a:xfrm>
            <a:off x="613175" y="1283350"/>
            <a:ext cx="10694100" cy="48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Source Sans Pro"/>
              <a:buNone/>
              <a:defRPr b="1" sz="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28600" lvl="1" marL="9144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Source Sans Pro"/>
              <a:buNone/>
              <a:defRPr sz="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28600" lvl="2" marL="1371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Source Sans Pro"/>
              <a:buNone/>
              <a:defRPr sz="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28600" lvl="3" marL="18288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Source Sans Pro"/>
              <a:buNone/>
              <a:defRPr sz="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Source Sans Pro"/>
              <a:buNone/>
              <a:defRPr sz="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55600" lvl="5" marL="2743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Source Sans Pro"/>
              <a:buChar char="•"/>
              <a:defRPr sz="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55600" lvl="6" marL="32004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Source Sans Pro"/>
              <a:buChar char="•"/>
              <a:defRPr sz="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55600" lvl="7" marL="3657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Source Sans Pro"/>
              <a:buChar char="•"/>
              <a:defRPr sz="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55600" lvl="8" marL="41148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Source Sans Pro"/>
              <a:buChar char="•"/>
              <a:defRPr sz="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eneral content">
  <p:cSld name="Four Content Boxes_1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609600" y="685800"/>
            <a:ext cx="10058400" cy="6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Bitter"/>
              <a:buNone/>
              <a:defRPr sz="3600">
                <a:latin typeface="Bitter"/>
                <a:ea typeface="Bitter"/>
                <a:cs typeface="Bitter"/>
                <a:sym typeface="Bitter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11307327" y="6400414"/>
            <a:ext cx="275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" name="Google Shape;26;p4"/>
          <p:cNvSpPr txBox="1"/>
          <p:nvPr>
            <p:ph idx="1" type="subTitle"/>
          </p:nvPr>
        </p:nvSpPr>
        <p:spPr>
          <a:xfrm>
            <a:off x="582525" y="322725"/>
            <a:ext cx="6837000" cy="35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lv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  <a:defRPr b="1" sz="1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Idea dark">
  <p:cSld name="Big Idea dark">
    <p:bg>
      <p:bgPr>
        <a:solidFill>
          <a:schemeClr val="accent1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11307327" y="6400414"/>
            <a:ext cx="275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9BDE8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9BDE8"/>
                </a:solidFill>
                <a:latin typeface="Bitter"/>
                <a:ea typeface="Bitter"/>
                <a:cs typeface="Bitter"/>
                <a:sym typeface="Bitter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9BDE8"/>
                </a:solidFill>
                <a:latin typeface="Bitter"/>
                <a:ea typeface="Bitter"/>
                <a:cs typeface="Bitter"/>
                <a:sym typeface="Bitter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9BDE8"/>
                </a:solidFill>
                <a:latin typeface="Bitter"/>
                <a:ea typeface="Bitter"/>
                <a:cs typeface="Bitter"/>
                <a:sym typeface="Bitter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9BDE8"/>
                </a:solidFill>
                <a:latin typeface="Bitter"/>
                <a:ea typeface="Bitter"/>
                <a:cs typeface="Bitter"/>
                <a:sym typeface="Bitter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9BDE8"/>
                </a:solidFill>
                <a:latin typeface="Bitter"/>
                <a:ea typeface="Bitter"/>
                <a:cs typeface="Bitter"/>
                <a:sym typeface="Bitter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9BDE8"/>
                </a:solidFill>
                <a:latin typeface="Bitter"/>
                <a:ea typeface="Bitter"/>
                <a:cs typeface="Bitter"/>
                <a:sym typeface="Bitter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9BDE8"/>
                </a:solidFill>
                <a:latin typeface="Bitter"/>
                <a:ea typeface="Bitter"/>
                <a:cs typeface="Bitter"/>
                <a:sym typeface="Bitter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89BDE8"/>
                </a:solidFill>
                <a:latin typeface="Bitter"/>
                <a:ea typeface="Bitter"/>
                <a:cs typeface="Bitter"/>
                <a:sym typeface="Bitte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" name="Google Shape;29;p5"/>
          <p:cNvSpPr txBox="1"/>
          <p:nvPr>
            <p:ph type="title"/>
          </p:nvPr>
        </p:nvSpPr>
        <p:spPr>
          <a:xfrm>
            <a:off x="613175" y="316800"/>
            <a:ext cx="10969200" cy="584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rgbClr val="F2F2F2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rgbClr val="F2F2F2"/>
                </a:solidFill>
                <a:latin typeface="Bitter"/>
                <a:ea typeface="Bitter"/>
                <a:cs typeface="Bitter"/>
                <a:sym typeface="Bitter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rgbClr val="F2F2F2"/>
                </a:solidFill>
                <a:latin typeface="Bitter"/>
                <a:ea typeface="Bitter"/>
                <a:cs typeface="Bitter"/>
                <a:sym typeface="Bitter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rgbClr val="F2F2F2"/>
                </a:solidFill>
                <a:latin typeface="Bitter"/>
                <a:ea typeface="Bitter"/>
                <a:cs typeface="Bitter"/>
                <a:sym typeface="Bitter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rgbClr val="F2F2F2"/>
                </a:solidFill>
                <a:latin typeface="Bitter"/>
                <a:ea typeface="Bitter"/>
                <a:cs typeface="Bitter"/>
                <a:sym typeface="Bitter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rgbClr val="F2F2F2"/>
                </a:solidFill>
                <a:latin typeface="Bitter"/>
                <a:ea typeface="Bitter"/>
                <a:cs typeface="Bitter"/>
                <a:sym typeface="Bitter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rgbClr val="F2F2F2"/>
                </a:solidFill>
                <a:latin typeface="Bitter"/>
                <a:ea typeface="Bitter"/>
                <a:cs typeface="Bitter"/>
                <a:sym typeface="Bitter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rgbClr val="F2F2F2"/>
                </a:solidFill>
                <a:latin typeface="Bitter"/>
                <a:ea typeface="Bitter"/>
                <a:cs typeface="Bitter"/>
                <a:sym typeface="Bitter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rgbClr val="F2F2F2"/>
                </a:solidFill>
                <a:latin typeface="Bitter"/>
                <a:ea typeface="Bitter"/>
                <a:cs typeface="Bitter"/>
                <a:sym typeface="Bitter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tx">
  <p:cSld name="TITLE_AND_BODY">
    <p:bg>
      <p:bgPr>
        <a:solidFill>
          <a:schemeClr val="accent1"/>
        </a:solid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609600" y="2944048"/>
            <a:ext cx="10972800" cy="96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Bitter"/>
              <a:buNone/>
              <a:defRPr sz="4800">
                <a:solidFill>
                  <a:srgbClr val="FFFFFF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" type="body"/>
          </p:nvPr>
        </p:nvSpPr>
        <p:spPr>
          <a:xfrm>
            <a:off x="609600" y="2429129"/>
            <a:ext cx="109728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867"/>
              <a:buFont typeface="Source Sans Pro"/>
              <a:buNone/>
              <a:defRPr sz="1867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28600" lvl="1" marL="9144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867"/>
              <a:buFont typeface="Source Sans Pro"/>
              <a:buNone/>
              <a:defRPr sz="1867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28600" lvl="2" marL="1371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867"/>
              <a:buFont typeface="Source Sans Pro"/>
              <a:buNone/>
              <a:defRPr sz="1867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28600" lvl="3" marL="18288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867"/>
              <a:buFont typeface="Source Sans Pro"/>
              <a:buNone/>
              <a:defRPr sz="1867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867"/>
              <a:buFont typeface="Source Sans Pro"/>
              <a:buNone/>
              <a:defRPr sz="1867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11307327" y="6400414"/>
            <a:ext cx="275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BDE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BDE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BDE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BDE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BDE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BDE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BDE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BDE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BDE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4" name="Google Shape;34;p6"/>
          <p:cNvCxnSpPr/>
          <p:nvPr/>
        </p:nvCxnSpPr>
        <p:spPr>
          <a:xfrm>
            <a:off x="609600" y="3913949"/>
            <a:ext cx="109728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plit 2/3">
  <p:cSld name="2_Split 2/3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/>
          <p:nvPr/>
        </p:nvSpPr>
        <p:spPr>
          <a:xfrm>
            <a:off x="7721600" y="0"/>
            <a:ext cx="44703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11307327" y="6400414"/>
            <a:ext cx="275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7BCE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7BCE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7BCE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7BCE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7BCE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7BCE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7BCE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7BCE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7BCE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613175" y="680400"/>
            <a:ext cx="7108500" cy="6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Bitter"/>
                <a:ea typeface="Bitter"/>
                <a:cs typeface="Bitter"/>
                <a:sym typeface="Bitter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Avenir"/>
                <a:ea typeface="Avenir"/>
                <a:cs typeface="Avenir"/>
                <a:sym typeface="Avenir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Avenir"/>
                <a:ea typeface="Avenir"/>
                <a:cs typeface="Avenir"/>
                <a:sym typeface="Avenir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Avenir"/>
                <a:ea typeface="Avenir"/>
                <a:cs typeface="Avenir"/>
                <a:sym typeface="Avenir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Avenir"/>
                <a:ea typeface="Avenir"/>
                <a:cs typeface="Avenir"/>
                <a:sym typeface="Avenir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Avenir"/>
                <a:ea typeface="Avenir"/>
                <a:cs typeface="Avenir"/>
                <a:sym typeface="Avenir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Avenir"/>
                <a:ea typeface="Avenir"/>
                <a:cs typeface="Avenir"/>
                <a:sym typeface="Avenir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Avenir"/>
                <a:ea typeface="Avenir"/>
                <a:cs typeface="Avenir"/>
                <a:sym typeface="Avenir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613175" y="1283350"/>
            <a:ext cx="5580000" cy="48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Source Sans Pro"/>
              <a:buNone/>
              <a:defRPr b="1" sz="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28600" lvl="1" marL="9144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Source Sans Pro"/>
              <a:buNone/>
              <a:defRPr sz="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28600" lvl="2" marL="1371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Source Sans Pro"/>
              <a:buNone/>
              <a:defRPr sz="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28600" lvl="3" marL="18288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Source Sans Pro"/>
              <a:buNone/>
              <a:defRPr sz="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Source Sans Pro"/>
              <a:buNone/>
              <a:defRPr sz="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55600" lvl="5" marL="2743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Source Sans Pro"/>
              <a:buChar char="•"/>
              <a:defRPr sz="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55600" lvl="6" marL="32004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Source Sans Pro"/>
              <a:buChar char="•"/>
              <a:defRPr sz="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55600" lvl="7" marL="3657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Source Sans Pro"/>
              <a:buChar char="•"/>
              <a:defRPr sz="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55600" lvl="8" marL="41148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Source Sans Pro"/>
              <a:buChar char="•"/>
              <a:defRPr sz="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2" type="subTitle"/>
          </p:nvPr>
        </p:nvSpPr>
        <p:spPr>
          <a:xfrm>
            <a:off x="582525" y="322725"/>
            <a:ext cx="6837000" cy="35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lv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  <a:defRPr b="1" sz="1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eps - Squares">
  <p:cSld name="Two Content_1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idx="12" type="sldNum"/>
          </p:nvPr>
        </p:nvSpPr>
        <p:spPr>
          <a:xfrm>
            <a:off x="11307327" y="6400414"/>
            <a:ext cx="275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3" name="Google Shape;43;p8"/>
          <p:cNvSpPr txBox="1"/>
          <p:nvPr/>
        </p:nvSpPr>
        <p:spPr>
          <a:xfrm>
            <a:off x="1540955" y="2324924"/>
            <a:ext cx="548700" cy="563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b" bIns="0" lIns="457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endParaRPr b="1" i="0" sz="2400" u="none" cap="none" strike="noStrik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4" name="Google Shape;44;p8"/>
          <p:cNvSpPr txBox="1"/>
          <p:nvPr/>
        </p:nvSpPr>
        <p:spPr>
          <a:xfrm>
            <a:off x="3816475" y="2826988"/>
            <a:ext cx="383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2</a:t>
            </a:r>
            <a:endParaRPr b="1" i="0" sz="2400" u="none" cap="none" strike="noStrik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5" name="Google Shape;45;p8"/>
          <p:cNvSpPr txBox="1"/>
          <p:nvPr/>
        </p:nvSpPr>
        <p:spPr>
          <a:xfrm>
            <a:off x="6843513" y="2826988"/>
            <a:ext cx="383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6" name="Google Shape;46;p8"/>
          <p:cNvSpPr txBox="1"/>
          <p:nvPr/>
        </p:nvSpPr>
        <p:spPr>
          <a:xfrm>
            <a:off x="5330000" y="2495063"/>
            <a:ext cx="383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3</a:t>
            </a:r>
            <a:endParaRPr b="1" i="0" sz="2400" u="none" cap="none" strike="noStrik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7" name="Google Shape;47;p8"/>
          <p:cNvSpPr txBox="1"/>
          <p:nvPr/>
        </p:nvSpPr>
        <p:spPr>
          <a:xfrm>
            <a:off x="8357050" y="2495063"/>
            <a:ext cx="383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5</a:t>
            </a:r>
            <a:endParaRPr b="1" i="0" sz="2400" u="none" cap="none" strike="noStrik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8" name="Google Shape;48;p8"/>
          <p:cNvSpPr txBox="1"/>
          <p:nvPr/>
        </p:nvSpPr>
        <p:spPr>
          <a:xfrm>
            <a:off x="6415930" y="2324924"/>
            <a:ext cx="548700" cy="563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b" bIns="0" lIns="457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3</a:t>
            </a:r>
            <a:endParaRPr b="1" i="0" sz="2400" u="none" cap="none" strike="noStrik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9" name="Google Shape;49;p8"/>
          <p:cNvSpPr txBox="1"/>
          <p:nvPr/>
        </p:nvSpPr>
        <p:spPr>
          <a:xfrm>
            <a:off x="3978442" y="2656899"/>
            <a:ext cx="548700" cy="563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b" bIns="0" lIns="457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2</a:t>
            </a:r>
            <a:endParaRPr b="1" i="0" sz="2400" u="none" cap="none" strike="noStrik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0" name="Google Shape;50;p8"/>
          <p:cNvSpPr txBox="1"/>
          <p:nvPr/>
        </p:nvSpPr>
        <p:spPr>
          <a:xfrm>
            <a:off x="8853417" y="2606824"/>
            <a:ext cx="548700" cy="563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b" bIns="0" lIns="457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4</a:t>
            </a:r>
            <a:endParaRPr b="1" i="0" sz="2400" u="none" cap="none" strike="noStrik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51" name="Google Shape;51;p8"/>
          <p:cNvCxnSpPr>
            <a:stCxn id="43" idx="3"/>
            <a:endCxn id="49" idx="1"/>
          </p:cNvCxnSpPr>
          <p:nvPr/>
        </p:nvCxnSpPr>
        <p:spPr>
          <a:xfrm>
            <a:off x="2089655" y="2606774"/>
            <a:ext cx="1888800" cy="3321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rgbClr val="89BDE8"/>
            </a:solidFill>
            <a:prstDash val="dash"/>
            <a:round/>
            <a:headEnd len="sm" w="sm" type="none"/>
            <a:tailEnd len="med" w="med" type="triangle"/>
          </a:ln>
        </p:spPr>
      </p:cxnSp>
      <p:cxnSp>
        <p:nvCxnSpPr>
          <p:cNvPr id="52" name="Google Shape;52;p8"/>
          <p:cNvCxnSpPr>
            <a:stCxn id="49" idx="3"/>
            <a:endCxn id="48" idx="1"/>
          </p:cNvCxnSpPr>
          <p:nvPr/>
        </p:nvCxnSpPr>
        <p:spPr>
          <a:xfrm flipH="1" rot="10800000">
            <a:off x="4527142" y="2606649"/>
            <a:ext cx="1888800" cy="3321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rgbClr val="89BDE8"/>
            </a:solidFill>
            <a:prstDash val="dash"/>
            <a:round/>
            <a:headEnd len="sm" w="sm" type="none"/>
            <a:tailEnd len="med" w="med" type="triangle"/>
          </a:ln>
        </p:spPr>
      </p:cxnSp>
      <p:cxnSp>
        <p:nvCxnSpPr>
          <p:cNvPr id="53" name="Google Shape;53;p8"/>
          <p:cNvCxnSpPr>
            <a:stCxn id="48" idx="3"/>
            <a:endCxn id="50" idx="1"/>
          </p:cNvCxnSpPr>
          <p:nvPr/>
        </p:nvCxnSpPr>
        <p:spPr>
          <a:xfrm>
            <a:off x="6964630" y="2606774"/>
            <a:ext cx="1888800" cy="282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rgbClr val="89BDE8"/>
            </a:solidFill>
            <a:prstDash val="dash"/>
            <a:round/>
            <a:headEnd len="sm" w="sm" type="none"/>
            <a:tailEnd len="med" w="med" type="triangle"/>
          </a:ln>
        </p:spPr>
      </p:cxnSp>
      <p:sp>
        <p:nvSpPr>
          <p:cNvPr id="54" name="Google Shape;54;p8"/>
          <p:cNvSpPr txBox="1"/>
          <p:nvPr/>
        </p:nvSpPr>
        <p:spPr>
          <a:xfrm>
            <a:off x="1427700" y="2888663"/>
            <a:ext cx="1371600" cy="13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Step description</a:t>
            </a:r>
            <a:endParaRPr b="0" i="0" sz="1100" u="none" cap="none" strike="noStrike">
              <a:solidFill>
                <a:srgbClr val="434343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5" name="Google Shape;55;p8"/>
          <p:cNvSpPr txBox="1"/>
          <p:nvPr/>
        </p:nvSpPr>
        <p:spPr>
          <a:xfrm>
            <a:off x="3855625" y="3220588"/>
            <a:ext cx="1371600" cy="13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Step description</a:t>
            </a:r>
            <a:endParaRPr b="1" i="0" sz="1200" u="none" cap="none" strike="noStrike">
              <a:solidFill>
                <a:srgbClr val="434343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6" name="Google Shape;56;p8"/>
          <p:cNvSpPr txBox="1"/>
          <p:nvPr/>
        </p:nvSpPr>
        <p:spPr>
          <a:xfrm>
            <a:off x="6341313" y="2888663"/>
            <a:ext cx="1387500" cy="13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Step description</a:t>
            </a:r>
            <a:endParaRPr b="1" i="0" sz="1200" u="none" cap="none" strike="noStrike">
              <a:solidFill>
                <a:srgbClr val="434343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7" name="Google Shape;57;p8"/>
          <p:cNvSpPr txBox="1"/>
          <p:nvPr/>
        </p:nvSpPr>
        <p:spPr>
          <a:xfrm>
            <a:off x="8740175" y="3170513"/>
            <a:ext cx="1387500" cy="13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4343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Step description</a:t>
            </a:r>
            <a:endParaRPr b="0" i="0" sz="1100" u="none" cap="none" strike="noStrike">
              <a:solidFill>
                <a:srgbClr val="434343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8" name="Google Shape;58;p8"/>
          <p:cNvSpPr txBox="1"/>
          <p:nvPr>
            <p:ph type="title"/>
          </p:nvPr>
        </p:nvSpPr>
        <p:spPr>
          <a:xfrm>
            <a:off x="613175" y="680400"/>
            <a:ext cx="7108500" cy="6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Bitter"/>
                <a:ea typeface="Bitter"/>
                <a:cs typeface="Bitter"/>
                <a:sym typeface="Bitter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Avenir"/>
                <a:ea typeface="Avenir"/>
                <a:cs typeface="Avenir"/>
                <a:sym typeface="Avenir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Avenir"/>
                <a:ea typeface="Avenir"/>
                <a:cs typeface="Avenir"/>
                <a:sym typeface="Avenir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Avenir"/>
                <a:ea typeface="Avenir"/>
                <a:cs typeface="Avenir"/>
                <a:sym typeface="Avenir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Avenir"/>
                <a:ea typeface="Avenir"/>
                <a:cs typeface="Avenir"/>
                <a:sym typeface="Avenir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Avenir"/>
                <a:ea typeface="Avenir"/>
                <a:cs typeface="Avenir"/>
                <a:sym typeface="Avenir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Avenir"/>
                <a:ea typeface="Avenir"/>
                <a:cs typeface="Avenir"/>
                <a:sym typeface="Avenir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Avenir"/>
                <a:ea typeface="Avenir"/>
                <a:cs typeface="Avenir"/>
                <a:sym typeface="Avenir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59" name="Google Shape;59;p8"/>
          <p:cNvSpPr txBox="1"/>
          <p:nvPr>
            <p:ph idx="1" type="subTitle"/>
          </p:nvPr>
        </p:nvSpPr>
        <p:spPr>
          <a:xfrm>
            <a:off x="582525" y="322725"/>
            <a:ext cx="6837000" cy="35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lv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  <a:defRPr b="1" sz="1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Content Boxes">
  <p:cSld name="Four Content Boxes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/>
          <p:nvPr>
            <p:ph idx="1" type="body"/>
          </p:nvPr>
        </p:nvSpPr>
        <p:spPr>
          <a:xfrm>
            <a:off x="609600" y="1525495"/>
            <a:ext cx="5486400" cy="1853100"/>
          </a:xfrm>
          <a:prstGeom prst="rect">
            <a:avLst/>
          </a:prstGeom>
          <a:solidFill>
            <a:srgbClr val="F2F2F2"/>
          </a:solidFill>
          <a:ln cap="flat" cmpd="sng" w="762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228600" lIns="228600" spcFirstLastPara="1" rIns="228600" wrap="square" tIns="22860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2000"/>
              <a:buFont typeface="Source Sans Pro"/>
              <a:buNone/>
              <a:defRPr sz="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28600" lvl="1" marL="9144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2000"/>
              <a:buFont typeface="Source Sans Pro"/>
              <a:buNone/>
              <a:defRPr sz="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28600" lvl="2" marL="1371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2000"/>
              <a:buFont typeface="Source Sans Pro"/>
              <a:buNone/>
              <a:defRPr sz="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28600" lvl="3" marL="18288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2000"/>
              <a:buFont typeface="Source Sans Pro"/>
              <a:buNone/>
              <a:defRPr sz="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2000"/>
              <a:buFont typeface="Source Sans Pro"/>
              <a:buNone/>
              <a:defRPr sz="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2" name="Google Shape;62;p9"/>
          <p:cNvSpPr txBox="1"/>
          <p:nvPr>
            <p:ph idx="12" type="sldNum"/>
          </p:nvPr>
        </p:nvSpPr>
        <p:spPr>
          <a:xfrm>
            <a:off x="11307327" y="6400414"/>
            <a:ext cx="275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3" name="Google Shape;63;p9"/>
          <p:cNvSpPr txBox="1"/>
          <p:nvPr>
            <p:ph type="title"/>
          </p:nvPr>
        </p:nvSpPr>
        <p:spPr>
          <a:xfrm>
            <a:off x="613175" y="680400"/>
            <a:ext cx="7108500" cy="6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Bitter"/>
                <a:ea typeface="Bitter"/>
                <a:cs typeface="Bitter"/>
                <a:sym typeface="Bitter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Avenir"/>
                <a:ea typeface="Avenir"/>
                <a:cs typeface="Avenir"/>
                <a:sym typeface="Avenir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Avenir"/>
                <a:ea typeface="Avenir"/>
                <a:cs typeface="Avenir"/>
                <a:sym typeface="Avenir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Avenir"/>
                <a:ea typeface="Avenir"/>
                <a:cs typeface="Avenir"/>
                <a:sym typeface="Avenir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Avenir"/>
                <a:ea typeface="Avenir"/>
                <a:cs typeface="Avenir"/>
                <a:sym typeface="Avenir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Avenir"/>
                <a:ea typeface="Avenir"/>
                <a:cs typeface="Avenir"/>
                <a:sym typeface="Avenir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Avenir"/>
                <a:ea typeface="Avenir"/>
                <a:cs typeface="Avenir"/>
                <a:sym typeface="Avenir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Avenir"/>
                <a:ea typeface="Avenir"/>
                <a:cs typeface="Avenir"/>
                <a:sym typeface="Avenir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64" name="Google Shape;64;p9"/>
          <p:cNvSpPr txBox="1"/>
          <p:nvPr>
            <p:ph idx="2" type="subTitle"/>
          </p:nvPr>
        </p:nvSpPr>
        <p:spPr>
          <a:xfrm>
            <a:off x="582525" y="322725"/>
            <a:ext cx="6837000" cy="35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lv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  <a:defRPr b="1" sz="1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Idea">
  <p:cSld name="Big Idea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idx="12" type="sldNum"/>
          </p:nvPr>
        </p:nvSpPr>
        <p:spPr>
          <a:xfrm>
            <a:off x="11307327" y="6400414"/>
            <a:ext cx="275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7" name="Google Shape;67;p10"/>
          <p:cNvSpPr txBox="1"/>
          <p:nvPr>
            <p:ph type="title"/>
          </p:nvPr>
        </p:nvSpPr>
        <p:spPr>
          <a:xfrm>
            <a:off x="623400" y="337250"/>
            <a:ext cx="10959000" cy="584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accent6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Avenir"/>
                <a:ea typeface="Avenir"/>
                <a:cs typeface="Avenir"/>
                <a:sym typeface="Avenir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Avenir"/>
                <a:ea typeface="Avenir"/>
                <a:cs typeface="Avenir"/>
                <a:sym typeface="Avenir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Avenir"/>
                <a:ea typeface="Avenir"/>
                <a:cs typeface="Avenir"/>
                <a:sym typeface="Avenir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Avenir"/>
                <a:ea typeface="Avenir"/>
                <a:cs typeface="Avenir"/>
                <a:sym typeface="Avenir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Avenir"/>
                <a:ea typeface="Avenir"/>
                <a:cs typeface="Avenir"/>
                <a:sym typeface="Avenir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Avenir"/>
                <a:ea typeface="Avenir"/>
                <a:cs typeface="Avenir"/>
                <a:sym typeface="Avenir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Avenir"/>
                <a:ea typeface="Avenir"/>
                <a:cs typeface="Avenir"/>
                <a:sym typeface="Avenir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11307327" y="6400414"/>
            <a:ext cx="275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F8EA3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609600" y="330200"/>
            <a:ext cx="10972800" cy="584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2000"/>
              <a:buFont typeface="Source Sans Pro"/>
              <a:buNone/>
              <a:defRPr b="0" i="0" sz="2000" u="none" cap="none" strike="noStrike">
                <a:solidFill>
                  <a:srgbClr val="454454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2000"/>
              <a:buFont typeface="Source Sans Pro"/>
              <a:buNone/>
              <a:defRPr b="0" i="0" sz="2000" u="none" cap="none" strike="noStrike">
                <a:solidFill>
                  <a:srgbClr val="454454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2000"/>
              <a:buFont typeface="Source Sans Pro"/>
              <a:buNone/>
              <a:defRPr b="0" i="0" sz="2000" u="none" cap="none" strike="noStrike">
                <a:solidFill>
                  <a:srgbClr val="454454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2000"/>
              <a:buFont typeface="Source Sans Pro"/>
              <a:buNone/>
              <a:defRPr b="0" i="0" sz="2000" u="none" cap="none" strike="noStrike">
                <a:solidFill>
                  <a:srgbClr val="454454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2000"/>
              <a:buFont typeface="Source Sans Pro"/>
              <a:buNone/>
              <a:defRPr b="0" i="0" sz="2000" u="none" cap="none" strike="noStrike">
                <a:solidFill>
                  <a:srgbClr val="454454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55600" lvl="5" marL="27432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2000"/>
              <a:buFont typeface="Source Sans Pro"/>
              <a:buChar char="•"/>
              <a:defRPr b="0" i="0" sz="2000" u="none" cap="none" strike="noStrike">
                <a:solidFill>
                  <a:srgbClr val="454454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55600" lvl="6" marL="32004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2000"/>
              <a:buFont typeface="Source Sans Pro"/>
              <a:buChar char="•"/>
              <a:defRPr b="0" i="0" sz="2000" u="none" cap="none" strike="noStrike">
                <a:solidFill>
                  <a:srgbClr val="454454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55600" lvl="7" marL="36576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2000"/>
              <a:buFont typeface="Source Sans Pro"/>
              <a:buChar char="•"/>
              <a:defRPr b="0" i="0" sz="2000" u="none" cap="none" strike="noStrike">
                <a:solidFill>
                  <a:srgbClr val="454454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55600" lvl="8" marL="41148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54454"/>
              </a:buClr>
              <a:buSzPts val="2000"/>
              <a:buFont typeface="Source Sans Pro"/>
              <a:buChar char="•"/>
              <a:defRPr b="0" i="0" sz="2000" u="none" cap="none" strike="noStrike">
                <a:solidFill>
                  <a:srgbClr val="454454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Bitter"/>
              <a:buNone/>
              <a:defRPr b="0" i="0" sz="3600" u="none" cap="none" strike="noStrike">
                <a:solidFill>
                  <a:schemeClr val="accent1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Bitter"/>
              <a:buNone/>
              <a:defRPr b="0" i="0" sz="3600" u="none" cap="none" strike="noStrike">
                <a:solidFill>
                  <a:schemeClr val="accent1"/>
                </a:solidFill>
                <a:latin typeface="Bitter"/>
                <a:ea typeface="Bitter"/>
                <a:cs typeface="Bitter"/>
                <a:sym typeface="Bitter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Bitter"/>
              <a:buNone/>
              <a:defRPr b="0" i="0" sz="3600" u="none" cap="none" strike="noStrike">
                <a:solidFill>
                  <a:schemeClr val="accent1"/>
                </a:solidFill>
                <a:latin typeface="Bitter"/>
                <a:ea typeface="Bitter"/>
                <a:cs typeface="Bitter"/>
                <a:sym typeface="Bitter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Bitter"/>
              <a:buNone/>
              <a:defRPr b="0" i="0" sz="3600" u="none" cap="none" strike="noStrike">
                <a:solidFill>
                  <a:schemeClr val="accent1"/>
                </a:solidFill>
                <a:latin typeface="Bitter"/>
                <a:ea typeface="Bitter"/>
                <a:cs typeface="Bitter"/>
                <a:sym typeface="Bitter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Bitter"/>
              <a:buNone/>
              <a:defRPr b="0" i="0" sz="3600" u="none" cap="none" strike="noStrike">
                <a:solidFill>
                  <a:schemeClr val="accent1"/>
                </a:solidFill>
                <a:latin typeface="Bitter"/>
                <a:ea typeface="Bitter"/>
                <a:cs typeface="Bitter"/>
                <a:sym typeface="Bitter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Bitter"/>
              <a:buNone/>
              <a:defRPr b="0" i="0" sz="3600" u="none" cap="none" strike="noStrike">
                <a:solidFill>
                  <a:schemeClr val="accent1"/>
                </a:solidFill>
                <a:latin typeface="Bitter"/>
                <a:ea typeface="Bitter"/>
                <a:cs typeface="Bitter"/>
                <a:sym typeface="Bitter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Bitter"/>
              <a:buNone/>
              <a:defRPr b="0" i="0" sz="3600" u="none" cap="none" strike="noStrike">
                <a:solidFill>
                  <a:schemeClr val="accent1"/>
                </a:solidFill>
                <a:latin typeface="Bitter"/>
                <a:ea typeface="Bitter"/>
                <a:cs typeface="Bitter"/>
                <a:sym typeface="Bitter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Bitter"/>
              <a:buNone/>
              <a:defRPr b="0" i="0" sz="3600" u="none" cap="none" strike="noStrike">
                <a:solidFill>
                  <a:schemeClr val="accent1"/>
                </a:solidFill>
                <a:latin typeface="Bitter"/>
                <a:ea typeface="Bitter"/>
                <a:cs typeface="Bitter"/>
                <a:sym typeface="Bitter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Bitter"/>
              <a:buNone/>
              <a:defRPr b="0" i="0" sz="3600" u="none" cap="none" strike="noStrike">
                <a:solidFill>
                  <a:schemeClr val="accent1"/>
                </a:solidFill>
                <a:latin typeface="Bitter"/>
                <a:ea typeface="Bitter"/>
                <a:cs typeface="Bitter"/>
                <a:sym typeface="Bitter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github.com/department-of-veterans-affairs/va.gov-team/blob/master/products/identity-personalization/notifications/notification-preferences/discovery-and-research/notifications-research-plan.md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github.com/department-of-veterans-affairs/va.gov-team/blob/master/products/identity-personalization/notifications/notification-preferences/discovery-and-research/notifications-research-findings.md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4"/>
          <p:cNvSpPr/>
          <p:nvPr/>
        </p:nvSpPr>
        <p:spPr>
          <a:xfrm>
            <a:off x="0" y="0"/>
            <a:ext cx="12192000" cy="5688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4"/>
          <p:cNvSpPr/>
          <p:nvPr/>
        </p:nvSpPr>
        <p:spPr>
          <a:xfrm>
            <a:off x="548575" y="6072925"/>
            <a:ext cx="27918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35550" lIns="71100" spcFirstLastPara="1" rIns="71100" wrap="square" tIns="35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US" sz="1100">
                <a:latin typeface="Source Sans Pro"/>
                <a:ea typeface="Source Sans Pro"/>
                <a:cs typeface="Source Sans Pro"/>
                <a:sym typeface="Source Sans Pro"/>
              </a:rPr>
              <a:t>Liz Lantz</a:t>
            </a:r>
            <a:endParaRPr b="1" i="0" sz="11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>
                <a:highlight>
                  <a:srgbClr val="FFFFFF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liz.lantz@adhocteam.us</a:t>
            </a:r>
            <a:endParaRPr b="1" i="0" sz="11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336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6" name="Google Shape;86;p14"/>
          <p:cNvSpPr txBox="1"/>
          <p:nvPr/>
        </p:nvSpPr>
        <p:spPr>
          <a:xfrm>
            <a:off x="9822525" y="6072919"/>
            <a:ext cx="1501500" cy="5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4800" lIns="94800" spcFirstLastPara="1" rIns="94800" wrap="square" tIns="94800">
            <a:noAutofit/>
          </a:bodyPr>
          <a:lstStyle/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100">
                <a:latin typeface="Source Sans Pro"/>
                <a:ea typeface="Source Sans Pro"/>
                <a:cs typeface="Source Sans Pro"/>
                <a:sym typeface="Source Sans Pro"/>
              </a:rPr>
              <a:t>June 29, 2021</a:t>
            </a:r>
            <a:endParaRPr b="0" i="0" sz="11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87" name="Google Shape;8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8575" y="466306"/>
            <a:ext cx="2559301" cy="569844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4"/>
          <p:cNvSpPr txBox="1"/>
          <p:nvPr>
            <p:ph type="title"/>
          </p:nvPr>
        </p:nvSpPr>
        <p:spPr>
          <a:xfrm>
            <a:off x="1524000" y="2066350"/>
            <a:ext cx="9144000" cy="1613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Profile: Notification Settings</a:t>
            </a:r>
            <a:endParaRPr/>
          </a:p>
          <a:p>
            <a:pPr indent="0" lvl="0" marL="0" rtl="0" algn="ctr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3600"/>
              <a:buNone/>
            </a:pPr>
            <a:r>
              <a:rPr b="1" lang="en-US" sz="1800">
                <a:latin typeface="Source Sans Pro"/>
                <a:ea typeface="Source Sans Pro"/>
                <a:cs typeface="Source Sans Pro"/>
                <a:sym typeface="Source Sans Pro"/>
              </a:rPr>
              <a:t>Discovery Readout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3"/>
          <p:cNvSpPr txBox="1"/>
          <p:nvPr>
            <p:ph type="title"/>
          </p:nvPr>
        </p:nvSpPr>
        <p:spPr>
          <a:xfrm>
            <a:off x="613175" y="316800"/>
            <a:ext cx="10969200" cy="584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“</a:t>
            </a:r>
            <a:r>
              <a:rPr lang="en-US"/>
              <a:t>I have not a clue. Because all you've done is added your email, you don't know whether the notifications are coming or not.</a:t>
            </a:r>
            <a:r>
              <a:rPr lang="en-US"/>
              <a:t>”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4"/>
          <p:cNvSpPr txBox="1"/>
          <p:nvPr>
            <p:ph type="title"/>
          </p:nvPr>
        </p:nvSpPr>
        <p:spPr>
          <a:xfrm>
            <a:off x="613175" y="680400"/>
            <a:ext cx="10054800" cy="6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Next Steps</a:t>
            </a:r>
            <a:endParaRPr/>
          </a:p>
        </p:txBody>
      </p:sp>
      <p:sp>
        <p:nvSpPr>
          <p:cNvPr id="170" name="Google Shape;170;p24"/>
          <p:cNvSpPr txBox="1"/>
          <p:nvPr>
            <p:ph idx="2" type="body"/>
          </p:nvPr>
        </p:nvSpPr>
        <p:spPr>
          <a:xfrm>
            <a:off x="613175" y="1283350"/>
            <a:ext cx="10694100" cy="48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274507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-US">
                <a:solidFill>
                  <a:schemeClr val="lt1"/>
                </a:solidFill>
              </a:rPr>
              <a:t>Upcoming sprint</a:t>
            </a:r>
            <a:endParaRPr b="0"/>
          </a:p>
          <a:p>
            <a:pPr indent="-355600" lvl="0" marL="457200" marR="274506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b="0" lang="en-US"/>
              <a:t>Share complete findings with team to collaborate on the path forward.</a:t>
            </a:r>
            <a:endParaRPr b="0"/>
          </a:p>
          <a:p>
            <a:pPr indent="-355600" lvl="0" marL="457200" marR="274506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b="0" lang="en-US"/>
              <a:t>Establish plan to tackle improvements.</a:t>
            </a:r>
            <a:endParaRPr b="0"/>
          </a:p>
          <a:p>
            <a:pPr indent="-355600" lvl="0" marL="457200" marR="274507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b="0" lang="en-US"/>
              <a:t>Start tackling.</a:t>
            </a:r>
            <a:endParaRPr b="0"/>
          </a:p>
          <a:p>
            <a:pPr indent="0" lvl="0" marL="0" marR="274507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-US">
                <a:solidFill>
                  <a:schemeClr val="lt1"/>
                </a:solidFill>
              </a:rPr>
              <a:t>Future sprints </a:t>
            </a:r>
            <a:endParaRPr b="0"/>
          </a:p>
          <a:p>
            <a:pPr indent="-355600" lvl="0" marL="457200" marR="274506" rtl="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b="0" lang="en-US"/>
              <a:t>More tackling.</a:t>
            </a:r>
            <a:endParaRPr b="0"/>
          </a:p>
          <a:p>
            <a:pPr indent="-355600" lvl="0" marL="457200" marR="274507" rtl="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b="0" lang="en-US"/>
              <a:t>More research.</a:t>
            </a:r>
            <a:endParaRPr b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/>
          <p:nvPr>
            <p:ph type="title"/>
          </p:nvPr>
        </p:nvSpPr>
        <p:spPr>
          <a:xfrm>
            <a:off x="613175" y="680400"/>
            <a:ext cx="10054800" cy="6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Background</a:t>
            </a:r>
            <a:endParaRPr/>
          </a:p>
        </p:txBody>
      </p:sp>
      <p:sp>
        <p:nvSpPr>
          <p:cNvPr id="95" name="Google Shape;95;p15"/>
          <p:cNvSpPr txBox="1"/>
          <p:nvPr>
            <p:ph idx="2" type="body"/>
          </p:nvPr>
        </p:nvSpPr>
        <p:spPr>
          <a:xfrm>
            <a:off x="613175" y="1516950"/>
            <a:ext cx="10694100" cy="48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400"/>
              <a:t>The VA is ramping up digital communications efforts, specifically through email and text. As a result, Veterans need to be able to manage and customize the communications they receive. </a:t>
            </a:r>
            <a:br>
              <a:rPr b="0" lang="en-US" sz="2400"/>
            </a:br>
            <a:br>
              <a:rPr b="0" lang="en-US" sz="2400"/>
            </a:br>
            <a:r>
              <a:rPr b="0" lang="en-US" sz="2400"/>
              <a:t>The VA Profile team has built communications permissions engine that will integrate with the VA.gov profile frontend, and allow veteran-managed settings to be saved and shared across systems at the VA.</a:t>
            </a:r>
            <a:br>
              <a:rPr b="0" lang="en-US" sz="2400"/>
            </a:br>
            <a:endParaRPr b="0" sz="2400"/>
          </a:p>
          <a:p>
            <a:pPr indent="0" lvl="0" marL="0" rtl="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0" lang="en-US" sz="2400"/>
              <a:t>Through this research, we wanted to learn about the Veteran mental model around notifications, and evaluate our proposed design for a notification settings section of the VA.gov profile.</a:t>
            </a:r>
            <a:endParaRPr b="0" sz="2400"/>
          </a:p>
          <a:p>
            <a:pPr indent="0" lvl="0" marL="0" rtl="0" algn="l">
              <a:lnSpc>
                <a:spcPct val="114000"/>
              </a:lnSpc>
              <a:spcBef>
                <a:spcPts val="1000"/>
              </a:spcBef>
              <a:spcAft>
                <a:spcPts val="1000"/>
              </a:spcAft>
              <a:buSzPts val="2000"/>
              <a:buNone/>
            </a:pPr>
            <a:r>
              <a:t/>
            </a:r>
            <a:endParaRPr b="0"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 txBox="1"/>
          <p:nvPr>
            <p:ph type="title"/>
          </p:nvPr>
        </p:nvSpPr>
        <p:spPr>
          <a:xfrm>
            <a:off x="613175" y="680400"/>
            <a:ext cx="10054800" cy="6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Research Goals</a:t>
            </a:r>
            <a:endParaRPr/>
          </a:p>
        </p:txBody>
      </p:sp>
      <p:sp>
        <p:nvSpPr>
          <p:cNvPr id="102" name="Google Shape;102;p16"/>
          <p:cNvSpPr txBox="1"/>
          <p:nvPr>
            <p:ph idx="2" type="body"/>
          </p:nvPr>
        </p:nvSpPr>
        <p:spPr>
          <a:xfrm>
            <a:off x="613175" y="1533850"/>
            <a:ext cx="10694100" cy="39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Specifically, we wanted to find out:</a:t>
            </a:r>
            <a:endParaRPr b="0"/>
          </a:p>
          <a:p>
            <a:pPr indent="-355600" lvl="1" marL="914400" rtl="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-US"/>
              <a:t>What expectations do Veterans have about discovering, receiving, and managing notifications?</a:t>
            </a:r>
            <a:endParaRPr/>
          </a:p>
          <a:p>
            <a:pPr indent="-355600" lvl="1" marL="914400" rtl="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-US"/>
              <a:t>Does our solution enable Veterans to manage notifications without encountering UX hurdles, especially when their profile is missing contact information?</a:t>
            </a:r>
            <a:endParaRPr/>
          </a:p>
          <a:p>
            <a:pPr indent="-355600" lvl="1" marL="914400" rtl="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-US"/>
              <a:t>What kind of static content support might make sense for this section of profile?</a:t>
            </a:r>
            <a:endParaRPr/>
          </a:p>
          <a:p>
            <a:pPr indent="-355600" lvl="1" marL="914400" rtl="0" algn="l">
              <a:lnSpc>
                <a:spcPct val="114000"/>
              </a:lnSpc>
              <a:spcBef>
                <a:spcPts val="1000"/>
              </a:spcBef>
              <a:spcAft>
                <a:spcPts val="1000"/>
              </a:spcAft>
              <a:buSzPts val="2000"/>
              <a:buChar char="○"/>
            </a:pPr>
            <a:r>
              <a:rPr b="1" lang="en-US"/>
              <a:t>Bonus: </a:t>
            </a:r>
            <a:r>
              <a:rPr lang="en-US"/>
              <a:t>We're also working on improvements to our user experience for removing contact information from profile, so we included one task to evaluate that process.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type="title"/>
          </p:nvPr>
        </p:nvSpPr>
        <p:spPr>
          <a:xfrm>
            <a:off x="613175" y="680400"/>
            <a:ext cx="10054800" cy="6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Method</a:t>
            </a:r>
            <a:endParaRPr/>
          </a:p>
        </p:txBody>
      </p:sp>
      <p:sp>
        <p:nvSpPr>
          <p:cNvPr id="109" name="Google Shape;109;p17"/>
          <p:cNvSpPr txBox="1"/>
          <p:nvPr>
            <p:ph idx="1" type="subTitle"/>
          </p:nvPr>
        </p:nvSpPr>
        <p:spPr>
          <a:xfrm>
            <a:off x="582525" y="322725"/>
            <a:ext cx="6837000" cy="35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</a:pPr>
            <a:r>
              <a:rPr lang="en-US"/>
              <a:t>Methodology</a:t>
            </a:r>
            <a:endParaRPr/>
          </a:p>
        </p:txBody>
      </p:sp>
      <p:sp>
        <p:nvSpPr>
          <p:cNvPr id="110" name="Google Shape;110;p17"/>
          <p:cNvSpPr txBox="1"/>
          <p:nvPr>
            <p:ph idx="2" type="body"/>
          </p:nvPr>
        </p:nvSpPr>
        <p:spPr>
          <a:xfrm>
            <a:off x="613175" y="1093675"/>
            <a:ext cx="10215300" cy="49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>
              <a:highlight>
                <a:srgbClr val="FFFFFF"/>
              </a:highlight>
            </a:endParaRPr>
          </a:p>
          <a:p>
            <a:pPr indent="-35560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>
                <a:highlight>
                  <a:srgbClr val="FFFFFF"/>
                </a:highlight>
              </a:rPr>
              <a:t>We spoke to a diverse group of 9 Veterans:</a:t>
            </a:r>
            <a:endParaRPr>
              <a:highlight>
                <a:srgbClr val="FFFFFF"/>
              </a:highlight>
            </a:endParaRPr>
          </a:p>
          <a:p>
            <a:pPr indent="-355600" lvl="1" marL="9144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>
                <a:highlight>
                  <a:srgbClr val="FFFFFF"/>
                </a:highlight>
              </a:rPr>
              <a:t>3 women, 6 men</a:t>
            </a:r>
            <a:endParaRPr>
              <a:highlight>
                <a:srgbClr val="FFFFFF"/>
              </a:highlight>
            </a:endParaRPr>
          </a:p>
          <a:p>
            <a:pPr indent="-355600" lvl="1" marL="9144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>
                <a:highlight>
                  <a:srgbClr val="FFFFFF"/>
                </a:highlight>
              </a:rPr>
              <a:t>4 participants who identify as Caucasian, 3 participants who identify as Black or African American, 2 participants who identify as American Indian or Alaska Native</a:t>
            </a:r>
            <a:endParaRPr>
              <a:highlight>
                <a:srgbClr val="FFFFFF"/>
              </a:highlight>
            </a:endParaRPr>
          </a:p>
          <a:p>
            <a:pPr indent="-355600" lvl="1" marL="9144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>
                <a:highlight>
                  <a:srgbClr val="FFFFFF"/>
                </a:highlight>
              </a:rPr>
              <a:t>Participants ranged in age from 34-74, with the most participants (3) falling into the 35-44 age range.</a:t>
            </a:r>
            <a:endParaRPr>
              <a:highlight>
                <a:srgbClr val="FFFFFF"/>
              </a:highlight>
            </a:endParaRPr>
          </a:p>
          <a:p>
            <a:pPr indent="-355600" lvl="1" marL="9144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>
                <a:highlight>
                  <a:srgbClr val="FFFFFF"/>
                </a:highlight>
              </a:rPr>
              <a:t>Participants live in Florida, Pennsylvania, Maryland, Arkansas, Oklahoma, Ohio and Texas; 5 participants live in a rural area.</a:t>
            </a:r>
            <a:endParaRPr>
              <a:highlight>
                <a:srgbClr val="FFFFFF"/>
              </a:highlight>
            </a:endParaRPr>
          </a:p>
          <a:p>
            <a:pPr indent="-355600" lvl="1" marL="9144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>
                <a:highlight>
                  <a:srgbClr val="FFFFFF"/>
                </a:highlight>
              </a:rPr>
              <a:t>2 participants had identified cognitive considerations of PTSD and/or TBI. </a:t>
            </a:r>
            <a:endParaRPr>
              <a:highlight>
                <a:srgbClr val="FFFFFF"/>
              </a:highlight>
            </a:endParaRPr>
          </a:p>
          <a:p>
            <a:pPr indent="-355600" lvl="1" marL="9144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>
                <a:highlight>
                  <a:srgbClr val="FFFFFF"/>
                </a:highlight>
              </a:rPr>
              <a:t>Education level ranged from high school/GED or equivalent to Master's degree, with the most participants (3) having completed some college (no degree). </a:t>
            </a:r>
            <a:endParaRPr>
              <a:highlight>
                <a:srgbClr val="FFFFFF"/>
              </a:highlight>
            </a:endParaRPr>
          </a:p>
          <a:p>
            <a:pPr indent="-35560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0" lang="en-US">
                <a:highlight>
                  <a:srgbClr val="FFFFFF"/>
                </a:highlight>
              </a:rPr>
              <a:t>50 minute remote, moderated session over Zoom</a:t>
            </a:r>
            <a:endParaRPr b="0">
              <a:highlight>
                <a:srgbClr val="FFFFFF"/>
              </a:highlight>
            </a:endParaRPr>
          </a:p>
          <a:p>
            <a:pPr indent="-35560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0" lang="en-US">
                <a:highlight>
                  <a:srgbClr val="FFFFFF"/>
                </a:highlight>
              </a:rPr>
              <a:t>Warm-up interview, 5 tasks in a prototype, 2-3 post-task questions</a:t>
            </a:r>
            <a:endParaRPr b="0"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>
              <a:highlight>
                <a:srgbClr val="FFFFFF"/>
              </a:highlight>
            </a:endParaRPr>
          </a:p>
        </p:txBody>
      </p:sp>
      <p:sp>
        <p:nvSpPr>
          <p:cNvPr id="111" name="Google Shape;111;p17"/>
          <p:cNvSpPr txBox="1"/>
          <p:nvPr/>
        </p:nvSpPr>
        <p:spPr>
          <a:xfrm>
            <a:off x="7596250" y="6178025"/>
            <a:ext cx="43131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sng" cap="none" strike="noStrike">
                <a:solidFill>
                  <a:schemeClr val="hlink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3"/>
              </a:rPr>
              <a:t>GitHub Research Folder: plan, convo guide, and notes</a:t>
            </a:r>
            <a:endParaRPr b="0" i="0" sz="14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613175" y="680400"/>
            <a:ext cx="10054800" cy="6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>
                <a:solidFill>
                  <a:srgbClr val="0070BC"/>
                </a:solidFill>
              </a:rPr>
              <a:t>Marginalized groups we didn’t speak with </a:t>
            </a:r>
            <a:endParaRPr>
              <a:solidFill>
                <a:srgbClr val="0070BC"/>
              </a:solidFill>
            </a:endParaRPr>
          </a:p>
        </p:txBody>
      </p:sp>
      <p:sp>
        <p:nvSpPr>
          <p:cNvPr id="118" name="Google Shape;118;p18"/>
          <p:cNvSpPr txBox="1"/>
          <p:nvPr>
            <p:ph idx="1" type="subTitle"/>
          </p:nvPr>
        </p:nvSpPr>
        <p:spPr>
          <a:xfrm>
            <a:off x="582525" y="322725"/>
            <a:ext cx="6837000" cy="35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</a:pPr>
            <a:r>
              <a:rPr lang="en-US"/>
              <a:t>Methodology</a:t>
            </a:r>
            <a:endParaRPr/>
          </a:p>
        </p:txBody>
      </p:sp>
      <p:sp>
        <p:nvSpPr>
          <p:cNvPr id="119" name="Google Shape;119;p18"/>
          <p:cNvSpPr txBox="1"/>
          <p:nvPr>
            <p:ph idx="2" type="body"/>
          </p:nvPr>
        </p:nvSpPr>
        <p:spPr>
          <a:xfrm>
            <a:off x="582525" y="1533850"/>
            <a:ext cx="4827000" cy="43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0" lang="en-US" sz="1800"/>
              <a:t>This study may not meet the needs of the following marginalized Veteran groups:</a:t>
            </a:r>
            <a:endParaRPr b="0" sz="1800"/>
          </a:p>
          <a:p>
            <a:pPr indent="-342900" lvl="0" marL="4572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800"/>
              <a:buChar char="●"/>
            </a:pPr>
            <a:r>
              <a:rPr b="0" lang="en-US" sz="1800"/>
              <a:t>Veterans above the age of 55</a:t>
            </a:r>
            <a:endParaRPr b="0" sz="1800"/>
          </a:p>
          <a:p>
            <a:pPr indent="-3429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0" lang="en-US" sz="1800"/>
              <a:t>Veterans with cognitive disabilities</a:t>
            </a:r>
            <a:endParaRPr b="0" sz="1800"/>
          </a:p>
          <a:p>
            <a:pPr indent="-3429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0" lang="en-US" sz="1800"/>
              <a:t>Mobile users</a:t>
            </a:r>
            <a:endParaRPr b="0" sz="1800"/>
          </a:p>
          <a:p>
            <a:pPr indent="-3429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0" lang="en-US" sz="1800"/>
              <a:t>Assistive tech users</a:t>
            </a:r>
            <a:endParaRPr b="0" sz="1800"/>
          </a:p>
          <a:p>
            <a:pPr indent="-3429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0" lang="en-US" sz="1800"/>
              <a:t>Transgender Veterans</a:t>
            </a:r>
            <a:endParaRPr b="0" sz="1800"/>
          </a:p>
          <a:p>
            <a:pPr indent="-3429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0" lang="en-US" sz="1800"/>
              <a:t>Veterans living abroad</a:t>
            </a:r>
            <a:endParaRPr b="0" sz="1800"/>
          </a:p>
          <a:p>
            <a:pPr indent="-3429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0" lang="en-US" sz="1800"/>
              <a:t>Other than honorable</a:t>
            </a:r>
            <a:endParaRPr b="0" sz="1800"/>
          </a:p>
        </p:txBody>
      </p:sp>
      <p:pic>
        <p:nvPicPr>
          <p:cNvPr id="120" name="Google Shape;12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5125" y="1947813"/>
            <a:ext cx="6198325" cy="347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>
            <p:ph type="title"/>
          </p:nvPr>
        </p:nvSpPr>
        <p:spPr>
          <a:xfrm>
            <a:off x="609600" y="685800"/>
            <a:ext cx="10058400" cy="6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Findings Summary</a:t>
            </a:r>
            <a:endParaRPr/>
          </a:p>
        </p:txBody>
      </p:sp>
      <p:sp>
        <p:nvSpPr>
          <p:cNvPr id="127" name="Google Shape;127;p19"/>
          <p:cNvSpPr txBox="1"/>
          <p:nvPr>
            <p:ph idx="1" type="subTitle"/>
          </p:nvPr>
        </p:nvSpPr>
        <p:spPr>
          <a:xfrm>
            <a:off x="582525" y="322725"/>
            <a:ext cx="6837000" cy="35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</a:pPr>
            <a:r>
              <a:rPr lang="en-US"/>
              <a:t>Research Findings</a:t>
            </a:r>
            <a:endParaRPr/>
          </a:p>
        </p:txBody>
      </p:sp>
      <p:sp>
        <p:nvSpPr>
          <p:cNvPr id="128" name="Google Shape;128;p19"/>
          <p:cNvSpPr txBox="1"/>
          <p:nvPr>
            <p:ph idx="4294967295" type="body"/>
          </p:nvPr>
        </p:nvSpPr>
        <p:spPr>
          <a:xfrm>
            <a:off x="156900" y="1424100"/>
            <a:ext cx="11304000" cy="51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br>
              <a:rPr lang="en-US" sz="1600">
                <a:solidFill>
                  <a:srgbClr val="24292E"/>
                </a:solidFill>
                <a:highlight>
                  <a:srgbClr val="FFFFFF"/>
                </a:highlight>
              </a:rPr>
            </a:br>
            <a:r>
              <a:rPr lang="en-US" sz="1600">
                <a:solidFill>
                  <a:srgbClr val="24292E"/>
                </a:solidFill>
                <a:highlight>
                  <a:srgbClr val="FFFFFF"/>
                </a:highlight>
              </a:rPr>
              <a:t>1. It was not intuitive for participants to look in profile to manage notification settings</a:t>
            </a:r>
            <a:r>
              <a:rPr lang="en-US" sz="1600">
                <a:solidFill>
                  <a:srgbClr val="24292E"/>
                </a:solidFill>
                <a:highlight>
                  <a:srgbClr val="FFFFFF"/>
                </a:highlight>
              </a:rPr>
              <a:t>, and most don't actively manage settings for notifications they currently receive.</a:t>
            </a:r>
            <a:endParaRPr sz="16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24292E"/>
                </a:solidFill>
                <a:highlight>
                  <a:srgbClr val="FFFFFF"/>
                </a:highlight>
              </a:rPr>
              <a:t>2. Overall, our design provides a good solution for Veterans to manage notifications, but status messages and available notification channels were not clear to all participants.</a:t>
            </a:r>
            <a:endParaRPr sz="16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24292E"/>
                </a:solidFill>
                <a:highlight>
                  <a:srgbClr val="FFFFFF"/>
                </a:highlight>
              </a:rPr>
              <a:t>3. Leaving notification settings to add missing contact information caused confusion for participants. </a:t>
            </a:r>
            <a:endParaRPr sz="16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24292E"/>
                </a:solidFill>
                <a:highlight>
                  <a:srgbClr val="FFFFFF"/>
                </a:highlight>
              </a:rPr>
              <a:t>4. 5 of 9 participants experienced concerns and confusion about their sign-in vs contact email address. </a:t>
            </a:r>
            <a:endParaRPr sz="16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br>
              <a:rPr lang="en-US" sz="1600">
                <a:solidFill>
                  <a:srgbClr val="24292E"/>
                </a:solidFill>
                <a:highlight>
                  <a:srgbClr val="FFFFFF"/>
                </a:highlight>
              </a:rPr>
            </a:br>
            <a:r>
              <a:rPr b="1" lang="en-US" sz="1600">
                <a:solidFill>
                  <a:srgbClr val="24292E"/>
                </a:solidFill>
                <a:highlight>
                  <a:srgbClr val="FFFFFF"/>
                </a:highlight>
              </a:rPr>
              <a:t>Note: </a:t>
            </a:r>
            <a:r>
              <a:rPr lang="en-US" sz="1600">
                <a:solidFill>
                  <a:srgbClr val="24292E"/>
                </a:solidFill>
                <a:highlight>
                  <a:srgbClr val="FFFFFF"/>
                </a:highlight>
              </a:rPr>
              <a:t>These are selected highlights from our complete research report, </a:t>
            </a:r>
            <a:r>
              <a:rPr lang="en-US" sz="1600" u="sng">
                <a:solidFill>
                  <a:schemeClr val="hlink"/>
                </a:solidFill>
                <a:highlight>
                  <a:srgbClr val="FFFFFF"/>
                </a:highlight>
                <a:hlinkClick r:id="rId3"/>
              </a:rPr>
              <a:t>available on Github</a:t>
            </a:r>
            <a:r>
              <a:rPr lang="en-US" sz="1600">
                <a:solidFill>
                  <a:srgbClr val="24292E"/>
                </a:solidFill>
                <a:highlight>
                  <a:srgbClr val="FFFFFF"/>
                </a:highlight>
              </a:rPr>
              <a:t>.</a:t>
            </a:r>
            <a:endParaRPr sz="16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2000"/>
              <a:buNone/>
            </a:pPr>
            <a:r>
              <a:t/>
            </a:r>
            <a:endParaRPr sz="1600">
              <a:solidFill>
                <a:srgbClr val="24292E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>
            <p:ph type="title"/>
          </p:nvPr>
        </p:nvSpPr>
        <p:spPr>
          <a:xfrm>
            <a:off x="609600" y="685800"/>
            <a:ext cx="10058400" cy="6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Findings Summary</a:t>
            </a:r>
            <a:endParaRPr/>
          </a:p>
        </p:txBody>
      </p:sp>
      <p:sp>
        <p:nvSpPr>
          <p:cNvPr id="135" name="Google Shape;135;p20"/>
          <p:cNvSpPr txBox="1"/>
          <p:nvPr>
            <p:ph idx="1" type="subTitle"/>
          </p:nvPr>
        </p:nvSpPr>
        <p:spPr>
          <a:xfrm>
            <a:off x="582525" y="322725"/>
            <a:ext cx="6837000" cy="35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</a:pPr>
            <a:r>
              <a:rPr lang="en-US"/>
              <a:t>Research Findings</a:t>
            </a:r>
            <a:endParaRPr/>
          </a:p>
        </p:txBody>
      </p:sp>
      <p:sp>
        <p:nvSpPr>
          <p:cNvPr id="136" name="Google Shape;136;p20"/>
          <p:cNvSpPr txBox="1"/>
          <p:nvPr>
            <p:ph idx="4294967295" type="body"/>
          </p:nvPr>
        </p:nvSpPr>
        <p:spPr>
          <a:xfrm>
            <a:off x="613175" y="1435750"/>
            <a:ext cx="11304000" cy="40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24292E"/>
                </a:solidFill>
                <a:highlight>
                  <a:srgbClr val="FFFFFF"/>
                </a:highlight>
              </a:rPr>
              <a:t>It was not intuitive for participants to look in profile to manage notification settings.</a:t>
            </a:r>
            <a:endParaRPr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24292E"/>
                </a:solidFill>
                <a:highlight>
                  <a:srgbClr val="FFFFFF"/>
                </a:highlight>
              </a:rPr>
              <a:t>Six participants first looked on the homepage under various sections such as health care and records.  We prompted them to see if there was anywhere else they would look; responses included </a:t>
            </a:r>
            <a:r>
              <a:rPr b="1" lang="en-US" sz="1600">
                <a:solidFill>
                  <a:srgbClr val="24292E"/>
                </a:solidFill>
                <a:highlight>
                  <a:srgbClr val="FFFFFF"/>
                </a:highlight>
              </a:rPr>
              <a:t>using site search</a:t>
            </a:r>
            <a:r>
              <a:rPr lang="en-US" sz="1600">
                <a:solidFill>
                  <a:srgbClr val="24292E"/>
                </a:solidFill>
                <a:highlight>
                  <a:srgbClr val="FFFFFF"/>
                </a:highlight>
              </a:rPr>
              <a:t>,</a:t>
            </a:r>
            <a:r>
              <a:rPr b="1" lang="en-US" sz="1600">
                <a:solidFill>
                  <a:srgbClr val="24292E"/>
                </a:solidFill>
                <a:highlight>
                  <a:srgbClr val="FFFFFF"/>
                </a:highlight>
              </a:rPr>
              <a:t> the contact us link</a:t>
            </a:r>
            <a:r>
              <a:rPr lang="en-US" sz="1600">
                <a:solidFill>
                  <a:srgbClr val="24292E"/>
                </a:solidFill>
                <a:highlight>
                  <a:srgbClr val="FFFFFF"/>
                </a:highlight>
              </a:rPr>
              <a:t>,</a:t>
            </a:r>
            <a:r>
              <a:rPr b="1" lang="en-US" sz="1600">
                <a:solidFill>
                  <a:srgbClr val="24292E"/>
                </a:solidFill>
                <a:highlight>
                  <a:srgbClr val="FFFFFF"/>
                </a:highlight>
              </a:rPr>
              <a:t> </a:t>
            </a:r>
            <a:r>
              <a:rPr lang="en-US" sz="1600">
                <a:solidFill>
                  <a:srgbClr val="24292E"/>
                </a:solidFill>
                <a:highlight>
                  <a:srgbClr val="FFFFFF"/>
                </a:highlight>
              </a:rPr>
              <a:t>and</a:t>
            </a:r>
            <a:r>
              <a:rPr b="1" lang="en-US" sz="1600">
                <a:solidFill>
                  <a:srgbClr val="24292E"/>
                </a:solidFill>
                <a:highlight>
                  <a:srgbClr val="FFFFFF"/>
                </a:highlight>
              </a:rPr>
              <a:t> My Health eVet (MHV)</a:t>
            </a:r>
            <a:r>
              <a:rPr lang="en-US" sz="1600">
                <a:solidFill>
                  <a:srgbClr val="24292E"/>
                </a:solidFill>
                <a:highlight>
                  <a:srgbClr val="FFFFFF"/>
                </a:highlight>
              </a:rPr>
              <a:t>.</a:t>
            </a:r>
            <a:br>
              <a:rPr lang="en-US" sz="1600">
                <a:solidFill>
                  <a:srgbClr val="24292E"/>
                </a:solidFill>
                <a:highlight>
                  <a:srgbClr val="FFFFFF"/>
                </a:highlight>
              </a:rPr>
            </a:br>
            <a:br>
              <a:rPr lang="en-US" sz="1600">
                <a:solidFill>
                  <a:srgbClr val="24292E"/>
                </a:solidFill>
                <a:highlight>
                  <a:srgbClr val="FFFFFF"/>
                </a:highlight>
              </a:rPr>
            </a:br>
            <a:r>
              <a:rPr lang="en-US" sz="1600">
                <a:solidFill>
                  <a:srgbClr val="24292E"/>
                </a:solidFill>
                <a:highlight>
                  <a:srgbClr val="FFFFFF"/>
                </a:highlight>
              </a:rPr>
              <a:t>Once guided to the profile menu options (My VA, My Health, Profile):</a:t>
            </a:r>
            <a:endParaRPr sz="16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24292E"/>
                </a:solidFill>
                <a:highlight>
                  <a:srgbClr val="FFFFFF"/>
                </a:highlight>
              </a:rPr>
              <a:t>- 5 of 9 participants stated they would expect to find notification settings under My VA </a:t>
            </a:r>
            <a:endParaRPr sz="16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24292E"/>
                </a:solidFill>
                <a:highlight>
                  <a:srgbClr val="FFFFFF"/>
                </a:highlight>
              </a:rPr>
              <a:t>- 2 said My Health</a:t>
            </a:r>
            <a:endParaRPr sz="16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24292E"/>
                </a:solidFill>
                <a:highlight>
                  <a:srgbClr val="FFFFFF"/>
                </a:highlight>
              </a:rPr>
              <a:t>- 2 chose Profile</a:t>
            </a:r>
            <a:endParaRPr sz="16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2000"/>
              <a:buNone/>
            </a:pPr>
            <a:r>
              <a:rPr lang="en-US" sz="1800">
                <a:solidFill>
                  <a:srgbClr val="24292E"/>
                </a:solidFill>
                <a:highlight>
                  <a:srgbClr val="FFFFFF"/>
                </a:highlight>
              </a:rPr>
              <a:t>Part of the disconnect between profile and notification settings could be due to the fact that the </a:t>
            </a:r>
            <a:r>
              <a:rPr b="1" lang="en-US" sz="1800">
                <a:solidFill>
                  <a:srgbClr val="24292E"/>
                </a:solidFill>
                <a:highlight>
                  <a:srgbClr val="FFFFFF"/>
                </a:highlight>
              </a:rPr>
              <a:t>6 of 9 participants stated they don't update settings for notifications</a:t>
            </a:r>
            <a:r>
              <a:rPr lang="en-US" sz="1800">
                <a:solidFill>
                  <a:srgbClr val="24292E"/>
                </a:solidFill>
                <a:highlight>
                  <a:srgbClr val="FFFFFF"/>
                </a:highlight>
              </a:rPr>
              <a:t> they currently receive. One participant with TBI felt the concept of managing notifications was overwhelming.</a:t>
            </a:r>
            <a:endParaRPr sz="1800">
              <a:solidFill>
                <a:srgbClr val="24292E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/>
          <p:nvPr>
            <p:ph type="title"/>
          </p:nvPr>
        </p:nvSpPr>
        <p:spPr>
          <a:xfrm>
            <a:off x="613175" y="316800"/>
            <a:ext cx="10969200" cy="584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" </a:t>
            </a:r>
            <a:r>
              <a:rPr lang="en-US"/>
              <a:t>“Probably under health care. I would say under refill and track your prescriptions. Or, I guess, the other thing I could do if I didn't find it there, I'd probably go up into the search block.” - P3</a:t>
            </a:r>
            <a:r>
              <a:rPr lang="en-US"/>
              <a:t>"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/>
          <p:nvPr>
            <p:ph type="title"/>
          </p:nvPr>
        </p:nvSpPr>
        <p:spPr>
          <a:xfrm>
            <a:off x="609600" y="685800"/>
            <a:ext cx="10058400" cy="6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Findings Summary</a:t>
            </a:r>
            <a:endParaRPr/>
          </a:p>
        </p:txBody>
      </p:sp>
      <p:sp>
        <p:nvSpPr>
          <p:cNvPr id="149" name="Google Shape;149;p22"/>
          <p:cNvSpPr txBox="1"/>
          <p:nvPr>
            <p:ph idx="1" type="subTitle"/>
          </p:nvPr>
        </p:nvSpPr>
        <p:spPr>
          <a:xfrm>
            <a:off x="582525" y="322725"/>
            <a:ext cx="6837000" cy="35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</a:pPr>
            <a:r>
              <a:rPr lang="en-US"/>
              <a:t>Research Findings</a:t>
            </a:r>
            <a:endParaRPr/>
          </a:p>
        </p:txBody>
      </p:sp>
      <p:sp>
        <p:nvSpPr>
          <p:cNvPr id="150" name="Google Shape;150;p22"/>
          <p:cNvSpPr txBox="1"/>
          <p:nvPr>
            <p:ph idx="4294967295" type="body"/>
          </p:nvPr>
        </p:nvSpPr>
        <p:spPr>
          <a:xfrm>
            <a:off x="613175" y="1435750"/>
            <a:ext cx="6920400" cy="40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24292E"/>
                </a:solidFill>
                <a:highlight>
                  <a:srgbClr val="FFFFFF"/>
                </a:highlight>
              </a:rPr>
              <a:t> Leaving notification settings to add missing contact information caused confusion for participants. </a:t>
            </a:r>
            <a:endParaRPr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24292E"/>
                </a:solidFill>
                <a:highlight>
                  <a:srgbClr val="FFFFFF"/>
                </a:highlight>
              </a:rPr>
              <a:t>According to data provided by VA Profile, about 50% of VA.gov profiles have a mobile number on file, and fewer than that have an email on file.  Keeping this in mind, we needed to account for </a:t>
            </a:r>
            <a:r>
              <a:rPr lang="en-US" sz="1600">
                <a:solidFill>
                  <a:srgbClr val="24292E"/>
                </a:solidFill>
                <a:highlight>
                  <a:srgbClr val="FFFFFF"/>
                </a:highlight>
              </a:rPr>
              <a:t>notification</a:t>
            </a:r>
            <a:r>
              <a:rPr lang="en-US" sz="1600">
                <a:solidFill>
                  <a:srgbClr val="24292E"/>
                </a:solidFill>
                <a:highlight>
                  <a:srgbClr val="FFFFFF"/>
                </a:highlight>
              </a:rPr>
              <a:t> settings for users who are a missing contact email or mobile number.</a:t>
            </a:r>
            <a:endParaRPr sz="16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</a:pPr>
            <a:r>
              <a:rPr lang="en-US" sz="1600">
                <a:solidFill>
                  <a:srgbClr val="24292E"/>
                </a:solidFill>
                <a:highlight>
                  <a:srgbClr val="FFFFFF"/>
                </a:highlight>
              </a:rPr>
              <a:t>All participants </a:t>
            </a:r>
            <a:r>
              <a:rPr b="1" lang="en-US" sz="1600">
                <a:solidFill>
                  <a:srgbClr val="24292E"/>
                </a:solidFill>
                <a:highlight>
                  <a:srgbClr val="FFFFFF"/>
                </a:highlight>
              </a:rPr>
              <a:t>understood content telling them they needed to add missing information</a:t>
            </a:r>
            <a:r>
              <a:rPr lang="en-US" sz="1600">
                <a:solidFill>
                  <a:srgbClr val="24292E"/>
                </a:solidFill>
                <a:highlight>
                  <a:srgbClr val="FFFFFF"/>
                </a:highlight>
              </a:rPr>
              <a:t>, but leaving the notification settings page to do so caused confusion and a lack of confidence that the task had been completed.</a:t>
            </a:r>
            <a:endParaRPr sz="16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16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</a:pPr>
            <a:r>
              <a:rPr lang="en-US" sz="1600">
                <a:solidFill>
                  <a:srgbClr val="24292E"/>
                </a:solidFill>
                <a:highlight>
                  <a:srgbClr val="FFFFFF"/>
                </a:highlight>
              </a:rPr>
              <a:t>Only 3 of 9 participants were confident about how to complete the notification opt-in task after adding missing contact information.</a:t>
            </a:r>
            <a:endParaRPr sz="160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2000"/>
              <a:buNone/>
            </a:pPr>
            <a:r>
              <a:t/>
            </a:r>
            <a:endParaRPr sz="1800">
              <a:solidFill>
                <a:srgbClr val="24292E"/>
              </a:solidFill>
              <a:highlight>
                <a:srgbClr val="FFFFFF"/>
              </a:highlight>
            </a:endParaRPr>
          </a:p>
        </p:txBody>
      </p:sp>
      <p:pic>
        <p:nvPicPr>
          <p:cNvPr id="151" name="Google Shape;15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90275" y="571500"/>
            <a:ext cx="4587224" cy="6167501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2"/>
          <p:cNvSpPr/>
          <p:nvPr/>
        </p:nvSpPr>
        <p:spPr>
          <a:xfrm>
            <a:off x="8732975" y="929050"/>
            <a:ext cx="3251700" cy="5067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2"/>
          <p:cNvSpPr/>
          <p:nvPr/>
        </p:nvSpPr>
        <p:spPr>
          <a:xfrm>
            <a:off x="9932275" y="5016825"/>
            <a:ext cx="810900" cy="2025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2"/>
          <p:cNvSpPr/>
          <p:nvPr/>
        </p:nvSpPr>
        <p:spPr>
          <a:xfrm>
            <a:off x="9932275" y="6013450"/>
            <a:ext cx="810900" cy="2025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5" name="Google Shape;155;p22"/>
          <p:cNvCxnSpPr>
            <a:stCxn id="151" idx="1"/>
          </p:cNvCxnSpPr>
          <p:nvPr/>
        </p:nvCxnSpPr>
        <p:spPr>
          <a:xfrm flipH="1" rot="10800000">
            <a:off x="7490275" y="1427150"/>
            <a:ext cx="1428600" cy="2228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6" name="Google Shape;156;p22"/>
          <p:cNvCxnSpPr>
            <a:stCxn id="151" idx="1"/>
            <a:endCxn id="153" idx="2"/>
          </p:cNvCxnSpPr>
          <p:nvPr/>
        </p:nvCxnSpPr>
        <p:spPr>
          <a:xfrm>
            <a:off x="7490275" y="3655250"/>
            <a:ext cx="2442000" cy="1462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7" name="Google Shape;157;p22"/>
          <p:cNvCxnSpPr>
            <a:stCxn id="151" idx="1"/>
            <a:endCxn id="154" idx="2"/>
          </p:cNvCxnSpPr>
          <p:nvPr/>
        </p:nvCxnSpPr>
        <p:spPr>
          <a:xfrm>
            <a:off x="7490275" y="3655250"/>
            <a:ext cx="2442000" cy="2459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VSP Template">
  <a:themeElements>
    <a:clrScheme name="Brown Bag Template">
      <a:dk1>
        <a:srgbClr val="0070BC"/>
      </a:dk1>
      <a:lt1>
        <a:srgbClr val="1A5484"/>
      </a:lt1>
      <a:dk2>
        <a:srgbClr val="A7A7A7"/>
      </a:dk2>
      <a:lt2>
        <a:srgbClr val="535353"/>
      </a:lt2>
      <a:accent1>
        <a:srgbClr val="0070BC"/>
      </a:accent1>
      <a:accent2>
        <a:srgbClr val="10385A"/>
      </a:accent2>
      <a:accent3>
        <a:srgbClr val="1A5484"/>
      </a:accent3>
      <a:accent4>
        <a:srgbClr val="0F2F4A"/>
      </a:accent4>
      <a:accent5>
        <a:srgbClr val="0B2439"/>
      </a:accent5>
      <a:accent6>
        <a:srgbClr val="081928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