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24"/>
  </p:notesMasterIdLst>
  <p:sldIdLst>
    <p:sldId id="256" r:id="rId2"/>
    <p:sldId id="257" r:id="rId3"/>
    <p:sldId id="258" r:id="rId4"/>
    <p:sldId id="259" r:id="rId5"/>
    <p:sldId id="293" r:id="rId6"/>
    <p:sldId id="261" r:id="rId7"/>
    <p:sldId id="262" r:id="rId8"/>
    <p:sldId id="263" r:id="rId9"/>
    <p:sldId id="264" r:id="rId10"/>
    <p:sldId id="265" r:id="rId11"/>
    <p:sldId id="288" r:id="rId12"/>
    <p:sldId id="268" r:id="rId13"/>
    <p:sldId id="269" r:id="rId14"/>
    <p:sldId id="289" r:id="rId15"/>
    <p:sldId id="290" r:id="rId16"/>
    <p:sldId id="291" r:id="rId17"/>
    <p:sldId id="292" r:id="rId18"/>
    <p:sldId id="274" r:id="rId19"/>
    <p:sldId id="275" r:id="rId20"/>
    <p:sldId id="280" r:id="rId21"/>
    <p:sldId id="281" r:id="rId22"/>
    <p:sldId id="283" r:id="rId23"/>
  </p:sldIdLst>
  <p:sldSz cx="9144000" cy="5143500" type="screen16x9"/>
  <p:notesSz cx="6858000" cy="9144000"/>
  <p:embeddedFontLst>
    <p:embeddedFont>
      <p:font typeface="Century Gothic" panose="020B0502020202020204" pitchFamily="34" charset="0"/>
      <p:regular r:id="rId25"/>
      <p:bold r:id="rId26"/>
      <p:italic r:id="rId27"/>
      <p:boldItalic r:id="rId28"/>
    </p:embeddedFont>
    <p:embeddedFont>
      <p:font typeface="Helvetica Neue" panose="020B0604020202020204"/>
      <p:regular r:id="rId29"/>
      <p:bold r:id="rId30"/>
      <p:italic r:id="rId31"/>
      <p:boldItalic r:id="rId32"/>
    </p:embeddedFont>
    <p:embeddedFont>
      <p:font typeface="PT Serif" panose="020A0603040505020204" pitchFamily="18" charset="0"/>
      <p:regular r:id="rId33"/>
      <p:bold r:id="rId34"/>
      <p:italic r:id="rId35"/>
      <p:boldItalic r:id="rId36"/>
    </p:embeddedFont>
    <p:embeddedFont>
      <p:font typeface="Source Sans Pro" panose="020B0503030403020204" pitchFamily="34" charset="0"/>
      <p:regular r:id="rId37"/>
      <p:bold r:id="rId38"/>
      <p:italic r:id="rId39"/>
      <p:boldItalic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t Casey" initials="" lastIdx="3" clrIdx="0"/>
  <p:cmAuthor id="1" name="Jesse Singh" initials="" lastIdx="1" clrIdx="1"/>
  <p:cmAuthor id="2" name="Ashley Castillo"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E7FDF7-CA98-4633-9BDF-7AD3339F43EB}">
  <a:tblStyle styleId="{C5E7FDF7-CA98-4633-9BDF-7AD3339F43E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D7AEBCD-0C4C-4D7A-AB1C-3B11D98FECC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04FD54-E8A1-42D4-BCF3-2ACABBE6EAA4}"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FFFFFF"/>
          </a:solidFill>
        </a:fill>
      </a:tcStyle>
    </a:band2H>
    <a:band1V>
      <a:tcTxStyle/>
      <a:tcStyle>
        <a:tcBdr/>
      </a:tcStyle>
    </a:band1V>
    <a:band2V>
      <a:tcTxStyle/>
      <a:tcStyle>
        <a:tcBdr/>
      </a:tcStyle>
    </a:band2V>
    <a:lastCol>
      <a:tcTxStyle/>
      <a:tcStyle>
        <a:tcBdr/>
      </a:tcStyle>
    </a:lastCol>
    <a:firstCo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fill>
          <a:solidFill>
            <a:srgbClr val="FFFFFF">
              <a:alpha val="0"/>
            </a:srgbClr>
          </a:solidFill>
        </a:fill>
      </a:tcStyle>
    </a:firstCol>
    <a:lastRow>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fill>
          <a:solidFill>
            <a:srgbClr val="FFFFFF">
              <a:alpha val="0"/>
            </a:srgbClr>
          </a:solidFill>
        </a:fill>
      </a:tcStyle>
    </a:firstRow>
    <a:neCell>
      <a:tcTxStyle/>
      <a:tcStyle>
        <a:tcBdr/>
      </a:tcStyle>
    </a:neCell>
    <a:nwCell>
      <a:tcTxStyle/>
      <a:tcStyle>
        <a:tcBdr/>
      </a:tcStyle>
    </a:nwCell>
  </a:tblStyle>
  <a:tblStyle styleId="{AB8B16FC-7F7A-47B9-9787-11E1228FF7B4}" styleName="Table_3">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70" autoAdjust="0"/>
    <p:restoredTop sz="91228" autoAdjust="0"/>
  </p:normalViewPr>
  <p:slideViewPr>
    <p:cSldViewPr snapToGrid="0">
      <p:cViewPr varScale="1">
        <p:scale>
          <a:sx n="88" d="100"/>
          <a:sy n="88" d="100"/>
        </p:scale>
        <p:origin x="1000" y="64"/>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8fe21425c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108fe21425c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0e9e2378f8_1_174: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10e9e2378f8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612" name="Google Shape;612;g10e9e2378f8_1_17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Arial"/>
                <a:ea typeface="Arial"/>
                <a:cs typeface="Arial"/>
                <a:sym typeface="Arial"/>
              </a:rPr>
              <a:t>10</a:t>
            </a:fld>
            <a:endParaRPr sz="14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10efefb4b6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10efefb4b6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08fe21493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0" name="Google Shape;690;g108fe21493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08fe21425c_2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9" name="Google Shape;699;g108fe21425c_2_2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08fe21425c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108fe21425c_2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2011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0b1575c07b_1_2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5" name="Google Shape;715;g10b1575c07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10b1575c07b_1_2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23" name="Google Shape;723;g10b1575c07b_1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10b1575c07b_1_2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31" name="Google Shape;731;g10b1575c07b_1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108fe21425c_2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g108fe21425c_2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08fe21425c_2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6" name="Google Shape;746;g108fe21425c_2_2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08fe21425c_2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108fe21425c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0e9e2378f8_1_237: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10e9e2378f8_1_237:notes"/>
          <p:cNvSpPr txBox="1">
            <a:spLocks noGrp="1"/>
          </p:cNvSpPr>
          <p:nvPr>
            <p:ph type="body" idx="1"/>
          </p:nvPr>
        </p:nvSpPr>
        <p:spPr>
          <a:xfrm>
            <a:off x="574896" y="5499465"/>
            <a:ext cx="60498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488" name="Google Shape;488;g10e9e2378f8_1_2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0e9e2378f8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34" name="Google Shape;534;g10e9e2378f8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0e9e2378f8_1_13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87" name="Google Shape;587;g10e9e2378f8_1_137:notes"/>
          <p:cNvSpPr txBox="1">
            <a:spLocks noGrp="1"/>
          </p:cNvSpPr>
          <p:nvPr>
            <p:ph type="ftr" idx="11"/>
          </p:nvPr>
        </p:nvSpPr>
        <p:spPr>
          <a:xfrm>
            <a:off x="5043173" y="110254"/>
            <a:ext cx="1509900" cy="123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ea typeface="Arial"/>
                <a:cs typeface="Arial"/>
                <a:sym typeface="Arial"/>
              </a:rPr>
              <a:t>FIR-AAA123-20121009-Agile101</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88" name="Google Shape;588;g10e9e2378f8_1_137:notes"/>
          <p:cNvSpPr>
            <a:spLocks noGrp="1" noRot="1" noChangeAspect="1"/>
          </p:cNvSpPr>
          <p:nvPr>
            <p:ph type="sldImg" idx="2"/>
          </p:nvPr>
        </p:nvSpPr>
        <p:spPr>
          <a:xfrm>
            <a:off x="-207963" y="808038"/>
            <a:ext cx="7064376" cy="3975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9" name="Google Shape;589;g10e9e2378f8_1_137:notes"/>
          <p:cNvSpPr txBox="1">
            <a:spLocks noGrp="1"/>
          </p:cNvSpPr>
          <p:nvPr>
            <p:ph type="body" idx="1"/>
          </p:nvPr>
        </p:nvSpPr>
        <p:spPr>
          <a:xfrm>
            <a:off x="895350" y="4949825"/>
            <a:ext cx="4857900" cy="2463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8fe2149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8fe2149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08fe21425c_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108fe21425c_2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e9e2378f8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1" name="Google Shape;511;g10e9e2378f8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5628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08fe21425c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108fe21425c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0e9e2378f8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sz="800" dirty="0">
              <a:solidFill>
                <a:schemeClr val="dk1"/>
              </a:solidFill>
            </a:endParaRPr>
          </a:p>
        </p:txBody>
      </p:sp>
      <p:sp>
        <p:nvSpPr>
          <p:cNvPr id="399" name="Google Shape;399;g10e9e2378f8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10e9e2378f8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11" name="Google Shape;511;g10e9e2378f8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e9e2378f8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10e9e2378f8_1_4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97" name="Google Shape;97;p25"/>
          <p:cNvSpPr txBox="1"/>
          <p:nvPr/>
        </p:nvSpPr>
        <p:spPr>
          <a:xfrm>
            <a:off x="8739040" y="4980359"/>
            <a:ext cx="94500" cy="942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fld id="{00000000-1234-1234-1234-123412341234}" type="slidenum">
              <a:rPr lang="en" sz="612" b="0" i="0" u="none" strike="noStrike" cap="none">
                <a:solidFill>
                  <a:schemeClr val="accent6"/>
                </a:solidFill>
                <a:latin typeface="Arial"/>
                <a:ea typeface="Arial"/>
                <a:cs typeface="Arial"/>
                <a:sym typeface="Arial"/>
              </a:rPr>
              <a:t>‹#›</a:t>
            </a:fld>
            <a:endParaRPr sz="612" b="0" i="0" u="none" strike="noStrike" cap="none" dirty="0">
              <a:solidFill>
                <a:schemeClr val="accent6"/>
              </a:solidFill>
              <a:latin typeface="Arial"/>
              <a:ea typeface="Arial"/>
              <a:cs typeface="Arial"/>
              <a:sym typeface="Arial"/>
            </a:endParaRPr>
          </a:p>
        </p:txBody>
      </p:sp>
      <p:sp>
        <p:nvSpPr>
          <p:cNvPr id="98" name="Google Shape;98;p25"/>
          <p:cNvSpPr/>
          <p:nvPr/>
        </p:nvSpPr>
        <p:spPr>
          <a:xfrm>
            <a:off x="7866901" y="4980359"/>
            <a:ext cx="769500" cy="942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None/>
            </a:pPr>
            <a:r>
              <a:rPr lang="en" sz="612" b="0" i="0" u="none" strike="noStrike" cap="none">
                <a:solidFill>
                  <a:schemeClr val="accent6"/>
                </a:solidFill>
                <a:latin typeface="Arial"/>
                <a:ea typeface="Arial"/>
                <a:cs typeface="Arial"/>
                <a:sym typeface="Arial"/>
              </a:rPr>
              <a:t>McKinsey &amp; Company</a:t>
            </a:r>
            <a:endParaRPr dirty="0"/>
          </a:p>
        </p:txBody>
      </p:sp>
    </p:spTree>
  </p:cSld>
  <p:clrMapOvr>
    <a:masterClrMapping/>
  </p:clrMapOvr>
  <p:extLst>
    <p:ext uri="{DCECCB84-F9BA-43D5-87BE-67443E8EF086}">
      <p15:sldGuideLst xmlns:p15="http://schemas.microsoft.com/office/powerpoint/2012/main">
        <p15:guide id="1" pos="7436">
          <p15:clr>
            <a:srgbClr val="F26B43"/>
          </p15:clr>
        </p15:guide>
        <p15:guide id="2" pos="99">
          <p15:clr>
            <a:srgbClr val="F26B43"/>
          </p15:clr>
        </p15:guide>
        <p15:guide id="3" orient="horz" pos="293">
          <p15:clr>
            <a:srgbClr val="F26B43"/>
          </p15:clr>
        </p15:guide>
        <p15:guide id="4" orient="horz" pos="4157">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1800"/>
              <a:buFont typeface="Century Gothic"/>
              <a:buNone/>
              <a:defRPr sz="1800" b="1">
                <a:solidFill>
                  <a:srgbClr val="434343"/>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Clr>
                <a:srgbClr val="434343"/>
              </a:buClr>
              <a:buSzPts val="1800"/>
              <a:buFont typeface="PT Serif"/>
              <a:buChar char="●"/>
              <a:defRPr>
                <a:solidFill>
                  <a:srgbClr val="434343"/>
                </a:solidFill>
                <a:latin typeface="PT Serif"/>
                <a:ea typeface="PT Serif"/>
                <a:cs typeface="PT Serif"/>
                <a:sym typeface="PT Serif"/>
              </a:defRPr>
            </a:lvl1pPr>
            <a:lvl2pPr marL="914400" lvl="1"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2pPr>
            <a:lvl3pPr marL="1371600" lvl="2"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3pPr>
            <a:lvl4pPr marL="1828800" lvl="3"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4pPr>
            <a:lvl5pPr marL="2286000" lvl="4"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5pPr>
            <a:lvl6pPr marL="2743200" lvl="5"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6pPr>
            <a:lvl7pPr marL="3200400" lvl="6"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7pPr>
            <a:lvl8pPr marL="3657600" lvl="7"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8pPr>
            <a:lvl9pPr marL="4114800" lvl="8" indent="-317500"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
        <p:cNvGrpSpPr/>
        <p:nvPr/>
      </p:nvGrpSpPr>
      <p:grpSpPr>
        <a:xfrm>
          <a:off x="0" y="0"/>
          <a:ext cx="0" cy="0"/>
          <a:chOff x="0" y="0"/>
          <a:chExt cx="0" cy="0"/>
        </a:xfrm>
      </p:grpSpPr>
      <p:sp>
        <p:nvSpPr>
          <p:cNvPr id="63" name="Google Shape;63;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 name="Google Shape;64;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4" name="Google Shape;74;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5" name="Google Shape;7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8" name="Google Shape;7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1" name="Google Shape;81;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3007A7F-F5BD-4F12-A7E1-8F65FF6699B0}"/>
              </a:ext>
            </a:extLst>
          </p:cNvPr>
          <p:cNvGraphicFramePr>
            <a:graphicFrameLocks noChangeAspect="1"/>
          </p:cNvGraphicFramePr>
          <p:nvPr userDrawn="1">
            <p:custDataLst>
              <p:tags r:id="rId15"/>
            </p:custDataLst>
            <p:extLst>
              <p:ext uri="{D42A27DB-BD31-4B8C-83A1-F6EECF244321}">
                <p14:modId xmlns:p14="http://schemas.microsoft.com/office/powerpoint/2010/main" val="3908651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0" name="think-cell Slide" r:id="rId16" imgW="395" imgH="396" progId="TCLayout.ActiveDocument.1">
                  <p:embed/>
                </p:oleObj>
              </mc:Choice>
              <mc:Fallback>
                <p:oleObj name="think-cell Slide" r:id="rId16" imgW="395" imgH="396" progId="TCLayout.ActiveDocument.1">
                  <p:embed/>
                  <p:pic>
                    <p:nvPicPr>
                      <p:cNvPr id="2" name="Object 1" hidden="1">
                        <a:extLst>
                          <a:ext uri="{FF2B5EF4-FFF2-40B4-BE49-F238E27FC236}">
                            <a16:creationId xmlns:a16="http://schemas.microsoft.com/office/drawing/2014/main" id="{13007A7F-F5BD-4F12-A7E1-8F65FF6699B0}"/>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434343"/>
              </a:buClr>
              <a:buSzPts val="1800"/>
              <a:buFont typeface="Century Gothic"/>
              <a:buNone/>
              <a:defRPr sz="1800" b="1" i="0" u="none" strike="noStrike" cap="none">
                <a:solidFill>
                  <a:srgbClr val="434343"/>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rgbClr val="434343"/>
              </a:buClr>
              <a:buSzPts val="1800"/>
              <a:buFont typeface="PT Serif"/>
              <a:buChar char="●"/>
              <a:defRPr sz="1800" b="0" i="0" u="none" strike="noStrike" cap="none">
                <a:solidFill>
                  <a:srgbClr val="434343"/>
                </a:solidFill>
                <a:latin typeface="PT Serif"/>
                <a:ea typeface="PT Serif"/>
                <a:cs typeface="PT Serif"/>
                <a:sym typeface="PT Serif"/>
              </a:defRPr>
            </a:lvl1pPr>
            <a:lvl2pPr marL="914400" marR="0" lvl="1"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2pPr>
            <a:lvl3pPr marL="1371600" marR="0" lvl="2"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3pPr>
            <a:lvl4pPr marL="1828800" marR="0" lvl="3"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4pPr>
            <a:lvl5pPr marL="2286000" marR="0" lvl="4"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5pPr>
            <a:lvl6pPr marL="2743200" marR="0" lvl="5"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6pPr>
            <a:lvl7pPr marL="3200400" marR="0" lvl="6"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7pPr>
            <a:lvl8pPr marL="3657600" marR="0" lvl="7"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8pPr>
            <a:lvl9pPr marL="4114800" marR="0" lvl="8" indent="-317500" algn="l" rtl="0">
              <a:lnSpc>
                <a:spcPct val="115000"/>
              </a:lnSpc>
              <a:spcBef>
                <a:spcPts val="0"/>
              </a:spcBef>
              <a:spcAft>
                <a:spcPts val="0"/>
              </a:spcAft>
              <a:buClr>
                <a:srgbClr val="434343"/>
              </a:buClr>
              <a:buSzPts val="1400"/>
              <a:buFont typeface="PT Serif"/>
              <a:buChar char="■"/>
              <a:defRPr sz="1400" b="0" i="0" u="none" strike="noStrike" cap="none">
                <a:solidFill>
                  <a:srgbClr val="434343"/>
                </a:solidFill>
                <a:latin typeface="PT Serif"/>
                <a:ea typeface="PT Serif"/>
                <a:cs typeface="PT Serif"/>
                <a:sym typeface="PT Serif"/>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design.va.gov/" TargetMode="External"/><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design.va.gov/" TargetMode="Externa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10.jpg"/><Relationship Id="rId18" Type="http://schemas.openxmlformats.org/officeDocument/2006/relationships/image" Target="../media/image15.jpg"/><Relationship Id="rId3" Type="http://schemas.openxmlformats.org/officeDocument/2006/relationships/slideLayout" Target="../slideLayouts/slideLayout2.xml"/><Relationship Id="rId21" Type="http://schemas.openxmlformats.org/officeDocument/2006/relationships/image" Target="../media/image18.jp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jpg"/><Relationship Id="rId2" Type="http://schemas.openxmlformats.org/officeDocument/2006/relationships/tags" Target="../tags/tag4.xml"/><Relationship Id="rId16" Type="http://schemas.openxmlformats.org/officeDocument/2006/relationships/image" Target="../media/image13.jpg"/><Relationship Id="rId20" Type="http://schemas.openxmlformats.org/officeDocument/2006/relationships/image" Target="../media/image17.jpg"/><Relationship Id="rId1" Type="http://schemas.openxmlformats.org/officeDocument/2006/relationships/vmlDrawing" Target="../drawings/vmlDrawing3.vml"/><Relationship Id="rId6" Type="http://schemas.openxmlformats.org/officeDocument/2006/relationships/image" Target="../media/image1.emf"/><Relationship Id="rId11" Type="http://schemas.openxmlformats.org/officeDocument/2006/relationships/image" Target="../media/image8.jpg"/><Relationship Id="rId5" Type="http://schemas.openxmlformats.org/officeDocument/2006/relationships/oleObject" Target="../embeddings/oleObject3.bin"/><Relationship Id="rId15" Type="http://schemas.openxmlformats.org/officeDocument/2006/relationships/image" Target="../media/image12.jpg"/><Relationship Id="rId10" Type="http://schemas.openxmlformats.org/officeDocument/2006/relationships/image" Target="../media/image7.jpg"/><Relationship Id="rId19" Type="http://schemas.openxmlformats.org/officeDocument/2006/relationships/image" Target="../media/image16.jpg"/><Relationship Id="rId4" Type="http://schemas.openxmlformats.org/officeDocument/2006/relationships/notesSlide" Target="../notesSlides/notesSlide3.xml"/><Relationship Id="rId9" Type="http://schemas.openxmlformats.org/officeDocument/2006/relationships/image" Target="../media/image6.png"/><Relationship Id="rId14" Type="http://schemas.openxmlformats.org/officeDocument/2006/relationships/image" Target="../media/image11.jpg"/></Relationships>
</file>

<file path=ppt/slides/_rels/slide4.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slideLayout" Target="../slideLayouts/slideLayout2.xml"/><Relationship Id="rId7" Type="http://schemas.openxmlformats.org/officeDocument/2006/relationships/hyperlink" Target="https://app.mural.co/t/innovationboards1199/m/innovationboards1199/1642189405698/0b2e7a2fbd9f722c42e0a48afd3d82d1f655beef?sender=u48d33d296832e946a47f4507" TargetMode="Externa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23.svg"/><Relationship Id="rId3" Type="http://schemas.openxmlformats.org/officeDocument/2006/relationships/tags" Target="../tags/tag7.xml"/><Relationship Id="rId7" Type="http://schemas.openxmlformats.org/officeDocument/2006/relationships/notesSlide" Target="../notesSlides/notesSlide6.xml"/><Relationship Id="rId12" Type="http://schemas.openxmlformats.org/officeDocument/2006/relationships/image" Target="../media/image22.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slideLayout" Target="../slideLayouts/slideLayout2.xml"/><Relationship Id="rId11" Type="http://schemas.openxmlformats.org/officeDocument/2006/relationships/image" Target="../media/image21.svg"/><Relationship Id="rId5" Type="http://schemas.openxmlformats.org/officeDocument/2006/relationships/tags" Target="../tags/tag9.xml"/><Relationship Id="rId15" Type="http://schemas.openxmlformats.org/officeDocument/2006/relationships/image" Target="../media/image25.svg"/><Relationship Id="rId10" Type="http://schemas.openxmlformats.org/officeDocument/2006/relationships/image" Target="../media/image20.png"/><Relationship Id="rId4" Type="http://schemas.openxmlformats.org/officeDocument/2006/relationships/tags" Target="../tags/tag8.xml"/><Relationship Id="rId9" Type="http://schemas.openxmlformats.org/officeDocument/2006/relationships/image" Target="../media/image1.emf"/><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3.svg"/><Relationship Id="rId3" Type="http://schemas.openxmlformats.org/officeDocument/2006/relationships/tags" Target="../tags/tag11.xml"/><Relationship Id="rId7" Type="http://schemas.openxmlformats.org/officeDocument/2006/relationships/notesSlide" Target="../notesSlides/notesSlide7.xml"/><Relationship Id="rId12" Type="http://schemas.openxmlformats.org/officeDocument/2006/relationships/image" Target="../media/image22.png"/><Relationship Id="rId2" Type="http://schemas.openxmlformats.org/officeDocument/2006/relationships/tags" Target="../tags/tag10.xml"/><Relationship Id="rId1" Type="http://schemas.openxmlformats.org/officeDocument/2006/relationships/vmlDrawing" Target="../drawings/vmlDrawing6.vml"/><Relationship Id="rId6" Type="http://schemas.openxmlformats.org/officeDocument/2006/relationships/slideLayout" Target="../slideLayouts/slideLayout2.xml"/><Relationship Id="rId11" Type="http://schemas.openxmlformats.org/officeDocument/2006/relationships/image" Target="../media/image21.svg"/><Relationship Id="rId5" Type="http://schemas.openxmlformats.org/officeDocument/2006/relationships/tags" Target="../tags/tag13.xml"/><Relationship Id="rId15" Type="http://schemas.openxmlformats.org/officeDocument/2006/relationships/image" Target="../media/image25.svg"/><Relationship Id="rId10" Type="http://schemas.openxmlformats.org/officeDocument/2006/relationships/image" Target="../media/image20.png"/><Relationship Id="rId4" Type="http://schemas.openxmlformats.org/officeDocument/2006/relationships/tags" Target="../tags/tag12.xml"/><Relationship Id="rId9" Type="http://schemas.openxmlformats.org/officeDocument/2006/relationships/image" Target="../media/image1.emf"/><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3"/>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pic>
        <p:nvPicPr>
          <p:cNvPr id="312" name="Google Shape;312;p63"/>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314" name="Google Shape;314;p63"/>
          <p:cNvSpPr txBox="1"/>
          <p:nvPr/>
        </p:nvSpPr>
        <p:spPr>
          <a:xfrm>
            <a:off x="464100" y="1451638"/>
            <a:ext cx="6414000" cy="35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1" u="none" strike="noStrike" cap="none" dirty="0">
                <a:solidFill>
                  <a:schemeClr val="lt1"/>
                </a:solidFill>
                <a:latin typeface="PT Serif"/>
                <a:ea typeface="PT Serif"/>
                <a:cs typeface="PT Serif"/>
                <a:sym typeface="PT Serif"/>
              </a:rPr>
              <a:t>Veteran-Facing Services – Digital Health Modernization</a:t>
            </a:r>
            <a:endParaRPr sz="1100" b="0" i="1" u="none" strike="noStrike" cap="none" dirty="0">
              <a:solidFill>
                <a:srgbClr val="000000"/>
              </a:solidFill>
              <a:latin typeface="Arial"/>
              <a:ea typeface="Arial"/>
              <a:cs typeface="Arial"/>
              <a:sym typeface="Arial"/>
            </a:endParaRPr>
          </a:p>
        </p:txBody>
      </p:sp>
      <p:sp>
        <p:nvSpPr>
          <p:cNvPr id="315" name="Google Shape;315;p63"/>
          <p:cNvSpPr/>
          <p:nvPr/>
        </p:nvSpPr>
        <p:spPr>
          <a:xfrm>
            <a:off x="569100" y="3127925"/>
            <a:ext cx="2295600" cy="38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6" name="Google Shape;316;p63"/>
          <p:cNvSpPr txBox="1"/>
          <p:nvPr/>
        </p:nvSpPr>
        <p:spPr>
          <a:xfrm>
            <a:off x="464099" y="3240801"/>
            <a:ext cx="5171400" cy="52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 sz="1090" b="0" i="0" u="none" strike="noStrike" cap="none" dirty="0">
                <a:solidFill>
                  <a:schemeClr val="lt1"/>
                </a:solidFill>
                <a:latin typeface="PT Serif"/>
                <a:ea typeface="PT Serif"/>
                <a:cs typeface="PT Serif"/>
                <a:sym typeface="PT Serif"/>
              </a:rPr>
              <a:t>Kickoff Meeting</a:t>
            </a:r>
            <a:endParaRPr sz="1090" b="0" i="0" u="none" strike="noStrike" cap="none" dirty="0">
              <a:solidFill>
                <a:schemeClr val="lt1"/>
              </a:solidFill>
              <a:latin typeface="PT Serif"/>
              <a:ea typeface="PT Serif"/>
              <a:cs typeface="PT Serif"/>
              <a:sym typeface="PT Serif"/>
            </a:endParaRPr>
          </a:p>
          <a:p>
            <a:pPr marL="0" marR="0" lvl="0" indent="0" algn="l" rtl="0">
              <a:lnSpc>
                <a:spcPct val="100000"/>
              </a:lnSpc>
              <a:spcBef>
                <a:spcPts val="0"/>
              </a:spcBef>
              <a:spcAft>
                <a:spcPts val="0"/>
              </a:spcAft>
              <a:buClr>
                <a:srgbClr val="000000"/>
              </a:buClr>
              <a:buSzPts val="1090"/>
              <a:buFont typeface="Arial"/>
              <a:buNone/>
            </a:pPr>
            <a:r>
              <a:rPr lang="en" sz="1090" b="0" i="0" u="none" strike="noStrike" cap="none" dirty="0">
                <a:solidFill>
                  <a:schemeClr val="lt1"/>
                </a:solidFill>
                <a:latin typeface="PT Serif"/>
                <a:ea typeface="PT Serif"/>
                <a:cs typeface="PT Serif"/>
                <a:sym typeface="PT Serif"/>
              </a:rPr>
              <a:t>20 January 2022</a:t>
            </a:r>
            <a:endParaRPr sz="1090" b="0" i="0" u="none" strike="noStrike" cap="none" dirty="0">
              <a:solidFill>
                <a:schemeClr val="lt1"/>
              </a:solidFill>
              <a:latin typeface="PT Serif"/>
              <a:ea typeface="PT Serif"/>
              <a:cs typeface="PT Serif"/>
              <a:sym typeface="PT Serif"/>
            </a:endParaRPr>
          </a:p>
        </p:txBody>
      </p:sp>
      <p:sp>
        <p:nvSpPr>
          <p:cNvPr id="13" name="Google Shape;741;p81">
            <a:extLst>
              <a:ext uri="{FF2B5EF4-FFF2-40B4-BE49-F238E27FC236}">
                <a16:creationId xmlns:a16="http://schemas.microsoft.com/office/drawing/2014/main" id="{1B197A53-02E6-48A6-8366-F77C14C74656}"/>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a:t>
            </a:fld>
            <a:endParaRPr dirty="0">
              <a:latin typeface="PT Serif" panose="020A0603040505020204" pitchFamily="18" charset="0"/>
            </a:endParaRPr>
          </a:p>
        </p:txBody>
      </p:sp>
      <p:sp>
        <p:nvSpPr>
          <p:cNvPr id="10" name="Google Shape;693;p75">
            <a:extLst>
              <a:ext uri="{FF2B5EF4-FFF2-40B4-BE49-F238E27FC236}">
                <a16:creationId xmlns:a16="http://schemas.microsoft.com/office/drawing/2014/main" id="{3386DFB9-49DA-7141-B441-670869BAFDAD}"/>
              </a:ext>
            </a:extLst>
          </p:cNvPr>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dirty="0">
                <a:solidFill>
                  <a:schemeClr val="lt1"/>
                </a:solidFill>
                <a:latin typeface="PT Serif"/>
                <a:ea typeface="PT Serif"/>
                <a:cs typeface="PT Serif"/>
                <a:sym typeface="PT Serif"/>
              </a:rPr>
              <a:t>1095-B Tax Form</a:t>
            </a:r>
            <a:endParaRPr sz="3240" b="1" i="0" u="none" strike="noStrike" cap="none" dirty="0">
              <a:solidFill>
                <a:schemeClr val="lt1"/>
              </a:solidFill>
              <a:latin typeface="Century Gothic"/>
              <a:ea typeface="Century Gothic"/>
              <a:cs typeface="Century Gothic"/>
              <a:sym typeface="Century Gothic"/>
            </a:endParaRPr>
          </a:p>
        </p:txBody>
      </p:sp>
      <p:pic>
        <p:nvPicPr>
          <p:cNvPr id="5" name="Picture 4">
            <a:extLst>
              <a:ext uri="{FF2B5EF4-FFF2-40B4-BE49-F238E27FC236}">
                <a16:creationId xmlns:a16="http://schemas.microsoft.com/office/drawing/2014/main" id="{D6E923C0-FC20-D84F-B4BF-600FF1444B0D}"/>
              </a:ext>
            </a:extLst>
          </p:cNvPr>
          <p:cNvPicPr>
            <a:picLocks noChangeAspect="1"/>
          </p:cNvPicPr>
          <p:nvPr/>
        </p:nvPicPr>
        <p:blipFill>
          <a:blip r:embed="rId4"/>
          <a:stretch>
            <a:fillRect/>
          </a:stretch>
        </p:blipFill>
        <p:spPr>
          <a:xfrm>
            <a:off x="7577798" y="4679095"/>
            <a:ext cx="1206144" cy="3618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2E22FE-E21E-4A77-BFA8-2C02BBB94CAF}"/>
              </a:ext>
            </a:extLst>
          </p:cNvPr>
          <p:cNvGraphicFramePr>
            <a:graphicFrameLocks noChangeAspect="1"/>
          </p:cNvGraphicFramePr>
          <p:nvPr>
            <p:custDataLst>
              <p:tags r:id="rId2"/>
            </p:custDataLst>
            <p:extLst>
              <p:ext uri="{D42A27DB-BD31-4B8C-83A1-F6EECF244321}">
                <p14:modId xmlns:p14="http://schemas.microsoft.com/office/powerpoint/2010/main" val="42234023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8"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632E22FE-E21E-4A77-BFA8-2C02BBB94CA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23" name="Google Shape;623;p72"/>
          <p:cNvSpPr/>
          <p:nvPr/>
        </p:nvSpPr>
        <p:spPr>
          <a:xfrm>
            <a:off x="395645" y="2683212"/>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12:00 – 1:00 PM</a:t>
            </a:r>
            <a:endParaRPr dirty="0">
              <a:latin typeface="PT Serif" panose="020A0603040505020204" pitchFamily="18" charset="0"/>
            </a:endParaRPr>
          </a:p>
        </p:txBody>
      </p:sp>
      <p:sp>
        <p:nvSpPr>
          <p:cNvPr id="624" name="Google Shape;624;p72"/>
          <p:cNvSpPr/>
          <p:nvPr/>
        </p:nvSpPr>
        <p:spPr>
          <a:xfrm>
            <a:off x="395645" y="148996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09:00 – 10:00 AM</a:t>
            </a:r>
            <a:endParaRPr dirty="0">
              <a:latin typeface="PT Serif" panose="020A0603040505020204" pitchFamily="18" charset="0"/>
            </a:endParaRPr>
          </a:p>
        </p:txBody>
      </p:sp>
      <p:cxnSp>
        <p:nvCxnSpPr>
          <p:cNvPr id="625" name="Google Shape;625;p72"/>
          <p:cNvCxnSpPr/>
          <p:nvPr/>
        </p:nvCxnSpPr>
        <p:spPr>
          <a:xfrm>
            <a:off x="395645" y="1854956"/>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6" name="Google Shape;626;p72"/>
          <p:cNvCxnSpPr/>
          <p:nvPr/>
        </p:nvCxnSpPr>
        <p:spPr>
          <a:xfrm>
            <a:off x="395645" y="2250967"/>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7" name="Google Shape;627;p72"/>
          <p:cNvCxnSpPr/>
          <p:nvPr/>
        </p:nvCxnSpPr>
        <p:spPr>
          <a:xfrm>
            <a:off x="395645" y="2652189"/>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8" name="Google Shape;628;p72"/>
          <p:cNvCxnSpPr/>
          <p:nvPr/>
        </p:nvCxnSpPr>
        <p:spPr>
          <a:xfrm>
            <a:off x="395645" y="3048200"/>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9" name="Google Shape;629;p72"/>
          <p:cNvCxnSpPr/>
          <p:nvPr/>
        </p:nvCxnSpPr>
        <p:spPr>
          <a:xfrm>
            <a:off x="395645" y="3432195"/>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0" name="Google Shape;630;p72"/>
          <p:cNvCxnSpPr/>
          <p:nvPr/>
        </p:nvCxnSpPr>
        <p:spPr>
          <a:xfrm>
            <a:off x="395645" y="3828206"/>
            <a:ext cx="8352711"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1" name="Google Shape;631;p72"/>
          <p:cNvCxnSpPr/>
          <p:nvPr/>
        </p:nvCxnSpPr>
        <p:spPr>
          <a:xfrm>
            <a:off x="395645" y="4224217"/>
            <a:ext cx="8352711"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632" name="Google Shape;632;p72"/>
          <p:cNvSpPr txBox="1">
            <a:spLocks/>
          </p:cNvSpPr>
          <p:nvPr/>
        </p:nvSpPr>
        <p:spPr>
          <a:xfrm>
            <a:off x="3587854"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US" sz="900" b="1" dirty="0">
                <a:solidFill>
                  <a:schemeClr val="accent1"/>
                </a:solidFill>
                <a:latin typeface="PT Serif" panose="020A0603040505020204" pitchFamily="18" charset="0"/>
                <a:ea typeface="PT Serif"/>
                <a:cs typeface="PT Serif"/>
                <a:sym typeface="PT Serif"/>
              </a:rPr>
              <a:t>Monday</a:t>
            </a:r>
            <a:endParaRPr lang="en-US" sz="900" dirty="0">
              <a:solidFill>
                <a:schemeClr val="accent1"/>
              </a:solidFill>
              <a:latin typeface="PT Serif" panose="020A0603040505020204" pitchFamily="18" charset="0"/>
            </a:endParaRPr>
          </a:p>
        </p:txBody>
      </p:sp>
      <p:sp>
        <p:nvSpPr>
          <p:cNvPr id="633" name="Google Shape;633;p72"/>
          <p:cNvSpPr txBox="1">
            <a:spLocks/>
          </p:cNvSpPr>
          <p:nvPr/>
        </p:nvSpPr>
        <p:spPr>
          <a:xfrm>
            <a:off x="1323445" y="1284026"/>
            <a:ext cx="684233" cy="170700"/>
          </a:xfrm>
          <a:prstGeom prst="rect">
            <a:avLst/>
          </a:prstGeom>
          <a:solidFill>
            <a:srgbClr val="EEEEEE"/>
          </a:solidFill>
          <a:ln>
            <a:noFill/>
          </a:ln>
        </p:spPr>
        <p:txBody>
          <a:bodyPr spcFirstLastPara="1" wrap="square" lIns="0" tIns="0" rIns="0" bIns="7375" anchor="ctr" anchorCtr="0">
            <a:noAutofit/>
          </a:bodyPr>
          <a:lstStyle/>
          <a:p>
            <a:pPr marL="0" marR="0" lvl="0" indent="0" algn="ctr" rtl="0">
              <a:lnSpc>
                <a:spcPct val="110000"/>
              </a:lnSpc>
              <a:spcBef>
                <a:spcPts val="0"/>
              </a:spcBef>
              <a:spcAft>
                <a:spcPts val="0"/>
              </a:spcAft>
              <a:buNone/>
            </a:pPr>
            <a:r>
              <a:rPr lang="en-US" sz="900" b="1" dirty="0">
                <a:solidFill>
                  <a:schemeClr val="accent1"/>
                </a:solidFill>
                <a:latin typeface="PT Serif" panose="020A0603040505020204" pitchFamily="18" charset="0"/>
              </a:rPr>
              <a:t>Wednesday</a:t>
            </a:r>
            <a:endParaRPr sz="900" b="1" dirty="0">
              <a:solidFill>
                <a:schemeClr val="accent1"/>
              </a:solidFill>
              <a:latin typeface="PT Serif" panose="020A0603040505020204" pitchFamily="18" charset="0"/>
            </a:endParaRPr>
          </a:p>
        </p:txBody>
      </p:sp>
      <p:sp>
        <p:nvSpPr>
          <p:cNvPr id="634" name="Google Shape;634;p72"/>
          <p:cNvSpPr>
            <a:spLocks/>
          </p:cNvSpPr>
          <p:nvPr/>
        </p:nvSpPr>
        <p:spPr>
          <a:xfrm>
            <a:off x="1323445" y="3463251"/>
            <a:ext cx="684233" cy="729878"/>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700">
                <a:solidFill>
                  <a:srgbClr val="FFFFFF"/>
                </a:solidFill>
                <a:latin typeface="PT Serif" panose="020A0603040505020204" pitchFamily="18" charset="0"/>
                <a:ea typeface="PT Serif"/>
                <a:cs typeface="PT Serif"/>
                <a:sym typeface="PT Serif"/>
              </a:rPr>
              <a:t>Sprint Planning</a:t>
            </a:r>
            <a:endParaRPr sz="700" dirty="0">
              <a:solidFill>
                <a:srgbClr val="FFFFFF"/>
              </a:solidFill>
              <a:latin typeface="PT Serif" panose="020A0603040505020204" pitchFamily="18" charset="0"/>
              <a:ea typeface="PT Serif"/>
              <a:cs typeface="PT Serif"/>
              <a:sym typeface="PT Serif"/>
            </a:endParaRPr>
          </a:p>
        </p:txBody>
      </p:sp>
      <p:sp>
        <p:nvSpPr>
          <p:cNvPr id="635" name="Google Shape;635;p72"/>
          <p:cNvSpPr/>
          <p:nvPr/>
        </p:nvSpPr>
        <p:spPr>
          <a:xfrm>
            <a:off x="395645" y="188597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10:00 – 11:00 AM</a:t>
            </a:r>
            <a:endParaRPr dirty="0">
              <a:latin typeface="PT Serif" panose="020A0603040505020204" pitchFamily="18" charset="0"/>
            </a:endParaRPr>
          </a:p>
        </p:txBody>
      </p:sp>
      <p:sp>
        <p:nvSpPr>
          <p:cNvPr id="636" name="Google Shape;636;p72"/>
          <p:cNvSpPr txBox="1">
            <a:spLocks/>
          </p:cNvSpPr>
          <p:nvPr/>
        </p:nvSpPr>
        <p:spPr>
          <a:xfrm>
            <a:off x="2850662"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 sz="900" b="1" dirty="0">
                <a:solidFill>
                  <a:schemeClr val="accent1"/>
                </a:solidFill>
                <a:latin typeface="PT Serif" panose="020A0603040505020204" pitchFamily="18" charset="0"/>
                <a:ea typeface="PT Serif"/>
                <a:cs typeface="PT Serif"/>
                <a:sym typeface="PT Serif"/>
              </a:rPr>
              <a:t>Friday</a:t>
            </a:r>
            <a:endParaRPr sz="900" dirty="0">
              <a:solidFill>
                <a:schemeClr val="accent1"/>
              </a:solidFill>
              <a:latin typeface="PT Serif" panose="020A0603040505020204" pitchFamily="18" charset="0"/>
            </a:endParaRPr>
          </a:p>
        </p:txBody>
      </p:sp>
      <p:cxnSp>
        <p:nvCxnSpPr>
          <p:cNvPr id="637" name="Google Shape;637;p72"/>
          <p:cNvCxnSpPr/>
          <p:nvPr/>
        </p:nvCxnSpPr>
        <p:spPr>
          <a:xfrm>
            <a:off x="3559351" y="1284026"/>
            <a:ext cx="0" cy="3305100"/>
          </a:xfrm>
          <a:prstGeom prst="straightConnector1">
            <a:avLst/>
          </a:prstGeom>
          <a:noFill/>
          <a:ln w="9525" cap="flat" cmpd="sng">
            <a:solidFill>
              <a:srgbClr val="BFBFBF"/>
            </a:solidFill>
            <a:prstDash val="solid"/>
            <a:round/>
            <a:headEnd type="none" w="sm" len="sm"/>
            <a:tailEnd type="none" w="sm" len="sm"/>
          </a:ln>
        </p:spPr>
      </p:cxnSp>
      <p:cxnSp>
        <p:nvCxnSpPr>
          <p:cNvPr id="638" name="Google Shape;638;p72"/>
          <p:cNvCxnSpPr>
            <a:cxnSpLocks/>
          </p:cNvCxnSpPr>
          <p:nvPr/>
        </p:nvCxnSpPr>
        <p:spPr>
          <a:xfrm>
            <a:off x="7302479" y="1284026"/>
            <a:ext cx="0" cy="3305100"/>
          </a:xfrm>
          <a:prstGeom prst="straightConnector1">
            <a:avLst/>
          </a:prstGeom>
          <a:noFill/>
          <a:ln w="9525" cap="flat" cmpd="sng">
            <a:solidFill>
              <a:srgbClr val="BFBFBF"/>
            </a:solidFill>
            <a:prstDash val="solid"/>
            <a:round/>
            <a:headEnd type="none" w="sm" len="sm"/>
            <a:tailEnd type="none" w="sm" len="sm"/>
          </a:ln>
        </p:spPr>
      </p:cxnSp>
      <p:sp>
        <p:nvSpPr>
          <p:cNvPr id="639" name="Google Shape;639;p72"/>
          <p:cNvSpPr txBox="1">
            <a:spLocks/>
          </p:cNvSpPr>
          <p:nvPr/>
        </p:nvSpPr>
        <p:spPr>
          <a:xfrm>
            <a:off x="2060638"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 sz="900" b="1" dirty="0">
                <a:solidFill>
                  <a:schemeClr val="accent1"/>
                </a:solidFill>
                <a:latin typeface="PT Serif" panose="020A0603040505020204" pitchFamily="18" charset="0"/>
                <a:ea typeface="PT Serif"/>
                <a:cs typeface="PT Serif"/>
                <a:sym typeface="PT Serif"/>
              </a:rPr>
              <a:t>Thursday</a:t>
            </a:r>
            <a:endParaRPr sz="900" dirty="0">
              <a:solidFill>
                <a:schemeClr val="accent1"/>
              </a:solidFill>
              <a:latin typeface="PT Serif" panose="020A0603040505020204" pitchFamily="18" charset="0"/>
            </a:endParaRPr>
          </a:p>
        </p:txBody>
      </p:sp>
      <p:sp>
        <p:nvSpPr>
          <p:cNvPr id="640" name="Google Shape;640;p72"/>
          <p:cNvSpPr txBox="1">
            <a:spLocks/>
          </p:cNvSpPr>
          <p:nvPr/>
        </p:nvSpPr>
        <p:spPr>
          <a:xfrm>
            <a:off x="4325047"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US" sz="900" b="1" dirty="0">
                <a:solidFill>
                  <a:schemeClr val="accent1"/>
                </a:solidFill>
                <a:latin typeface="PT Serif" panose="020A0603040505020204" pitchFamily="18" charset="0"/>
                <a:ea typeface="PT Serif"/>
                <a:cs typeface="PT Serif"/>
                <a:sym typeface="PT Serif"/>
              </a:rPr>
              <a:t>Tuesday</a:t>
            </a:r>
            <a:endParaRPr lang="en-US" sz="900" dirty="0">
              <a:solidFill>
                <a:schemeClr val="accent1"/>
              </a:solidFill>
              <a:latin typeface="PT Serif" panose="020A0603040505020204" pitchFamily="18" charset="0"/>
            </a:endParaRPr>
          </a:p>
        </p:txBody>
      </p:sp>
      <p:sp>
        <p:nvSpPr>
          <p:cNvPr id="641" name="Google Shape;641;p72"/>
          <p:cNvSpPr txBox="1">
            <a:spLocks/>
          </p:cNvSpPr>
          <p:nvPr/>
        </p:nvSpPr>
        <p:spPr>
          <a:xfrm>
            <a:off x="5062239"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US" sz="900" b="1" dirty="0">
                <a:solidFill>
                  <a:schemeClr val="accent1"/>
                </a:solidFill>
                <a:latin typeface="PT Serif" panose="020A0603040505020204" pitchFamily="18" charset="0"/>
                <a:ea typeface="PT Serif"/>
                <a:cs typeface="PT Serif"/>
                <a:sym typeface="PT Serif"/>
              </a:rPr>
              <a:t>Wednesday</a:t>
            </a:r>
            <a:endParaRPr lang="en-US" sz="900" dirty="0">
              <a:solidFill>
                <a:schemeClr val="accent1"/>
              </a:solidFill>
              <a:latin typeface="PT Serif" panose="020A0603040505020204" pitchFamily="18" charset="0"/>
            </a:endParaRPr>
          </a:p>
        </p:txBody>
      </p:sp>
      <p:sp>
        <p:nvSpPr>
          <p:cNvPr id="642" name="Google Shape;642;p72"/>
          <p:cNvSpPr txBox="1">
            <a:spLocks/>
          </p:cNvSpPr>
          <p:nvPr/>
        </p:nvSpPr>
        <p:spPr>
          <a:xfrm>
            <a:off x="5799432"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US" sz="900" b="1" dirty="0">
                <a:solidFill>
                  <a:schemeClr val="accent1"/>
                </a:solidFill>
                <a:latin typeface="PT Serif" panose="020A0603040505020204" pitchFamily="18" charset="0"/>
                <a:ea typeface="PT Serif"/>
                <a:cs typeface="PT Serif"/>
                <a:sym typeface="PT Serif"/>
              </a:rPr>
              <a:t>Thursday</a:t>
            </a:r>
            <a:endParaRPr lang="en-US" sz="900" dirty="0">
              <a:solidFill>
                <a:schemeClr val="accent1"/>
              </a:solidFill>
              <a:latin typeface="PT Serif" panose="020A0603040505020204" pitchFamily="18" charset="0"/>
            </a:endParaRPr>
          </a:p>
        </p:txBody>
      </p:sp>
      <p:sp>
        <p:nvSpPr>
          <p:cNvPr id="643" name="Google Shape;643;p72"/>
          <p:cNvSpPr txBox="1">
            <a:spLocks/>
          </p:cNvSpPr>
          <p:nvPr/>
        </p:nvSpPr>
        <p:spPr>
          <a:xfrm>
            <a:off x="6589456"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 sz="900" b="1" dirty="0">
                <a:solidFill>
                  <a:schemeClr val="accent1"/>
                </a:solidFill>
                <a:latin typeface="PT Serif" panose="020A0603040505020204" pitchFamily="18" charset="0"/>
                <a:ea typeface="PT Serif"/>
                <a:cs typeface="PT Serif"/>
                <a:sym typeface="PT Serif"/>
              </a:rPr>
              <a:t>Friday</a:t>
            </a:r>
            <a:endParaRPr sz="900" dirty="0">
              <a:solidFill>
                <a:schemeClr val="accent1"/>
              </a:solidFill>
              <a:latin typeface="PT Serif" panose="020A0603040505020204" pitchFamily="18" charset="0"/>
            </a:endParaRPr>
          </a:p>
        </p:txBody>
      </p:sp>
      <p:sp>
        <p:nvSpPr>
          <p:cNvPr id="644" name="Google Shape;644;p72"/>
          <p:cNvSpPr txBox="1">
            <a:spLocks/>
          </p:cNvSpPr>
          <p:nvPr/>
        </p:nvSpPr>
        <p:spPr>
          <a:xfrm>
            <a:off x="7326648" y="1284026"/>
            <a:ext cx="684233" cy="170700"/>
          </a:xfrm>
          <a:prstGeom prst="rect">
            <a:avLst/>
          </a:prstGeom>
          <a:solidFill>
            <a:srgbClr val="EEEEEE"/>
          </a:solidFill>
          <a:ln>
            <a:noFill/>
          </a:ln>
        </p:spPr>
        <p:txBody>
          <a:bodyPr spcFirstLastPara="1" wrap="square" lIns="0" tIns="0" rIns="0" bIns="7375" anchor="ctr" anchorCtr="0">
            <a:noAutofit/>
          </a:bodyPr>
          <a:lstStyle/>
          <a:p>
            <a:pPr lvl="0" algn="ctr">
              <a:lnSpc>
                <a:spcPct val="110000"/>
              </a:lnSpc>
            </a:pPr>
            <a:r>
              <a:rPr lang="en" sz="900" b="1" dirty="0">
                <a:solidFill>
                  <a:schemeClr val="accent1"/>
                </a:solidFill>
                <a:latin typeface="PT Serif" panose="020A0603040505020204" pitchFamily="18" charset="0"/>
                <a:ea typeface="PT Serif"/>
                <a:cs typeface="PT Serif"/>
                <a:sym typeface="PT Serif"/>
              </a:rPr>
              <a:t>Monday</a:t>
            </a:r>
            <a:endParaRPr sz="900" dirty="0">
              <a:solidFill>
                <a:schemeClr val="accent1"/>
              </a:solidFill>
              <a:latin typeface="PT Serif" panose="020A0603040505020204" pitchFamily="18" charset="0"/>
            </a:endParaRPr>
          </a:p>
        </p:txBody>
      </p:sp>
      <p:sp>
        <p:nvSpPr>
          <p:cNvPr id="646" name="Google Shape;646;p72"/>
          <p:cNvSpPr>
            <a:spLocks/>
          </p:cNvSpPr>
          <p:nvPr/>
        </p:nvSpPr>
        <p:spPr>
          <a:xfrm>
            <a:off x="1323445" y="3079248"/>
            <a:ext cx="684233" cy="321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Sprint Retro</a:t>
            </a:r>
            <a:endParaRPr dirty="0">
              <a:latin typeface="PT Serif" panose="020A0603040505020204" pitchFamily="18" charset="0"/>
            </a:endParaRPr>
          </a:p>
        </p:txBody>
      </p:sp>
      <p:sp>
        <p:nvSpPr>
          <p:cNvPr id="647" name="Google Shape;647;p72"/>
          <p:cNvSpPr>
            <a:spLocks/>
          </p:cNvSpPr>
          <p:nvPr/>
        </p:nvSpPr>
        <p:spPr>
          <a:xfrm>
            <a:off x="395645" y="2284628"/>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dirty="0">
                <a:solidFill>
                  <a:schemeClr val="dk1"/>
                </a:solidFill>
                <a:latin typeface="PT Serif" panose="020A0603040505020204" pitchFamily="18" charset="0"/>
                <a:ea typeface="PT Serif"/>
                <a:cs typeface="PT Serif"/>
                <a:sym typeface="PT Serif"/>
              </a:rPr>
              <a:t>11:00 – 12:00 AM</a:t>
            </a:r>
            <a:endParaRPr dirty="0">
              <a:latin typeface="PT Serif" panose="020A0603040505020204" pitchFamily="18" charset="0"/>
            </a:endParaRPr>
          </a:p>
        </p:txBody>
      </p:sp>
      <p:sp>
        <p:nvSpPr>
          <p:cNvPr id="648" name="Google Shape;648;p72"/>
          <p:cNvSpPr/>
          <p:nvPr/>
        </p:nvSpPr>
        <p:spPr>
          <a:xfrm>
            <a:off x="3587847"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49" name="Google Shape;649;p72"/>
          <p:cNvSpPr>
            <a:spLocks/>
          </p:cNvSpPr>
          <p:nvPr/>
        </p:nvSpPr>
        <p:spPr>
          <a:xfrm>
            <a:off x="1323445" y="2284628"/>
            <a:ext cx="684233" cy="333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700" b="0" i="0" u="none" strike="noStrike" cap="none">
                <a:solidFill>
                  <a:srgbClr val="000000"/>
                </a:solidFill>
                <a:latin typeface="PT Serif" panose="020A0603040505020204" pitchFamily="18" charset="0"/>
                <a:ea typeface="PT Serif"/>
                <a:cs typeface="PT Serif"/>
                <a:sym typeface="PT Serif"/>
              </a:rPr>
              <a:t>Sprint Demo</a:t>
            </a:r>
            <a:endParaRPr dirty="0">
              <a:latin typeface="PT Serif" panose="020A0603040505020204" pitchFamily="18" charset="0"/>
            </a:endParaRPr>
          </a:p>
        </p:txBody>
      </p:sp>
      <p:sp>
        <p:nvSpPr>
          <p:cNvPr id="650" name="Google Shape;650;p72"/>
          <p:cNvSpPr/>
          <p:nvPr/>
        </p:nvSpPr>
        <p:spPr>
          <a:xfrm>
            <a:off x="285065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1" name="Google Shape;651;p72"/>
          <p:cNvSpPr/>
          <p:nvPr/>
        </p:nvSpPr>
        <p:spPr>
          <a:xfrm>
            <a:off x="206062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2" name="Google Shape;652;p72"/>
          <p:cNvSpPr/>
          <p:nvPr/>
        </p:nvSpPr>
        <p:spPr>
          <a:xfrm>
            <a:off x="4325041"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3" name="Google Shape;653;p72"/>
          <p:cNvSpPr/>
          <p:nvPr/>
        </p:nvSpPr>
        <p:spPr>
          <a:xfrm>
            <a:off x="506223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4" name="Google Shape;654;p72"/>
          <p:cNvSpPr/>
          <p:nvPr/>
        </p:nvSpPr>
        <p:spPr>
          <a:xfrm>
            <a:off x="5799429"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5" name="Google Shape;655;p72"/>
          <p:cNvSpPr/>
          <p:nvPr/>
        </p:nvSpPr>
        <p:spPr>
          <a:xfrm>
            <a:off x="6589454"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6" name="Google Shape;656;p72"/>
          <p:cNvSpPr/>
          <p:nvPr/>
        </p:nvSpPr>
        <p:spPr>
          <a:xfrm>
            <a:off x="7326648"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7" name="Google Shape;657;p72"/>
          <p:cNvSpPr/>
          <p:nvPr/>
        </p:nvSpPr>
        <p:spPr>
          <a:xfrm>
            <a:off x="8063843" y="2284628"/>
            <a:ext cx="684233" cy="173100"/>
          </a:xfrm>
          <a:prstGeom prst="rect">
            <a:avLst/>
          </a:prstGeom>
          <a:solidFill>
            <a:schemeClr val="accent1"/>
          </a:solidFill>
          <a:ln>
            <a:noFill/>
          </a:ln>
        </p:spPr>
        <p:txBody>
          <a:bodyPr spcFirstLastPara="1" wrap="square" lIns="30475" tIns="0" rIns="30475" bIns="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Daily Standup</a:t>
            </a:r>
            <a:endParaRPr dirty="0">
              <a:latin typeface="PT Serif" panose="020A0603040505020204" pitchFamily="18" charset="0"/>
            </a:endParaRPr>
          </a:p>
        </p:txBody>
      </p:sp>
      <p:sp>
        <p:nvSpPr>
          <p:cNvPr id="658" name="Google Shape;658;p72"/>
          <p:cNvSpPr>
            <a:spLocks/>
          </p:cNvSpPr>
          <p:nvPr/>
        </p:nvSpPr>
        <p:spPr>
          <a:xfrm>
            <a:off x="3587854"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a:solidFill>
                  <a:srgbClr val="FFFFFF"/>
                </a:solidFill>
                <a:latin typeface="PT Serif" panose="020A0603040505020204" pitchFamily="18" charset="0"/>
                <a:ea typeface="PT Serif"/>
                <a:cs typeface="PT Serif"/>
                <a:sym typeface="PT Serif"/>
              </a:rPr>
              <a:t>Backlog Grooming (Internal)</a:t>
            </a:r>
            <a:endParaRPr sz="700" dirty="0">
              <a:solidFill>
                <a:srgbClr val="FFFFFF"/>
              </a:solidFill>
              <a:latin typeface="PT Serif" panose="020A0603040505020204" pitchFamily="18" charset="0"/>
              <a:ea typeface="PT Serif"/>
              <a:cs typeface="PT Serif"/>
              <a:sym typeface="PT Serif"/>
            </a:endParaRPr>
          </a:p>
        </p:txBody>
      </p:sp>
      <p:sp>
        <p:nvSpPr>
          <p:cNvPr id="659" name="Google Shape;659;p72"/>
          <p:cNvSpPr>
            <a:spLocks/>
          </p:cNvSpPr>
          <p:nvPr/>
        </p:nvSpPr>
        <p:spPr>
          <a:xfrm>
            <a:off x="285066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a:latin typeface="PT Serif" panose="020A0603040505020204" pitchFamily="18" charset="0"/>
                <a:ea typeface="PT Serif"/>
                <a:cs typeface="PT Serif"/>
                <a:sym typeface="PT Serif"/>
              </a:rPr>
              <a:t>PO Sync </a:t>
            </a:r>
            <a:endParaRPr sz="700" dirty="0">
              <a:latin typeface="PT Serif" panose="020A0603040505020204" pitchFamily="18" charset="0"/>
              <a:ea typeface="PT Serif"/>
              <a:cs typeface="PT Serif"/>
              <a:sym typeface="PT Serif"/>
            </a:endParaRPr>
          </a:p>
        </p:txBody>
      </p:sp>
      <p:sp>
        <p:nvSpPr>
          <p:cNvPr id="645" name="Google Shape;645;p72"/>
          <p:cNvSpPr/>
          <p:nvPr/>
        </p:nvSpPr>
        <p:spPr>
          <a:xfrm>
            <a:off x="395645" y="3859229"/>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3:00 – 4:00 PM</a:t>
            </a:r>
            <a:endParaRPr dirty="0">
              <a:latin typeface="PT Serif" panose="020A0603040505020204" pitchFamily="18" charset="0"/>
            </a:endParaRPr>
          </a:p>
        </p:txBody>
      </p:sp>
      <p:sp>
        <p:nvSpPr>
          <p:cNvPr id="660" name="Google Shape;660;p72"/>
          <p:cNvSpPr/>
          <p:nvPr/>
        </p:nvSpPr>
        <p:spPr>
          <a:xfrm>
            <a:off x="395645" y="3463251"/>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2:00 – 3:00 PM</a:t>
            </a:r>
            <a:endParaRPr dirty="0">
              <a:latin typeface="PT Serif" panose="020A0603040505020204" pitchFamily="18" charset="0"/>
            </a:endParaRPr>
          </a:p>
        </p:txBody>
      </p:sp>
      <p:sp>
        <p:nvSpPr>
          <p:cNvPr id="661" name="Google Shape;661;p72"/>
          <p:cNvSpPr>
            <a:spLocks/>
          </p:cNvSpPr>
          <p:nvPr/>
        </p:nvSpPr>
        <p:spPr>
          <a:xfrm>
            <a:off x="395645" y="3079248"/>
            <a:ext cx="884132" cy="321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dirty="0">
                <a:solidFill>
                  <a:schemeClr val="dk1"/>
                </a:solidFill>
                <a:latin typeface="PT Serif" panose="020A0603040505020204" pitchFamily="18" charset="0"/>
                <a:ea typeface="PT Serif"/>
                <a:cs typeface="PT Serif"/>
                <a:sym typeface="PT Serif"/>
              </a:rPr>
              <a:t>1:00 – 2:00 PM</a:t>
            </a:r>
            <a:endParaRPr dirty="0">
              <a:latin typeface="PT Serif" panose="020A0603040505020204" pitchFamily="18" charset="0"/>
            </a:endParaRPr>
          </a:p>
        </p:txBody>
      </p:sp>
      <p:sp>
        <p:nvSpPr>
          <p:cNvPr id="662" name="Google Shape;662;p72"/>
          <p:cNvSpPr>
            <a:spLocks/>
          </p:cNvSpPr>
          <p:nvPr/>
        </p:nvSpPr>
        <p:spPr>
          <a:xfrm>
            <a:off x="4325047"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a:latin typeface="PT Serif" panose="020A0603040505020204" pitchFamily="18" charset="0"/>
                <a:ea typeface="PT Serif"/>
                <a:cs typeface="PT Serif"/>
                <a:sym typeface="PT Serif"/>
              </a:rPr>
              <a:t>PO Sync </a:t>
            </a:r>
            <a:endParaRPr sz="700" dirty="0">
              <a:latin typeface="PT Serif" panose="020A0603040505020204" pitchFamily="18" charset="0"/>
              <a:ea typeface="PT Serif"/>
              <a:cs typeface="PT Serif"/>
              <a:sym typeface="PT Serif"/>
            </a:endParaRPr>
          </a:p>
        </p:txBody>
      </p:sp>
      <p:sp>
        <p:nvSpPr>
          <p:cNvPr id="663" name="Google Shape;663;p72"/>
          <p:cNvSpPr>
            <a:spLocks/>
          </p:cNvSpPr>
          <p:nvPr/>
        </p:nvSpPr>
        <p:spPr>
          <a:xfrm>
            <a:off x="5062239" y="3079248"/>
            <a:ext cx="684233" cy="32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700" dirty="0">
                <a:latin typeface="PT Serif" panose="020A0603040505020204" pitchFamily="18" charset="0"/>
                <a:ea typeface="PT Serif"/>
                <a:cs typeface="PT Serif"/>
                <a:sym typeface="PT Serif"/>
              </a:rPr>
              <a:t>Backlog Grooming (with stakeholders)</a:t>
            </a:r>
            <a:endParaRPr dirty="0">
              <a:latin typeface="PT Serif" panose="020A0603040505020204" pitchFamily="18" charset="0"/>
            </a:endParaRPr>
          </a:p>
        </p:txBody>
      </p:sp>
      <p:sp>
        <p:nvSpPr>
          <p:cNvPr id="664" name="Google Shape;664;p72"/>
          <p:cNvSpPr>
            <a:spLocks/>
          </p:cNvSpPr>
          <p:nvPr/>
        </p:nvSpPr>
        <p:spPr>
          <a:xfrm>
            <a:off x="6589456"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a:latin typeface="PT Serif" panose="020A0603040505020204" pitchFamily="18" charset="0"/>
                <a:ea typeface="PT Serif"/>
                <a:cs typeface="PT Serif"/>
                <a:sym typeface="PT Serif"/>
              </a:rPr>
              <a:t>PO Sync </a:t>
            </a:r>
            <a:endParaRPr sz="700" dirty="0">
              <a:latin typeface="PT Serif" panose="020A0603040505020204" pitchFamily="18" charset="0"/>
              <a:ea typeface="PT Serif"/>
              <a:cs typeface="PT Serif"/>
              <a:sym typeface="PT Serif"/>
            </a:endParaRPr>
          </a:p>
        </p:txBody>
      </p:sp>
      <p:sp>
        <p:nvSpPr>
          <p:cNvPr id="665" name="Google Shape;665;p72"/>
          <p:cNvSpPr>
            <a:spLocks/>
          </p:cNvSpPr>
          <p:nvPr/>
        </p:nvSpPr>
        <p:spPr>
          <a:xfrm>
            <a:off x="7326648" y="3079248"/>
            <a:ext cx="684233" cy="32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a:solidFill>
                  <a:srgbClr val="FFFFFF"/>
                </a:solidFill>
                <a:latin typeface="PT Serif" panose="020A0603040505020204" pitchFamily="18" charset="0"/>
                <a:ea typeface="PT Serif"/>
                <a:cs typeface="PT Serif"/>
                <a:sym typeface="PT Serif"/>
              </a:rPr>
              <a:t>Backlog Grooming (Internal)</a:t>
            </a:r>
            <a:endParaRPr sz="700" dirty="0">
              <a:solidFill>
                <a:srgbClr val="FFFFFF"/>
              </a:solidFill>
              <a:latin typeface="PT Serif" panose="020A0603040505020204" pitchFamily="18" charset="0"/>
              <a:ea typeface="PT Serif"/>
              <a:cs typeface="PT Serif"/>
              <a:sym typeface="PT Serif"/>
            </a:endParaRPr>
          </a:p>
        </p:txBody>
      </p:sp>
      <p:sp>
        <p:nvSpPr>
          <p:cNvPr id="666" name="Google Shape;666;p72"/>
          <p:cNvSpPr>
            <a:spLocks/>
          </p:cNvSpPr>
          <p:nvPr/>
        </p:nvSpPr>
        <p:spPr>
          <a:xfrm>
            <a:off x="8063842" y="307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b="0" i="0" u="none" strike="noStrike" cap="none">
                <a:solidFill>
                  <a:srgbClr val="000000"/>
                </a:solidFill>
                <a:latin typeface="PT Serif" panose="020A0603040505020204" pitchFamily="18" charset="0"/>
                <a:ea typeface="PT Serif"/>
                <a:cs typeface="PT Serif"/>
                <a:sym typeface="PT Serif"/>
              </a:rPr>
              <a:t>PO </a:t>
            </a:r>
            <a:r>
              <a:rPr lang="en" sz="700">
                <a:latin typeface="PT Serif" panose="020A0603040505020204" pitchFamily="18" charset="0"/>
                <a:ea typeface="PT Serif"/>
                <a:cs typeface="PT Serif"/>
                <a:sym typeface="PT Serif"/>
              </a:rPr>
              <a:t>Sync </a:t>
            </a:r>
            <a:endParaRPr dirty="0">
              <a:latin typeface="PT Serif" panose="020A0603040505020204" pitchFamily="18" charset="0"/>
            </a:endParaRPr>
          </a:p>
        </p:txBody>
      </p:sp>
      <p:sp>
        <p:nvSpPr>
          <p:cNvPr id="667" name="Google Shape;667;p72"/>
          <p:cNvSpPr txBox="1">
            <a:spLocks/>
          </p:cNvSpPr>
          <p:nvPr/>
        </p:nvSpPr>
        <p:spPr>
          <a:xfrm>
            <a:off x="8063842" y="1284026"/>
            <a:ext cx="684233" cy="170700"/>
          </a:xfrm>
          <a:prstGeom prst="rect">
            <a:avLst/>
          </a:prstGeom>
          <a:solidFill>
            <a:srgbClr val="EEEEEE"/>
          </a:solidFill>
          <a:ln>
            <a:noFill/>
          </a:ln>
        </p:spPr>
        <p:txBody>
          <a:bodyPr spcFirstLastPara="1" wrap="square" lIns="0" tIns="0" rIns="0" bIns="7375" anchor="ctr" anchorCtr="0">
            <a:noAutofit/>
          </a:bodyPr>
          <a:lstStyle/>
          <a:p>
            <a:pPr algn="ctr">
              <a:lnSpc>
                <a:spcPct val="110000"/>
              </a:lnSpc>
            </a:pPr>
            <a:r>
              <a:rPr lang="en-US" sz="900" b="1" dirty="0">
                <a:solidFill>
                  <a:schemeClr val="accent1"/>
                </a:solidFill>
                <a:latin typeface="PT Serif" panose="020A0603040505020204" pitchFamily="18" charset="0"/>
                <a:ea typeface="PT Serif"/>
                <a:cs typeface="PT Serif"/>
                <a:sym typeface="PT Serif"/>
              </a:rPr>
              <a:t>Tuesday</a:t>
            </a:r>
            <a:endParaRPr lang="en-US" sz="900" dirty="0">
              <a:solidFill>
                <a:schemeClr val="accent1"/>
              </a:solidFill>
              <a:latin typeface="PT Serif" panose="020A0603040505020204" pitchFamily="18" charset="0"/>
            </a:endParaRPr>
          </a:p>
        </p:txBody>
      </p:sp>
      <p:sp>
        <p:nvSpPr>
          <p:cNvPr id="668" name="Google Shape;668;p72"/>
          <p:cNvSpPr/>
          <p:nvPr/>
        </p:nvSpPr>
        <p:spPr>
          <a:xfrm>
            <a:off x="395645" y="4255236"/>
            <a:ext cx="884132" cy="333900"/>
          </a:xfrm>
          <a:prstGeom prst="rect">
            <a:avLst/>
          </a:prstGeom>
          <a:solidFill>
            <a:schemeClr val="lt2"/>
          </a:solidFill>
          <a:ln>
            <a:noFill/>
          </a:ln>
        </p:spPr>
        <p:txBody>
          <a:bodyPr spcFirstLastPara="1" wrap="square" lIns="44800" tIns="45700" rIns="26875" bIns="45700" anchor="ctr" anchorCtr="0">
            <a:noAutofit/>
          </a:bodyPr>
          <a:lstStyle/>
          <a:p>
            <a:pPr marL="0" marR="0" lvl="0" indent="0" algn="l" rtl="0">
              <a:lnSpc>
                <a:spcPct val="90000"/>
              </a:lnSpc>
              <a:spcBef>
                <a:spcPts val="0"/>
              </a:spcBef>
              <a:spcAft>
                <a:spcPts val="0"/>
              </a:spcAft>
              <a:buNone/>
            </a:pPr>
            <a:r>
              <a:rPr lang="en" sz="700" b="1" i="0" u="none" strike="noStrike" cap="none">
                <a:solidFill>
                  <a:schemeClr val="dk1"/>
                </a:solidFill>
                <a:latin typeface="PT Serif" panose="020A0603040505020204" pitchFamily="18" charset="0"/>
                <a:ea typeface="PT Serif"/>
                <a:cs typeface="PT Serif"/>
                <a:sym typeface="PT Serif"/>
              </a:rPr>
              <a:t>4:00 – 5:00 PM</a:t>
            </a:r>
            <a:endParaRPr dirty="0">
              <a:latin typeface="PT Serif" panose="020A0603040505020204" pitchFamily="18" charset="0"/>
            </a:endParaRPr>
          </a:p>
        </p:txBody>
      </p:sp>
      <p:sp>
        <p:nvSpPr>
          <p:cNvPr id="669" name="Google Shape;669;p72"/>
          <p:cNvSpPr/>
          <p:nvPr/>
        </p:nvSpPr>
        <p:spPr>
          <a:xfrm>
            <a:off x="8063842" y="4255236"/>
            <a:ext cx="684233" cy="333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sz="700" b="0" i="0" u="none" strike="noStrike" cap="none">
                <a:solidFill>
                  <a:srgbClr val="FFFFFF"/>
                </a:solidFill>
                <a:latin typeface="PT Serif" panose="020A0603040505020204" pitchFamily="18" charset="0"/>
                <a:ea typeface="PT Serif"/>
                <a:cs typeface="PT Serif"/>
                <a:sym typeface="PT Serif"/>
              </a:rPr>
              <a:t>Demo prep</a:t>
            </a:r>
            <a:endParaRPr dirty="0">
              <a:latin typeface="PT Serif" panose="020A0603040505020204" pitchFamily="18" charset="0"/>
            </a:endParaRPr>
          </a:p>
        </p:txBody>
      </p:sp>
      <p:sp>
        <p:nvSpPr>
          <p:cNvPr id="674" name="Google Shape;674;p72"/>
          <p:cNvSpPr/>
          <p:nvPr/>
        </p:nvSpPr>
        <p:spPr>
          <a:xfrm>
            <a:off x="4325040"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 sz="700" dirty="0">
                <a:latin typeface="PT Serif" panose="020A0603040505020204" pitchFamily="18" charset="0"/>
                <a:ea typeface="PT Serif"/>
                <a:cs typeface="PT Serif"/>
                <a:sym typeface="PT Serif"/>
              </a:rPr>
              <a:t>Design Review</a:t>
            </a:r>
            <a:endParaRPr sz="700" dirty="0">
              <a:latin typeface="PT Serif" panose="020A0603040505020204" pitchFamily="18" charset="0"/>
              <a:ea typeface="PT Serif"/>
              <a:cs typeface="PT Serif"/>
              <a:sym typeface="PT Serif"/>
            </a:endParaRPr>
          </a:p>
        </p:txBody>
      </p:sp>
      <p:sp>
        <p:nvSpPr>
          <p:cNvPr id="675" name="Google Shape;675;p72"/>
          <p:cNvSpPr/>
          <p:nvPr/>
        </p:nvSpPr>
        <p:spPr>
          <a:xfrm>
            <a:off x="6589453"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700" dirty="0">
                <a:latin typeface="PT Serif" panose="020A0603040505020204" pitchFamily="18" charset="0"/>
                <a:ea typeface="PT Serif"/>
                <a:cs typeface="PT Serif"/>
                <a:sym typeface="PT Serif"/>
              </a:rPr>
              <a:t>Design Review</a:t>
            </a:r>
          </a:p>
        </p:txBody>
      </p:sp>
      <p:sp>
        <p:nvSpPr>
          <p:cNvPr id="676" name="Google Shape;676;p72"/>
          <p:cNvSpPr/>
          <p:nvPr/>
        </p:nvSpPr>
        <p:spPr>
          <a:xfrm>
            <a:off x="8062575" y="3469248"/>
            <a:ext cx="684233" cy="321900"/>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700" dirty="0">
                <a:latin typeface="PT Serif" panose="020A0603040505020204" pitchFamily="18" charset="0"/>
                <a:ea typeface="PT Serif"/>
                <a:cs typeface="PT Serif"/>
                <a:sym typeface="PT Serif"/>
              </a:rPr>
              <a:t>Design Review</a:t>
            </a:r>
          </a:p>
        </p:txBody>
      </p:sp>
      <p:sp>
        <p:nvSpPr>
          <p:cNvPr id="2" name="Title 1">
            <a:extLst>
              <a:ext uri="{FF2B5EF4-FFF2-40B4-BE49-F238E27FC236}">
                <a16:creationId xmlns:a16="http://schemas.microsoft.com/office/drawing/2014/main" id="{CD15B4EF-A51A-465A-A084-3458EF7F0CAA}"/>
              </a:ext>
            </a:extLst>
          </p:cNvPr>
          <p:cNvSpPr>
            <a:spLocks noGrp="1"/>
          </p:cNvSpPr>
          <p:nvPr>
            <p:ph type="title"/>
          </p:nvPr>
        </p:nvSpPr>
        <p:spPr>
          <a:xfrm>
            <a:off x="311700" y="445025"/>
            <a:ext cx="8520600" cy="461635"/>
          </a:xfrm>
          <a:noFill/>
          <a:ln>
            <a:noFill/>
          </a:ln>
          <a:extLst>
            <a:ext uri="{909E8E84-426E-40DD-AFC4-6F175D3DCCD1}">
              <a14:hiddenFill xmlns:a14="http://schemas.microsoft.com/office/drawing/2010/main">
                <a:solidFill>
                  <a:srgbClr val="FFFFFF"/>
                </a:solidFill>
              </a14:hiddenFill>
            </a:ext>
          </a:extLst>
        </p:spPr>
        <p:txBody>
          <a:bodyPr vert="horz" wrap="square" anchor="t" anchorCtr="0">
            <a:spAutoFit/>
          </a:bodyPr>
          <a:lstStyle/>
          <a:p>
            <a:r>
              <a:rPr lang="en-US" dirty="0">
                <a:latin typeface="Century Gothic" panose="020B0502020202020204" pitchFamily="34" charset="0"/>
              </a:rPr>
              <a:t>Each sprint runs two weeks, starting on Thursdays </a:t>
            </a:r>
            <a:endParaRPr lang="en-GB" sz="1200" b="0" dirty="0">
              <a:latin typeface="Century Gothic" panose="020B0502020202020204" pitchFamily="34" charset="0"/>
            </a:endParaRPr>
          </a:p>
        </p:txBody>
      </p:sp>
      <p:sp>
        <p:nvSpPr>
          <p:cNvPr id="66" name="Google Shape;741;p81">
            <a:extLst>
              <a:ext uri="{FF2B5EF4-FFF2-40B4-BE49-F238E27FC236}">
                <a16:creationId xmlns:a16="http://schemas.microsoft.com/office/drawing/2014/main" id="{D4084A2F-3A6F-48B0-A3AE-CD3E3D1FDD76}"/>
              </a:ext>
            </a:extLst>
          </p:cNvPr>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10</a:t>
            </a:fld>
            <a:endParaRPr dirty="0">
              <a:latin typeface="PT Serif" panose="020A0603040505020204" pitchFamily="18" charset="0"/>
            </a:endParaRPr>
          </a:p>
        </p:txBody>
      </p:sp>
      <p:grpSp>
        <p:nvGrpSpPr>
          <p:cNvPr id="12" name="Group 11">
            <a:extLst>
              <a:ext uri="{FF2B5EF4-FFF2-40B4-BE49-F238E27FC236}">
                <a16:creationId xmlns:a16="http://schemas.microsoft.com/office/drawing/2014/main" id="{35CA7833-1642-4D2F-A271-4D1CDEDBA753}"/>
              </a:ext>
            </a:extLst>
          </p:cNvPr>
          <p:cNvGrpSpPr/>
          <p:nvPr/>
        </p:nvGrpSpPr>
        <p:grpSpPr>
          <a:xfrm>
            <a:off x="8214030" y="858314"/>
            <a:ext cx="618270" cy="246222"/>
            <a:chOff x="8253233" y="604753"/>
            <a:chExt cx="618270" cy="246222"/>
          </a:xfrm>
        </p:grpSpPr>
        <p:sp>
          <p:nvSpPr>
            <p:cNvPr id="616" name="Google Shape;616;p72"/>
            <p:cNvSpPr/>
            <p:nvPr/>
          </p:nvSpPr>
          <p:spPr>
            <a:xfrm>
              <a:off x="8253233" y="611858"/>
              <a:ext cx="108675" cy="108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sp>
          <p:nvSpPr>
            <p:cNvPr id="617" name="Google Shape;617;p72"/>
            <p:cNvSpPr txBox="1"/>
            <p:nvPr/>
          </p:nvSpPr>
          <p:spPr>
            <a:xfrm>
              <a:off x="8413103" y="604753"/>
              <a:ext cx="458400" cy="24622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r>
                <a:rPr lang="en" dirty="0">
                  <a:sym typeface="PT Serif"/>
                </a:rPr>
                <a:t>With core team only</a:t>
              </a:r>
              <a:endParaRPr dirty="0"/>
            </a:p>
          </p:txBody>
        </p:sp>
      </p:grpSp>
      <p:grpSp>
        <p:nvGrpSpPr>
          <p:cNvPr id="13" name="Group 12">
            <a:extLst>
              <a:ext uri="{FF2B5EF4-FFF2-40B4-BE49-F238E27FC236}">
                <a16:creationId xmlns:a16="http://schemas.microsoft.com/office/drawing/2014/main" id="{9BF4FF18-571C-4C5A-B444-5D596E6F8552}"/>
              </a:ext>
            </a:extLst>
          </p:cNvPr>
          <p:cNvGrpSpPr/>
          <p:nvPr/>
        </p:nvGrpSpPr>
        <p:grpSpPr>
          <a:xfrm>
            <a:off x="7388925" y="858314"/>
            <a:ext cx="732142" cy="123111"/>
            <a:chOff x="7408527" y="604753"/>
            <a:chExt cx="732142" cy="123111"/>
          </a:xfrm>
        </p:grpSpPr>
        <p:sp>
          <p:nvSpPr>
            <p:cNvPr id="619" name="Google Shape;619;p72"/>
            <p:cNvSpPr/>
            <p:nvPr/>
          </p:nvSpPr>
          <p:spPr>
            <a:xfrm>
              <a:off x="7408527" y="611858"/>
              <a:ext cx="108675" cy="108901"/>
            </a:xfrm>
            <a:prstGeom prst="rect">
              <a:avLst/>
            </a:prstGeom>
            <a:solidFill>
              <a:srgbClr val="D8E6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sp>
          <p:nvSpPr>
            <p:cNvPr id="620" name="Google Shape;620;p72"/>
            <p:cNvSpPr txBox="1"/>
            <p:nvPr/>
          </p:nvSpPr>
          <p:spPr>
            <a:xfrm>
              <a:off x="7568396" y="604753"/>
              <a:ext cx="572273" cy="123111"/>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r>
                <a:rPr lang="en" dirty="0">
                  <a:sym typeface="PT Serif"/>
                </a:rPr>
                <a:t>With VA-PO</a:t>
              </a:r>
              <a:endParaRPr dirty="0"/>
            </a:p>
          </p:txBody>
        </p:sp>
      </p:grpSp>
      <p:grpSp>
        <p:nvGrpSpPr>
          <p:cNvPr id="14" name="Group 13">
            <a:extLst>
              <a:ext uri="{FF2B5EF4-FFF2-40B4-BE49-F238E27FC236}">
                <a16:creationId xmlns:a16="http://schemas.microsoft.com/office/drawing/2014/main" id="{A98DF669-EE57-4396-8870-C5B07A8D10D7}"/>
              </a:ext>
            </a:extLst>
          </p:cNvPr>
          <p:cNvGrpSpPr/>
          <p:nvPr/>
        </p:nvGrpSpPr>
        <p:grpSpPr>
          <a:xfrm>
            <a:off x="6343168" y="858314"/>
            <a:ext cx="952795" cy="246221"/>
            <a:chOff x="6343168" y="604753"/>
            <a:chExt cx="952795" cy="246221"/>
          </a:xfrm>
        </p:grpSpPr>
        <p:sp>
          <p:nvSpPr>
            <p:cNvPr id="672" name="Google Shape;672;p72"/>
            <p:cNvSpPr/>
            <p:nvPr/>
          </p:nvSpPr>
          <p:spPr>
            <a:xfrm>
              <a:off x="6343168" y="611858"/>
              <a:ext cx="127800" cy="1089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dirty="0">
                <a:latin typeface="PT Serif" panose="020A0603040505020204" pitchFamily="18" charset="0"/>
              </a:endParaRPr>
            </a:p>
          </p:txBody>
        </p:sp>
        <p:sp>
          <p:nvSpPr>
            <p:cNvPr id="673" name="Google Shape;673;p72"/>
            <p:cNvSpPr txBox="1"/>
            <p:nvPr/>
          </p:nvSpPr>
          <p:spPr>
            <a:xfrm>
              <a:off x="6522162" y="604753"/>
              <a:ext cx="773801" cy="2462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r>
                <a:rPr lang="en" dirty="0">
                  <a:sym typeface="PT Serif"/>
                </a:rPr>
                <a:t>With VA-PO and stakeholders</a:t>
              </a:r>
              <a:endParaRPr dirty="0">
                <a:sym typeface="PT Serif"/>
              </a:endParaRPr>
            </a:p>
          </p:txBody>
        </p:sp>
      </p:grpSp>
      <p:sp>
        <p:nvSpPr>
          <p:cNvPr id="65" name="Google Shape;344;p65">
            <a:extLst>
              <a:ext uri="{FF2B5EF4-FFF2-40B4-BE49-F238E27FC236}">
                <a16:creationId xmlns:a16="http://schemas.microsoft.com/office/drawing/2014/main" id="{F2550FBF-5014-C945-8371-716C7BF3CF88}"/>
              </a:ext>
            </a:extLst>
          </p:cNvPr>
          <p:cNvSpPr txBox="1"/>
          <p:nvPr/>
        </p:nvSpPr>
        <p:spPr>
          <a:xfrm>
            <a:off x="311700" y="4683623"/>
            <a:ext cx="4750530" cy="276969"/>
          </a:xfrm>
          <a:prstGeom prst="rect">
            <a:avLst/>
          </a:prstGeom>
          <a:noFill/>
          <a:ln>
            <a:noFill/>
          </a:ln>
        </p:spPr>
        <p:txBody>
          <a:bodyPr spcFirstLastPara="1" wrap="square" lIns="91425" tIns="91425" rIns="91425" bIns="91425" anchor="t" anchorCtr="0">
            <a:spAutoFit/>
          </a:bodyPr>
          <a:lstStyle/>
          <a:p>
            <a:pPr lvl="0"/>
            <a:r>
              <a:rPr lang="en-US" sz="600" i="1" dirty="0">
                <a:solidFill>
                  <a:schemeClr val="dk2"/>
                </a:solidFill>
                <a:latin typeface="PT Serif"/>
                <a:ea typeface="PT Serif"/>
                <a:cs typeface="PT Serif"/>
                <a:sym typeface="PT Serif"/>
              </a:rPr>
              <a:t>*Sprint cadence shown is example; team to align with VA-PO and stakeholders and confirm all dates/timings before sending invites</a:t>
            </a:r>
          </a:p>
        </p:txBody>
      </p:sp>
      <p:sp>
        <p:nvSpPr>
          <p:cNvPr id="3" name="TextBox 2">
            <a:extLst>
              <a:ext uri="{FF2B5EF4-FFF2-40B4-BE49-F238E27FC236}">
                <a16:creationId xmlns:a16="http://schemas.microsoft.com/office/drawing/2014/main" id="{EDEB24D7-8BF2-624B-9411-8A6722F7C0C4}"/>
              </a:ext>
            </a:extLst>
          </p:cNvPr>
          <p:cNvSpPr txBox="1"/>
          <p:nvPr/>
        </p:nvSpPr>
        <p:spPr>
          <a:xfrm>
            <a:off x="325554" y="873853"/>
            <a:ext cx="3836436" cy="261610"/>
          </a:xfrm>
          <a:prstGeom prst="rect">
            <a:avLst/>
          </a:prstGeom>
          <a:noFill/>
        </p:spPr>
        <p:txBody>
          <a:bodyPr wrap="square" rtlCol="0">
            <a:spAutoFit/>
          </a:bodyPr>
          <a:lstStyle/>
          <a:p>
            <a:r>
              <a:rPr lang="en-US" sz="1050" dirty="0">
                <a:solidFill>
                  <a:schemeClr val="bg2"/>
                </a:solidFill>
                <a:latin typeface="Century Gothic" panose="020B0502020202020204" pitchFamily="34" charset="0"/>
              </a:rPr>
              <a:t>Note: Timing subject to change based on availability</a:t>
            </a:r>
            <a:endParaRPr lang="en-US" sz="1050" dirty="0">
              <a:solidFill>
                <a:schemeClr val="bg2"/>
              </a:solidFill>
            </a:endParaRPr>
          </a:p>
        </p:txBody>
      </p:sp>
      <p:sp>
        <p:nvSpPr>
          <p:cNvPr id="67" name="Google Shape;693;p75">
            <a:extLst>
              <a:ext uri="{FF2B5EF4-FFF2-40B4-BE49-F238E27FC236}">
                <a16:creationId xmlns:a16="http://schemas.microsoft.com/office/drawing/2014/main" id="{7F8DD1BD-A616-0640-9714-AB4C0713697F}"/>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E075D95-1EEC-4858-8DFB-7D25B7F5CA78}"/>
              </a:ext>
            </a:extLst>
          </p:cNvPr>
          <p:cNvGraphicFramePr>
            <a:graphicFrameLocks noChangeAspect="1"/>
          </p:cNvGraphicFramePr>
          <p:nvPr>
            <p:custDataLst>
              <p:tags r:id="rId2"/>
            </p:custDataLst>
            <p:extLst>
              <p:ext uri="{D42A27DB-BD31-4B8C-83A1-F6EECF244321}">
                <p14:modId xmlns:p14="http://schemas.microsoft.com/office/powerpoint/2010/main" val="16576400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5E075D95-1EEC-4858-8DFB-7D25B7F5CA7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4" name="Rectangle 33">
            <a:extLst>
              <a:ext uri="{FF2B5EF4-FFF2-40B4-BE49-F238E27FC236}">
                <a16:creationId xmlns:a16="http://schemas.microsoft.com/office/drawing/2014/main" id="{FA77B576-EB85-41BD-BE5A-BB108DD740C4}"/>
              </a:ext>
            </a:extLst>
          </p:cNvPr>
          <p:cNvSpPr/>
          <p:nvPr/>
        </p:nvSpPr>
        <p:spPr>
          <a:xfrm>
            <a:off x="388460" y="3836442"/>
            <a:ext cx="671280" cy="841390"/>
          </a:xfrm>
          <a:prstGeom prst="rect">
            <a:avLst/>
          </a:prstGeom>
          <a:solidFill>
            <a:schemeClr val="accent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Rectangle 1">
            <a:extLst>
              <a:ext uri="{FF2B5EF4-FFF2-40B4-BE49-F238E27FC236}">
                <a16:creationId xmlns:a16="http://schemas.microsoft.com/office/drawing/2014/main" id="{9DF4B3DD-3AFA-46F4-BC4C-2FF0309080C9}"/>
              </a:ext>
            </a:extLst>
          </p:cNvPr>
          <p:cNvSpPr/>
          <p:nvPr/>
        </p:nvSpPr>
        <p:spPr>
          <a:xfrm>
            <a:off x="388461" y="1325322"/>
            <a:ext cx="671280" cy="2426618"/>
          </a:xfrm>
          <a:prstGeom prst="rect">
            <a:avLst/>
          </a:prstGeom>
          <a:solidFill>
            <a:schemeClr val="accent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aphicFrame>
        <p:nvGraphicFramePr>
          <p:cNvPr id="682" name="Google Shape;682;p73" hidden="1"/>
          <p:cNvGraphicFramePr/>
          <p:nvPr/>
        </p:nvGraphicFramePr>
        <p:xfrm>
          <a:off x="377275" y="1008414"/>
          <a:ext cx="8434400" cy="6513055"/>
        </p:xfrm>
        <a:graphic>
          <a:graphicData uri="http://schemas.openxmlformats.org/drawingml/2006/table">
            <a:tbl>
              <a:tblPr>
                <a:noFill/>
                <a:tableStyleId>{DD7AEBCD-0C4C-4D7A-AB1C-3B11D98FECC1}</a:tableStyleId>
              </a:tblPr>
              <a:tblGrid>
                <a:gridCol w="2108600">
                  <a:extLst>
                    <a:ext uri="{9D8B030D-6E8A-4147-A177-3AD203B41FA5}">
                      <a16:colId xmlns:a16="http://schemas.microsoft.com/office/drawing/2014/main" val="20000"/>
                    </a:ext>
                  </a:extLst>
                </a:gridCol>
                <a:gridCol w="2108600">
                  <a:extLst>
                    <a:ext uri="{9D8B030D-6E8A-4147-A177-3AD203B41FA5}">
                      <a16:colId xmlns:a16="http://schemas.microsoft.com/office/drawing/2014/main" val="20001"/>
                    </a:ext>
                  </a:extLst>
                </a:gridCol>
                <a:gridCol w="2108600">
                  <a:extLst>
                    <a:ext uri="{9D8B030D-6E8A-4147-A177-3AD203B41FA5}">
                      <a16:colId xmlns:a16="http://schemas.microsoft.com/office/drawing/2014/main" val="20002"/>
                    </a:ext>
                  </a:extLst>
                </a:gridCol>
                <a:gridCol w="2108600">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r>
                        <a:rPr lang="en" b="1" dirty="0"/>
                        <a:t>Meeting</a:t>
                      </a:r>
                      <a:endParaRPr b="1" dirty="0"/>
                    </a:p>
                  </a:txBody>
                  <a:tcPr marL="91425" marR="91425" marT="91425" marB="91425"/>
                </a:tc>
                <a:tc>
                  <a:txBody>
                    <a:bodyPr/>
                    <a:lstStyle/>
                    <a:p>
                      <a:pPr marL="0" lvl="0" indent="0" algn="l" rtl="0">
                        <a:spcBef>
                          <a:spcPts val="0"/>
                        </a:spcBef>
                        <a:spcAft>
                          <a:spcPts val="0"/>
                        </a:spcAft>
                        <a:buNone/>
                      </a:pPr>
                      <a:r>
                        <a:rPr lang="en" b="1"/>
                        <a:t>Attendees</a:t>
                      </a:r>
                      <a:endParaRPr b="1" dirty="0"/>
                    </a:p>
                  </a:txBody>
                  <a:tcPr marL="91425" marR="91425" marT="91425" marB="91425"/>
                </a:tc>
                <a:tc>
                  <a:txBody>
                    <a:bodyPr/>
                    <a:lstStyle/>
                    <a:p>
                      <a:pPr marL="0" lvl="0" indent="0" algn="l" rtl="0">
                        <a:spcBef>
                          <a:spcPts val="0"/>
                        </a:spcBef>
                        <a:spcAft>
                          <a:spcPts val="0"/>
                        </a:spcAft>
                        <a:buNone/>
                      </a:pPr>
                      <a:r>
                        <a:rPr lang="en" b="1"/>
                        <a:t>Objectives</a:t>
                      </a:r>
                      <a:endParaRPr b="1" dirty="0"/>
                    </a:p>
                  </a:txBody>
                  <a:tcPr marL="91425" marR="91425" marT="91425" marB="91425"/>
                </a:tc>
                <a:tc>
                  <a:txBody>
                    <a:bodyPr/>
                    <a:lstStyle/>
                    <a:p>
                      <a:pPr marL="0" lvl="0" indent="0" algn="l" rtl="0">
                        <a:spcBef>
                          <a:spcPts val="0"/>
                        </a:spcBef>
                        <a:spcAft>
                          <a:spcPts val="0"/>
                        </a:spcAft>
                        <a:buNone/>
                      </a:pPr>
                      <a:r>
                        <a:rPr lang="en" b="1"/>
                        <a:t>Outputs</a:t>
                      </a:r>
                      <a:endParaRPr b="1" dirty="0"/>
                    </a:p>
                  </a:txBody>
                  <a:tcPr marL="91425" marR="91425" marT="91425" marB="91425"/>
                </a:tc>
                <a:extLst>
                  <a:ext uri="{0D108BD9-81ED-4DB2-BD59-A6C34878D82A}">
                    <a16:rowId xmlns:a16="http://schemas.microsoft.com/office/drawing/2014/main" val="10000"/>
                  </a:ext>
                </a:extLst>
              </a:tr>
              <a:tr h="1941175">
                <a:tc>
                  <a:txBody>
                    <a:bodyPr/>
                    <a:lstStyle/>
                    <a:p>
                      <a:pPr marL="0" lvl="0" indent="0" algn="l" rtl="0">
                        <a:spcBef>
                          <a:spcPts val="0"/>
                        </a:spcBef>
                        <a:spcAft>
                          <a:spcPts val="0"/>
                        </a:spcAft>
                        <a:buNone/>
                      </a:pPr>
                      <a:r>
                        <a:rPr lang="en" dirty="0"/>
                        <a:t>PO Sync</a:t>
                      </a:r>
                      <a:endParaRPr dirty="0"/>
                    </a:p>
                  </a:txBody>
                  <a:tcPr marL="91425" marR="91425" marT="91425" marB="91425"/>
                </a:tc>
                <a:tc>
                  <a:txBody>
                    <a:bodyPr/>
                    <a:lstStyle/>
                    <a:p>
                      <a:pPr marL="0" lvl="0" indent="0" algn="l" rtl="0">
                        <a:spcBef>
                          <a:spcPts val="0"/>
                        </a:spcBef>
                        <a:spcAft>
                          <a:spcPts val="0"/>
                        </a:spcAft>
                        <a:buNone/>
                      </a:pPr>
                      <a:r>
                        <a:rPr lang="en" dirty="0"/>
                        <a:t>Tracey, Jordan, Ashley, Kit (optional)</a:t>
                      </a:r>
                      <a:endParaRPr dirty="0"/>
                    </a:p>
                  </a:txBody>
                  <a:tcPr marL="91425" marR="91425" marT="91425" marB="91425"/>
                </a:tc>
                <a:tc>
                  <a:txBody>
                    <a:bodyPr/>
                    <a:lstStyle/>
                    <a:p>
                      <a:pPr marL="457200" lvl="0" indent="-298450" algn="l" rtl="0">
                        <a:spcBef>
                          <a:spcPts val="0"/>
                        </a:spcBef>
                        <a:spcAft>
                          <a:spcPts val="0"/>
                        </a:spcAft>
                        <a:buSzPts val="1100"/>
                        <a:buChar char="●"/>
                      </a:pPr>
                      <a:r>
                        <a:rPr lang="en" sz="1100" dirty="0"/>
                        <a:t>Align with Tracey on upcoming sprint goals and latest roadmap</a:t>
                      </a:r>
                      <a:endParaRPr sz="1100" dirty="0"/>
                    </a:p>
                    <a:p>
                      <a:pPr marL="457200" lvl="0" indent="-298450" algn="l" rtl="0">
                        <a:spcBef>
                          <a:spcPts val="0"/>
                        </a:spcBef>
                        <a:spcAft>
                          <a:spcPts val="0"/>
                        </a:spcAft>
                        <a:buSzPts val="1100"/>
                        <a:buChar char="●"/>
                      </a:pPr>
                      <a:r>
                        <a:rPr lang="en" sz="1100" dirty="0"/>
                        <a:t>Review sprint progress for this sprint thus far</a:t>
                      </a:r>
                      <a:endParaRPr sz="1100" dirty="0"/>
                    </a:p>
                    <a:p>
                      <a:pPr marL="457200" lvl="0" indent="-298450" algn="l" rtl="0">
                        <a:spcBef>
                          <a:spcPts val="0"/>
                        </a:spcBef>
                        <a:spcAft>
                          <a:spcPts val="0"/>
                        </a:spcAft>
                        <a:buSzPts val="1100"/>
                        <a:buChar char="●"/>
                      </a:pPr>
                      <a:r>
                        <a:rPr lang="en" sz="1100" dirty="0"/>
                        <a:t>Get directional guidance on key questions</a:t>
                      </a:r>
                      <a:endParaRPr sz="1100" dirty="0"/>
                    </a:p>
                  </a:txBody>
                  <a:tcPr marL="91425" marR="91425" marT="91425" marB="91425"/>
                </a:tc>
                <a:tc>
                  <a:txBody>
                    <a:bodyPr/>
                    <a:lstStyle/>
                    <a:p>
                      <a:pPr marL="457200" lvl="0" indent="-317500" algn="l" rtl="0">
                        <a:spcBef>
                          <a:spcPts val="0"/>
                        </a:spcBef>
                        <a:spcAft>
                          <a:spcPts val="0"/>
                        </a:spcAft>
                        <a:buSzPts val="1400"/>
                        <a:buChar char="●"/>
                      </a:pPr>
                      <a:r>
                        <a:rPr lang="en" dirty="0"/>
                        <a:t>Refined sprint goals</a:t>
                      </a:r>
                      <a:endParaRPr dirty="0"/>
                    </a:p>
                    <a:p>
                      <a:pPr marL="457200" lvl="0" indent="-317500" algn="l" rtl="0">
                        <a:spcBef>
                          <a:spcPts val="0"/>
                        </a:spcBef>
                        <a:spcAft>
                          <a:spcPts val="0"/>
                        </a:spcAft>
                        <a:buSzPts val="1400"/>
                        <a:buChar char="●"/>
                      </a:pPr>
                      <a:r>
                        <a:rPr lang="en" dirty="0"/>
                        <a:t>Updated roadmap</a:t>
                      </a:r>
                      <a:endParaRPr dirty="0"/>
                    </a:p>
                    <a:p>
                      <a:pPr marL="457200" lvl="0" indent="-317500" algn="l" rtl="0">
                        <a:spcBef>
                          <a:spcPts val="0"/>
                        </a:spcBef>
                        <a:spcAft>
                          <a:spcPts val="0"/>
                        </a:spcAft>
                        <a:buSzPts val="1400"/>
                        <a:buChar char="●"/>
                      </a:pPr>
                      <a:r>
                        <a:rPr lang="en" dirty="0"/>
                        <a:t>Prioritized backlog to be taken into next sprint planning</a:t>
                      </a:r>
                      <a:endParaRPr dirty="0"/>
                    </a:p>
                  </a:txBody>
                  <a:tcPr marL="91425" marR="91425" marT="91425" marB="91425"/>
                </a:tc>
                <a:extLst>
                  <a:ext uri="{0D108BD9-81ED-4DB2-BD59-A6C34878D82A}">
                    <a16:rowId xmlns:a16="http://schemas.microsoft.com/office/drawing/2014/main" val="10001"/>
                  </a:ext>
                </a:extLst>
              </a:tr>
              <a:tr h="822925">
                <a:tc>
                  <a:txBody>
                    <a:bodyPr/>
                    <a:lstStyle/>
                    <a:p>
                      <a:pPr marL="0" lvl="0" indent="0" algn="l" rtl="0">
                        <a:spcBef>
                          <a:spcPts val="0"/>
                        </a:spcBef>
                        <a:spcAft>
                          <a:spcPts val="0"/>
                        </a:spcAft>
                        <a:buNone/>
                      </a:pPr>
                      <a:r>
                        <a:rPr lang="en"/>
                        <a:t>Design Review</a:t>
                      </a:r>
                      <a:endParaRPr dirty="0"/>
                    </a:p>
                  </a:txBody>
                  <a:tcPr marL="91425" marR="91425" marT="91425" marB="91425"/>
                </a:tc>
                <a:tc>
                  <a:txBody>
                    <a:bodyPr/>
                    <a:lstStyle/>
                    <a:p>
                      <a:pPr marL="0" lvl="0" indent="0" algn="l" rtl="0">
                        <a:spcBef>
                          <a:spcPts val="0"/>
                        </a:spcBef>
                        <a:spcAft>
                          <a:spcPts val="0"/>
                        </a:spcAft>
                        <a:buNone/>
                      </a:pPr>
                      <a:r>
                        <a:rPr lang="en" dirty="0"/>
                        <a:t>Tracey, Kit, Grace, Jesse, James, Jared, Ashley (optional)</a:t>
                      </a:r>
                      <a:endParaRPr dirty="0"/>
                    </a:p>
                  </a:txBody>
                  <a:tcPr marL="91425" marR="91425" marT="91425" marB="91425"/>
                </a:tc>
                <a:tc>
                  <a:txBody>
                    <a:bodyPr/>
                    <a:lstStyle/>
                    <a:p>
                      <a:pPr marL="457200" lvl="0" indent="-317500" algn="l" rtl="0">
                        <a:spcBef>
                          <a:spcPts val="0"/>
                        </a:spcBef>
                        <a:spcAft>
                          <a:spcPts val="0"/>
                        </a:spcAft>
                        <a:buSzPts val="1400"/>
                        <a:buChar char="●"/>
                      </a:pPr>
                      <a:r>
                        <a:rPr lang="en" dirty="0"/>
                        <a:t>Present latest designs in this sprint</a:t>
                      </a:r>
                      <a:endParaRPr dirty="0"/>
                    </a:p>
                    <a:p>
                      <a:pPr marL="457200" lvl="0" indent="-317500" algn="l" rtl="0">
                        <a:spcBef>
                          <a:spcPts val="0"/>
                        </a:spcBef>
                        <a:spcAft>
                          <a:spcPts val="0"/>
                        </a:spcAft>
                        <a:buSzPts val="1400"/>
                        <a:buChar char="●"/>
                      </a:pPr>
                      <a:r>
                        <a:rPr lang="en" dirty="0"/>
                        <a:t>Get feedback from Tracey</a:t>
                      </a:r>
                      <a:endParaRPr dirty="0"/>
                    </a:p>
                  </a:txBody>
                  <a:tcPr marL="91425" marR="91425" marT="91425" marB="91425"/>
                </a:tc>
                <a:tc>
                  <a:txBody>
                    <a:bodyPr/>
                    <a:lstStyle/>
                    <a:p>
                      <a:pPr marL="457200" lvl="0" indent="-317500" algn="l" rtl="0">
                        <a:spcBef>
                          <a:spcPts val="0"/>
                        </a:spcBef>
                        <a:spcAft>
                          <a:spcPts val="0"/>
                        </a:spcAft>
                        <a:buSzPts val="1400"/>
                        <a:buChar char="●"/>
                      </a:pPr>
                      <a:r>
                        <a:rPr lang="en" dirty="0"/>
                        <a:t>Feedback that can be turned into user stories for design and prioritized</a:t>
                      </a:r>
                      <a:endParaRPr dirty="0"/>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US" dirty="0"/>
                        <a:t>Sprint Demo</a:t>
                      </a:r>
                      <a:endParaRPr dirty="0"/>
                    </a:p>
                  </a:txBody>
                  <a:tcPr marL="91425" marR="91425" marT="91425" marB="91425"/>
                </a:tc>
                <a:tc>
                  <a:txBody>
                    <a:bodyPr/>
                    <a:lstStyle/>
                    <a:p>
                      <a:pPr marL="0" lvl="0" indent="0" algn="l" rtl="0">
                        <a:spcBef>
                          <a:spcPts val="0"/>
                        </a:spcBef>
                        <a:spcAft>
                          <a:spcPts val="0"/>
                        </a:spcAft>
                        <a:buNone/>
                      </a:pPr>
                      <a:r>
                        <a:rPr lang="en-US" dirty="0"/>
                        <a:t>Tracey, full working team, all stakeholders invited</a:t>
                      </a:r>
                      <a:endParaRPr dirty="0"/>
                    </a:p>
                  </a:txBody>
                  <a:tcPr marL="91425" marR="91425" marT="91425" marB="91425"/>
                </a:tc>
                <a:tc>
                  <a:txBody>
                    <a:bodyPr/>
                    <a:lstStyle/>
                    <a:p>
                      <a:pPr marL="0" lvl="0" indent="0" algn="l" rtl="0">
                        <a:spcBef>
                          <a:spcPts val="0"/>
                        </a:spcBef>
                        <a:spcAft>
                          <a:spcPts val="0"/>
                        </a:spcAft>
                        <a:buNone/>
                      </a:pPr>
                      <a:r>
                        <a:rPr lang="en-US" dirty="0"/>
                        <a:t>Present all work accomplished in this current sprint for feedback</a:t>
                      </a:r>
                      <a:endParaRPr dirty="0"/>
                    </a:p>
                  </a:txBody>
                  <a:tcPr marL="91425" marR="91425" marT="91425" marB="91425"/>
                </a:tc>
                <a:tc>
                  <a:txBody>
                    <a:bodyPr/>
                    <a:lstStyle/>
                    <a:p>
                      <a:pPr marL="0" lvl="0" indent="0" algn="l" rtl="0">
                        <a:spcBef>
                          <a:spcPts val="0"/>
                        </a:spcBef>
                        <a:spcAft>
                          <a:spcPts val="0"/>
                        </a:spcAft>
                        <a:buNone/>
                      </a:pPr>
                      <a:r>
                        <a:rPr lang="en-US" dirty="0"/>
                        <a:t>Feedback from stakeholders turned into user stories that can be prioritized for upcoming sprints</a:t>
                      </a:r>
                      <a:endParaRPr dirty="0"/>
                    </a:p>
                  </a:txBody>
                  <a:tcPr marL="91425" marR="91425" marT="91425" marB="91425"/>
                </a:tc>
                <a:extLst>
                  <a:ext uri="{0D108BD9-81ED-4DB2-BD59-A6C34878D82A}">
                    <a16:rowId xmlns:a16="http://schemas.microsoft.com/office/drawing/2014/main" val="1396245263"/>
                  </a:ext>
                </a:extLst>
              </a:tr>
              <a:tr h="396200">
                <a:tc>
                  <a:txBody>
                    <a:bodyPr/>
                    <a:lstStyle/>
                    <a:p>
                      <a:pPr marL="0" lvl="0" indent="0" algn="l" rtl="0">
                        <a:spcBef>
                          <a:spcPts val="0"/>
                        </a:spcBef>
                        <a:spcAft>
                          <a:spcPts val="0"/>
                        </a:spcAft>
                        <a:buNone/>
                      </a:pPr>
                      <a:r>
                        <a:rPr lang="en" dirty="0"/>
                        <a:t>Backlog Refinement</a:t>
                      </a:r>
                      <a:endParaRPr dirty="0"/>
                    </a:p>
                  </a:txBody>
                  <a:tcPr marL="91425" marR="91425" marT="91425" marB="91425"/>
                </a:tc>
                <a:tc>
                  <a:txBody>
                    <a:bodyPr/>
                    <a:lstStyle/>
                    <a:p>
                      <a:pPr marL="0" lvl="0" indent="0" algn="l" rtl="0">
                        <a:spcBef>
                          <a:spcPts val="0"/>
                        </a:spcBef>
                        <a:spcAft>
                          <a:spcPts val="0"/>
                        </a:spcAft>
                        <a:buNone/>
                      </a:pPr>
                      <a:r>
                        <a:rPr lang="en-US" dirty="0"/>
                        <a:t>Tracey, Kit, Jordan, additional team members as needed based on story, key stakeholders TBD</a:t>
                      </a:r>
                      <a:endParaRPr dirty="0"/>
                    </a:p>
                  </a:txBody>
                  <a:tcPr marL="91425" marR="91425" marT="91425" marB="91425"/>
                </a:tc>
                <a:tc>
                  <a:txBody>
                    <a:bodyPr/>
                    <a:lstStyle/>
                    <a:p>
                      <a:pPr marL="457200" lvl="0" indent="-317500" algn="l" rtl="0">
                        <a:spcBef>
                          <a:spcPts val="0"/>
                        </a:spcBef>
                        <a:spcAft>
                          <a:spcPts val="0"/>
                        </a:spcAft>
                        <a:buSzPts val="1400"/>
                        <a:buChar char="●"/>
                      </a:pPr>
                      <a:r>
                        <a:rPr lang="en-US" dirty="0"/>
                        <a:t>Discuss stories, designs, or work to be done in upcoming sprints to refine the user story</a:t>
                      </a:r>
                    </a:p>
                    <a:p>
                      <a:pPr marL="0" lvl="0" indent="0" algn="l" rtl="0">
                        <a:spcBef>
                          <a:spcPts val="0"/>
                        </a:spcBef>
                        <a:spcAft>
                          <a:spcPts val="0"/>
                        </a:spcAft>
                        <a:buNone/>
                      </a:pPr>
                      <a:endParaRPr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User stories for future sprints are updated, meet Definition of Ready, and can be pulled into future sprints</a:t>
                      </a:r>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
        <p:nvSpPr>
          <p:cNvPr id="4" name="Rectangle 3">
            <a:extLst>
              <a:ext uri="{FF2B5EF4-FFF2-40B4-BE49-F238E27FC236}">
                <a16:creationId xmlns:a16="http://schemas.microsoft.com/office/drawing/2014/main" id="{38CE4421-1D99-472B-A2D8-219D1D830A43}"/>
              </a:ext>
            </a:extLst>
          </p:cNvPr>
          <p:cNvSpPr>
            <a:spLocks/>
          </p:cNvSpPr>
          <p:nvPr/>
        </p:nvSpPr>
        <p:spPr>
          <a:xfrm>
            <a:off x="1249681" y="1071752"/>
            <a:ext cx="731520"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200" b="1" dirty="0">
                <a:solidFill>
                  <a:schemeClr val="accent1"/>
                </a:solidFill>
                <a:latin typeface="PT Serif" panose="020A0603040505020204" pitchFamily="18" charset="0"/>
              </a:rPr>
              <a:t>Meeting</a:t>
            </a:r>
          </a:p>
        </p:txBody>
      </p:sp>
      <p:sp>
        <p:nvSpPr>
          <p:cNvPr id="7" name="Rectangle 6">
            <a:extLst>
              <a:ext uri="{FF2B5EF4-FFF2-40B4-BE49-F238E27FC236}">
                <a16:creationId xmlns:a16="http://schemas.microsoft.com/office/drawing/2014/main" id="{48564D52-87B1-4FC0-9F81-92AB774A251C}"/>
              </a:ext>
            </a:extLst>
          </p:cNvPr>
          <p:cNvSpPr>
            <a:spLocks/>
          </p:cNvSpPr>
          <p:nvPr/>
        </p:nvSpPr>
        <p:spPr>
          <a:xfrm>
            <a:off x="2171141" y="1071752"/>
            <a:ext cx="20657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200" b="1" dirty="0">
                <a:solidFill>
                  <a:schemeClr val="accent1"/>
                </a:solidFill>
                <a:latin typeface="PT Serif" panose="020A0603040505020204" pitchFamily="18" charset="0"/>
              </a:rPr>
              <a:t>Attendees</a:t>
            </a:r>
          </a:p>
        </p:txBody>
      </p:sp>
      <p:sp>
        <p:nvSpPr>
          <p:cNvPr id="8" name="Rectangle 7">
            <a:extLst>
              <a:ext uri="{FF2B5EF4-FFF2-40B4-BE49-F238E27FC236}">
                <a16:creationId xmlns:a16="http://schemas.microsoft.com/office/drawing/2014/main" id="{482D2285-1A12-4EBD-88CE-7BF7DC20F3F5}"/>
              </a:ext>
            </a:extLst>
          </p:cNvPr>
          <p:cNvSpPr>
            <a:spLocks/>
          </p:cNvSpPr>
          <p:nvPr/>
        </p:nvSpPr>
        <p:spPr>
          <a:xfrm>
            <a:off x="4367037" y="1071752"/>
            <a:ext cx="20657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200" b="1" dirty="0">
                <a:solidFill>
                  <a:schemeClr val="accent1"/>
                </a:solidFill>
                <a:latin typeface="PT Serif" panose="020A0603040505020204" pitchFamily="18" charset="0"/>
              </a:rPr>
              <a:t>Objectives</a:t>
            </a:r>
          </a:p>
        </p:txBody>
      </p:sp>
      <p:sp>
        <p:nvSpPr>
          <p:cNvPr id="9" name="Rectangle 8">
            <a:extLst>
              <a:ext uri="{FF2B5EF4-FFF2-40B4-BE49-F238E27FC236}">
                <a16:creationId xmlns:a16="http://schemas.microsoft.com/office/drawing/2014/main" id="{5584F8A5-AF1E-442B-A108-9BF34F919FD7}"/>
              </a:ext>
            </a:extLst>
          </p:cNvPr>
          <p:cNvSpPr>
            <a:spLocks/>
          </p:cNvSpPr>
          <p:nvPr/>
        </p:nvSpPr>
        <p:spPr>
          <a:xfrm>
            <a:off x="6622756" y="1071752"/>
            <a:ext cx="2065778"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200" b="1" dirty="0">
                <a:solidFill>
                  <a:schemeClr val="accent1"/>
                </a:solidFill>
                <a:latin typeface="PT Serif" panose="020A0603040505020204" pitchFamily="18" charset="0"/>
              </a:rPr>
              <a:t>Outputs</a:t>
            </a:r>
          </a:p>
        </p:txBody>
      </p:sp>
      <p:sp>
        <p:nvSpPr>
          <p:cNvPr id="3" name="Rectangle 2">
            <a:extLst>
              <a:ext uri="{FF2B5EF4-FFF2-40B4-BE49-F238E27FC236}">
                <a16:creationId xmlns:a16="http://schemas.microsoft.com/office/drawing/2014/main" id="{84611E5F-68F5-4E47-8D6F-D06D85F86B98}"/>
              </a:ext>
            </a:extLst>
          </p:cNvPr>
          <p:cNvSpPr>
            <a:spLocks/>
          </p:cNvSpPr>
          <p:nvPr/>
        </p:nvSpPr>
        <p:spPr>
          <a:xfrm>
            <a:off x="424673" y="1383381"/>
            <a:ext cx="671280" cy="7694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000" b="1" dirty="0">
                <a:solidFill>
                  <a:srgbClr val="000000"/>
                </a:solidFill>
                <a:latin typeface="PT Serif" panose="020A0603040505020204" pitchFamily="18" charset="0"/>
              </a:rPr>
              <a:t>To discuss work in the current sprint</a:t>
            </a:r>
          </a:p>
        </p:txBody>
      </p:sp>
      <p:sp>
        <p:nvSpPr>
          <p:cNvPr id="10" name="Rectangle 9">
            <a:extLst>
              <a:ext uri="{FF2B5EF4-FFF2-40B4-BE49-F238E27FC236}">
                <a16:creationId xmlns:a16="http://schemas.microsoft.com/office/drawing/2014/main" id="{A2E80986-FEAF-47DE-9B0D-D4E077A96082}"/>
              </a:ext>
            </a:extLst>
          </p:cNvPr>
          <p:cNvSpPr>
            <a:spLocks/>
          </p:cNvSpPr>
          <p:nvPr/>
        </p:nvSpPr>
        <p:spPr>
          <a:xfrm>
            <a:off x="1249681" y="1325322"/>
            <a:ext cx="731520"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PO Sync</a:t>
            </a:r>
          </a:p>
        </p:txBody>
      </p:sp>
      <p:sp>
        <p:nvSpPr>
          <p:cNvPr id="11" name="Rectangle 10">
            <a:extLst>
              <a:ext uri="{FF2B5EF4-FFF2-40B4-BE49-F238E27FC236}">
                <a16:creationId xmlns:a16="http://schemas.microsoft.com/office/drawing/2014/main" id="{A44597BC-9512-4482-A3BB-0DA0081A2D48}"/>
              </a:ext>
            </a:extLst>
          </p:cNvPr>
          <p:cNvSpPr>
            <a:spLocks/>
          </p:cNvSpPr>
          <p:nvPr/>
        </p:nvSpPr>
        <p:spPr>
          <a:xfrm>
            <a:off x="2171141" y="1325322"/>
            <a:ext cx="2065778" cy="307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Tracey, Jordan, Ashley, Kit and/or Jesse (optional)</a:t>
            </a:r>
          </a:p>
        </p:txBody>
      </p:sp>
      <p:sp>
        <p:nvSpPr>
          <p:cNvPr id="12" name="Rectangle 11">
            <a:extLst>
              <a:ext uri="{FF2B5EF4-FFF2-40B4-BE49-F238E27FC236}">
                <a16:creationId xmlns:a16="http://schemas.microsoft.com/office/drawing/2014/main" id="{1D34A128-2447-4CEC-B3B6-00EC3BB91308}"/>
              </a:ext>
            </a:extLst>
          </p:cNvPr>
          <p:cNvSpPr>
            <a:spLocks/>
          </p:cNvSpPr>
          <p:nvPr/>
        </p:nvSpPr>
        <p:spPr>
          <a:xfrm>
            <a:off x="4367037" y="1325322"/>
            <a:ext cx="2065778" cy="9233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Align with Tracey on upcoming sprint goals and latest roadmap</a:t>
            </a:r>
          </a:p>
          <a:p>
            <a:pPr marL="171450" indent="-171450">
              <a:buFont typeface="Arial" panose="020B0604020202020204" pitchFamily="34" charset="0"/>
              <a:buChar char="•"/>
            </a:pPr>
            <a:r>
              <a:rPr lang="en-US" sz="1000" dirty="0">
                <a:solidFill>
                  <a:srgbClr val="000000"/>
                </a:solidFill>
                <a:latin typeface="PT Serif" panose="020A0603040505020204" pitchFamily="18" charset="0"/>
              </a:rPr>
              <a:t>Review sprint progress for this sprint thus far</a:t>
            </a:r>
          </a:p>
          <a:p>
            <a:pPr marL="171450" indent="-171450">
              <a:buFont typeface="Arial" panose="020B0604020202020204" pitchFamily="34" charset="0"/>
              <a:buChar char="•"/>
            </a:pPr>
            <a:r>
              <a:rPr lang="en-US" sz="1000" dirty="0">
                <a:solidFill>
                  <a:srgbClr val="000000"/>
                </a:solidFill>
                <a:latin typeface="PT Serif" panose="020A0603040505020204" pitchFamily="18" charset="0"/>
              </a:rPr>
              <a:t>Get directional guidance on key questions</a:t>
            </a:r>
            <a:endParaRPr lang="en-GB" sz="1000" dirty="0">
              <a:solidFill>
                <a:srgbClr val="000000"/>
              </a:solidFill>
              <a:latin typeface="PT Serif" panose="020A0603040505020204" pitchFamily="18" charset="0"/>
            </a:endParaRPr>
          </a:p>
        </p:txBody>
      </p:sp>
      <p:sp>
        <p:nvSpPr>
          <p:cNvPr id="13" name="Rectangle 12">
            <a:extLst>
              <a:ext uri="{FF2B5EF4-FFF2-40B4-BE49-F238E27FC236}">
                <a16:creationId xmlns:a16="http://schemas.microsoft.com/office/drawing/2014/main" id="{AD8D472A-B9FE-4CC5-B8A7-BCF5FDCCC99E}"/>
              </a:ext>
            </a:extLst>
          </p:cNvPr>
          <p:cNvSpPr>
            <a:spLocks/>
          </p:cNvSpPr>
          <p:nvPr/>
        </p:nvSpPr>
        <p:spPr>
          <a:xfrm>
            <a:off x="6622756" y="1325322"/>
            <a:ext cx="2065778"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Refined sprint goals</a:t>
            </a:r>
          </a:p>
          <a:p>
            <a:pPr marL="171450" indent="-171450">
              <a:buFont typeface="Arial" panose="020B0604020202020204" pitchFamily="34" charset="0"/>
              <a:buChar char="•"/>
            </a:pPr>
            <a:r>
              <a:rPr lang="en-US" sz="1000" dirty="0">
                <a:solidFill>
                  <a:srgbClr val="000000"/>
                </a:solidFill>
                <a:latin typeface="PT Serif" panose="020A0603040505020204" pitchFamily="18" charset="0"/>
              </a:rPr>
              <a:t>Updated roadmap</a:t>
            </a:r>
          </a:p>
          <a:p>
            <a:pPr marL="171450" indent="-171450">
              <a:buFont typeface="Arial" panose="020B0604020202020204" pitchFamily="34" charset="0"/>
              <a:buChar char="•"/>
            </a:pPr>
            <a:r>
              <a:rPr lang="en-US" sz="1000" dirty="0">
                <a:solidFill>
                  <a:srgbClr val="000000"/>
                </a:solidFill>
                <a:latin typeface="PT Serif" panose="020A0603040505020204" pitchFamily="18" charset="0"/>
              </a:rPr>
              <a:t>Prioritized backlog to be taken into next sprint planning</a:t>
            </a:r>
            <a:endParaRPr lang="en-GB" sz="1000" dirty="0">
              <a:solidFill>
                <a:srgbClr val="000000"/>
              </a:solidFill>
              <a:latin typeface="PT Serif" panose="020A0603040505020204" pitchFamily="18" charset="0"/>
            </a:endParaRPr>
          </a:p>
        </p:txBody>
      </p:sp>
      <p:sp>
        <p:nvSpPr>
          <p:cNvPr id="14" name="Rectangle 13">
            <a:extLst>
              <a:ext uri="{FF2B5EF4-FFF2-40B4-BE49-F238E27FC236}">
                <a16:creationId xmlns:a16="http://schemas.microsoft.com/office/drawing/2014/main" id="{3DEFDD33-33CF-454E-938B-0B1CABF64D79}"/>
              </a:ext>
            </a:extLst>
          </p:cNvPr>
          <p:cNvSpPr>
            <a:spLocks/>
          </p:cNvSpPr>
          <p:nvPr/>
        </p:nvSpPr>
        <p:spPr>
          <a:xfrm>
            <a:off x="1249681" y="2502592"/>
            <a:ext cx="731520" cy="307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Design Review</a:t>
            </a:r>
          </a:p>
        </p:txBody>
      </p:sp>
      <p:sp>
        <p:nvSpPr>
          <p:cNvPr id="15" name="Rectangle 14">
            <a:extLst>
              <a:ext uri="{FF2B5EF4-FFF2-40B4-BE49-F238E27FC236}">
                <a16:creationId xmlns:a16="http://schemas.microsoft.com/office/drawing/2014/main" id="{9F27DD79-32BC-449C-95AF-8D0E18DE35CC}"/>
              </a:ext>
            </a:extLst>
          </p:cNvPr>
          <p:cNvSpPr>
            <a:spLocks/>
          </p:cNvSpPr>
          <p:nvPr/>
        </p:nvSpPr>
        <p:spPr>
          <a:xfrm>
            <a:off x="2171141" y="2502592"/>
            <a:ext cx="2065778" cy="307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Tracey, Kit, Grace, Jesse, James, Jared, Ashley (optional)</a:t>
            </a:r>
          </a:p>
        </p:txBody>
      </p:sp>
      <p:sp>
        <p:nvSpPr>
          <p:cNvPr id="16" name="Rectangle 15">
            <a:extLst>
              <a:ext uri="{FF2B5EF4-FFF2-40B4-BE49-F238E27FC236}">
                <a16:creationId xmlns:a16="http://schemas.microsoft.com/office/drawing/2014/main" id="{810A4EE9-27AB-4076-A0C6-CBD2B4CB370D}"/>
              </a:ext>
            </a:extLst>
          </p:cNvPr>
          <p:cNvSpPr>
            <a:spLocks/>
          </p:cNvSpPr>
          <p:nvPr/>
        </p:nvSpPr>
        <p:spPr>
          <a:xfrm>
            <a:off x="4367037" y="2502592"/>
            <a:ext cx="2065778" cy="4616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Present latest designs in this sprint</a:t>
            </a:r>
          </a:p>
          <a:p>
            <a:pPr marL="171450" indent="-171450">
              <a:buFont typeface="Arial" panose="020B0604020202020204" pitchFamily="34" charset="0"/>
              <a:buChar char="•"/>
            </a:pPr>
            <a:r>
              <a:rPr lang="en-US" sz="1000" dirty="0">
                <a:solidFill>
                  <a:srgbClr val="000000"/>
                </a:solidFill>
                <a:latin typeface="PT Serif" panose="020A0603040505020204" pitchFamily="18" charset="0"/>
              </a:rPr>
              <a:t>Get feedback from Tracey</a:t>
            </a:r>
            <a:endParaRPr lang="en-GB" sz="1000" dirty="0">
              <a:solidFill>
                <a:srgbClr val="000000"/>
              </a:solidFill>
              <a:latin typeface="PT Serif" panose="020A0603040505020204" pitchFamily="18" charset="0"/>
            </a:endParaRPr>
          </a:p>
        </p:txBody>
      </p:sp>
      <p:sp>
        <p:nvSpPr>
          <p:cNvPr id="17" name="Rectangle 16">
            <a:extLst>
              <a:ext uri="{FF2B5EF4-FFF2-40B4-BE49-F238E27FC236}">
                <a16:creationId xmlns:a16="http://schemas.microsoft.com/office/drawing/2014/main" id="{AE9ACC5E-2F2B-4B90-AE93-1556EADD2330}"/>
              </a:ext>
            </a:extLst>
          </p:cNvPr>
          <p:cNvSpPr>
            <a:spLocks/>
          </p:cNvSpPr>
          <p:nvPr/>
        </p:nvSpPr>
        <p:spPr>
          <a:xfrm>
            <a:off x="6622756" y="2502592"/>
            <a:ext cx="2065778" cy="4616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Feedback that can be turned into user stories for design and prioritized</a:t>
            </a:r>
            <a:endParaRPr lang="en-GB" sz="1000" dirty="0">
              <a:solidFill>
                <a:srgbClr val="000000"/>
              </a:solidFill>
              <a:latin typeface="PT Serif" panose="020A0603040505020204" pitchFamily="18" charset="0"/>
            </a:endParaRPr>
          </a:p>
        </p:txBody>
      </p:sp>
      <p:sp>
        <p:nvSpPr>
          <p:cNvPr id="18" name="Rectangle 17">
            <a:extLst>
              <a:ext uri="{FF2B5EF4-FFF2-40B4-BE49-F238E27FC236}">
                <a16:creationId xmlns:a16="http://schemas.microsoft.com/office/drawing/2014/main" id="{C106C6B1-19E5-4780-8022-C827E901210A}"/>
              </a:ext>
            </a:extLst>
          </p:cNvPr>
          <p:cNvSpPr>
            <a:spLocks/>
          </p:cNvSpPr>
          <p:nvPr/>
        </p:nvSpPr>
        <p:spPr>
          <a:xfrm>
            <a:off x="1249681" y="3218197"/>
            <a:ext cx="731520" cy="1538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Sprint Demo</a:t>
            </a:r>
          </a:p>
        </p:txBody>
      </p:sp>
      <p:sp>
        <p:nvSpPr>
          <p:cNvPr id="19" name="Rectangle 18">
            <a:extLst>
              <a:ext uri="{FF2B5EF4-FFF2-40B4-BE49-F238E27FC236}">
                <a16:creationId xmlns:a16="http://schemas.microsoft.com/office/drawing/2014/main" id="{3420707C-5636-472E-ADC6-E885128A1268}"/>
              </a:ext>
            </a:extLst>
          </p:cNvPr>
          <p:cNvSpPr>
            <a:spLocks/>
          </p:cNvSpPr>
          <p:nvPr/>
        </p:nvSpPr>
        <p:spPr>
          <a:xfrm>
            <a:off x="2171141" y="3218197"/>
            <a:ext cx="2065778" cy="307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000" dirty="0">
                <a:solidFill>
                  <a:srgbClr val="000000"/>
                </a:solidFill>
                <a:latin typeface="PT Serif" panose="020A0603040505020204" pitchFamily="18" charset="0"/>
              </a:rPr>
              <a:t>Tracey, full working team, all stakeholders invited</a:t>
            </a:r>
            <a:endParaRPr lang="en-GB" sz="1000" dirty="0">
              <a:solidFill>
                <a:srgbClr val="000000"/>
              </a:solidFill>
              <a:latin typeface="PT Serif" panose="020A0603040505020204" pitchFamily="18" charset="0"/>
            </a:endParaRPr>
          </a:p>
        </p:txBody>
      </p:sp>
      <p:sp>
        <p:nvSpPr>
          <p:cNvPr id="20" name="Rectangle 19">
            <a:extLst>
              <a:ext uri="{FF2B5EF4-FFF2-40B4-BE49-F238E27FC236}">
                <a16:creationId xmlns:a16="http://schemas.microsoft.com/office/drawing/2014/main" id="{0E7157FD-742E-463B-9FBE-7F34D8E8E66C}"/>
              </a:ext>
            </a:extLst>
          </p:cNvPr>
          <p:cNvSpPr>
            <a:spLocks/>
          </p:cNvSpPr>
          <p:nvPr/>
        </p:nvSpPr>
        <p:spPr>
          <a:xfrm>
            <a:off x="4367037" y="3218197"/>
            <a:ext cx="2065778" cy="3077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Present all work accomplished in this current sprint for feedback</a:t>
            </a:r>
            <a:endParaRPr lang="en-GB" sz="1000" dirty="0">
              <a:solidFill>
                <a:srgbClr val="000000"/>
              </a:solidFill>
              <a:latin typeface="PT Serif" panose="020A0603040505020204" pitchFamily="18" charset="0"/>
            </a:endParaRPr>
          </a:p>
        </p:txBody>
      </p:sp>
      <p:sp>
        <p:nvSpPr>
          <p:cNvPr id="21" name="Rectangle 20">
            <a:extLst>
              <a:ext uri="{FF2B5EF4-FFF2-40B4-BE49-F238E27FC236}">
                <a16:creationId xmlns:a16="http://schemas.microsoft.com/office/drawing/2014/main" id="{996263AB-05B5-4059-BBAF-93D556D0478A}"/>
              </a:ext>
            </a:extLst>
          </p:cNvPr>
          <p:cNvSpPr>
            <a:spLocks/>
          </p:cNvSpPr>
          <p:nvPr/>
        </p:nvSpPr>
        <p:spPr>
          <a:xfrm>
            <a:off x="6622756" y="3218197"/>
            <a:ext cx="2149722" cy="4616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Feedback from stakeholders turned into user stories that can be prioritized for upcoming sprints</a:t>
            </a:r>
            <a:endParaRPr lang="en-GB" sz="1000" dirty="0">
              <a:solidFill>
                <a:srgbClr val="000000"/>
              </a:solidFill>
              <a:latin typeface="PT Serif" panose="020A0603040505020204" pitchFamily="18" charset="0"/>
            </a:endParaRPr>
          </a:p>
        </p:txBody>
      </p:sp>
      <p:sp>
        <p:nvSpPr>
          <p:cNvPr id="6" name="Rectangle 5">
            <a:extLst>
              <a:ext uri="{FF2B5EF4-FFF2-40B4-BE49-F238E27FC236}">
                <a16:creationId xmlns:a16="http://schemas.microsoft.com/office/drawing/2014/main" id="{80A7DD97-A65B-4C51-A9B7-97EF5BA4FA9E}"/>
              </a:ext>
            </a:extLst>
          </p:cNvPr>
          <p:cNvSpPr>
            <a:spLocks/>
          </p:cNvSpPr>
          <p:nvPr/>
        </p:nvSpPr>
        <p:spPr>
          <a:xfrm>
            <a:off x="414117" y="3933803"/>
            <a:ext cx="671280"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000" b="1" dirty="0">
                <a:solidFill>
                  <a:srgbClr val="000000"/>
                </a:solidFill>
                <a:latin typeface="PT Serif" panose="020A0603040505020204" pitchFamily="18" charset="0"/>
              </a:rPr>
              <a:t>To discuss work for future sprints</a:t>
            </a:r>
          </a:p>
        </p:txBody>
      </p:sp>
      <p:sp>
        <p:nvSpPr>
          <p:cNvPr id="22" name="Rectangle 21">
            <a:extLst>
              <a:ext uri="{FF2B5EF4-FFF2-40B4-BE49-F238E27FC236}">
                <a16:creationId xmlns:a16="http://schemas.microsoft.com/office/drawing/2014/main" id="{CECFA441-0CB1-4629-B386-F3C22B3BD50F}"/>
              </a:ext>
            </a:extLst>
          </p:cNvPr>
          <p:cNvSpPr>
            <a:spLocks/>
          </p:cNvSpPr>
          <p:nvPr/>
        </p:nvSpPr>
        <p:spPr>
          <a:xfrm>
            <a:off x="1249681" y="3933803"/>
            <a:ext cx="731520"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GB" sz="1000" dirty="0">
                <a:solidFill>
                  <a:srgbClr val="000000"/>
                </a:solidFill>
                <a:latin typeface="PT Serif" panose="020A0603040505020204" pitchFamily="18" charset="0"/>
              </a:rPr>
              <a:t>Backlog Grooming with stakeholders</a:t>
            </a:r>
          </a:p>
        </p:txBody>
      </p:sp>
      <p:sp>
        <p:nvSpPr>
          <p:cNvPr id="23" name="Rectangle 22">
            <a:extLst>
              <a:ext uri="{FF2B5EF4-FFF2-40B4-BE49-F238E27FC236}">
                <a16:creationId xmlns:a16="http://schemas.microsoft.com/office/drawing/2014/main" id="{151CB486-BA99-4A19-81E3-F205E794092D}"/>
              </a:ext>
            </a:extLst>
          </p:cNvPr>
          <p:cNvSpPr>
            <a:spLocks/>
          </p:cNvSpPr>
          <p:nvPr/>
        </p:nvSpPr>
        <p:spPr>
          <a:xfrm>
            <a:off x="2171141" y="3933803"/>
            <a:ext cx="2065778" cy="4616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1000" dirty="0">
                <a:solidFill>
                  <a:srgbClr val="000000"/>
                </a:solidFill>
                <a:latin typeface="PT Serif" panose="020A0603040505020204" pitchFamily="18" charset="0"/>
              </a:rPr>
              <a:t>Tracey, Kit, Jordan, Jesse, additional team members as needed based on story, key stakeholders TBD</a:t>
            </a:r>
            <a:endParaRPr lang="en-GB" sz="1000" dirty="0">
              <a:solidFill>
                <a:srgbClr val="000000"/>
              </a:solidFill>
              <a:latin typeface="PT Serif" panose="020A0603040505020204" pitchFamily="18" charset="0"/>
            </a:endParaRPr>
          </a:p>
        </p:txBody>
      </p:sp>
      <p:sp>
        <p:nvSpPr>
          <p:cNvPr id="24" name="Rectangle 23">
            <a:extLst>
              <a:ext uri="{FF2B5EF4-FFF2-40B4-BE49-F238E27FC236}">
                <a16:creationId xmlns:a16="http://schemas.microsoft.com/office/drawing/2014/main" id="{3340F069-E92F-4AAB-8EDB-FE965DC53383}"/>
              </a:ext>
            </a:extLst>
          </p:cNvPr>
          <p:cNvSpPr>
            <a:spLocks/>
          </p:cNvSpPr>
          <p:nvPr/>
        </p:nvSpPr>
        <p:spPr>
          <a:xfrm>
            <a:off x="4367037" y="3933803"/>
            <a:ext cx="2065778" cy="46166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Discuss stories, designs, or work to be done in upcoming sprints to refine the user story</a:t>
            </a:r>
            <a:endParaRPr lang="en-GB" sz="1000" dirty="0">
              <a:solidFill>
                <a:srgbClr val="000000"/>
              </a:solidFill>
              <a:latin typeface="PT Serif" panose="020A0603040505020204" pitchFamily="18" charset="0"/>
            </a:endParaRPr>
          </a:p>
        </p:txBody>
      </p:sp>
      <p:sp>
        <p:nvSpPr>
          <p:cNvPr id="25" name="Rectangle 24">
            <a:extLst>
              <a:ext uri="{FF2B5EF4-FFF2-40B4-BE49-F238E27FC236}">
                <a16:creationId xmlns:a16="http://schemas.microsoft.com/office/drawing/2014/main" id="{22FC461E-999B-4FE9-8BB3-A505568379E7}"/>
              </a:ext>
            </a:extLst>
          </p:cNvPr>
          <p:cNvSpPr>
            <a:spLocks/>
          </p:cNvSpPr>
          <p:nvPr/>
        </p:nvSpPr>
        <p:spPr>
          <a:xfrm>
            <a:off x="6622756" y="3933803"/>
            <a:ext cx="2065778"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buFont typeface="Arial" panose="020B0604020202020204" pitchFamily="34" charset="0"/>
              <a:buChar char="•"/>
            </a:pPr>
            <a:r>
              <a:rPr lang="en-US" sz="1000" dirty="0">
                <a:solidFill>
                  <a:srgbClr val="000000"/>
                </a:solidFill>
                <a:latin typeface="PT Serif" panose="020A0603040505020204" pitchFamily="18" charset="0"/>
              </a:rPr>
              <a:t>User stories for future sprints are updated, meet Definition of Ready, and can be pulled into future sprints</a:t>
            </a:r>
            <a:endParaRPr lang="en-GB" sz="1000" dirty="0">
              <a:solidFill>
                <a:srgbClr val="000000"/>
              </a:solidFill>
              <a:latin typeface="PT Serif" panose="020A0603040505020204" pitchFamily="18" charset="0"/>
            </a:endParaRPr>
          </a:p>
        </p:txBody>
      </p:sp>
      <p:sp>
        <p:nvSpPr>
          <p:cNvPr id="26" name="Title 25">
            <a:extLst>
              <a:ext uri="{FF2B5EF4-FFF2-40B4-BE49-F238E27FC236}">
                <a16:creationId xmlns:a16="http://schemas.microsoft.com/office/drawing/2014/main" id="{57FFAE1B-5502-4B3E-9912-3DD705B3CE77}"/>
              </a:ext>
            </a:extLst>
          </p:cNvPr>
          <p:cNvSpPr>
            <a:spLocks noGrp="1"/>
          </p:cNvSpPr>
          <p:nvPr>
            <p:ph type="title"/>
          </p:nvPr>
        </p:nvSpPr>
        <p:spPr>
          <a:xfrm>
            <a:off x="311699" y="445025"/>
            <a:ext cx="8668177" cy="572700"/>
          </a:xfrm>
        </p:spPr>
        <p:txBody>
          <a:bodyPr vert="horz">
            <a:noAutofit/>
          </a:bodyPr>
          <a:lstStyle/>
          <a:p>
            <a:r>
              <a:rPr lang="en-US" dirty="0"/>
              <a:t>Meetings with Tracey or stakeholders outside of core team</a:t>
            </a:r>
            <a:endParaRPr lang="en-GB" dirty="0"/>
          </a:p>
        </p:txBody>
      </p:sp>
      <p:sp>
        <p:nvSpPr>
          <p:cNvPr id="31" name="Google Shape;741;p81">
            <a:extLst>
              <a:ext uri="{FF2B5EF4-FFF2-40B4-BE49-F238E27FC236}">
                <a16:creationId xmlns:a16="http://schemas.microsoft.com/office/drawing/2014/main" id="{CE2686A5-743E-4661-B047-6AD49CCB0A74}"/>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11</a:t>
            </a:fld>
            <a:endParaRPr dirty="0">
              <a:latin typeface="PT Serif" panose="020A0603040505020204" pitchFamily="18" charset="0"/>
            </a:endParaRPr>
          </a:p>
        </p:txBody>
      </p:sp>
      <p:cxnSp>
        <p:nvCxnSpPr>
          <p:cNvPr id="36" name="Straight Connector 35">
            <a:extLst>
              <a:ext uri="{FF2B5EF4-FFF2-40B4-BE49-F238E27FC236}">
                <a16:creationId xmlns:a16="http://schemas.microsoft.com/office/drawing/2014/main" id="{DBE8312F-31E1-4EF6-A495-90ADCDE8EBCE}"/>
              </a:ext>
            </a:extLst>
          </p:cNvPr>
          <p:cNvCxnSpPr>
            <a:cxnSpLocks/>
          </p:cNvCxnSpPr>
          <p:nvPr/>
        </p:nvCxnSpPr>
        <p:spPr>
          <a:xfrm>
            <a:off x="395645" y="128181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18FC9C-F013-4DB0-A482-D42A8F2E68D5}"/>
              </a:ext>
            </a:extLst>
          </p:cNvPr>
          <p:cNvCxnSpPr>
            <a:cxnSpLocks/>
          </p:cNvCxnSpPr>
          <p:nvPr/>
        </p:nvCxnSpPr>
        <p:spPr>
          <a:xfrm>
            <a:off x="1249681" y="2375622"/>
            <a:ext cx="7498675" cy="0"/>
          </a:xfrm>
          <a:prstGeom prst="line">
            <a:avLst/>
          </a:prstGeom>
          <a:noFill/>
          <a:ln w="3175" cap="flat" cmpd="sng">
            <a:solidFill>
              <a:schemeClr val="bg1">
                <a:lumMod val="75000"/>
              </a:schemeClr>
            </a:solidFill>
            <a:prstDash val="solid"/>
            <a:round/>
            <a:headEnd type="none" w="sm" len="sm"/>
            <a:tailEnd type="none" w="sm" len="sm"/>
          </a:ln>
        </p:spPr>
      </p:cxnSp>
      <p:cxnSp>
        <p:nvCxnSpPr>
          <p:cNvPr id="39" name="Straight Connector 38">
            <a:extLst>
              <a:ext uri="{FF2B5EF4-FFF2-40B4-BE49-F238E27FC236}">
                <a16:creationId xmlns:a16="http://schemas.microsoft.com/office/drawing/2014/main" id="{4989559A-9F8E-4260-8523-B119432F9BBB}"/>
              </a:ext>
            </a:extLst>
          </p:cNvPr>
          <p:cNvCxnSpPr>
            <a:cxnSpLocks/>
          </p:cNvCxnSpPr>
          <p:nvPr/>
        </p:nvCxnSpPr>
        <p:spPr>
          <a:xfrm>
            <a:off x="1249681" y="3091227"/>
            <a:ext cx="7498675" cy="0"/>
          </a:xfrm>
          <a:prstGeom prst="line">
            <a:avLst/>
          </a:prstGeom>
          <a:noFill/>
          <a:ln w="3175" cap="flat" cmpd="sng">
            <a:solidFill>
              <a:schemeClr val="bg1">
                <a:lumMod val="75000"/>
              </a:schemeClr>
            </a:solidFill>
            <a:prstDash val="solid"/>
            <a:round/>
            <a:headEnd type="none" w="sm" len="sm"/>
            <a:tailEnd type="none" w="sm" len="sm"/>
          </a:ln>
        </p:spPr>
      </p:cxnSp>
      <p:cxnSp>
        <p:nvCxnSpPr>
          <p:cNvPr id="40" name="Straight Connector 39">
            <a:extLst>
              <a:ext uri="{FF2B5EF4-FFF2-40B4-BE49-F238E27FC236}">
                <a16:creationId xmlns:a16="http://schemas.microsoft.com/office/drawing/2014/main" id="{58B7D094-0C4E-4E8C-BA94-23E1903E070D}"/>
              </a:ext>
            </a:extLst>
          </p:cNvPr>
          <p:cNvCxnSpPr>
            <a:cxnSpLocks/>
          </p:cNvCxnSpPr>
          <p:nvPr/>
        </p:nvCxnSpPr>
        <p:spPr>
          <a:xfrm>
            <a:off x="395645" y="3806832"/>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38" name="Google Shape;693;p75">
            <a:extLst>
              <a:ext uri="{FF2B5EF4-FFF2-40B4-BE49-F238E27FC236}">
                <a16:creationId xmlns:a16="http://schemas.microsoft.com/office/drawing/2014/main" id="{7CB8012B-6F7D-D049-810F-0D5BF01C9E15}"/>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75"/>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sp>
        <p:nvSpPr>
          <p:cNvPr id="7" name="Google Shape;741;p81">
            <a:extLst>
              <a:ext uri="{FF2B5EF4-FFF2-40B4-BE49-F238E27FC236}">
                <a16:creationId xmlns:a16="http://schemas.microsoft.com/office/drawing/2014/main" id="{441885EF-5499-4F8A-A0FE-CA64BE13DA4C}"/>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bg1"/>
                </a:solidFill>
                <a:latin typeface="PT Serif" panose="020A0603040505020204" pitchFamily="18" charset="0"/>
              </a:rPr>
              <a:pPr marL="0" lvl="0" indent="0" algn="r" rtl="0">
                <a:lnSpc>
                  <a:spcPct val="100000"/>
                </a:lnSpc>
                <a:spcBef>
                  <a:spcPts val="0"/>
                </a:spcBef>
                <a:spcAft>
                  <a:spcPts val="0"/>
                </a:spcAft>
                <a:buSzPts val="1000"/>
                <a:buNone/>
              </a:pPr>
              <a:t>12</a:t>
            </a:fld>
            <a:endParaRPr dirty="0">
              <a:solidFill>
                <a:schemeClr val="bg1"/>
              </a:solidFill>
              <a:latin typeface="PT Serif" panose="020A0603040505020204" pitchFamily="18" charset="0"/>
            </a:endParaRPr>
          </a:p>
        </p:txBody>
      </p:sp>
      <p:sp>
        <p:nvSpPr>
          <p:cNvPr id="9" name="Google Shape;514;p70">
            <a:extLst>
              <a:ext uri="{FF2B5EF4-FFF2-40B4-BE49-F238E27FC236}">
                <a16:creationId xmlns:a16="http://schemas.microsoft.com/office/drawing/2014/main" id="{E1496E68-B1B1-E146-9246-EC5341312EED}"/>
              </a:ext>
            </a:extLst>
          </p:cNvPr>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lvl="0"/>
            <a:r>
              <a:rPr lang="en-US" sz="4340" dirty="0">
                <a:solidFill>
                  <a:schemeClr val="lt1"/>
                </a:solidFill>
                <a:latin typeface="PT Serif"/>
                <a:ea typeface="PT Serif"/>
                <a:cs typeface="PT Serif"/>
                <a:sym typeface="PT Serif"/>
              </a:rPr>
              <a:t>Next steps</a:t>
            </a:r>
            <a:endParaRPr lang="en-US" sz="3240" b="1" dirty="0">
              <a:solidFill>
                <a:schemeClr val="lt1"/>
              </a:solidFill>
              <a:latin typeface="Century Gothic"/>
              <a:ea typeface="Century Gothic"/>
              <a:cs typeface="Century Gothic"/>
              <a:sym typeface="Century Gothic"/>
            </a:endParaRPr>
          </a:p>
        </p:txBody>
      </p:sp>
      <p:sp>
        <p:nvSpPr>
          <p:cNvPr id="10" name="Google Shape;693;p75">
            <a:extLst>
              <a:ext uri="{FF2B5EF4-FFF2-40B4-BE49-F238E27FC236}">
                <a16:creationId xmlns:a16="http://schemas.microsoft.com/office/drawing/2014/main" id="{BC209113-3B59-EE4A-ADAB-D91B170C1B4E}"/>
              </a:ext>
            </a:extLst>
          </p:cNvPr>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50" dirty="0">
                <a:solidFill>
                  <a:schemeClr val="accent1">
                    <a:lumMod val="20000"/>
                    <a:lumOff val="80000"/>
                  </a:schemeClr>
                </a:solidFill>
                <a:latin typeface="PT Serif"/>
                <a:ea typeface="PT Serif"/>
                <a:cs typeface="PT Serif"/>
                <a:sym typeface="PT Serif"/>
              </a:rPr>
              <a:t>1095-B Tax Form</a:t>
            </a:r>
            <a:endParaRPr sz="900" b="1" i="0" u="none" strike="noStrike" cap="none" dirty="0">
              <a:solidFill>
                <a:schemeClr val="accent1">
                  <a:lumMod val="20000"/>
                  <a:lumOff val="80000"/>
                </a:schemeClr>
              </a:solidFill>
              <a:latin typeface="Century Gothic"/>
              <a:ea typeface="Century Gothic"/>
              <a:cs typeface="Century Gothic"/>
              <a:sym typeface="Century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56500F6-2532-4C3D-B861-1D0B55EF5E13}"/>
              </a:ext>
            </a:extLst>
          </p:cNvPr>
          <p:cNvGraphicFramePr>
            <a:graphicFrameLocks noChangeAspect="1"/>
          </p:cNvGraphicFramePr>
          <p:nvPr>
            <p:custDataLst>
              <p:tags r:id="rId2"/>
            </p:custDataLst>
            <p:extLst>
              <p:ext uri="{D42A27DB-BD31-4B8C-83A1-F6EECF244321}">
                <p14:modId xmlns:p14="http://schemas.microsoft.com/office/powerpoint/2010/main" val="3900343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6"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256500F6-2532-4C3D-B861-1D0B55EF5E1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59247FF4-09B0-4345-8861-1A367D559FB5}"/>
              </a:ext>
            </a:extLst>
          </p:cNvPr>
          <p:cNvSpPr>
            <a:spLocks noGrp="1"/>
          </p:cNvSpPr>
          <p:nvPr>
            <p:ph type="body" idx="1"/>
          </p:nvPr>
        </p:nvSpPr>
        <p:spPr>
          <a:xfrm>
            <a:off x="311700" y="1152475"/>
            <a:ext cx="6130664" cy="1892796"/>
          </a:xfrm>
        </p:spPr>
        <p:txBody>
          <a:bodyPr wrap="square">
            <a:spAutoFit/>
          </a:bodyPr>
          <a:lstStyle/>
          <a:p>
            <a:pPr>
              <a:lnSpc>
                <a:spcPct val="100000"/>
              </a:lnSpc>
              <a:spcAft>
                <a:spcPts val="600"/>
              </a:spcAft>
              <a:buSzPct val="90000"/>
            </a:pPr>
            <a:r>
              <a:rPr lang="en-US" sz="1600" dirty="0"/>
              <a:t>Discuss any revisions to workplan and current sprint progress at first PO Sync on Tuesday 1/25</a:t>
            </a:r>
          </a:p>
          <a:p>
            <a:pPr>
              <a:lnSpc>
                <a:spcPct val="100000"/>
              </a:lnSpc>
              <a:spcAft>
                <a:spcPts val="600"/>
              </a:spcAft>
              <a:buSzPct val="90000"/>
            </a:pPr>
            <a:r>
              <a:rPr lang="en-US" sz="1600" dirty="0"/>
              <a:t>Align on next sprint’s goal with Tracey and kick off next sprint on Wednesday 1/26</a:t>
            </a:r>
          </a:p>
          <a:p>
            <a:pPr>
              <a:lnSpc>
                <a:spcPct val="100000"/>
              </a:lnSpc>
              <a:spcAft>
                <a:spcPts val="600"/>
              </a:spcAft>
              <a:buSzPct val="90000"/>
            </a:pPr>
            <a:r>
              <a:rPr lang="en-US" sz="1600" dirty="0"/>
              <a:t>Decide on attendees for sprint demos and backlog refinements and send invites by Friday 1/28</a:t>
            </a:r>
          </a:p>
        </p:txBody>
      </p:sp>
      <p:sp>
        <p:nvSpPr>
          <p:cNvPr id="9" name="Google Shape;741;p81">
            <a:extLst>
              <a:ext uri="{FF2B5EF4-FFF2-40B4-BE49-F238E27FC236}">
                <a16:creationId xmlns:a16="http://schemas.microsoft.com/office/drawing/2014/main" id="{EF73B8C3-F7DD-4818-ACF7-43F71B49B1AF}"/>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13</a:t>
            </a:fld>
            <a:endParaRPr dirty="0">
              <a:latin typeface="PT Serif" panose="020A0603040505020204" pitchFamily="18" charset="0"/>
            </a:endParaRPr>
          </a:p>
        </p:txBody>
      </p:sp>
      <p:sp>
        <p:nvSpPr>
          <p:cNvPr id="6" name="Title 5">
            <a:extLst>
              <a:ext uri="{FF2B5EF4-FFF2-40B4-BE49-F238E27FC236}">
                <a16:creationId xmlns:a16="http://schemas.microsoft.com/office/drawing/2014/main" id="{96AA7356-4CC5-2D43-AF9A-2E70BCE936E4}"/>
              </a:ext>
            </a:extLst>
          </p:cNvPr>
          <p:cNvSpPr>
            <a:spLocks noGrp="1"/>
          </p:cNvSpPr>
          <p:nvPr>
            <p:ph type="title"/>
          </p:nvPr>
        </p:nvSpPr>
        <p:spPr/>
        <p:txBody>
          <a:bodyPr/>
          <a:lstStyle/>
          <a:p>
            <a:r>
              <a:rPr lang="en-US" dirty="0"/>
              <a:t>Next steps</a:t>
            </a:r>
          </a:p>
        </p:txBody>
      </p:sp>
      <p:sp>
        <p:nvSpPr>
          <p:cNvPr id="10" name="Google Shape;693;p75">
            <a:extLst>
              <a:ext uri="{FF2B5EF4-FFF2-40B4-BE49-F238E27FC236}">
                <a16:creationId xmlns:a16="http://schemas.microsoft.com/office/drawing/2014/main" id="{6924CE77-5356-D04D-BF3B-E64AD5913EB4}"/>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3"/>
          <p:cNvSpPr/>
          <p:nvPr/>
        </p:nvSpPr>
        <p:spPr>
          <a:xfrm>
            <a:off x="0" y="0"/>
            <a:ext cx="9144000" cy="44832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pic>
        <p:nvPicPr>
          <p:cNvPr id="312" name="Google Shape;312;p63"/>
          <p:cNvPicPr preferRelativeResize="0"/>
          <p:nvPr/>
        </p:nvPicPr>
        <p:blipFill rotWithShape="1">
          <a:blip r:embed="rId3">
            <a:alphaModFix/>
          </a:blip>
          <a:srcRect/>
          <a:stretch/>
        </p:blipFill>
        <p:spPr>
          <a:xfrm>
            <a:off x="464099" y="4616025"/>
            <a:ext cx="1873603" cy="415350"/>
          </a:xfrm>
          <a:prstGeom prst="rect">
            <a:avLst/>
          </a:prstGeom>
          <a:noFill/>
          <a:ln>
            <a:noFill/>
          </a:ln>
        </p:spPr>
      </p:pic>
      <p:sp>
        <p:nvSpPr>
          <p:cNvPr id="13" name="Google Shape;741;p81">
            <a:extLst>
              <a:ext uri="{FF2B5EF4-FFF2-40B4-BE49-F238E27FC236}">
                <a16:creationId xmlns:a16="http://schemas.microsoft.com/office/drawing/2014/main" id="{1B197A53-02E6-48A6-8366-F77C14C74656}"/>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14</a:t>
            </a:fld>
            <a:endParaRPr dirty="0">
              <a:latin typeface="PT Serif" panose="020A0603040505020204" pitchFamily="18" charset="0"/>
            </a:endParaRPr>
          </a:p>
        </p:txBody>
      </p:sp>
      <p:sp>
        <p:nvSpPr>
          <p:cNvPr id="10" name="Google Shape;693;p75">
            <a:extLst>
              <a:ext uri="{FF2B5EF4-FFF2-40B4-BE49-F238E27FC236}">
                <a16:creationId xmlns:a16="http://schemas.microsoft.com/office/drawing/2014/main" id="{3386DFB9-49DA-7141-B441-670869BAFDAD}"/>
              </a:ext>
            </a:extLst>
          </p:cNvPr>
          <p:cNvSpPr txBox="1"/>
          <p:nvPr/>
        </p:nvSpPr>
        <p:spPr>
          <a:xfrm>
            <a:off x="464100" y="171008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dirty="0">
                <a:solidFill>
                  <a:schemeClr val="lt1"/>
                </a:solidFill>
                <a:latin typeface="PT Serif"/>
                <a:ea typeface="PT Serif"/>
                <a:cs typeface="PT Serif"/>
                <a:sym typeface="PT Serif"/>
              </a:rPr>
              <a:t>Appendix</a:t>
            </a:r>
            <a:endParaRPr sz="3240" b="1" i="0" u="none" strike="noStrike" cap="none" dirty="0">
              <a:solidFill>
                <a:schemeClr val="lt1"/>
              </a:solidFill>
              <a:latin typeface="Century Gothic"/>
              <a:ea typeface="Century Gothic"/>
              <a:cs typeface="Century Gothic"/>
              <a:sym typeface="Century Gothic"/>
            </a:endParaRPr>
          </a:p>
        </p:txBody>
      </p:sp>
      <p:pic>
        <p:nvPicPr>
          <p:cNvPr id="5" name="Picture 4">
            <a:extLst>
              <a:ext uri="{FF2B5EF4-FFF2-40B4-BE49-F238E27FC236}">
                <a16:creationId xmlns:a16="http://schemas.microsoft.com/office/drawing/2014/main" id="{D6E923C0-FC20-D84F-B4BF-600FF1444B0D}"/>
              </a:ext>
            </a:extLst>
          </p:cNvPr>
          <p:cNvPicPr>
            <a:picLocks noChangeAspect="1"/>
          </p:cNvPicPr>
          <p:nvPr/>
        </p:nvPicPr>
        <p:blipFill>
          <a:blip r:embed="rId4"/>
          <a:stretch>
            <a:fillRect/>
          </a:stretch>
        </p:blipFill>
        <p:spPr>
          <a:xfrm>
            <a:off x="7577798" y="4679095"/>
            <a:ext cx="1206144" cy="361844"/>
          </a:xfrm>
          <a:prstGeom prst="rect">
            <a:avLst/>
          </a:prstGeom>
        </p:spPr>
      </p:pic>
    </p:spTree>
    <p:extLst>
      <p:ext uri="{BB962C8B-B14F-4D97-AF65-F5344CB8AC3E}">
        <p14:creationId xmlns:p14="http://schemas.microsoft.com/office/powerpoint/2010/main" val="3116600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C3455FD-7FF4-47FF-A4C8-7A1195E7E9CA}"/>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1270" name="think-cell Slide" r:id="rId5" imgW="592" imgH="595" progId="TCLayout.ActiveDocument.1">
                  <p:embed/>
                </p:oleObj>
              </mc:Choice>
              <mc:Fallback>
                <p:oleObj name="think-cell Slide" r:id="rId5" imgW="592" imgH="595" progId="TCLayout.ActiveDocument.1">
                  <p:embed/>
                  <p:pic>
                    <p:nvPicPr>
                      <p:cNvPr id="2" name="Object 1" hidden="1">
                        <a:extLst>
                          <a:ext uri="{FF2B5EF4-FFF2-40B4-BE49-F238E27FC236}">
                            <a16:creationId xmlns:a16="http://schemas.microsoft.com/office/drawing/2014/main" id="{0C3455FD-7FF4-47FF-A4C8-7A1195E7E9CA}"/>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graphicFrame>
        <p:nvGraphicFramePr>
          <p:cNvPr id="717" name="Google Shape;717;p78" hidden="1"/>
          <p:cNvGraphicFramePr>
            <a:graphicFrameLocks/>
          </p:cNvGraphicFramePr>
          <p:nvPr/>
        </p:nvGraphicFramePr>
        <p:xfrm>
          <a:off x="395645" y="980908"/>
          <a:ext cx="8352711" cy="3730645"/>
        </p:xfrm>
        <a:graphic>
          <a:graphicData uri="http://schemas.openxmlformats.org/drawingml/2006/table">
            <a:tbl>
              <a:tblPr>
                <a:noFill/>
              </a:tblPr>
              <a:tblGrid>
                <a:gridCol w="626155">
                  <a:extLst>
                    <a:ext uri="{9D8B030D-6E8A-4147-A177-3AD203B41FA5}">
                      <a16:colId xmlns:a16="http://schemas.microsoft.com/office/drawing/2014/main" val="20000"/>
                    </a:ext>
                  </a:extLst>
                </a:gridCol>
                <a:gridCol w="6524159">
                  <a:extLst>
                    <a:ext uri="{9D8B030D-6E8A-4147-A177-3AD203B41FA5}">
                      <a16:colId xmlns:a16="http://schemas.microsoft.com/office/drawing/2014/main" val="20001"/>
                    </a:ext>
                  </a:extLst>
                </a:gridCol>
                <a:gridCol w="487047">
                  <a:extLst>
                    <a:ext uri="{9D8B030D-6E8A-4147-A177-3AD203B41FA5}">
                      <a16:colId xmlns:a16="http://schemas.microsoft.com/office/drawing/2014/main" val="20002"/>
                    </a:ext>
                  </a:extLst>
                </a:gridCol>
                <a:gridCol w="715350">
                  <a:extLst>
                    <a:ext uri="{9D8B030D-6E8A-4147-A177-3AD203B41FA5}">
                      <a16:colId xmlns:a16="http://schemas.microsoft.com/office/drawing/2014/main" val="20003"/>
                    </a:ext>
                  </a:extLst>
                </a:gridCol>
              </a:tblGrid>
              <a:tr h="306311">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Role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Responsibility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Name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Organization</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3204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Executive Sponsors</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Continuously sponsor and guide team in defining and delivering to the project goals and scope.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Champion the product within the larger ecosystem.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Make connections to inform the product and help the product team engage stakeholders at the right times.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Lauren</a:t>
                      </a:r>
                      <a:endParaRPr sz="1900" dirty="0">
                        <a:latin typeface="PT Serif" panose="020A0603040505020204" pitchFamily="18" charset="0"/>
                      </a:endParaRPr>
                    </a:p>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Jeff</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OCTO</a:t>
                      </a:r>
                      <a:endParaRPr sz="1900" dirty="0">
                        <a:latin typeface="PT Serif" panose="020A0603040505020204" pitchFamily="18" charset="0"/>
                      </a:endParaRPr>
                    </a:p>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1"/>
                  </a:ext>
                </a:extLst>
              </a:tr>
              <a:tr h="68350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Product Owner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 Work with product team to generate and prioritize user stories based on research.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Make decisions and help manage product activities in collaboration with Product Manager (e.g., provide guidance, remove blockers, collaborate in developing the requirements, schedule, and vision, connect with SMEs).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Review, approve, and accept products, deliverables and recurring reports (Delivery Reports; Monitoring Reports; Progress, Status and Management Reports; Status of GFE Reports; Personnel Contractor Manpower Reports; Contractor Staff Rosters).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22222"/>
                        </a:buClr>
                        <a:buSzPts val="800"/>
                        <a:buFont typeface="Source Sans Pro"/>
                        <a:buNone/>
                      </a:pPr>
                      <a:r>
                        <a:rPr lang="en" sz="800" u="none" strike="noStrike" cap="none">
                          <a:solidFill>
                            <a:srgbClr val="222222"/>
                          </a:solidFill>
                          <a:latin typeface="PT Serif" panose="020A0603040505020204" pitchFamily="18" charset="0"/>
                          <a:ea typeface="Source Sans Pro"/>
                          <a:cs typeface="Source Sans Pro"/>
                          <a:sym typeface="Source Sans Pro"/>
                        </a:rPr>
                        <a:t>Tracey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OCTO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2"/>
                  </a:ext>
                </a:extLst>
              </a:tr>
              <a:tr h="55777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COR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Review, approve, and accept work performed and recurring reports (Delivery Reports; Monitoring Reports; Progress, Status and Management Reports; Status of GFE Reports; Personnel Contractor Manpower Reports; Contractor Staff Rosters).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Review T&amp;M requests as appropriate. Support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Program Manager with VA onboarding and invoicing as required.</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Mary</a:t>
                      </a:r>
                      <a:endParaRPr sz="1900" dirty="0">
                        <a:latin typeface="PT Serif" panose="020A0603040505020204" pitchFamily="18" charset="0"/>
                      </a:endParaRPr>
                    </a:p>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/Vilay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OCTO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3"/>
                  </a:ext>
                </a:extLst>
              </a:tr>
              <a:tr h="68350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Program Manager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Accountable leader for the overall program.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Define strategy and define features; manage stakeholders.</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Responsible for reporting and compliance.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Cultivate a positive, trusting, and cooperative working relationship with the Government and all other vendors supporting this work.</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Responsible for future state journey / vision.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61420"/>
                        </a:buClr>
                        <a:buSzPts val="800"/>
                        <a:buFont typeface="Source Sans Pro"/>
                        <a:buNone/>
                      </a:pPr>
                      <a:r>
                        <a:rPr lang="en" sz="800" u="none" strike="noStrike" cap="none">
                          <a:solidFill>
                            <a:srgbClr val="061420"/>
                          </a:solidFill>
                          <a:latin typeface="PT Serif" panose="020A0603040505020204" pitchFamily="18" charset="0"/>
                          <a:ea typeface="Source Sans Pro"/>
                          <a:cs typeface="Source Sans Pro"/>
                          <a:sym typeface="Source Sans Pro"/>
                        </a:rPr>
                        <a:t>James</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4"/>
                  </a:ext>
                </a:extLst>
              </a:tr>
              <a:tr h="420600">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Product Manager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Ultimate decision maker for the product.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Has working knowledge across capabilities (research, design, dev) and product development lifecycle.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Jordan/Ashley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MO/McKinsey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5"/>
                  </a:ext>
                </a:extLst>
              </a:tr>
              <a:tr h="55777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Delivery Manager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82879" marR="0" lvl="0" indent="-96517"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Maintain a consistent look, feel, and voice across user facing sites and services. </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Incorporate best practices defined in the VA Design System and VA Content Style Guide (</a:t>
                      </a:r>
                      <a:r>
                        <a:rPr lang="en" sz="800" u="sng" strike="noStrike" cap="none">
                          <a:solidFill>
                            <a:schemeClr val="hlink"/>
                          </a:solidFill>
                          <a:latin typeface="PT Serif" panose="020A0603040505020204" pitchFamily="18" charset="0"/>
                          <a:hlinkClick r:id="rId7"/>
                        </a:rPr>
                        <a:t>https://design.va.gov/</a:t>
                      </a:r>
                      <a:r>
                        <a:rPr lang="en" sz="800" u="none" strike="noStrike" cap="none">
                          <a:solidFill>
                            <a:srgbClr val="454454"/>
                          </a:solidFill>
                          <a:latin typeface="PT Serif" panose="020A0603040505020204" pitchFamily="18" charset="0"/>
                          <a:ea typeface="Source Sans Pro"/>
                          <a:cs typeface="Source Sans Pro"/>
                          <a:sym typeface="Source Sans Pro"/>
                        </a:rPr>
                        <a:t>).</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Support the design team in activities including content creation, workshop preparation, facilitation, interaction design, synthesis, and others as needed.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800"/>
                        <a:buFont typeface="Source Sans Pro"/>
                        <a:buNone/>
                      </a:pPr>
                      <a:r>
                        <a:rPr lang="en" sz="800" u="none" strike="noStrike" cap="none">
                          <a:latin typeface="PT Serif" panose="020A0603040505020204" pitchFamily="18" charset="0"/>
                          <a:ea typeface="Source Sans Pro"/>
                          <a:cs typeface="Source Sans Pro"/>
                          <a:sym typeface="Source Sans Pro"/>
                        </a:rPr>
                        <a:t>Carl</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6"/>
                  </a:ext>
                </a:extLst>
              </a:tr>
              <a:tr h="30631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Business Analyst</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Business expert that has deep understanding of current state journey. Typically 10+ years experience across lines of business. </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22222"/>
                        </a:buClr>
                        <a:buSzPts val="800"/>
                        <a:buFont typeface="Source Sans Pro"/>
                        <a:buNone/>
                      </a:pPr>
                      <a:r>
                        <a:rPr lang="en" sz="800" u="none" strike="noStrike" cap="none">
                          <a:solidFill>
                            <a:srgbClr val="222222"/>
                          </a:solidFill>
                          <a:latin typeface="PT Serif" panose="020A0603040505020204" pitchFamily="18" charset="0"/>
                          <a:ea typeface="Source Sans Pro"/>
                          <a:cs typeface="Source Sans Pro"/>
                          <a:sym typeface="Source Sans Pro"/>
                        </a:rPr>
                        <a:t>Tami</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222222"/>
                        </a:buClr>
                        <a:buSzPts val="800"/>
                        <a:buFont typeface="Source Sans Pro"/>
                        <a:buNone/>
                      </a:pPr>
                      <a:r>
                        <a:rPr lang="en" sz="800" u="none" strike="noStrike" cap="none" dirty="0">
                          <a:solidFill>
                            <a:srgbClr val="222222"/>
                          </a:solidFill>
                          <a:latin typeface="PT Serif" panose="020A0603040505020204" pitchFamily="18" charset="0"/>
                          <a:ea typeface="Source Sans Pro"/>
                          <a:cs typeface="Source Sans Pro"/>
                          <a:sym typeface="Source Sans Pro"/>
                        </a:rPr>
                        <a:t>SERVE Advisory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7" name="Google Shape;158;p31">
            <a:extLst>
              <a:ext uri="{FF2B5EF4-FFF2-40B4-BE49-F238E27FC236}">
                <a16:creationId xmlns:a16="http://schemas.microsoft.com/office/drawing/2014/main" id="{F7559EB3-1E0C-4FD4-B952-64BAF7437B9B}"/>
              </a:ext>
            </a:extLst>
          </p:cNvPr>
          <p:cNvSpPr txBox="1"/>
          <p:nvPr/>
        </p:nvSpPr>
        <p:spPr>
          <a:xfrm>
            <a:off x="311700" y="38650"/>
            <a:ext cx="5865900" cy="384721"/>
          </a:xfrm>
          <a:prstGeom prst="rect">
            <a:avLst/>
          </a:prstGeom>
          <a:noFill/>
          <a:ln>
            <a:noFill/>
          </a:ln>
        </p:spPr>
        <p:txBody>
          <a:bodyPr spcFirstLastPara="1" wrap="square" lIns="114300" tIns="114300" rIns="114300" bIns="114300" anchor="t" anchorCtr="0">
            <a:spAutoFit/>
          </a:bodyPr>
          <a:lstStyle/>
          <a:p>
            <a:pPr defTabSz="914378">
              <a:buSzPts val="1000"/>
              <a:defRPr/>
            </a:pPr>
            <a:r>
              <a:rPr lang="en-US" sz="1000" dirty="0">
                <a:solidFill>
                  <a:srgbClr val="595959"/>
                </a:solidFill>
                <a:ea typeface="Century Gothic"/>
                <a:cs typeface="Century Gothic"/>
                <a:sym typeface="Century Gothic"/>
              </a:rPr>
              <a:t>CLIN 0001AC</a:t>
            </a:r>
          </a:p>
        </p:txBody>
      </p:sp>
      <p:sp>
        <p:nvSpPr>
          <p:cNvPr id="13" name="Google Shape;741;p81">
            <a:extLst>
              <a:ext uri="{FF2B5EF4-FFF2-40B4-BE49-F238E27FC236}">
                <a16:creationId xmlns:a16="http://schemas.microsoft.com/office/drawing/2014/main" id="{8D23F99E-0030-4C00-8674-D873ACCC6CDB}"/>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defTabSz="914378">
              <a:defRPr/>
            </a:pPr>
            <a:fld id="{00000000-1234-1234-1234-123412341234}" type="slidenum">
              <a:rPr lang="en">
                <a:solidFill>
                  <a:srgbClr val="595959"/>
                </a:solidFill>
                <a:latin typeface="PT Serif" panose="020A0603040505020204" pitchFamily="18" charset="0"/>
              </a:rPr>
              <a:pPr defTabSz="914378">
                <a:defRPr/>
              </a:pPr>
              <a:t>15</a:t>
            </a:fld>
            <a:endParaRPr dirty="0">
              <a:solidFill>
                <a:srgbClr val="595959"/>
              </a:solidFill>
              <a:latin typeface="PT Serif" panose="020A0603040505020204" pitchFamily="18" charset="0"/>
            </a:endParaRPr>
          </a:p>
        </p:txBody>
      </p:sp>
      <p:sp>
        <p:nvSpPr>
          <p:cNvPr id="3" name="Rectangle 2">
            <a:extLst>
              <a:ext uri="{FF2B5EF4-FFF2-40B4-BE49-F238E27FC236}">
                <a16:creationId xmlns:a16="http://schemas.microsoft.com/office/drawing/2014/main" id="{CB93581D-FE98-42AC-A9AE-2F806553473B}"/>
              </a:ext>
            </a:extLst>
          </p:cNvPr>
          <p:cNvSpPr>
            <a:spLocks/>
          </p:cNvSpPr>
          <p:nvPr/>
        </p:nvSpPr>
        <p:spPr>
          <a:xfrm>
            <a:off x="395646" y="950131"/>
            <a:ext cx="47389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Role</a:t>
            </a:r>
          </a:p>
        </p:txBody>
      </p:sp>
      <p:sp>
        <p:nvSpPr>
          <p:cNvPr id="8" name="Rectangle 7">
            <a:extLst>
              <a:ext uri="{FF2B5EF4-FFF2-40B4-BE49-F238E27FC236}">
                <a16:creationId xmlns:a16="http://schemas.microsoft.com/office/drawing/2014/main" id="{F378C027-00E5-4226-8191-B4EFB4688DDC}"/>
              </a:ext>
            </a:extLst>
          </p:cNvPr>
          <p:cNvSpPr/>
          <p:nvPr/>
        </p:nvSpPr>
        <p:spPr>
          <a:xfrm>
            <a:off x="7934221" y="950131"/>
            <a:ext cx="81413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Organization</a:t>
            </a:r>
          </a:p>
        </p:txBody>
      </p:sp>
      <p:sp>
        <p:nvSpPr>
          <p:cNvPr id="4" name="Rectangle 3">
            <a:extLst>
              <a:ext uri="{FF2B5EF4-FFF2-40B4-BE49-F238E27FC236}">
                <a16:creationId xmlns:a16="http://schemas.microsoft.com/office/drawing/2014/main" id="{1971BD19-9CB9-4A38-9A36-5A2956C85432}"/>
              </a:ext>
            </a:extLst>
          </p:cNvPr>
          <p:cNvSpPr>
            <a:spLocks/>
          </p:cNvSpPr>
          <p:nvPr/>
        </p:nvSpPr>
        <p:spPr>
          <a:xfrm>
            <a:off x="1053769" y="950131"/>
            <a:ext cx="602495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Responsibility</a:t>
            </a:r>
          </a:p>
        </p:txBody>
      </p:sp>
      <p:sp>
        <p:nvSpPr>
          <p:cNvPr id="5" name="Rectangle 4">
            <a:extLst>
              <a:ext uri="{FF2B5EF4-FFF2-40B4-BE49-F238E27FC236}">
                <a16:creationId xmlns:a16="http://schemas.microsoft.com/office/drawing/2014/main" id="{5FEE0EFB-E2BF-44FE-973A-D20D26BFA877}"/>
              </a:ext>
            </a:extLst>
          </p:cNvPr>
          <p:cNvSpPr/>
          <p:nvPr/>
        </p:nvSpPr>
        <p:spPr>
          <a:xfrm>
            <a:off x="7262947" y="950131"/>
            <a:ext cx="487047"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Name</a:t>
            </a:r>
          </a:p>
        </p:txBody>
      </p:sp>
      <p:sp>
        <p:nvSpPr>
          <p:cNvPr id="9" name="Rectangle 8">
            <a:extLst>
              <a:ext uri="{FF2B5EF4-FFF2-40B4-BE49-F238E27FC236}">
                <a16:creationId xmlns:a16="http://schemas.microsoft.com/office/drawing/2014/main" id="{76C22F89-531F-498B-B956-C742357EAF09}"/>
              </a:ext>
            </a:extLst>
          </p:cNvPr>
          <p:cNvSpPr>
            <a:spLocks/>
          </p:cNvSpPr>
          <p:nvPr/>
        </p:nvSpPr>
        <p:spPr>
          <a:xfrm>
            <a:off x="395646" y="1157683"/>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Executive Sponsors</a:t>
            </a:r>
          </a:p>
        </p:txBody>
      </p:sp>
      <p:sp>
        <p:nvSpPr>
          <p:cNvPr id="12" name="Rectangle 11">
            <a:extLst>
              <a:ext uri="{FF2B5EF4-FFF2-40B4-BE49-F238E27FC236}">
                <a16:creationId xmlns:a16="http://schemas.microsoft.com/office/drawing/2014/main" id="{E05EC2AC-C7F4-431F-9C28-A353E1A1412E}"/>
              </a:ext>
            </a:extLst>
          </p:cNvPr>
          <p:cNvSpPr/>
          <p:nvPr/>
        </p:nvSpPr>
        <p:spPr>
          <a:xfrm>
            <a:off x="7934221" y="1157683"/>
            <a:ext cx="81413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OCTO</a:t>
            </a:r>
          </a:p>
          <a:p>
            <a:pPr defTabSz="914378">
              <a:defRPr/>
            </a:pPr>
            <a:r>
              <a:rPr lang="en-GB" sz="800" dirty="0">
                <a:solidFill>
                  <a:srgbClr val="000000"/>
                </a:solidFill>
                <a:latin typeface="PT Serif" panose="020A0603040505020204" pitchFamily="18" charset="0"/>
              </a:rPr>
              <a:t>MO</a:t>
            </a:r>
          </a:p>
        </p:txBody>
      </p:sp>
      <p:sp>
        <p:nvSpPr>
          <p:cNvPr id="10" name="Rectangle 9">
            <a:extLst>
              <a:ext uri="{FF2B5EF4-FFF2-40B4-BE49-F238E27FC236}">
                <a16:creationId xmlns:a16="http://schemas.microsoft.com/office/drawing/2014/main" id="{FCDA31FE-E8FA-41BE-8944-C5132DB2AC7D}"/>
              </a:ext>
            </a:extLst>
          </p:cNvPr>
          <p:cNvSpPr>
            <a:spLocks/>
          </p:cNvSpPr>
          <p:nvPr/>
        </p:nvSpPr>
        <p:spPr>
          <a:xfrm>
            <a:off x="1053769" y="1157682"/>
            <a:ext cx="6024951"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Continuously sponsor and guide team in defining and delivering to the project goals and scope. </a:t>
            </a:r>
          </a:p>
          <a:p>
            <a:pPr defTabSz="914378">
              <a:defRPr/>
            </a:pPr>
            <a:r>
              <a:rPr lang="en-US" sz="800" dirty="0">
                <a:solidFill>
                  <a:srgbClr val="000000"/>
                </a:solidFill>
                <a:latin typeface="PT Serif" panose="020A0603040505020204" pitchFamily="18" charset="0"/>
              </a:rPr>
              <a:t>Champion the product within the larger ecosystem. </a:t>
            </a:r>
          </a:p>
          <a:p>
            <a:pPr defTabSz="914378">
              <a:defRPr/>
            </a:pPr>
            <a:r>
              <a:rPr lang="en-US" sz="800" dirty="0">
                <a:solidFill>
                  <a:srgbClr val="000000"/>
                </a:solidFill>
                <a:latin typeface="PT Serif" panose="020A0603040505020204" pitchFamily="18" charset="0"/>
              </a:rPr>
              <a:t>Make connections to inform the product and help the product team engage stakeholders at the right times. </a:t>
            </a:r>
            <a:endParaRPr lang="en-GB" sz="800" dirty="0">
              <a:solidFill>
                <a:srgbClr val="000000"/>
              </a:solidFill>
              <a:latin typeface="PT Serif" panose="020A0603040505020204" pitchFamily="18" charset="0"/>
            </a:endParaRPr>
          </a:p>
        </p:txBody>
      </p:sp>
      <p:sp>
        <p:nvSpPr>
          <p:cNvPr id="11" name="Rectangle 10">
            <a:extLst>
              <a:ext uri="{FF2B5EF4-FFF2-40B4-BE49-F238E27FC236}">
                <a16:creationId xmlns:a16="http://schemas.microsoft.com/office/drawing/2014/main" id="{7D809098-20FD-47ED-B7DF-216BBB0BC694}"/>
              </a:ext>
            </a:extLst>
          </p:cNvPr>
          <p:cNvSpPr/>
          <p:nvPr/>
        </p:nvSpPr>
        <p:spPr>
          <a:xfrm>
            <a:off x="7262947" y="1157683"/>
            <a:ext cx="487047"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Lauren</a:t>
            </a:r>
          </a:p>
          <a:p>
            <a:pPr defTabSz="914378">
              <a:defRPr/>
            </a:pPr>
            <a:r>
              <a:rPr lang="en-GB" sz="800" dirty="0">
                <a:solidFill>
                  <a:srgbClr val="000000"/>
                </a:solidFill>
                <a:latin typeface="PT Serif" panose="020A0603040505020204" pitchFamily="18" charset="0"/>
              </a:rPr>
              <a:t>Jeff</a:t>
            </a:r>
          </a:p>
        </p:txBody>
      </p:sp>
      <p:sp>
        <p:nvSpPr>
          <p:cNvPr id="14" name="Rectangle 13">
            <a:extLst>
              <a:ext uri="{FF2B5EF4-FFF2-40B4-BE49-F238E27FC236}">
                <a16:creationId xmlns:a16="http://schemas.microsoft.com/office/drawing/2014/main" id="{692FD0C9-0705-4696-A3F2-9741BA3042EC}"/>
              </a:ext>
            </a:extLst>
          </p:cNvPr>
          <p:cNvSpPr>
            <a:spLocks/>
          </p:cNvSpPr>
          <p:nvPr/>
        </p:nvSpPr>
        <p:spPr>
          <a:xfrm>
            <a:off x="395646" y="1597619"/>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Product Owner</a:t>
            </a:r>
          </a:p>
        </p:txBody>
      </p:sp>
      <p:sp>
        <p:nvSpPr>
          <p:cNvPr id="17" name="Rectangle 16">
            <a:extLst>
              <a:ext uri="{FF2B5EF4-FFF2-40B4-BE49-F238E27FC236}">
                <a16:creationId xmlns:a16="http://schemas.microsoft.com/office/drawing/2014/main" id="{A4B0C83C-94F3-4F44-BBF7-6D7782FD588A}"/>
              </a:ext>
            </a:extLst>
          </p:cNvPr>
          <p:cNvSpPr/>
          <p:nvPr/>
        </p:nvSpPr>
        <p:spPr>
          <a:xfrm>
            <a:off x="7934221" y="1597619"/>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OCTO</a:t>
            </a:r>
          </a:p>
        </p:txBody>
      </p:sp>
      <p:sp>
        <p:nvSpPr>
          <p:cNvPr id="15" name="Rectangle 14">
            <a:extLst>
              <a:ext uri="{FF2B5EF4-FFF2-40B4-BE49-F238E27FC236}">
                <a16:creationId xmlns:a16="http://schemas.microsoft.com/office/drawing/2014/main" id="{78A3CE21-C286-49E6-8ECB-C25597F8C108}"/>
              </a:ext>
            </a:extLst>
          </p:cNvPr>
          <p:cNvSpPr>
            <a:spLocks/>
          </p:cNvSpPr>
          <p:nvPr/>
        </p:nvSpPr>
        <p:spPr>
          <a:xfrm>
            <a:off x="1053769" y="1597618"/>
            <a:ext cx="6024951"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1"/>
            <a:r>
              <a:rPr lang="en-US" sz="800" dirty="0">
                <a:solidFill>
                  <a:srgbClr val="000000"/>
                </a:solidFill>
                <a:latin typeface="PT Serif" panose="020A0603040505020204" pitchFamily="18" charset="0"/>
              </a:rPr>
              <a:t>Work with product team to generate and prioritize user stories based on research. </a:t>
            </a:r>
          </a:p>
          <a:p>
            <a:pPr lvl="1"/>
            <a:r>
              <a:rPr lang="en-US" sz="800" dirty="0">
                <a:solidFill>
                  <a:srgbClr val="000000"/>
                </a:solidFill>
                <a:latin typeface="PT Serif" panose="020A0603040505020204" pitchFamily="18" charset="0"/>
              </a:rPr>
              <a:t>Make decisions and help manage product activities in collaboration with Product Manager (e.g., provide guidance, remove blockers, collaborate in developing the requirements, schedule, and vision, connect with SMEs). </a:t>
            </a:r>
          </a:p>
          <a:p>
            <a:pPr lvl="1"/>
            <a:r>
              <a:rPr lang="en-US" sz="800" dirty="0">
                <a:solidFill>
                  <a:srgbClr val="000000"/>
                </a:solidFill>
                <a:latin typeface="PT Serif" panose="020A0603040505020204" pitchFamily="18" charset="0"/>
              </a:rPr>
              <a:t>Review, approve, and accept products, deliverables and recurring reports (Delivery Reports; Monitoring Reports; Progress, Status and Management Reports; Status of GFE Reports; Personnel Contractor Manpower Reports; Contractor Staff Rosters). </a:t>
            </a:r>
            <a:endParaRPr lang="en-GB" sz="800" dirty="0">
              <a:solidFill>
                <a:srgbClr val="000000"/>
              </a:solidFill>
              <a:latin typeface="PT Serif" panose="020A0603040505020204" pitchFamily="18" charset="0"/>
            </a:endParaRPr>
          </a:p>
        </p:txBody>
      </p:sp>
      <p:sp>
        <p:nvSpPr>
          <p:cNvPr id="16" name="Rectangle 15">
            <a:extLst>
              <a:ext uri="{FF2B5EF4-FFF2-40B4-BE49-F238E27FC236}">
                <a16:creationId xmlns:a16="http://schemas.microsoft.com/office/drawing/2014/main" id="{9064F527-DCCA-48E4-A801-EFC4216ACD0B}"/>
              </a:ext>
            </a:extLst>
          </p:cNvPr>
          <p:cNvSpPr/>
          <p:nvPr/>
        </p:nvSpPr>
        <p:spPr>
          <a:xfrm>
            <a:off x="7262947" y="1597619"/>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Tracey</a:t>
            </a:r>
          </a:p>
        </p:txBody>
      </p:sp>
      <p:sp>
        <p:nvSpPr>
          <p:cNvPr id="18" name="Rectangle 17">
            <a:extLst>
              <a:ext uri="{FF2B5EF4-FFF2-40B4-BE49-F238E27FC236}">
                <a16:creationId xmlns:a16="http://schemas.microsoft.com/office/drawing/2014/main" id="{9E8BD2BB-2EDE-4B22-8798-B4020333B597}"/>
              </a:ext>
            </a:extLst>
          </p:cNvPr>
          <p:cNvSpPr>
            <a:spLocks/>
          </p:cNvSpPr>
          <p:nvPr/>
        </p:nvSpPr>
        <p:spPr>
          <a:xfrm>
            <a:off x="395646" y="2283776"/>
            <a:ext cx="47389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COR</a:t>
            </a:r>
          </a:p>
        </p:txBody>
      </p:sp>
      <p:sp>
        <p:nvSpPr>
          <p:cNvPr id="21" name="Rectangle 20">
            <a:extLst>
              <a:ext uri="{FF2B5EF4-FFF2-40B4-BE49-F238E27FC236}">
                <a16:creationId xmlns:a16="http://schemas.microsoft.com/office/drawing/2014/main" id="{D169D8B9-C521-4D11-A1AB-F10C9862356B}"/>
              </a:ext>
            </a:extLst>
          </p:cNvPr>
          <p:cNvSpPr/>
          <p:nvPr/>
        </p:nvSpPr>
        <p:spPr>
          <a:xfrm>
            <a:off x="7934221" y="2283776"/>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OCTO</a:t>
            </a:r>
          </a:p>
        </p:txBody>
      </p:sp>
      <p:sp>
        <p:nvSpPr>
          <p:cNvPr id="19" name="Rectangle 18">
            <a:extLst>
              <a:ext uri="{FF2B5EF4-FFF2-40B4-BE49-F238E27FC236}">
                <a16:creationId xmlns:a16="http://schemas.microsoft.com/office/drawing/2014/main" id="{4E413FCB-51BA-49EC-8C5C-154346861A53}"/>
              </a:ext>
            </a:extLst>
          </p:cNvPr>
          <p:cNvSpPr>
            <a:spLocks/>
          </p:cNvSpPr>
          <p:nvPr/>
        </p:nvSpPr>
        <p:spPr>
          <a:xfrm>
            <a:off x="1053769" y="2283776"/>
            <a:ext cx="6024951" cy="492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Review, approve, and accept work performed and recurring reports (Delivery Reports; Monitoring Reports; Progress, Status and Management Reports; Status of GFE Reports; Personnel Contractor Manpower Reports; Contractor Staff Rosters). </a:t>
            </a:r>
          </a:p>
          <a:p>
            <a:pPr defTabSz="914378">
              <a:defRPr/>
            </a:pPr>
            <a:r>
              <a:rPr lang="en-US" sz="800" dirty="0">
                <a:solidFill>
                  <a:srgbClr val="000000"/>
                </a:solidFill>
                <a:latin typeface="PT Serif" panose="020A0603040505020204" pitchFamily="18" charset="0"/>
              </a:rPr>
              <a:t>Review T&amp;M requests as appropriate. Support </a:t>
            </a:r>
          </a:p>
          <a:p>
            <a:pPr defTabSz="914378">
              <a:defRPr/>
            </a:pPr>
            <a:r>
              <a:rPr lang="en-US" sz="800" dirty="0">
                <a:solidFill>
                  <a:srgbClr val="000000"/>
                </a:solidFill>
                <a:latin typeface="PT Serif" panose="020A0603040505020204" pitchFamily="18" charset="0"/>
              </a:rPr>
              <a:t>Program Manager with VA onboarding and invoicing as required.</a:t>
            </a:r>
            <a:endParaRPr lang="en-GB" sz="800" dirty="0">
              <a:solidFill>
                <a:srgbClr val="000000"/>
              </a:solidFill>
              <a:latin typeface="PT Serif" panose="020A0603040505020204" pitchFamily="18" charset="0"/>
            </a:endParaRPr>
          </a:p>
        </p:txBody>
      </p:sp>
      <p:sp>
        <p:nvSpPr>
          <p:cNvPr id="20" name="Rectangle 19">
            <a:extLst>
              <a:ext uri="{FF2B5EF4-FFF2-40B4-BE49-F238E27FC236}">
                <a16:creationId xmlns:a16="http://schemas.microsoft.com/office/drawing/2014/main" id="{42DC54E4-237B-447A-B6BB-59B2BF28E781}"/>
              </a:ext>
            </a:extLst>
          </p:cNvPr>
          <p:cNvSpPr/>
          <p:nvPr/>
        </p:nvSpPr>
        <p:spPr>
          <a:xfrm>
            <a:off x="7262947" y="2283776"/>
            <a:ext cx="487047"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Mary/ Vilay</a:t>
            </a:r>
          </a:p>
        </p:txBody>
      </p:sp>
      <p:sp>
        <p:nvSpPr>
          <p:cNvPr id="22" name="Rectangle 21">
            <a:extLst>
              <a:ext uri="{FF2B5EF4-FFF2-40B4-BE49-F238E27FC236}">
                <a16:creationId xmlns:a16="http://schemas.microsoft.com/office/drawing/2014/main" id="{2EBCEB26-4951-439D-B817-0F0877FE43CB}"/>
              </a:ext>
            </a:extLst>
          </p:cNvPr>
          <p:cNvSpPr>
            <a:spLocks/>
          </p:cNvSpPr>
          <p:nvPr/>
        </p:nvSpPr>
        <p:spPr>
          <a:xfrm>
            <a:off x="395646" y="2846823"/>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Program Manager</a:t>
            </a:r>
          </a:p>
        </p:txBody>
      </p:sp>
      <p:sp>
        <p:nvSpPr>
          <p:cNvPr id="25" name="Rectangle 24">
            <a:extLst>
              <a:ext uri="{FF2B5EF4-FFF2-40B4-BE49-F238E27FC236}">
                <a16:creationId xmlns:a16="http://schemas.microsoft.com/office/drawing/2014/main" id="{81D0E067-897B-42E0-A8D3-8CF4177BFF61}"/>
              </a:ext>
            </a:extLst>
          </p:cNvPr>
          <p:cNvSpPr/>
          <p:nvPr/>
        </p:nvSpPr>
        <p:spPr>
          <a:xfrm>
            <a:off x="7934221" y="2846823"/>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MO</a:t>
            </a:r>
          </a:p>
        </p:txBody>
      </p:sp>
      <p:sp>
        <p:nvSpPr>
          <p:cNvPr id="23" name="Rectangle 22">
            <a:extLst>
              <a:ext uri="{FF2B5EF4-FFF2-40B4-BE49-F238E27FC236}">
                <a16:creationId xmlns:a16="http://schemas.microsoft.com/office/drawing/2014/main" id="{FFEC92E0-D421-4E5A-BDE2-E7089193D96F}"/>
              </a:ext>
            </a:extLst>
          </p:cNvPr>
          <p:cNvSpPr>
            <a:spLocks/>
          </p:cNvSpPr>
          <p:nvPr/>
        </p:nvSpPr>
        <p:spPr>
          <a:xfrm>
            <a:off x="1053769" y="2846823"/>
            <a:ext cx="6024951"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Accountable leader for the overall program. </a:t>
            </a:r>
          </a:p>
          <a:p>
            <a:pPr defTabSz="914378">
              <a:defRPr/>
            </a:pPr>
            <a:r>
              <a:rPr lang="en-US" sz="800" dirty="0">
                <a:solidFill>
                  <a:srgbClr val="000000"/>
                </a:solidFill>
                <a:latin typeface="PT Serif" panose="020A0603040505020204" pitchFamily="18" charset="0"/>
              </a:rPr>
              <a:t>Define strategy and define features; manage stakeholders.</a:t>
            </a:r>
          </a:p>
          <a:p>
            <a:pPr defTabSz="914378">
              <a:defRPr/>
            </a:pPr>
            <a:r>
              <a:rPr lang="en-US" sz="800" dirty="0">
                <a:solidFill>
                  <a:srgbClr val="000000"/>
                </a:solidFill>
                <a:latin typeface="PT Serif" panose="020A0603040505020204" pitchFamily="18" charset="0"/>
              </a:rPr>
              <a:t>Responsible for reporting and compliance. </a:t>
            </a:r>
          </a:p>
          <a:p>
            <a:pPr defTabSz="914378">
              <a:defRPr/>
            </a:pPr>
            <a:r>
              <a:rPr lang="en-US" sz="800" dirty="0">
                <a:solidFill>
                  <a:srgbClr val="000000"/>
                </a:solidFill>
                <a:latin typeface="PT Serif" panose="020A0603040505020204" pitchFamily="18" charset="0"/>
              </a:rPr>
              <a:t>Cultivate a positive, trusting, and cooperative working relationship with the Government and all other vendors supporting this work.</a:t>
            </a:r>
          </a:p>
          <a:p>
            <a:pPr defTabSz="914378">
              <a:defRPr/>
            </a:pPr>
            <a:r>
              <a:rPr lang="en-US" sz="800" dirty="0">
                <a:solidFill>
                  <a:srgbClr val="000000"/>
                </a:solidFill>
                <a:latin typeface="PT Serif" panose="020A0603040505020204" pitchFamily="18" charset="0"/>
              </a:rPr>
              <a:t>Responsible for future state journey / vision. </a:t>
            </a:r>
            <a:endParaRPr lang="en-GB" sz="800" dirty="0">
              <a:solidFill>
                <a:srgbClr val="000000"/>
              </a:solidFill>
              <a:latin typeface="PT Serif" panose="020A0603040505020204" pitchFamily="18" charset="0"/>
            </a:endParaRPr>
          </a:p>
        </p:txBody>
      </p:sp>
      <p:sp>
        <p:nvSpPr>
          <p:cNvPr id="24" name="Rectangle 23">
            <a:extLst>
              <a:ext uri="{FF2B5EF4-FFF2-40B4-BE49-F238E27FC236}">
                <a16:creationId xmlns:a16="http://schemas.microsoft.com/office/drawing/2014/main" id="{608D4D4D-B5D3-43AE-97A4-6FF56F7820C4}"/>
              </a:ext>
            </a:extLst>
          </p:cNvPr>
          <p:cNvSpPr/>
          <p:nvPr/>
        </p:nvSpPr>
        <p:spPr>
          <a:xfrm>
            <a:off x="7262947" y="2846823"/>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James</a:t>
            </a:r>
          </a:p>
        </p:txBody>
      </p:sp>
      <p:sp>
        <p:nvSpPr>
          <p:cNvPr id="26" name="Rectangle 25">
            <a:extLst>
              <a:ext uri="{FF2B5EF4-FFF2-40B4-BE49-F238E27FC236}">
                <a16:creationId xmlns:a16="http://schemas.microsoft.com/office/drawing/2014/main" id="{FD9AB5ED-BE0E-488E-9E27-C54A45CAD9B7}"/>
              </a:ext>
            </a:extLst>
          </p:cNvPr>
          <p:cNvSpPr>
            <a:spLocks/>
          </p:cNvSpPr>
          <p:nvPr/>
        </p:nvSpPr>
        <p:spPr>
          <a:xfrm>
            <a:off x="395646" y="3532980"/>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Product Manager</a:t>
            </a:r>
          </a:p>
        </p:txBody>
      </p:sp>
      <p:sp>
        <p:nvSpPr>
          <p:cNvPr id="29" name="Rectangle 28">
            <a:extLst>
              <a:ext uri="{FF2B5EF4-FFF2-40B4-BE49-F238E27FC236}">
                <a16:creationId xmlns:a16="http://schemas.microsoft.com/office/drawing/2014/main" id="{22A6402B-3312-47AB-975C-D5969F85AE99}"/>
              </a:ext>
            </a:extLst>
          </p:cNvPr>
          <p:cNvSpPr/>
          <p:nvPr/>
        </p:nvSpPr>
        <p:spPr>
          <a:xfrm>
            <a:off x="7934221" y="3532981"/>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MO/McKinsey</a:t>
            </a:r>
          </a:p>
        </p:txBody>
      </p:sp>
      <p:sp>
        <p:nvSpPr>
          <p:cNvPr id="27" name="Rectangle 26">
            <a:extLst>
              <a:ext uri="{FF2B5EF4-FFF2-40B4-BE49-F238E27FC236}">
                <a16:creationId xmlns:a16="http://schemas.microsoft.com/office/drawing/2014/main" id="{55E501F2-DA6F-4857-9493-95A565B6CC81}"/>
              </a:ext>
            </a:extLst>
          </p:cNvPr>
          <p:cNvSpPr>
            <a:spLocks/>
          </p:cNvSpPr>
          <p:nvPr/>
        </p:nvSpPr>
        <p:spPr>
          <a:xfrm>
            <a:off x="1053769" y="3532980"/>
            <a:ext cx="6024951"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Ultimate decision maker for the product. </a:t>
            </a:r>
          </a:p>
          <a:p>
            <a:pPr defTabSz="914378">
              <a:defRPr/>
            </a:pPr>
            <a:r>
              <a:rPr lang="en-US" sz="800" dirty="0">
                <a:solidFill>
                  <a:srgbClr val="000000"/>
                </a:solidFill>
                <a:latin typeface="PT Serif" panose="020A0603040505020204" pitchFamily="18" charset="0"/>
              </a:rPr>
              <a:t>Has working knowledge across capabilities (research, design, dev) and product development lifecycle. </a:t>
            </a:r>
            <a:endParaRPr lang="en-GB" sz="800" dirty="0">
              <a:solidFill>
                <a:srgbClr val="000000"/>
              </a:solidFill>
              <a:latin typeface="PT Serif" panose="020A0603040505020204" pitchFamily="18" charset="0"/>
            </a:endParaRPr>
          </a:p>
        </p:txBody>
      </p:sp>
      <p:sp>
        <p:nvSpPr>
          <p:cNvPr id="28" name="Rectangle 27">
            <a:extLst>
              <a:ext uri="{FF2B5EF4-FFF2-40B4-BE49-F238E27FC236}">
                <a16:creationId xmlns:a16="http://schemas.microsoft.com/office/drawing/2014/main" id="{5A236874-AF3A-4EFE-BCC0-FC148B0E0785}"/>
              </a:ext>
            </a:extLst>
          </p:cNvPr>
          <p:cNvSpPr/>
          <p:nvPr/>
        </p:nvSpPr>
        <p:spPr>
          <a:xfrm>
            <a:off x="7262947" y="3532980"/>
            <a:ext cx="487047"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Jordan/ Ashley</a:t>
            </a:r>
          </a:p>
        </p:txBody>
      </p:sp>
      <p:sp>
        <p:nvSpPr>
          <p:cNvPr id="30" name="Rectangle 29">
            <a:extLst>
              <a:ext uri="{FF2B5EF4-FFF2-40B4-BE49-F238E27FC236}">
                <a16:creationId xmlns:a16="http://schemas.microsoft.com/office/drawing/2014/main" id="{2E97F634-040B-4ED3-B1F9-D9631D2051AA}"/>
              </a:ext>
            </a:extLst>
          </p:cNvPr>
          <p:cNvSpPr>
            <a:spLocks/>
          </p:cNvSpPr>
          <p:nvPr/>
        </p:nvSpPr>
        <p:spPr>
          <a:xfrm>
            <a:off x="395646" y="3849805"/>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Delivery Manager</a:t>
            </a:r>
          </a:p>
        </p:txBody>
      </p:sp>
      <p:sp>
        <p:nvSpPr>
          <p:cNvPr id="33" name="Rectangle 32">
            <a:extLst>
              <a:ext uri="{FF2B5EF4-FFF2-40B4-BE49-F238E27FC236}">
                <a16:creationId xmlns:a16="http://schemas.microsoft.com/office/drawing/2014/main" id="{A06D8535-725D-4AC1-95E4-DE94C896D1E8}"/>
              </a:ext>
            </a:extLst>
          </p:cNvPr>
          <p:cNvSpPr/>
          <p:nvPr/>
        </p:nvSpPr>
        <p:spPr>
          <a:xfrm>
            <a:off x="7934221" y="3849805"/>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MO</a:t>
            </a:r>
          </a:p>
        </p:txBody>
      </p:sp>
      <p:sp>
        <p:nvSpPr>
          <p:cNvPr id="31" name="Rectangle 30">
            <a:extLst>
              <a:ext uri="{FF2B5EF4-FFF2-40B4-BE49-F238E27FC236}">
                <a16:creationId xmlns:a16="http://schemas.microsoft.com/office/drawing/2014/main" id="{ECC180FA-2E7A-472A-87EE-D43FA503B150}"/>
              </a:ext>
            </a:extLst>
          </p:cNvPr>
          <p:cNvSpPr>
            <a:spLocks/>
          </p:cNvSpPr>
          <p:nvPr/>
        </p:nvSpPr>
        <p:spPr>
          <a:xfrm>
            <a:off x="1053769" y="3849805"/>
            <a:ext cx="6024951" cy="492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Maintain a consistent look, feel, and voice across user facing sites and services. </a:t>
            </a:r>
          </a:p>
          <a:p>
            <a:pPr defTabSz="914378">
              <a:defRPr/>
            </a:pPr>
            <a:r>
              <a:rPr lang="en-US" sz="800" dirty="0">
                <a:solidFill>
                  <a:srgbClr val="000000"/>
                </a:solidFill>
                <a:latin typeface="PT Serif" panose="020A0603040505020204" pitchFamily="18" charset="0"/>
              </a:rPr>
              <a:t>Incorporate best practices defined in the VA Design System and VA Content Style Guide (https://design.va.gov/).</a:t>
            </a:r>
          </a:p>
          <a:p>
            <a:pPr defTabSz="914378">
              <a:defRPr/>
            </a:pPr>
            <a:r>
              <a:rPr lang="en-US" sz="800" dirty="0">
                <a:solidFill>
                  <a:srgbClr val="000000"/>
                </a:solidFill>
                <a:latin typeface="PT Serif" panose="020A0603040505020204" pitchFamily="18" charset="0"/>
              </a:rPr>
              <a:t>Support the design team in activities including content creation, workshop preparation, facilitation, interaction design, synthesis, and others as needed. </a:t>
            </a:r>
            <a:endParaRPr lang="en-GB" sz="800" dirty="0">
              <a:solidFill>
                <a:srgbClr val="000000"/>
              </a:solidFill>
              <a:latin typeface="PT Serif" panose="020A0603040505020204" pitchFamily="18" charset="0"/>
            </a:endParaRPr>
          </a:p>
        </p:txBody>
      </p:sp>
      <p:sp>
        <p:nvSpPr>
          <p:cNvPr id="32" name="Rectangle 31">
            <a:extLst>
              <a:ext uri="{FF2B5EF4-FFF2-40B4-BE49-F238E27FC236}">
                <a16:creationId xmlns:a16="http://schemas.microsoft.com/office/drawing/2014/main" id="{89F5EDB4-A6F2-483A-8AD7-12DB46DD7F11}"/>
              </a:ext>
            </a:extLst>
          </p:cNvPr>
          <p:cNvSpPr/>
          <p:nvPr/>
        </p:nvSpPr>
        <p:spPr>
          <a:xfrm>
            <a:off x="7262947" y="3849805"/>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Carl</a:t>
            </a:r>
          </a:p>
        </p:txBody>
      </p:sp>
      <p:sp>
        <p:nvSpPr>
          <p:cNvPr id="34" name="Rectangle 33">
            <a:extLst>
              <a:ext uri="{FF2B5EF4-FFF2-40B4-BE49-F238E27FC236}">
                <a16:creationId xmlns:a16="http://schemas.microsoft.com/office/drawing/2014/main" id="{0DEC5912-66FC-401C-B14E-AF5A4898E27F}"/>
              </a:ext>
            </a:extLst>
          </p:cNvPr>
          <p:cNvSpPr>
            <a:spLocks/>
          </p:cNvSpPr>
          <p:nvPr/>
        </p:nvSpPr>
        <p:spPr>
          <a:xfrm>
            <a:off x="395646" y="4412853"/>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defTabSz="914378">
              <a:defRPr/>
            </a:pPr>
            <a:r>
              <a:rPr lang="en-GB" sz="800" dirty="0">
                <a:solidFill>
                  <a:srgbClr val="000000"/>
                </a:solidFill>
                <a:latin typeface="PT Serif" panose="020A0603040505020204" pitchFamily="18" charset="0"/>
              </a:rPr>
              <a:t>Business Analyst</a:t>
            </a:r>
          </a:p>
        </p:txBody>
      </p:sp>
      <p:sp>
        <p:nvSpPr>
          <p:cNvPr id="35" name="Rectangle 34">
            <a:extLst>
              <a:ext uri="{FF2B5EF4-FFF2-40B4-BE49-F238E27FC236}">
                <a16:creationId xmlns:a16="http://schemas.microsoft.com/office/drawing/2014/main" id="{9D13A682-6701-4065-81FB-D2EC0477F26E}"/>
              </a:ext>
            </a:extLst>
          </p:cNvPr>
          <p:cNvSpPr>
            <a:spLocks/>
          </p:cNvSpPr>
          <p:nvPr/>
        </p:nvSpPr>
        <p:spPr>
          <a:xfrm>
            <a:off x="1053769" y="4412854"/>
            <a:ext cx="6024951"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Business expert that has deep understanding of current state journey. Typically 10+ years experience across lines of business. </a:t>
            </a:r>
            <a:endParaRPr lang="en-GB" sz="800" dirty="0">
              <a:solidFill>
                <a:srgbClr val="000000"/>
              </a:solidFill>
              <a:latin typeface="PT Serif" panose="020A0603040505020204" pitchFamily="18" charset="0"/>
            </a:endParaRPr>
          </a:p>
        </p:txBody>
      </p:sp>
      <p:sp>
        <p:nvSpPr>
          <p:cNvPr id="36" name="Rectangle 35">
            <a:extLst>
              <a:ext uri="{FF2B5EF4-FFF2-40B4-BE49-F238E27FC236}">
                <a16:creationId xmlns:a16="http://schemas.microsoft.com/office/drawing/2014/main" id="{290EBFAE-3CF5-4F19-9ADA-C4D659BEC696}"/>
              </a:ext>
            </a:extLst>
          </p:cNvPr>
          <p:cNvSpPr/>
          <p:nvPr/>
        </p:nvSpPr>
        <p:spPr>
          <a:xfrm>
            <a:off x="7262947" y="4412853"/>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Tami</a:t>
            </a:r>
          </a:p>
        </p:txBody>
      </p:sp>
      <p:sp>
        <p:nvSpPr>
          <p:cNvPr id="37" name="Rectangle 36">
            <a:extLst>
              <a:ext uri="{FF2B5EF4-FFF2-40B4-BE49-F238E27FC236}">
                <a16:creationId xmlns:a16="http://schemas.microsoft.com/office/drawing/2014/main" id="{975946FC-9BB1-4A64-8AFC-D3104FD5ED1D}"/>
              </a:ext>
            </a:extLst>
          </p:cNvPr>
          <p:cNvSpPr/>
          <p:nvPr/>
        </p:nvSpPr>
        <p:spPr>
          <a:xfrm>
            <a:off x="7934221" y="4412854"/>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SERVE Advisory</a:t>
            </a:r>
          </a:p>
        </p:txBody>
      </p:sp>
      <p:cxnSp>
        <p:nvCxnSpPr>
          <p:cNvPr id="104" name="Straight Connector 103">
            <a:extLst>
              <a:ext uri="{FF2B5EF4-FFF2-40B4-BE49-F238E27FC236}">
                <a16:creationId xmlns:a16="http://schemas.microsoft.com/office/drawing/2014/main" id="{D862B6C1-1122-48F3-A0ED-AADCFF22311C}"/>
              </a:ext>
            </a:extLst>
          </p:cNvPr>
          <p:cNvCxnSpPr>
            <a:cxnSpLocks/>
          </p:cNvCxnSpPr>
          <p:nvPr/>
        </p:nvCxnSpPr>
        <p:spPr>
          <a:xfrm>
            <a:off x="395645" y="112941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797D59B-83FF-496D-8F24-ED6D3CEBE4DF}"/>
              </a:ext>
            </a:extLst>
          </p:cNvPr>
          <p:cNvCxnSpPr>
            <a:cxnSpLocks/>
          </p:cNvCxnSpPr>
          <p:nvPr/>
        </p:nvCxnSpPr>
        <p:spPr>
          <a:xfrm>
            <a:off x="395645" y="1562316"/>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106" name="Straight Connector 105">
            <a:extLst>
              <a:ext uri="{FF2B5EF4-FFF2-40B4-BE49-F238E27FC236}">
                <a16:creationId xmlns:a16="http://schemas.microsoft.com/office/drawing/2014/main" id="{F13A13D6-A599-47E7-A814-2A6226FCA1CF}"/>
              </a:ext>
            </a:extLst>
          </p:cNvPr>
          <p:cNvCxnSpPr>
            <a:cxnSpLocks/>
          </p:cNvCxnSpPr>
          <p:nvPr/>
        </p:nvCxnSpPr>
        <p:spPr>
          <a:xfrm>
            <a:off x="395645" y="2248473"/>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107" name="Straight Connector 106">
            <a:extLst>
              <a:ext uri="{FF2B5EF4-FFF2-40B4-BE49-F238E27FC236}">
                <a16:creationId xmlns:a16="http://schemas.microsoft.com/office/drawing/2014/main" id="{A8D6C978-CACE-4522-AFB1-F4B9D38A8605}"/>
              </a:ext>
            </a:extLst>
          </p:cNvPr>
          <p:cNvCxnSpPr>
            <a:cxnSpLocks/>
          </p:cNvCxnSpPr>
          <p:nvPr/>
        </p:nvCxnSpPr>
        <p:spPr>
          <a:xfrm>
            <a:off x="395645" y="2811520"/>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108" name="Straight Connector 107">
            <a:extLst>
              <a:ext uri="{FF2B5EF4-FFF2-40B4-BE49-F238E27FC236}">
                <a16:creationId xmlns:a16="http://schemas.microsoft.com/office/drawing/2014/main" id="{3EC46D7A-F775-400C-B632-F0FFCE04DE37}"/>
              </a:ext>
            </a:extLst>
          </p:cNvPr>
          <p:cNvCxnSpPr>
            <a:cxnSpLocks/>
          </p:cNvCxnSpPr>
          <p:nvPr/>
        </p:nvCxnSpPr>
        <p:spPr>
          <a:xfrm>
            <a:off x="395645" y="3497677"/>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109" name="Straight Connector 108">
            <a:extLst>
              <a:ext uri="{FF2B5EF4-FFF2-40B4-BE49-F238E27FC236}">
                <a16:creationId xmlns:a16="http://schemas.microsoft.com/office/drawing/2014/main" id="{CCAE33CB-F0CA-4636-A3FD-891C0F62995E}"/>
              </a:ext>
            </a:extLst>
          </p:cNvPr>
          <p:cNvCxnSpPr>
            <a:cxnSpLocks/>
          </p:cNvCxnSpPr>
          <p:nvPr/>
        </p:nvCxnSpPr>
        <p:spPr>
          <a:xfrm>
            <a:off x="395645" y="3814502"/>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110" name="Straight Connector 109">
            <a:extLst>
              <a:ext uri="{FF2B5EF4-FFF2-40B4-BE49-F238E27FC236}">
                <a16:creationId xmlns:a16="http://schemas.microsoft.com/office/drawing/2014/main" id="{DD41D87A-47CA-435E-A38A-39D19E83B45D}"/>
              </a:ext>
            </a:extLst>
          </p:cNvPr>
          <p:cNvCxnSpPr>
            <a:cxnSpLocks/>
          </p:cNvCxnSpPr>
          <p:nvPr/>
        </p:nvCxnSpPr>
        <p:spPr>
          <a:xfrm>
            <a:off x="395645" y="4377549"/>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46" name="Google Shape;693;p75">
            <a:extLst>
              <a:ext uri="{FF2B5EF4-FFF2-40B4-BE49-F238E27FC236}">
                <a16:creationId xmlns:a16="http://schemas.microsoft.com/office/drawing/2014/main" id="{543E7921-356D-E74B-A9FA-22BE263A8F21}"/>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
        <p:nvSpPr>
          <p:cNvPr id="51" name="Title 3">
            <a:extLst>
              <a:ext uri="{FF2B5EF4-FFF2-40B4-BE49-F238E27FC236}">
                <a16:creationId xmlns:a16="http://schemas.microsoft.com/office/drawing/2014/main" id="{2288E416-C22B-DA47-83D7-177E931045E9}"/>
              </a:ext>
            </a:extLst>
          </p:cNvPr>
          <p:cNvSpPr>
            <a:spLocks noGrp="1"/>
          </p:cNvSpPr>
          <p:nvPr>
            <p:ph type="title"/>
          </p:nvPr>
        </p:nvSpPr>
        <p:spPr>
          <a:xfrm>
            <a:off x="311700" y="315487"/>
            <a:ext cx="8520600" cy="572700"/>
          </a:xfrm>
        </p:spPr>
        <p:txBody>
          <a:bodyPr vert="horz"/>
          <a:lstStyle/>
          <a:p>
            <a:r>
              <a:rPr lang="en-GB" dirty="0"/>
              <a:t>Roles and responsibilities</a:t>
            </a:r>
          </a:p>
        </p:txBody>
      </p:sp>
    </p:spTree>
    <p:extLst>
      <p:ext uri="{BB962C8B-B14F-4D97-AF65-F5344CB8AC3E}">
        <p14:creationId xmlns:p14="http://schemas.microsoft.com/office/powerpoint/2010/main" val="1264702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2D8C9DB-0AFA-4B3C-8A35-832E074B09D9}"/>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2294" name="think-cell Slide" r:id="rId5" imgW="592" imgH="595" progId="TCLayout.ActiveDocument.1">
                  <p:embed/>
                </p:oleObj>
              </mc:Choice>
              <mc:Fallback>
                <p:oleObj name="think-cell Slide" r:id="rId5" imgW="592" imgH="595" progId="TCLayout.ActiveDocument.1">
                  <p:embed/>
                  <p:pic>
                    <p:nvPicPr>
                      <p:cNvPr id="3" name="Object 2" hidden="1">
                        <a:extLst>
                          <a:ext uri="{FF2B5EF4-FFF2-40B4-BE49-F238E27FC236}">
                            <a16:creationId xmlns:a16="http://schemas.microsoft.com/office/drawing/2014/main" id="{42D8C9DB-0AFA-4B3C-8A35-832E074B09D9}"/>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graphicFrame>
        <p:nvGraphicFramePr>
          <p:cNvPr id="725" name="Google Shape;725;p79" hidden="1"/>
          <p:cNvGraphicFramePr>
            <a:graphicFrameLocks/>
          </p:cNvGraphicFramePr>
          <p:nvPr/>
        </p:nvGraphicFramePr>
        <p:xfrm>
          <a:off x="395645" y="980907"/>
          <a:ext cx="8352711" cy="3428550"/>
        </p:xfrm>
        <a:graphic>
          <a:graphicData uri="http://schemas.openxmlformats.org/drawingml/2006/table">
            <a:tbl>
              <a:tblPr>
                <a:noFill/>
              </a:tblPr>
              <a:tblGrid>
                <a:gridCol w="731452">
                  <a:extLst>
                    <a:ext uri="{9D8B030D-6E8A-4147-A177-3AD203B41FA5}">
                      <a16:colId xmlns:a16="http://schemas.microsoft.com/office/drawing/2014/main" val="20000"/>
                    </a:ext>
                  </a:extLst>
                </a:gridCol>
                <a:gridCol w="6418862">
                  <a:extLst>
                    <a:ext uri="{9D8B030D-6E8A-4147-A177-3AD203B41FA5}">
                      <a16:colId xmlns:a16="http://schemas.microsoft.com/office/drawing/2014/main" val="20001"/>
                    </a:ext>
                  </a:extLst>
                </a:gridCol>
                <a:gridCol w="487047">
                  <a:extLst>
                    <a:ext uri="{9D8B030D-6E8A-4147-A177-3AD203B41FA5}">
                      <a16:colId xmlns:a16="http://schemas.microsoft.com/office/drawing/2014/main" val="20002"/>
                    </a:ext>
                  </a:extLst>
                </a:gridCol>
                <a:gridCol w="715350">
                  <a:extLst>
                    <a:ext uri="{9D8B030D-6E8A-4147-A177-3AD203B41FA5}">
                      <a16:colId xmlns:a16="http://schemas.microsoft.com/office/drawing/2014/main" val="20003"/>
                    </a:ext>
                  </a:extLst>
                </a:gridCol>
              </a:tblGrid>
              <a:tr h="306311">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Role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Responsibility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Name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Organization</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3501">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dirty="0">
                          <a:solidFill>
                            <a:srgbClr val="0433FF"/>
                          </a:solidFill>
                          <a:latin typeface="PT Serif" panose="020A0603040505020204" pitchFamily="18" charset="0"/>
                          <a:ea typeface="Source Sans Pro"/>
                          <a:cs typeface="Source Sans Pro"/>
                          <a:sym typeface="Source Sans Pro"/>
                        </a:rPr>
                        <a:t>Design Lead</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Lead and guide the design team.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Work with Product Manager to develop and scope work and lead the design team to deliver at the highest performance and consistency for research, UX design, and visual design.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Ensure accessibility is considered throughout the design process.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Collaborate with multidisciplinary product teams and government staff, facilitate workshops, and lead with agility.</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a:solidFill>
                            <a:srgbClr val="0433FF"/>
                          </a:solidFill>
                          <a:latin typeface="PT Serif" panose="020A0603040505020204" pitchFamily="18" charset="0"/>
                          <a:ea typeface="Source Sans Pro"/>
                          <a:cs typeface="Source Sans Pro"/>
                          <a:sym typeface="Source Sans Pro"/>
                        </a:rPr>
                        <a:t>Kit</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Frog</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1"/>
                  </a:ext>
                </a:extLst>
              </a:tr>
              <a:tr h="131215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UX Designer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Turn research insights into design decisions; designs end-to-end UX  based on user research; includes accessibility and service design.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Personalize solutions for the individual or team using the product.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Support the design team in activities including content creation, workshop preparation, facilitation, interaction design, synthesis, and others.Maintain a consistent look, feel, and voice across user facing sites and services.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Create assets including navigation designs, wireframes, information architecture diagrams, design prototypes.</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Maintain a high level of quality and consistency and conducts site audits.</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Ensure all work products from the team are in line with brand standard including presentations and murals.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Incorporate best practices defined in the VA Design System and VA Content Style Guide (</a:t>
                      </a:r>
                      <a:r>
                        <a:rPr lang="en" sz="800" u="sng" strike="noStrike" cap="none" dirty="0">
                          <a:solidFill>
                            <a:schemeClr val="hlink"/>
                          </a:solidFill>
                          <a:latin typeface="PT Serif" panose="020A0603040505020204" pitchFamily="18" charset="0"/>
                          <a:hlinkClick r:id="rId7"/>
                        </a:rPr>
                        <a:t>https://design.va.gov/</a:t>
                      </a:r>
                      <a:r>
                        <a:rPr lang="en" sz="800" u="none" strike="noStrike" cap="none" dirty="0">
                          <a:solidFill>
                            <a:srgbClr val="454454"/>
                          </a:solidFill>
                          <a:latin typeface="PT Serif" panose="020A0603040505020204" pitchFamily="18" charset="0"/>
                          <a:ea typeface="Source Sans Pro"/>
                          <a:cs typeface="Source Sans Pro"/>
                          <a:sym typeface="Source Sans Pro"/>
                        </a:rPr>
                        <a:t>)</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Research customer behavior and common customer responses to particular experiences</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Design services to improve customer experience. </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Jesse/Grace</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MO/frog</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2"/>
                  </a:ext>
                </a:extLst>
              </a:tr>
              <a:tr h="68350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Content Strategist/ Plain Language  Writer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82879" marR="0" lvl="0" indent="-96517"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Write new content following the guidelines in the content style guide; understanding of relationship between content and accessibility (or access to accessibility experts). </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Content strategy, copy editing and storytelling responsibility for user facing materials and work product.</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61420"/>
                        </a:buClr>
                        <a:buSzPts val="800"/>
                        <a:buFont typeface="Source Sans Pro"/>
                        <a:buNone/>
                      </a:pPr>
                      <a:r>
                        <a:rPr lang="en" sz="800" u="none" strike="noStrike" cap="none">
                          <a:solidFill>
                            <a:srgbClr val="061420"/>
                          </a:solidFill>
                          <a:latin typeface="PT Serif" panose="020A0603040505020204" pitchFamily="18" charset="0"/>
                          <a:ea typeface="Source Sans Pro"/>
                          <a:cs typeface="Source Sans Pro"/>
                          <a:sym typeface="Source Sans Pro"/>
                        </a:rPr>
                        <a:t>Carl</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3"/>
                  </a:ext>
                </a:extLst>
              </a:tr>
              <a:tr h="350125">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Backend Engineer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Design, build, and maintain the server side of the application.</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Build the structure of the software application. </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61420"/>
                        </a:buClr>
                        <a:buSzPts val="800"/>
                        <a:buFont typeface="Source Sans Pro"/>
                        <a:buNone/>
                      </a:pPr>
                      <a:r>
                        <a:rPr lang="en" sz="800" u="none" strike="noStrike" cap="none">
                          <a:solidFill>
                            <a:srgbClr val="061420"/>
                          </a:solidFill>
                          <a:latin typeface="PT Serif" panose="020A0603040505020204" pitchFamily="18" charset="0"/>
                          <a:ea typeface="Source Sans Pro"/>
                          <a:cs typeface="Source Sans Pro"/>
                          <a:sym typeface="Source Sans Pro"/>
                        </a:rPr>
                        <a:t>TBD</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Pluribus</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4"/>
                  </a:ext>
                </a:extLst>
              </a:tr>
              <a:tr h="298700">
                <a:tc>
                  <a:txBody>
                    <a:bodyPr/>
                    <a:lstStyle/>
                    <a:p>
                      <a:pPr marL="0" marR="0" lvl="0" indent="0" algn="l" rtl="0">
                        <a:lnSpc>
                          <a:spcPct val="100000"/>
                        </a:lnSpc>
                        <a:spcBef>
                          <a:spcPts val="0"/>
                        </a:spcBef>
                        <a:spcAft>
                          <a:spcPts val="0"/>
                        </a:spcAft>
                        <a:buClr>
                          <a:srgbClr val="454454"/>
                        </a:buClr>
                        <a:buSzPts val="800"/>
                        <a:buFont typeface="Source Sans Pro"/>
                        <a:buNone/>
                      </a:pPr>
                      <a:endParaRPr sz="800" u="none" strike="noStrike" cap="none" dirty="0">
                        <a:solidFill>
                          <a:srgbClr val="454454"/>
                        </a:solidFill>
                        <a:latin typeface="PT Serif" panose="020A0603040505020204" pitchFamily="18" charset="0"/>
                        <a:ea typeface="Source Sans Pro"/>
                        <a:cs typeface="Source Sans Pro"/>
                        <a:sym typeface="Source Sans Pro"/>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endParaRPr sz="800" u="none" strike="noStrike" cap="none" dirty="0">
                        <a:solidFill>
                          <a:srgbClr val="454454"/>
                        </a:solidFill>
                        <a:latin typeface="PT Serif" panose="020A0603040505020204" pitchFamily="18" charset="0"/>
                        <a:ea typeface="Source Sans Pro"/>
                        <a:cs typeface="Source Sans Pro"/>
                        <a:sym typeface="Source Sans Pro"/>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endParaRPr sz="800" u="none" strike="noStrike" cap="none" dirty="0">
                        <a:solidFill>
                          <a:srgbClr val="454454"/>
                        </a:solidFill>
                        <a:latin typeface="PT Serif" panose="020A0603040505020204" pitchFamily="18" charset="0"/>
                        <a:ea typeface="Source Sans Pro"/>
                        <a:cs typeface="Source Sans Pro"/>
                        <a:sym typeface="Source Sans Pro"/>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endParaRPr sz="800" u="none" strike="noStrike" cap="none" dirty="0">
                        <a:solidFill>
                          <a:srgbClr val="454454"/>
                        </a:solidFill>
                        <a:latin typeface="PT Serif" panose="020A0603040505020204" pitchFamily="18" charset="0"/>
                        <a:ea typeface="Source Sans Pro"/>
                        <a:cs typeface="Source Sans Pro"/>
                        <a:sym typeface="Source Sans Pro"/>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 name="Google Shape;741;p81">
            <a:extLst>
              <a:ext uri="{FF2B5EF4-FFF2-40B4-BE49-F238E27FC236}">
                <a16:creationId xmlns:a16="http://schemas.microsoft.com/office/drawing/2014/main" id="{3E5C7FE8-32C4-4E13-9C07-09687D05DE36}"/>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defTabSz="914378">
              <a:defRPr/>
            </a:pPr>
            <a:fld id="{00000000-1234-1234-1234-123412341234}" type="slidenum">
              <a:rPr lang="en">
                <a:solidFill>
                  <a:srgbClr val="595959"/>
                </a:solidFill>
                <a:latin typeface="PT Serif" panose="020A0603040505020204" pitchFamily="18" charset="0"/>
              </a:rPr>
              <a:pPr defTabSz="914378">
                <a:defRPr/>
              </a:pPr>
              <a:t>16</a:t>
            </a:fld>
            <a:endParaRPr dirty="0">
              <a:solidFill>
                <a:srgbClr val="595959"/>
              </a:solidFill>
              <a:latin typeface="PT Serif" panose="020A0603040505020204" pitchFamily="18" charset="0"/>
            </a:endParaRPr>
          </a:p>
        </p:txBody>
      </p:sp>
      <p:sp>
        <p:nvSpPr>
          <p:cNvPr id="8" name="Rectangle 7">
            <a:extLst>
              <a:ext uri="{FF2B5EF4-FFF2-40B4-BE49-F238E27FC236}">
                <a16:creationId xmlns:a16="http://schemas.microsoft.com/office/drawing/2014/main" id="{C51D1C88-E10D-48BB-AA51-0D0486A3ACA9}"/>
              </a:ext>
            </a:extLst>
          </p:cNvPr>
          <p:cNvSpPr>
            <a:spLocks/>
          </p:cNvSpPr>
          <p:nvPr/>
        </p:nvSpPr>
        <p:spPr>
          <a:xfrm>
            <a:off x="395646" y="1157683"/>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Design Lead</a:t>
            </a:r>
          </a:p>
        </p:txBody>
      </p:sp>
      <p:sp>
        <p:nvSpPr>
          <p:cNvPr id="9" name="Rectangle 8">
            <a:extLst>
              <a:ext uri="{FF2B5EF4-FFF2-40B4-BE49-F238E27FC236}">
                <a16:creationId xmlns:a16="http://schemas.microsoft.com/office/drawing/2014/main" id="{E12FAF82-E6AA-4B2E-A378-66731C215F06}"/>
              </a:ext>
            </a:extLst>
          </p:cNvPr>
          <p:cNvSpPr>
            <a:spLocks/>
          </p:cNvSpPr>
          <p:nvPr/>
        </p:nvSpPr>
        <p:spPr>
          <a:xfrm>
            <a:off x="1053769" y="1157682"/>
            <a:ext cx="6024951"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Lead and guide the design team. </a:t>
            </a:r>
          </a:p>
          <a:p>
            <a:pPr defTabSz="914378">
              <a:defRPr/>
            </a:pPr>
            <a:r>
              <a:rPr lang="en-US" sz="800" dirty="0">
                <a:solidFill>
                  <a:srgbClr val="000000"/>
                </a:solidFill>
                <a:latin typeface="PT Serif" panose="020A0603040505020204" pitchFamily="18" charset="0"/>
              </a:rPr>
              <a:t>Work with Product Manager to develop and scope work and lead the design team to deliver at the highest performance and consistency for research, UX design, and visual design. </a:t>
            </a:r>
          </a:p>
          <a:p>
            <a:pPr defTabSz="914378">
              <a:defRPr/>
            </a:pPr>
            <a:r>
              <a:rPr lang="en-US" sz="800" dirty="0">
                <a:solidFill>
                  <a:srgbClr val="000000"/>
                </a:solidFill>
                <a:latin typeface="PT Serif" panose="020A0603040505020204" pitchFamily="18" charset="0"/>
              </a:rPr>
              <a:t>Ensure accessibility is considered throughout the design process. </a:t>
            </a:r>
          </a:p>
          <a:p>
            <a:pPr defTabSz="914378">
              <a:defRPr/>
            </a:pPr>
            <a:r>
              <a:rPr lang="en-US" sz="800" dirty="0">
                <a:solidFill>
                  <a:srgbClr val="000000"/>
                </a:solidFill>
                <a:latin typeface="PT Serif" panose="020A0603040505020204" pitchFamily="18" charset="0"/>
              </a:rPr>
              <a:t>Collaborate with multidisciplinary product teams and government staff, facilitate workshops, and lead with agility.</a:t>
            </a:r>
            <a:endParaRPr lang="en-GB" sz="800" dirty="0">
              <a:solidFill>
                <a:srgbClr val="000000"/>
              </a:solidFill>
              <a:latin typeface="PT Serif" panose="020A0603040505020204" pitchFamily="18" charset="0"/>
            </a:endParaRPr>
          </a:p>
        </p:txBody>
      </p:sp>
      <p:sp>
        <p:nvSpPr>
          <p:cNvPr id="11" name="Rectangle 10">
            <a:extLst>
              <a:ext uri="{FF2B5EF4-FFF2-40B4-BE49-F238E27FC236}">
                <a16:creationId xmlns:a16="http://schemas.microsoft.com/office/drawing/2014/main" id="{EBEF6B36-993E-4B07-8507-E903449E1AA3}"/>
              </a:ext>
            </a:extLst>
          </p:cNvPr>
          <p:cNvSpPr>
            <a:spLocks/>
          </p:cNvSpPr>
          <p:nvPr/>
        </p:nvSpPr>
        <p:spPr>
          <a:xfrm>
            <a:off x="7262947" y="1157683"/>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Kit/Jesse</a:t>
            </a:r>
            <a:endParaRPr lang="en-GB" sz="800" dirty="0">
              <a:solidFill>
                <a:srgbClr val="000000"/>
              </a:solidFill>
              <a:latin typeface="PT Serif" panose="020A0603040505020204" pitchFamily="18" charset="0"/>
            </a:endParaRPr>
          </a:p>
        </p:txBody>
      </p:sp>
      <p:sp>
        <p:nvSpPr>
          <p:cNvPr id="12" name="Rectangle 11">
            <a:extLst>
              <a:ext uri="{FF2B5EF4-FFF2-40B4-BE49-F238E27FC236}">
                <a16:creationId xmlns:a16="http://schemas.microsoft.com/office/drawing/2014/main" id="{59B10B0F-D7C0-4BC1-AE61-3C344F01AD78}"/>
              </a:ext>
            </a:extLst>
          </p:cNvPr>
          <p:cNvSpPr>
            <a:spLocks/>
          </p:cNvSpPr>
          <p:nvPr/>
        </p:nvSpPr>
        <p:spPr>
          <a:xfrm>
            <a:off x="7934221" y="1157683"/>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Frog/MO</a:t>
            </a:r>
            <a:endParaRPr lang="en-GB" sz="800" dirty="0">
              <a:solidFill>
                <a:srgbClr val="000000"/>
              </a:solidFill>
              <a:latin typeface="PT Serif" panose="020A0603040505020204" pitchFamily="18" charset="0"/>
            </a:endParaRPr>
          </a:p>
        </p:txBody>
      </p:sp>
      <p:sp>
        <p:nvSpPr>
          <p:cNvPr id="13" name="Rectangle 12">
            <a:extLst>
              <a:ext uri="{FF2B5EF4-FFF2-40B4-BE49-F238E27FC236}">
                <a16:creationId xmlns:a16="http://schemas.microsoft.com/office/drawing/2014/main" id="{8C5F9DAB-9223-4E5D-A119-46DC84B85704}"/>
              </a:ext>
            </a:extLst>
          </p:cNvPr>
          <p:cNvSpPr>
            <a:spLocks/>
          </p:cNvSpPr>
          <p:nvPr/>
        </p:nvSpPr>
        <p:spPr>
          <a:xfrm>
            <a:off x="395646" y="1976598"/>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UX Designer</a:t>
            </a:r>
          </a:p>
        </p:txBody>
      </p:sp>
      <p:sp>
        <p:nvSpPr>
          <p:cNvPr id="14" name="Rectangle 13">
            <a:extLst>
              <a:ext uri="{FF2B5EF4-FFF2-40B4-BE49-F238E27FC236}">
                <a16:creationId xmlns:a16="http://schemas.microsoft.com/office/drawing/2014/main" id="{1AC8751B-6182-43F9-89BA-D77419721CAE}"/>
              </a:ext>
            </a:extLst>
          </p:cNvPr>
          <p:cNvSpPr>
            <a:spLocks/>
          </p:cNvSpPr>
          <p:nvPr/>
        </p:nvSpPr>
        <p:spPr>
          <a:xfrm>
            <a:off x="1053769" y="1976598"/>
            <a:ext cx="6024951" cy="13542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Turn research insights into design decisions; designs end-to-end UX  based on user research; includes accessibility and service design. </a:t>
            </a:r>
          </a:p>
          <a:p>
            <a:pPr defTabSz="914378">
              <a:defRPr/>
            </a:pPr>
            <a:r>
              <a:rPr lang="en-US" sz="800" dirty="0">
                <a:solidFill>
                  <a:srgbClr val="000000"/>
                </a:solidFill>
                <a:latin typeface="PT Serif" panose="020A0603040505020204" pitchFamily="18" charset="0"/>
              </a:rPr>
              <a:t>Personalize solutions for the individual or team using the product. </a:t>
            </a:r>
          </a:p>
          <a:p>
            <a:pPr defTabSz="914378">
              <a:defRPr/>
            </a:pPr>
            <a:r>
              <a:rPr lang="en-US" sz="800" dirty="0">
                <a:solidFill>
                  <a:srgbClr val="000000"/>
                </a:solidFill>
                <a:latin typeface="PT Serif" panose="020A0603040505020204" pitchFamily="18" charset="0"/>
              </a:rPr>
              <a:t>Support the design team in activities including content creation, workshop preparation, facilitation, interaction design, synthesis, and others. Maintain a consistent look, feel, and voice across user facing sites and services. </a:t>
            </a:r>
          </a:p>
          <a:p>
            <a:pPr defTabSz="914378">
              <a:defRPr/>
            </a:pPr>
            <a:r>
              <a:rPr lang="en-US" sz="800" dirty="0">
                <a:solidFill>
                  <a:srgbClr val="000000"/>
                </a:solidFill>
                <a:latin typeface="PT Serif" panose="020A0603040505020204" pitchFamily="18" charset="0"/>
              </a:rPr>
              <a:t>Create assets including navigation designs, wireframes, information architecture diagrams, design prototypes.</a:t>
            </a:r>
          </a:p>
          <a:p>
            <a:pPr defTabSz="914378">
              <a:defRPr/>
            </a:pPr>
            <a:r>
              <a:rPr lang="en-US" sz="800" dirty="0">
                <a:solidFill>
                  <a:srgbClr val="000000"/>
                </a:solidFill>
                <a:latin typeface="PT Serif" panose="020A0603040505020204" pitchFamily="18" charset="0"/>
              </a:rPr>
              <a:t>Maintain a high level of quality and consistency and conducts site audits.</a:t>
            </a:r>
          </a:p>
          <a:p>
            <a:pPr defTabSz="914378">
              <a:defRPr/>
            </a:pPr>
            <a:r>
              <a:rPr lang="en-US" sz="800" dirty="0">
                <a:solidFill>
                  <a:srgbClr val="000000"/>
                </a:solidFill>
                <a:latin typeface="PT Serif" panose="020A0603040505020204" pitchFamily="18" charset="0"/>
              </a:rPr>
              <a:t>Ensure all work products from the team are in line with brand standard including presentations and murals. </a:t>
            </a:r>
          </a:p>
          <a:p>
            <a:pPr defTabSz="914378">
              <a:defRPr/>
            </a:pPr>
            <a:r>
              <a:rPr lang="en-US" sz="800" dirty="0">
                <a:solidFill>
                  <a:srgbClr val="000000"/>
                </a:solidFill>
                <a:latin typeface="PT Serif" panose="020A0603040505020204" pitchFamily="18" charset="0"/>
              </a:rPr>
              <a:t>Incorporate best practices defined in the VA Design System and VA Content Style Guide (https://design.va.gov/)</a:t>
            </a:r>
          </a:p>
          <a:p>
            <a:pPr defTabSz="914378">
              <a:defRPr/>
            </a:pPr>
            <a:r>
              <a:rPr lang="en-US" sz="800" dirty="0">
                <a:solidFill>
                  <a:srgbClr val="000000"/>
                </a:solidFill>
                <a:latin typeface="PT Serif" panose="020A0603040505020204" pitchFamily="18" charset="0"/>
              </a:rPr>
              <a:t>Research customer behavior and common customer responses to particular experiences</a:t>
            </a:r>
          </a:p>
          <a:p>
            <a:pPr defTabSz="914378">
              <a:defRPr/>
            </a:pPr>
            <a:r>
              <a:rPr lang="en-US" sz="800" dirty="0">
                <a:solidFill>
                  <a:srgbClr val="000000"/>
                </a:solidFill>
                <a:latin typeface="PT Serif" panose="020A0603040505020204" pitchFamily="18" charset="0"/>
              </a:rPr>
              <a:t>Design services to improve customer experience. </a:t>
            </a:r>
            <a:endParaRPr lang="en-GB" sz="800" dirty="0">
              <a:solidFill>
                <a:srgbClr val="000000"/>
              </a:solidFill>
              <a:latin typeface="PT Serif" panose="020A0603040505020204" pitchFamily="18" charset="0"/>
            </a:endParaRPr>
          </a:p>
        </p:txBody>
      </p:sp>
      <p:sp>
        <p:nvSpPr>
          <p:cNvPr id="15" name="Rectangle 14">
            <a:extLst>
              <a:ext uri="{FF2B5EF4-FFF2-40B4-BE49-F238E27FC236}">
                <a16:creationId xmlns:a16="http://schemas.microsoft.com/office/drawing/2014/main" id="{CB313AFE-4470-4ECB-8A50-D0A7B68D5F06}"/>
              </a:ext>
            </a:extLst>
          </p:cNvPr>
          <p:cNvSpPr>
            <a:spLocks/>
          </p:cNvSpPr>
          <p:nvPr/>
        </p:nvSpPr>
        <p:spPr>
          <a:xfrm>
            <a:off x="7262947" y="1976598"/>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Grace</a:t>
            </a:r>
          </a:p>
        </p:txBody>
      </p:sp>
      <p:sp>
        <p:nvSpPr>
          <p:cNvPr id="16" name="Rectangle 15">
            <a:extLst>
              <a:ext uri="{FF2B5EF4-FFF2-40B4-BE49-F238E27FC236}">
                <a16:creationId xmlns:a16="http://schemas.microsoft.com/office/drawing/2014/main" id="{8D4195B4-2E2C-4A0F-8135-0C2FC051ED32}"/>
              </a:ext>
            </a:extLst>
          </p:cNvPr>
          <p:cNvSpPr>
            <a:spLocks/>
          </p:cNvSpPr>
          <p:nvPr/>
        </p:nvSpPr>
        <p:spPr>
          <a:xfrm>
            <a:off x="7934221" y="1976598"/>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Frog</a:t>
            </a:r>
            <a:endParaRPr lang="en-GB" sz="800" dirty="0">
              <a:solidFill>
                <a:srgbClr val="000000"/>
              </a:solidFill>
              <a:latin typeface="PT Serif" panose="020A0603040505020204" pitchFamily="18" charset="0"/>
            </a:endParaRPr>
          </a:p>
        </p:txBody>
      </p:sp>
      <p:sp>
        <p:nvSpPr>
          <p:cNvPr id="17" name="Rectangle 16">
            <a:extLst>
              <a:ext uri="{FF2B5EF4-FFF2-40B4-BE49-F238E27FC236}">
                <a16:creationId xmlns:a16="http://schemas.microsoft.com/office/drawing/2014/main" id="{8413D3A1-F821-4686-BD63-8751A66ADBA3}"/>
              </a:ext>
            </a:extLst>
          </p:cNvPr>
          <p:cNvSpPr>
            <a:spLocks/>
          </p:cNvSpPr>
          <p:nvPr/>
        </p:nvSpPr>
        <p:spPr>
          <a:xfrm>
            <a:off x="395646" y="3534177"/>
            <a:ext cx="473896"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Content Strategist/ Plain Language  Writer</a:t>
            </a:r>
            <a:endParaRPr lang="en-GB" sz="800" dirty="0">
              <a:solidFill>
                <a:srgbClr val="000000"/>
              </a:solidFill>
              <a:latin typeface="PT Serif" panose="020A0603040505020204" pitchFamily="18" charset="0"/>
            </a:endParaRPr>
          </a:p>
        </p:txBody>
      </p:sp>
      <p:sp>
        <p:nvSpPr>
          <p:cNvPr id="18" name="Rectangle 17">
            <a:extLst>
              <a:ext uri="{FF2B5EF4-FFF2-40B4-BE49-F238E27FC236}">
                <a16:creationId xmlns:a16="http://schemas.microsoft.com/office/drawing/2014/main" id="{0E8F5433-A5B8-4CDC-BABB-184DD970CC1C}"/>
              </a:ext>
            </a:extLst>
          </p:cNvPr>
          <p:cNvSpPr>
            <a:spLocks/>
          </p:cNvSpPr>
          <p:nvPr/>
        </p:nvSpPr>
        <p:spPr>
          <a:xfrm>
            <a:off x="1053769" y="3534177"/>
            <a:ext cx="6024951"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Write new content following the guidelines in the content style guide; understanding of relationship between content and accessibility (or access to accessibility experts). </a:t>
            </a:r>
          </a:p>
          <a:p>
            <a:pPr defTabSz="914378">
              <a:defRPr/>
            </a:pPr>
            <a:r>
              <a:rPr lang="en-US" sz="800" dirty="0">
                <a:solidFill>
                  <a:srgbClr val="000000"/>
                </a:solidFill>
                <a:latin typeface="PT Serif" panose="020A0603040505020204" pitchFamily="18" charset="0"/>
              </a:rPr>
              <a:t>Content strategy, copy editing and storytelling responsibility for user facing materials and work product.</a:t>
            </a:r>
            <a:endParaRPr lang="en-GB" sz="800" dirty="0">
              <a:solidFill>
                <a:srgbClr val="000000"/>
              </a:solidFill>
              <a:latin typeface="PT Serif" panose="020A0603040505020204" pitchFamily="18" charset="0"/>
            </a:endParaRPr>
          </a:p>
        </p:txBody>
      </p:sp>
      <p:sp>
        <p:nvSpPr>
          <p:cNvPr id="19" name="Rectangle 18">
            <a:extLst>
              <a:ext uri="{FF2B5EF4-FFF2-40B4-BE49-F238E27FC236}">
                <a16:creationId xmlns:a16="http://schemas.microsoft.com/office/drawing/2014/main" id="{F4E2E6AA-8B61-4597-92A5-3A578A094AB8}"/>
              </a:ext>
            </a:extLst>
          </p:cNvPr>
          <p:cNvSpPr>
            <a:spLocks/>
          </p:cNvSpPr>
          <p:nvPr/>
        </p:nvSpPr>
        <p:spPr>
          <a:xfrm>
            <a:off x="7262947" y="3534177"/>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Carl</a:t>
            </a:r>
          </a:p>
        </p:txBody>
      </p:sp>
      <p:sp>
        <p:nvSpPr>
          <p:cNvPr id="20" name="Rectangle 19">
            <a:extLst>
              <a:ext uri="{FF2B5EF4-FFF2-40B4-BE49-F238E27FC236}">
                <a16:creationId xmlns:a16="http://schemas.microsoft.com/office/drawing/2014/main" id="{7981CD4F-9C9E-4C37-B3E6-B653520756AE}"/>
              </a:ext>
            </a:extLst>
          </p:cNvPr>
          <p:cNvSpPr>
            <a:spLocks/>
          </p:cNvSpPr>
          <p:nvPr/>
        </p:nvSpPr>
        <p:spPr>
          <a:xfrm>
            <a:off x="7934221" y="3534177"/>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MO</a:t>
            </a:r>
          </a:p>
        </p:txBody>
      </p:sp>
      <p:sp>
        <p:nvSpPr>
          <p:cNvPr id="21" name="Rectangle 20">
            <a:extLst>
              <a:ext uri="{FF2B5EF4-FFF2-40B4-BE49-F238E27FC236}">
                <a16:creationId xmlns:a16="http://schemas.microsoft.com/office/drawing/2014/main" id="{8DC2757C-4F8E-4DF9-8062-1D9A451AD7BB}"/>
              </a:ext>
            </a:extLst>
          </p:cNvPr>
          <p:cNvSpPr>
            <a:spLocks/>
          </p:cNvSpPr>
          <p:nvPr/>
        </p:nvSpPr>
        <p:spPr>
          <a:xfrm>
            <a:off x="395646" y="4353093"/>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Backend Engineer</a:t>
            </a:r>
          </a:p>
        </p:txBody>
      </p:sp>
      <p:sp>
        <p:nvSpPr>
          <p:cNvPr id="22" name="Rectangle 21">
            <a:extLst>
              <a:ext uri="{FF2B5EF4-FFF2-40B4-BE49-F238E27FC236}">
                <a16:creationId xmlns:a16="http://schemas.microsoft.com/office/drawing/2014/main" id="{83916175-DCEF-4D6C-9254-CB80574447BD}"/>
              </a:ext>
            </a:extLst>
          </p:cNvPr>
          <p:cNvSpPr>
            <a:spLocks/>
          </p:cNvSpPr>
          <p:nvPr/>
        </p:nvSpPr>
        <p:spPr>
          <a:xfrm>
            <a:off x="1053769" y="4353094"/>
            <a:ext cx="6024951"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Design, build, and maintain the server side of the application.</a:t>
            </a:r>
          </a:p>
          <a:p>
            <a:pPr defTabSz="914378">
              <a:defRPr/>
            </a:pPr>
            <a:r>
              <a:rPr lang="en-US" sz="800" dirty="0">
                <a:solidFill>
                  <a:srgbClr val="000000"/>
                </a:solidFill>
                <a:latin typeface="PT Serif" panose="020A0603040505020204" pitchFamily="18" charset="0"/>
              </a:rPr>
              <a:t>Build the structure of the software application. </a:t>
            </a:r>
            <a:endParaRPr lang="en-GB" sz="800" dirty="0">
              <a:solidFill>
                <a:srgbClr val="000000"/>
              </a:solidFill>
              <a:latin typeface="PT Serif" panose="020A0603040505020204" pitchFamily="18" charset="0"/>
            </a:endParaRPr>
          </a:p>
        </p:txBody>
      </p:sp>
      <p:sp>
        <p:nvSpPr>
          <p:cNvPr id="23" name="Rectangle 22">
            <a:extLst>
              <a:ext uri="{FF2B5EF4-FFF2-40B4-BE49-F238E27FC236}">
                <a16:creationId xmlns:a16="http://schemas.microsoft.com/office/drawing/2014/main" id="{345634F8-3688-4629-A628-BB10DC8B8D6F}"/>
              </a:ext>
            </a:extLst>
          </p:cNvPr>
          <p:cNvSpPr>
            <a:spLocks/>
          </p:cNvSpPr>
          <p:nvPr/>
        </p:nvSpPr>
        <p:spPr>
          <a:xfrm>
            <a:off x="7262947" y="4353094"/>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Nadya</a:t>
            </a:r>
            <a:endParaRPr lang="en-GB" sz="800" dirty="0">
              <a:solidFill>
                <a:srgbClr val="000000"/>
              </a:solidFill>
              <a:latin typeface="PT Serif" panose="020A0603040505020204" pitchFamily="18" charset="0"/>
            </a:endParaRPr>
          </a:p>
        </p:txBody>
      </p:sp>
      <p:sp>
        <p:nvSpPr>
          <p:cNvPr id="24" name="Rectangle 23">
            <a:extLst>
              <a:ext uri="{FF2B5EF4-FFF2-40B4-BE49-F238E27FC236}">
                <a16:creationId xmlns:a16="http://schemas.microsoft.com/office/drawing/2014/main" id="{38F274A5-414A-4F02-8441-F757B062CFD6}"/>
              </a:ext>
            </a:extLst>
          </p:cNvPr>
          <p:cNvSpPr>
            <a:spLocks/>
          </p:cNvSpPr>
          <p:nvPr/>
        </p:nvSpPr>
        <p:spPr>
          <a:xfrm>
            <a:off x="7934221" y="4353094"/>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Pluribus</a:t>
            </a:r>
          </a:p>
        </p:txBody>
      </p:sp>
      <p:sp>
        <p:nvSpPr>
          <p:cNvPr id="30" name="Rectangle 29">
            <a:extLst>
              <a:ext uri="{FF2B5EF4-FFF2-40B4-BE49-F238E27FC236}">
                <a16:creationId xmlns:a16="http://schemas.microsoft.com/office/drawing/2014/main" id="{3386E05F-798E-4F92-B215-401F75603EBA}"/>
              </a:ext>
            </a:extLst>
          </p:cNvPr>
          <p:cNvSpPr>
            <a:spLocks/>
          </p:cNvSpPr>
          <p:nvPr/>
        </p:nvSpPr>
        <p:spPr>
          <a:xfrm>
            <a:off x="395646" y="950131"/>
            <a:ext cx="47389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Role</a:t>
            </a:r>
          </a:p>
        </p:txBody>
      </p:sp>
      <p:sp>
        <p:nvSpPr>
          <p:cNvPr id="31" name="Rectangle 30">
            <a:extLst>
              <a:ext uri="{FF2B5EF4-FFF2-40B4-BE49-F238E27FC236}">
                <a16:creationId xmlns:a16="http://schemas.microsoft.com/office/drawing/2014/main" id="{C928930D-EA45-4E67-92A6-7BBAFBC46706}"/>
              </a:ext>
            </a:extLst>
          </p:cNvPr>
          <p:cNvSpPr>
            <a:spLocks/>
          </p:cNvSpPr>
          <p:nvPr/>
        </p:nvSpPr>
        <p:spPr>
          <a:xfrm>
            <a:off x="7934221" y="950131"/>
            <a:ext cx="81413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Organization</a:t>
            </a:r>
          </a:p>
        </p:txBody>
      </p:sp>
      <p:sp>
        <p:nvSpPr>
          <p:cNvPr id="32" name="Rectangle 31">
            <a:extLst>
              <a:ext uri="{FF2B5EF4-FFF2-40B4-BE49-F238E27FC236}">
                <a16:creationId xmlns:a16="http://schemas.microsoft.com/office/drawing/2014/main" id="{0FBED0E1-5C2E-4377-ADF8-37A8E9063C93}"/>
              </a:ext>
            </a:extLst>
          </p:cNvPr>
          <p:cNvSpPr>
            <a:spLocks/>
          </p:cNvSpPr>
          <p:nvPr/>
        </p:nvSpPr>
        <p:spPr>
          <a:xfrm>
            <a:off x="1053769" y="950131"/>
            <a:ext cx="602495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Responsibility</a:t>
            </a:r>
          </a:p>
        </p:txBody>
      </p:sp>
      <p:sp>
        <p:nvSpPr>
          <p:cNvPr id="33" name="Rectangle 32">
            <a:extLst>
              <a:ext uri="{FF2B5EF4-FFF2-40B4-BE49-F238E27FC236}">
                <a16:creationId xmlns:a16="http://schemas.microsoft.com/office/drawing/2014/main" id="{D000AFB3-7BFE-43AA-9FE0-CBA39089224F}"/>
              </a:ext>
            </a:extLst>
          </p:cNvPr>
          <p:cNvSpPr>
            <a:spLocks/>
          </p:cNvSpPr>
          <p:nvPr/>
        </p:nvSpPr>
        <p:spPr>
          <a:xfrm>
            <a:off x="7262947" y="950131"/>
            <a:ext cx="487047"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Name</a:t>
            </a:r>
          </a:p>
        </p:txBody>
      </p:sp>
      <p:cxnSp>
        <p:nvCxnSpPr>
          <p:cNvPr id="34" name="Straight Connector 33">
            <a:extLst>
              <a:ext uri="{FF2B5EF4-FFF2-40B4-BE49-F238E27FC236}">
                <a16:creationId xmlns:a16="http://schemas.microsoft.com/office/drawing/2014/main" id="{BAD711F2-6DC4-425D-8E8C-0AF38B767A51}"/>
              </a:ext>
            </a:extLst>
          </p:cNvPr>
          <p:cNvCxnSpPr>
            <a:cxnSpLocks/>
          </p:cNvCxnSpPr>
          <p:nvPr/>
        </p:nvCxnSpPr>
        <p:spPr>
          <a:xfrm>
            <a:off x="395645" y="112941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7741CA5-CDE3-41E8-82A5-63412830D4A2}"/>
              </a:ext>
            </a:extLst>
          </p:cNvPr>
          <p:cNvCxnSpPr>
            <a:cxnSpLocks/>
          </p:cNvCxnSpPr>
          <p:nvPr/>
        </p:nvCxnSpPr>
        <p:spPr>
          <a:xfrm>
            <a:off x="395645" y="1874916"/>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40" name="Straight Connector 39">
            <a:extLst>
              <a:ext uri="{FF2B5EF4-FFF2-40B4-BE49-F238E27FC236}">
                <a16:creationId xmlns:a16="http://schemas.microsoft.com/office/drawing/2014/main" id="{F9C2F39E-76B2-4D59-A27F-7B9A6DFEE823}"/>
              </a:ext>
            </a:extLst>
          </p:cNvPr>
          <p:cNvCxnSpPr>
            <a:cxnSpLocks/>
          </p:cNvCxnSpPr>
          <p:nvPr/>
        </p:nvCxnSpPr>
        <p:spPr>
          <a:xfrm>
            <a:off x="395645" y="3432495"/>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41" name="Straight Connector 40">
            <a:extLst>
              <a:ext uri="{FF2B5EF4-FFF2-40B4-BE49-F238E27FC236}">
                <a16:creationId xmlns:a16="http://schemas.microsoft.com/office/drawing/2014/main" id="{FC68D5A7-4007-44E5-BBF8-7BA6C7A1ED8C}"/>
              </a:ext>
            </a:extLst>
          </p:cNvPr>
          <p:cNvCxnSpPr>
            <a:cxnSpLocks/>
          </p:cNvCxnSpPr>
          <p:nvPr/>
        </p:nvCxnSpPr>
        <p:spPr>
          <a:xfrm>
            <a:off x="395645" y="4251410"/>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36" name="Google Shape;693;p75">
            <a:extLst>
              <a:ext uri="{FF2B5EF4-FFF2-40B4-BE49-F238E27FC236}">
                <a16:creationId xmlns:a16="http://schemas.microsoft.com/office/drawing/2014/main" id="{B742EF14-5EE5-6544-8269-73A5FD64D85E}"/>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
        <p:nvSpPr>
          <p:cNvPr id="37" name="Title 3">
            <a:extLst>
              <a:ext uri="{FF2B5EF4-FFF2-40B4-BE49-F238E27FC236}">
                <a16:creationId xmlns:a16="http://schemas.microsoft.com/office/drawing/2014/main" id="{9E5ED578-1BCC-4749-A62A-3D3B142DDE4B}"/>
              </a:ext>
            </a:extLst>
          </p:cNvPr>
          <p:cNvSpPr>
            <a:spLocks noGrp="1"/>
          </p:cNvSpPr>
          <p:nvPr>
            <p:ph type="title"/>
          </p:nvPr>
        </p:nvSpPr>
        <p:spPr>
          <a:xfrm>
            <a:off x="311700" y="315487"/>
            <a:ext cx="8520600" cy="572700"/>
          </a:xfrm>
        </p:spPr>
        <p:txBody>
          <a:bodyPr vert="horz"/>
          <a:lstStyle/>
          <a:p>
            <a:r>
              <a:rPr lang="en-GB" dirty="0"/>
              <a:t>Roles and responsibilities</a:t>
            </a:r>
          </a:p>
        </p:txBody>
      </p:sp>
    </p:spTree>
    <p:extLst>
      <p:ext uri="{BB962C8B-B14F-4D97-AF65-F5344CB8AC3E}">
        <p14:creationId xmlns:p14="http://schemas.microsoft.com/office/powerpoint/2010/main" val="75592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9E12670-31EA-4430-A9EA-BA44F6A1E54C}"/>
              </a:ext>
            </a:extLst>
          </p:cNvPr>
          <p:cNvGraphicFramePr>
            <a:graphicFrameLocks noChangeAspect="1"/>
          </p:cNvGraphicFramePr>
          <p:nvPr>
            <p:custDataLst>
              <p:tags r:id="rId2"/>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spid="_x0000_s13318" name="think-cell Slide" r:id="rId5" imgW="592" imgH="595" progId="TCLayout.ActiveDocument.1">
                  <p:embed/>
                </p:oleObj>
              </mc:Choice>
              <mc:Fallback>
                <p:oleObj name="think-cell Slide" r:id="rId5" imgW="592" imgH="595" progId="TCLayout.ActiveDocument.1">
                  <p:embed/>
                  <p:pic>
                    <p:nvPicPr>
                      <p:cNvPr id="3" name="Object 2" hidden="1">
                        <a:extLst>
                          <a:ext uri="{FF2B5EF4-FFF2-40B4-BE49-F238E27FC236}">
                            <a16:creationId xmlns:a16="http://schemas.microsoft.com/office/drawing/2014/main" id="{A9E12670-31EA-4430-A9EA-BA44F6A1E54C}"/>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graphicFrame>
        <p:nvGraphicFramePr>
          <p:cNvPr id="733" name="Google Shape;733;p80" hidden="1"/>
          <p:cNvGraphicFramePr>
            <a:graphicFrameLocks/>
          </p:cNvGraphicFramePr>
          <p:nvPr/>
        </p:nvGraphicFramePr>
        <p:xfrm>
          <a:off x="395645" y="980907"/>
          <a:ext cx="8352711" cy="3499020"/>
        </p:xfrm>
        <a:graphic>
          <a:graphicData uri="http://schemas.openxmlformats.org/drawingml/2006/table">
            <a:tbl>
              <a:tblPr>
                <a:noFill/>
              </a:tblPr>
              <a:tblGrid>
                <a:gridCol w="774079">
                  <a:extLst>
                    <a:ext uri="{9D8B030D-6E8A-4147-A177-3AD203B41FA5}">
                      <a16:colId xmlns:a16="http://schemas.microsoft.com/office/drawing/2014/main" val="20000"/>
                    </a:ext>
                  </a:extLst>
                </a:gridCol>
                <a:gridCol w="6323962">
                  <a:extLst>
                    <a:ext uri="{9D8B030D-6E8A-4147-A177-3AD203B41FA5}">
                      <a16:colId xmlns:a16="http://schemas.microsoft.com/office/drawing/2014/main" val="20001"/>
                    </a:ext>
                  </a:extLst>
                </a:gridCol>
                <a:gridCol w="539320">
                  <a:extLst>
                    <a:ext uri="{9D8B030D-6E8A-4147-A177-3AD203B41FA5}">
                      <a16:colId xmlns:a16="http://schemas.microsoft.com/office/drawing/2014/main" val="20002"/>
                    </a:ext>
                  </a:extLst>
                </a:gridCol>
                <a:gridCol w="715350">
                  <a:extLst>
                    <a:ext uri="{9D8B030D-6E8A-4147-A177-3AD203B41FA5}">
                      <a16:colId xmlns:a16="http://schemas.microsoft.com/office/drawing/2014/main" val="20003"/>
                    </a:ext>
                  </a:extLst>
                </a:gridCol>
              </a:tblGrid>
              <a:tr h="306311">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Role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dirty="0">
                          <a:solidFill>
                            <a:srgbClr val="FFFFFF"/>
                          </a:solidFill>
                          <a:latin typeface="PT Serif" panose="020A0603040505020204" pitchFamily="18" charset="0"/>
                          <a:ea typeface="Source Sans Pro"/>
                          <a:cs typeface="Source Sans Pro"/>
                          <a:sym typeface="Source Sans Pro"/>
                        </a:rPr>
                        <a:t>Responsibility</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Name</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800"/>
                        <a:buFont typeface="Source Sans Pro"/>
                        <a:buNone/>
                      </a:pPr>
                      <a:r>
                        <a:rPr lang="en" sz="800" b="1" u="none" strike="noStrike" cap="none">
                          <a:solidFill>
                            <a:srgbClr val="FFFFFF"/>
                          </a:solidFill>
                          <a:latin typeface="PT Serif" panose="020A0603040505020204" pitchFamily="18" charset="0"/>
                          <a:ea typeface="Source Sans Pro"/>
                          <a:cs typeface="Source Sans Pro"/>
                          <a:sym typeface="Source Sans Pro"/>
                        </a:rPr>
                        <a:t>Organization</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83501">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dirty="0">
                          <a:solidFill>
                            <a:srgbClr val="0433FF"/>
                          </a:solidFill>
                          <a:latin typeface="PT Serif" panose="020A0603040505020204" pitchFamily="18" charset="0"/>
                          <a:ea typeface="Source Sans Pro"/>
                          <a:cs typeface="Source Sans Pro"/>
                          <a:sym typeface="Source Sans Pro"/>
                        </a:rPr>
                        <a:t>Data Engineer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Design, develop, optimize, and maintain data architecture and pipelines that adhere to ETL principles and business goals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Foster a culture of sharing, re-use, design for scale stability, and operational efficiency of data and analytical solutions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Solve complex data problems to deliver insights that helps the organization's business to achieve their goals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Partner with business analysts and solutions architects to develop technical architectures for strategic enterprise projects and initiatives.</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dirty="0">
                          <a:solidFill>
                            <a:srgbClr val="0433FF"/>
                          </a:solidFill>
                          <a:latin typeface="PT Serif" panose="020A0603040505020204" pitchFamily="18" charset="0"/>
                          <a:ea typeface="Source Sans Pro"/>
                          <a:cs typeface="Source Sans Pro"/>
                          <a:sym typeface="Source Sans Pro"/>
                        </a:rPr>
                        <a:t>TBD as needed</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TBD</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1"/>
                  </a:ext>
                </a:extLst>
              </a:tr>
              <a:tr h="809231">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a:solidFill>
                            <a:srgbClr val="0433FF"/>
                          </a:solidFill>
                          <a:latin typeface="PT Serif" panose="020A0603040505020204" pitchFamily="18" charset="0"/>
                          <a:ea typeface="Source Sans Pro"/>
                          <a:cs typeface="Source Sans Pro"/>
                          <a:sym typeface="Source Sans Pro"/>
                        </a:rPr>
                        <a:t>Data Architect</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Design end to end analytical workflows, including overall architecture, capabilities, platforms, tools and governing processes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Create, maintain, and communicate positioning/go-forward strategies for analytical capabilities/tools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Share governance responsibility to ensure alignment to enterprise guidelines for security, auditability, data governance, metadata management, etc.</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Help define/improve best practices, guidelines and integration with other enterprise solutions</a:t>
                      </a:r>
                      <a:endParaRPr sz="1900" dirty="0">
                        <a:latin typeface="PT Serif" panose="020A0603040505020204" pitchFamily="18" charset="0"/>
                      </a:endParaRPr>
                    </a:p>
                    <a:p>
                      <a:pPr marL="182879" marR="0" lvl="0" indent="-96517" algn="l" rtl="0">
                        <a:lnSpc>
                          <a:spcPct val="100000"/>
                        </a:lnSpc>
                        <a:spcBef>
                          <a:spcPts val="0"/>
                        </a:spcBef>
                        <a:spcAft>
                          <a:spcPts val="0"/>
                        </a:spcAft>
                        <a:buClr>
                          <a:srgbClr val="0433FF"/>
                        </a:buClr>
                        <a:buSzPts val="800"/>
                        <a:buFont typeface="Helvetica Neue"/>
                        <a:buChar char="●"/>
                      </a:pPr>
                      <a:r>
                        <a:rPr lang="en" sz="800" u="none" strike="noStrike" cap="none" dirty="0">
                          <a:solidFill>
                            <a:srgbClr val="0433FF"/>
                          </a:solidFill>
                          <a:latin typeface="PT Serif" panose="020A0603040505020204" pitchFamily="18" charset="0"/>
                          <a:ea typeface="Source Sans Pro"/>
                          <a:cs typeface="Source Sans Pro"/>
                          <a:sym typeface="Source Sans Pro"/>
                        </a:rPr>
                        <a:t>Create and evolve analytic technology roadmap, to align with continuously evolving business needs</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433FF"/>
                        </a:buClr>
                        <a:buSzPts val="800"/>
                        <a:buFont typeface="Source Sans Pro"/>
                        <a:buNone/>
                      </a:pPr>
                      <a:r>
                        <a:rPr lang="en" sz="800" u="none" strike="noStrike" cap="none" dirty="0">
                          <a:solidFill>
                            <a:srgbClr val="0433FF"/>
                          </a:solidFill>
                          <a:latin typeface="PT Serif" panose="020A0603040505020204" pitchFamily="18" charset="0"/>
                          <a:ea typeface="Source Sans Pro"/>
                          <a:cs typeface="Source Sans Pro"/>
                          <a:sym typeface="Source Sans Pro"/>
                        </a:rPr>
                        <a:t>TBD as needed</a:t>
                      </a:r>
                      <a:br>
                        <a:rPr lang="en" sz="800" u="none" strike="noStrike" cap="none" dirty="0">
                          <a:solidFill>
                            <a:srgbClr val="0433FF"/>
                          </a:solidFill>
                          <a:latin typeface="PT Serif" panose="020A0603040505020204" pitchFamily="18" charset="0"/>
                          <a:ea typeface="Source Sans Pro"/>
                          <a:cs typeface="Source Sans Pro"/>
                          <a:sym typeface="Source Sans Pro"/>
                        </a:rPr>
                      </a:b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TBD</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2"/>
                  </a:ext>
                </a:extLst>
              </a:tr>
              <a:tr h="542525">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Interaction Designer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Determine customer needs and define product interactions necessary to achieve them.</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Compile user, business and technical requirements to create product information architecture.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Create wireframes and prototypes that illustrate key product interactions.</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Jared/James</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MO/frog</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3"/>
                  </a:ext>
                </a:extLst>
              </a:tr>
              <a:tr h="68350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QA Testing</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Use automated testing frameworks to create unit tests, integration tests, functional/black box tests, and load tests (or their equivalents as applicable) to test 100% of functionality delivered.</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Strive for compliance with Test Driven Development practices.</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a:solidFill>
                            <a:srgbClr val="454454"/>
                          </a:solidFill>
                          <a:latin typeface="PT Serif" panose="020A0603040505020204" pitchFamily="18" charset="0"/>
                          <a:ea typeface="Source Sans Pro"/>
                          <a:cs typeface="Source Sans Pro"/>
                          <a:sym typeface="Source Sans Pro"/>
                        </a:rPr>
                        <a:t>Ensure configuration and sensitive data, including data the VA defines as sensitive, are not present in source code, and are stored in encrypted credential management systems.</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Nadya</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Pluribus</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4"/>
                  </a:ext>
                </a:extLst>
              </a:tr>
              <a:tr h="683501">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Frontend Developer</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Optimize web applications for mobile-first operation, with all solutions being equally available on both mobile and desktop whenever possible.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Incorporate robust accessibility principles into design, development and testing for all web applications to deliver high-quality digital experiences to users of assistive devices. </a:t>
                      </a:r>
                      <a:endParaRPr sz="1900" dirty="0">
                        <a:latin typeface="PT Serif" panose="020A0603040505020204" pitchFamily="18" charset="0"/>
                      </a:endParaRPr>
                    </a:p>
                    <a:p>
                      <a:pPr marL="171450" marR="0" lvl="0" indent="-107950" algn="l" rtl="0">
                        <a:lnSpc>
                          <a:spcPct val="100000"/>
                        </a:lnSpc>
                        <a:spcBef>
                          <a:spcPts val="0"/>
                        </a:spcBef>
                        <a:spcAft>
                          <a:spcPts val="0"/>
                        </a:spcAft>
                        <a:buClr>
                          <a:srgbClr val="454454"/>
                        </a:buClr>
                        <a:buSzPts val="800"/>
                        <a:buFont typeface="Helvetica Neue"/>
                        <a:buChar char="●"/>
                      </a:pPr>
                      <a:r>
                        <a:rPr lang="en" sz="800" u="none" strike="noStrike" cap="none" dirty="0">
                          <a:solidFill>
                            <a:srgbClr val="454454"/>
                          </a:solidFill>
                          <a:latin typeface="PT Serif" panose="020A0603040505020204" pitchFamily="18" charset="0"/>
                          <a:ea typeface="Source Sans Pro"/>
                          <a:cs typeface="Source Sans Pro"/>
                          <a:sym typeface="Source Sans Pro"/>
                        </a:rPr>
                        <a:t>Accessibility testing while coding</a:t>
                      </a:r>
                      <a:endParaRPr sz="1900" dirty="0">
                        <a:latin typeface="PT Serif" panose="020A0603040505020204" pitchFamily="18" charset="0"/>
                      </a:endParaRPr>
                    </a:p>
                  </a:txBody>
                  <a:tcPr marL="27425" marR="27425" marT="27425" marB="27425">
                    <a:lnL w="9525" cap="flat" cmpd="sng">
                      <a:solidFill>
                        <a:srgbClr val="FFFFFF"/>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a:solidFill>
                            <a:srgbClr val="454454"/>
                          </a:solidFill>
                          <a:latin typeface="PT Serif" panose="020A0603040505020204" pitchFamily="18" charset="0"/>
                          <a:ea typeface="Source Sans Pro"/>
                          <a:cs typeface="Source Sans Pro"/>
                          <a:sym typeface="Source Sans Pro"/>
                        </a:rPr>
                        <a:t> Nadya</a:t>
                      </a:r>
                      <a:endParaRPr sz="1900" dirty="0">
                        <a:latin typeface="PT Serif" panose="020A0603040505020204" pitchFamily="18" charset="0"/>
                      </a:endParaRPr>
                    </a:p>
                  </a:txBody>
                  <a:tcPr marL="27425" marR="27425" marT="27425" marB="27425" anchor="ctr">
                    <a:lnL w="9525" cap="flat" cmpd="sng">
                      <a:solidFill>
                        <a:srgbClr val="9E9E9E">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454454"/>
                        </a:buClr>
                        <a:buSzPts val="800"/>
                        <a:buFont typeface="Source Sans Pro"/>
                        <a:buNone/>
                      </a:pPr>
                      <a:r>
                        <a:rPr lang="en" sz="800" u="none" strike="noStrike" cap="none" dirty="0">
                          <a:solidFill>
                            <a:srgbClr val="454454"/>
                          </a:solidFill>
                          <a:latin typeface="PT Serif" panose="020A0603040505020204" pitchFamily="18" charset="0"/>
                          <a:ea typeface="Source Sans Pro"/>
                          <a:cs typeface="Source Sans Pro"/>
                          <a:sym typeface="Source Sans Pro"/>
                        </a:rPr>
                        <a:t> Pluribus</a:t>
                      </a:r>
                      <a:endParaRPr sz="1900" dirty="0">
                        <a:latin typeface="PT Serif" panose="020A0603040505020204" pitchFamily="18" charset="0"/>
                      </a:endParaRPr>
                    </a:p>
                  </a:txBody>
                  <a:tcPr marL="27425" marR="27425" marT="27425" marB="27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 name="Title 3">
            <a:extLst>
              <a:ext uri="{FF2B5EF4-FFF2-40B4-BE49-F238E27FC236}">
                <a16:creationId xmlns:a16="http://schemas.microsoft.com/office/drawing/2014/main" id="{CF4D54D8-8B90-4022-B1A8-889B8CD9BF08}"/>
              </a:ext>
            </a:extLst>
          </p:cNvPr>
          <p:cNvSpPr>
            <a:spLocks noGrp="1"/>
          </p:cNvSpPr>
          <p:nvPr>
            <p:ph type="title"/>
          </p:nvPr>
        </p:nvSpPr>
        <p:spPr>
          <a:xfrm>
            <a:off x="311700" y="315487"/>
            <a:ext cx="8520600" cy="572700"/>
          </a:xfrm>
        </p:spPr>
        <p:txBody>
          <a:bodyPr vert="horz"/>
          <a:lstStyle/>
          <a:p>
            <a:r>
              <a:rPr lang="en-GB" dirty="0"/>
              <a:t>Roles and responsibilities</a:t>
            </a:r>
          </a:p>
        </p:txBody>
      </p:sp>
      <p:sp>
        <p:nvSpPr>
          <p:cNvPr id="10" name="Google Shape;741;p81">
            <a:extLst>
              <a:ext uri="{FF2B5EF4-FFF2-40B4-BE49-F238E27FC236}">
                <a16:creationId xmlns:a16="http://schemas.microsoft.com/office/drawing/2014/main" id="{0D95F15D-CCCE-479D-A1C8-623263C8B0DD}"/>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defTabSz="914378">
              <a:defRPr/>
            </a:pPr>
            <a:fld id="{00000000-1234-1234-1234-123412341234}" type="slidenum">
              <a:rPr lang="en">
                <a:solidFill>
                  <a:srgbClr val="595959"/>
                </a:solidFill>
                <a:latin typeface="PT Serif" panose="020A0603040505020204" pitchFamily="18" charset="0"/>
              </a:rPr>
              <a:pPr defTabSz="914378">
                <a:defRPr/>
              </a:pPr>
              <a:t>17</a:t>
            </a:fld>
            <a:endParaRPr dirty="0">
              <a:solidFill>
                <a:srgbClr val="595959"/>
              </a:solidFill>
              <a:latin typeface="PT Serif" panose="020A0603040505020204" pitchFamily="18" charset="0"/>
            </a:endParaRPr>
          </a:p>
        </p:txBody>
      </p:sp>
      <p:sp>
        <p:nvSpPr>
          <p:cNvPr id="12" name="Rectangle 11">
            <a:extLst>
              <a:ext uri="{FF2B5EF4-FFF2-40B4-BE49-F238E27FC236}">
                <a16:creationId xmlns:a16="http://schemas.microsoft.com/office/drawing/2014/main" id="{FA2DCB57-247F-4D7E-A29F-30B895EAC72B}"/>
              </a:ext>
            </a:extLst>
          </p:cNvPr>
          <p:cNvSpPr>
            <a:spLocks/>
          </p:cNvSpPr>
          <p:nvPr/>
        </p:nvSpPr>
        <p:spPr>
          <a:xfrm>
            <a:off x="7934221" y="1157683"/>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endParaRPr lang="en-GB" sz="800" dirty="0">
              <a:solidFill>
                <a:srgbClr val="000000"/>
              </a:solidFill>
              <a:latin typeface="PT Serif" panose="020A0603040505020204" pitchFamily="18" charset="0"/>
            </a:endParaRPr>
          </a:p>
        </p:txBody>
      </p:sp>
      <p:sp>
        <p:nvSpPr>
          <p:cNvPr id="13" name="Rectangle 12">
            <a:extLst>
              <a:ext uri="{FF2B5EF4-FFF2-40B4-BE49-F238E27FC236}">
                <a16:creationId xmlns:a16="http://schemas.microsoft.com/office/drawing/2014/main" id="{D04A7F64-1B68-4F7D-A119-755F06EE9138}"/>
              </a:ext>
            </a:extLst>
          </p:cNvPr>
          <p:cNvSpPr>
            <a:spLocks/>
          </p:cNvSpPr>
          <p:nvPr/>
        </p:nvSpPr>
        <p:spPr>
          <a:xfrm>
            <a:off x="395646" y="1907546"/>
            <a:ext cx="47389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endParaRPr lang="en-GB" sz="800" dirty="0">
              <a:solidFill>
                <a:srgbClr val="000000"/>
              </a:solidFill>
              <a:latin typeface="PT Serif"/>
            </a:endParaRPr>
          </a:p>
        </p:txBody>
      </p:sp>
      <p:sp>
        <p:nvSpPr>
          <p:cNvPr id="17" name="Rectangle 16">
            <a:extLst>
              <a:ext uri="{FF2B5EF4-FFF2-40B4-BE49-F238E27FC236}">
                <a16:creationId xmlns:a16="http://schemas.microsoft.com/office/drawing/2014/main" id="{94264C00-7922-410C-B76B-4233F18A83E1}"/>
              </a:ext>
            </a:extLst>
          </p:cNvPr>
          <p:cNvSpPr>
            <a:spLocks/>
          </p:cNvSpPr>
          <p:nvPr/>
        </p:nvSpPr>
        <p:spPr>
          <a:xfrm>
            <a:off x="462881" y="1368579"/>
            <a:ext cx="53464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Interaction Designer</a:t>
            </a:r>
          </a:p>
        </p:txBody>
      </p:sp>
      <p:sp>
        <p:nvSpPr>
          <p:cNvPr id="18" name="Rectangle 17">
            <a:extLst>
              <a:ext uri="{FF2B5EF4-FFF2-40B4-BE49-F238E27FC236}">
                <a16:creationId xmlns:a16="http://schemas.microsoft.com/office/drawing/2014/main" id="{26FB9617-AC21-44C9-9727-F3D9AB511CA3}"/>
              </a:ext>
            </a:extLst>
          </p:cNvPr>
          <p:cNvSpPr>
            <a:spLocks/>
          </p:cNvSpPr>
          <p:nvPr/>
        </p:nvSpPr>
        <p:spPr>
          <a:xfrm>
            <a:off x="1121003" y="1368578"/>
            <a:ext cx="6024951"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Determine customer needs and define product interactions necessary to achieve them.</a:t>
            </a:r>
          </a:p>
          <a:p>
            <a:pPr defTabSz="914378">
              <a:defRPr/>
            </a:pPr>
            <a:r>
              <a:rPr lang="en-US" sz="800" dirty="0">
                <a:solidFill>
                  <a:srgbClr val="000000"/>
                </a:solidFill>
                <a:latin typeface="PT Serif" panose="020A0603040505020204" pitchFamily="18" charset="0"/>
              </a:rPr>
              <a:t>Compile user, business and technical requirements to create product information architecture. </a:t>
            </a:r>
          </a:p>
          <a:p>
            <a:pPr defTabSz="914378">
              <a:defRPr/>
            </a:pPr>
            <a:r>
              <a:rPr lang="en-US" sz="800" dirty="0">
                <a:solidFill>
                  <a:srgbClr val="000000"/>
                </a:solidFill>
                <a:latin typeface="PT Serif" panose="020A0603040505020204" pitchFamily="18" charset="0"/>
              </a:rPr>
              <a:t>Create wireframes and prototypes that illustrate key product interactions.</a:t>
            </a:r>
            <a:endParaRPr lang="en-GB" sz="800" dirty="0">
              <a:solidFill>
                <a:srgbClr val="000000"/>
              </a:solidFill>
              <a:latin typeface="PT Serif" panose="020A0603040505020204" pitchFamily="18" charset="0"/>
            </a:endParaRPr>
          </a:p>
        </p:txBody>
      </p:sp>
      <p:sp>
        <p:nvSpPr>
          <p:cNvPr id="19" name="Rectangle 18">
            <a:extLst>
              <a:ext uri="{FF2B5EF4-FFF2-40B4-BE49-F238E27FC236}">
                <a16:creationId xmlns:a16="http://schemas.microsoft.com/office/drawing/2014/main" id="{81F7A753-100A-4825-B074-1857F5690FD1}"/>
              </a:ext>
            </a:extLst>
          </p:cNvPr>
          <p:cNvSpPr>
            <a:spLocks/>
          </p:cNvSpPr>
          <p:nvPr/>
        </p:nvSpPr>
        <p:spPr>
          <a:xfrm>
            <a:off x="7330181" y="1368579"/>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James</a:t>
            </a:r>
          </a:p>
        </p:txBody>
      </p:sp>
      <p:sp>
        <p:nvSpPr>
          <p:cNvPr id="20" name="Rectangle 19">
            <a:extLst>
              <a:ext uri="{FF2B5EF4-FFF2-40B4-BE49-F238E27FC236}">
                <a16:creationId xmlns:a16="http://schemas.microsoft.com/office/drawing/2014/main" id="{0B5EDEF5-EE97-47DF-8F7B-6CC5C26621F5}"/>
              </a:ext>
            </a:extLst>
          </p:cNvPr>
          <p:cNvSpPr>
            <a:spLocks/>
          </p:cNvSpPr>
          <p:nvPr/>
        </p:nvSpPr>
        <p:spPr>
          <a:xfrm>
            <a:off x="8001456" y="1368579"/>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a:rPr>
              <a:t>Frog</a:t>
            </a:r>
            <a:endParaRPr lang="en-GB" sz="800" dirty="0">
              <a:solidFill>
                <a:srgbClr val="000000"/>
              </a:solidFill>
              <a:latin typeface="PT Serif" panose="020A0603040505020204" pitchFamily="18" charset="0"/>
            </a:endParaRPr>
          </a:p>
        </p:txBody>
      </p:sp>
      <p:sp>
        <p:nvSpPr>
          <p:cNvPr id="21" name="Rectangle 20">
            <a:extLst>
              <a:ext uri="{FF2B5EF4-FFF2-40B4-BE49-F238E27FC236}">
                <a16:creationId xmlns:a16="http://schemas.microsoft.com/office/drawing/2014/main" id="{F2F8503B-795D-4F60-8086-4FC01A3A05D2}"/>
              </a:ext>
            </a:extLst>
          </p:cNvPr>
          <p:cNvSpPr>
            <a:spLocks/>
          </p:cNvSpPr>
          <p:nvPr/>
        </p:nvSpPr>
        <p:spPr>
          <a:xfrm>
            <a:off x="462881" y="1872221"/>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QA Testing</a:t>
            </a:r>
          </a:p>
        </p:txBody>
      </p:sp>
      <p:sp>
        <p:nvSpPr>
          <p:cNvPr id="22" name="Rectangle 21">
            <a:extLst>
              <a:ext uri="{FF2B5EF4-FFF2-40B4-BE49-F238E27FC236}">
                <a16:creationId xmlns:a16="http://schemas.microsoft.com/office/drawing/2014/main" id="{C2C8F91E-ADD9-4CC0-A666-F5AE1DE2F93E}"/>
              </a:ext>
            </a:extLst>
          </p:cNvPr>
          <p:cNvSpPr>
            <a:spLocks/>
          </p:cNvSpPr>
          <p:nvPr/>
        </p:nvSpPr>
        <p:spPr>
          <a:xfrm>
            <a:off x="1121003" y="1872221"/>
            <a:ext cx="6024951"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Use automated testing frameworks to create unit tests, integration tests, functional/black box tests, and load tests (or their equivalents as applicable) to test 100% of functionality delivered.</a:t>
            </a:r>
          </a:p>
          <a:p>
            <a:pPr defTabSz="914378">
              <a:defRPr/>
            </a:pPr>
            <a:r>
              <a:rPr lang="en-US" sz="800" dirty="0">
                <a:solidFill>
                  <a:srgbClr val="000000"/>
                </a:solidFill>
                <a:latin typeface="PT Serif" panose="020A0603040505020204" pitchFamily="18" charset="0"/>
              </a:rPr>
              <a:t>Strive for compliance with Test Driven Development practices.</a:t>
            </a:r>
          </a:p>
          <a:p>
            <a:pPr defTabSz="914378">
              <a:defRPr/>
            </a:pPr>
            <a:r>
              <a:rPr lang="en-US" sz="800" dirty="0">
                <a:solidFill>
                  <a:srgbClr val="000000"/>
                </a:solidFill>
                <a:latin typeface="PT Serif" panose="020A0603040505020204" pitchFamily="18" charset="0"/>
              </a:rPr>
              <a:t>Ensure configuration and sensitive data, including data the VA defines as sensitive, are not present in source code, and are stored in encrypted credential management systems.</a:t>
            </a:r>
            <a:endParaRPr lang="en-GB" sz="800" dirty="0">
              <a:solidFill>
                <a:srgbClr val="000000"/>
              </a:solidFill>
              <a:latin typeface="PT Serif" panose="020A0603040505020204" pitchFamily="18" charset="0"/>
            </a:endParaRPr>
          </a:p>
        </p:txBody>
      </p:sp>
      <p:sp>
        <p:nvSpPr>
          <p:cNvPr id="23" name="Rectangle 22">
            <a:extLst>
              <a:ext uri="{FF2B5EF4-FFF2-40B4-BE49-F238E27FC236}">
                <a16:creationId xmlns:a16="http://schemas.microsoft.com/office/drawing/2014/main" id="{9826AE83-141A-4FFB-A84E-8D8D489D2C4D}"/>
              </a:ext>
            </a:extLst>
          </p:cNvPr>
          <p:cNvSpPr>
            <a:spLocks/>
          </p:cNvSpPr>
          <p:nvPr/>
        </p:nvSpPr>
        <p:spPr>
          <a:xfrm>
            <a:off x="7330181" y="1872221"/>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Nadya</a:t>
            </a:r>
          </a:p>
        </p:txBody>
      </p:sp>
      <p:sp>
        <p:nvSpPr>
          <p:cNvPr id="24" name="Rectangle 23">
            <a:extLst>
              <a:ext uri="{FF2B5EF4-FFF2-40B4-BE49-F238E27FC236}">
                <a16:creationId xmlns:a16="http://schemas.microsoft.com/office/drawing/2014/main" id="{A3446C4E-B633-4452-BDE3-F1D8A08FABF2}"/>
              </a:ext>
            </a:extLst>
          </p:cNvPr>
          <p:cNvSpPr>
            <a:spLocks/>
          </p:cNvSpPr>
          <p:nvPr/>
        </p:nvSpPr>
        <p:spPr>
          <a:xfrm>
            <a:off x="8001456" y="1872221"/>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Pluribus</a:t>
            </a:r>
          </a:p>
        </p:txBody>
      </p:sp>
      <p:sp>
        <p:nvSpPr>
          <p:cNvPr id="25" name="Rectangle 24">
            <a:extLst>
              <a:ext uri="{FF2B5EF4-FFF2-40B4-BE49-F238E27FC236}">
                <a16:creationId xmlns:a16="http://schemas.microsoft.com/office/drawing/2014/main" id="{7DE7551A-3B72-4DC0-A5C9-D49C645569E5}"/>
              </a:ext>
            </a:extLst>
          </p:cNvPr>
          <p:cNvSpPr>
            <a:spLocks/>
          </p:cNvSpPr>
          <p:nvPr/>
        </p:nvSpPr>
        <p:spPr>
          <a:xfrm>
            <a:off x="462881" y="2622084"/>
            <a:ext cx="473896"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GB" sz="800" dirty="0">
                <a:solidFill>
                  <a:srgbClr val="000000"/>
                </a:solidFill>
                <a:latin typeface="PT Serif" panose="020A0603040505020204" pitchFamily="18" charset="0"/>
              </a:rPr>
              <a:t>Frontend Developer</a:t>
            </a:r>
          </a:p>
        </p:txBody>
      </p:sp>
      <p:sp>
        <p:nvSpPr>
          <p:cNvPr id="26" name="Rectangle 25">
            <a:extLst>
              <a:ext uri="{FF2B5EF4-FFF2-40B4-BE49-F238E27FC236}">
                <a16:creationId xmlns:a16="http://schemas.microsoft.com/office/drawing/2014/main" id="{F87D3F4C-F7B5-4F3D-BABD-5C20932FE36E}"/>
              </a:ext>
            </a:extLst>
          </p:cNvPr>
          <p:cNvSpPr>
            <a:spLocks/>
          </p:cNvSpPr>
          <p:nvPr/>
        </p:nvSpPr>
        <p:spPr>
          <a:xfrm>
            <a:off x="1121003" y="2622085"/>
            <a:ext cx="6024951"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defTabSz="914378">
              <a:defRPr/>
            </a:pPr>
            <a:r>
              <a:rPr lang="en-US" sz="800" dirty="0">
                <a:solidFill>
                  <a:srgbClr val="000000"/>
                </a:solidFill>
                <a:latin typeface="PT Serif" panose="020A0603040505020204" pitchFamily="18" charset="0"/>
              </a:rPr>
              <a:t>Optimize web applications for mobile-first operation, with all solutions being equally available on both mobile and desktop whenever possible. </a:t>
            </a:r>
          </a:p>
          <a:p>
            <a:pPr defTabSz="914378">
              <a:defRPr/>
            </a:pPr>
            <a:r>
              <a:rPr lang="en-US" sz="800" dirty="0">
                <a:solidFill>
                  <a:srgbClr val="000000"/>
                </a:solidFill>
                <a:latin typeface="PT Serif" panose="020A0603040505020204" pitchFamily="18" charset="0"/>
              </a:rPr>
              <a:t>Incorporate robust accessibility principles into design, development and testing for all web applications to deliver high-quality digital experiences to users of assistive devices. </a:t>
            </a:r>
          </a:p>
          <a:p>
            <a:pPr defTabSz="914378">
              <a:defRPr/>
            </a:pPr>
            <a:r>
              <a:rPr lang="en-US" sz="800" dirty="0">
                <a:solidFill>
                  <a:srgbClr val="000000"/>
                </a:solidFill>
                <a:latin typeface="PT Serif" panose="020A0603040505020204" pitchFamily="18" charset="0"/>
              </a:rPr>
              <a:t>Accessibility testing while coding</a:t>
            </a:r>
            <a:endParaRPr lang="en-GB" sz="800" dirty="0">
              <a:solidFill>
                <a:srgbClr val="000000"/>
              </a:solidFill>
              <a:latin typeface="PT Serif" panose="020A0603040505020204" pitchFamily="18" charset="0"/>
            </a:endParaRPr>
          </a:p>
        </p:txBody>
      </p:sp>
      <p:sp>
        <p:nvSpPr>
          <p:cNvPr id="27" name="Rectangle 26">
            <a:extLst>
              <a:ext uri="{FF2B5EF4-FFF2-40B4-BE49-F238E27FC236}">
                <a16:creationId xmlns:a16="http://schemas.microsoft.com/office/drawing/2014/main" id="{7CB3F1C2-98C0-4854-BA07-9BA2F8FDB734}"/>
              </a:ext>
            </a:extLst>
          </p:cNvPr>
          <p:cNvSpPr>
            <a:spLocks/>
          </p:cNvSpPr>
          <p:nvPr/>
        </p:nvSpPr>
        <p:spPr>
          <a:xfrm>
            <a:off x="7330181" y="2622085"/>
            <a:ext cx="487047"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defRPr/>
            </a:pPr>
            <a:r>
              <a:rPr lang="en-GB" sz="800" dirty="0">
                <a:solidFill>
                  <a:srgbClr val="000000"/>
                </a:solidFill>
                <a:latin typeface="PT Serif"/>
              </a:rPr>
              <a:t> Jared</a:t>
            </a:r>
            <a:endParaRPr lang="en-GB" sz="800" dirty="0">
              <a:solidFill>
                <a:srgbClr val="000000"/>
              </a:solidFill>
              <a:latin typeface="PT Serif" panose="020A0603040505020204" pitchFamily="18" charset="0"/>
            </a:endParaRPr>
          </a:p>
        </p:txBody>
      </p:sp>
      <p:sp>
        <p:nvSpPr>
          <p:cNvPr id="28" name="Rectangle 27">
            <a:extLst>
              <a:ext uri="{FF2B5EF4-FFF2-40B4-BE49-F238E27FC236}">
                <a16:creationId xmlns:a16="http://schemas.microsoft.com/office/drawing/2014/main" id="{31839755-234A-41CD-ADE2-37E2B095AC41}"/>
              </a:ext>
            </a:extLst>
          </p:cNvPr>
          <p:cNvSpPr>
            <a:spLocks/>
          </p:cNvSpPr>
          <p:nvPr/>
        </p:nvSpPr>
        <p:spPr>
          <a:xfrm>
            <a:off x="8001456" y="2622085"/>
            <a:ext cx="814136"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defRPr/>
            </a:pPr>
            <a:r>
              <a:rPr lang="en-GB" sz="800" dirty="0">
                <a:solidFill>
                  <a:srgbClr val="000000"/>
                </a:solidFill>
                <a:latin typeface="PT Serif"/>
              </a:rPr>
              <a:t> MO</a:t>
            </a:r>
            <a:endParaRPr lang="en-GB" sz="800" dirty="0">
              <a:solidFill>
                <a:srgbClr val="000000"/>
              </a:solidFill>
              <a:latin typeface="PT Serif" panose="020A0603040505020204" pitchFamily="18" charset="0"/>
            </a:endParaRPr>
          </a:p>
        </p:txBody>
      </p:sp>
      <p:sp>
        <p:nvSpPr>
          <p:cNvPr id="30" name="Rectangle 29">
            <a:extLst>
              <a:ext uri="{FF2B5EF4-FFF2-40B4-BE49-F238E27FC236}">
                <a16:creationId xmlns:a16="http://schemas.microsoft.com/office/drawing/2014/main" id="{2A10526D-66E5-41A3-A6A0-ADFE6239C124}"/>
              </a:ext>
            </a:extLst>
          </p:cNvPr>
          <p:cNvSpPr>
            <a:spLocks/>
          </p:cNvSpPr>
          <p:nvPr/>
        </p:nvSpPr>
        <p:spPr>
          <a:xfrm>
            <a:off x="395646" y="950131"/>
            <a:ext cx="47389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Role</a:t>
            </a:r>
          </a:p>
        </p:txBody>
      </p:sp>
      <p:sp>
        <p:nvSpPr>
          <p:cNvPr id="31" name="Rectangle 30">
            <a:extLst>
              <a:ext uri="{FF2B5EF4-FFF2-40B4-BE49-F238E27FC236}">
                <a16:creationId xmlns:a16="http://schemas.microsoft.com/office/drawing/2014/main" id="{78C74CA6-E85A-4B14-AB61-348AFE9B8D39}"/>
              </a:ext>
            </a:extLst>
          </p:cNvPr>
          <p:cNvSpPr>
            <a:spLocks/>
          </p:cNvSpPr>
          <p:nvPr/>
        </p:nvSpPr>
        <p:spPr>
          <a:xfrm>
            <a:off x="7934221" y="950131"/>
            <a:ext cx="814136"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Organization</a:t>
            </a:r>
          </a:p>
        </p:txBody>
      </p:sp>
      <p:sp>
        <p:nvSpPr>
          <p:cNvPr id="32" name="Rectangle 31">
            <a:extLst>
              <a:ext uri="{FF2B5EF4-FFF2-40B4-BE49-F238E27FC236}">
                <a16:creationId xmlns:a16="http://schemas.microsoft.com/office/drawing/2014/main" id="{C283CB28-8277-4DCF-AFA4-473BD6F87A9C}"/>
              </a:ext>
            </a:extLst>
          </p:cNvPr>
          <p:cNvSpPr>
            <a:spLocks/>
          </p:cNvSpPr>
          <p:nvPr/>
        </p:nvSpPr>
        <p:spPr>
          <a:xfrm>
            <a:off x="1053769" y="950131"/>
            <a:ext cx="602495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Responsibility</a:t>
            </a:r>
          </a:p>
        </p:txBody>
      </p:sp>
      <p:sp>
        <p:nvSpPr>
          <p:cNvPr id="33" name="Rectangle 32">
            <a:extLst>
              <a:ext uri="{FF2B5EF4-FFF2-40B4-BE49-F238E27FC236}">
                <a16:creationId xmlns:a16="http://schemas.microsoft.com/office/drawing/2014/main" id="{F150DA7C-85C6-415A-A259-21FF0D735F9D}"/>
              </a:ext>
            </a:extLst>
          </p:cNvPr>
          <p:cNvSpPr>
            <a:spLocks/>
          </p:cNvSpPr>
          <p:nvPr/>
        </p:nvSpPr>
        <p:spPr>
          <a:xfrm>
            <a:off x="7262947" y="950131"/>
            <a:ext cx="487047"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GB" sz="1000" b="1" dirty="0">
                <a:solidFill>
                  <a:schemeClr val="accent1"/>
                </a:solidFill>
                <a:latin typeface="PT Serif" panose="020A0603040505020204" pitchFamily="18" charset="0"/>
              </a:rPr>
              <a:t>Name</a:t>
            </a:r>
          </a:p>
        </p:txBody>
      </p:sp>
      <p:cxnSp>
        <p:nvCxnSpPr>
          <p:cNvPr id="34" name="Straight Connector 33">
            <a:extLst>
              <a:ext uri="{FF2B5EF4-FFF2-40B4-BE49-F238E27FC236}">
                <a16:creationId xmlns:a16="http://schemas.microsoft.com/office/drawing/2014/main" id="{CF70AD22-1DB6-41D6-A65F-C2C7D9D1DA4A}"/>
              </a:ext>
            </a:extLst>
          </p:cNvPr>
          <p:cNvCxnSpPr>
            <a:cxnSpLocks/>
          </p:cNvCxnSpPr>
          <p:nvPr/>
        </p:nvCxnSpPr>
        <p:spPr>
          <a:xfrm>
            <a:off x="395645" y="112941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DFE7C09-ADAF-4715-B932-5711E45A95A0}"/>
              </a:ext>
            </a:extLst>
          </p:cNvPr>
          <p:cNvCxnSpPr>
            <a:cxnSpLocks/>
          </p:cNvCxnSpPr>
          <p:nvPr/>
        </p:nvCxnSpPr>
        <p:spPr>
          <a:xfrm>
            <a:off x="462881" y="1805065"/>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43" name="Straight Connector 42">
            <a:extLst>
              <a:ext uri="{FF2B5EF4-FFF2-40B4-BE49-F238E27FC236}">
                <a16:creationId xmlns:a16="http://schemas.microsoft.com/office/drawing/2014/main" id="{D98811E9-2CA4-486D-973A-6DD6B4C57A9F}"/>
              </a:ext>
            </a:extLst>
          </p:cNvPr>
          <p:cNvCxnSpPr>
            <a:cxnSpLocks/>
          </p:cNvCxnSpPr>
          <p:nvPr/>
        </p:nvCxnSpPr>
        <p:spPr>
          <a:xfrm>
            <a:off x="462881" y="2554928"/>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29" name="Google Shape;693;p75">
            <a:extLst>
              <a:ext uri="{FF2B5EF4-FFF2-40B4-BE49-F238E27FC236}">
                <a16:creationId xmlns:a16="http://schemas.microsoft.com/office/drawing/2014/main" id="{0AC0A7F0-FC6C-9E4B-88DA-4A7CB5245F27}"/>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54344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52752C3-03B9-4DF8-A9C8-1EC2514663D7}"/>
              </a:ext>
            </a:extLst>
          </p:cNvPr>
          <p:cNvGraphicFramePr>
            <a:graphicFrameLocks noChangeAspect="1"/>
          </p:cNvGraphicFramePr>
          <p:nvPr>
            <p:custDataLst>
              <p:tags r:id="rId2"/>
            </p:custDataLst>
            <p:extLst>
              <p:ext uri="{D42A27DB-BD31-4B8C-83A1-F6EECF244321}">
                <p14:modId xmlns:p14="http://schemas.microsoft.com/office/powerpoint/2010/main" val="348495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2" name="think-cell Slide" r:id="rId5" imgW="592" imgH="595" progId="TCLayout.ActiveDocument.1">
                  <p:embed/>
                </p:oleObj>
              </mc:Choice>
              <mc:Fallback>
                <p:oleObj name="think-cell Slide" r:id="rId5" imgW="592" imgH="595" progId="TCLayout.ActiveDocument.1">
                  <p:embed/>
                  <p:pic>
                    <p:nvPicPr>
                      <p:cNvPr id="6" name="Object 5" hidden="1">
                        <a:extLst>
                          <a:ext uri="{FF2B5EF4-FFF2-40B4-BE49-F238E27FC236}">
                            <a16:creationId xmlns:a16="http://schemas.microsoft.com/office/drawing/2014/main" id="{252752C3-03B9-4DF8-A9C8-1EC2514663D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B067A54-CA82-450D-91ED-235F280F8FE3}"/>
              </a:ext>
            </a:extLst>
          </p:cNvPr>
          <p:cNvSpPr>
            <a:spLocks noGrp="1"/>
          </p:cNvSpPr>
          <p:nvPr>
            <p:ph type="title"/>
          </p:nvPr>
        </p:nvSpPr>
        <p:spPr>
          <a:xfrm>
            <a:off x="311700" y="316524"/>
            <a:ext cx="8520600" cy="572700"/>
          </a:xfrm>
        </p:spPr>
        <p:txBody>
          <a:bodyPr vert="horz"/>
          <a:lstStyle/>
          <a:p>
            <a:r>
              <a:rPr lang="en-GB" dirty="0"/>
              <a:t>Project management deliverables</a:t>
            </a:r>
          </a:p>
        </p:txBody>
      </p:sp>
      <p:sp>
        <p:nvSpPr>
          <p:cNvPr id="741" name="Google Shape;741;p81"/>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18</a:t>
            </a:fld>
            <a:endParaRPr dirty="0">
              <a:latin typeface="PT Serif" panose="020A0603040505020204" pitchFamily="18" charset="0"/>
            </a:endParaRPr>
          </a:p>
        </p:txBody>
      </p:sp>
      <p:sp>
        <p:nvSpPr>
          <p:cNvPr id="17" name="Rectangle 16">
            <a:extLst>
              <a:ext uri="{FF2B5EF4-FFF2-40B4-BE49-F238E27FC236}">
                <a16:creationId xmlns:a16="http://schemas.microsoft.com/office/drawing/2014/main" id="{9D0B4595-8D21-467C-A96F-F844049DEE38}"/>
              </a:ext>
            </a:extLst>
          </p:cNvPr>
          <p:cNvSpPr>
            <a:spLocks/>
          </p:cNvSpPr>
          <p:nvPr/>
        </p:nvSpPr>
        <p:spPr>
          <a:xfrm>
            <a:off x="395644" y="1139298"/>
            <a:ext cx="117734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Expected delivery</a:t>
            </a:r>
          </a:p>
        </p:txBody>
      </p:sp>
      <p:sp>
        <p:nvSpPr>
          <p:cNvPr id="18" name="Rectangle 17">
            <a:extLst>
              <a:ext uri="{FF2B5EF4-FFF2-40B4-BE49-F238E27FC236}">
                <a16:creationId xmlns:a16="http://schemas.microsoft.com/office/drawing/2014/main" id="{62C01F5D-BF31-48FC-8442-010222F62127}"/>
              </a:ext>
            </a:extLst>
          </p:cNvPr>
          <p:cNvSpPr/>
          <p:nvPr/>
        </p:nvSpPr>
        <p:spPr>
          <a:xfrm>
            <a:off x="1683714" y="1139298"/>
            <a:ext cx="107873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Deliverable</a:t>
            </a:r>
          </a:p>
        </p:txBody>
      </p:sp>
      <p:sp>
        <p:nvSpPr>
          <p:cNvPr id="21" name="Rectangle 20">
            <a:extLst>
              <a:ext uri="{FF2B5EF4-FFF2-40B4-BE49-F238E27FC236}">
                <a16:creationId xmlns:a16="http://schemas.microsoft.com/office/drawing/2014/main" id="{E0E47740-75E3-4791-A428-1BCCED2FA940}"/>
              </a:ext>
            </a:extLst>
          </p:cNvPr>
          <p:cNvSpPr/>
          <p:nvPr/>
        </p:nvSpPr>
        <p:spPr>
          <a:xfrm>
            <a:off x="7236053" y="1139298"/>
            <a:ext cx="76239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Owner</a:t>
            </a:r>
          </a:p>
        </p:txBody>
      </p:sp>
      <p:sp>
        <p:nvSpPr>
          <p:cNvPr id="22" name="Rectangle 21">
            <a:extLst>
              <a:ext uri="{FF2B5EF4-FFF2-40B4-BE49-F238E27FC236}">
                <a16:creationId xmlns:a16="http://schemas.microsoft.com/office/drawing/2014/main" id="{CABEDB43-CFC9-4383-BEDE-76E7343BF6AC}"/>
              </a:ext>
            </a:extLst>
          </p:cNvPr>
          <p:cNvSpPr/>
          <p:nvPr/>
        </p:nvSpPr>
        <p:spPr>
          <a:xfrm>
            <a:off x="8109168" y="1139298"/>
            <a:ext cx="639188"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Status</a:t>
            </a:r>
          </a:p>
        </p:txBody>
      </p:sp>
      <p:sp>
        <p:nvSpPr>
          <p:cNvPr id="23" name="Rectangle 22">
            <a:extLst>
              <a:ext uri="{FF2B5EF4-FFF2-40B4-BE49-F238E27FC236}">
                <a16:creationId xmlns:a16="http://schemas.microsoft.com/office/drawing/2014/main" id="{9C09B704-3CDF-479E-AD8E-CADFB3C84AE5}"/>
              </a:ext>
            </a:extLst>
          </p:cNvPr>
          <p:cNvSpPr>
            <a:spLocks/>
          </p:cNvSpPr>
          <p:nvPr/>
        </p:nvSpPr>
        <p:spPr>
          <a:xfrm>
            <a:off x="395644" y="1415991"/>
            <a:ext cx="1177349"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NLT the 7th day of the month following each reporting period.</a:t>
            </a:r>
          </a:p>
        </p:txBody>
      </p:sp>
      <p:sp>
        <p:nvSpPr>
          <p:cNvPr id="24" name="Rectangle 23">
            <a:extLst>
              <a:ext uri="{FF2B5EF4-FFF2-40B4-BE49-F238E27FC236}">
                <a16:creationId xmlns:a16="http://schemas.microsoft.com/office/drawing/2014/main" id="{96DF386B-20A3-4CA1-BDF3-46FEE793A174}"/>
              </a:ext>
            </a:extLst>
          </p:cNvPr>
          <p:cNvSpPr/>
          <p:nvPr/>
        </p:nvSpPr>
        <p:spPr>
          <a:xfrm>
            <a:off x="1683714" y="1415991"/>
            <a:ext cx="1078731"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b="1" dirty="0">
                <a:solidFill>
                  <a:srgbClr val="434343"/>
                </a:solidFill>
                <a:latin typeface="PT Serif" panose="020A0603040505020204" pitchFamily="18" charset="0"/>
              </a:rPr>
              <a:t>Delivery Report</a:t>
            </a:r>
          </a:p>
        </p:txBody>
      </p:sp>
      <p:sp>
        <p:nvSpPr>
          <p:cNvPr id="25" name="Rectangle 24">
            <a:extLst>
              <a:ext uri="{FF2B5EF4-FFF2-40B4-BE49-F238E27FC236}">
                <a16:creationId xmlns:a16="http://schemas.microsoft.com/office/drawing/2014/main" id="{A73DA115-596A-4E51-9246-ED46199F5F85}"/>
              </a:ext>
            </a:extLst>
          </p:cNvPr>
          <p:cNvSpPr>
            <a:spLocks/>
          </p:cNvSpPr>
          <p:nvPr/>
        </p:nvSpPr>
        <p:spPr>
          <a:xfrm>
            <a:off x="2873166" y="1415991"/>
            <a:ext cx="4252165" cy="738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r>
              <a:rPr lang="en-US" sz="800" dirty="0">
                <a:solidFill>
                  <a:srgbClr val="434343"/>
                </a:solidFill>
                <a:latin typeface="PT Serif" panose="020A0603040505020204" pitchFamily="18" charset="0"/>
              </a:rPr>
              <a:t>(a) Gov’t Product Owner agrees that the Contractor provided a monthly report, detailing and providing links to all stories, epics, and other work completed. </a:t>
            </a:r>
          </a:p>
          <a:p>
            <a:pPr marL="171450" indent="-171450"/>
            <a:r>
              <a:rPr lang="en-US" sz="800" dirty="0">
                <a:solidFill>
                  <a:srgbClr val="434343"/>
                </a:solidFill>
                <a:latin typeface="PT Serif" panose="020A0603040505020204" pitchFamily="18" charset="0"/>
              </a:rPr>
              <a:t>(b) Report includes all work accepted by the Product Owner and Contracting Officer Representative at the end of each sprint. </a:t>
            </a:r>
          </a:p>
          <a:p>
            <a:pPr marL="171450" indent="-171450"/>
            <a:r>
              <a:rPr lang="en-US" sz="800" dirty="0">
                <a:solidFill>
                  <a:srgbClr val="434343"/>
                </a:solidFill>
                <a:latin typeface="PT Serif" panose="020A0603040505020204" pitchFamily="18" charset="0"/>
              </a:rPr>
              <a:t>(c) This report includes additional details about the project status, sprint team velocity, sprint team goal completion, and highlight project risks.</a:t>
            </a:r>
          </a:p>
        </p:txBody>
      </p:sp>
      <p:sp>
        <p:nvSpPr>
          <p:cNvPr id="27" name="Rectangle 26">
            <a:extLst>
              <a:ext uri="{FF2B5EF4-FFF2-40B4-BE49-F238E27FC236}">
                <a16:creationId xmlns:a16="http://schemas.microsoft.com/office/drawing/2014/main" id="{2DD68DE5-E5D6-40F6-A38D-91B740885344}"/>
              </a:ext>
            </a:extLst>
          </p:cNvPr>
          <p:cNvSpPr/>
          <p:nvPr/>
        </p:nvSpPr>
        <p:spPr>
          <a:xfrm>
            <a:off x="7236053" y="1415991"/>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29" name="Rectangle 28">
            <a:extLst>
              <a:ext uri="{FF2B5EF4-FFF2-40B4-BE49-F238E27FC236}">
                <a16:creationId xmlns:a16="http://schemas.microsoft.com/office/drawing/2014/main" id="{4C60E2CB-7788-47E1-BE38-0F9B59E7D940}"/>
              </a:ext>
            </a:extLst>
          </p:cNvPr>
          <p:cNvSpPr>
            <a:spLocks/>
          </p:cNvSpPr>
          <p:nvPr/>
        </p:nvSpPr>
        <p:spPr>
          <a:xfrm>
            <a:off x="395644" y="2616708"/>
            <a:ext cx="1177349"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NLT the 7th day of the month following each reporting period.</a:t>
            </a:r>
          </a:p>
        </p:txBody>
      </p:sp>
      <p:sp>
        <p:nvSpPr>
          <p:cNvPr id="30" name="Rectangle 29">
            <a:extLst>
              <a:ext uri="{FF2B5EF4-FFF2-40B4-BE49-F238E27FC236}">
                <a16:creationId xmlns:a16="http://schemas.microsoft.com/office/drawing/2014/main" id="{2EC579D6-2AB9-4F70-A4A6-F2307D80087B}"/>
              </a:ext>
            </a:extLst>
          </p:cNvPr>
          <p:cNvSpPr/>
          <p:nvPr/>
        </p:nvSpPr>
        <p:spPr>
          <a:xfrm>
            <a:off x="1683714" y="2616708"/>
            <a:ext cx="1078731"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b="1" dirty="0">
                <a:solidFill>
                  <a:srgbClr val="434343"/>
                </a:solidFill>
                <a:latin typeface="PT Serif" panose="020A0603040505020204" pitchFamily="18" charset="0"/>
              </a:rPr>
              <a:t>Monitoring Report</a:t>
            </a:r>
          </a:p>
        </p:txBody>
      </p:sp>
      <p:sp>
        <p:nvSpPr>
          <p:cNvPr id="31" name="Rectangle 30">
            <a:extLst>
              <a:ext uri="{FF2B5EF4-FFF2-40B4-BE49-F238E27FC236}">
                <a16:creationId xmlns:a16="http://schemas.microsoft.com/office/drawing/2014/main" id="{4CC5CE4E-844E-4FFE-BCE0-EAF4DA51064C}"/>
              </a:ext>
            </a:extLst>
          </p:cNvPr>
          <p:cNvSpPr>
            <a:spLocks/>
          </p:cNvSpPr>
          <p:nvPr/>
        </p:nvSpPr>
        <p:spPr>
          <a:xfrm>
            <a:off x="2873166" y="2616708"/>
            <a:ext cx="4252165" cy="738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71450" indent="-171450"/>
            <a:r>
              <a:rPr lang="en-US" sz="800" dirty="0">
                <a:solidFill>
                  <a:srgbClr val="434343"/>
                </a:solidFill>
                <a:latin typeface="PT Serif" panose="020A0603040505020204" pitchFamily="18" charset="0"/>
              </a:rPr>
              <a:t>(a) Gov’t Product Owner agrees that the Contractor provided a monthly report, highlighting and providing links to key infrastructure and application monitoring data. </a:t>
            </a:r>
          </a:p>
          <a:p>
            <a:pPr marL="171450" indent="-171450"/>
            <a:r>
              <a:rPr lang="en-US" sz="800" dirty="0">
                <a:solidFill>
                  <a:srgbClr val="434343"/>
                </a:solidFill>
                <a:latin typeface="PT Serif" panose="020A0603040505020204" pitchFamily="18" charset="0"/>
              </a:rPr>
              <a:t>(b) Report includes details with links to documentation for any critical incidents or outage events that resulted in service outages or significant service degradations. </a:t>
            </a:r>
          </a:p>
          <a:p>
            <a:pPr marL="171450" indent="-171450"/>
            <a:r>
              <a:rPr lang="en-US" sz="800" dirty="0">
                <a:solidFill>
                  <a:srgbClr val="434343"/>
                </a:solidFill>
                <a:latin typeface="PT Serif" panose="020A0603040505020204" pitchFamily="18" charset="0"/>
              </a:rPr>
              <a:t>(c) Contractor attached or provided links to postmortem documentation for all critical incidents or outage events.</a:t>
            </a:r>
          </a:p>
        </p:txBody>
      </p:sp>
      <p:sp>
        <p:nvSpPr>
          <p:cNvPr id="33" name="Rectangle 32">
            <a:extLst>
              <a:ext uri="{FF2B5EF4-FFF2-40B4-BE49-F238E27FC236}">
                <a16:creationId xmlns:a16="http://schemas.microsoft.com/office/drawing/2014/main" id="{53226DAA-3FFF-44E5-8880-4742E075926E}"/>
              </a:ext>
            </a:extLst>
          </p:cNvPr>
          <p:cNvSpPr/>
          <p:nvPr/>
        </p:nvSpPr>
        <p:spPr>
          <a:xfrm>
            <a:off x="7236053" y="2616708"/>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34" name="Rectangle 33">
            <a:extLst>
              <a:ext uri="{FF2B5EF4-FFF2-40B4-BE49-F238E27FC236}">
                <a16:creationId xmlns:a16="http://schemas.microsoft.com/office/drawing/2014/main" id="{773DBE0E-6099-425E-B03E-089E6E8CE31E}"/>
              </a:ext>
            </a:extLst>
          </p:cNvPr>
          <p:cNvSpPr>
            <a:spLocks/>
          </p:cNvSpPr>
          <p:nvPr/>
        </p:nvSpPr>
        <p:spPr>
          <a:xfrm>
            <a:off x="8109168" y="2616708"/>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sp>
        <p:nvSpPr>
          <p:cNvPr id="35" name="Rectangle 34">
            <a:extLst>
              <a:ext uri="{FF2B5EF4-FFF2-40B4-BE49-F238E27FC236}">
                <a16:creationId xmlns:a16="http://schemas.microsoft.com/office/drawing/2014/main" id="{32B3C21F-F2C4-4565-8BAD-1D5C0BEE8DEB}"/>
              </a:ext>
            </a:extLst>
          </p:cNvPr>
          <p:cNvSpPr>
            <a:spLocks/>
          </p:cNvSpPr>
          <p:nvPr/>
        </p:nvSpPr>
        <p:spPr>
          <a:xfrm>
            <a:off x="395644" y="3817426"/>
            <a:ext cx="1177349"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NLT the 7th day of the month following each reporting period.</a:t>
            </a:r>
          </a:p>
        </p:txBody>
      </p:sp>
      <p:sp>
        <p:nvSpPr>
          <p:cNvPr id="36" name="Rectangle 35">
            <a:extLst>
              <a:ext uri="{FF2B5EF4-FFF2-40B4-BE49-F238E27FC236}">
                <a16:creationId xmlns:a16="http://schemas.microsoft.com/office/drawing/2014/main" id="{A8D5C7C1-A87C-45B5-88A6-9B8BC5AAE74D}"/>
              </a:ext>
            </a:extLst>
          </p:cNvPr>
          <p:cNvSpPr/>
          <p:nvPr/>
        </p:nvSpPr>
        <p:spPr>
          <a:xfrm>
            <a:off x="1683714" y="3817426"/>
            <a:ext cx="1078731"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b="1" dirty="0">
                <a:solidFill>
                  <a:srgbClr val="434343"/>
                </a:solidFill>
                <a:latin typeface="PT Serif" panose="020A0603040505020204" pitchFamily="18" charset="0"/>
              </a:rPr>
              <a:t>Contractor’s Progress, Status and Management Report</a:t>
            </a:r>
          </a:p>
        </p:txBody>
      </p:sp>
      <p:sp>
        <p:nvSpPr>
          <p:cNvPr id="37" name="Rectangle 36">
            <a:extLst>
              <a:ext uri="{FF2B5EF4-FFF2-40B4-BE49-F238E27FC236}">
                <a16:creationId xmlns:a16="http://schemas.microsoft.com/office/drawing/2014/main" id="{F102FEE8-8525-4997-A3A6-7B5EE912B58F}"/>
              </a:ext>
            </a:extLst>
          </p:cNvPr>
          <p:cNvSpPr>
            <a:spLocks/>
          </p:cNvSpPr>
          <p:nvPr/>
        </p:nvSpPr>
        <p:spPr>
          <a:xfrm>
            <a:off x="2873166" y="3817426"/>
            <a:ext cx="4252165"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Gov’t Product Owner agrees that the status of the Task Orders performance has been addressed in the Quarterly Status Report.</a:t>
            </a:r>
          </a:p>
        </p:txBody>
      </p:sp>
      <p:sp>
        <p:nvSpPr>
          <p:cNvPr id="39" name="Rectangle 38">
            <a:extLst>
              <a:ext uri="{FF2B5EF4-FFF2-40B4-BE49-F238E27FC236}">
                <a16:creationId xmlns:a16="http://schemas.microsoft.com/office/drawing/2014/main" id="{A1D2DFD2-180B-4AEF-B8B6-315F4CD0E81C}"/>
              </a:ext>
            </a:extLst>
          </p:cNvPr>
          <p:cNvSpPr/>
          <p:nvPr/>
        </p:nvSpPr>
        <p:spPr>
          <a:xfrm>
            <a:off x="7236053" y="3817426"/>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40" name="Rectangle 39">
            <a:extLst>
              <a:ext uri="{FF2B5EF4-FFF2-40B4-BE49-F238E27FC236}">
                <a16:creationId xmlns:a16="http://schemas.microsoft.com/office/drawing/2014/main" id="{9795AFF3-D060-4E8E-86AF-58348C5E5D38}"/>
              </a:ext>
            </a:extLst>
          </p:cNvPr>
          <p:cNvSpPr>
            <a:spLocks/>
          </p:cNvSpPr>
          <p:nvPr/>
        </p:nvSpPr>
        <p:spPr>
          <a:xfrm>
            <a:off x="8109168" y="3817426"/>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cxnSp>
        <p:nvCxnSpPr>
          <p:cNvPr id="41" name="Straight Connector 40">
            <a:extLst>
              <a:ext uri="{FF2B5EF4-FFF2-40B4-BE49-F238E27FC236}">
                <a16:creationId xmlns:a16="http://schemas.microsoft.com/office/drawing/2014/main" id="{0660AC26-5DF6-40AD-BA71-AC0274B48170}"/>
              </a:ext>
            </a:extLst>
          </p:cNvPr>
          <p:cNvCxnSpPr>
            <a:cxnSpLocks/>
          </p:cNvCxnSpPr>
          <p:nvPr/>
        </p:nvCxnSpPr>
        <p:spPr>
          <a:xfrm>
            <a:off x="395645" y="132956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0E7E4-7A9F-41BA-8F83-56F1E8F375F6}"/>
              </a:ext>
            </a:extLst>
          </p:cNvPr>
          <p:cNvCxnSpPr>
            <a:cxnSpLocks/>
          </p:cNvCxnSpPr>
          <p:nvPr/>
        </p:nvCxnSpPr>
        <p:spPr>
          <a:xfrm>
            <a:off x="395645" y="2385681"/>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43" name="Straight Connector 42">
            <a:extLst>
              <a:ext uri="{FF2B5EF4-FFF2-40B4-BE49-F238E27FC236}">
                <a16:creationId xmlns:a16="http://schemas.microsoft.com/office/drawing/2014/main" id="{B2589004-6EFD-47C7-962A-E4B52D1E698B}"/>
              </a:ext>
            </a:extLst>
          </p:cNvPr>
          <p:cNvCxnSpPr>
            <a:cxnSpLocks/>
          </p:cNvCxnSpPr>
          <p:nvPr/>
        </p:nvCxnSpPr>
        <p:spPr>
          <a:xfrm>
            <a:off x="395645" y="3709509"/>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44" name="Rectangle 43">
            <a:extLst>
              <a:ext uri="{FF2B5EF4-FFF2-40B4-BE49-F238E27FC236}">
                <a16:creationId xmlns:a16="http://schemas.microsoft.com/office/drawing/2014/main" id="{F1C9B5A6-BB0A-4F73-ACBE-5776F709D66D}"/>
              </a:ext>
            </a:extLst>
          </p:cNvPr>
          <p:cNvSpPr>
            <a:spLocks/>
          </p:cNvSpPr>
          <p:nvPr/>
        </p:nvSpPr>
        <p:spPr>
          <a:xfrm>
            <a:off x="8109168" y="1415991"/>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sp>
        <p:nvSpPr>
          <p:cNvPr id="45" name="Rectangle 44">
            <a:extLst>
              <a:ext uri="{FF2B5EF4-FFF2-40B4-BE49-F238E27FC236}">
                <a16:creationId xmlns:a16="http://schemas.microsoft.com/office/drawing/2014/main" id="{D508FA3B-7C62-4A50-8B75-3631CAD56158}"/>
              </a:ext>
            </a:extLst>
          </p:cNvPr>
          <p:cNvSpPr>
            <a:spLocks/>
          </p:cNvSpPr>
          <p:nvPr/>
        </p:nvSpPr>
        <p:spPr>
          <a:xfrm>
            <a:off x="2873165" y="1139298"/>
            <a:ext cx="4252165"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Acceptance criteria</a:t>
            </a:r>
          </a:p>
        </p:txBody>
      </p:sp>
      <p:sp>
        <p:nvSpPr>
          <p:cNvPr id="28" name="Google Shape;693;p75">
            <a:extLst>
              <a:ext uri="{FF2B5EF4-FFF2-40B4-BE49-F238E27FC236}">
                <a16:creationId xmlns:a16="http://schemas.microsoft.com/office/drawing/2014/main" id="{1318CA21-9F27-3946-86D0-AFD6336D3D83}"/>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97D3B28-EABA-41AE-B8B2-87558FCFD4FC}"/>
              </a:ext>
            </a:extLst>
          </p:cNvPr>
          <p:cNvGraphicFramePr>
            <a:graphicFrameLocks noChangeAspect="1"/>
          </p:cNvGraphicFramePr>
          <p:nvPr>
            <p:custDataLst>
              <p:tags r:id="rId2"/>
            </p:custDataLst>
            <p:extLst>
              <p:ext uri="{D42A27DB-BD31-4B8C-83A1-F6EECF244321}">
                <p14:modId xmlns:p14="http://schemas.microsoft.com/office/powerpoint/2010/main" val="14218381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6" name="think-cell Slide" r:id="rId5" imgW="592" imgH="595" progId="TCLayout.ActiveDocument.1">
                  <p:embed/>
                </p:oleObj>
              </mc:Choice>
              <mc:Fallback>
                <p:oleObj name="think-cell Slide" r:id="rId5" imgW="592" imgH="595" progId="TCLayout.ActiveDocument.1">
                  <p:embed/>
                  <p:pic>
                    <p:nvPicPr>
                      <p:cNvPr id="4" name="Object 3" hidden="1">
                        <a:extLst>
                          <a:ext uri="{FF2B5EF4-FFF2-40B4-BE49-F238E27FC236}">
                            <a16:creationId xmlns:a16="http://schemas.microsoft.com/office/drawing/2014/main" id="{897D3B28-EABA-41AE-B8B2-87558FCFD4F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BCE3EED-1866-4FEA-AF76-C2B38ED0B646}"/>
              </a:ext>
            </a:extLst>
          </p:cNvPr>
          <p:cNvSpPr>
            <a:spLocks noGrp="1"/>
          </p:cNvSpPr>
          <p:nvPr>
            <p:ph type="title"/>
          </p:nvPr>
        </p:nvSpPr>
        <p:spPr>
          <a:xfrm>
            <a:off x="311700" y="312794"/>
            <a:ext cx="8520600" cy="572700"/>
          </a:xfrm>
        </p:spPr>
        <p:txBody>
          <a:bodyPr vert="horz">
            <a:normAutofit/>
          </a:bodyPr>
          <a:lstStyle/>
          <a:p>
            <a:r>
              <a:rPr lang="en-GB" dirty="0"/>
              <a:t>Project management deliverables</a:t>
            </a:r>
          </a:p>
        </p:txBody>
      </p:sp>
      <p:sp>
        <p:nvSpPr>
          <p:cNvPr id="748" name="Google Shape;748;p82"/>
          <p:cNvSpPr txBox="1">
            <a:spLocks noGrp="1"/>
          </p:cNvSpPr>
          <p:nvPr>
            <p:ph type="sldNum" idx="12"/>
          </p:nvPr>
        </p:nvSpPr>
        <p:spPr>
          <a:xfrm>
            <a:off x="8472458" y="4690755"/>
            <a:ext cx="548700" cy="338524"/>
          </a:xfrm>
          <a:prstGeom prst="rect">
            <a:avLst/>
          </a:prstGeom>
          <a:noFill/>
          <a:ln>
            <a:noFill/>
          </a:ln>
          <a:extLst>
            <a:ext uri="{909E8E84-426E-40DD-AFC4-6F175D3DCCD1}">
              <a14:hiddenFill xmlns:a14="http://schemas.microsoft.com/office/drawing/2010/main">
                <a:solidFill>
                  <a:srgbClr val="FFFFFF"/>
                </a:solidFill>
              </a14:hiddenFill>
            </a:ext>
          </a:extLst>
        </p:spPr>
        <p:txBody>
          <a:bodyPr spcFirstLastPara="1" wrap="square" lIns="91425" tIns="91425" rIns="91425" bIns="91425" anchor="ctr" anchorCtr="0">
            <a:spAutoFit/>
          </a:bodyPr>
          <a:lstStyle/>
          <a:p>
            <a:pPr lvl="0" rtl="0">
              <a:lnSpc>
                <a:spcPct val="100000"/>
              </a:lnSpc>
              <a:spcBef>
                <a:spcPts val="0"/>
              </a:spcBef>
              <a:spcAft>
                <a:spcPts val="0"/>
              </a:spcAft>
              <a:buSzPts val="1000"/>
              <a:buNone/>
            </a:pPr>
            <a:fld id="{00000000-1234-1234-1234-123412341234}" type="slidenum">
              <a:rPr lang="en">
                <a:latin typeface="PT Serif" panose="020A0603040505020204" pitchFamily="18" charset="0"/>
              </a:rPr>
              <a:pPr lvl="0" rtl="0">
                <a:lnSpc>
                  <a:spcPct val="100000"/>
                </a:lnSpc>
                <a:spcBef>
                  <a:spcPts val="0"/>
                </a:spcBef>
                <a:spcAft>
                  <a:spcPts val="0"/>
                </a:spcAft>
                <a:buSzPts val="1000"/>
                <a:buNone/>
              </a:pPr>
              <a:t>19</a:t>
            </a:fld>
            <a:endParaRPr dirty="0">
              <a:latin typeface="PT Serif" panose="020A0603040505020204" pitchFamily="18" charset="0"/>
            </a:endParaRPr>
          </a:p>
        </p:txBody>
      </p:sp>
      <p:sp>
        <p:nvSpPr>
          <p:cNvPr id="15" name="Rectangle 14">
            <a:extLst>
              <a:ext uri="{FF2B5EF4-FFF2-40B4-BE49-F238E27FC236}">
                <a16:creationId xmlns:a16="http://schemas.microsoft.com/office/drawing/2014/main" id="{46813012-010F-4305-A1BE-85E55C39C53F}"/>
              </a:ext>
            </a:extLst>
          </p:cNvPr>
          <p:cNvSpPr>
            <a:spLocks/>
          </p:cNvSpPr>
          <p:nvPr/>
        </p:nvSpPr>
        <p:spPr>
          <a:xfrm>
            <a:off x="395644" y="1139298"/>
            <a:ext cx="117734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Expected delivery</a:t>
            </a:r>
          </a:p>
        </p:txBody>
      </p:sp>
      <p:sp>
        <p:nvSpPr>
          <p:cNvPr id="16" name="Rectangle 15">
            <a:extLst>
              <a:ext uri="{FF2B5EF4-FFF2-40B4-BE49-F238E27FC236}">
                <a16:creationId xmlns:a16="http://schemas.microsoft.com/office/drawing/2014/main" id="{5777F726-D530-4F58-80B6-25C69BF18044}"/>
              </a:ext>
            </a:extLst>
          </p:cNvPr>
          <p:cNvSpPr/>
          <p:nvPr/>
        </p:nvSpPr>
        <p:spPr>
          <a:xfrm>
            <a:off x="1683714" y="1139298"/>
            <a:ext cx="1078731"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Deliverable</a:t>
            </a:r>
          </a:p>
        </p:txBody>
      </p:sp>
      <p:sp>
        <p:nvSpPr>
          <p:cNvPr id="17" name="Rectangle 16">
            <a:extLst>
              <a:ext uri="{FF2B5EF4-FFF2-40B4-BE49-F238E27FC236}">
                <a16:creationId xmlns:a16="http://schemas.microsoft.com/office/drawing/2014/main" id="{A53B4546-676B-48DF-A348-F0E91E75FC95}"/>
              </a:ext>
            </a:extLst>
          </p:cNvPr>
          <p:cNvSpPr/>
          <p:nvPr/>
        </p:nvSpPr>
        <p:spPr>
          <a:xfrm>
            <a:off x="2873165" y="1139298"/>
            <a:ext cx="4252165"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Acceptance criteria</a:t>
            </a:r>
          </a:p>
        </p:txBody>
      </p:sp>
      <p:sp>
        <p:nvSpPr>
          <p:cNvPr id="19" name="Rectangle 18">
            <a:extLst>
              <a:ext uri="{FF2B5EF4-FFF2-40B4-BE49-F238E27FC236}">
                <a16:creationId xmlns:a16="http://schemas.microsoft.com/office/drawing/2014/main" id="{EE3A3454-5DFB-4173-90C1-D8DB00E5250B}"/>
              </a:ext>
            </a:extLst>
          </p:cNvPr>
          <p:cNvSpPr/>
          <p:nvPr/>
        </p:nvSpPr>
        <p:spPr>
          <a:xfrm>
            <a:off x="7236053" y="1139298"/>
            <a:ext cx="76239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Owner</a:t>
            </a:r>
          </a:p>
        </p:txBody>
      </p:sp>
      <p:sp>
        <p:nvSpPr>
          <p:cNvPr id="20" name="Rectangle 19">
            <a:extLst>
              <a:ext uri="{FF2B5EF4-FFF2-40B4-BE49-F238E27FC236}">
                <a16:creationId xmlns:a16="http://schemas.microsoft.com/office/drawing/2014/main" id="{7A534E47-280F-4B88-BFFE-D12209181F2D}"/>
              </a:ext>
            </a:extLst>
          </p:cNvPr>
          <p:cNvSpPr/>
          <p:nvPr/>
        </p:nvSpPr>
        <p:spPr>
          <a:xfrm>
            <a:off x="8109168" y="1139298"/>
            <a:ext cx="639188"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spAutoFit/>
          </a:bodyPr>
          <a:lstStyle/>
          <a:p>
            <a:r>
              <a:rPr lang="en-US" sz="1000" b="1" dirty="0">
                <a:solidFill>
                  <a:schemeClr val="accent1"/>
                </a:solidFill>
                <a:latin typeface="PT Serif" panose="020A0603040505020204" pitchFamily="18" charset="0"/>
              </a:rPr>
              <a:t>Status</a:t>
            </a:r>
          </a:p>
        </p:txBody>
      </p:sp>
      <p:sp>
        <p:nvSpPr>
          <p:cNvPr id="21" name="Rectangle 20">
            <a:extLst>
              <a:ext uri="{FF2B5EF4-FFF2-40B4-BE49-F238E27FC236}">
                <a16:creationId xmlns:a16="http://schemas.microsoft.com/office/drawing/2014/main" id="{66E3B528-4CEF-47CF-A160-EABBD9FEE683}"/>
              </a:ext>
            </a:extLst>
          </p:cNvPr>
          <p:cNvSpPr>
            <a:spLocks/>
          </p:cNvSpPr>
          <p:nvPr/>
        </p:nvSpPr>
        <p:spPr>
          <a:xfrm>
            <a:off x="395644" y="1415991"/>
            <a:ext cx="1177349"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NLT the 7th day of the month following each reporting period. </a:t>
            </a:r>
          </a:p>
        </p:txBody>
      </p:sp>
      <p:sp>
        <p:nvSpPr>
          <p:cNvPr id="22" name="Rectangle 21">
            <a:extLst>
              <a:ext uri="{FF2B5EF4-FFF2-40B4-BE49-F238E27FC236}">
                <a16:creationId xmlns:a16="http://schemas.microsoft.com/office/drawing/2014/main" id="{3DC8D6CF-CD17-4536-B633-B42927FADE74}"/>
              </a:ext>
            </a:extLst>
          </p:cNvPr>
          <p:cNvSpPr/>
          <p:nvPr/>
        </p:nvSpPr>
        <p:spPr>
          <a:xfrm>
            <a:off x="1683714" y="1415991"/>
            <a:ext cx="1078731"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b="1" dirty="0">
                <a:solidFill>
                  <a:srgbClr val="434343"/>
                </a:solidFill>
                <a:latin typeface="PT Serif" panose="020A0603040505020204" pitchFamily="18" charset="0"/>
              </a:rPr>
              <a:t>Status of Government Furnished Equipment Report </a:t>
            </a:r>
          </a:p>
        </p:txBody>
      </p:sp>
      <p:sp>
        <p:nvSpPr>
          <p:cNvPr id="23" name="Rectangle 22">
            <a:extLst>
              <a:ext uri="{FF2B5EF4-FFF2-40B4-BE49-F238E27FC236}">
                <a16:creationId xmlns:a16="http://schemas.microsoft.com/office/drawing/2014/main" id="{4F4ABB50-55BC-40F2-8F4B-C0822D1D31A8}"/>
              </a:ext>
            </a:extLst>
          </p:cNvPr>
          <p:cNvSpPr/>
          <p:nvPr/>
        </p:nvSpPr>
        <p:spPr>
          <a:xfrm>
            <a:off x="2873165" y="1415991"/>
            <a:ext cx="4252165" cy="492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Gov’t Product Owner agrees that the GFE Report includes the following items related to GFE: Task Order; Project Name, Type of Equipment, VA Bar Code, Location, Value, Total Number of Pieces, Total Value of Equipment, Anticipated Transfer Date to Government, and Anticipated Transfer Location. </a:t>
            </a:r>
          </a:p>
        </p:txBody>
      </p:sp>
      <p:sp>
        <p:nvSpPr>
          <p:cNvPr id="25" name="Rectangle 24">
            <a:extLst>
              <a:ext uri="{FF2B5EF4-FFF2-40B4-BE49-F238E27FC236}">
                <a16:creationId xmlns:a16="http://schemas.microsoft.com/office/drawing/2014/main" id="{A7B8B2A6-0903-42F2-97E8-8DDAF066A819}"/>
              </a:ext>
            </a:extLst>
          </p:cNvPr>
          <p:cNvSpPr/>
          <p:nvPr/>
        </p:nvSpPr>
        <p:spPr>
          <a:xfrm>
            <a:off x="7236053" y="1415991"/>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26" name="Rectangle 25">
            <a:extLst>
              <a:ext uri="{FF2B5EF4-FFF2-40B4-BE49-F238E27FC236}">
                <a16:creationId xmlns:a16="http://schemas.microsoft.com/office/drawing/2014/main" id="{086BB185-3CD2-4B03-8C47-B079197F1CDE}"/>
              </a:ext>
            </a:extLst>
          </p:cNvPr>
          <p:cNvSpPr>
            <a:spLocks/>
          </p:cNvSpPr>
          <p:nvPr/>
        </p:nvSpPr>
        <p:spPr>
          <a:xfrm>
            <a:off x="8109168" y="1415991"/>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sp>
        <p:nvSpPr>
          <p:cNvPr id="27" name="Rectangle 26">
            <a:extLst>
              <a:ext uri="{FF2B5EF4-FFF2-40B4-BE49-F238E27FC236}">
                <a16:creationId xmlns:a16="http://schemas.microsoft.com/office/drawing/2014/main" id="{BB17E590-8A81-4348-BEF0-62F5563874B5}"/>
              </a:ext>
            </a:extLst>
          </p:cNvPr>
          <p:cNvSpPr>
            <a:spLocks/>
          </p:cNvSpPr>
          <p:nvPr/>
        </p:nvSpPr>
        <p:spPr>
          <a:xfrm>
            <a:off x="395644" y="2444408"/>
            <a:ext cx="1177349"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NLT the 7th day of the month following each reporting period. </a:t>
            </a:r>
          </a:p>
        </p:txBody>
      </p:sp>
      <p:sp>
        <p:nvSpPr>
          <p:cNvPr id="28" name="Rectangle 27">
            <a:extLst>
              <a:ext uri="{FF2B5EF4-FFF2-40B4-BE49-F238E27FC236}">
                <a16:creationId xmlns:a16="http://schemas.microsoft.com/office/drawing/2014/main" id="{2AFF13A6-656F-4F9D-A010-70F37B166C1B}"/>
              </a:ext>
            </a:extLst>
          </p:cNvPr>
          <p:cNvSpPr/>
          <p:nvPr/>
        </p:nvSpPr>
        <p:spPr>
          <a:xfrm>
            <a:off x="1683714" y="2444408"/>
            <a:ext cx="1078731"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b="1" dirty="0">
                <a:solidFill>
                  <a:srgbClr val="434343"/>
                </a:solidFill>
                <a:latin typeface="PT Serif" panose="020A0603040505020204" pitchFamily="18" charset="0"/>
              </a:rPr>
              <a:t>Personnel Contractor Manpower Report  </a:t>
            </a:r>
          </a:p>
        </p:txBody>
      </p:sp>
      <p:sp>
        <p:nvSpPr>
          <p:cNvPr id="29" name="Rectangle 28">
            <a:extLst>
              <a:ext uri="{FF2B5EF4-FFF2-40B4-BE49-F238E27FC236}">
                <a16:creationId xmlns:a16="http://schemas.microsoft.com/office/drawing/2014/main" id="{BD82EE82-C011-406B-9419-B354E23E436E}"/>
              </a:ext>
            </a:extLst>
          </p:cNvPr>
          <p:cNvSpPr/>
          <p:nvPr/>
        </p:nvSpPr>
        <p:spPr>
          <a:xfrm>
            <a:off x="2873165" y="2444408"/>
            <a:ext cx="4252165" cy="3693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Gov’t Product Owner agrees that the Personnel Contractor Manpower Report at the individual Task Order Level includes all of the required information outlined in the Base PWS section 9.2.3. </a:t>
            </a:r>
          </a:p>
        </p:txBody>
      </p:sp>
      <p:sp>
        <p:nvSpPr>
          <p:cNvPr id="31" name="Rectangle 30">
            <a:extLst>
              <a:ext uri="{FF2B5EF4-FFF2-40B4-BE49-F238E27FC236}">
                <a16:creationId xmlns:a16="http://schemas.microsoft.com/office/drawing/2014/main" id="{8BA0A54F-64BE-44F0-8058-E291A955C3BB}"/>
              </a:ext>
            </a:extLst>
          </p:cNvPr>
          <p:cNvSpPr/>
          <p:nvPr/>
        </p:nvSpPr>
        <p:spPr>
          <a:xfrm>
            <a:off x="7236053" y="2444408"/>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32" name="Rectangle 31">
            <a:extLst>
              <a:ext uri="{FF2B5EF4-FFF2-40B4-BE49-F238E27FC236}">
                <a16:creationId xmlns:a16="http://schemas.microsoft.com/office/drawing/2014/main" id="{347F850E-7F19-47C0-96EF-9E30A82EFC9A}"/>
              </a:ext>
            </a:extLst>
          </p:cNvPr>
          <p:cNvSpPr>
            <a:spLocks/>
          </p:cNvSpPr>
          <p:nvPr/>
        </p:nvSpPr>
        <p:spPr>
          <a:xfrm>
            <a:off x="8109168" y="2444408"/>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cxnSp>
        <p:nvCxnSpPr>
          <p:cNvPr id="33" name="Straight Connector 32">
            <a:extLst>
              <a:ext uri="{FF2B5EF4-FFF2-40B4-BE49-F238E27FC236}">
                <a16:creationId xmlns:a16="http://schemas.microsoft.com/office/drawing/2014/main" id="{587B0BAC-B24C-4B28-A411-BA316015293E}"/>
              </a:ext>
            </a:extLst>
          </p:cNvPr>
          <p:cNvCxnSpPr>
            <a:cxnSpLocks/>
          </p:cNvCxnSpPr>
          <p:nvPr/>
        </p:nvCxnSpPr>
        <p:spPr>
          <a:xfrm>
            <a:off x="395645" y="1329568"/>
            <a:ext cx="83527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C082538-3A3E-4368-ABB4-931EE990BD7C}"/>
              </a:ext>
            </a:extLst>
          </p:cNvPr>
          <p:cNvCxnSpPr>
            <a:cxnSpLocks/>
          </p:cNvCxnSpPr>
          <p:nvPr/>
        </p:nvCxnSpPr>
        <p:spPr>
          <a:xfrm>
            <a:off x="395645" y="2237976"/>
            <a:ext cx="8352711" cy="0"/>
          </a:xfrm>
          <a:prstGeom prst="line">
            <a:avLst/>
          </a:prstGeom>
          <a:noFill/>
          <a:ln w="3175" cap="flat" cmpd="sng">
            <a:solidFill>
              <a:schemeClr val="bg1">
                <a:lumMod val="75000"/>
              </a:schemeClr>
            </a:solidFill>
            <a:prstDash val="solid"/>
            <a:round/>
            <a:headEnd type="none" w="sm" len="sm"/>
            <a:tailEnd type="none" w="sm" len="sm"/>
          </a:ln>
        </p:spPr>
      </p:cxnSp>
      <p:cxnSp>
        <p:nvCxnSpPr>
          <p:cNvPr id="35" name="Straight Connector 34">
            <a:extLst>
              <a:ext uri="{FF2B5EF4-FFF2-40B4-BE49-F238E27FC236}">
                <a16:creationId xmlns:a16="http://schemas.microsoft.com/office/drawing/2014/main" id="{44448C3A-2200-4944-A4B3-1FC0B69A9437}"/>
              </a:ext>
            </a:extLst>
          </p:cNvPr>
          <p:cNvCxnSpPr>
            <a:cxnSpLocks/>
          </p:cNvCxnSpPr>
          <p:nvPr/>
        </p:nvCxnSpPr>
        <p:spPr>
          <a:xfrm>
            <a:off x="395645" y="3020172"/>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36" name="Rectangle 35">
            <a:extLst>
              <a:ext uri="{FF2B5EF4-FFF2-40B4-BE49-F238E27FC236}">
                <a16:creationId xmlns:a16="http://schemas.microsoft.com/office/drawing/2014/main" id="{D69A169F-299C-4C5D-8BB3-1E9570AED1E2}"/>
              </a:ext>
            </a:extLst>
          </p:cNvPr>
          <p:cNvSpPr>
            <a:spLocks/>
          </p:cNvSpPr>
          <p:nvPr/>
        </p:nvSpPr>
        <p:spPr>
          <a:xfrm>
            <a:off x="395644" y="3226604"/>
            <a:ext cx="1177349" cy="61555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Within 3 days from the date of award and updated as personnel changes throughout the PoP.</a:t>
            </a:r>
          </a:p>
        </p:txBody>
      </p:sp>
      <p:sp>
        <p:nvSpPr>
          <p:cNvPr id="37" name="Rectangle 36">
            <a:extLst>
              <a:ext uri="{FF2B5EF4-FFF2-40B4-BE49-F238E27FC236}">
                <a16:creationId xmlns:a16="http://schemas.microsoft.com/office/drawing/2014/main" id="{3CC2838A-2072-4824-A7E2-184C855042A3}"/>
              </a:ext>
            </a:extLst>
          </p:cNvPr>
          <p:cNvSpPr/>
          <p:nvPr/>
        </p:nvSpPr>
        <p:spPr>
          <a:xfrm>
            <a:off x="1683714" y="3226604"/>
            <a:ext cx="1078731"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b="1" dirty="0">
                <a:solidFill>
                  <a:srgbClr val="434343"/>
                </a:solidFill>
                <a:latin typeface="PT Serif" panose="020A0603040505020204" pitchFamily="18" charset="0"/>
              </a:rPr>
              <a:t>Contractor Staff Roster </a:t>
            </a:r>
          </a:p>
        </p:txBody>
      </p:sp>
      <p:sp>
        <p:nvSpPr>
          <p:cNvPr id="38" name="Rectangle 37">
            <a:extLst>
              <a:ext uri="{FF2B5EF4-FFF2-40B4-BE49-F238E27FC236}">
                <a16:creationId xmlns:a16="http://schemas.microsoft.com/office/drawing/2014/main" id="{DD2E2D42-D17A-4893-BBD7-2AB002B12403}"/>
              </a:ext>
            </a:extLst>
          </p:cNvPr>
          <p:cNvSpPr/>
          <p:nvPr/>
        </p:nvSpPr>
        <p:spPr>
          <a:xfrm>
            <a:off x="2873165" y="3226604"/>
            <a:ext cx="4252165" cy="492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Gov’t Product Owner agrees that this report includes all Contractor and Subcontractor employees and was provided within three business days after Task Order award for all personnel employed to begin their background investigations. A revised roster will be provided when there are any personnel changes. </a:t>
            </a:r>
          </a:p>
        </p:txBody>
      </p:sp>
      <p:sp>
        <p:nvSpPr>
          <p:cNvPr id="40" name="Rectangle 39">
            <a:extLst>
              <a:ext uri="{FF2B5EF4-FFF2-40B4-BE49-F238E27FC236}">
                <a16:creationId xmlns:a16="http://schemas.microsoft.com/office/drawing/2014/main" id="{DEE919E1-D53A-4647-B44F-2B4473543D2F}"/>
              </a:ext>
            </a:extLst>
          </p:cNvPr>
          <p:cNvSpPr/>
          <p:nvPr/>
        </p:nvSpPr>
        <p:spPr>
          <a:xfrm>
            <a:off x="7236053" y="3226604"/>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MO</a:t>
            </a:r>
          </a:p>
        </p:txBody>
      </p:sp>
      <p:sp>
        <p:nvSpPr>
          <p:cNvPr id="41" name="Rectangle 40">
            <a:extLst>
              <a:ext uri="{FF2B5EF4-FFF2-40B4-BE49-F238E27FC236}">
                <a16:creationId xmlns:a16="http://schemas.microsoft.com/office/drawing/2014/main" id="{70E12666-79E9-458D-8D77-6852BD85A682}"/>
              </a:ext>
            </a:extLst>
          </p:cNvPr>
          <p:cNvSpPr>
            <a:spLocks/>
          </p:cNvSpPr>
          <p:nvPr/>
        </p:nvSpPr>
        <p:spPr>
          <a:xfrm>
            <a:off x="8109168" y="3226604"/>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Complete</a:t>
            </a:r>
          </a:p>
        </p:txBody>
      </p:sp>
      <p:sp>
        <p:nvSpPr>
          <p:cNvPr id="42" name="Rectangle 41">
            <a:extLst>
              <a:ext uri="{FF2B5EF4-FFF2-40B4-BE49-F238E27FC236}">
                <a16:creationId xmlns:a16="http://schemas.microsoft.com/office/drawing/2014/main" id="{40EE9F50-EFEC-4EED-BDD6-DEDD0369D75D}"/>
              </a:ext>
            </a:extLst>
          </p:cNvPr>
          <p:cNvSpPr>
            <a:spLocks/>
          </p:cNvSpPr>
          <p:nvPr/>
        </p:nvSpPr>
        <p:spPr>
          <a:xfrm>
            <a:off x="395644" y="4255024"/>
            <a:ext cx="1177349"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Within 10 business days of each sprint.</a:t>
            </a:r>
          </a:p>
        </p:txBody>
      </p:sp>
      <p:sp>
        <p:nvSpPr>
          <p:cNvPr id="43" name="Rectangle 42">
            <a:extLst>
              <a:ext uri="{FF2B5EF4-FFF2-40B4-BE49-F238E27FC236}">
                <a16:creationId xmlns:a16="http://schemas.microsoft.com/office/drawing/2014/main" id="{0DECD2C0-D532-42FC-A6CA-DA1B8740C301}"/>
              </a:ext>
            </a:extLst>
          </p:cNvPr>
          <p:cNvSpPr/>
          <p:nvPr/>
        </p:nvSpPr>
        <p:spPr>
          <a:xfrm>
            <a:off x="1683714" y="4255024"/>
            <a:ext cx="1078731" cy="2462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b="1" dirty="0">
                <a:solidFill>
                  <a:srgbClr val="434343"/>
                </a:solidFill>
                <a:latin typeface="PT Serif" panose="020A0603040505020204" pitchFamily="18" charset="0"/>
              </a:rPr>
              <a:t>Sprint plan for each sprint </a:t>
            </a:r>
          </a:p>
        </p:txBody>
      </p:sp>
      <p:sp>
        <p:nvSpPr>
          <p:cNvPr id="44" name="Rectangle 43">
            <a:extLst>
              <a:ext uri="{FF2B5EF4-FFF2-40B4-BE49-F238E27FC236}">
                <a16:creationId xmlns:a16="http://schemas.microsoft.com/office/drawing/2014/main" id="{F3769C6C-78C0-4F0D-9F8E-38CF7792F853}"/>
              </a:ext>
            </a:extLst>
          </p:cNvPr>
          <p:cNvSpPr/>
          <p:nvPr/>
        </p:nvSpPr>
        <p:spPr>
          <a:xfrm>
            <a:off x="2873165" y="4255024"/>
            <a:ext cx="4252165"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0" tIns="0" rIns="0" bIns="0" rtlCol="0" anchor="t">
            <a:spAutoFit/>
          </a:bodyPr>
          <a:lstStyle/>
          <a:p>
            <a:r>
              <a:rPr lang="en-US" sz="800" dirty="0">
                <a:solidFill>
                  <a:srgbClr val="434343"/>
                </a:solidFill>
                <a:latin typeface="PT Serif" panose="020A0603040505020204" pitchFamily="18" charset="0"/>
              </a:rPr>
              <a:t>Gov't Product Owner agrees that the goals for each iteration have been met.</a:t>
            </a:r>
          </a:p>
        </p:txBody>
      </p:sp>
      <p:sp>
        <p:nvSpPr>
          <p:cNvPr id="46" name="Rectangle 45">
            <a:extLst>
              <a:ext uri="{FF2B5EF4-FFF2-40B4-BE49-F238E27FC236}">
                <a16:creationId xmlns:a16="http://schemas.microsoft.com/office/drawing/2014/main" id="{B9191F51-E1B6-45F8-B45F-2908E0CD814E}"/>
              </a:ext>
            </a:extLst>
          </p:cNvPr>
          <p:cNvSpPr/>
          <p:nvPr/>
        </p:nvSpPr>
        <p:spPr>
          <a:xfrm>
            <a:off x="7236053" y="4255024"/>
            <a:ext cx="762393" cy="1231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r>
              <a:rPr lang="en-US" sz="800" dirty="0">
                <a:solidFill>
                  <a:srgbClr val="434343"/>
                </a:solidFill>
                <a:latin typeface="PT Serif" panose="020A0603040505020204" pitchFamily="18" charset="0"/>
              </a:rPr>
              <a:t>OCTO</a:t>
            </a:r>
          </a:p>
        </p:txBody>
      </p:sp>
      <p:sp>
        <p:nvSpPr>
          <p:cNvPr id="47" name="Rectangle 46">
            <a:extLst>
              <a:ext uri="{FF2B5EF4-FFF2-40B4-BE49-F238E27FC236}">
                <a16:creationId xmlns:a16="http://schemas.microsoft.com/office/drawing/2014/main" id="{C5CB393A-2EB7-4CE0-AD32-FEDFDE72545C}"/>
              </a:ext>
            </a:extLst>
          </p:cNvPr>
          <p:cNvSpPr>
            <a:spLocks/>
          </p:cNvSpPr>
          <p:nvPr/>
        </p:nvSpPr>
        <p:spPr>
          <a:xfrm>
            <a:off x="8109168" y="4255024"/>
            <a:ext cx="639188" cy="29856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800" dirty="0">
                <a:solidFill>
                  <a:srgbClr val="000000"/>
                </a:solidFill>
                <a:latin typeface="PT Serif" panose="020A0603040505020204" pitchFamily="18" charset="0"/>
              </a:rPr>
              <a:t>Not </a:t>
            </a:r>
            <a:br>
              <a:rPr lang="en-US" sz="800" dirty="0">
                <a:solidFill>
                  <a:srgbClr val="000000"/>
                </a:solidFill>
                <a:latin typeface="PT Serif" panose="020A0603040505020204" pitchFamily="18" charset="0"/>
              </a:rPr>
            </a:br>
            <a:r>
              <a:rPr lang="en-US" sz="800" dirty="0">
                <a:solidFill>
                  <a:srgbClr val="000000"/>
                </a:solidFill>
                <a:latin typeface="PT Serif" panose="020A0603040505020204" pitchFamily="18" charset="0"/>
              </a:rPr>
              <a:t>Started</a:t>
            </a:r>
          </a:p>
        </p:txBody>
      </p:sp>
      <p:cxnSp>
        <p:nvCxnSpPr>
          <p:cNvPr id="48" name="Straight Connector 47">
            <a:extLst>
              <a:ext uri="{FF2B5EF4-FFF2-40B4-BE49-F238E27FC236}">
                <a16:creationId xmlns:a16="http://schemas.microsoft.com/office/drawing/2014/main" id="{D0B1C2B9-D8D5-4EC5-AD54-B7005CF97C23}"/>
              </a:ext>
            </a:extLst>
          </p:cNvPr>
          <p:cNvCxnSpPr>
            <a:cxnSpLocks/>
          </p:cNvCxnSpPr>
          <p:nvPr/>
        </p:nvCxnSpPr>
        <p:spPr>
          <a:xfrm>
            <a:off x="395645" y="4048589"/>
            <a:ext cx="8352711" cy="0"/>
          </a:xfrm>
          <a:prstGeom prst="line">
            <a:avLst/>
          </a:prstGeom>
          <a:noFill/>
          <a:ln w="3175" cap="flat" cmpd="sng">
            <a:solidFill>
              <a:schemeClr val="bg1">
                <a:lumMod val="75000"/>
              </a:schemeClr>
            </a:solidFill>
            <a:prstDash val="solid"/>
            <a:round/>
            <a:headEnd type="none" w="sm" len="sm"/>
            <a:tailEnd type="none" w="sm" len="sm"/>
          </a:ln>
        </p:spPr>
      </p:cxnSp>
      <p:sp>
        <p:nvSpPr>
          <p:cNvPr id="45" name="Google Shape;693;p75">
            <a:extLst>
              <a:ext uri="{FF2B5EF4-FFF2-40B4-BE49-F238E27FC236}">
                <a16:creationId xmlns:a16="http://schemas.microsoft.com/office/drawing/2014/main" id="{A6F7E3F9-35FA-1944-B63C-86094AEB2195}"/>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67379D4-BF13-4F73-95FF-9A64DB70332D}"/>
              </a:ext>
            </a:extLst>
          </p:cNvPr>
          <p:cNvGraphicFramePr>
            <a:graphicFrameLocks noChangeAspect="1"/>
          </p:cNvGraphicFramePr>
          <p:nvPr>
            <p:custDataLst>
              <p:tags r:id="rId2"/>
            </p:custDataLst>
            <p:extLst>
              <p:ext uri="{D42A27DB-BD31-4B8C-83A1-F6EECF244321}">
                <p14:modId xmlns:p14="http://schemas.microsoft.com/office/powerpoint/2010/main" val="3055308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4"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B67379D4-BF13-4F73-95FF-9A64DB70332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EC628195-945C-4E7A-8364-5DF79A2DF8B8}"/>
              </a:ext>
            </a:extLst>
          </p:cNvPr>
          <p:cNvSpPr>
            <a:spLocks noGrp="1"/>
          </p:cNvSpPr>
          <p:nvPr>
            <p:ph type="title"/>
          </p:nvPr>
        </p:nvSpPr>
        <p:spPr>
          <a:xfrm>
            <a:off x="311700" y="325384"/>
            <a:ext cx="8520600" cy="461635"/>
          </a:xfrm>
          <a:noFill/>
          <a:ln>
            <a:noFill/>
          </a:ln>
          <a:extLst>
            <a:ext uri="{909E8E84-426E-40DD-AFC4-6F175D3DCCD1}">
              <a14:hiddenFill xmlns:a14="http://schemas.microsoft.com/office/drawing/2010/main">
                <a:solidFill>
                  <a:srgbClr val="FFFFFF"/>
                </a:solidFill>
              </a14:hiddenFill>
            </a:ext>
          </a:extLst>
        </p:spPr>
        <p:txBody>
          <a:bodyPr vert="horz" wrap="square" anchor="t" anchorCtr="0">
            <a:spAutoFit/>
          </a:bodyPr>
          <a:lstStyle/>
          <a:p>
            <a:r>
              <a:rPr lang="en-GB" dirty="0">
                <a:latin typeface="Century Gothic" panose="020B0502020202020204" pitchFamily="34" charset="0"/>
              </a:rPr>
              <a:t>Objectives for today</a:t>
            </a:r>
          </a:p>
        </p:txBody>
      </p:sp>
      <p:sp>
        <p:nvSpPr>
          <p:cNvPr id="4" name="Text Placeholder 3">
            <a:extLst>
              <a:ext uri="{FF2B5EF4-FFF2-40B4-BE49-F238E27FC236}">
                <a16:creationId xmlns:a16="http://schemas.microsoft.com/office/drawing/2014/main" id="{C4B85079-B44A-4536-8922-96C6F6B27CB7}"/>
              </a:ext>
            </a:extLst>
          </p:cNvPr>
          <p:cNvSpPr>
            <a:spLocks noGrp="1"/>
          </p:cNvSpPr>
          <p:nvPr>
            <p:ph type="body" idx="1"/>
          </p:nvPr>
        </p:nvSpPr>
        <p:spPr>
          <a:xfrm>
            <a:off x="311700" y="1039933"/>
            <a:ext cx="8520600" cy="1458831"/>
          </a:xfrm>
          <a:noFill/>
          <a:ln>
            <a:noFill/>
          </a:ln>
          <a:extLst>
            <a:ext uri="{909E8E84-426E-40DD-AFC4-6F175D3DCCD1}">
              <a14:hiddenFill xmlns:a14="http://schemas.microsoft.com/office/drawing/2010/main">
                <a:solidFill>
                  <a:srgbClr val="FFFFFF"/>
                </a:solidFill>
              </a14:hiddenFill>
            </a:ext>
          </a:extLst>
        </p:spPr>
        <p:txBody>
          <a:bodyPr wrap="square" anchor="t" anchorCtr="0">
            <a:spAutoFit/>
          </a:bodyPr>
          <a:lstStyle/>
          <a:p>
            <a:r>
              <a:rPr lang="en-US" dirty="0">
                <a:latin typeface="PT Serif" panose="020A0603040505020204" pitchFamily="18" charset="0"/>
              </a:rPr>
              <a:t>Get to know the team (10 min)</a:t>
            </a:r>
          </a:p>
          <a:p>
            <a:r>
              <a:rPr lang="en-US" dirty="0">
                <a:latin typeface="PT Serif" panose="020A0603040505020204" pitchFamily="18" charset="0"/>
              </a:rPr>
              <a:t>Review 1095-B Project Overview on Mural (1 hour 25 min)</a:t>
            </a:r>
          </a:p>
          <a:p>
            <a:r>
              <a:rPr lang="en-US" dirty="0">
                <a:latin typeface="PT Serif" panose="020A0603040505020204" pitchFamily="18" charset="0"/>
              </a:rPr>
              <a:t>Align on approach (20 min)</a:t>
            </a:r>
          </a:p>
          <a:p>
            <a:r>
              <a:rPr lang="en-US" dirty="0">
                <a:latin typeface="PT Serif" panose="020A0603040505020204" pitchFamily="18" charset="0"/>
              </a:rPr>
              <a:t>Define next steps and wrap up (5 min)</a:t>
            </a:r>
          </a:p>
        </p:txBody>
      </p:sp>
      <p:sp>
        <p:nvSpPr>
          <p:cNvPr id="13" name="Google Shape;741;p81">
            <a:extLst>
              <a:ext uri="{FF2B5EF4-FFF2-40B4-BE49-F238E27FC236}">
                <a16:creationId xmlns:a16="http://schemas.microsoft.com/office/drawing/2014/main" id="{D5EAFF2E-F173-4AE8-B244-892693EE0EDF}"/>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2</a:t>
            </a:fld>
            <a:endParaRPr dirty="0">
              <a:latin typeface="PT Serif" panose="020A0603040505020204" pitchFamily="18" charset="0"/>
            </a:endParaRPr>
          </a:p>
        </p:txBody>
      </p:sp>
      <p:sp>
        <p:nvSpPr>
          <p:cNvPr id="7" name="Google Shape;693;p75">
            <a:extLst>
              <a:ext uri="{FF2B5EF4-FFF2-40B4-BE49-F238E27FC236}">
                <a16:creationId xmlns:a16="http://schemas.microsoft.com/office/drawing/2014/main" id="{1BC40ADE-3D07-FD49-A7E5-4ED0413CDCA5}"/>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aphicFrame>
        <p:nvGraphicFramePr>
          <p:cNvPr id="17" name="Object 16" hidden="1">
            <a:extLst>
              <a:ext uri="{FF2B5EF4-FFF2-40B4-BE49-F238E27FC236}">
                <a16:creationId xmlns:a16="http://schemas.microsoft.com/office/drawing/2014/main" id="{37BB5094-5105-4199-8110-A9EC41801A1B}"/>
              </a:ext>
            </a:extLst>
          </p:cNvPr>
          <p:cNvGraphicFramePr>
            <a:graphicFrameLocks noChangeAspect="1"/>
          </p:cNvGraphicFramePr>
          <p:nvPr>
            <p:custDataLst>
              <p:tags r:id="rId2"/>
            </p:custDataLst>
            <p:extLst>
              <p:ext uri="{D42A27DB-BD31-4B8C-83A1-F6EECF244321}">
                <p14:modId xmlns:p14="http://schemas.microsoft.com/office/powerpoint/2010/main" val="40407727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90" name="think-cell Slide" r:id="rId5" imgW="592" imgH="595" progId="TCLayout.ActiveDocument.1">
                  <p:embed/>
                </p:oleObj>
              </mc:Choice>
              <mc:Fallback>
                <p:oleObj name="think-cell Slide" r:id="rId5" imgW="592" imgH="595" progId="TCLayout.ActiveDocument.1">
                  <p:embed/>
                  <p:pic>
                    <p:nvPicPr>
                      <p:cNvPr id="17" name="Object 16" hidden="1">
                        <a:extLst>
                          <a:ext uri="{FF2B5EF4-FFF2-40B4-BE49-F238E27FC236}">
                            <a16:creationId xmlns:a16="http://schemas.microsoft.com/office/drawing/2014/main" id="{37BB5094-5105-4199-8110-A9EC41801A1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4" name="Title 13">
            <a:extLst>
              <a:ext uri="{FF2B5EF4-FFF2-40B4-BE49-F238E27FC236}">
                <a16:creationId xmlns:a16="http://schemas.microsoft.com/office/drawing/2014/main" id="{DA7C266A-DCF2-41CE-B0ED-6DDB2C622D4F}"/>
              </a:ext>
            </a:extLst>
          </p:cNvPr>
          <p:cNvSpPr>
            <a:spLocks noGrp="1"/>
          </p:cNvSpPr>
          <p:nvPr>
            <p:ph type="title"/>
          </p:nvPr>
        </p:nvSpPr>
        <p:spPr>
          <a:xfrm>
            <a:off x="311700" y="234682"/>
            <a:ext cx="6837245" cy="738633"/>
          </a:xfrm>
          <a:noFill/>
          <a:ln>
            <a:noFill/>
          </a:ln>
          <a:extLst>
            <a:ext uri="{909E8E84-426E-40DD-AFC4-6F175D3DCCD1}">
              <a14:hiddenFill xmlns:a14="http://schemas.microsoft.com/office/drawing/2010/main">
                <a:solidFill>
                  <a:srgbClr val="FFFFFF"/>
                </a:solidFill>
              </a14:hiddenFill>
            </a:ext>
          </a:extLst>
        </p:spPr>
        <p:txBody>
          <a:bodyPr vert="horz" wrap="square" anchor="t" anchorCtr="0">
            <a:spAutoFit/>
          </a:bodyPr>
          <a:lstStyle/>
          <a:p>
            <a:r>
              <a:rPr lang="en-US" dirty="0">
                <a:latin typeface="Century Gothic" panose="020B0502020202020204" pitchFamily="34" charset="0"/>
              </a:rPr>
              <a:t>Each element of the process is supported by a meeting, with clear inputs and outputs</a:t>
            </a:r>
          </a:p>
        </p:txBody>
      </p:sp>
      <p:sp>
        <p:nvSpPr>
          <p:cNvPr id="490" name="Google Shape;490;p42"/>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595959"/>
                </a:solidFill>
                <a:effectLst/>
                <a:uLnTx/>
                <a:uFillTx/>
                <a:latin typeface="PT Serif" panose="020A0603040505020204" pitchFamily="18" charset="0"/>
                <a:sym typeface="Arial"/>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20</a:t>
            </a:fld>
            <a:endParaRPr kumimoji="0" sz="1000" b="0" i="0" u="none" strike="noStrike" kern="0" cap="none" spc="0" normalizeH="0" baseline="0" noProof="0" dirty="0">
              <a:ln>
                <a:noFill/>
              </a:ln>
              <a:solidFill>
                <a:srgbClr val="595959"/>
              </a:solidFill>
              <a:effectLst/>
              <a:uLnTx/>
              <a:uFillTx/>
              <a:latin typeface="PT Serif" panose="020A0603040505020204" pitchFamily="18" charset="0"/>
              <a:sym typeface="Arial"/>
            </a:endParaRPr>
          </a:p>
        </p:txBody>
      </p:sp>
      <p:cxnSp>
        <p:nvCxnSpPr>
          <p:cNvPr id="492" name="Google Shape;492;p42"/>
          <p:cNvCxnSpPr/>
          <p:nvPr/>
        </p:nvCxnSpPr>
        <p:spPr>
          <a:xfrm>
            <a:off x="416207" y="1848444"/>
            <a:ext cx="8280384"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493" name="Google Shape;493;p42"/>
          <p:cNvCxnSpPr/>
          <p:nvPr/>
        </p:nvCxnSpPr>
        <p:spPr>
          <a:xfrm>
            <a:off x="416207" y="2486347"/>
            <a:ext cx="8280384"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494" name="Google Shape;494;p42"/>
          <p:cNvCxnSpPr/>
          <p:nvPr/>
        </p:nvCxnSpPr>
        <p:spPr>
          <a:xfrm>
            <a:off x="416207" y="3762153"/>
            <a:ext cx="8280384"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495" name="Google Shape;495;p42"/>
          <p:cNvCxnSpPr/>
          <p:nvPr/>
        </p:nvCxnSpPr>
        <p:spPr>
          <a:xfrm>
            <a:off x="416207" y="3124250"/>
            <a:ext cx="8280384"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496" name="Google Shape;496;p42"/>
          <p:cNvSpPr/>
          <p:nvPr/>
        </p:nvSpPr>
        <p:spPr>
          <a:xfrm>
            <a:off x="416207" y="929641"/>
            <a:ext cx="839007" cy="136944"/>
          </a:xfrm>
          <a:prstGeom prst="leftRightArrow">
            <a:avLst>
              <a:gd name="adj1" fmla="val 100000"/>
              <a:gd name="adj2" fmla="val 0"/>
            </a:avLst>
          </a:prstGeom>
          <a:noFill/>
          <a:ln>
            <a:noFill/>
          </a:ln>
        </p:spPr>
        <p:txBody>
          <a:bodyPr spcFirstLastPara="1" wrap="square" lIns="0" tIns="0" rIns="0" bIns="1370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rPr>
              <a:t>Ceremony</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497" name="Google Shape;497;p42"/>
          <p:cNvSpPr>
            <a:spLocks/>
          </p:cNvSpPr>
          <p:nvPr/>
        </p:nvSpPr>
        <p:spPr>
          <a:xfrm>
            <a:off x="6405794" y="929485"/>
            <a:ext cx="2290905" cy="137100"/>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Outputs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cxnSp>
        <p:nvCxnSpPr>
          <p:cNvPr id="498" name="Google Shape;498;p42"/>
          <p:cNvCxnSpPr/>
          <p:nvPr/>
        </p:nvCxnSpPr>
        <p:spPr>
          <a:xfrm>
            <a:off x="416207" y="1081048"/>
            <a:ext cx="8280384" cy="0"/>
          </a:xfrm>
          <a:prstGeom prst="straightConnector1">
            <a:avLst/>
          </a:prstGeom>
          <a:noFill/>
          <a:ln w="9525" cap="flat" cmpd="sng">
            <a:solidFill>
              <a:schemeClr val="accent1"/>
            </a:solidFill>
            <a:prstDash val="solid"/>
            <a:round/>
            <a:headEnd type="none" w="sm" len="sm"/>
            <a:tailEnd type="none" w="sm" len="sm"/>
          </a:ln>
        </p:spPr>
      </p:cxnSp>
      <p:sp>
        <p:nvSpPr>
          <p:cNvPr id="499" name="Google Shape;499;p42"/>
          <p:cNvSpPr>
            <a:spLocks/>
          </p:cNvSpPr>
          <p:nvPr/>
        </p:nvSpPr>
        <p:spPr>
          <a:xfrm>
            <a:off x="1347282" y="929363"/>
            <a:ext cx="1648320"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Inputs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0" name="Google Shape;500;p42"/>
          <p:cNvSpPr>
            <a:spLocks/>
          </p:cNvSpPr>
          <p:nvPr/>
        </p:nvSpPr>
        <p:spPr>
          <a:xfrm>
            <a:off x="3087669" y="929363"/>
            <a:ext cx="3226057" cy="137222"/>
          </a:xfrm>
          <a:prstGeom prst="leftRightArrow">
            <a:avLst>
              <a:gd name="adj1" fmla="val 100000"/>
              <a:gd name="adj2" fmla="val 0"/>
            </a:avLst>
          </a:prstGeom>
          <a:noFill/>
          <a:ln>
            <a:noFill/>
          </a:ln>
        </p:spPr>
        <p:txBody>
          <a:bodyPr spcFirstLastPara="1" wrap="square" lIns="0" tIns="0" rIns="0" bIns="13975"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Activities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2" name="Google Shape;502;p42"/>
          <p:cNvSpPr txBox="1"/>
          <p:nvPr/>
        </p:nvSpPr>
        <p:spPr>
          <a:xfrm>
            <a:off x="236098" y="1128101"/>
            <a:ext cx="839007" cy="246300"/>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Planning</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3" name="Google Shape;503;p42"/>
          <p:cNvSpPr txBox="1">
            <a:spLocks/>
          </p:cNvSpPr>
          <p:nvPr/>
        </p:nvSpPr>
        <p:spPr>
          <a:xfrm>
            <a:off x="6405794" y="1128101"/>
            <a:ext cx="2290905" cy="518091"/>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Confirmed Sprint goal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Confirmed Sprint backlog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plan, with stories estimated and broken down as needed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4" name="Google Shape;504;p42"/>
          <p:cNvSpPr txBox="1">
            <a:spLocks/>
          </p:cNvSpPr>
          <p:nvPr/>
        </p:nvSpPr>
        <p:spPr>
          <a:xfrm>
            <a:off x="1347282" y="1128101"/>
            <a:ext cx="1648320" cy="666849"/>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Team capacity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Planning velocity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Prioritized Product Backlog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goal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backlog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5" name="Google Shape;505;p42"/>
          <p:cNvSpPr txBox="1">
            <a:spLocks/>
          </p:cNvSpPr>
          <p:nvPr/>
        </p:nvSpPr>
        <p:spPr>
          <a:xfrm>
            <a:off x="3087669" y="1128101"/>
            <a:ext cx="3226057" cy="666849"/>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Review prioritized backlog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Elaborate stories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Review sprint goal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Estimate tasks based on </a:t>
            </a:r>
            <a:r>
              <a:rPr lang="en" sz="800" dirty="0">
                <a:latin typeface="PT Serif" panose="020A0603040505020204" pitchFamily="18" charset="0"/>
                <a:ea typeface="PT Serif"/>
                <a:cs typeface="PT Serif"/>
                <a:sym typeface="PT Serif"/>
              </a:rPr>
              <a:t>d</a:t>
            </a: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evelopment best practices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Consider high-level design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7" name="Google Shape;507;p42"/>
          <p:cNvSpPr txBox="1"/>
          <p:nvPr/>
        </p:nvSpPr>
        <p:spPr>
          <a:xfrm>
            <a:off x="236098" y="1901938"/>
            <a:ext cx="839007" cy="246300"/>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Daily </a:t>
            </a:r>
            <a:b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b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Stand-Up</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8" name="Google Shape;508;p42"/>
          <p:cNvSpPr txBox="1">
            <a:spLocks/>
          </p:cNvSpPr>
          <p:nvPr/>
        </p:nvSpPr>
        <p:spPr>
          <a:xfrm>
            <a:off x="6405794" y="1901938"/>
            <a:ext cx="2290905" cy="259045"/>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Updated release board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List of impediments to resolve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09" name="Google Shape;509;p42"/>
          <p:cNvSpPr txBox="1">
            <a:spLocks/>
          </p:cNvSpPr>
          <p:nvPr/>
        </p:nvSpPr>
        <p:spPr>
          <a:xfrm>
            <a:off x="1347282" y="1901938"/>
            <a:ext cx="1648320" cy="39498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Release board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List of priorities for the day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Questions for PO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0" name="Google Shape;510;p42"/>
          <p:cNvSpPr txBox="1">
            <a:spLocks/>
          </p:cNvSpPr>
          <p:nvPr/>
        </p:nvSpPr>
        <p:spPr>
          <a:xfrm>
            <a:off x="3087669" y="1901938"/>
            <a:ext cx="3226057" cy="530915"/>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Answer the following questions: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262385" marR="0" lvl="3" indent="-131192" algn="l" defTabSz="914400" rtl="0" eaLnBrk="1" fontAlgn="auto" latinLnBrk="0" hangingPunct="1">
              <a:lnSpc>
                <a:spcPct val="100000"/>
              </a:lnSpc>
              <a:spcBef>
                <a:spcPts val="77"/>
              </a:spcBef>
              <a:spcAft>
                <a:spcPts val="0"/>
              </a:spcAft>
              <a:buClr>
                <a:srgbClr val="212121"/>
              </a:buClr>
              <a:buSzPts val="800"/>
              <a:buFont typeface="Quattrocento Sans"/>
              <a:buChar char="–"/>
              <a:tabLst/>
              <a:defRPr/>
            </a:pPr>
            <a:r>
              <a:rPr kumimoji="0" lang="en" sz="800" b="0" i="0" u="none" strike="noStrike" kern="0" cap="none" spc="0" normalizeH="0" baseline="0" noProof="0" dirty="0">
                <a:ln>
                  <a:noFill/>
                </a:ln>
                <a:solidFill>
                  <a:srgbClr val="212121"/>
                </a:solidFill>
                <a:effectLst/>
                <a:uLnTx/>
                <a:uFillTx/>
                <a:latin typeface="PT Serif" panose="020A0603040505020204" pitchFamily="18" charset="0"/>
                <a:ea typeface="PT Serif"/>
                <a:cs typeface="PT Serif"/>
                <a:sym typeface="PT Serif"/>
              </a:rPr>
              <a:t>What I did yesterday</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262385" marR="0" lvl="3" indent="-131192" algn="l" defTabSz="914400" rtl="0" eaLnBrk="1" fontAlgn="auto" latinLnBrk="0" hangingPunct="1">
              <a:lnSpc>
                <a:spcPct val="100000"/>
              </a:lnSpc>
              <a:spcBef>
                <a:spcPts val="77"/>
              </a:spcBef>
              <a:spcAft>
                <a:spcPts val="0"/>
              </a:spcAft>
              <a:buClr>
                <a:srgbClr val="212121"/>
              </a:buClr>
              <a:buSzPts val="800"/>
              <a:buFont typeface="Quattrocento Sans"/>
              <a:buChar char="–"/>
              <a:tabLst/>
              <a:defRPr/>
            </a:pPr>
            <a:r>
              <a:rPr kumimoji="0" lang="en" sz="800" b="0" i="0" u="none" strike="noStrike" kern="0" cap="none" spc="0" normalizeH="0" baseline="0" noProof="0" dirty="0">
                <a:ln>
                  <a:noFill/>
                </a:ln>
                <a:solidFill>
                  <a:srgbClr val="212121"/>
                </a:solidFill>
                <a:effectLst/>
                <a:uLnTx/>
                <a:uFillTx/>
                <a:latin typeface="PT Serif" panose="020A0603040505020204" pitchFamily="18" charset="0"/>
                <a:ea typeface="PT Serif"/>
                <a:cs typeface="PT Serif"/>
                <a:sym typeface="PT Serif"/>
              </a:rPr>
              <a:t>What I will do today</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262385" marR="0" lvl="3" indent="-131192" algn="l" defTabSz="914400" rtl="0" eaLnBrk="1" fontAlgn="auto" latinLnBrk="0" hangingPunct="1">
              <a:lnSpc>
                <a:spcPct val="100000"/>
              </a:lnSpc>
              <a:spcBef>
                <a:spcPts val="77"/>
              </a:spcBef>
              <a:spcAft>
                <a:spcPts val="0"/>
              </a:spcAft>
              <a:buClr>
                <a:srgbClr val="212121"/>
              </a:buClr>
              <a:buSzPts val="800"/>
              <a:buFont typeface="Quattrocento Sans"/>
              <a:buChar char="–"/>
              <a:tabLst/>
              <a:defRPr/>
            </a:pPr>
            <a:r>
              <a:rPr kumimoji="0" lang="en" sz="800" b="0" i="0" u="none" strike="noStrike" kern="0" cap="none" spc="0" normalizeH="0" baseline="0" noProof="0" dirty="0">
                <a:ln>
                  <a:noFill/>
                </a:ln>
                <a:solidFill>
                  <a:srgbClr val="212121"/>
                </a:solidFill>
                <a:effectLst/>
                <a:uLnTx/>
                <a:uFillTx/>
                <a:latin typeface="PT Serif" panose="020A0603040505020204" pitchFamily="18" charset="0"/>
                <a:ea typeface="PT Serif"/>
                <a:cs typeface="PT Serif"/>
                <a:sym typeface="PT Serif"/>
              </a:rPr>
              <a:t>What impediments I have</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2" name="Google Shape;512;p42"/>
          <p:cNvSpPr txBox="1"/>
          <p:nvPr/>
        </p:nvSpPr>
        <p:spPr>
          <a:xfrm>
            <a:off x="236098" y="2539841"/>
            <a:ext cx="839007" cy="123111"/>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Demo</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3" name="Google Shape;513;p42"/>
          <p:cNvSpPr txBox="1">
            <a:spLocks/>
          </p:cNvSpPr>
          <p:nvPr/>
        </p:nvSpPr>
        <p:spPr>
          <a:xfrm>
            <a:off x="6405794" y="2539841"/>
            <a:ext cx="2290905" cy="39498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Signed off stories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Improvements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New stories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4" name="Google Shape;514;p42"/>
          <p:cNvSpPr txBox="1">
            <a:spLocks/>
          </p:cNvSpPr>
          <p:nvPr/>
        </p:nvSpPr>
        <p:spPr>
          <a:xfrm>
            <a:off x="1347282" y="2539841"/>
            <a:ext cx="1648320" cy="518091"/>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Potentially shippable increment of software and most recent accomplishments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Updated release plan</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5" name="Google Shape;515;p42"/>
          <p:cNvSpPr txBox="1">
            <a:spLocks/>
          </p:cNvSpPr>
          <p:nvPr/>
        </p:nvSpPr>
        <p:spPr>
          <a:xfrm>
            <a:off x="3087669" y="2539841"/>
            <a:ext cx="3226057" cy="530915"/>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Demonstrate the stories developed in the sprint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Discuss feedback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Create new stories </a:t>
            </a:r>
            <a:r>
              <a:rPr lang="en" sz="800" dirty="0">
                <a:latin typeface="PT Serif" panose="020A0603040505020204" pitchFamily="18" charset="0"/>
                <a:ea typeface="PT Serif"/>
                <a:cs typeface="PT Serif"/>
                <a:sym typeface="PT Serif"/>
              </a:rPr>
              <a:t>as needed based on feedback</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Update on release progress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7" name="Google Shape;517;p42"/>
          <p:cNvSpPr txBox="1"/>
          <p:nvPr/>
        </p:nvSpPr>
        <p:spPr>
          <a:xfrm>
            <a:off x="236098" y="3177744"/>
            <a:ext cx="839007" cy="246221"/>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Ret-rospective</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8" name="Google Shape;518;p42"/>
          <p:cNvSpPr txBox="1">
            <a:spLocks/>
          </p:cNvSpPr>
          <p:nvPr/>
        </p:nvSpPr>
        <p:spPr>
          <a:xfrm>
            <a:off x="6405794" y="3177744"/>
            <a:ext cx="2290905" cy="12300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Actions for improvement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19" name="Google Shape;519;p42"/>
          <p:cNvSpPr txBox="1">
            <a:spLocks/>
          </p:cNvSpPr>
          <p:nvPr/>
        </p:nvSpPr>
        <p:spPr>
          <a:xfrm>
            <a:off x="1347282" y="3177744"/>
            <a:ext cx="1648320" cy="12300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metrics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0" name="Google Shape;520;p42"/>
          <p:cNvSpPr txBox="1">
            <a:spLocks/>
          </p:cNvSpPr>
          <p:nvPr/>
        </p:nvSpPr>
        <p:spPr>
          <a:xfrm>
            <a:off x="3087669" y="3177744"/>
            <a:ext cx="3226057" cy="530915"/>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Discuss sprint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Identify what went well or didn’t during th sprint</a:t>
            </a: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Identify actions for improvement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2" name="Google Shape;522;p42"/>
          <p:cNvSpPr txBox="1"/>
          <p:nvPr/>
        </p:nvSpPr>
        <p:spPr>
          <a:xfrm>
            <a:off x="236098" y="3815647"/>
            <a:ext cx="839007" cy="246221"/>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Backlog Grooming</a:t>
            </a:r>
            <a:endParaRPr kumimoji="0"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23" name="Google Shape;523;p42"/>
          <p:cNvSpPr txBox="1">
            <a:spLocks/>
          </p:cNvSpPr>
          <p:nvPr/>
        </p:nvSpPr>
        <p:spPr>
          <a:xfrm>
            <a:off x="6405794" y="3815647"/>
            <a:ext cx="2290905" cy="39498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Updated and prioritized product backlog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Technical spikes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Business spikes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4" name="Google Shape;524;p42"/>
          <p:cNvSpPr txBox="1">
            <a:spLocks/>
          </p:cNvSpPr>
          <p:nvPr/>
        </p:nvSpPr>
        <p:spPr>
          <a:xfrm>
            <a:off x="1347282" y="3815647"/>
            <a:ext cx="1648320" cy="37920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 to date feedback from sprint review</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Feedback from users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5" name="Google Shape;525;p42"/>
          <p:cNvSpPr txBox="1">
            <a:spLocks/>
          </p:cNvSpPr>
          <p:nvPr/>
        </p:nvSpPr>
        <p:spPr>
          <a:xfrm>
            <a:off x="3087669" y="3815647"/>
            <a:ext cx="3226057" cy="39498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Discuss new stories for the backlog</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Review stories and acceptance criteria with the team</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Estimate stories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7" name="Google Shape;527;p42"/>
          <p:cNvSpPr txBox="1"/>
          <p:nvPr/>
        </p:nvSpPr>
        <p:spPr>
          <a:xfrm>
            <a:off x="248388" y="4326918"/>
            <a:ext cx="839007" cy="123000"/>
          </a:xfrm>
          <a:prstGeom prst="rect">
            <a:avLst/>
          </a:prstGeom>
          <a:noFill/>
          <a:ln>
            <a:noFill/>
          </a:ln>
        </p:spPr>
        <p:txBody>
          <a:bodyPr spcFirstLastPara="1" wrap="square" lIns="0" tIns="0" rIns="0" bIns="0" anchor="t" anchorCtr="0">
            <a:spAutoFit/>
          </a:bodyPr>
          <a:lstStyle/>
          <a:p>
            <a:pPr marL="190500" marR="0" lvl="1"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PO Sync</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8" name="Google Shape;528;p42"/>
          <p:cNvSpPr txBox="1">
            <a:spLocks/>
          </p:cNvSpPr>
          <p:nvPr/>
        </p:nvSpPr>
        <p:spPr>
          <a:xfrm>
            <a:off x="1347282" y="4317618"/>
            <a:ext cx="1648320" cy="259045"/>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Questions from core team</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Latest roadmap</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29" name="Google Shape;529;p42"/>
          <p:cNvSpPr txBox="1">
            <a:spLocks/>
          </p:cNvSpPr>
          <p:nvPr/>
        </p:nvSpPr>
        <p:spPr>
          <a:xfrm>
            <a:off x="3087669" y="4317618"/>
            <a:ext cx="3226057" cy="39498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Resolve current questions from the team</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Review latest roadmap and align on potential changes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77"/>
              </a:spcBef>
              <a:spcAft>
                <a:spcPts val="0"/>
              </a:spcAft>
              <a:buClr>
                <a:srgbClr val="000000"/>
              </a:buClr>
              <a:buSzPts val="800"/>
              <a:buFont typeface="Arial"/>
              <a:buChar char="•"/>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Discuss upcoming sprints and draft sprint goals and plans</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30" name="Google Shape;530;p42"/>
          <p:cNvSpPr txBox="1">
            <a:spLocks/>
          </p:cNvSpPr>
          <p:nvPr/>
        </p:nvSpPr>
        <p:spPr>
          <a:xfrm>
            <a:off x="6405794" y="4317618"/>
            <a:ext cx="2290905" cy="123000"/>
          </a:xfrm>
          <a:prstGeom prst="rect">
            <a:avLst/>
          </a:prstGeom>
          <a:noFill/>
          <a:ln>
            <a:noFill/>
          </a:ln>
        </p:spPr>
        <p:txBody>
          <a:bodyPr spcFirstLastPara="1" wrap="square" lIns="0" tIns="0" rIns="0" bIns="0" anchor="t" anchorCtr="0">
            <a:no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Updated and prioritized product roadmap </a:t>
            </a:r>
            <a:endParaRPr kumimoji="0" sz="14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cxnSp>
        <p:nvCxnSpPr>
          <p:cNvPr id="47" name="Google Shape;494;p42">
            <a:extLst>
              <a:ext uri="{FF2B5EF4-FFF2-40B4-BE49-F238E27FC236}">
                <a16:creationId xmlns:a16="http://schemas.microsoft.com/office/drawing/2014/main" id="{429AABB9-EE71-40B0-AC49-8787AB96295D}"/>
              </a:ext>
            </a:extLst>
          </p:cNvPr>
          <p:cNvCxnSpPr/>
          <p:nvPr/>
        </p:nvCxnSpPr>
        <p:spPr>
          <a:xfrm>
            <a:off x="416207" y="4264121"/>
            <a:ext cx="8280384"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39" name="Google Shape;693;p75">
            <a:extLst>
              <a:ext uri="{FF2B5EF4-FFF2-40B4-BE49-F238E27FC236}">
                <a16:creationId xmlns:a16="http://schemas.microsoft.com/office/drawing/2014/main" id="{562C1DC0-1739-4340-BEAD-44FD24DDC8BE}"/>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3C5F285-5190-4E95-9DEF-D9AE149BACB6}"/>
              </a:ext>
            </a:extLst>
          </p:cNvPr>
          <p:cNvGraphicFramePr>
            <a:graphicFrameLocks noChangeAspect="1"/>
          </p:cNvGraphicFramePr>
          <p:nvPr>
            <p:custDataLst>
              <p:tags r:id="rId2"/>
            </p:custDataLst>
            <p:extLst>
              <p:ext uri="{D42A27DB-BD31-4B8C-83A1-F6EECF244321}">
                <p14:modId xmlns:p14="http://schemas.microsoft.com/office/powerpoint/2010/main" val="3729591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4"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F3C5F285-5190-4E95-9DEF-D9AE149BACB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36" name="Google Shape;536;p43"/>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595959"/>
                </a:solidFill>
                <a:effectLst/>
                <a:uLnTx/>
                <a:uFillTx/>
                <a:latin typeface="PT Serif" panose="020A0603040505020204" pitchFamily="18" charset="0"/>
                <a:sym typeface="Arial"/>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21</a:t>
            </a:fld>
            <a:endParaRPr kumimoji="0" sz="1000" b="0" i="0" u="none" strike="noStrike" kern="0" cap="none" spc="0" normalizeH="0" baseline="0" noProof="0" dirty="0">
              <a:ln>
                <a:noFill/>
              </a:ln>
              <a:solidFill>
                <a:srgbClr val="595959"/>
              </a:solidFill>
              <a:effectLst/>
              <a:uLnTx/>
              <a:uFillTx/>
              <a:latin typeface="PT Serif" panose="020A0603040505020204" pitchFamily="18" charset="0"/>
              <a:sym typeface="Arial"/>
            </a:endParaRPr>
          </a:p>
        </p:txBody>
      </p:sp>
      <p:sp>
        <p:nvSpPr>
          <p:cNvPr id="538" name="Google Shape;538;p43"/>
          <p:cNvSpPr txBox="1"/>
          <p:nvPr/>
        </p:nvSpPr>
        <p:spPr>
          <a:xfrm>
            <a:off x="416115" y="1039345"/>
            <a:ext cx="936270" cy="12300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PT Serif"/>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Meeting</a:t>
            </a:r>
            <a:endParaRPr kumimoji="0" sz="800" b="0"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endParaRPr>
          </a:p>
        </p:txBody>
      </p:sp>
      <p:sp>
        <p:nvSpPr>
          <p:cNvPr id="539" name="Google Shape;539;p43"/>
          <p:cNvSpPr txBox="1"/>
          <p:nvPr/>
        </p:nvSpPr>
        <p:spPr>
          <a:xfrm>
            <a:off x="1484604" y="1039345"/>
            <a:ext cx="3039999" cy="12300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PT Serif"/>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Objective</a:t>
            </a:r>
            <a:endParaRPr kumimoji="0" sz="800" b="0"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endParaRPr>
          </a:p>
        </p:txBody>
      </p:sp>
      <p:sp>
        <p:nvSpPr>
          <p:cNvPr id="540" name="Google Shape;540;p43"/>
          <p:cNvSpPr txBox="1"/>
          <p:nvPr/>
        </p:nvSpPr>
        <p:spPr>
          <a:xfrm>
            <a:off x="4656721" y="1039345"/>
            <a:ext cx="805677" cy="12300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PT Serif"/>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Timing</a:t>
            </a:r>
            <a:endParaRPr kumimoji="0" sz="800" b="0"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endParaRPr>
          </a:p>
        </p:txBody>
      </p:sp>
      <p:sp>
        <p:nvSpPr>
          <p:cNvPr id="541" name="Google Shape;541;p43"/>
          <p:cNvSpPr txBox="1"/>
          <p:nvPr/>
        </p:nvSpPr>
        <p:spPr>
          <a:xfrm>
            <a:off x="5594375" y="1039345"/>
            <a:ext cx="654177" cy="12300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PT Serif"/>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Lead</a:t>
            </a:r>
            <a:endParaRPr kumimoji="0" sz="800" b="0"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endParaRPr>
          </a:p>
        </p:txBody>
      </p:sp>
      <p:grpSp>
        <p:nvGrpSpPr>
          <p:cNvPr id="7" name="Group 6">
            <a:extLst>
              <a:ext uri="{FF2B5EF4-FFF2-40B4-BE49-F238E27FC236}">
                <a16:creationId xmlns:a16="http://schemas.microsoft.com/office/drawing/2014/main" id="{98FD4C92-46F1-44B2-9AA1-BEB144FEA4F7}"/>
              </a:ext>
            </a:extLst>
          </p:cNvPr>
          <p:cNvGrpSpPr/>
          <p:nvPr/>
        </p:nvGrpSpPr>
        <p:grpSpPr>
          <a:xfrm>
            <a:off x="416115" y="2330516"/>
            <a:ext cx="8299170" cy="666900"/>
            <a:chOff x="457200" y="2795923"/>
            <a:chExt cx="8217000" cy="666900"/>
          </a:xfrm>
        </p:grpSpPr>
        <p:sp>
          <p:nvSpPr>
            <p:cNvPr id="542" name="Google Shape;542;p43"/>
            <p:cNvSpPr/>
            <p:nvPr/>
          </p:nvSpPr>
          <p:spPr>
            <a:xfrm>
              <a:off x="457200" y="279592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Sprint Retro</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43" name="Google Shape;543;p43"/>
            <p:cNvSpPr/>
            <p:nvPr/>
          </p:nvSpPr>
          <p:spPr>
            <a:xfrm>
              <a:off x="1515110" y="2795923"/>
              <a:ext cx="3009900" cy="666900"/>
            </a:xfrm>
            <a:prstGeom prst="rect">
              <a:avLst/>
            </a:prstGeom>
            <a:solidFill>
              <a:srgbClr val="FFFFFF"/>
            </a:solidFill>
            <a:ln>
              <a:noFill/>
            </a:ln>
          </p:spPr>
          <p:txBody>
            <a:bodyPr spcFirstLastPara="1" wrap="square" lIns="0" tIns="0" rIns="0" bIns="0" anchor="t" anchorCtr="0">
              <a:sp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Timeboxed meeting that takes place after the sprint review and before sprint planning.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20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Examine how the just-completed sprint went as far as people, relationships, processes, and tools. </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20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Identify and order what went well.</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PT Serif"/>
              </a:endParaRPr>
            </a:p>
          </p:txBody>
        </p:sp>
        <p:sp>
          <p:nvSpPr>
            <p:cNvPr id="544" name="Google Shape;544;p43"/>
            <p:cNvSpPr/>
            <p:nvPr/>
          </p:nvSpPr>
          <p:spPr>
            <a:xfrm>
              <a:off x="4655820" y="279592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TBC</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45" name="Google Shape;545;p43"/>
            <p:cNvSpPr/>
            <p:nvPr/>
          </p:nvSpPr>
          <p:spPr>
            <a:xfrm>
              <a:off x="5584190" y="279592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Tami</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46" name="Google Shape;546;p43"/>
            <p:cNvSpPr/>
            <p:nvPr/>
          </p:nvSpPr>
          <p:spPr>
            <a:xfrm>
              <a:off x="6362700" y="279592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Ashley, Jesse, Jared, Carl, Nadya, Tami, James, Grace, Kit</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grpSp>
      <p:grpSp>
        <p:nvGrpSpPr>
          <p:cNvPr id="8" name="Group 7">
            <a:extLst>
              <a:ext uri="{FF2B5EF4-FFF2-40B4-BE49-F238E27FC236}">
                <a16:creationId xmlns:a16="http://schemas.microsoft.com/office/drawing/2014/main" id="{DC538B2F-87D8-497F-AE38-E1377D621D26}"/>
              </a:ext>
            </a:extLst>
          </p:cNvPr>
          <p:cNvGrpSpPr/>
          <p:nvPr/>
        </p:nvGrpSpPr>
        <p:grpSpPr>
          <a:xfrm>
            <a:off x="416115" y="3140776"/>
            <a:ext cx="8299170" cy="492300"/>
            <a:chOff x="457200" y="3606066"/>
            <a:chExt cx="8217000" cy="492300"/>
          </a:xfrm>
        </p:grpSpPr>
        <p:sp>
          <p:nvSpPr>
            <p:cNvPr id="547" name="Google Shape;547;p43"/>
            <p:cNvSpPr/>
            <p:nvPr/>
          </p:nvSpPr>
          <p:spPr>
            <a:xfrm>
              <a:off x="457200" y="3606066"/>
              <a:ext cx="927000" cy="246221"/>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Backlog Grooming for internal team</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48" name="Google Shape;548;p43"/>
            <p:cNvSpPr/>
            <p:nvPr/>
          </p:nvSpPr>
          <p:spPr>
            <a:xfrm>
              <a:off x="1515110" y="3606066"/>
              <a:ext cx="3009900" cy="492300"/>
            </a:xfrm>
            <a:prstGeom prst="rect">
              <a:avLst/>
            </a:prstGeom>
            <a:solidFill>
              <a:srgbClr val="FFFFFF"/>
            </a:solidFill>
            <a:ln>
              <a:noFill/>
            </a:ln>
          </p:spPr>
          <p:txBody>
            <a:bodyPr spcFirstLastPara="1" wrap="square" lIns="0" tIns="0" rIns="0" bIns="0" anchor="t" anchorCtr="0">
              <a:sp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Ensure the backlog remains populated with items that are relevant, detailed and estimated to a degree appropriate with their priority, and in keeping with current understanding of the project or product and its objectives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49" name="Google Shape;549;p43"/>
            <p:cNvSpPr/>
            <p:nvPr/>
          </p:nvSpPr>
          <p:spPr>
            <a:xfrm>
              <a:off x="4655820" y="3606066"/>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TBC</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50" name="Google Shape;550;p43"/>
            <p:cNvSpPr/>
            <p:nvPr/>
          </p:nvSpPr>
          <p:spPr>
            <a:xfrm>
              <a:off x="5584190" y="3606066"/>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 Ashley</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51" name="Google Shape;551;p43"/>
            <p:cNvSpPr/>
            <p:nvPr/>
          </p:nvSpPr>
          <p:spPr>
            <a:xfrm>
              <a:off x="6362700" y="3606066"/>
              <a:ext cx="2311500" cy="246221"/>
            </a:xfrm>
            <a:prstGeom prst="rect">
              <a:avLst/>
            </a:prstGeom>
            <a:solidFill>
              <a:srgbClr val="FFFFFF"/>
            </a:solidFill>
            <a:ln>
              <a:noFill/>
            </a:ln>
          </p:spPr>
          <p:txBody>
            <a:bodyPr spcFirstLastPara="1" wrap="square" lIns="0" tIns="0" rIns="0" bIns="0" anchor="t" anchorCtr="0">
              <a:spAutoFit/>
            </a:bodyPr>
            <a:lstStyle/>
            <a:p>
              <a:pPr>
                <a:defRPr/>
              </a:pP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Ashley, Jesse, Jared, Carl, Nadya, </a:t>
              </a:r>
              <a:r>
                <a:rPr kumimoji="0" lang="es-ES" sz="800" b="0" i="0" u="none" strike="noStrike" kern="0" cap="none" spc="0" normalizeH="0" baseline="0" noProof="0" dirty="0" err="1">
                  <a:ln>
                    <a:noFill/>
                  </a:ln>
                  <a:solidFill>
                    <a:srgbClr val="000000"/>
                  </a:solidFill>
                  <a:effectLst/>
                  <a:uLnTx/>
                  <a:uFillTx/>
                  <a:latin typeface="PT Serif" panose="020A0603040505020204" pitchFamily="18" charset="0"/>
                  <a:ea typeface="PT Serif"/>
                  <a:cs typeface="PT Serif"/>
                  <a:sym typeface="PT Serif"/>
                </a:rPr>
                <a:t>Tami</a:t>
              </a: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 James, Grace, Kit</a:t>
              </a:r>
              <a:r>
                <a:rPr kumimoji="0" lang="es-ES"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rPr>
                <a:t>, </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grpSp>
      <p:grpSp>
        <p:nvGrpSpPr>
          <p:cNvPr id="12" name="Group 11">
            <a:extLst>
              <a:ext uri="{FF2B5EF4-FFF2-40B4-BE49-F238E27FC236}">
                <a16:creationId xmlns:a16="http://schemas.microsoft.com/office/drawing/2014/main" id="{87AE6435-AB6F-4E22-9179-8601158FDD7C}"/>
              </a:ext>
            </a:extLst>
          </p:cNvPr>
          <p:cNvGrpSpPr/>
          <p:nvPr/>
        </p:nvGrpSpPr>
        <p:grpSpPr>
          <a:xfrm>
            <a:off x="416115" y="1925210"/>
            <a:ext cx="8299170" cy="246221"/>
            <a:chOff x="457200" y="1915833"/>
            <a:chExt cx="8217000" cy="246221"/>
          </a:xfrm>
        </p:grpSpPr>
        <p:sp>
          <p:nvSpPr>
            <p:cNvPr id="557" name="Google Shape;557;p43"/>
            <p:cNvSpPr/>
            <p:nvPr/>
          </p:nvSpPr>
          <p:spPr>
            <a:xfrm>
              <a:off x="457200" y="1915833"/>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Daily Standup</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58" name="Google Shape;558;p43"/>
            <p:cNvSpPr/>
            <p:nvPr/>
          </p:nvSpPr>
          <p:spPr>
            <a:xfrm>
              <a:off x="1515110" y="1915833"/>
              <a:ext cx="3009900" cy="123000"/>
            </a:xfrm>
            <a:prstGeom prst="rect">
              <a:avLst/>
            </a:prstGeom>
            <a:solidFill>
              <a:srgbClr val="FFFFFF"/>
            </a:solidFill>
            <a:ln>
              <a:noFill/>
            </a:ln>
          </p:spPr>
          <p:txBody>
            <a:bodyPr spcFirstLastPara="1" wrap="square" lIns="0" tIns="0" rIns="0" bIns="0" anchor="t" anchorCtr="0">
              <a:sp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Daily Check in of progress and identifying blockers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59" name="Google Shape;559;p43"/>
            <p:cNvSpPr/>
            <p:nvPr/>
          </p:nvSpPr>
          <p:spPr>
            <a:xfrm>
              <a:off x="4655820" y="1915833"/>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TBC</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60" name="Google Shape;560;p43"/>
            <p:cNvSpPr/>
            <p:nvPr/>
          </p:nvSpPr>
          <p:spPr>
            <a:xfrm>
              <a:off x="5584190" y="1915833"/>
              <a:ext cx="64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Tami</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61" name="Google Shape;561;p43"/>
            <p:cNvSpPr/>
            <p:nvPr/>
          </p:nvSpPr>
          <p:spPr>
            <a:xfrm>
              <a:off x="6362700" y="1915833"/>
              <a:ext cx="2311500" cy="246221"/>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Ashley, Jesse, Jared, Carl, Nadya, </a:t>
              </a:r>
              <a:r>
                <a:rPr kumimoji="0" lang="es-ES" sz="800" b="0" i="0" u="none" strike="noStrike" kern="0" cap="none" spc="0" normalizeH="0" baseline="0" noProof="0" dirty="0" err="1">
                  <a:ln>
                    <a:noFill/>
                  </a:ln>
                  <a:solidFill>
                    <a:srgbClr val="000000"/>
                  </a:solidFill>
                  <a:effectLst/>
                  <a:uLnTx/>
                  <a:uFillTx/>
                  <a:latin typeface="PT Serif" panose="020A0603040505020204" pitchFamily="18" charset="0"/>
                  <a:ea typeface="PT Serif"/>
                  <a:cs typeface="PT Serif"/>
                  <a:sym typeface="PT Serif"/>
                </a:rPr>
                <a:t>Tami</a:t>
              </a: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 James, Grace, Kit</a:t>
              </a:r>
              <a:endParaRPr kumimoji="0" lang="es-ES"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grpSp>
      <p:grpSp>
        <p:nvGrpSpPr>
          <p:cNvPr id="11" name="Group 10">
            <a:extLst>
              <a:ext uri="{FF2B5EF4-FFF2-40B4-BE49-F238E27FC236}">
                <a16:creationId xmlns:a16="http://schemas.microsoft.com/office/drawing/2014/main" id="{1C52C979-48A3-4E74-AA86-D54154427FAA}"/>
              </a:ext>
            </a:extLst>
          </p:cNvPr>
          <p:cNvGrpSpPr/>
          <p:nvPr/>
        </p:nvGrpSpPr>
        <p:grpSpPr>
          <a:xfrm>
            <a:off x="416115" y="1238250"/>
            <a:ext cx="8299170" cy="543600"/>
            <a:chOff x="457200" y="1181100"/>
            <a:chExt cx="8217000" cy="543600"/>
          </a:xfrm>
        </p:grpSpPr>
        <p:sp>
          <p:nvSpPr>
            <p:cNvPr id="567" name="Google Shape;567;p43"/>
            <p:cNvSpPr/>
            <p:nvPr/>
          </p:nvSpPr>
          <p:spPr>
            <a:xfrm>
              <a:off x="457200" y="1181100"/>
              <a:ext cx="9270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Sprint Planning</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68" name="Google Shape;568;p43"/>
            <p:cNvSpPr/>
            <p:nvPr/>
          </p:nvSpPr>
          <p:spPr>
            <a:xfrm>
              <a:off x="1515110" y="1181100"/>
              <a:ext cx="3009900" cy="543600"/>
            </a:xfrm>
            <a:prstGeom prst="rect">
              <a:avLst/>
            </a:prstGeom>
            <a:solidFill>
              <a:srgbClr val="FFFFFF"/>
            </a:solidFill>
            <a:ln>
              <a:noFill/>
            </a:ln>
          </p:spPr>
          <p:txBody>
            <a:bodyPr spcFirstLastPara="1" wrap="square" lIns="0" tIns="0" rIns="0" bIns="0" anchor="t" anchorCtr="0">
              <a:spAutoFit/>
            </a:bodyPr>
            <a:lstStyle/>
            <a:p>
              <a:pPr marL="131193" marR="0" lvl="2" indent="-131193" algn="l" defTabSz="914400" rtl="0" eaLnBrk="1" fontAlgn="auto" latinLnBrk="0" hangingPunct="1">
                <a:lnSpc>
                  <a:spcPct val="100000"/>
                </a:lnSpc>
                <a:spcBef>
                  <a:spcPts val="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Kicks off the sprint. </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20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Define what can be delivered in the sprint and how that work will be achieved. </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2" indent="-131193" algn="l" defTabSz="914400" rtl="0" eaLnBrk="1" fontAlgn="auto" latinLnBrk="0" hangingPunct="1">
                <a:lnSpc>
                  <a:spcPct val="100000"/>
                </a:lnSpc>
                <a:spcBef>
                  <a:spcPts val="200"/>
                </a:spcBef>
                <a:spcAft>
                  <a:spcPts val="0"/>
                </a:spcAft>
                <a:buClr>
                  <a:srgbClr val="000000"/>
                </a:buClr>
                <a:buSzPts val="8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Collaboration with the whole scrum team.</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PT Serif"/>
              </a:endParaRPr>
            </a:p>
          </p:txBody>
        </p:sp>
        <p:sp>
          <p:nvSpPr>
            <p:cNvPr id="569" name="Google Shape;569;p43"/>
            <p:cNvSpPr/>
            <p:nvPr/>
          </p:nvSpPr>
          <p:spPr>
            <a:xfrm>
              <a:off x="4655820" y="1181100"/>
              <a:ext cx="797700" cy="1230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a:ln>
                    <a:noFill/>
                  </a:ln>
                  <a:solidFill>
                    <a:srgbClr val="000000"/>
                  </a:solidFill>
                  <a:effectLst/>
                  <a:uLnTx/>
                  <a:uFillTx/>
                  <a:latin typeface="PT Serif" panose="020A0603040505020204" pitchFamily="18" charset="0"/>
                  <a:ea typeface="PT Serif"/>
                  <a:cs typeface="PT Serif"/>
                  <a:sym typeface="PT Serif"/>
                </a:rPr>
                <a:t>TBC</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70" name="Google Shape;570;p43"/>
            <p:cNvSpPr/>
            <p:nvPr/>
          </p:nvSpPr>
          <p:spPr>
            <a:xfrm>
              <a:off x="5584190" y="1181100"/>
              <a:ext cx="647700" cy="2463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 Ashley</a:t>
              </a:r>
              <a:endParaRPr kumimoji="0"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sp>
          <p:nvSpPr>
            <p:cNvPr id="571" name="Google Shape;571;p43"/>
            <p:cNvSpPr/>
            <p:nvPr/>
          </p:nvSpPr>
          <p:spPr>
            <a:xfrm>
              <a:off x="6362700" y="1181100"/>
              <a:ext cx="2311500" cy="246300"/>
            </a:xfrm>
            <a:prstGeom prst="rect">
              <a:avLst/>
            </a:prstGeom>
            <a:solidFill>
              <a:srgbClr val="FFFFFF"/>
            </a:solid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Jordan, Ashley, Jesse, Jared, Carl, Nadya, </a:t>
              </a:r>
              <a:r>
                <a:rPr kumimoji="0" lang="es-ES" sz="800" b="0" i="0" u="none" strike="noStrike" kern="0" cap="none" spc="0" normalizeH="0" baseline="0" noProof="0" dirty="0" err="1">
                  <a:ln>
                    <a:noFill/>
                  </a:ln>
                  <a:solidFill>
                    <a:srgbClr val="000000"/>
                  </a:solidFill>
                  <a:effectLst/>
                  <a:uLnTx/>
                  <a:uFillTx/>
                  <a:latin typeface="PT Serif" panose="020A0603040505020204" pitchFamily="18" charset="0"/>
                  <a:ea typeface="PT Serif"/>
                  <a:cs typeface="PT Serif"/>
                  <a:sym typeface="PT Serif"/>
                </a:rPr>
                <a:t>Tami</a:t>
              </a:r>
              <a:r>
                <a:rPr kumimoji="0" lang="es-ES"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 James, Grace, Kit</a:t>
              </a:r>
              <a:endParaRPr kumimoji="0" lang="es-ES" sz="800" b="0" i="0" u="none" strike="noStrike" kern="0" cap="none" spc="0" normalizeH="0" baseline="0" noProof="0" dirty="0">
                <a:ln>
                  <a:noFill/>
                </a:ln>
                <a:solidFill>
                  <a:srgbClr val="FFFFFF"/>
                </a:solidFill>
                <a:effectLst/>
                <a:uLnTx/>
                <a:uFillTx/>
                <a:latin typeface="PT Serif" panose="020A0603040505020204" pitchFamily="18" charset="0"/>
                <a:ea typeface="PT Serif"/>
                <a:cs typeface="PT Serif"/>
                <a:sym typeface="PT Serif"/>
              </a:endParaRPr>
            </a:p>
          </p:txBody>
        </p:sp>
      </p:grpSp>
      <p:sp>
        <p:nvSpPr>
          <p:cNvPr id="572" name="Google Shape;572;p43"/>
          <p:cNvSpPr txBox="1"/>
          <p:nvPr/>
        </p:nvSpPr>
        <p:spPr>
          <a:xfrm>
            <a:off x="6380670" y="1039345"/>
            <a:ext cx="2334615" cy="123000"/>
          </a:xfrm>
          <a:prstGeom prst="rect">
            <a:avLst/>
          </a:prstGeom>
          <a:noFill/>
          <a:ln>
            <a:noFill/>
          </a:ln>
        </p:spPr>
        <p:txBody>
          <a:bodyPr spcFirstLastPara="1" wrap="square" lIns="0" tIns="0" rIns="0" bIns="0" anchor="b"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800"/>
              <a:buFont typeface="PT Serif"/>
              <a:buNone/>
              <a:tabLst/>
              <a:defRPr/>
            </a:pPr>
            <a:r>
              <a:rPr kumimoji="0" lang="en" sz="800" b="1" i="0" u="none" strike="noStrike" kern="0" cap="none" spc="0" normalizeH="0" baseline="0" noProof="0">
                <a:ln>
                  <a:noFill/>
                </a:ln>
                <a:solidFill>
                  <a:srgbClr val="4285F4"/>
                </a:solidFill>
                <a:effectLst/>
                <a:uLnTx/>
                <a:uFillTx/>
                <a:latin typeface="PT Serif" panose="020A0603040505020204" pitchFamily="18" charset="0"/>
                <a:ea typeface="PT Serif"/>
                <a:cs typeface="PT Serif"/>
                <a:sym typeface="PT Serif"/>
              </a:rPr>
              <a:t>Attendees</a:t>
            </a:r>
            <a:endParaRPr kumimoji="0" sz="800" b="0"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endParaRPr>
          </a:p>
        </p:txBody>
      </p:sp>
      <p:cxnSp>
        <p:nvCxnSpPr>
          <p:cNvPr id="573" name="Google Shape;573;p43"/>
          <p:cNvCxnSpPr/>
          <p:nvPr/>
        </p:nvCxnSpPr>
        <p:spPr>
          <a:xfrm>
            <a:off x="416115" y="1184910"/>
            <a:ext cx="8292807" cy="0"/>
          </a:xfrm>
          <a:prstGeom prst="straightConnector1">
            <a:avLst/>
          </a:prstGeom>
          <a:noFill/>
          <a:ln w="9525" cap="flat" cmpd="sng">
            <a:solidFill>
              <a:srgbClr val="3B7FF2"/>
            </a:solidFill>
            <a:prstDash val="solid"/>
            <a:round/>
            <a:headEnd type="none" w="sm" len="sm"/>
            <a:tailEnd type="none" w="sm" len="sm"/>
          </a:ln>
        </p:spPr>
      </p:cxnSp>
      <p:cxnSp>
        <p:nvCxnSpPr>
          <p:cNvPr id="574" name="Google Shape;574;p43"/>
          <p:cNvCxnSpPr/>
          <p:nvPr/>
        </p:nvCxnSpPr>
        <p:spPr>
          <a:xfrm>
            <a:off x="416115" y="1853530"/>
            <a:ext cx="8292807"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576" name="Google Shape;576;p43"/>
          <p:cNvCxnSpPr/>
          <p:nvPr/>
        </p:nvCxnSpPr>
        <p:spPr>
          <a:xfrm>
            <a:off x="416115" y="2258836"/>
            <a:ext cx="8292807"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577" name="Google Shape;577;p43"/>
          <p:cNvCxnSpPr/>
          <p:nvPr/>
        </p:nvCxnSpPr>
        <p:spPr>
          <a:xfrm>
            <a:off x="416115" y="3069096"/>
            <a:ext cx="8292807"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38" name="Title 2">
            <a:extLst>
              <a:ext uri="{FF2B5EF4-FFF2-40B4-BE49-F238E27FC236}">
                <a16:creationId xmlns:a16="http://schemas.microsoft.com/office/drawing/2014/main" id="{5000447F-C8A0-CC42-AC80-88B839F9AB85}"/>
              </a:ext>
            </a:extLst>
          </p:cNvPr>
          <p:cNvSpPr txBox="1">
            <a:spLocks/>
          </p:cNvSpPr>
          <p:nvPr/>
        </p:nvSpPr>
        <p:spPr>
          <a:xfrm>
            <a:off x="311700" y="325384"/>
            <a:ext cx="8520600" cy="461635"/>
          </a:xfrm>
          <a:prstGeom prst="rect">
            <a:avLst/>
          </a:prstGeom>
          <a:noFill/>
          <a:ln>
            <a:noFill/>
          </a:ln>
          <a:extLst>
            <a:ext uri="{909E8E84-426E-40DD-AFC4-6F175D3DCCD1}">
              <a14:hiddenFill xmlns:a14="http://schemas.microsoft.com/office/drawing/2010/main">
                <a:solidFill>
                  <a:srgbClr val="FFFFFF"/>
                </a:solidFill>
              </a14:hiddenFill>
            </a:ext>
          </a:extLst>
        </p:spPr>
        <p:txBody>
          <a:bodyPr spcFirstLastPara="1" vert="horz"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1800"/>
              <a:buFont typeface="Century Gothic"/>
              <a:buNone/>
              <a:defRPr sz="1800" b="1" i="0" u="none" strike="noStrike" cap="none">
                <a:solidFill>
                  <a:srgbClr val="434343"/>
                </a:solidFill>
                <a:latin typeface="Century Gothic"/>
                <a:ea typeface="Century Gothic"/>
                <a:cs typeface="Century Gothic"/>
                <a:sym typeface="Century Gothic"/>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dirty="0"/>
              <a:t>Core team meetings</a:t>
            </a:r>
            <a:endParaRPr lang="en-GB" dirty="0">
              <a:latin typeface="Century Gothic" panose="020B0502020202020204" pitchFamily="34" charset="0"/>
            </a:endParaRPr>
          </a:p>
        </p:txBody>
      </p:sp>
      <p:sp>
        <p:nvSpPr>
          <p:cNvPr id="41" name="Google Shape;693;p75">
            <a:extLst>
              <a:ext uri="{FF2B5EF4-FFF2-40B4-BE49-F238E27FC236}">
                <a16:creationId xmlns:a16="http://schemas.microsoft.com/office/drawing/2014/main" id="{53363700-BC92-884D-9F04-319916616B56}"/>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89A0DE5-0390-416D-8E95-26EEABFB02F5}"/>
              </a:ext>
            </a:extLst>
          </p:cNvPr>
          <p:cNvGraphicFramePr>
            <a:graphicFrameLocks noChangeAspect="1"/>
          </p:cNvGraphicFramePr>
          <p:nvPr>
            <p:custDataLst>
              <p:tags r:id="rId2"/>
            </p:custDataLst>
            <p:extLst>
              <p:ext uri="{D42A27DB-BD31-4B8C-83A1-F6EECF244321}">
                <p14:modId xmlns:p14="http://schemas.microsoft.com/office/powerpoint/2010/main" val="42181627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8"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989A0DE5-0390-416D-8E95-26EEABFB02F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91" name="Google Shape;591;p45"/>
          <p:cNvSpPr/>
          <p:nvPr/>
        </p:nvSpPr>
        <p:spPr>
          <a:xfrm>
            <a:off x="426848" y="2578867"/>
            <a:ext cx="6853876" cy="737532"/>
          </a:xfrm>
          <a:prstGeom prst="trapezoid">
            <a:avLst>
              <a:gd name="adj" fmla="val 72523"/>
            </a:avLst>
          </a:prstGeom>
          <a:solidFill>
            <a:schemeClr val="accent1">
              <a:lumMod val="20000"/>
              <a:lumOff val="80000"/>
              <a:alpha val="37811"/>
            </a:schemeClr>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2" name="Google Shape;592;p45"/>
          <p:cNvSpPr/>
          <p:nvPr/>
        </p:nvSpPr>
        <p:spPr>
          <a:xfrm>
            <a:off x="2200735" y="2864496"/>
            <a:ext cx="545097" cy="430584"/>
          </a:xfrm>
          <a:prstGeom prst="rightArrow">
            <a:avLst>
              <a:gd name="adj1" fmla="val 55361"/>
              <a:gd name="adj2" fmla="val 66474"/>
            </a:avLst>
          </a:prstGeom>
          <a:solidFill>
            <a:schemeClr val="dk2"/>
          </a:solidFill>
          <a:ln>
            <a:noFill/>
          </a:ln>
        </p:spPr>
        <p:txBody>
          <a:bodyPr spcFirstLastPara="1" wrap="square" lIns="68550" tIns="34275" rIns="68550"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3" name="Google Shape;593;p45"/>
          <p:cNvSpPr/>
          <p:nvPr/>
        </p:nvSpPr>
        <p:spPr>
          <a:xfrm flipH="1">
            <a:off x="3261270" y="2961669"/>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4" name="Google Shape;594;p45"/>
          <p:cNvSpPr/>
          <p:nvPr/>
        </p:nvSpPr>
        <p:spPr>
          <a:xfrm flipH="1">
            <a:off x="3261270" y="2823605"/>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5" name="Google Shape;595;p45"/>
          <p:cNvSpPr/>
          <p:nvPr/>
        </p:nvSpPr>
        <p:spPr>
          <a:xfrm flipH="1">
            <a:off x="2975746" y="2998790"/>
            <a:ext cx="346329" cy="231971"/>
          </a:xfrm>
          <a:prstGeom prst="cube">
            <a:avLst>
              <a:gd name="adj" fmla="val 41662"/>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6" name="Google Shape;596;p45"/>
          <p:cNvSpPr txBox="1"/>
          <p:nvPr/>
        </p:nvSpPr>
        <p:spPr>
          <a:xfrm>
            <a:off x="3032392" y="1494261"/>
            <a:ext cx="1112313" cy="502341"/>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Backlog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Features for a Sprint estimated by team</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Team commitment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97" name="Google Shape;597;p45"/>
          <p:cNvSpPr txBox="1"/>
          <p:nvPr/>
        </p:nvSpPr>
        <p:spPr>
          <a:xfrm>
            <a:off x="4344736" y="2331414"/>
            <a:ext cx="787800" cy="37675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Time-boxed</a:t>
            </a:r>
            <a:b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b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Test/Develop</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(No changes)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598" name="Google Shape;598;p45"/>
          <p:cNvSpPr/>
          <p:nvPr/>
        </p:nvSpPr>
        <p:spPr>
          <a:xfrm flipH="1">
            <a:off x="6456025" y="2885750"/>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599" name="Google Shape;599;p45"/>
          <p:cNvSpPr/>
          <p:nvPr/>
        </p:nvSpPr>
        <p:spPr>
          <a:xfrm flipH="1">
            <a:off x="6456025" y="2747685"/>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0" name="Google Shape;600;p45"/>
          <p:cNvSpPr/>
          <p:nvPr/>
        </p:nvSpPr>
        <p:spPr>
          <a:xfrm flipH="1">
            <a:off x="6170501" y="2922872"/>
            <a:ext cx="346329" cy="231971"/>
          </a:xfrm>
          <a:prstGeom prst="cube">
            <a:avLst>
              <a:gd name="adj" fmla="val 41662"/>
            </a:avLst>
          </a:prstGeom>
          <a:solidFill>
            <a:schemeClr val="accent4"/>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1" name="Google Shape;601;p45"/>
          <p:cNvSpPr/>
          <p:nvPr/>
        </p:nvSpPr>
        <p:spPr>
          <a:xfrm flipH="1">
            <a:off x="1215551"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2" name="Google Shape;602;p45"/>
          <p:cNvSpPr/>
          <p:nvPr/>
        </p:nvSpPr>
        <p:spPr>
          <a:xfrm flipH="1">
            <a:off x="1561614" y="2494102"/>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3" name="Google Shape;603;p45"/>
          <p:cNvSpPr/>
          <p:nvPr/>
        </p:nvSpPr>
        <p:spPr>
          <a:xfrm flipH="1">
            <a:off x="1638301"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4" name="Google Shape;604;p45"/>
          <p:cNvSpPr/>
          <p:nvPr/>
        </p:nvSpPr>
        <p:spPr>
          <a:xfrm flipH="1">
            <a:off x="1638301"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5" name="Google Shape;605;p45"/>
          <p:cNvSpPr/>
          <p:nvPr/>
        </p:nvSpPr>
        <p:spPr>
          <a:xfrm flipH="1">
            <a:off x="1299162" y="2856757"/>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6" name="Google Shape;606;p45"/>
          <p:cNvSpPr/>
          <p:nvPr/>
        </p:nvSpPr>
        <p:spPr>
          <a:xfrm flipH="1">
            <a:off x="1299162" y="2723426"/>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7" name="Google Shape;607;p45"/>
          <p:cNvSpPr/>
          <p:nvPr/>
        </p:nvSpPr>
        <p:spPr>
          <a:xfrm flipH="1">
            <a:off x="1023429" y="2989810"/>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8" name="Google Shape;608;p45"/>
          <p:cNvSpPr/>
          <p:nvPr/>
        </p:nvSpPr>
        <p:spPr>
          <a:xfrm flipH="1">
            <a:off x="1638301" y="3020125"/>
            <a:ext cx="334512" cy="224014"/>
          </a:xfrm>
          <a:prstGeom prst="cube">
            <a:avLst>
              <a:gd name="adj" fmla="val 41662"/>
            </a:avLst>
          </a:prstGeom>
          <a:solidFill>
            <a:srgbClr val="B1CDFB"/>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endParaRPr>
          </a:p>
        </p:txBody>
      </p:sp>
      <p:sp>
        <p:nvSpPr>
          <p:cNvPr id="609" name="Google Shape;609;p45"/>
          <p:cNvSpPr txBox="1"/>
          <p:nvPr/>
        </p:nvSpPr>
        <p:spPr>
          <a:xfrm>
            <a:off x="428277" y="1494261"/>
            <a:ext cx="1447734" cy="376756"/>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Product Backlog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User focused prioritized product features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0" name="Google Shape;610;p45"/>
          <p:cNvSpPr/>
          <p:nvPr/>
        </p:nvSpPr>
        <p:spPr>
          <a:xfrm>
            <a:off x="1780319" y="2061970"/>
            <a:ext cx="1023779" cy="369332"/>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0</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Team alignment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Release planning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1" name="Google Shape;611;p45"/>
          <p:cNvSpPr txBox="1"/>
          <p:nvPr/>
        </p:nvSpPr>
        <p:spPr>
          <a:xfrm>
            <a:off x="5867563" y="2162841"/>
            <a:ext cx="1046767" cy="251170"/>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Working software ready for deployment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grpSp>
        <p:nvGrpSpPr>
          <p:cNvPr id="9" name="Group 8">
            <a:extLst>
              <a:ext uri="{FF2B5EF4-FFF2-40B4-BE49-F238E27FC236}">
                <a16:creationId xmlns:a16="http://schemas.microsoft.com/office/drawing/2014/main" id="{7D903D12-1C38-4369-B95F-E2318A5FE171}"/>
              </a:ext>
            </a:extLst>
          </p:cNvPr>
          <p:cNvGrpSpPr/>
          <p:nvPr/>
        </p:nvGrpSpPr>
        <p:grpSpPr>
          <a:xfrm>
            <a:off x="409338" y="4554164"/>
            <a:ext cx="8340542" cy="125586"/>
            <a:chOff x="491509" y="4522928"/>
            <a:chExt cx="8176200" cy="123111"/>
          </a:xfrm>
        </p:grpSpPr>
        <p:cxnSp>
          <p:nvCxnSpPr>
            <p:cNvPr id="612" name="Google Shape;612;p45"/>
            <p:cNvCxnSpPr>
              <a:cxnSpLocks/>
            </p:cNvCxnSpPr>
            <p:nvPr/>
          </p:nvCxnSpPr>
          <p:spPr>
            <a:xfrm>
              <a:off x="491509" y="4584476"/>
              <a:ext cx="8176200" cy="0"/>
            </a:xfrm>
            <a:prstGeom prst="straightConnector1">
              <a:avLst/>
            </a:prstGeom>
            <a:noFill/>
            <a:ln w="28575" cap="flat" cmpd="sng">
              <a:solidFill>
                <a:schemeClr val="tx1">
                  <a:lumMod val="50000"/>
                  <a:lumOff val="50000"/>
                </a:schemeClr>
              </a:solidFill>
              <a:prstDash val="solid"/>
              <a:round/>
              <a:headEnd type="none" w="sm" len="sm"/>
              <a:tailEnd type="arrow" w="med" len="med"/>
            </a:ln>
          </p:spPr>
        </p:cxnSp>
        <p:sp>
          <p:nvSpPr>
            <p:cNvPr id="613" name="Google Shape;613;p45"/>
            <p:cNvSpPr txBox="1"/>
            <p:nvPr/>
          </p:nvSpPr>
          <p:spPr>
            <a:xfrm>
              <a:off x="3742759" y="4522928"/>
              <a:ext cx="1673700" cy="123111"/>
            </a:xfrm>
            <a:prstGeom prst="rect">
              <a:avLst/>
            </a:prstGeom>
            <a:solidFill>
              <a:schemeClr val="lt1"/>
            </a:solidFill>
            <a:ln>
              <a:noFill/>
            </a:ln>
          </p:spPr>
          <p:txBody>
            <a:bodyPr spcFirstLastPara="1" wrap="square" lIns="0" tIns="0" rIns="0" bIns="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Time-boxed “Sprint” Cycles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grpSp>
      <p:sp>
        <p:nvSpPr>
          <p:cNvPr id="614" name="Google Shape;614;p45"/>
          <p:cNvSpPr txBox="1"/>
          <p:nvPr/>
        </p:nvSpPr>
        <p:spPr>
          <a:xfrm>
            <a:off x="415976" y="3598651"/>
            <a:ext cx="1592871" cy="853601"/>
          </a:xfrm>
          <a:prstGeom prst="rect">
            <a:avLst/>
          </a:prstGeom>
          <a:solidFill>
            <a:schemeClr val="tx2">
              <a:alpha val="44005"/>
            </a:schemeClr>
          </a:solidFill>
          <a:ln w="9525" cap="flat" cmpd="sng">
            <a:noFill/>
            <a:prstDash val="solid"/>
            <a:round/>
            <a:headEnd type="none" w="sm" len="sm"/>
            <a:tailEnd type="none" w="sm" len="sm"/>
          </a:ln>
        </p:spPr>
        <p:txBody>
          <a:bodyPr spcFirstLastPara="1" wrap="square" lIns="55100" tIns="55100" rIns="55100" bIns="55100" anchor="t" anchorCtr="0">
            <a:noAutofit/>
          </a:bodyPr>
          <a:lstStyle/>
          <a:p>
            <a:pPr marL="2115" marR="0" lvl="1" indent="0" algn="l" defTabSz="914400" rtl="0" eaLnBrk="1" fontAlgn="auto" latinLnBrk="0" hangingPunct="1">
              <a:lnSpc>
                <a:spcPct val="100000"/>
              </a:lnSpc>
              <a:spcBef>
                <a:spcPts val="0"/>
              </a:spcBef>
              <a:spcAft>
                <a:spcPts val="0"/>
              </a:spcAft>
              <a:buClr>
                <a:srgbClr val="EEEEEE"/>
              </a:buClr>
              <a:buSzPts val="1250"/>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Planning </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Review product backlog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Estimate sprint backlog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Commit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5" name="Google Shape;615;p45"/>
          <p:cNvSpPr txBox="1"/>
          <p:nvPr/>
        </p:nvSpPr>
        <p:spPr>
          <a:xfrm>
            <a:off x="2134139" y="3598651"/>
            <a:ext cx="1786791" cy="853601"/>
          </a:xfrm>
          <a:prstGeom prst="rect">
            <a:avLst/>
          </a:prstGeom>
          <a:solidFill>
            <a:schemeClr val="tx2">
              <a:alpha val="44005"/>
            </a:schemeClr>
          </a:solidFill>
          <a:ln w="9525" cap="flat" cmpd="sng">
            <a:noFill/>
            <a:prstDash val="solid"/>
            <a:round/>
            <a:headEnd type="none" w="sm" len="sm"/>
            <a:tailEnd type="none" w="sm" len="sm"/>
          </a:ln>
        </p:spPr>
        <p:txBody>
          <a:bodyPr spcFirstLastPara="1" wrap="square" lIns="55100" tIns="55100" rIns="55100" bIns="55100" anchor="t" anchorCtr="0">
            <a:noAutofit/>
          </a:bodyPr>
          <a:lstStyle/>
          <a:p>
            <a:pPr marL="2115" marR="0" lvl="1" indent="0" algn="l" defTabSz="914400" rtl="0" eaLnBrk="1" fontAlgn="auto" latinLnBrk="0" hangingPunct="1">
              <a:lnSpc>
                <a:spcPct val="100000"/>
              </a:lnSpc>
              <a:spcBef>
                <a:spcPts val="0"/>
              </a:spcBef>
              <a:spcAft>
                <a:spcPts val="0"/>
              </a:spcAft>
              <a:buClr>
                <a:srgbClr val="EEEEEE"/>
              </a:buClr>
              <a:buSzPts val="1250"/>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Daily Stand up</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What did I do yesterday?</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What do I plan to do today?</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What are my impediments?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6" name="Google Shape;616;p45"/>
          <p:cNvSpPr txBox="1"/>
          <p:nvPr/>
        </p:nvSpPr>
        <p:spPr>
          <a:xfrm>
            <a:off x="4046340" y="3598651"/>
            <a:ext cx="1592871" cy="853601"/>
          </a:xfrm>
          <a:prstGeom prst="rect">
            <a:avLst/>
          </a:prstGeom>
          <a:solidFill>
            <a:schemeClr val="tx2">
              <a:alpha val="44005"/>
            </a:schemeClr>
          </a:solidFill>
          <a:ln w="9525" cap="flat" cmpd="sng">
            <a:noFill/>
            <a:prstDash val="solid"/>
            <a:round/>
            <a:headEnd type="none" w="sm" len="sm"/>
            <a:tailEnd type="none" w="sm" len="sm"/>
          </a:ln>
        </p:spPr>
        <p:txBody>
          <a:bodyPr spcFirstLastPara="1" wrap="square" lIns="55100" tIns="55100" rIns="55100" bIns="55100" anchor="t" anchorCtr="0">
            <a:noAutofit/>
          </a:bodyPr>
          <a:lstStyle/>
          <a:p>
            <a:pPr marL="2115" marR="0" lvl="1" indent="0" algn="l" defTabSz="914400" rtl="0" eaLnBrk="1" fontAlgn="auto" latinLnBrk="0" hangingPunct="1">
              <a:lnSpc>
                <a:spcPct val="100000"/>
              </a:lnSpc>
              <a:spcBef>
                <a:spcPts val="0"/>
              </a:spcBef>
              <a:spcAft>
                <a:spcPts val="0"/>
              </a:spcAft>
              <a:buClr>
                <a:srgbClr val="EEEEEE"/>
              </a:buClr>
              <a:buSzPts val="1250"/>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Review </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Demo features to all</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Share key project metrics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7" name="Google Shape;617;p45"/>
          <p:cNvSpPr txBox="1"/>
          <p:nvPr/>
        </p:nvSpPr>
        <p:spPr>
          <a:xfrm>
            <a:off x="5764503" y="3598651"/>
            <a:ext cx="1552875" cy="853601"/>
          </a:xfrm>
          <a:prstGeom prst="rect">
            <a:avLst/>
          </a:prstGeom>
          <a:solidFill>
            <a:schemeClr val="tx2">
              <a:alpha val="44005"/>
            </a:schemeClr>
          </a:solidFill>
          <a:ln w="9525" cap="flat" cmpd="sng">
            <a:noFill/>
            <a:prstDash val="solid"/>
            <a:round/>
            <a:headEnd type="none" w="sm" len="sm"/>
            <a:tailEnd type="none" w="sm" len="sm"/>
          </a:ln>
        </p:spPr>
        <p:txBody>
          <a:bodyPr spcFirstLastPara="1" wrap="square" lIns="55100" tIns="55100" rIns="55100" bIns="55100" anchor="t" anchorCtr="0">
            <a:noAutofit/>
          </a:bodyPr>
          <a:lstStyle/>
          <a:p>
            <a:pPr marL="2115" marR="0" lvl="1" indent="0" algn="l" defTabSz="914400" rtl="0" eaLnBrk="1" fontAlgn="auto" latinLnBrk="0" hangingPunct="1">
              <a:lnSpc>
                <a:spcPct val="100000"/>
              </a:lnSpc>
              <a:spcBef>
                <a:spcPts val="0"/>
              </a:spcBef>
              <a:spcAft>
                <a:spcPts val="0"/>
              </a:spcAft>
              <a:buClr>
                <a:srgbClr val="EEEEEE"/>
              </a:buClr>
              <a:buSzPts val="1250"/>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Sprint Retrospective</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Done after each sprint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Aims to improve the process for next sprint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618" name="Google Shape;618;p45"/>
          <p:cNvSpPr txBox="1"/>
          <p:nvPr/>
        </p:nvSpPr>
        <p:spPr>
          <a:xfrm>
            <a:off x="7442536" y="3598651"/>
            <a:ext cx="1266237" cy="853601"/>
          </a:xfrm>
          <a:prstGeom prst="rect">
            <a:avLst/>
          </a:prstGeom>
          <a:solidFill>
            <a:schemeClr val="tx2">
              <a:alpha val="44005"/>
            </a:schemeClr>
          </a:solidFill>
          <a:ln w="9525" cap="flat" cmpd="sng">
            <a:noFill/>
            <a:prstDash val="solid"/>
            <a:round/>
            <a:headEnd type="none" w="sm" len="sm"/>
            <a:tailEnd type="none" w="sm" len="sm"/>
          </a:ln>
        </p:spPr>
        <p:txBody>
          <a:bodyPr spcFirstLastPara="1" wrap="square" lIns="55100" tIns="55100" rIns="55100" bIns="55100" anchor="t" anchorCtr="0">
            <a:noAutofit/>
          </a:bodyPr>
          <a:lstStyle/>
          <a:p>
            <a:pPr marL="2115" marR="0" lvl="1" indent="0" algn="l" defTabSz="914400" rtl="0" eaLnBrk="1" fontAlgn="auto" latinLnBrk="0" hangingPunct="1">
              <a:lnSpc>
                <a:spcPct val="100000"/>
              </a:lnSpc>
              <a:spcBef>
                <a:spcPts val="0"/>
              </a:spcBef>
              <a:spcAft>
                <a:spcPts val="0"/>
              </a:spcAft>
              <a:buClr>
                <a:srgbClr val="EEEEEE"/>
              </a:buClr>
              <a:buSzPts val="1250"/>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Backlog Grooming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During each sprint</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68275" marR="0" lvl="2" indent="-168275" algn="l" defTabSz="914400" rtl="0" eaLnBrk="1" fontAlgn="auto" latinLnBrk="0" hangingPunct="1">
              <a:lnSpc>
                <a:spcPct val="100000"/>
              </a:lnSpc>
              <a:spcBef>
                <a:spcPts val="600"/>
              </a:spcBef>
              <a:spcAft>
                <a:spcPts val="0"/>
              </a:spcAft>
              <a:buClr>
                <a:srgbClr val="000000"/>
              </a:buClr>
              <a:buSzPts val="1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Socialize up-coming stories with the team</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grpSp>
        <p:nvGrpSpPr>
          <p:cNvPr id="8" name="Group 7">
            <a:extLst>
              <a:ext uri="{FF2B5EF4-FFF2-40B4-BE49-F238E27FC236}">
                <a16:creationId xmlns:a16="http://schemas.microsoft.com/office/drawing/2014/main" id="{FCD6F24A-C696-41A2-828E-C3A5C0C4644E}"/>
              </a:ext>
            </a:extLst>
          </p:cNvPr>
          <p:cNvGrpSpPr/>
          <p:nvPr/>
        </p:nvGrpSpPr>
        <p:grpSpPr>
          <a:xfrm>
            <a:off x="426848" y="1258073"/>
            <a:ext cx="8271597" cy="2316062"/>
            <a:chOff x="467965" y="1291783"/>
            <a:chExt cx="8189700" cy="2270426"/>
          </a:xfrm>
        </p:grpSpPr>
        <p:sp>
          <p:nvSpPr>
            <p:cNvPr id="619" name="Google Shape;619;p45"/>
            <p:cNvSpPr txBox="1"/>
            <p:nvPr/>
          </p:nvSpPr>
          <p:spPr>
            <a:xfrm>
              <a:off x="467965" y="1291783"/>
              <a:ext cx="8189700" cy="1818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50" b="1" i="0" u="none" strike="noStrike" kern="0" cap="none" spc="0" normalizeH="0" baseline="0" noProof="0" dirty="0">
                  <a:ln>
                    <a:noFill/>
                  </a:ln>
                  <a:solidFill>
                    <a:srgbClr val="4285F4"/>
                  </a:solidFill>
                  <a:effectLst/>
                  <a:uLnTx/>
                  <a:uFillTx/>
                  <a:latin typeface="PT Serif" panose="020A0603040505020204" pitchFamily="18" charset="0"/>
                  <a:ea typeface="PT Serif"/>
                  <a:cs typeface="PT Serif"/>
                  <a:sym typeface="PT Serif"/>
                </a:rPr>
                <a:t>Process:</a:t>
              </a:r>
              <a:endParaRPr kumimoji="0" sz="1050" b="1" i="0" u="none" strike="noStrike" kern="0" cap="none" spc="0" normalizeH="0" baseline="0" noProof="0" dirty="0">
                <a:ln>
                  <a:noFill/>
                </a:ln>
                <a:solidFill>
                  <a:srgbClr val="4285F4"/>
                </a:solidFill>
                <a:effectLst/>
                <a:uLnTx/>
                <a:uFillTx/>
                <a:latin typeface="PT Serif" panose="020A0603040505020204" pitchFamily="18" charset="0"/>
                <a:sym typeface="Arial"/>
              </a:endParaRPr>
            </a:p>
          </p:txBody>
        </p:sp>
        <p:sp>
          <p:nvSpPr>
            <p:cNvPr id="620" name="Google Shape;620;p45"/>
            <p:cNvSpPr txBox="1"/>
            <p:nvPr/>
          </p:nvSpPr>
          <p:spPr>
            <a:xfrm>
              <a:off x="467965" y="3380409"/>
              <a:ext cx="8189700" cy="181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indent="0">
                <a:buNone/>
                <a:defRPr sz="1200" b="1">
                  <a:solidFill>
                    <a:schemeClr val="accent1"/>
                  </a:solidFill>
                  <a:latin typeface="+mn-lt"/>
                  <a:ea typeface="PT Serif"/>
                  <a:cs typeface="PT Serif"/>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050" b="1" i="0" u="none" strike="noStrike" kern="0" cap="none" spc="0" normalizeH="0" baseline="0" noProof="0" dirty="0">
                  <a:ln>
                    <a:noFill/>
                  </a:ln>
                  <a:solidFill>
                    <a:srgbClr val="4285F4"/>
                  </a:solidFill>
                  <a:effectLst/>
                  <a:uLnTx/>
                  <a:uFillTx/>
                  <a:latin typeface="PT Serif" panose="020A0603040505020204" pitchFamily="18" charset="0"/>
                  <a:sym typeface="PT Serif"/>
                </a:rPr>
                <a:t>Meetings:</a:t>
              </a:r>
              <a:endParaRPr kumimoji="0" sz="1050" b="1" i="0" u="none" strike="noStrike" kern="0" cap="none" spc="0" normalizeH="0" baseline="0" noProof="0" dirty="0">
                <a:ln>
                  <a:noFill/>
                </a:ln>
                <a:solidFill>
                  <a:srgbClr val="4285F4"/>
                </a:solidFill>
                <a:effectLst/>
                <a:uLnTx/>
                <a:uFillTx/>
                <a:latin typeface="PT Serif" panose="020A0603040505020204" pitchFamily="18" charset="0"/>
                <a:sym typeface="Arial"/>
              </a:endParaRPr>
            </a:p>
          </p:txBody>
        </p:sp>
      </p:grpSp>
      <p:sp>
        <p:nvSpPr>
          <p:cNvPr id="622" name="Google Shape;622;p45"/>
          <p:cNvSpPr/>
          <p:nvPr/>
        </p:nvSpPr>
        <p:spPr>
          <a:xfrm rot="3009286">
            <a:off x="4006296" y="1367973"/>
            <a:ext cx="2108884" cy="2193026"/>
          </a:xfrm>
          <a:custGeom>
            <a:avLst/>
            <a:gdLst/>
            <a:ahLst/>
            <a:cxnLst/>
            <a:rect l="l" t="t" r="r" b="b"/>
            <a:pathLst>
              <a:path w="2235564" h="2299457" extrusionOk="0">
                <a:moveTo>
                  <a:pt x="99807" y="237380"/>
                </a:moveTo>
                <a:cubicBezTo>
                  <a:pt x="118264" y="211014"/>
                  <a:pt x="139257" y="185923"/>
                  <a:pt x="162762" y="162459"/>
                </a:cubicBezTo>
                <a:cubicBezTo>
                  <a:pt x="365226" y="-39651"/>
                  <a:pt x="688033" y="-55076"/>
                  <a:pt x="908845" y="126809"/>
                </a:cubicBezTo>
                <a:cubicBezTo>
                  <a:pt x="1104215" y="287736"/>
                  <a:pt x="1163279" y="556616"/>
                  <a:pt x="1063111" y="780604"/>
                </a:cubicBezTo>
                <a:cubicBezTo>
                  <a:pt x="1219890" y="830384"/>
                  <a:pt x="1359511" y="932468"/>
                  <a:pt x="1455615" y="1076764"/>
                </a:cubicBezTo>
                <a:cubicBezTo>
                  <a:pt x="1525600" y="1181844"/>
                  <a:pt x="1566035" y="1299589"/>
                  <a:pt x="1577573" y="1419141"/>
                </a:cubicBezTo>
                <a:lnTo>
                  <a:pt x="1976700" y="941016"/>
                </a:lnTo>
                <a:lnTo>
                  <a:pt x="1890412" y="868984"/>
                </a:lnTo>
                <a:lnTo>
                  <a:pt x="2233500" y="808786"/>
                </a:lnTo>
                <a:lnTo>
                  <a:pt x="2235564" y="1157109"/>
                </a:lnTo>
                <a:lnTo>
                  <a:pt x="2149276" y="1085078"/>
                </a:lnTo>
                <a:lnTo>
                  <a:pt x="1243477" y="2170158"/>
                </a:lnTo>
                <a:lnTo>
                  <a:pt x="1070902" y="2026095"/>
                </a:lnTo>
                <a:lnTo>
                  <a:pt x="1229185" y="1836484"/>
                </a:lnTo>
                <a:cubicBezTo>
                  <a:pt x="1228452" y="1835846"/>
                  <a:pt x="1227720" y="1835209"/>
                  <a:pt x="1226988" y="1834572"/>
                </a:cubicBezTo>
                <a:cubicBezTo>
                  <a:pt x="1381551" y="1656947"/>
                  <a:pt x="1398221" y="1397889"/>
                  <a:pt x="1267700" y="1201919"/>
                </a:cubicBezTo>
                <a:cubicBezTo>
                  <a:pt x="1137179" y="1005948"/>
                  <a:pt x="891712" y="921480"/>
                  <a:pt x="668238" y="995637"/>
                </a:cubicBezTo>
                <a:cubicBezTo>
                  <a:pt x="444763" y="1069793"/>
                  <a:pt x="298492" y="1284255"/>
                  <a:pt x="311023" y="1519378"/>
                </a:cubicBezTo>
                <a:cubicBezTo>
                  <a:pt x="322743" y="1739267"/>
                  <a:pt x="470646" y="1926423"/>
                  <a:pt x="678499" y="1988910"/>
                </a:cubicBezTo>
                <a:lnTo>
                  <a:pt x="704292" y="1858379"/>
                </a:lnTo>
                <a:lnTo>
                  <a:pt x="918219" y="2132898"/>
                </a:lnTo>
                <a:lnTo>
                  <a:pt x="617132" y="2299457"/>
                </a:lnTo>
                <a:lnTo>
                  <a:pt x="634653" y="2210791"/>
                </a:lnTo>
                <a:cubicBezTo>
                  <a:pt x="325143" y="2128024"/>
                  <a:pt x="102780" y="1854364"/>
                  <a:pt x="85568" y="1531395"/>
                </a:cubicBezTo>
                <a:cubicBezTo>
                  <a:pt x="67621" y="1194677"/>
                  <a:pt x="277095" y="887550"/>
                  <a:pt x="597131" y="781350"/>
                </a:cubicBezTo>
                <a:cubicBezTo>
                  <a:pt x="694089" y="749176"/>
                  <a:pt x="793938" y="737852"/>
                  <a:pt x="891037" y="747877"/>
                </a:cubicBezTo>
                <a:cubicBezTo>
                  <a:pt x="985840" y="585801"/>
                  <a:pt x="949309" y="377228"/>
                  <a:pt x="802310" y="256144"/>
                </a:cubicBezTo>
                <a:cubicBezTo>
                  <a:pt x="648064" y="129091"/>
                  <a:pt x="422571" y="139866"/>
                  <a:pt x="281142" y="281047"/>
                </a:cubicBezTo>
                <a:cubicBezTo>
                  <a:pt x="149862" y="412097"/>
                  <a:pt x="130818" y="615777"/>
                  <a:pt x="231581" y="766950"/>
                </a:cubicBezTo>
                <a:lnTo>
                  <a:pt x="306020" y="718144"/>
                </a:lnTo>
                <a:lnTo>
                  <a:pt x="271639" y="974362"/>
                </a:lnTo>
                <a:lnTo>
                  <a:pt x="26731" y="901259"/>
                </a:lnTo>
                <a:lnTo>
                  <a:pt x="92061" y="858426"/>
                </a:lnTo>
                <a:cubicBezTo>
                  <a:pt x="-34402" y="669034"/>
                  <a:pt x="-29395" y="421946"/>
                  <a:pt x="99807" y="237380"/>
                </a:cubicBezTo>
                <a:close/>
              </a:path>
            </a:pathLst>
          </a:custGeom>
          <a:gradFill>
            <a:gsLst>
              <a:gs pos="0">
                <a:srgbClr val="2472F2"/>
              </a:gs>
              <a:gs pos="44000">
                <a:srgbClr val="3481FF"/>
              </a:gs>
              <a:gs pos="81000">
                <a:srgbClr val="FAFAFA"/>
              </a:gs>
              <a:gs pos="100000">
                <a:srgbClr val="FAFAFA"/>
              </a:gs>
            </a:gsLst>
            <a:lin ang="18900044"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071"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2" name="Title 1">
            <a:extLst>
              <a:ext uri="{FF2B5EF4-FFF2-40B4-BE49-F238E27FC236}">
                <a16:creationId xmlns:a16="http://schemas.microsoft.com/office/drawing/2014/main" id="{C9E775EA-9915-4990-B993-EF799B1EE728}"/>
              </a:ext>
            </a:extLst>
          </p:cNvPr>
          <p:cNvSpPr>
            <a:spLocks noGrp="1"/>
          </p:cNvSpPr>
          <p:nvPr>
            <p:ph type="title"/>
          </p:nvPr>
        </p:nvSpPr>
        <p:spPr>
          <a:xfrm>
            <a:off x="311700" y="317509"/>
            <a:ext cx="7469936" cy="738633"/>
          </a:xfrm>
          <a:noFill/>
          <a:ln>
            <a:noFill/>
          </a:ln>
          <a:extLst>
            <a:ext uri="{909E8E84-426E-40DD-AFC4-6F175D3DCCD1}">
              <a14:hiddenFill xmlns:a14="http://schemas.microsoft.com/office/drawing/2010/main">
                <a:solidFill>
                  <a:srgbClr val="FFFFFF"/>
                </a:solidFill>
              </a14:hiddenFill>
            </a:ext>
          </a:extLst>
        </p:spPr>
        <p:txBody>
          <a:bodyPr vert="horz" wrap="square" anchor="t" anchorCtr="0">
            <a:spAutoFit/>
          </a:bodyPr>
          <a:lstStyle/>
          <a:p>
            <a:r>
              <a:rPr lang="en-US" dirty="0">
                <a:latin typeface="Century Gothic" panose="020B0502020202020204" pitchFamily="34" charset="0"/>
              </a:rPr>
              <a:t>Scrum utilizes 5 main sprint components  to plan for unknown, respond to change and set a rhythm for the team</a:t>
            </a:r>
          </a:p>
        </p:txBody>
      </p:sp>
      <p:sp>
        <p:nvSpPr>
          <p:cNvPr id="39" name="Google Shape;583;p44">
            <a:extLst>
              <a:ext uri="{FF2B5EF4-FFF2-40B4-BE49-F238E27FC236}">
                <a16:creationId xmlns:a16="http://schemas.microsoft.com/office/drawing/2014/main" id="{FD4EBF81-5116-4B36-8FF7-032D020E8D11}"/>
              </a:ext>
            </a:extLst>
          </p:cNvPr>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fld id="{00000000-1234-1234-1234-123412341234}" type="slidenum">
              <a:rPr kumimoji="0" lang="en" sz="1000" b="0" i="0" u="none" strike="noStrike" kern="0" cap="none" spc="0" normalizeH="0" baseline="0" noProof="0">
                <a:ln>
                  <a:noFill/>
                </a:ln>
                <a:solidFill>
                  <a:srgbClr val="595959"/>
                </a:solidFill>
                <a:effectLst/>
                <a:uLnTx/>
                <a:uFillTx/>
                <a:latin typeface="PT Serif" panose="020A0603040505020204" pitchFamily="18" charset="0"/>
                <a:sym typeface="Arial"/>
              </a:rPr>
              <a:pPr marL="0" marR="0" lvl="0" indent="0" algn="r" defTabSz="914400" rtl="0" eaLnBrk="1" fontAlgn="auto" latinLnBrk="0" hangingPunct="1">
                <a:lnSpc>
                  <a:spcPct val="100000"/>
                </a:lnSpc>
                <a:spcBef>
                  <a:spcPts val="0"/>
                </a:spcBef>
                <a:spcAft>
                  <a:spcPts val="0"/>
                </a:spcAft>
                <a:buClr>
                  <a:srgbClr val="000000"/>
                </a:buClr>
                <a:buSzPts val="1000"/>
                <a:buFont typeface="Arial"/>
                <a:buNone/>
                <a:tabLst/>
                <a:defRPr/>
              </a:pPr>
              <a:t>22</a:t>
            </a:fld>
            <a:endParaRPr kumimoji="0" sz="1000" b="0" i="0" u="none" strike="noStrike" kern="0" cap="none" spc="0" normalizeH="0" baseline="0" noProof="0" dirty="0">
              <a:ln>
                <a:noFill/>
              </a:ln>
              <a:solidFill>
                <a:srgbClr val="595959"/>
              </a:solidFill>
              <a:effectLst/>
              <a:uLnTx/>
              <a:uFillTx/>
              <a:latin typeface="PT Serif" panose="020A0603040505020204" pitchFamily="18" charset="0"/>
              <a:sym typeface="Arial"/>
            </a:endParaRPr>
          </a:p>
        </p:txBody>
      </p:sp>
      <p:sp>
        <p:nvSpPr>
          <p:cNvPr id="40" name="Google Shape;609;p45">
            <a:extLst>
              <a:ext uri="{FF2B5EF4-FFF2-40B4-BE49-F238E27FC236}">
                <a16:creationId xmlns:a16="http://schemas.microsoft.com/office/drawing/2014/main" id="{757FDF15-3014-4C29-87D0-67A430C4028C}"/>
              </a:ext>
            </a:extLst>
          </p:cNvPr>
          <p:cNvSpPr txBox="1"/>
          <p:nvPr/>
        </p:nvSpPr>
        <p:spPr>
          <a:xfrm>
            <a:off x="1776442" y="1494261"/>
            <a:ext cx="1199304" cy="492443"/>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800" b="1" i="0" u="none" strike="noStrike" kern="0" cap="none" spc="0" normalizeH="0" baseline="0" noProof="0" dirty="0">
                <a:ln>
                  <a:noFill/>
                </a:ln>
                <a:solidFill>
                  <a:srgbClr val="000000"/>
                </a:solidFill>
                <a:effectLst/>
                <a:uLnTx/>
                <a:uFillTx/>
                <a:latin typeface="PT Serif" panose="020A0603040505020204" pitchFamily="18" charset="0"/>
                <a:ea typeface="PT Serif"/>
                <a:cs typeface="PT Serif"/>
                <a:sym typeface="PT Serif"/>
              </a:rPr>
              <a:t>Product Backlog</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a:p>
            <a:pPr marL="131193" marR="0" lvl="1" indent="-131193" algn="l" defTabSz="914400" rtl="0" eaLnBrk="1" fontAlgn="auto" latinLnBrk="0" hangingPunct="1">
              <a:lnSpc>
                <a:spcPct val="100000"/>
              </a:lnSpc>
              <a:spcBef>
                <a:spcPts val="0"/>
              </a:spcBef>
              <a:spcAft>
                <a:spcPts val="0"/>
              </a:spcAft>
              <a:buClr>
                <a:srgbClr val="000000"/>
              </a:buClr>
              <a:buSzPct val="100000"/>
              <a:buFont typeface="Arial"/>
              <a:buChar char="•"/>
              <a:tabLst/>
              <a:defRPr/>
            </a:pPr>
            <a:r>
              <a:rPr kumimoji="0" lang="en" sz="800" b="0" i="0" u="none" strike="noStrike" kern="0" cap="none" spc="0" normalizeH="0" baseline="0" noProof="0" dirty="0">
                <a:ln>
                  <a:noFill/>
                </a:ln>
                <a:solidFill>
                  <a:srgbClr val="000000"/>
                </a:solidFill>
                <a:effectLst/>
                <a:uLnTx/>
                <a:uFillTx/>
                <a:latin typeface="PT Serif" panose="020A0603040505020204" pitchFamily="18" charset="0"/>
                <a:sym typeface="PT Serif"/>
              </a:rPr>
              <a:t>User focused prioritized product features</a:t>
            </a:r>
            <a:endParaRPr kumimoji="0" sz="800" b="0" i="0" u="none" strike="noStrike" kern="0" cap="none" spc="0" normalizeH="0" baseline="0" noProof="0" dirty="0">
              <a:ln>
                <a:noFill/>
              </a:ln>
              <a:solidFill>
                <a:srgbClr val="000000"/>
              </a:solidFill>
              <a:effectLst/>
              <a:uLnTx/>
              <a:uFillTx/>
              <a:latin typeface="PT Serif" panose="020A0603040505020204" pitchFamily="18" charset="0"/>
              <a:sym typeface="Arial"/>
            </a:endParaRPr>
          </a:p>
        </p:txBody>
      </p:sp>
      <p:sp>
        <p:nvSpPr>
          <p:cNvPr id="41" name="Google Shape;693;p75">
            <a:extLst>
              <a:ext uri="{FF2B5EF4-FFF2-40B4-BE49-F238E27FC236}">
                <a16:creationId xmlns:a16="http://schemas.microsoft.com/office/drawing/2014/main" id="{2F4639EF-C83C-D248-90D2-FB7DFAFAE31D}"/>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113E64D-24A3-44F1-8671-EDAD192ABF23}"/>
              </a:ext>
            </a:extLst>
          </p:cNvPr>
          <p:cNvGraphicFramePr>
            <a:graphicFrameLocks noChangeAspect="1"/>
          </p:cNvGraphicFramePr>
          <p:nvPr>
            <p:custDataLst>
              <p:tags r:id="rId2"/>
            </p:custDataLst>
            <p:extLst>
              <p:ext uri="{D42A27DB-BD31-4B8C-83A1-F6EECF244321}">
                <p14:modId xmlns:p14="http://schemas.microsoft.com/office/powerpoint/2010/main" val="3909275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8" name="think-cell Slide" r:id="rId5" imgW="395" imgH="396" progId="TCLayout.ActiveDocument.1">
                  <p:embed/>
                </p:oleObj>
              </mc:Choice>
              <mc:Fallback>
                <p:oleObj name="think-cell Slide" r:id="rId5" imgW="395" imgH="396" progId="TCLayout.ActiveDocument.1">
                  <p:embed/>
                  <p:pic>
                    <p:nvPicPr>
                      <p:cNvPr id="3" name="Object 2" hidden="1">
                        <a:extLst>
                          <a:ext uri="{FF2B5EF4-FFF2-40B4-BE49-F238E27FC236}">
                            <a16:creationId xmlns:a16="http://schemas.microsoft.com/office/drawing/2014/main" id="{6113E64D-24A3-44F1-8671-EDAD192ABF2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30" name="Google Shape;330;p65"/>
          <p:cNvSpPr txBox="1">
            <a:spLocks noGrp="1"/>
          </p:cNvSpPr>
          <p:nvPr>
            <p:ph type="title"/>
          </p:nvPr>
        </p:nvSpPr>
        <p:spPr>
          <a:xfrm>
            <a:off x="311700" y="328913"/>
            <a:ext cx="8520600" cy="461635"/>
          </a:xfrm>
          <a:prstGeom prst="rect">
            <a:avLst/>
          </a:prstGeom>
          <a:noFill/>
          <a:ln>
            <a:noFill/>
          </a:ln>
          <a:extLst>
            <a:ext uri="{909E8E84-426E-40DD-AFC4-6F175D3DCCD1}">
              <a14:hiddenFill xmlns:a14="http://schemas.microsoft.com/office/drawing/2010/main">
                <a:solidFill>
                  <a:srgbClr val="FFFFFF"/>
                </a:solidFill>
              </a14:hiddenFill>
            </a:ext>
          </a:extLst>
        </p:spPr>
        <p:txBody>
          <a:bodyPr spcFirstLastPara="1" wrap="square" lIns="91425" tIns="91425" rIns="91425" bIns="91425" anchor="t" anchorCtr="0">
            <a:spAutoFit/>
          </a:bodyPr>
          <a:lstStyle/>
          <a:p>
            <a:pPr lvl="0" rtl="0">
              <a:spcBef>
                <a:spcPts val="0"/>
              </a:spcBef>
              <a:spcAft>
                <a:spcPts val="0"/>
              </a:spcAft>
              <a:buNone/>
            </a:pPr>
            <a:r>
              <a:rPr lang="en" dirty="0">
                <a:latin typeface="Century Gothic" panose="020B0502020202020204" pitchFamily="34" charset="0"/>
                <a:ea typeface="PT Serif"/>
                <a:cs typeface="PT Serif"/>
                <a:sym typeface="PT Serif"/>
              </a:rPr>
              <a:t>Get to know the team</a:t>
            </a:r>
            <a:endParaRPr dirty="0">
              <a:latin typeface="Century Gothic" panose="020B0502020202020204" pitchFamily="34" charset="0"/>
              <a:ea typeface="PT Serif"/>
              <a:cs typeface="PT Serif"/>
              <a:sym typeface="PT Serif"/>
            </a:endParaRPr>
          </a:p>
        </p:txBody>
      </p:sp>
      <p:grpSp>
        <p:nvGrpSpPr>
          <p:cNvPr id="8" name="Group 7">
            <a:extLst>
              <a:ext uri="{FF2B5EF4-FFF2-40B4-BE49-F238E27FC236}">
                <a16:creationId xmlns:a16="http://schemas.microsoft.com/office/drawing/2014/main" id="{5DCD4337-A8C0-3B4B-B8A7-E9BBB5BABA15}"/>
              </a:ext>
            </a:extLst>
          </p:cNvPr>
          <p:cNvGrpSpPr/>
          <p:nvPr/>
        </p:nvGrpSpPr>
        <p:grpSpPr>
          <a:xfrm>
            <a:off x="402734" y="1584954"/>
            <a:ext cx="1083309" cy="1065167"/>
            <a:chOff x="402734" y="1584954"/>
            <a:chExt cx="1083309" cy="1065167"/>
          </a:xfrm>
        </p:grpSpPr>
        <p:pic>
          <p:nvPicPr>
            <p:cNvPr id="331" name="Google Shape;331;p65"/>
            <p:cNvPicPr preferRelativeResize="0"/>
            <p:nvPr/>
          </p:nvPicPr>
          <p:blipFill>
            <a:blip r:embed="rId7">
              <a:alphaModFix/>
            </a:blip>
            <a:stretch>
              <a:fillRect/>
            </a:stretch>
          </p:blipFill>
          <p:spPr>
            <a:xfrm>
              <a:off x="402734" y="1584954"/>
              <a:ext cx="640080" cy="640080"/>
            </a:xfrm>
            <a:prstGeom prst="rect">
              <a:avLst/>
            </a:prstGeom>
            <a:noFill/>
            <a:ln>
              <a:noFill/>
            </a:ln>
          </p:spPr>
        </p:pic>
        <p:sp>
          <p:nvSpPr>
            <p:cNvPr id="332" name="Google Shape;332;p65"/>
            <p:cNvSpPr txBox="1">
              <a:spLocks/>
            </p:cNvSpPr>
            <p:nvPr/>
          </p:nvSpPr>
          <p:spPr>
            <a:xfrm>
              <a:off x="402734" y="2280789"/>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latin typeface="PT Serif" panose="020A0603040505020204" pitchFamily="18" charset="0"/>
                  <a:ea typeface="PT Serif"/>
                  <a:cs typeface="PT Serif"/>
                  <a:sym typeface="PT Serif"/>
                </a:rPr>
                <a:t>Ashley Castillo</a:t>
              </a:r>
              <a:br>
                <a:rPr lang="en" sz="800" dirty="0">
                  <a:latin typeface="PT Serif" panose="020A0603040505020204" pitchFamily="18" charset="0"/>
                  <a:ea typeface="PT Serif"/>
                  <a:cs typeface="PT Serif"/>
                  <a:sym typeface="PT Serif"/>
                </a:rPr>
              </a:br>
              <a:r>
                <a:rPr lang="en" sz="800" dirty="0">
                  <a:latin typeface="PT Serif" panose="020A0603040505020204" pitchFamily="18" charset="0"/>
                  <a:ea typeface="PT Serif"/>
                  <a:cs typeface="PT Serif"/>
                  <a:sym typeface="PT Serif"/>
                </a:rPr>
                <a:t>Washington DC</a:t>
              </a:r>
              <a:br>
                <a:rPr lang="en" sz="800" dirty="0">
                  <a:latin typeface="PT Serif" panose="020A0603040505020204" pitchFamily="18" charset="0"/>
                  <a:ea typeface="PT Serif"/>
                  <a:cs typeface="PT Serif"/>
                  <a:sym typeface="PT Serif"/>
                </a:rPr>
              </a:br>
              <a:r>
                <a:rPr lang="en" sz="800" dirty="0">
                  <a:latin typeface="PT Serif" panose="020A0603040505020204" pitchFamily="18" charset="0"/>
                  <a:ea typeface="PT Serif"/>
                  <a:cs typeface="PT Serif"/>
                  <a:sym typeface="PT Serif"/>
                </a:rPr>
                <a:t>Product Manager Lead</a:t>
              </a:r>
              <a:endParaRPr sz="800" dirty="0">
                <a:latin typeface="PT Serif" panose="020A0603040505020204" pitchFamily="18" charset="0"/>
                <a:ea typeface="PT Serif"/>
                <a:cs typeface="PT Serif"/>
                <a:sym typeface="PT Serif"/>
              </a:endParaRPr>
            </a:p>
          </p:txBody>
        </p:sp>
      </p:grpSp>
      <p:grpSp>
        <p:nvGrpSpPr>
          <p:cNvPr id="9" name="Group 8">
            <a:extLst>
              <a:ext uri="{FF2B5EF4-FFF2-40B4-BE49-F238E27FC236}">
                <a16:creationId xmlns:a16="http://schemas.microsoft.com/office/drawing/2014/main" id="{C669AAC5-150B-4843-A91A-A808B2172CB8}"/>
              </a:ext>
            </a:extLst>
          </p:cNvPr>
          <p:cNvGrpSpPr/>
          <p:nvPr/>
        </p:nvGrpSpPr>
        <p:grpSpPr>
          <a:xfrm>
            <a:off x="1532483" y="1584954"/>
            <a:ext cx="1083309" cy="1065167"/>
            <a:chOff x="1609077" y="1584954"/>
            <a:chExt cx="1083309" cy="1065167"/>
          </a:xfrm>
        </p:grpSpPr>
        <p:pic>
          <p:nvPicPr>
            <p:cNvPr id="333" name="Google Shape;333;p65"/>
            <p:cNvPicPr preferRelativeResize="0">
              <a:picLocks/>
            </p:cNvPicPr>
            <p:nvPr/>
          </p:nvPicPr>
          <p:blipFill rotWithShape="1">
            <a:blip r:embed="rId8">
              <a:alphaModFix/>
            </a:blip>
            <a:srcRect l="19934" t="7458" r="27868" b="30382"/>
            <a:stretch/>
          </p:blipFill>
          <p:spPr>
            <a:xfrm>
              <a:off x="1609077" y="1584954"/>
              <a:ext cx="640200" cy="640200"/>
            </a:xfrm>
            <a:prstGeom prst="ellipse">
              <a:avLst/>
            </a:prstGeom>
            <a:noFill/>
            <a:ln>
              <a:noFill/>
            </a:ln>
          </p:spPr>
        </p:pic>
        <p:sp>
          <p:nvSpPr>
            <p:cNvPr id="334" name="Google Shape;334;p65"/>
            <p:cNvSpPr txBox="1">
              <a:spLocks/>
            </p:cNvSpPr>
            <p:nvPr/>
          </p:nvSpPr>
          <p:spPr>
            <a:xfrm>
              <a:off x="1609077" y="2280789"/>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latin typeface="PT Serif" panose="020A0603040505020204" pitchFamily="18" charset="0"/>
                  <a:ea typeface="PT Serif"/>
                  <a:cs typeface="PT Serif"/>
                  <a:sym typeface="PT Serif"/>
                </a:rPr>
                <a:t>Jordan White</a:t>
              </a:r>
              <a:br>
                <a:rPr lang="en" sz="800" dirty="0">
                  <a:latin typeface="PT Serif" panose="020A0603040505020204" pitchFamily="18" charset="0"/>
                  <a:ea typeface="PT Serif"/>
                  <a:cs typeface="PT Serif"/>
                  <a:sym typeface="PT Serif"/>
                </a:rPr>
              </a:br>
              <a:r>
                <a:rPr lang="en" sz="800" dirty="0">
                  <a:latin typeface="PT Serif" panose="020A0603040505020204" pitchFamily="18" charset="0"/>
                  <a:ea typeface="PT Serif"/>
                  <a:cs typeface="PT Serif"/>
                  <a:sym typeface="PT Serif"/>
                </a:rPr>
                <a:t>Dallas, TX</a:t>
              </a:r>
              <a:br>
                <a:rPr lang="en" sz="800" dirty="0">
                  <a:latin typeface="PT Serif" panose="020A0603040505020204" pitchFamily="18" charset="0"/>
                  <a:ea typeface="PT Serif"/>
                  <a:cs typeface="PT Serif"/>
                  <a:sym typeface="PT Serif"/>
                </a:rPr>
              </a:br>
              <a:r>
                <a:rPr lang="en" sz="800" dirty="0">
                  <a:latin typeface="PT Serif" panose="020A0603040505020204" pitchFamily="18" charset="0"/>
                  <a:ea typeface="PT Serif"/>
                  <a:cs typeface="PT Serif"/>
                  <a:sym typeface="PT Serif"/>
                </a:rPr>
                <a:t>Product Manager</a:t>
              </a:r>
              <a:endParaRPr sz="800" dirty="0">
                <a:latin typeface="PT Serif" panose="020A0603040505020204" pitchFamily="18" charset="0"/>
                <a:ea typeface="PT Serif"/>
                <a:cs typeface="PT Serif"/>
                <a:sym typeface="PT Serif"/>
              </a:endParaRPr>
            </a:p>
          </p:txBody>
        </p:sp>
      </p:grpSp>
      <p:sp>
        <p:nvSpPr>
          <p:cNvPr id="342" name="Google Shape;342;p65"/>
          <p:cNvSpPr txBox="1">
            <a:spLocks/>
          </p:cNvSpPr>
          <p:nvPr/>
        </p:nvSpPr>
        <p:spPr>
          <a:xfrm>
            <a:off x="6358002" y="955109"/>
            <a:ext cx="2289651" cy="21544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b="1" dirty="0">
                <a:solidFill>
                  <a:schemeClr val="accent1"/>
                </a:solidFill>
                <a:latin typeface="PT Serif" panose="020A0603040505020204" pitchFamily="18" charset="0"/>
                <a:ea typeface="PT Serif"/>
                <a:cs typeface="PT Serif"/>
                <a:sym typeface="PT Serif"/>
              </a:rPr>
              <a:t>Executive Team</a:t>
            </a:r>
            <a:endParaRPr sz="1200" b="1" dirty="0">
              <a:solidFill>
                <a:schemeClr val="accent1"/>
              </a:solidFill>
              <a:latin typeface="PT Serif" panose="020A0603040505020204" pitchFamily="18" charset="0"/>
              <a:ea typeface="PT Serif"/>
              <a:cs typeface="PT Serif"/>
              <a:sym typeface="PT Serif"/>
            </a:endParaRPr>
          </a:p>
        </p:txBody>
      </p:sp>
      <p:sp>
        <p:nvSpPr>
          <p:cNvPr id="344" name="Google Shape;344;p65"/>
          <p:cNvSpPr txBox="1"/>
          <p:nvPr/>
        </p:nvSpPr>
        <p:spPr>
          <a:xfrm>
            <a:off x="311700" y="4683623"/>
            <a:ext cx="4236825" cy="2769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dirty="0">
                <a:solidFill>
                  <a:schemeClr val="dk2"/>
                </a:solidFill>
                <a:latin typeface="PT Serif"/>
                <a:ea typeface="PT Serif"/>
                <a:cs typeface="PT Serif"/>
                <a:sym typeface="PT Serif"/>
              </a:rPr>
              <a:t>*Day to day workiing team will be adjusted through project lifecycle if new skillset needs arise</a:t>
            </a:r>
            <a:endParaRPr sz="600" i="1" dirty="0">
              <a:solidFill>
                <a:schemeClr val="dk2"/>
              </a:solidFill>
              <a:latin typeface="PT Serif"/>
              <a:ea typeface="PT Serif"/>
              <a:cs typeface="PT Serif"/>
              <a:sym typeface="PT Serif"/>
            </a:endParaRPr>
          </a:p>
        </p:txBody>
      </p:sp>
      <p:grpSp>
        <p:nvGrpSpPr>
          <p:cNvPr id="10" name="Group 9">
            <a:extLst>
              <a:ext uri="{FF2B5EF4-FFF2-40B4-BE49-F238E27FC236}">
                <a16:creationId xmlns:a16="http://schemas.microsoft.com/office/drawing/2014/main" id="{EE50C38A-6B27-5943-86A5-8EC4E090A9E4}"/>
              </a:ext>
            </a:extLst>
          </p:cNvPr>
          <p:cNvGrpSpPr/>
          <p:nvPr/>
        </p:nvGrpSpPr>
        <p:grpSpPr>
          <a:xfrm>
            <a:off x="2682226" y="1584954"/>
            <a:ext cx="1083309" cy="1065167"/>
            <a:chOff x="2815420" y="1584954"/>
            <a:chExt cx="1083309" cy="1065167"/>
          </a:xfrm>
        </p:grpSpPr>
        <p:sp>
          <p:nvSpPr>
            <p:cNvPr id="343" name="Google Shape;343;p65"/>
            <p:cNvSpPr txBox="1">
              <a:spLocks/>
            </p:cNvSpPr>
            <p:nvPr/>
          </p:nvSpPr>
          <p:spPr>
            <a:xfrm>
              <a:off x="2815420" y="2280789"/>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Tami Corson</a:t>
              </a:r>
              <a:endParaRPr sz="800" b="1" dirty="0">
                <a:solidFill>
                  <a:schemeClr val="dk1"/>
                </a:solidFill>
                <a:latin typeface="PT Serif" panose="020A0603040505020204" pitchFamily="18" charset="0"/>
                <a:ea typeface="PT Serif"/>
                <a:cs typeface="PT Serif"/>
                <a:sym typeface="PT Serif"/>
              </a:endParaRPr>
            </a:p>
            <a:p>
              <a:pPr marL="0" lvl="0" indent="0" algn="l" rtl="0">
                <a:spcBef>
                  <a:spcPts val="0"/>
                </a:spcBef>
                <a:spcAft>
                  <a:spcPts val="0"/>
                </a:spcAft>
                <a:buNone/>
              </a:pPr>
              <a:r>
                <a:rPr lang="en" sz="800" dirty="0">
                  <a:solidFill>
                    <a:schemeClr val="dk1"/>
                  </a:solidFill>
                  <a:latin typeface="PT Serif" panose="020A0603040505020204" pitchFamily="18" charset="0"/>
                  <a:ea typeface="PT Serif"/>
                  <a:cs typeface="PT Serif"/>
                  <a:sym typeface="PT Serif"/>
                </a:rPr>
                <a:t>North Carolina</a:t>
              </a:r>
              <a:endParaRPr sz="800" dirty="0">
                <a:solidFill>
                  <a:schemeClr val="dk1"/>
                </a:solidFill>
                <a:latin typeface="PT Serif" panose="020A0603040505020204" pitchFamily="18" charset="0"/>
                <a:ea typeface="PT Serif"/>
                <a:cs typeface="PT Serif"/>
                <a:sym typeface="PT Serif"/>
              </a:endParaRPr>
            </a:p>
            <a:p>
              <a:pPr marL="0" lvl="0" indent="0" algn="l" rtl="0">
                <a:spcBef>
                  <a:spcPts val="0"/>
                </a:spcBef>
                <a:spcAft>
                  <a:spcPts val="0"/>
                </a:spcAft>
                <a:buNone/>
              </a:pPr>
              <a:r>
                <a:rPr lang="en" sz="800" dirty="0">
                  <a:solidFill>
                    <a:schemeClr val="dk1"/>
                  </a:solidFill>
                  <a:latin typeface="PT Serif" panose="020A0603040505020204" pitchFamily="18" charset="0"/>
                  <a:ea typeface="PT Serif"/>
                  <a:cs typeface="PT Serif"/>
                  <a:sym typeface="PT Serif"/>
                </a:rPr>
                <a:t>Scrum Master</a:t>
              </a:r>
              <a:endParaRPr sz="800" dirty="0">
                <a:solidFill>
                  <a:schemeClr val="dk1"/>
                </a:solidFill>
                <a:latin typeface="PT Serif" panose="020A0603040505020204" pitchFamily="18" charset="0"/>
                <a:ea typeface="PT Serif"/>
                <a:cs typeface="PT Serif"/>
                <a:sym typeface="PT Serif"/>
              </a:endParaRPr>
            </a:p>
          </p:txBody>
        </p:sp>
        <p:pic>
          <p:nvPicPr>
            <p:cNvPr id="345" name="Google Shape;345;p65"/>
            <p:cNvPicPr preferRelativeResize="0">
              <a:picLocks/>
            </p:cNvPicPr>
            <p:nvPr/>
          </p:nvPicPr>
          <p:blipFill rotWithShape="1">
            <a:blip r:embed="rId9">
              <a:alphaModFix/>
            </a:blip>
            <a:srcRect l="3471" t="12803" r="3462" b="12803"/>
            <a:stretch/>
          </p:blipFill>
          <p:spPr>
            <a:xfrm>
              <a:off x="2815420" y="1584954"/>
              <a:ext cx="640200" cy="640200"/>
            </a:xfrm>
            <a:prstGeom prst="ellipse">
              <a:avLst/>
            </a:prstGeom>
            <a:noFill/>
            <a:ln>
              <a:noFill/>
            </a:ln>
          </p:spPr>
        </p:pic>
      </p:grpSp>
      <p:grpSp>
        <p:nvGrpSpPr>
          <p:cNvPr id="16" name="Group 15">
            <a:extLst>
              <a:ext uri="{FF2B5EF4-FFF2-40B4-BE49-F238E27FC236}">
                <a16:creationId xmlns:a16="http://schemas.microsoft.com/office/drawing/2014/main" id="{C52AF9DB-1288-6F4C-93BB-BD2EAF740510}"/>
              </a:ext>
            </a:extLst>
          </p:cNvPr>
          <p:cNvGrpSpPr/>
          <p:nvPr/>
        </p:nvGrpSpPr>
        <p:grpSpPr>
          <a:xfrm>
            <a:off x="6361280" y="1611423"/>
            <a:ext cx="1083309" cy="942056"/>
            <a:chOff x="6514618" y="1502659"/>
            <a:chExt cx="1083309" cy="942056"/>
          </a:xfrm>
        </p:grpSpPr>
        <p:pic>
          <p:nvPicPr>
            <p:cNvPr id="348" name="Google Shape;348;p65"/>
            <p:cNvPicPr preferRelativeResize="0">
              <a:picLocks/>
            </p:cNvPicPr>
            <p:nvPr/>
          </p:nvPicPr>
          <p:blipFill>
            <a:blip r:embed="rId10">
              <a:alphaModFix/>
            </a:blip>
            <a:stretch>
              <a:fillRect/>
            </a:stretch>
          </p:blipFill>
          <p:spPr>
            <a:xfrm>
              <a:off x="6514618" y="1502659"/>
              <a:ext cx="640200" cy="640200"/>
            </a:xfrm>
            <a:prstGeom prst="ellipse">
              <a:avLst/>
            </a:prstGeom>
            <a:noFill/>
            <a:ln>
              <a:noFill/>
            </a:ln>
          </p:spPr>
        </p:pic>
        <p:sp>
          <p:nvSpPr>
            <p:cNvPr id="352" name="Google Shape;352;p65"/>
            <p:cNvSpPr txBox="1">
              <a:spLocks/>
            </p:cNvSpPr>
            <p:nvPr/>
          </p:nvSpPr>
          <p:spPr>
            <a:xfrm>
              <a:off x="6514618" y="2198494"/>
              <a:ext cx="1083309"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Jeff Scheire</a:t>
              </a:r>
              <a:endParaRPr sz="800" dirty="0">
                <a:solidFill>
                  <a:schemeClr val="dk1"/>
                </a:solidFill>
                <a:latin typeface="PT Serif" panose="020A0603040505020204" pitchFamily="18" charset="0"/>
                <a:ea typeface="PT Serif"/>
                <a:cs typeface="PT Serif"/>
                <a:sym typeface="PT Serif"/>
              </a:endParaRPr>
            </a:p>
            <a:p>
              <a:pPr marL="0" lvl="0" indent="0" algn="l" rtl="0">
                <a:spcBef>
                  <a:spcPts val="0"/>
                </a:spcBef>
                <a:spcAft>
                  <a:spcPts val="0"/>
                </a:spcAft>
                <a:buNone/>
              </a:pPr>
              <a:r>
                <a:rPr lang="en" sz="800" dirty="0">
                  <a:solidFill>
                    <a:schemeClr val="dk1"/>
                  </a:solidFill>
                  <a:latin typeface="PT Serif" panose="020A0603040505020204" pitchFamily="18" charset="0"/>
                  <a:ea typeface="PT Serif"/>
                  <a:cs typeface="PT Serif"/>
                  <a:sym typeface="PT Serif"/>
                </a:rPr>
                <a:t>MO Studio</a:t>
              </a:r>
              <a:endParaRPr sz="800" dirty="0">
                <a:solidFill>
                  <a:schemeClr val="dk1"/>
                </a:solidFill>
                <a:latin typeface="PT Serif" panose="020A0603040505020204" pitchFamily="18" charset="0"/>
                <a:ea typeface="PT Serif"/>
                <a:cs typeface="PT Serif"/>
                <a:sym typeface="PT Serif"/>
              </a:endParaRPr>
            </a:p>
          </p:txBody>
        </p:sp>
      </p:grpSp>
      <p:grpSp>
        <p:nvGrpSpPr>
          <p:cNvPr id="17" name="Group 16">
            <a:extLst>
              <a:ext uri="{FF2B5EF4-FFF2-40B4-BE49-F238E27FC236}">
                <a16:creationId xmlns:a16="http://schemas.microsoft.com/office/drawing/2014/main" id="{394EA022-E415-AD4A-ADC3-9B200D8BBEBB}"/>
              </a:ext>
            </a:extLst>
          </p:cNvPr>
          <p:cNvGrpSpPr/>
          <p:nvPr/>
        </p:nvGrpSpPr>
        <p:grpSpPr>
          <a:xfrm>
            <a:off x="7266758" y="1611423"/>
            <a:ext cx="1083309" cy="942056"/>
            <a:chOff x="7420096" y="1502659"/>
            <a:chExt cx="1083309" cy="942056"/>
          </a:xfrm>
        </p:grpSpPr>
        <p:pic>
          <p:nvPicPr>
            <p:cNvPr id="349" name="Google Shape;349;p65"/>
            <p:cNvPicPr preferRelativeResize="0">
              <a:picLocks/>
            </p:cNvPicPr>
            <p:nvPr/>
          </p:nvPicPr>
          <p:blipFill>
            <a:blip r:embed="rId11">
              <a:alphaModFix/>
            </a:blip>
            <a:stretch>
              <a:fillRect/>
            </a:stretch>
          </p:blipFill>
          <p:spPr>
            <a:xfrm>
              <a:off x="7420096" y="1502659"/>
              <a:ext cx="640200" cy="640200"/>
            </a:xfrm>
            <a:prstGeom prst="ellipse">
              <a:avLst/>
            </a:prstGeom>
            <a:noFill/>
            <a:ln>
              <a:noFill/>
            </a:ln>
          </p:spPr>
        </p:pic>
        <p:sp>
          <p:nvSpPr>
            <p:cNvPr id="353" name="Google Shape;353;p65"/>
            <p:cNvSpPr txBox="1">
              <a:spLocks/>
            </p:cNvSpPr>
            <p:nvPr/>
          </p:nvSpPr>
          <p:spPr>
            <a:xfrm>
              <a:off x="7420096" y="2198494"/>
              <a:ext cx="1083309"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Marcy Jacobs</a:t>
              </a:r>
              <a:endParaRPr sz="800" b="1" dirty="0">
                <a:solidFill>
                  <a:schemeClr val="dk1"/>
                </a:solidFill>
                <a:latin typeface="PT Serif" panose="020A0603040505020204" pitchFamily="18" charset="0"/>
                <a:ea typeface="PT Serif"/>
                <a:cs typeface="PT Serif"/>
                <a:sym typeface="PT Serif"/>
              </a:endParaRPr>
            </a:p>
            <a:p>
              <a:pPr marL="0" lvl="0" indent="0" algn="l" rtl="0">
                <a:spcBef>
                  <a:spcPts val="0"/>
                </a:spcBef>
                <a:spcAft>
                  <a:spcPts val="0"/>
                </a:spcAft>
                <a:buNone/>
              </a:pPr>
              <a:r>
                <a:rPr lang="en" sz="800" dirty="0">
                  <a:solidFill>
                    <a:schemeClr val="dk1"/>
                  </a:solidFill>
                  <a:latin typeface="PT Serif" panose="020A0603040505020204" pitchFamily="18" charset="0"/>
                  <a:ea typeface="PT Serif"/>
                  <a:cs typeface="PT Serif"/>
                  <a:sym typeface="PT Serif"/>
                </a:rPr>
                <a:t>McKinsey</a:t>
              </a:r>
              <a:endParaRPr sz="800" dirty="0">
                <a:solidFill>
                  <a:schemeClr val="dk1"/>
                </a:solidFill>
                <a:latin typeface="PT Serif" panose="020A0603040505020204" pitchFamily="18" charset="0"/>
                <a:ea typeface="PT Serif"/>
                <a:cs typeface="PT Serif"/>
                <a:sym typeface="PT Serif"/>
              </a:endParaRPr>
            </a:p>
          </p:txBody>
        </p:sp>
      </p:grpSp>
      <p:grpSp>
        <p:nvGrpSpPr>
          <p:cNvPr id="4" name="Group 3">
            <a:extLst>
              <a:ext uri="{FF2B5EF4-FFF2-40B4-BE49-F238E27FC236}">
                <a16:creationId xmlns:a16="http://schemas.microsoft.com/office/drawing/2014/main" id="{3FB6A0E1-995C-4D9F-93DF-0EBEDEE3A992}"/>
              </a:ext>
            </a:extLst>
          </p:cNvPr>
          <p:cNvGrpSpPr/>
          <p:nvPr/>
        </p:nvGrpSpPr>
        <p:grpSpPr>
          <a:xfrm>
            <a:off x="3854596" y="1614285"/>
            <a:ext cx="1083309" cy="1053815"/>
            <a:chOff x="1004754" y="3718306"/>
            <a:chExt cx="1083309" cy="1053815"/>
          </a:xfrm>
        </p:grpSpPr>
        <p:sp>
          <p:nvSpPr>
            <p:cNvPr id="337" name="Google Shape;337;p65"/>
            <p:cNvSpPr txBox="1">
              <a:spLocks/>
            </p:cNvSpPr>
            <p:nvPr/>
          </p:nvSpPr>
          <p:spPr>
            <a:xfrm>
              <a:off x="1004754" y="4402789"/>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Jared Cooke</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Los Angeles, CA</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Front End Developer</a:t>
              </a:r>
              <a:endParaRPr sz="800" dirty="0">
                <a:solidFill>
                  <a:schemeClr val="dk1"/>
                </a:solidFill>
                <a:latin typeface="PT Serif" panose="020A0603040505020204" pitchFamily="18" charset="0"/>
                <a:ea typeface="PT Serif"/>
                <a:cs typeface="PT Serif"/>
                <a:sym typeface="PT Serif"/>
              </a:endParaRPr>
            </a:p>
          </p:txBody>
        </p:sp>
        <p:pic>
          <p:nvPicPr>
            <p:cNvPr id="346" name="Google Shape;346;p65"/>
            <p:cNvPicPr preferRelativeResize="0">
              <a:picLocks/>
            </p:cNvPicPr>
            <p:nvPr/>
          </p:nvPicPr>
          <p:blipFill>
            <a:blip r:embed="rId12">
              <a:alphaModFix/>
            </a:blip>
            <a:stretch>
              <a:fillRect/>
            </a:stretch>
          </p:blipFill>
          <p:spPr>
            <a:xfrm>
              <a:off x="1004754" y="3718306"/>
              <a:ext cx="640200" cy="640200"/>
            </a:xfrm>
            <a:prstGeom prst="ellipse">
              <a:avLst/>
            </a:prstGeom>
            <a:noFill/>
            <a:ln>
              <a:noFill/>
            </a:ln>
          </p:spPr>
        </p:pic>
      </p:grpSp>
      <p:grpSp>
        <p:nvGrpSpPr>
          <p:cNvPr id="2" name="Group 1">
            <a:extLst>
              <a:ext uri="{FF2B5EF4-FFF2-40B4-BE49-F238E27FC236}">
                <a16:creationId xmlns:a16="http://schemas.microsoft.com/office/drawing/2014/main" id="{076FB82A-75DD-497D-917D-C226867F7220}"/>
              </a:ext>
            </a:extLst>
          </p:cNvPr>
          <p:cNvGrpSpPr/>
          <p:nvPr/>
        </p:nvGrpSpPr>
        <p:grpSpPr>
          <a:xfrm>
            <a:off x="5072648" y="1614285"/>
            <a:ext cx="1083309" cy="1053815"/>
            <a:chOff x="2211097" y="3718306"/>
            <a:chExt cx="1083309" cy="1053815"/>
          </a:xfrm>
        </p:grpSpPr>
        <p:sp>
          <p:nvSpPr>
            <p:cNvPr id="338" name="Google Shape;338;p65"/>
            <p:cNvSpPr txBox="1">
              <a:spLocks/>
            </p:cNvSpPr>
            <p:nvPr/>
          </p:nvSpPr>
          <p:spPr>
            <a:xfrm>
              <a:off x="2211097" y="4402789"/>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Nadya Primak</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Washington DC</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Engineer</a:t>
              </a:r>
              <a:endParaRPr sz="800" dirty="0">
                <a:solidFill>
                  <a:schemeClr val="dk1"/>
                </a:solidFill>
                <a:latin typeface="PT Serif" panose="020A0603040505020204" pitchFamily="18" charset="0"/>
                <a:ea typeface="PT Serif"/>
                <a:cs typeface="PT Serif"/>
                <a:sym typeface="PT Serif"/>
              </a:endParaRPr>
            </a:p>
          </p:txBody>
        </p:sp>
        <p:pic>
          <p:nvPicPr>
            <p:cNvPr id="347" name="Google Shape;347;p65"/>
            <p:cNvPicPr preferRelativeResize="0">
              <a:picLocks/>
            </p:cNvPicPr>
            <p:nvPr/>
          </p:nvPicPr>
          <p:blipFill>
            <a:blip r:embed="rId13">
              <a:alphaModFix/>
            </a:blip>
            <a:stretch>
              <a:fillRect/>
            </a:stretch>
          </p:blipFill>
          <p:spPr>
            <a:xfrm>
              <a:off x="2211097" y="3718306"/>
              <a:ext cx="640200" cy="640200"/>
            </a:xfrm>
            <a:prstGeom prst="ellipse">
              <a:avLst/>
            </a:prstGeom>
            <a:noFill/>
            <a:ln>
              <a:noFill/>
            </a:ln>
          </p:spPr>
        </p:pic>
      </p:grpSp>
      <p:grpSp>
        <p:nvGrpSpPr>
          <p:cNvPr id="5" name="Group 4">
            <a:extLst>
              <a:ext uri="{FF2B5EF4-FFF2-40B4-BE49-F238E27FC236}">
                <a16:creationId xmlns:a16="http://schemas.microsoft.com/office/drawing/2014/main" id="{5D8C7493-142A-49D4-B3CF-F27761A71308}"/>
              </a:ext>
            </a:extLst>
          </p:cNvPr>
          <p:cNvGrpSpPr/>
          <p:nvPr/>
        </p:nvGrpSpPr>
        <p:grpSpPr>
          <a:xfrm>
            <a:off x="6744341" y="3212874"/>
            <a:ext cx="1083309" cy="930704"/>
            <a:chOff x="6985331" y="4049348"/>
            <a:chExt cx="1083309" cy="930704"/>
          </a:xfrm>
        </p:grpSpPr>
        <p:sp>
          <p:nvSpPr>
            <p:cNvPr id="361" name="Google Shape;361;p65"/>
            <p:cNvSpPr txBox="1">
              <a:spLocks/>
            </p:cNvSpPr>
            <p:nvPr/>
          </p:nvSpPr>
          <p:spPr>
            <a:xfrm>
              <a:off x="6985331" y="4733831"/>
              <a:ext cx="1083309"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Will Reynolds </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Serve</a:t>
              </a:r>
              <a:endParaRPr sz="800" dirty="0">
                <a:solidFill>
                  <a:schemeClr val="dk1"/>
                </a:solidFill>
                <a:latin typeface="PT Serif" panose="020A0603040505020204" pitchFamily="18" charset="0"/>
                <a:ea typeface="PT Serif"/>
                <a:cs typeface="PT Serif"/>
                <a:sym typeface="PT Serif"/>
              </a:endParaRPr>
            </a:p>
          </p:txBody>
        </p:sp>
        <p:pic>
          <p:nvPicPr>
            <p:cNvPr id="362" name="Google Shape;362;p65"/>
            <p:cNvPicPr preferRelativeResize="0">
              <a:picLocks/>
            </p:cNvPicPr>
            <p:nvPr/>
          </p:nvPicPr>
          <p:blipFill>
            <a:blip r:embed="rId14">
              <a:alphaModFix/>
            </a:blip>
            <a:stretch>
              <a:fillRect/>
            </a:stretch>
          </p:blipFill>
          <p:spPr>
            <a:xfrm>
              <a:off x="6985331" y="4049348"/>
              <a:ext cx="640200" cy="640200"/>
            </a:xfrm>
            <a:prstGeom prst="ellipse">
              <a:avLst/>
            </a:prstGeom>
            <a:noFill/>
            <a:ln>
              <a:noFill/>
            </a:ln>
          </p:spPr>
        </p:pic>
      </p:grpSp>
      <p:grpSp>
        <p:nvGrpSpPr>
          <p:cNvPr id="14" name="Group 13">
            <a:extLst>
              <a:ext uri="{FF2B5EF4-FFF2-40B4-BE49-F238E27FC236}">
                <a16:creationId xmlns:a16="http://schemas.microsoft.com/office/drawing/2014/main" id="{E4610E12-E016-E445-B791-CD956FA1C7AE}"/>
              </a:ext>
            </a:extLst>
          </p:cNvPr>
          <p:cNvGrpSpPr/>
          <p:nvPr/>
        </p:nvGrpSpPr>
        <p:grpSpPr>
          <a:xfrm>
            <a:off x="1532483" y="3212874"/>
            <a:ext cx="1083309" cy="1310865"/>
            <a:chOff x="1609077" y="3180051"/>
            <a:chExt cx="1083309" cy="1310865"/>
          </a:xfrm>
        </p:grpSpPr>
        <p:pic>
          <p:nvPicPr>
            <p:cNvPr id="357" name="Google Shape;357;p65"/>
            <p:cNvPicPr preferRelativeResize="0">
              <a:picLocks/>
            </p:cNvPicPr>
            <p:nvPr/>
          </p:nvPicPr>
          <p:blipFill>
            <a:blip r:embed="rId15">
              <a:alphaModFix/>
            </a:blip>
            <a:stretch>
              <a:fillRect/>
            </a:stretch>
          </p:blipFill>
          <p:spPr>
            <a:xfrm>
              <a:off x="1609077" y="3180051"/>
              <a:ext cx="640200" cy="640200"/>
            </a:xfrm>
            <a:prstGeom prst="ellipse">
              <a:avLst/>
            </a:prstGeom>
            <a:noFill/>
            <a:ln>
              <a:noFill/>
            </a:ln>
          </p:spPr>
        </p:pic>
        <p:sp>
          <p:nvSpPr>
            <p:cNvPr id="335" name="Google Shape;335;p65"/>
            <p:cNvSpPr txBox="1">
              <a:spLocks/>
            </p:cNvSpPr>
            <p:nvPr/>
          </p:nvSpPr>
          <p:spPr>
            <a:xfrm>
              <a:off x="1609077" y="3875363"/>
              <a:ext cx="1083309" cy="61555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Carl Dickerson</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Atlanta, GA</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Content Strategist and Plain Language Content Creator</a:t>
              </a:r>
              <a:endParaRPr sz="800" dirty="0">
                <a:solidFill>
                  <a:schemeClr val="dk1"/>
                </a:solidFill>
                <a:latin typeface="PT Serif" panose="020A0603040505020204" pitchFamily="18" charset="0"/>
                <a:ea typeface="PT Serif"/>
                <a:cs typeface="PT Serif"/>
                <a:sym typeface="PT Serif"/>
              </a:endParaRPr>
            </a:p>
          </p:txBody>
        </p:sp>
      </p:grpSp>
      <p:grpSp>
        <p:nvGrpSpPr>
          <p:cNvPr id="12" name="Group 11">
            <a:extLst>
              <a:ext uri="{FF2B5EF4-FFF2-40B4-BE49-F238E27FC236}">
                <a16:creationId xmlns:a16="http://schemas.microsoft.com/office/drawing/2014/main" id="{7FF8B0FC-9775-AA44-AE6F-FCAED98E7995}"/>
              </a:ext>
            </a:extLst>
          </p:cNvPr>
          <p:cNvGrpSpPr/>
          <p:nvPr/>
        </p:nvGrpSpPr>
        <p:grpSpPr>
          <a:xfrm>
            <a:off x="5073756" y="3212874"/>
            <a:ext cx="1083309" cy="1031082"/>
            <a:chOff x="5228106" y="3180051"/>
            <a:chExt cx="1083309" cy="1031082"/>
          </a:xfrm>
        </p:grpSpPr>
        <p:pic>
          <p:nvPicPr>
            <p:cNvPr id="358" name="Google Shape;358;p65"/>
            <p:cNvPicPr preferRelativeResize="0">
              <a:picLocks/>
            </p:cNvPicPr>
            <p:nvPr/>
          </p:nvPicPr>
          <p:blipFill>
            <a:blip r:embed="rId16">
              <a:alphaModFix/>
            </a:blip>
            <a:stretch>
              <a:fillRect/>
            </a:stretch>
          </p:blipFill>
          <p:spPr>
            <a:xfrm>
              <a:off x="5228106" y="3180051"/>
              <a:ext cx="640200" cy="640200"/>
            </a:xfrm>
            <a:prstGeom prst="ellipse">
              <a:avLst/>
            </a:prstGeom>
            <a:noFill/>
            <a:ln>
              <a:noFill/>
            </a:ln>
          </p:spPr>
        </p:pic>
        <p:sp>
          <p:nvSpPr>
            <p:cNvPr id="336" name="Google Shape;336;p65"/>
            <p:cNvSpPr txBox="1">
              <a:spLocks/>
            </p:cNvSpPr>
            <p:nvPr/>
          </p:nvSpPr>
          <p:spPr>
            <a:xfrm>
              <a:off x="5228106" y="3841801"/>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Jesse Singh</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Minneapolis, MN</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UX Design Lead</a:t>
              </a:r>
              <a:endParaRPr sz="800" dirty="0">
                <a:solidFill>
                  <a:schemeClr val="dk1"/>
                </a:solidFill>
                <a:latin typeface="PT Serif" panose="020A0603040505020204" pitchFamily="18" charset="0"/>
                <a:ea typeface="PT Serif"/>
                <a:cs typeface="PT Serif"/>
                <a:sym typeface="PT Serif"/>
              </a:endParaRPr>
            </a:p>
          </p:txBody>
        </p:sp>
      </p:grpSp>
      <p:grpSp>
        <p:nvGrpSpPr>
          <p:cNvPr id="15" name="Group 14">
            <a:extLst>
              <a:ext uri="{FF2B5EF4-FFF2-40B4-BE49-F238E27FC236}">
                <a16:creationId xmlns:a16="http://schemas.microsoft.com/office/drawing/2014/main" id="{A0EFA6BC-1416-3D4D-BD02-442583A03C70}"/>
              </a:ext>
            </a:extLst>
          </p:cNvPr>
          <p:cNvGrpSpPr/>
          <p:nvPr/>
        </p:nvGrpSpPr>
        <p:grpSpPr>
          <a:xfrm>
            <a:off x="402734" y="3212874"/>
            <a:ext cx="1083309" cy="1064644"/>
            <a:chOff x="402734" y="3180051"/>
            <a:chExt cx="1083309" cy="1064644"/>
          </a:xfrm>
        </p:grpSpPr>
        <p:pic>
          <p:nvPicPr>
            <p:cNvPr id="356" name="Google Shape;356;p65"/>
            <p:cNvPicPr preferRelativeResize="0">
              <a:picLocks/>
            </p:cNvPicPr>
            <p:nvPr/>
          </p:nvPicPr>
          <p:blipFill rotWithShape="1">
            <a:blip r:embed="rId17">
              <a:alphaModFix/>
            </a:blip>
            <a:srcRect l="16160" t="7459" r="11694" b="20395"/>
            <a:stretch/>
          </p:blipFill>
          <p:spPr>
            <a:xfrm>
              <a:off x="402734" y="3180051"/>
              <a:ext cx="640200" cy="640200"/>
            </a:xfrm>
            <a:prstGeom prst="ellipse">
              <a:avLst/>
            </a:prstGeom>
            <a:noFill/>
            <a:ln>
              <a:noFill/>
            </a:ln>
          </p:spPr>
        </p:pic>
        <p:sp>
          <p:nvSpPr>
            <p:cNvPr id="339" name="Google Shape;339;p65"/>
            <p:cNvSpPr txBox="1">
              <a:spLocks/>
            </p:cNvSpPr>
            <p:nvPr/>
          </p:nvSpPr>
          <p:spPr>
            <a:xfrm>
              <a:off x="402734" y="3875363"/>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Kit Casey</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Boston, MA</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Design Director</a:t>
              </a:r>
              <a:endParaRPr sz="800" dirty="0">
                <a:solidFill>
                  <a:schemeClr val="dk1"/>
                </a:solidFill>
                <a:latin typeface="PT Serif" panose="020A0603040505020204" pitchFamily="18" charset="0"/>
                <a:ea typeface="PT Serif"/>
                <a:cs typeface="PT Serif"/>
                <a:sym typeface="PT Serif"/>
              </a:endParaRPr>
            </a:p>
          </p:txBody>
        </p:sp>
      </p:grpSp>
      <p:grpSp>
        <p:nvGrpSpPr>
          <p:cNvPr id="11" name="Group 10">
            <a:extLst>
              <a:ext uri="{FF2B5EF4-FFF2-40B4-BE49-F238E27FC236}">
                <a16:creationId xmlns:a16="http://schemas.microsoft.com/office/drawing/2014/main" id="{A2C9ECB8-7361-2548-914C-02B3C6D7DE65}"/>
              </a:ext>
            </a:extLst>
          </p:cNvPr>
          <p:cNvGrpSpPr/>
          <p:nvPr/>
        </p:nvGrpSpPr>
        <p:grpSpPr>
          <a:xfrm>
            <a:off x="3835126" y="3212874"/>
            <a:ext cx="1083309" cy="1187755"/>
            <a:chOff x="4021763" y="3180051"/>
            <a:chExt cx="1083309" cy="1187755"/>
          </a:xfrm>
        </p:grpSpPr>
        <p:pic>
          <p:nvPicPr>
            <p:cNvPr id="359" name="Google Shape;359;p65"/>
            <p:cNvPicPr preferRelativeResize="0">
              <a:picLocks/>
            </p:cNvPicPr>
            <p:nvPr/>
          </p:nvPicPr>
          <p:blipFill>
            <a:blip r:embed="rId18">
              <a:alphaModFix/>
            </a:blip>
            <a:stretch>
              <a:fillRect/>
            </a:stretch>
          </p:blipFill>
          <p:spPr>
            <a:xfrm>
              <a:off x="4021763" y="3180051"/>
              <a:ext cx="640200" cy="640200"/>
            </a:xfrm>
            <a:prstGeom prst="ellipse">
              <a:avLst/>
            </a:prstGeom>
            <a:noFill/>
            <a:ln>
              <a:noFill/>
            </a:ln>
          </p:spPr>
        </p:pic>
        <p:sp>
          <p:nvSpPr>
            <p:cNvPr id="340" name="Google Shape;340;p65"/>
            <p:cNvSpPr txBox="1">
              <a:spLocks/>
            </p:cNvSpPr>
            <p:nvPr/>
          </p:nvSpPr>
          <p:spPr>
            <a:xfrm>
              <a:off x="4021763" y="3875363"/>
              <a:ext cx="1083309"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James Lewis</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Austin, TX</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Accessibility and UX Research Lead</a:t>
              </a:r>
              <a:endParaRPr sz="800" dirty="0">
                <a:solidFill>
                  <a:schemeClr val="dk1"/>
                </a:solidFill>
                <a:latin typeface="PT Serif" panose="020A0603040505020204" pitchFamily="18" charset="0"/>
                <a:ea typeface="PT Serif"/>
                <a:cs typeface="PT Serif"/>
                <a:sym typeface="PT Serif"/>
              </a:endParaRPr>
            </a:p>
          </p:txBody>
        </p:sp>
      </p:grpSp>
      <p:grpSp>
        <p:nvGrpSpPr>
          <p:cNvPr id="13" name="Group 12">
            <a:extLst>
              <a:ext uri="{FF2B5EF4-FFF2-40B4-BE49-F238E27FC236}">
                <a16:creationId xmlns:a16="http://schemas.microsoft.com/office/drawing/2014/main" id="{CA816A17-2EA9-0F48-A66D-318386C8F495}"/>
              </a:ext>
            </a:extLst>
          </p:cNvPr>
          <p:cNvGrpSpPr/>
          <p:nvPr/>
        </p:nvGrpSpPr>
        <p:grpSpPr>
          <a:xfrm>
            <a:off x="2682226" y="3212874"/>
            <a:ext cx="1083309" cy="1064644"/>
            <a:chOff x="2815420" y="3180051"/>
            <a:chExt cx="1083309" cy="1064644"/>
          </a:xfrm>
        </p:grpSpPr>
        <p:pic>
          <p:nvPicPr>
            <p:cNvPr id="360" name="Google Shape;360;p65"/>
            <p:cNvPicPr preferRelativeResize="0">
              <a:picLocks/>
            </p:cNvPicPr>
            <p:nvPr/>
          </p:nvPicPr>
          <p:blipFill rotWithShape="1">
            <a:blip r:embed="rId19">
              <a:alphaModFix/>
            </a:blip>
            <a:srcRect l="12757" t="16393" r="20029" b="16393"/>
            <a:stretch/>
          </p:blipFill>
          <p:spPr>
            <a:xfrm>
              <a:off x="2815420" y="3180051"/>
              <a:ext cx="640200" cy="640200"/>
            </a:xfrm>
            <a:prstGeom prst="ellipse">
              <a:avLst/>
            </a:prstGeom>
            <a:noFill/>
            <a:ln>
              <a:noFill/>
            </a:ln>
          </p:spPr>
        </p:pic>
        <p:sp>
          <p:nvSpPr>
            <p:cNvPr id="341" name="Google Shape;341;p65"/>
            <p:cNvSpPr txBox="1">
              <a:spLocks/>
            </p:cNvSpPr>
            <p:nvPr/>
          </p:nvSpPr>
          <p:spPr>
            <a:xfrm>
              <a:off x="2815420" y="3875363"/>
              <a:ext cx="1083309"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Grace Hong</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New Jersey</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Experience Designer</a:t>
              </a:r>
              <a:endParaRPr sz="800" dirty="0">
                <a:solidFill>
                  <a:schemeClr val="dk1"/>
                </a:solidFill>
                <a:latin typeface="PT Serif" panose="020A0603040505020204" pitchFamily="18" charset="0"/>
                <a:ea typeface="PT Serif"/>
                <a:cs typeface="PT Serif"/>
                <a:sym typeface="PT Serif"/>
              </a:endParaRPr>
            </a:p>
          </p:txBody>
        </p:sp>
      </p:grpSp>
      <p:grpSp>
        <p:nvGrpSpPr>
          <p:cNvPr id="7" name="Group 6">
            <a:extLst>
              <a:ext uri="{FF2B5EF4-FFF2-40B4-BE49-F238E27FC236}">
                <a16:creationId xmlns:a16="http://schemas.microsoft.com/office/drawing/2014/main" id="{C447AF27-57DE-4BC9-9D1B-95490E60EDB1}"/>
              </a:ext>
            </a:extLst>
          </p:cNvPr>
          <p:cNvGrpSpPr/>
          <p:nvPr/>
        </p:nvGrpSpPr>
        <p:grpSpPr>
          <a:xfrm>
            <a:off x="8131229" y="1607051"/>
            <a:ext cx="1083309" cy="941533"/>
            <a:chOff x="6957727" y="3056406"/>
            <a:chExt cx="1083309" cy="941533"/>
          </a:xfrm>
        </p:grpSpPr>
        <p:pic>
          <p:nvPicPr>
            <p:cNvPr id="350" name="Google Shape;350;p65"/>
            <p:cNvPicPr preferRelativeResize="0">
              <a:picLocks/>
            </p:cNvPicPr>
            <p:nvPr/>
          </p:nvPicPr>
          <p:blipFill>
            <a:blip r:embed="rId20">
              <a:alphaModFix/>
            </a:blip>
            <a:stretch>
              <a:fillRect/>
            </a:stretch>
          </p:blipFill>
          <p:spPr>
            <a:xfrm>
              <a:off x="6957727" y="3056406"/>
              <a:ext cx="640200" cy="640200"/>
            </a:xfrm>
            <a:prstGeom prst="ellipse">
              <a:avLst/>
            </a:prstGeom>
            <a:noFill/>
            <a:ln>
              <a:noFill/>
            </a:ln>
          </p:spPr>
        </p:pic>
        <p:sp>
          <p:nvSpPr>
            <p:cNvPr id="354" name="Google Shape;354;p65"/>
            <p:cNvSpPr txBox="1">
              <a:spLocks/>
            </p:cNvSpPr>
            <p:nvPr/>
          </p:nvSpPr>
          <p:spPr>
            <a:xfrm>
              <a:off x="6957727" y="3751718"/>
              <a:ext cx="1083309"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Kevin London</a:t>
              </a:r>
              <a:br>
                <a:rPr lang="en" sz="800" dirty="0">
                  <a:solidFill>
                    <a:schemeClr val="dk1"/>
                  </a:solidFill>
                  <a:latin typeface="PT Serif" panose="020A0603040505020204" pitchFamily="18" charset="0"/>
                  <a:ea typeface="PT Serif"/>
                  <a:cs typeface="PT Serif"/>
                  <a:sym typeface="PT Serif"/>
                </a:rPr>
              </a:br>
              <a:r>
                <a:rPr lang="en" sz="800" dirty="0">
                  <a:solidFill>
                    <a:schemeClr val="dk1"/>
                  </a:solidFill>
                  <a:latin typeface="PT Serif" panose="020A0603040505020204" pitchFamily="18" charset="0"/>
                  <a:ea typeface="PT Serif"/>
                  <a:cs typeface="PT Serif"/>
                  <a:sym typeface="PT Serif"/>
                </a:rPr>
                <a:t>frog</a:t>
              </a:r>
              <a:endParaRPr sz="800" dirty="0">
                <a:solidFill>
                  <a:schemeClr val="dk1"/>
                </a:solidFill>
                <a:latin typeface="PT Serif" panose="020A0603040505020204" pitchFamily="18" charset="0"/>
                <a:ea typeface="PT Serif"/>
                <a:cs typeface="PT Serif"/>
                <a:sym typeface="PT Serif"/>
              </a:endParaRPr>
            </a:p>
          </p:txBody>
        </p:sp>
      </p:grpSp>
      <p:grpSp>
        <p:nvGrpSpPr>
          <p:cNvPr id="18" name="Group 17">
            <a:extLst>
              <a:ext uri="{FF2B5EF4-FFF2-40B4-BE49-F238E27FC236}">
                <a16:creationId xmlns:a16="http://schemas.microsoft.com/office/drawing/2014/main" id="{2006E0D7-C814-4A4C-9288-0B8181B9547F}"/>
              </a:ext>
            </a:extLst>
          </p:cNvPr>
          <p:cNvGrpSpPr/>
          <p:nvPr/>
        </p:nvGrpSpPr>
        <p:grpSpPr>
          <a:xfrm>
            <a:off x="7815109" y="3212874"/>
            <a:ext cx="1083309" cy="941533"/>
            <a:chOff x="8017911" y="3180051"/>
            <a:chExt cx="1083309" cy="941533"/>
          </a:xfrm>
        </p:grpSpPr>
        <p:pic>
          <p:nvPicPr>
            <p:cNvPr id="351" name="Google Shape;351;p65"/>
            <p:cNvPicPr preferRelativeResize="0">
              <a:picLocks/>
            </p:cNvPicPr>
            <p:nvPr/>
          </p:nvPicPr>
          <p:blipFill>
            <a:blip r:embed="rId21">
              <a:alphaModFix/>
            </a:blip>
            <a:stretch>
              <a:fillRect/>
            </a:stretch>
          </p:blipFill>
          <p:spPr>
            <a:xfrm>
              <a:off x="8017911" y="3180051"/>
              <a:ext cx="640200" cy="640200"/>
            </a:xfrm>
            <a:prstGeom prst="ellipse">
              <a:avLst/>
            </a:prstGeom>
            <a:noFill/>
            <a:ln>
              <a:noFill/>
            </a:ln>
          </p:spPr>
        </p:pic>
        <p:sp>
          <p:nvSpPr>
            <p:cNvPr id="355" name="Google Shape;355;p65"/>
            <p:cNvSpPr txBox="1">
              <a:spLocks/>
            </p:cNvSpPr>
            <p:nvPr/>
          </p:nvSpPr>
          <p:spPr>
            <a:xfrm>
              <a:off x="8017911" y="3875363"/>
              <a:ext cx="1083309"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800" b="1" dirty="0">
                  <a:solidFill>
                    <a:schemeClr val="dk1"/>
                  </a:solidFill>
                  <a:latin typeface="PT Serif" panose="020A0603040505020204" pitchFamily="18" charset="0"/>
                  <a:ea typeface="PT Serif"/>
                  <a:cs typeface="PT Serif"/>
                  <a:sym typeface="PT Serif"/>
                </a:rPr>
                <a:t>Ben Morris</a:t>
              </a:r>
              <a:endParaRPr sz="800" dirty="0">
                <a:solidFill>
                  <a:schemeClr val="dk1"/>
                </a:solidFill>
                <a:latin typeface="PT Serif" panose="020A0603040505020204" pitchFamily="18" charset="0"/>
                <a:ea typeface="PT Serif"/>
                <a:cs typeface="PT Serif"/>
                <a:sym typeface="PT Serif"/>
              </a:endParaRPr>
            </a:p>
            <a:p>
              <a:pPr marL="0" lvl="0" indent="0" algn="l" rtl="0">
                <a:spcBef>
                  <a:spcPts val="0"/>
                </a:spcBef>
                <a:spcAft>
                  <a:spcPts val="0"/>
                </a:spcAft>
                <a:buNone/>
              </a:pPr>
              <a:r>
                <a:rPr lang="en" sz="800" dirty="0">
                  <a:solidFill>
                    <a:schemeClr val="dk1"/>
                  </a:solidFill>
                  <a:latin typeface="PT Serif" panose="020A0603040505020204" pitchFamily="18" charset="0"/>
                  <a:ea typeface="PT Serif"/>
                  <a:cs typeface="PT Serif"/>
                  <a:sym typeface="PT Serif"/>
                </a:rPr>
                <a:t>Pluribus</a:t>
              </a:r>
              <a:endParaRPr sz="800" dirty="0">
                <a:solidFill>
                  <a:schemeClr val="dk1"/>
                </a:solidFill>
                <a:latin typeface="PT Serif" panose="020A0603040505020204" pitchFamily="18" charset="0"/>
                <a:ea typeface="PT Serif"/>
                <a:cs typeface="PT Serif"/>
                <a:sym typeface="PT Serif"/>
              </a:endParaRPr>
            </a:p>
          </p:txBody>
        </p:sp>
      </p:grpSp>
      <p:cxnSp>
        <p:nvCxnSpPr>
          <p:cNvPr id="6" name="Straight Connector 5">
            <a:extLst>
              <a:ext uri="{FF2B5EF4-FFF2-40B4-BE49-F238E27FC236}">
                <a16:creationId xmlns:a16="http://schemas.microsoft.com/office/drawing/2014/main" id="{7A3F36B0-6994-469F-9DDA-6B5B5481C345}"/>
              </a:ext>
            </a:extLst>
          </p:cNvPr>
          <p:cNvCxnSpPr>
            <a:cxnSpLocks/>
          </p:cNvCxnSpPr>
          <p:nvPr/>
        </p:nvCxnSpPr>
        <p:spPr>
          <a:xfrm>
            <a:off x="6070781" y="1025912"/>
            <a:ext cx="0" cy="3374717"/>
          </a:xfrm>
          <a:prstGeom prst="line">
            <a:avLst/>
          </a:prstGeom>
          <a:ln w="12700">
            <a:solidFill>
              <a:schemeClr val="tx2">
                <a:lumMod val="90000"/>
              </a:schemeClr>
            </a:solidFill>
          </a:ln>
        </p:spPr>
        <p:style>
          <a:lnRef idx="1">
            <a:schemeClr val="accent1"/>
          </a:lnRef>
          <a:fillRef idx="0">
            <a:schemeClr val="accent1"/>
          </a:fillRef>
          <a:effectRef idx="0">
            <a:schemeClr val="accent1"/>
          </a:effectRef>
          <a:fontRef idx="minor">
            <a:schemeClr val="tx1"/>
          </a:fontRef>
        </p:style>
      </p:cxnSp>
      <p:sp>
        <p:nvSpPr>
          <p:cNvPr id="46" name="Google Shape;741;p81">
            <a:extLst>
              <a:ext uri="{FF2B5EF4-FFF2-40B4-BE49-F238E27FC236}">
                <a16:creationId xmlns:a16="http://schemas.microsoft.com/office/drawing/2014/main" id="{C28C734F-57C1-43A4-BAC1-E53C5BB3701F}"/>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3</a:t>
            </a:fld>
            <a:endParaRPr dirty="0">
              <a:latin typeface="PT Serif" panose="020A0603040505020204" pitchFamily="18" charset="0"/>
            </a:endParaRPr>
          </a:p>
        </p:txBody>
      </p:sp>
      <p:sp>
        <p:nvSpPr>
          <p:cNvPr id="38" name="Google Shape;342;p65">
            <a:extLst>
              <a:ext uri="{FF2B5EF4-FFF2-40B4-BE49-F238E27FC236}">
                <a16:creationId xmlns:a16="http://schemas.microsoft.com/office/drawing/2014/main" id="{D3A83D7B-DEF2-4913-9821-E59D721C7A9C}"/>
              </a:ext>
            </a:extLst>
          </p:cNvPr>
          <p:cNvSpPr txBox="1">
            <a:spLocks/>
          </p:cNvSpPr>
          <p:nvPr/>
        </p:nvSpPr>
        <p:spPr>
          <a:xfrm>
            <a:off x="387901" y="939032"/>
            <a:ext cx="2289651" cy="21544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1200" b="1" dirty="0">
                <a:solidFill>
                  <a:schemeClr val="accent1"/>
                </a:solidFill>
                <a:latin typeface="PT Serif" panose="020A0603040505020204" pitchFamily="18" charset="0"/>
                <a:ea typeface="PT Serif"/>
                <a:cs typeface="PT Serif"/>
                <a:sym typeface="PT Serif"/>
              </a:rPr>
              <a:t>Core Team</a:t>
            </a:r>
            <a:endParaRPr sz="1200" b="1" dirty="0">
              <a:solidFill>
                <a:schemeClr val="accent1"/>
              </a:solidFill>
              <a:latin typeface="PT Serif" panose="020A0603040505020204" pitchFamily="18" charset="0"/>
              <a:ea typeface="PT Serif"/>
              <a:cs typeface="PT Serif"/>
              <a:sym typeface="PT Serif"/>
            </a:endParaRPr>
          </a:p>
        </p:txBody>
      </p:sp>
      <p:sp>
        <p:nvSpPr>
          <p:cNvPr id="39" name="Google Shape;342;p65">
            <a:extLst>
              <a:ext uri="{FF2B5EF4-FFF2-40B4-BE49-F238E27FC236}">
                <a16:creationId xmlns:a16="http://schemas.microsoft.com/office/drawing/2014/main" id="{CBD40AB2-ED18-4DDB-A6DB-701592B32C93}"/>
              </a:ext>
            </a:extLst>
          </p:cNvPr>
          <p:cNvSpPr txBox="1">
            <a:spLocks/>
          </p:cNvSpPr>
          <p:nvPr/>
        </p:nvSpPr>
        <p:spPr>
          <a:xfrm>
            <a:off x="385024" y="1227355"/>
            <a:ext cx="2289651" cy="21544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b="1" dirty="0">
                <a:solidFill>
                  <a:schemeClr val="tx1"/>
                </a:solidFill>
                <a:latin typeface="PT Serif" panose="020A0603040505020204" pitchFamily="18" charset="0"/>
                <a:ea typeface="PT Serif"/>
                <a:cs typeface="PT Serif"/>
                <a:sym typeface="PT Serif"/>
              </a:rPr>
              <a:t>Product</a:t>
            </a:r>
            <a:endParaRPr sz="900" b="1" dirty="0">
              <a:solidFill>
                <a:schemeClr val="tx1"/>
              </a:solidFill>
              <a:latin typeface="PT Serif" panose="020A0603040505020204" pitchFamily="18" charset="0"/>
              <a:ea typeface="PT Serif"/>
              <a:cs typeface="PT Serif"/>
              <a:sym typeface="PT Serif"/>
            </a:endParaRPr>
          </a:p>
        </p:txBody>
      </p:sp>
      <p:sp>
        <p:nvSpPr>
          <p:cNvPr id="40" name="Google Shape;342;p65">
            <a:extLst>
              <a:ext uri="{FF2B5EF4-FFF2-40B4-BE49-F238E27FC236}">
                <a16:creationId xmlns:a16="http://schemas.microsoft.com/office/drawing/2014/main" id="{9A4600E9-3635-43F1-8575-04976305B9AB}"/>
              </a:ext>
            </a:extLst>
          </p:cNvPr>
          <p:cNvSpPr txBox="1">
            <a:spLocks/>
          </p:cNvSpPr>
          <p:nvPr/>
        </p:nvSpPr>
        <p:spPr>
          <a:xfrm>
            <a:off x="389227" y="2916204"/>
            <a:ext cx="2289651" cy="21544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b="1" dirty="0">
                <a:solidFill>
                  <a:schemeClr val="tx1"/>
                </a:solidFill>
                <a:latin typeface="PT Serif" panose="020A0603040505020204" pitchFamily="18" charset="0"/>
                <a:ea typeface="PT Serif"/>
                <a:cs typeface="PT Serif"/>
                <a:sym typeface="PT Serif"/>
              </a:rPr>
              <a:t>Design</a:t>
            </a:r>
            <a:endParaRPr sz="900" b="1" dirty="0">
              <a:solidFill>
                <a:schemeClr val="tx1"/>
              </a:solidFill>
              <a:latin typeface="PT Serif" panose="020A0603040505020204" pitchFamily="18" charset="0"/>
              <a:ea typeface="PT Serif"/>
              <a:cs typeface="PT Serif"/>
              <a:sym typeface="PT Serif"/>
            </a:endParaRPr>
          </a:p>
        </p:txBody>
      </p:sp>
      <p:sp>
        <p:nvSpPr>
          <p:cNvPr id="41" name="Google Shape;342;p65">
            <a:extLst>
              <a:ext uri="{FF2B5EF4-FFF2-40B4-BE49-F238E27FC236}">
                <a16:creationId xmlns:a16="http://schemas.microsoft.com/office/drawing/2014/main" id="{D766678A-8D82-4898-B695-286BF8C20B9C}"/>
              </a:ext>
            </a:extLst>
          </p:cNvPr>
          <p:cNvSpPr txBox="1">
            <a:spLocks/>
          </p:cNvSpPr>
          <p:nvPr/>
        </p:nvSpPr>
        <p:spPr>
          <a:xfrm>
            <a:off x="3854596" y="1227355"/>
            <a:ext cx="2289651" cy="215444"/>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00" b="1" dirty="0">
                <a:solidFill>
                  <a:schemeClr val="tx1"/>
                </a:solidFill>
                <a:latin typeface="PT Serif" panose="020A0603040505020204" pitchFamily="18" charset="0"/>
                <a:ea typeface="PT Serif"/>
                <a:cs typeface="PT Serif"/>
                <a:sym typeface="PT Serif"/>
              </a:rPr>
              <a:t>Engineering</a:t>
            </a:r>
            <a:endParaRPr sz="900" b="1" dirty="0">
              <a:solidFill>
                <a:schemeClr val="tx1"/>
              </a:solidFill>
              <a:latin typeface="PT Serif" panose="020A0603040505020204" pitchFamily="18" charset="0"/>
              <a:ea typeface="PT Serif"/>
              <a:cs typeface="PT Serif"/>
              <a:sym typeface="PT Serif"/>
            </a:endParaRPr>
          </a:p>
        </p:txBody>
      </p:sp>
      <p:sp>
        <p:nvSpPr>
          <p:cNvPr id="58" name="Google Shape;693;p75">
            <a:extLst>
              <a:ext uri="{FF2B5EF4-FFF2-40B4-BE49-F238E27FC236}">
                <a16:creationId xmlns:a16="http://schemas.microsoft.com/office/drawing/2014/main" id="{D56BA6C8-6DCE-BD47-9736-254DC2BCA65F}"/>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D7CF6EB-8891-4CE1-9269-1DACEA42A188}"/>
              </a:ext>
            </a:extLst>
          </p:cNvPr>
          <p:cNvGraphicFramePr>
            <a:graphicFrameLocks noChangeAspect="1"/>
          </p:cNvGraphicFramePr>
          <p:nvPr>
            <p:custDataLst>
              <p:tags r:id="rId2"/>
            </p:custDataLst>
            <p:extLst>
              <p:ext uri="{D42A27DB-BD31-4B8C-83A1-F6EECF244321}">
                <p14:modId xmlns:p14="http://schemas.microsoft.com/office/powerpoint/2010/main" val="3442921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2"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ED7CF6EB-8891-4CE1-9269-1DACEA42A18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67" name="Google Shape;367;p66"/>
          <p:cNvSpPr txBox="1">
            <a:spLocks/>
          </p:cNvSpPr>
          <p:nvPr/>
        </p:nvSpPr>
        <p:spPr>
          <a:xfrm>
            <a:off x="406399" y="766127"/>
            <a:ext cx="3874655" cy="1805623"/>
          </a:xfrm>
          <a:prstGeom prst="rect">
            <a:avLst/>
          </a:prstGeom>
          <a:noFill/>
          <a:ln>
            <a:noFill/>
          </a:ln>
        </p:spPr>
        <p:txBody>
          <a:bodyPr spcFirstLastPara="1" wrap="square" lIns="0" tIns="0" rIns="0" bIns="0" anchor="t" anchorCtr="0">
            <a:noAutofit/>
          </a:bodyPr>
          <a:lstStyle/>
          <a:p>
            <a:pPr marL="228600" marR="0" lvl="0" indent="-228600" algn="l" rtl="0">
              <a:lnSpc>
                <a:spcPct val="100000"/>
              </a:lnSpc>
              <a:spcBef>
                <a:spcPts val="1000"/>
              </a:spcBef>
              <a:spcAft>
                <a:spcPts val="0"/>
              </a:spcAft>
              <a:buClr>
                <a:srgbClr val="434343"/>
              </a:buClr>
              <a:buSzPts val="1100"/>
              <a:buFont typeface="PT Serif"/>
              <a:buChar char="●"/>
            </a:pPr>
            <a:r>
              <a:rPr lang="en" sz="1200" dirty="0">
                <a:solidFill>
                  <a:srgbClr val="434343"/>
                </a:solidFill>
                <a:latin typeface="PT Serif" panose="020A0603040505020204" pitchFamily="18" charset="0"/>
                <a:ea typeface="PT Serif"/>
                <a:cs typeface="PT Serif"/>
                <a:sym typeface="PT Serif"/>
              </a:rPr>
              <a:t>Digitize 1095-B form on va.gov so veterans can view the form, download the form, &amp; be able to upload or print it for their taxes.</a:t>
            </a:r>
            <a:endParaRPr sz="1200" dirty="0">
              <a:solidFill>
                <a:srgbClr val="434343"/>
              </a:solidFill>
              <a:latin typeface="PT Serif" panose="020A0603040505020204" pitchFamily="18" charset="0"/>
              <a:ea typeface="PT Serif"/>
              <a:cs typeface="PT Serif"/>
              <a:sym typeface="PT Serif"/>
            </a:endParaRPr>
          </a:p>
          <a:p>
            <a:pPr marL="228600" marR="0" lvl="0" indent="-228600" algn="l" rtl="0">
              <a:lnSpc>
                <a:spcPct val="100000"/>
              </a:lnSpc>
              <a:spcBef>
                <a:spcPts val="1000"/>
              </a:spcBef>
              <a:spcAft>
                <a:spcPts val="0"/>
              </a:spcAft>
              <a:buClr>
                <a:srgbClr val="434343"/>
              </a:buClr>
              <a:buSzPts val="1100"/>
              <a:buFont typeface="PT Serif"/>
              <a:buChar char="●"/>
            </a:pPr>
            <a:r>
              <a:rPr lang="en" sz="1200" dirty="0">
                <a:solidFill>
                  <a:srgbClr val="434343"/>
                </a:solidFill>
                <a:latin typeface="PT Serif" panose="020A0603040505020204" pitchFamily="18" charset="0"/>
                <a:ea typeface="PT Serif"/>
                <a:cs typeface="PT Serif"/>
                <a:sym typeface="PT Serif"/>
              </a:rPr>
              <a:t>Create space on va.gov production, with all steps required for a veteran to download their 1095-B form</a:t>
            </a:r>
            <a:endParaRPr sz="1200" b="0" i="0" u="none" strike="noStrike" cap="none" dirty="0">
              <a:solidFill>
                <a:srgbClr val="434343"/>
              </a:solidFill>
              <a:latin typeface="PT Serif" panose="020A0603040505020204" pitchFamily="18" charset="0"/>
              <a:ea typeface="PT Serif"/>
              <a:cs typeface="PT Serif"/>
              <a:sym typeface="PT Serif"/>
            </a:endParaRPr>
          </a:p>
          <a:p>
            <a:pPr marL="228600" marR="0" lvl="0" indent="-228600" algn="l" rtl="0">
              <a:lnSpc>
                <a:spcPct val="100000"/>
              </a:lnSpc>
              <a:spcBef>
                <a:spcPts val="1000"/>
              </a:spcBef>
              <a:spcAft>
                <a:spcPts val="1000"/>
              </a:spcAft>
              <a:buClr>
                <a:srgbClr val="434343"/>
              </a:buClr>
              <a:buSzPts val="1100"/>
              <a:buFont typeface="PT Serif"/>
              <a:buChar char="●"/>
            </a:pPr>
            <a:r>
              <a:rPr lang="en" sz="1200" dirty="0">
                <a:solidFill>
                  <a:srgbClr val="434343"/>
                </a:solidFill>
                <a:latin typeface="PT Serif" panose="020A0603040505020204" pitchFamily="18" charset="0"/>
                <a:ea typeface="PT Serif"/>
                <a:cs typeface="PT Serif"/>
                <a:sym typeface="PT Serif"/>
              </a:rPr>
              <a:t>Increase availability of self-service tools</a:t>
            </a:r>
          </a:p>
        </p:txBody>
      </p:sp>
      <p:sp>
        <p:nvSpPr>
          <p:cNvPr id="2" name="Title 1">
            <a:extLst>
              <a:ext uri="{FF2B5EF4-FFF2-40B4-BE49-F238E27FC236}">
                <a16:creationId xmlns:a16="http://schemas.microsoft.com/office/drawing/2014/main" id="{8EA06889-C2C6-4942-A1C3-FC38D6B22540}"/>
              </a:ext>
            </a:extLst>
          </p:cNvPr>
          <p:cNvSpPr>
            <a:spLocks noGrp="1"/>
          </p:cNvSpPr>
          <p:nvPr>
            <p:ph type="title"/>
          </p:nvPr>
        </p:nvSpPr>
        <p:spPr>
          <a:xfrm>
            <a:off x="311700" y="328522"/>
            <a:ext cx="8520600" cy="572700"/>
          </a:xfrm>
        </p:spPr>
        <p:txBody>
          <a:bodyPr vert="horz" wrap="square">
            <a:noAutofit/>
          </a:bodyPr>
          <a:lstStyle/>
          <a:p>
            <a:r>
              <a:rPr lang="en-GB" dirty="0"/>
              <a:t>Project objectives</a:t>
            </a:r>
          </a:p>
        </p:txBody>
      </p:sp>
      <p:sp>
        <p:nvSpPr>
          <p:cNvPr id="369" name="Google Shape;369;p66"/>
          <p:cNvSpPr>
            <a:spLocks/>
          </p:cNvSpPr>
          <p:nvPr/>
        </p:nvSpPr>
        <p:spPr>
          <a:xfrm>
            <a:off x="406398" y="2503971"/>
            <a:ext cx="4165601" cy="2007993"/>
          </a:xfrm>
          <a:prstGeom prst="rect">
            <a:avLst/>
          </a:prstGeom>
          <a:solidFill>
            <a:schemeClr val="lt2"/>
          </a:solidFill>
          <a:ln w="9525" cap="flat" cmpd="sng">
            <a:noFill/>
            <a:prstDash val="solid"/>
            <a:round/>
            <a:headEnd type="none" w="sm" len="sm"/>
            <a:tailEnd type="none" w="sm" len="sm"/>
          </a:ln>
        </p:spPr>
        <p:txBody>
          <a:bodyPr spcFirstLastPara="1" wrap="square" lIns="182880" tIns="182880" rIns="91440" bIns="182880" anchor="t" anchorCtr="0">
            <a:noAutofit/>
          </a:bodyPr>
          <a:lstStyle/>
          <a:p>
            <a:pPr marL="0" lvl="0" indent="0" algn="l" rtl="0">
              <a:spcBef>
                <a:spcPts val="0"/>
              </a:spcBef>
              <a:spcAft>
                <a:spcPts val="900"/>
              </a:spcAft>
              <a:buNone/>
            </a:pPr>
            <a:r>
              <a:rPr lang="en" sz="1200" b="1" dirty="0">
                <a:solidFill>
                  <a:schemeClr val="accent1"/>
                </a:solidFill>
                <a:latin typeface="PT Serif" panose="020A0603040505020204" pitchFamily="18" charset="0"/>
              </a:rPr>
              <a:t>For discussion: </a:t>
            </a:r>
            <a:endParaRPr lang="en" sz="1000" dirty="0">
              <a:latin typeface="PT Serif" panose="020A0603040505020204" pitchFamily="18" charset="0"/>
            </a:endParaRPr>
          </a:p>
          <a:p>
            <a:pPr marL="0" lvl="0" indent="0" algn="l" rtl="0">
              <a:spcBef>
                <a:spcPts val="0"/>
              </a:spcBef>
              <a:spcAft>
                <a:spcPts val="300"/>
              </a:spcAft>
              <a:buNone/>
            </a:pPr>
            <a:r>
              <a:rPr lang="en" sz="1000" dirty="0">
                <a:latin typeface="PT Serif" panose="020A0603040505020204" pitchFamily="18" charset="0"/>
              </a:rPr>
              <a:t>1) What is the core pain point we are trying to solve?</a:t>
            </a:r>
          </a:p>
          <a:p>
            <a:pPr marL="0" lvl="0" indent="0" algn="l" rtl="0">
              <a:spcBef>
                <a:spcPts val="0"/>
              </a:spcBef>
              <a:spcAft>
                <a:spcPts val="300"/>
              </a:spcAft>
              <a:buNone/>
            </a:pPr>
            <a:r>
              <a:rPr lang="en" sz="1000" dirty="0">
                <a:latin typeface="PT Serif" panose="020A0603040505020204" pitchFamily="18" charset="0"/>
              </a:rPr>
              <a:t>2) What is the current state? </a:t>
            </a:r>
          </a:p>
          <a:p>
            <a:pPr marL="0" lvl="0" indent="0" algn="l" rtl="0">
              <a:spcBef>
                <a:spcPts val="0"/>
              </a:spcBef>
              <a:spcAft>
                <a:spcPts val="300"/>
              </a:spcAft>
              <a:buNone/>
            </a:pPr>
            <a:r>
              <a:rPr lang="en" sz="1000" dirty="0">
                <a:latin typeface="PT Serif" panose="020A0603040505020204" pitchFamily="18" charset="0"/>
              </a:rPr>
              <a:t>3) What is the experience of the future state?</a:t>
            </a:r>
          </a:p>
          <a:p>
            <a:pPr marL="0" lvl="0" indent="0" algn="l" rtl="0">
              <a:spcBef>
                <a:spcPts val="0"/>
              </a:spcBef>
              <a:spcAft>
                <a:spcPts val="300"/>
              </a:spcAft>
              <a:buNone/>
            </a:pPr>
            <a:r>
              <a:rPr lang="en" sz="1000" dirty="0">
                <a:latin typeface="PT Serif" panose="020A0603040505020204" pitchFamily="18" charset="0"/>
              </a:rPr>
              <a:t>4) What stakeholders or groups are key for us to loop in?</a:t>
            </a:r>
          </a:p>
          <a:p>
            <a:pPr marL="0" lvl="0" indent="0" algn="l" rtl="0">
              <a:spcBef>
                <a:spcPts val="0"/>
              </a:spcBef>
              <a:spcAft>
                <a:spcPts val="300"/>
              </a:spcAft>
              <a:buNone/>
            </a:pPr>
            <a:r>
              <a:rPr lang="en" sz="1000" dirty="0">
                <a:latin typeface="PT Serif" panose="020A0603040505020204" pitchFamily="18" charset="0"/>
              </a:rPr>
              <a:t>5) What risks or potential challenges do we want to keep an eye on?</a:t>
            </a:r>
          </a:p>
          <a:p>
            <a:pPr marL="0" lvl="0" indent="0" algn="l" rtl="0">
              <a:spcBef>
                <a:spcPts val="0"/>
              </a:spcBef>
              <a:spcAft>
                <a:spcPts val="300"/>
              </a:spcAft>
              <a:buNone/>
            </a:pPr>
            <a:endParaRPr sz="1000" dirty="0">
              <a:latin typeface="PT Serif" panose="020A0603040505020204" pitchFamily="18" charset="0"/>
            </a:endParaRPr>
          </a:p>
        </p:txBody>
      </p:sp>
      <p:sp>
        <p:nvSpPr>
          <p:cNvPr id="370" name="Google Shape;370;p66"/>
          <p:cNvSpPr txBox="1">
            <a:spLocks/>
          </p:cNvSpPr>
          <p:nvPr/>
        </p:nvSpPr>
        <p:spPr>
          <a:xfrm>
            <a:off x="491858" y="4023373"/>
            <a:ext cx="3102242"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dirty="0">
                <a:latin typeface="PT Serif" panose="020A0603040505020204" pitchFamily="18" charset="0"/>
                <a:ea typeface="PT Serif"/>
                <a:cs typeface="PT Serif"/>
                <a:sym typeface="PT Serif"/>
              </a:rPr>
              <a:t>Move to</a:t>
            </a:r>
            <a:r>
              <a:rPr lang="en" sz="1000" i="1" dirty="0">
                <a:solidFill>
                  <a:schemeClr val="accent1"/>
                </a:solidFill>
                <a:latin typeface="PT Serif" panose="020A0603040505020204" pitchFamily="18" charset="0"/>
                <a:ea typeface="PT Serif"/>
                <a:cs typeface="PT Serif"/>
                <a:sym typeface="PT Serif"/>
              </a:rPr>
              <a:t> </a:t>
            </a:r>
            <a:r>
              <a:rPr lang="en" sz="1000" i="1" u="sng" dirty="0">
                <a:solidFill>
                  <a:schemeClr val="accent1"/>
                </a:solidFill>
                <a:latin typeface="PT Serif" panose="020A0603040505020204" pitchFamily="18" charset="0"/>
                <a:ea typeface="PT Serif"/>
                <a:cs typeface="PT Serif"/>
                <a:sym typeface="PT Serif"/>
                <a:hlinkClick r:id="rId7">
                  <a:extLst>
                    <a:ext uri="{A12FA001-AC4F-418D-AE19-62706E023703}">
                      <ahyp:hlinkClr xmlns:ahyp="http://schemas.microsoft.com/office/drawing/2018/hyperlinkcolor" val="tx"/>
                    </a:ext>
                  </a:extLst>
                </a:hlinkClick>
              </a:rPr>
              <a:t>Mural Board</a:t>
            </a:r>
            <a:r>
              <a:rPr lang="en" sz="1000" i="1" dirty="0">
                <a:solidFill>
                  <a:schemeClr val="accent1"/>
                </a:solidFill>
                <a:latin typeface="PT Serif" panose="020A0603040505020204" pitchFamily="18" charset="0"/>
                <a:ea typeface="PT Serif"/>
                <a:cs typeface="PT Serif"/>
                <a:sym typeface="PT Serif"/>
              </a:rPr>
              <a:t> </a:t>
            </a:r>
            <a:r>
              <a:rPr lang="en" sz="1000" i="1" dirty="0">
                <a:latin typeface="PT Serif" panose="020A0603040505020204" pitchFamily="18" charset="0"/>
                <a:ea typeface="PT Serif"/>
                <a:cs typeface="PT Serif"/>
                <a:sym typeface="PT Serif"/>
              </a:rPr>
              <a:t>for discussion</a:t>
            </a:r>
            <a:endParaRPr sz="1000" i="1" dirty="0">
              <a:latin typeface="PT Serif" panose="020A0603040505020204" pitchFamily="18" charset="0"/>
              <a:ea typeface="PT Serif"/>
              <a:cs typeface="PT Serif"/>
              <a:sym typeface="PT Serif"/>
            </a:endParaRPr>
          </a:p>
        </p:txBody>
      </p:sp>
      <p:pic>
        <p:nvPicPr>
          <p:cNvPr id="371" name="Google Shape;371;p66"/>
          <p:cNvPicPr preferRelativeResize="0"/>
          <p:nvPr/>
        </p:nvPicPr>
        <p:blipFill rotWithShape="1">
          <a:blip r:embed="rId8">
            <a:alphaModFix/>
          </a:blip>
          <a:srcRect l="5900" r="34664"/>
          <a:stretch/>
        </p:blipFill>
        <p:spPr>
          <a:xfrm>
            <a:off x="5141673" y="0"/>
            <a:ext cx="4002327" cy="5143500"/>
          </a:xfrm>
          <a:prstGeom prst="rect">
            <a:avLst/>
          </a:prstGeom>
          <a:noFill/>
          <a:ln>
            <a:noFill/>
          </a:ln>
        </p:spPr>
      </p:pic>
      <p:sp>
        <p:nvSpPr>
          <p:cNvPr id="17" name="Google Shape;741;p81">
            <a:extLst>
              <a:ext uri="{FF2B5EF4-FFF2-40B4-BE49-F238E27FC236}">
                <a16:creationId xmlns:a16="http://schemas.microsoft.com/office/drawing/2014/main" id="{3CBB901C-F5D3-4A77-BF0A-F348C2E92E10}"/>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4</a:t>
            </a:fld>
            <a:endParaRPr dirty="0">
              <a:latin typeface="PT Serif" panose="020A0603040505020204" pitchFamily="18" charset="0"/>
            </a:endParaRPr>
          </a:p>
        </p:txBody>
      </p:sp>
      <p:sp>
        <p:nvSpPr>
          <p:cNvPr id="9" name="Google Shape;693;p75">
            <a:extLst>
              <a:ext uri="{FF2B5EF4-FFF2-40B4-BE49-F238E27FC236}">
                <a16:creationId xmlns:a16="http://schemas.microsoft.com/office/drawing/2014/main" id="{AB07F31A-9C67-7046-8058-31077004DFC4}"/>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75000"/>
                  </a:schemeClr>
                </a:solidFill>
                <a:latin typeface="PT Serif"/>
                <a:ea typeface="PT Serif"/>
                <a:cs typeface="PT Serif"/>
                <a:sym typeface="PT Serif"/>
              </a:rPr>
              <a:t>Kick-off: 1095-B Tax Form</a:t>
            </a:r>
            <a:endParaRPr sz="600" b="1" i="0" u="none" strike="noStrike" cap="none" dirty="0">
              <a:solidFill>
                <a:schemeClr val="bg2">
                  <a:lumMod val="75000"/>
                </a:schemeClr>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sp>
        <p:nvSpPr>
          <p:cNvPr id="514" name="Google Shape;514;p70"/>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b="0" i="0" u="none" strike="noStrike" cap="none" dirty="0">
                <a:solidFill>
                  <a:schemeClr val="lt1"/>
                </a:solidFill>
                <a:latin typeface="PT Serif"/>
                <a:ea typeface="PT Serif"/>
                <a:cs typeface="PT Serif"/>
                <a:sym typeface="PT Serif"/>
              </a:rPr>
              <a:t>Work plan</a:t>
            </a:r>
            <a:endParaRPr sz="3240" b="1" i="0" u="none" strike="noStrike" cap="none" dirty="0">
              <a:solidFill>
                <a:schemeClr val="lt1"/>
              </a:solidFill>
              <a:latin typeface="Century Gothic"/>
              <a:ea typeface="Century Gothic"/>
              <a:cs typeface="Century Gothic"/>
              <a:sym typeface="Century Gothic"/>
            </a:endParaRPr>
          </a:p>
        </p:txBody>
      </p:sp>
      <p:sp>
        <p:nvSpPr>
          <p:cNvPr id="7" name="Google Shape;741;p81">
            <a:extLst>
              <a:ext uri="{FF2B5EF4-FFF2-40B4-BE49-F238E27FC236}">
                <a16:creationId xmlns:a16="http://schemas.microsoft.com/office/drawing/2014/main" id="{4B9D0387-2995-4BCD-9140-CC007E125B88}"/>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bg1"/>
                </a:solidFill>
                <a:latin typeface="PT Serif" panose="020A0603040505020204" pitchFamily="18" charset="0"/>
              </a:rPr>
              <a:pPr marL="0" lvl="0" indent="0" algn="r" rtl="0">
                <a:lnSpc>
                  <a:spcPct val="100000"/>
                </a:lnSpc>
                <a:spcBef>
                  <a:spcPts val="0"/>
                </a:spcBef>
                <a:spcAft>
                  <a:spcPts val="0"/>
                </a:spcAft>
                <a:buSzPts val="1000"/>
                <a:buNone/>
              </a:pPr>
              <a:t>5</a:t>
            </a:fld>
            <a:endParaRPr dirty="0">
              <a:solidFill>
                <a:schemeClr val="bg1"/>
              </a:solidFill>
              <a:latin typeface="PT Serif" panose="020A0603040505020204" pitchFamily="18" charset="0"/>
            </a:endParaRPr>
          </a:p>
        </p:txBody>
      </p:sp>
      <p:sp>
        <p:nvSpPr>
          <p:cNvPr id="9" name="Google Shape;693;p75">
            <a:extLst>
              <a:ext uri="{FF2B5EF4-FFF2-40B4-BE49-F238E27FC236}">
                <a16:creationId xmlns:a16="http://schemas.microsoft.com/office/drawing/2014/main" id="{03C51668-BF6C-B541-8F4E-C7714F8FDFD3}"/>
              </a:ext>
            </a:extLst>
          </p:cNvPr>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50" dirty="0">
                <a:solidFill>
                  <a:schemeClr val="accent1">
                    <a:lumMod val="20000"/>
                    <a:lumOff val="80000"/>
                  </a:schemeClr>
                </a:solidFill>
                <a:latin typeface="PT Serif"/>
                <a:ea typeface="PT Serif"/>
                <a:cs typeface="PT Serif"/>
                <a:sym typeface="PT Serif"/>
              </a:rPr>
              <a:t>1095-B Tax Form</a:t>
            </a:r>
            <a:endParaRPr sz="900" b="1" i="0" u="none" strike="noStrike" cap="none" dirty="0">
              <a:solidFill>
                <a:schemeClr val="accent1">
                  <a:lumMod val="20000"/>
                  <a:lumOff val="80000"/>
                </a:schemeClr>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12938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D2480D-D8E3-4B9B-A77D-90E330645B0F}"/>
              </a:ext>
            </a:extLst>
          </p:cNvPr>
          <p:cNvGraphicFramePr>
            <a:graphicFrameLocks noChangeAspect="1"/>
          </p:cNvGraphicFramePr>
          <p:nvPr>
            <p:custDataLst>
              <p:tags r:id="rId2"/>
            </p:custDataLst>
            <p:extLst>
              <p:ext uri="{D42A27DB-BD31-4B8C-83A1-F6EECF244321}">
                <p14:modId xmlns:p14="http://schemas.microsoft.com/office/powerpoint/2010/main" val="13038764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6" name="think-cell Slide" r:id="rId8" imgW="592" imgH="595" progId="TCLayout.ActiveDocument.1">
                  <p:embed/>
                </p:oleObj>
              </mc:Choice>
              <mc:Fallback>
                <p:oleObj name="think-cell Slide" r:id="rId8" imgW="592" imgH="595" progId="TCLayout.ActiveDocument.1">
                  <p:embed/>
                  <p:pic>
                    <p:nvPicPr>
                      <p:cNvPr id="4" name="Object 3" hidden="1">
                        <a:extLst>
                          <a:ext uri="{FF2B5EF4-FFF2-40B4-BE49-F238E27FC236}">
                            <a16:creationId xmlns:a16="http://schemas.microsoft.com/office/drawing/2014/main" id="{BDD2480D-D8E3-4B9B-A77D-90E330645B0F}"/>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Google Shape;741;p81">
            <a:extLst>
              <a:ext uri="{FF2B5EF4-FFF2-40B4-BE49-F238E27FC236}">
                <a16:creationId xmlns:a16="http://schemas.microsoft.com/office/drawing/2014/main" id="{D513C85C-F3F5-4D57-BAC7-0D75AB332AE5}"/>
              </a:ext>
            </a:extLst>
          </p:cNvPr>
          <p:cNvSpPr txBox="1">
            <a:spLocks noGrp="1"/>
          </p:cNvSpPr>
          <p:nvPr>
            <p:ph type="sldNum" idx="12"/>
          </p:nvPr>
        </p:nvSpPr>
        <p:spPr>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6</a:t>
            </a:fld>
            <a:endParaRPr dirty="0">
              <a:latin typeface="PT Serif" panose="020A0603040505020204" pitchFamily="18" charset="0"/>
            </a:endParaRPr>
          </a:p>
        </p:txBody>
      </p:sp>
      <p:sp>
        <p:nvSpPr>
          <p:cNvPr id="387" name="Google Shape;387;p68"/>
          <p:cNvSpPr/>
          <p:nvPr/>
        </p:nvSpPr>
        <p:spPr>
          <a:xfrm>
            <a:off x="4457635" y="2846381"/>
            <a:ext cx="1690800" cy="1690800"/>
          </a:xfrm>
          <a:prstGeom prst="ellipse">
            <a:avLst/>
          </a:prstGeom>
          <a:noFill/>
          <a:ln w="19050" cap="flat" cmpd="sng">
            <a:solidFill>
              <a:schemeClr val="bg2">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panose="020A0603040505020204" pitchFamily="18" charset="0"/>
                <a:ea typeface="Century Gothic"/>
                <a:cs typeface="Century Gothic"/>
                <a:sym typeface="Century Gothic"/>
              </a:rPr>
              <a:t>Viability</a:t>
            </a:r>
            <a:endParaRPr sz="1200" b="0" i="0" u="none" strike="noStrike" cap="none" dirty="0">
              <a:solidFill>
                <a:srgbClr val="26113A"/>
              </a:solidFill>
              <a:latin typeface="PT Serif" panose="020A0603040505020204" pitchFamily="18" charset="0"/>
              <a:ea typeface="Century Gothic"/>
              <a:cs typeface="Century Gothic"/>
              <a:sym typeface="Century Gothic"/>
            </a:endParaRPr>
          </a:p>
        </p:txBody>
      </p:sp>
      <p:sp>
        <p:nvSpPr>
          <p:cNvPr id="388" name="Google Shape;388;p68"/>
          <p:cNvSpPr/>
          <p:nvPr/>
        </p:nvSpPr>
        <p:spPr>
          <a:xfrm>
            <a:off x="3080016" y="2846381"/>
            <a:ext cx="1690800" cy="1690800"/>
          </a:xfrm>
          <a:prstGeom prst="ellipse">
            <a:avLst/>
          </a:prstGeom>
          <a:noFill/>
          <a:ln w="19050" cap="flat" cmpd="sng">
            <a:solidFill>
              <a:srgbClr val="122045"/>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panose="020A0603040505020204" pitchFamily="18" charset="0"/>
                <a:ea typeface="Century Gothic"/>
                <a:cs typeface="Century Gothic"/>
                <a:sym typeface="Century Gothic"/>
              </a:rPr>
              <a:t>Feasibility</a:t>
            </a:r>
            <a:endParaRPr sz="1200" b="0" i="0" u="none" strike="noStrike" cap="none" dirty="0">
              <a:solidFill>
                <a:srgbClr val="26113A"/>
              </a:solidFill>
              <a:latin typeface="PT Serif" panose="020A0603040505020204" pitchFamily="18" charset="0"/>
              <a:ea typeface="Century Gothic"/>
              <a:cs typeface="Century Gothic"/>
              <a:sym typeface="Century Gothic"/>
            </a:endParaRPr>
          </a:p>
        </p:txBody>
      </p:sp>
      <p:sp>
        <p:nvSpPr>
          <p:cNvPr id="389" name="Google Shape;389;p68"/>
          <p:cNvSpPr/>
          <p:nvPr/>
        </p:nvSpPr>
        <p:spPr>
          <a:xfrm>
            <a:off x="3768876" y="1854558"/>
            <a:ext cx="1690800" cy="1690800"/>
          </a:xfrm>
          <a:prstGeom prst="ellipse">
            <a:avLst/>
          </a:prstGeom>
          <a:noFill/>
          <a:ln w="19050" cap="flat" cmpd="sng">
            <a:solidFill>
              <a:srgbClr val="FFD42A"/>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26113A"/>
                </a:solidFill>
                <a:latin typeface="PT Serif" panose="020A0603040505020204" pitchFamily="18" charset="0"/>
                <a:ea typeface="Century Gothic"/>
                <a:cs typeface="Century Gothic"/>
                <a:sym typeface="Century Gothic"/>
              </a:rPr>
              <a:t>Desirability</a:t>
            </a:r>
            <a:endParaRPr sz="1200" b="0" i="0" u="none" strike="noStrike" cap="none" dirty="0">
              <a:solidFill>
                <a:srgbClr val="26113A"/>
              </a:solidFill>
              <a:latin typeface="PT Serif" panose="020A0603040505020204" pitchFamily="18" charset="0"/>
              <a:ea typeface="Century Gothic"/>
              <a:cs typeface="Century Gothic"/>
              <a:sym typeface="Century Gothic"/>
            </a:endParaRPr>
          </a:p>
        </p:txBody>
      </p:sp>
      <p:sp>
        <p:nvSpPr>
          <p:cNvPr id="394" name="Google Shape;394;p68"/>
          <p:cNvSpPr txBox="1"/>
          <p:nvPr/>
        </p:nvSpPr>
        <p:spPr>
          <a:xfrm>
            <a:off x="1049226" y="2281608"/>
            <a:ext cx="1674140" cy="67707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1600">
                <a:solidFill>
                  <a:schemeClr val="dk1"/>
                </a:solidFill>
                <a:latin typeface="PT Serif"/>
                <a:ea typeface="PT Serif"/>
                <a:cs typeface="PT Serif"/>
              </a:defRPr>
            </a:lvl1pPr>
          </a:lstStyle>
          <a:p>
            <a:r>
              <a:rPr lang="en" dirty="0">
                <a:latin typeface="PT Serif" panose="020A0603040505020204" pitchFamily="18" charset="0"/>
                <a:sym typeface="PT Serif"/>
              </a:rPr>
              <a:t>User Experience </a:t>
            </a:r>
          </a:p>
          <a:p>
            <a:r>
              <a:rPr lang="en" dirty="0">
                <a:latin typeface="PT Serif" panose="020A0603040505020204" pitchFamily="18" charset="0"/>
                <a:sym typeface="PT Serif"/>
              </a:rPr>
              <a:t>&amp; Design</a:t>
            </a:r>
            <a:endParaRPr dirty="0">
              <a:latin typeface="PT Serif" panose="020A0603040505020204" pitchFamily="18" charset="0"/>
              <a:sym typeface="PT Serif"/>
            </a:endParaRPr>
          </a:p>
        </p:txBody>
      </p:sp>
      <p:sp>
        <p:nvSpPr>
          <p:cNvPr id="395" name="Google Shape;395;p68"/>
          <p:cNvSpPr txBox="1"/>
          <p:nvPr/>
        </p:nvSpPr>
        <p:spPr>
          <a:xfrm>
            <a:off x="1047528" y="3507882"/>
            <a:ext cx="16908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PT Serif" panose="020A0603040505020204" pitchFamily="18" charset="0"/>
                <a:ea typeface="PT Serif"/>
                <a:cs typeface="PT Serif"/>
                <a:sym typeface="PT Serif"/>
              </a:rPr>
              <a:t>Engineering &amp; Development</a:t>
            </a:r>
            <a:endParaRPr sz="1600" dirty="0">
              <a:solidFill>
                <a:schemeClr val="dk1"/>
              </a:solidFill>
              <a:latin typeface="PT Serif" panose="020A0603040505020204" pitchFamily="18" charset="0"/>
              <a:ea typeface="PT Serif"/>
              <a:cs typeface="PT Serif"/>
              <a:sym typeface="PT Serif"/>
            </a:endParaRPr>
          </a:p>
        </p:txBody>
      </p:sp>
      <p:sp>
        <p:nvSpPr>
          <p:cNvPr id="396" name="Google Shape;396;p68"/>
          <p:cNvSpPr txBox="1"/>
          <p:nvPr/>
        </p:nvSpPr>
        <p:spPr>
          <a:xfrm>
            <a:off x="7404100" y="3356786"/>
            <a:ext cx="1617058"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chemeClr val="dk1"/>
                </a:solidFill>
                <a:latin typeface="PT Serif" panose="020A0603040505020204" pitchFamily="18" charset="0"/>
                <a:ea typeface="PT Serif"/>
                <a:cs typeface="PT Serif"/>
                <a:sym typeface="PT Serif"/>
              </a:rPr>
              <a:t>Product &amp; Delivery</a:t>
            </a:r>
            <a:endParaRPr sz="1600" dirty="0">
              <a:solidFill>
                <a:schemeClr val="dk1"/>
              </a:solidFill>
              <a:latin typeface="PT Serif" panose="020A0603040505020204" pitchFamily="18" charset="0"/>
            </a:endParaRPr>
          </a:p>
        </p:txBody>
      </p:sp>
      <p:sp>
        <p:nvSpPr>
          <p:cNvPr id="6" name="Title 5">
            <a:extLst>
              <a:ext uri="{FF2B5EF4-FFF2-40B4-BE49-F238E27FC236}">
                <a16:creationId xmlns:a16="http://schemas.microsoft.com/office/drawing/2014/main" id="{63B0A535-6C4A-4EEA-8160-94FA1C6D6C1B}"/>
              </a:ext>
            </a:extLst>
          </p:cNvPr>
          <p:cNvSpPr>
            <a:spLocks noGrp="1"/>
          </p:cNvSpPr>
          <p:nvPr>
            <p:ph type="title"/>
          </p:nvPr>
        </p:nvSpPr>
        <p:spPr>
          <a:xfrm>
            <a:off x="311700" y="321152"/>
            <a:ext cx="8520600" cy="461635"/>
          </a:xfrm>
          <a:noFill/>
          <a:ln>
            <a:noFill/>
          </a:ln>
          <a:extLst>
            <a:ext uri="{909E8E84-426E-40DD-AFC4-6F175D3DCCD1}">
              <a14:hiddenFill xmlns:a14="http://schemas.microsoft.com/office/drawing/2010/main">
                <a:solidFill>
                  <a:srgbClr val="FFFFFF"/>
                </a:solidFill>
              </a14:hiddenFill>
            </a:ext>
          </a:extLst>
        </p:spPr>
        <p:txBody>
          <a:bodyPr vert="horz" wrap="square" anchor="t" anchorCtr="0">
            <a:noAutofit/>
          </a:bodyPr>
          <a:lstStyle/>
          <a:p>
            <a:r>
              <a:rPr lang="en-US" dirty="0">
                <a:latin typeface="Century Gothic" panose="020B0502020202020204" pitchFamily="34" charset="0"/>
              </a:rPr>
              <a:t>Our approach to veteran-centered design</a:t>
            </a:r>
            <a:endParaRPr lang="en-GB" dirty="0">
              <a:latin typeface="Century Gothic" panose="020B0502020202020204" pitchFamily="34" charset="0"/>
            </a:endParaRPr>
          </a:p>
        </p:txBody>
      </p:sp>
      <p:sp>
        <p:nvSpPr>
          <p:cNvPr id="27" name="Google Shape;367;p66">
            <a:extLst>
              <a:ext uri="{FF2B5EF4-FFF2-40B4-BE49-F238E27FC236}">
                <a16:creationId xmlns:a16="http://schemas.microsoft.com/office/drawing/2014/main" id="{3BC8E087-C242-42DD-8C47-78D8960B9EA6}"/>
              </a:ext>
            </a:extLst>
          </p:cNvPr>
          <p:cNvSpPr txBox="1">
            <a:spLocks/>
          </p:cNvSpPr>
          <p:nvPr/>
        </p:nvSpPr>
        <p:spPr>
          <a:xfrm>
            <a:off x="311700" y="858100"/>
            <a:ext cx="5798155"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1600">
                <a:solidFill>
                  <a:schemeClr val="dk1"/>
                </a:solidFill>
                <a:latin typeface="PT Serif"/>
                <a:ea typeface="PT Serif"/>
                <a:cs typeface="PT Serif"/>
              </a:defRPr>
            </a:lvl1pPr>
          </a:lstStyle>
          <a:p>
            <a:r>
              <a:rPr lang="en-US" sz="1200" dirty="0">
                <a:sym typeface="PT Serif"/>
              </a:rPr>
              <a:t>A creative problem-solving approach to problem-solving that starts with people and ends with innovative solutions that balance the three lenses. </a:t>
            </a:r>
            <a:endParaRPr lang="en" sz="1200" dirty="0">
              <a:sym typeface="PT Serif"/>
            </a:endParaRPr>
          </a:p>
        </p:txBody>
      </p:sp>
      <p:pic>
        <p:nvPicPr>
          <p:cNvPr id="19" name="CustomIcon">
            <a:extLst>
              <a:ext uri="{FF2B5EF4-FFF2-40B4-BE49-F238E27FC236}">
                <a16:creationId xmlns:a16="http://schemas.microsoft.com/office/drawing/2014/main" id="{AE5A4CDF-7C61-46F1-9780-0A3E0C30F3B9}"/>
              </a:ext>
            </a:extLst>
          </p:cNvPr>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404300" y="2342512"/>
            <a:ext cx="503869" cy="503869"/>
          </a:xfrm>
          <a:prstGeom prst="rect">
            <a:avLst/>
          </a:prstGeom>
        </p:spPr>
      </p:pic>
      <p:pic>
        <p:nvPicPr>
          <p:cNvPr id="28" name="CustomIcon">
            <a:extLst>
              <a:ext uri="{FF2B5EF4-FFF2-40B4-BE49-F238E27FC236}">
                <a16:creationId xmlns:a16="http://schemas.microsoft.com/office/drawing/2014/main" id="{CDBB7F5A-2CAD-4C2A-95A0-F24205A18075}"/>
              </a:ext>
            </a:extLst>
          </p:cNvPr>
          <p:cNvPicPr>
            <a:picLocks noChangeAspect="1"/>
          </p:cNvPicPr>
          <p:nvPr>
            <p:custDataLst>
              <p:tags r:id="rId4"/>
            </p:custDataLst>
          </p:nvPr>
        </p:nvPicPr>
        <p:blipFill>
          <a:blip r:embed="rId12">
            <a:extLst>
              <a:ext uri="{96DAC541-7B7A-43D3-8B79-37D633B846F1}">
                <asvg:svgBlip xmlns:asvg="http://schemas.microsoft.com/office/drawing/2016/SVG/main" r:embed="rId13"/>
              </a:ext>
            </a:extLst>
          </a:blip>
          <a:stretch>
            <a:fillRect/>
          </a:stretch>
        </p:blipFill>
        <p:spPr>
          <a:xfrm>
            <a:off x="6813216" y="3424786"/>
            <a:ext cx="532010" cy="532010"/>
          </a:xfrm>
          <a:prstGeom prst="rect">
            <a:avLst/>
          </a:prstGeom>
        </p:spPr>
      </p:pic>
      <p:pic>
        <p:nvPicPr>
          <p:cNvPr id="7" name="CustomIcon">
            <a:extLst>
              <a:ext uri="{FF2B5EF4-FFF2-40B4-BE49-F238E27FC236}">
                <a16:creationId xmlns:a16="http://schemas.microsoft.com/office/drawing/2014/main" id="{7B3ECDCB-291D-4A4A-AC52-49D689B162C4}"/>
              </a:ext>
            </a:extLst>
          </p:cNvPr>
          <p:cNvPicPr>
            <a:picLocks noChangeAspect="1"/>
          </p:cNvPicPr>
          <p:nvPr>
            <p:custDataLst>
              <p:tags r:id="rId5"/>
            </p:custDataLst>
          </p:nvPr>
        </p:nvPicPr>
        <p:blipFill>
          <a:blip r:embed="rId14">
            <a:extLst>
              <a:ext uri="{96DAC541-7B7A-43D3-8B79-37D633B846F1}">
                <asvg:svgBlip xmlns:asvg="http://schemas.microsoft.com/office/drawing/2016/SVG/main" r:embed="rId15"/>
              </a:ext>
            </a:extLst>
          </a:blip>
          <a:stretch>
            <a:fillRect/>
          </a:stretch>
        </p:blipFill>
        <p:spPr>
          <a:xfrm>
            <a:off x="403701" y="3575360"/>
            <a:ext cx="503869" cy="503869"/>
          </a:xfrm>
          <a:prstGeom prst="rect">
            <a:avLst/>
          </a:prstGeom>
        </p:spPr>
      </p:pic>
      <p:cxnSp>
        <p:nvCxnSpPr>
          <p:cNvPr id="21" name="Straight Connector 20">
            <a:extLst>
              <a:ext uri="{FF2B5EF4-FFF2-40B4-BE49-F238E27FC236}">
                <a16:creationId xmlns:a16="http://schemas.microsoft.com/office/drawing/2014/main" id="{A3781E13-0CD9-3D47-ADDE-C3C8684B95E5}"/>
              </a:ext>
            </a:extLst>
          </p:cNvPr>
          <p:cNvCxnSpPr>
            <a:cxnSpLocks/>
          </p:cNvCxnSpPr>
          <p:nvPr/>
        </p:nvCxnSpPr>
        <p:spPr>
          <a:xfrm>
            <a:off x="2738328" y="2503918"/>
            <a:ext cx="1047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6F40D56-8E96-AA4C-AC8C-CCFC769B413F}"/>
              </a:ext>
            </a:extLst>
          </p:cNvPr>
          <p:cNvCxnSpPr>
            <a:cxnSpLocks/>
          </p:cNvCxnSpPr>
          <p:nvPr/>
        </p:nvCxnSpPr>
        <p:spPr>
          <a:xfrm>
            <a:off x="2555193" y="3708836"/>
            <a:ext cx="524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BE89384-A346-B449-8FFE-53F1227DC5E2}"/>
              </a:ext>
            </a:extLst>
          </p:cNvPr>
          <p:cNvCxnSpPr>
            <a:cxnSpLocks/>
          </p:cNvCxnSpPr>
          <p:nvPr/>
        </p:nvCxnSpPr>
        <p:spPr>
          <a:xfrm>
            <a:off x="6148435" y="3695325"/>
            <a:ext cx="524823"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Google Shape;693;p75">
            <a:extLst>
              <a:ext uri="{FF2B5EF4-FFF2-40B4-BE49-F238E27FC236}">
                <a16:creationId xmlns:a16="http://schemas.microsoft.com/office/drawing/2014/main" id="{801129BA-5EE7-2D4B-B264-30A6DA4F61F7}"/>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cxnSp>
        <p:nvCxnSpPr>
          <p:cNvPr id="89" name="Google Shape;431;p69">
            <a:extLst>
              <a:ext uri="{FF2B5EF4-FFF2-40B4-BE49-F238E27FC236}">
                <a16:creationId xmlns:a16="http://schemas.microsoft.com/office/drawing/2014/main" id="{AC8E3C79-EC82-744B-805E-CFF1742D775F}"/>
              </a:ext>
            </a:extLst>
          </p:cNvPr>
          <p:cNvCxnSpPr>
            <a:cxnSpLocks/>
          </p:cNvCxnSpPr>
          <p:nvPr/>
        </p:nvCxnSpPr>
        <p:spPr>
          <a:xfrm>
            <a:off x="382880" y="4631291"/>
            <a:ext cx="8176215" cy="0"/>
          </a:xfrm>
          <a:prstGeom prst="straightConnector1">
            <a:avLst/>
          </a:prstGeom>
          <a:noFill/>
          <a:ln w="9525" cap="flat" cmpd="sng">
            <a:solidFill>
              <a:srgbClr val="7F7F7F"/>
            </a:solidFill>
            <a:prstDash val="solid"/>
            <a:round/>
            <a:headEnd type="none" w="sm" len="sm"/>
            <a:tailEnd type="none" w="sm" len="sm"/>
          </a:ln>
        </p:spPr>
      </p:cxnSp>
      <p:sp>
        <p:nvSpPr>
          <p:cNvPr id="90" name="Google Shape;406;p69">
            <a:extLst>
              <a:ext uri="{FF2B5EF4-FFF2-40B4-BE49-F238E27FC236}">
                <a16:creationId xmlns:a16="http://schemas.microsoft.com/office/drawing/2014/main" id="{1A0EB440-A45D-1A4A-94AF-CC2D06EFA822}"/>
              </a:ext>
            </a:extLst>
          </p:cNvPr>
          <p:cNvSpPr>
            <a:spLocks/>
          </p:cNvSpPr>
          <p:nvPr/>
        </p:nvSpPr>
        <p:spPr>
          <a:xfrm>
            <a:off x="1148632" y="4303846"/>
            <a:ext cx="7423228" cy="31765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graphicFrame>
        <p:nvGraphicFramePr>
          <p:cNvPr id="6" name="Object 5" hidden="1">
            <a:extLst>
              <a:ext uri="{FF2B5EF4-FFF2-40B4-BE49-F238E27FC236}">
                <a16:creationId xmlns:a16="http://schemas.microsoft.com/office/drawing/2014/main" id="{BFBEFAB0-7B69-4A02-BE43-509E49F26874}"/>
              </a:ext>
            </a:extLst>
          </p:cNvPr>
          <p:cNvGraphicFramePr>
            <a:graphicFrameLocks noChangeAspect="1"/>
          </p:cNvGraphicFramePr>
          <p:nvPr>
            <p:custDataLst>
              <p:tags r:id="rId2"/>
            </p:custDataLst>
            <p:extLst>
              <p:ext uri="{D42A27DB-BD31-4B8C-83A1-F6EECF244321}">
                <p14:modId xmlns:p14="http://schemas.microsoft.com/office/powerpoint/2010/main" val="20725657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0" name="think-cell Slide" r:id="rId8" imgW="592" imgH="595" progId="TCLayout.ActiveDocument.1">
                  <p:embed/>
                </p:oleObj>
              </mc:Choice>
              <mc:Fallback>
                <p:oleObj name="think-cell Slide" r:id="rId8" imgW="592" imgH="595" progId="TCLayout.ActiveDocument.1">
                  <p:embed/>
                  <p:pic>
                    <p:nvPicPr>
                      <p:cNvPr id="6" name="Object 5" hidden="1">
                        <a:extLst>
                          <a:ext uri="{FF2B5EF4-FFF2-40B4-BE49-F238E27FC236}">
                            <a16:creationId xmlns:a16="http://schemas.microsoft.com/office/drawing/2014/main" id="{BFBEFAB0-7B69-4A02-BE43-509E49F26874}"/>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cxnSp>
        <p:nvCxnSpPr>
          <p:cNvPr id="422" name="Google Shape;422;p69"/>
          <p:cNvCxnSpPr/>
          <p:nvPr/>
        </p:nvCxnSpPr>
        <p:spPr>
          <a:xfrm>
            <a:off x="6495075" y="1373730"/>
            <a:ext cx="0" cy="2839708"/>
          </a:xfrm>
          <a:prstGeom prst="straightConnector1">
            <a:avLst/>
          </a:prstGeom>
          <a:noFill/>
          <a:ln w="9525" cap="flat" cmpd="sng">
            <a:solidFill>
              <a:srgbClr val="7F7F7F"/>
            </a:solidFill>
            <a:prstDash val="solid"/>
            <a:round/>
            <a:headEnd type="none" w="sm" len="sm"/>
            <a:tailEnd type="none" w="sm" len="sm"/>
          </a:ln>
        </p:spPr>
      </p:cxnSp>
      <p:sp>
        <p:nvSpPr>
          <p:cNvPr id="401" name="Google Shape;401;p69"/>
          <p:cNvSpPr>
            <a:spLocks/>
          </p:cNvSpPr>
          <p:nvPr/>
        </p:nvSpPr>
        <p:spPr>
          <a:xfrm>
            <a:off x="4942752" y="1022696"/>
            <a:ext cx="1552302" cy="32685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sp>
        <p:nvSpPr>
          <p:cNvPr id="406" name="Google Shape;406;p69"/>
          <p:cNvSpPr>
            <a:spLocks/>
          </p:cNvSpPr>
          <p:nvPr/>
        </p:nvSpPr>
        <p:spPr>
          <a:xfrm>
            <a:off x="1838066" y="1022696"/>
            <a:ext cx="1552302" cy="327561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sp>
        <p:nvSpPr>
          <p:cNvPr id="405" name="Google Shape;405;p69"/>
          <p:cNvSpPr>
            <a:spLocks/>
          </p:cNvSpPr>
          <p:nvPr/>
        </p:nvSpPr>
        <p:spPr>
          <a:xfrm>
            <a:off x="7928816" y="1022696"/>
            <a:ext cx="643137" cy="3268587"/>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sp>
        <p:nvSpPr>
          <p:cNvPr id="407" name="Google Shape;407;p69"/>
          <p:cNvSpPr txBox="1"/>
          <p:nvPr/>
        </p:nvSpPr>
        <p:spPr>
          <a:xfrm>
            <a:off x="1189513" y="1053253"/>
            <a:ext cx="597565"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1: </a:t>
            </a:r>
            <a:br>
              <a:rPr lang="en" sz="800" b="0" i="0" u="none" strike="noStrike" cap="none" dirty="0">
                <a:solidFill>
                  <a:srgbClr val="000000"/>
                </a:solidFill>
                <a:latin typeface="PT Serif" panose="020A0603040505020204" pitchFamily="18" charset="0"/>
                <a:ea typeface="PT Serif"/>
                <a:cs typeface="PT Serif"/>
                <a:sym typeface="PT Serif"/>
              </a:rPr>
            </a:br>
            <a:r>
              <a:rPr lang="en" sz="800" b="0" i="0" u="none" strike="noStrike" cap="none" dirty="0">
                <a:solidFill>
                  <a:srgbClr val="000000"/>
                </a:solidFill>
                <a:latin typeface="PT Serif" panose="020A0603040505020204" pitchFamily="18" charset="0"/>
                <a:ea typeface="PT Serif"/>
                <a:cs typeface="PT Serif"/>
                <a:sym typeface="PT Serif"/>
              </a:rPr>
              <a:t>01/20 – 01/26</a:t>
            </a:r>
            <a:endParaRPr sz="800" dirty="0">
              <a:latin typeface="PT Serif" panose="020A0603040505020204" pitchFamily="18" charset="0"/>
            </a:endParaRPr>
          </a:p>
        </p:txBody>
      </p:sp>
      <p:sp>
        <p:nvSpPr>
          <p:cNvPr id="408" name="Google Shape;408;p69"/>
          <p:cNvSpPr txBox="1">
            <a:spLocks/>
          </p:cNvSpPr>
          <p:nvPr/>
        </p:nvSpPr>
        <p:spPr>
          <a:xfrm>
            <a:off x="1162050" y="857876"/>
            <a:ext cx="661988"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0</a:t>
            </a:r>
            <a:endParaRPr sz="800" dirty="0">
              <a:solidFill>
                <a:schemeClr val="accent1"/>
              </a:solidFill>
              <a:latin typeface="PT Serif" panose="020A0603040505020204" pitchFamily="18" charset="0"/>
            </a:endParaRPr>
          </a:p>
        </p:txBody>
      </p:sp>
      <p:sp>
        <p:nvSpPr>
          <p:cNvPr id="409" name="Google Shape;409;p69"/>
          <p:cNvSpPr txBox="1"/>
          <p:nvPr/>
        </p:nvSpPr>
        <p:spPr>
          <a:xfrm>
            <a:off x="2813618"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3: 02/02 – 02/09</a:t>
            </a:r>
            <a:endParaRPr sz="800" dirty="0">
              <a:latin typeface="PT Serif" panose="020A0603040505020204" pitchFamily="18" charset="0"/>
            </a:endParaRPr>
          </a:p>
        </p:txBody>
      </p:sp>
      <p:sp>
        <p:nvSpPr>
          <p:cNvPr id="410" name="Google Shape;410;p69"/>
          <p:cNvSpPr txBox="1"/>
          <p:nvPr/>
        </p:nvSpPr>
        <p:spPr>
          <a:xfrm>
            <a:off x="3615164"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4: 02/09 – 02/16</a:t>
            </a:r>
            <a:endParaRPr sz="800" dirty="0">
              <a:latin typeface="PT Serif" panose="020A0603040505020204" pitchFamily="18" charset="0"/>
            </a:endParaRPr>
          </a:p>
        </p:txBody>
      </p:sp>
      <p:sp>
        <p:nvSpPr>
          <p:cNvPr id="411" name="Google Shape;411;p69"/>
          <p:cNvSpPr txBox="1"/>
          <p:nvPr/>
        </p:nvSpPr>
        <p:spPr>
          <a:xfrm>
            <a:off x="432814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5: 02/16 – 02/23</a:t>
            </a:r>
            <a:endParaRPr sz="800" dirty="0">
              <a:latin typeface="PT Serif" panose="020A0603040505020204" pitchFamily="18" charset="0"/>
            </a:endParaRPr>
          </a:p>
        </p:txBody>
      </p:sp>
      <p:sp>
        <p:nvSpPr>
          <p:cNvPr id="412" name="Google Shape;412;p69"/>
          <p:cNvSpPr txBox="1"/>
          <p:nvPr/>
        </p:nvSpPr>
        <p:spPr>
          <a:xfrm>
            <a:off x="5137873"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6: 02/23 – 03/02</a:t>
            </a:r>
            <a:endParaRPr sz="800" dirty="0">
              <a:latin typeface="PT Serif" panose="020A0603040505020204" pitchFamily="18" charset="0"/>
            </a:endParaRPr>
          </a:p>
        </p:txBody>
      </p:sp>
      <p:sp>
        <p:nvSpPr>
          <p:cNvPr id="413" name="Google Shape;413;p69"/>
          <p:cNvSpPr txBox="1"/>
          <p:nvPr/>
        </p:nvSpPr>
        <p:spPr>
          <a:xfrm>
            <a:off x="5933109"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7: 03/02- 03/09</a:t>
            </a:r>
            <a:endParaRPr sz="800" dirty="0">
              <a:latin typeface="PT Serif" panose="020A0603040505020204" pitchFamily="18" charset="0"/>
            </a:endParaRPr>
          </a:p>
        </p:txBody>
      </p:sp>
      <p:sp>
        <p:nvSpPr>
          <p:cNvPr id="414" name="Google Shape;414;p69"/>
          <p:cNvSpPr txBox="1"/>
          <p:nvPr/>
        </p:nvSpPr>
        <p:spPr>
          <a:xfrm>
            <a:off x="731162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9: 03/16 – 03/23</a:t>
            </a:r>
            <a:endParaRPr sz="800" dirty="0">
              <a:latin typeface="PT Serif" panose="020A0603040505020204" pitchFamily="18" charset="0"/>
            </a:endParaRPr>
          </a:p>
        </p:txBody>
      </p:sp>
      <p:sp>
        <p:nvSpPr>
          <p:cNvPr id="415" name="Google Shape;415;p69"/>
          <p:cNvSpPr txBox="1"/>
          <p:nvPr/>
        </p:nvSpPr>
        <p:spPr>
          <a:xfrm>
            <a:off x="6728347"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8: 03/09 – 03/16</a:t>
            </a:r>
            <a:endParaRPr sz="800" dirty="0">
              <a:latin typeface="PT Serif" panose="020A0603040505020204" pitchFamily="18" charset="0"/>
            </a:endParaRPr>
          </a:p>
        </p:txBody>
      </p:sp>
      <p:sp>
        <p:nvSpPr>
          <p:cNvPr id="425" name="Google Shape;425;p69"/>
          <p:cNvSpPr txBox="1"/>
          <p:nvPr/>
        </p:nvSpPr>
        <p:spPr>
          <a:xfrm>
            <a:off x="2082112"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2:</a:t>
            </a:r>
            <a:br>
              <a:rPr lang="en" sz="800" b="0" i="0" u="none" strike="noStrike" cap="none" dirty="0">
                <a:solidFill>
                  <a:srgbClr val="000000"/>
                </a:solidFill>
                <a:latin typeface="PT Serif" panose="020A0603040505020204" pitchFamily="18" charset="0"/>
                <a:ea typeface="PT Serif"/>
                <a:cs typeface="PT Serif"/>
                <a:sym typeface="PT Serif"/>
              </a:rPr>
            </a:br>
            <a:r>
              <a:rPr lang="en" sz="800" b="0" i="0" u="none" strike="noStrike" cap="none" dirty="0">
                <a:solidFill>
                  <a:srgbClr val="000000"/>
                </a:solidFill>
                <a:latin typeface="PT Serif" panose="020A0603040505020204" pitchFamily="18" charset="0"/>
                <a:ea typeface="PT Serif"/>
                <a:cs typeface="PT Serif"/>
                <a:sym typeface="PT Serif"/>
              </a:rPr>
              <a:t>01/26–02/02</a:t>
            </a:r>
            <a:endParaRPr sz="800" dirty="0">
              <a:latin typeface="PT Serif" panose="020A0603040505020204" pitchFamily="18" charset="0"/>
            </a:endParaRPr>
          </a:p>
        </p:txBody>
      </p:sp>
      <p:sp>
        <p:nvSpPr>
          <p:cNvPr id="426" name="Google Shape;426;p69"/>
          <p:cNvSpPr txBox="1"/>
          <p:nvPr/>
        </p:nvSpPr>
        <p:spPr>
          <a:xfrm>
            <a:off x="2322421"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1</a:t>
            </a:r>
            <a:endParaRPr sz="800" dirty="0">
              <a:solidFill>
                <a:schemeClr val="accent1"/>
              </a:solidFill>
              <a:latin typeface="PT Serif" panose="020A0603040505020204" pitchFamily="18" charset="0"/>
            </a:endParaRPr>
          </a:p>
        </p:txBody>
      </p:sp>
      <p:sp>
        <p:nvSpPr>
          <p:cNvPr id="427" name="Google Shape;427;p69"/>
          <p:cNvSpPr txBox="1"/>
          <p:nvPr/>
        </p:nvSpPr>
        <p:spPr>
          <a:xfrm>
            <a:off x="3944557"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2</a:t>
            </a:r>
            <a:endParaRPr sz="800" dirty="0">
              <a:solidFill>
                <a:schemeClr val="accent1"/>
              </a:solidFill>
              <a:latin typeface="PT Serif" panose="020A0603040505020204" pitchFamily="18" charset="0"/>
            </a:endParaRPr>
          </a:p>
        </p:txBody>
      </p:sp>
      <p:sp>
        <p:nvSpPr>
          <p:cNvPr id="428" name="Google Shape;428;p69"/>
          <p:cNvSpPr txBox="1"/>
          <p:nvPr/>
        </p:nvSpPr>
        <p:spPr>
          <a:xfrm>
            <a:off x="5494033"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3</a:t>
            </a:r>
            <a:endParaRPr sz="800" dirty="0">
              <a:solidFill>
                <a:schemeClr val="accent1"/>
              </a:solidFill>
              <a:latin typeface="PT Serif" panose="020A0603040505020204" pitchFamily="18" charset="0"/>
            </a:endParaRPr>
          </a:p>
        </p:txBody>
      </p:sp>
      <p:sp>
        <p:nvSpPr>
          <p:cNvPr id="429" name="Google Shape;429;p69"/>
          <p:cNvSpPr txBox="1"/>
          <p:nvPr/>
        </p:nvSpPr>
        <p:spPr>
          <a:xfrm>
            <a:off x="6985974" y="857876"/>
            <a:ext cx="449740"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4</a:t>
            </a:r>
            <a:endParaRPr sz="800" dirty="0">
              <a:solidFill>
                <a:schemeClr val="accent1"/>
              </a:solidFill>
              <a:latin typeface="PT Serif" panose="020A0603040505020204" pitchFamily="18" charset="0"/>
            </a:endParaRPr>
          </a:p>
        </p:txBody>
      </p:sp>
      <p:sp>
        <p:nvSpPr>
          <p:cNvPr id="479" name="Google Shape;479;p69"/>
          <p:cNvSpPr txBox="1"/>
          <p:nvPr/>
        </p:nvSpPr>
        <p:spPr>
          <a:xfrm>
            <a:off x="8035701" y="1053253"/>
            <a:ext cx="449740"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rgbClr val="000000"/>
                </a:solidFill>
                <a:latin typeface="PT Serif" panose="020A0603040505020204" pitchFamily="18" charset="0"/>
                <a:ea typeface="PT Serif"/>
                <a:cs typeface="PT Serif"/>
                <a:sym typeface="PT Serif"/>
              </a:rPr>
              <a:t>Week 10: 03/23 – 03/30</a:t>
            </a:r>
            <a:endParaRPr sz="800" dirty="0">
              <a:latin typeface="PT Serif" panose="020A0603040505020204" pitchFamily="18" charset="0"/>
            </a:endParaRPr>
          </a:p>
        </p:txBody>
      </p:sp>
      <p:sp>
        <p:nvSpPr>
          <p:cNvPr id="480" name="Google Shape;480;p69"/>
          <p:cNvSpPr txBox="1">
            <a:spLocks/>
          </p:cNvSpPr>
          <p:nvPr/>
        </p:nvSpPr>
        <p:spPr>
          <a:xfrm>
            <a:off x="7942089" y="857876"/>
            <a:ext cx="617006" cy="12311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None/>
            </a:pPr>
            <a:r>
              <a:rPr lang="en" sz="800" b="1" i="0" u="none" strike="noStrike" cap="none">
                <a:solidFill>
                  <a:schemeClr val="accent1"/>
                </a:solidFill>
                <a:latin typeface="PT Serif" panose="020A0603040505020204" pitchFamily="18" charset="0"/>
                <a:ea typeface="PT Serif"/>
                <a:cs typeface="PT Serif"/>
                <a:sym typeface="PT Serif"/>
              </a:rPr>
              <a:t>Sprint 5</a:t>
            </a:r>
            <a:endParaRPr sz="800" dirty="0">
              <a:solidFill>
                <a:schemeClr val="accent1"/>
              </a:solidFill>
              <a:latin typeface="PT Serif" panose="020A0603040505020204" pitchFamily="18" charset="0"/>
            </a:endParaRPr>
          </a:p>
        </p:txBody>
      </p:sp>
      <p:sp>
        <p:nvSpPr>
          <p:cNvPr id="485" name="Google Shape;485;p69"/>
          <p:cNvSpPr txBox="1"/>
          <p:nvPr/>
        </p:nvSpPr>
        <p:spPr>
          <a:xfrm>
            <a:off x="6192794" y="4705817"/>
            <a:ext cx="595001"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1" dirty="0">
                <a:latin typeface="PT Serif" panose="020A0603040505020204" pitchFamily="18" charset="0"/>
                <a:ea typeface="PT Serif"/>
                <a:cs typeface="PT Serif"/>
                <a:sym typeface="PT Serif"/>
              </a:rPr>
              <a:t>Staging Deployment</a:t>
            </a:r>
            <a:endParaRPr sz="800" dirty="0">
              <a:latin typeface="PT Serif" panose="020A0603040505020204" pitchFamily="18" charset="0"/>
            </a:endParaRPr>
          </a:p>
        </p:txBody>
      </p:sp>
      <p:sp>
        <p:nvSpPr>
          <p:cNvPr id="476" name="Google Shape;476;p69"/>
          <p:cNvSpPr>
            <a:spLocks/>
          </p:cNvSpPr>
          <p:nvPr/>
        </p:nvSpPr>
        <p:spPr>
          <a:xfrm>
            <a:off x="3405722" y="3409117"/>
            <a:ext cx="1521674"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US" sz="700" b="0" i="0" u="none" strike="noStrike" cap="none" dirty="0">
                <a:solidFill>
                  <a:schemeClr val="lt1"/>
                </a:solidFill>
                <a:latin typeface="PT Serif" panose="020A0603040505020204" pitchFamily="18" charset="0"/>
                <a:sym typeface="Arial"/>
              </a:rPr>
              <a:t>POC for data flow</a:t>
            </a:r>
          </a:p>
        </p:txBody>
      </p:sp>
      <p:sp>
        <p:nvSpPr>
          <p:cNvPr id="473" name="Google Shape;473;p69"/>
          <p:cNvSpPr>
            <a:spLocks/>
          </p:cNvSpPr>
          <p:nvPr/>
        </p:nvSpPr>
        <p:spPr>
          <a:xfrm>
            <a:off x="7942089" y="3409117"/>
            <a:ext cx="617006"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US" sz="700" b="0" i="0" u="none" strike="noStrike" cap="none" dirty="0">
                <a:solidFill>
                  <a:schemeClr val="lt1"/>
                </a:solidFill>
                <a:latin typeface="PT Serif" panose="020A0603040505020204" pitchFamily="18" charset="0"/>
                <a:sym typeface="Arial"/>
              </a:rPr>
              <a:t>Test &amp; Refine</a:t>
            </a:r>
          </a:p>
        </p:txBody>
      </p:sp>
      <p:sp>
        <p:nvSpPr>
          <p:cNvPr id="464" name="Google Shape;464;p69"/>
          <p:cNvSpPr>
            <a:spLocks/>
          </p:cNvSpPr>
          <p:nvPr/>
        </p:nvSpPr>
        <p:spPr>
          <a:xfrm>
            <a:off x="1162050" y="3409117"/>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US" sz="700" b="0" i="0" u="none" strike="noStrike" cap="none" dirty="0">
                <a:solidFill>
                  <a:schemeClr val="lt1"/>
                </a:solidFill>
                <a:latin typeface="PT Serif" panose="020A0603040505020204" pitchFamily="18" charset="0"/>
                <a:sym typeface="Arial"/>
              </a:rPr>
              <a:t>Create tech discovery plan</a:t>
            </a:r>
          </a:p>
        </p:txBody>
      </p:sp>
      <p:sp>
        <p:nvSpPr>
          <p:cNvPr id="489" name="Google Shape;489;p69"/>
          <p:cNvSpPr>
            <a:spLocks/>
          </p:cNvSpPr>
          <p:nvPr/>
        </p:nvSpPr>
        <p:spPr>
          <a:xfrm>
            <a:off x="1162050" y="2120344"/>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rPr>
              <a:t>Immersion &amp; onboarding</a:t>
            </a:r>
            <a:endParaRPr sz="700" dirty="0">
              <a:solidFill>
                <a:schemeClr val="lt1"/>
              </a:solidFill>
              <a:latin typeface="PT Serif" panose="020A0603040505020204" pitchFamily="18" charset="0"/>
            </a:endParaRPr>
          </a:p>
        </p:txBody>
      </p:sp>
      <p:sp>
        <p:nvSpPr>
          <p:cNvPr id="508" name="Google Shape;508;p69"/>
          <p:cNvSpPr>
            <a:spLocks/>
          </p:cNvSpPr>
          <p:nvPr/>
        </p:nvSpPr>
        <p:spPr>
          <a:xfrm>
            <a:off x="1162050" y="3747421"/>
            <a:ext cx="661988"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 sz="700" dirty="0">
                <a:solidFill>
                  <a:schemeClr val="lt1"/>
                </a:solidFill>
                <a:latin typeface="PT Serif" panose="020A0603040505020204" pitchFamily="18" charset="0"/>
              </a:rPr>
              <a:t>Immersion &amp; onboarding</a:t>
            </a:r>
            <a:endParaRPr sz="700" b="0" i="0" u="none" strike="noStrike" cap="none" dirty="0">
              <a:solidFill>
                <a:schemeClr val="lt1"/>
              </a:solidFill>
              <a:latin typeface="PT Serif" panose="020A0603040505020204" pitchFamily="18" charset="0"/>
              <a:sym typeface="Arial"/>
            </a:endParaRPr>
          </a:p>
        </p:txBody>
      </p:sp>
      <p:sp>
        <p:nvSpPr>
          <p:cNvPr id="3" name="Title 2">
            <a:extLst>
              <a:ext uri="{FF2B5EF4-FFF2-40B4-BE49-F238E27FC236}">
                <a16:creationId xmlns:a16="http://schemas.microsoft.com/office/drawing/2014/main" id="{05E4E2FD-99DC-4D00-98DD-56FE52AE2FC1}"/>
              </a:ext>
            </a:extLst>
          </p:cNvPr>
          <p:cNvSpPr>
            <a:spLocks noGrp="1"/>
          </p:cNvSpPr>
          <p:nvPr>
            <p:ph type="title"/>
          </p:nvPr>
        </p:nvSpPr>
        <p:spPr>
          <a:xfrm>
            <a:off x="311700" y="324435"/>
            <a:ext cx="8520600" cy="461635"/>
          </a:xfrm>
        </p:spPr>
        <p:txBody>
          <a:bodyPr vert="horz" wrap="square">
            <a:spAutoFit/>
          </a:bodyPr>
          <a:lstStyle/>
          <a:p>
            <a:r>
              <a:rPr lang="en-GB" dirty="0"/>
              <a:t>Workplan overview</a:t>
            </a:r>
          </a:p>
        </p:txBody>
      </p:sp>
      <p:sp>
        <p:nvSpPr>
          <p:cNvPr id="116" name="Google Shape;741;p81">
            <a:extLst>
              <a:ext uri="{FF2B5EF4-FFF2-40B4-BE49-F238E27FC236}">
                <a16:creationId xmlns:a16="http://schemas.microsoft.com/office/drawing/2014/main" id="{19BC4DA6-BC38-4B75-971B-74A33C1EE89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7</a:t>
            </a:fld>
            <a:endParaRPr dirty="0">
              <a:latin typeface="PT Serif" panose="020A0603040505020204" pitchFamily="18" charset="0"/>
            </a:endParaRPr>
          </a:p>
        </p:txBody>
      </p:sp>
      <p:sp>
        <p:nvSpPr>
          <p:cNvPr id="432" name="Google Shape;432;p69"/>
          <p:cNvSpPr>
            <a:spLocks/>
          </p:cNvSpPr>
          <p:nvPr/>
        </p:nvSpPr>
        <p:spPr>
          <a:xfrm>
            <a:off x="395645" y="1467911"/>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chemeClr val="dk1"/>
                </a:solidFill>
                <a:latin typeface="PT Serif" panose="020A0603040505020204" pitchFamily="18" charset="0"/>
                <a:ea typeface="PT Serif"/>
                <a:cs typeface="PT Serif"/>
                <a:sym typeface="PT Serif"/>
              </a:rPr>
              <a:t>Product &amp; Delivery</a:t>
            </a:r>
            <a:endParaRPr sz="800" dirty="0">
              <a:latin typeface="PT Serif" panose="020A0603040505020204" pitchFamily="18" charset="0"/>
            </a:endParaRPr>
          </a:p>
        </p:txBody>
      </p:sp>
      <p:sp>
        <p:nvSpPr>
          <p:cNvPr id="460" name="Google Shape;460;p69"/>
          <p:cNvSpPr>
            <a:spLocks/>
          </p:cNvSpPr>
          <p:nvPr/>
        </p:nvSpPr>
        <p:spPr>
          <a:xfrm>
            <a:off x="395645" y="343051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chemeClr val="dk1"/>
                </a:solidFill>
                <a:latin typeface="PT Serif" panose="020A0603040505020204" pitchFamily="18" charset="0"/>
                <a:ea typeface="PT Serif"/>
                <a:cs typeface="PT Serif"/>
                <a:sym typeface="PT Serif"/>
              </a:rPr>
              <a:t>Engineering &amp; Development</a:t>
            </a:r>
            <a:endParaRPr sz="800" dirty="0">
              <a:latin typeface="PT Serif" panose="020A0603040505020204" pitchFamily="18" charset="0"/>
            </a:endParaRPr>
          </a:p>
        </p:txBody>
      </p:sp>
      <p:grpSp>
        <p:nvGrpSpPr>
          <p:cNvPr id="22" name="Group 21">
            <a:extLst>
              <a:ext uri="{FF2B5EF4-FFF2-40B4-BE49-F238E27FC236}">
                <a16:creationId xmlns:a16="http://schemas.microsoft.com/office/drawing/2014/main" id="{416641B2-982E-4A96-A0E8-DADD67662738}"/>
              </a:ext>
            </a:extLst>
          </p:cNvPr>
          <p:cNvGrpSpPr/>
          <p:nvPr/>
        </p:nvGrpSpPr>
        <p:grpSpPr>
          <a:xfrm>
            <a:off x="2892936" y="2493097"/>
            <a:ext cx="3460666" cy="301487"/>
            <a:chOff x="2892936" y="2457047"/>
            <a:chExt cx="3460666" cy="301487"/>
          </a:xfrm>
        </p:grpSpPr>
        <p:sp>
          <p:nvSpPr>
            <p:cNvPr id="403" name="Google Shape;403;p69"/>
            <p:cNvSpPr txBox="1">
              <a:spLocks/>
            </p:cNvSpPr>
            <p:nvPr/>
          </p:nvSpPr>
          <p:spPr>
            <a:xfrm>
              <a:off x="4435554" y="2543090"/>
              <a:ext cx="386396" cy="21544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b="1">
                  <a:latin typeface="PT Serif" panose="020A0603040505020204" pitchFamily="18" charset="0"/>
                  <a:ea typeface="PT Serif"/>
                  <a:cs typeface="PT Serif"/>
                </a:defRPr>
              </a:lvl1pPr>
            </a:lstStyle>
            <a:p>
              <a:pPr algn="ctr"/>
              <a:r>
                <a:rPr lang="en" sz="700" b="0" dirty="0">
                  <a:sym typeface="PT Serif"/>
                </a:rPr>
                <a:t>Voice of Veteran </a:t>
              </a:r>
              <a:endParaRPr sz="700" b="0" dirty="0">
                <a:sym typeface="PT Serif"/>
              </a:endParaRPr>
            </a:p>
          </p:txBody>
        </p:sp>
        <p:sp>
          <p:nvSpPr>
            <p:cNvPr id="404" name="Google Shape;404;p69"/>
            <p:cNvSpPr txBox="1">
              <a:spLocks/>
            </p:cNvSpPr>
            <p:nvPr/>
          </p:nvSpPr>
          <p:spPr>
            <a:xfrm>
              <a:off x="5967206" y="2543090"/>
              <a:ext cx="386396" cy="21544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b="1">
                  <a:latin typeface="PT Serif" panose="020A0603040505020204" pitchFamily="18" charset="0"/>
                  <a:ea typeface="PT Serif"/>
                  <a:cs typeface="PT Serif"/>
                </a:defRPr>
              </a:lvl1pPr>
            </a:lstStyle>
            <a:p>
              <a:pPr algn="ctr"/>
              <a:r>
                <a:rPr lang="en" sz="700" b="0" dirty="0">
                  <a:sym typeface="PT Serif"/>
                </a:rPr>
                <a:t>Voice of Veteran </a:t>
              </a:r>
              <a:endParaRPr sz="700" b="0" dirty="0">
                <a:sym typeface="PT Serif"/>
              </a:endParaRPr>
            </a:p>
          </p:txBody>
        </p:sp>
        <p:sp>
          <p:nvSpPr>
            <p:cNvPr id="497" name="Google Shape;497;p69"/>
            <p:cNvSpPr>
              <a:spLocks/>
            </p:cNvSpPr>
            <p:nvPr/>
          </p:nvSpPr>
          <p:spPr>
            <a:xfrm>
              <a:off x="4618545"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latin typeface="PT Serif" panose="020A0603040505020204" pitchFamily="18" charset="0"/>
              </a:endParaRPr>
            </a:p>
          </p:txBody>
        </p:sp>
        <p:sp>
          <p:nvSpPr>
            <p:cNvPr id="498" name="Google Shape;498;p69"/>
            <p:cNvSpPr txBox="1">
              <a:spLocks/>
            </p:cNvSpPr>
            <p:nvPr/>
          </p:nvSpPr>
          <p:spPr>
            <a:xfrm>
              <a:off x="2892936" y="2540557"/>
              <a:ext cx="386396" cy="21544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b="1">
                  <a:latin typeface="PT Serif" panose="020A0603040505020204" pitchFamily="18" charset="0"/>
                  <a:ea typeface="PT Serif"/>
                  <a:cs typeface="PT Serif"/>
                </a:defRPr>
              </a:lvl1pPr>
            </a:lstStyle>
            <a:p>
              <a:pPr algn="ctr"/>
              <a:r>
                <a:rPr lang="en" sz="700" b="0" dirty="0">
                  <a:sym typeface="PT Serif"/>
                </a:rPr>
                <a:t>Voice of Veteran </a:t>
              </a:r>
              <a:endParaRPr sz="700" b="0" dirty="0">
                <a:sym typeface="PT Serif"/>
              </a:endParaRPr>
            </a:p>
          </p:txBody>
        </p:sp>
        <p:sp>
          <p:nvSpPr>
            <p:cNvPr id="499" name="Google Shape;499;p69"/>
            <p:cNvSpPr>
              <a:spLocks/>
            </p:cNvSpPr>
            <p:nvPr/>
          </p:nvSpPr>
          <p:spPr>
            <a:xfrm>
              <a:off x="3060072"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latin typeface="PT Serif" panose="020A0603040505020204" pitchFamily="18" charset="0"/>
              </a:endParaRPr>
            </a:p>
          </p:txBody>
        </p:sp>
        <p:sp>
          <p:nvSpPr>
            <p:cNvPr id="505" name="Google Shape;505;p69"/>
            <p:cNvSpPr>
              <a:spLocks/>
            </p:cNvSpPr>
            <p:nvPr/>
          </p:nvSpPr>
          <p:spPr>
            <a:xfrm>
              <a:off x="6150197" y="2457047"/>
              <a:ext cx="73152" cy="73152"/>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700" dirty="0">
                <a:latin typeface="PT Serif" panose="020A0603040505020204" pitchFamily="18" charset="0"/>
              </a:endParaRPr>
            </a:p>
          </p:txBody>
        </p:sp>
      </p:grpSp>
      <p:sp>
        <p:nvSpPr>
          <p:cNvPr id="453" name="Google Shape;453;p69"/>
          <p:cNvSpPr>
            <a:spLocks/>
          </p:cNvSpPr>
          <p:nvPr/>
        </p:nvSpPr>
        <p:spPr>
          <a:xfrm>
            <a:off x="1162050" y="2449073"/>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Immersion &amp; onboarding</a:t>
            </a:r>
            <a:endParaRPr sz="700" dirty="0">
              <a:solidFill>
                <a:schemeClr val="lt1"/>
              </a:solidFill>
              <a:latin typeface="PT Serif" panose="020A0603040505020204" pitchFamily="18" charset="0"/>
            </a:endParaRPr>
          </a:p>
        </p:txBody>
      </p:sp>
      <p:sp>
        <p:nvSpPr>
          <p:cNvPr id="113" name="Google Shape;487;p69">
            <a:extLst>
              <a:ext uri="{FF2B5EF4-FFF2-40B4-BE49-F238E27FC236}">
                <a16:creationId xmlns:a16="http://schemas.microsoft.com/office/drawing/2014/main" id="{9BE19079-978C-4AA5-B9D6-090512EF2852}"/>
              </a:ext>
            </a:extLst>
          </p:cNvPr>
          <p:cNvSpPr>
            <a:spLocks/>
          </p:cNvSpPr>
          <p:nvPr/>
        </p:nvSpPr>
        <p:spPr>
          <a:xfrm>
            <a:off x="1162050" y="2790059"/>
            <a:ext cx="661988" cy="318190"/>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PIV Onboarding</a:t>
            </a:r>
          </a:p>
        </p:txBody>
      </p:sp>
      <p:sp>
        <p:nvSpPr>
          <p:cNvPr id="452" name="Google Shape;452;p69"/>
          <p:cNvSpPr>
            <a:spLocks/>
          </p:cNvSpPr>
          <p:nvPr/>
        </p:nvSpPr>
        <p:spPr>
          <a:xfrm>
            <a:off x="395645" y="2472173"/>
            <a:ext cx="666470" cy="369332"/>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a:solidFill>
                  <a:schemeClr val="dk1"/>
                </a:solidFill>
                <a:latin typeface="PT Serif" panose="020A0603040505020204" pitchFamily="18" charset="0"/>
                <a:ea typeface="PT Serif"/>
                <a:cs typeface="PT Serif"/>
                <a:sym typeface="PT Serif"/>
              </a:rPr>
              <a:t>User</a:t>
            </a:r>
            <a:r>
              <a:rPr lang="en" sz="800" b="0" i="0" u="none" strike="noStrike" cap="none">
                <a:solidFill>
                  <a:schemeClr val="dk1"/>
                </a:solidFill>
                <a:latin typeface="PT Serif" panose="020A0603040505020204" pitchFamily="18" charset="0"/>
                <a:ea typeface="PT Serif"/>
                <a:cs typeface="PT Serif"/>
                <a:sym typeface="PT Serif"/>
              </a:rPr>
              <a:t> Experience &amp; Design</a:t>
            </a:r>
            <a:endParaRPr sz="800" dirty="0">
              <a:latin typeface="PT Serif" panose="020A0603040505020204" pitchFamily="18" charset="0"/>
            </a:endParaRPr>
          </a:p>
        </p:txBody>
      </p:sp>
      <p:pic>
        <p:nvPicPr>
          <p:cNvPr id="118" name="CustomIcon">
            <a:extLst>
              <a:ext uri="{FF2B5EF4-FFF2-40B4-BE49-F238E27FC236}">
                <a16:creationId xmlns:a16="http://schemas.microsoft.com/office/drawing/2014/main" id="{5EEB29E9-9C33-4435-A1B5-F3BED317B132}"/>
              </a:ext>
            </a:extLst>
          </p:cNvPr>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385022" y="2892490"/>
            <a:ext cx="234270" cy="234270"/>
          </a:xfrm>
          <a:prstGeom prst="rect">
            <a:avLst/>
          </a:prstGeom>
        </p:spPr>
      </p:pic>
      <p:pic>
        <p:nvPicPr>
          <p:cNvPr id="120" name="CustomIcon">
            <a:extLst>
              <a:ext uri="{FF2B5EF4-FFF2-40B4-BE49-F238E27FC236}">
                <a16:creationId xmlns:a16="http://schemas.microsoft.com/office/drawing/2014/main" id="{459D9A48-A733-44D5-8EA6-0B121D93C6D0}"/>
              </a:ext>
            </a:extLst>
          </p:cNvPr>
          <p:cNvPicPr>
            <a:picLocks noChangeAspect="1"/>
          </p:cNvPicPr>
          <p:nvPr>
            <p:custDataLst>
              <p:tags r:id="rId4"/>
            </p:custDataLst>
          </p:nvPr>
        </p:nvPicPr>
        <p:blipFill>
          <a:blip r:embed="rId12">
            <a:extLst>
              <a:ext uri="{96DAC541-7B7A-43D3-8B79-37D633B846F1}">
                <asvg:svgBlip xmlns:asvg="http://schemas.microsoft.com/office/drawing/2016/SVG/main" r:embed="rId13"/>
              </a:ext>
            </a:extLst>
          </a:blip>
          <a:stretch>
            <a:fillRect/>
          </a:stretch>
        </p:blipFill>
        <p:spPr>
          <a:xfrm>
            <a:off x="385022" y="1779636"/>
            <a:ext cx="234270" cy="234270"/>
          </a:xfrm>
          <a:prstGeom prst="rect">
            <a:avLst/>
          </a:prstGeom>
        </p:spPr>
      </p:pic>
      <p:sp>
        <p:nvSpPr>
          <p:cNvPr id="484" name="Google Shape;484;p69"/>
          <p:cNvSpPr>
            <a:spLocks/>
          </p:cNvSpPr>
          <p:nvPr/>
        </p:nvSpPr>
        <p:spPr>
          <a:xfrm>
            <a:off x="6390748"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cxnSp>
        <p:nvCxnSpPr>
          <p:cNvPr id="416" name="Google Shape;416;p69"/>
          <p:cNvCxnSpPr/>
          <p:nvPr/>
        </p:nvCxnSpPr>
        <p:spPr>
          <a:xfrm>
            <a:off x="1838045"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17" name="Google Shape;417;p69"/>
          <p:cNvCxnSpPr/>
          <p:nvPr/>
        </p:nvCxnSpPr>
        <p:spPr>
          <a:xfrm>
            <a:off x="261421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18" name="Google Shape;418;p69"/>
          <p:cNvCxnSpPr/>
          <p:nvPr/>
        </p:nvCxnSpPr>
        <p:spPr>
          <a:xfrm>
            <a:off x="3390388"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19" name="Google Shape;419;p69"/>
          <p:cNvCxnSpPr/>
          <p:nvPr/>
        </p:nvCxnSpPr>
        <p:spPr>
          <a:xfrm>
            <a:off x="4166560"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20" name="Google Shape;420;p69"/>
          <p:cNvCxnSpPr/>
          <p:nvPr/>
        </p:nvCxnSpPr>
        <p:spPr>
          <a:xfrm>
            <a:off x="4942731"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21" name="Google Shape;421;p69"/>
          <p:cNvCxnSpPr/>
          <p:nvPr/>
        </p:nvCxnSpPr>
        <p:spPr>
          <a:xfrm>
            <a:off x="5718903"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23" name="Google Shape;423;p69"/>
          <p:cNvCxnSpPr/>
          <p:nvPr/>
        </p:nvCxnSpPr>
        <p:spPr>
          <a:xfrm>
            <a:off x="7271246" y="1373730"/>
            <a:ext cx="0" cy="2839708"/>
          </a:xfrm>
          <a:prstGeom prst="straightConnector1">
            <a:avLst/>
          </a:prstGeom>
          <a:noFill/>
          <a:ln w="9525" cap="flat" cmpd="sng">
            <a:solidFill>
              <a:srgbClr val="7F7F7F"/>
            </a:solidFill>
            <a:prstDash val="solid"/>
            <a:round/>
            <a:headEnd type="none" w="sm" len="sm"/>
            <a:tailEnd type="none" w="sm" len="sm"/>
          </a:ln>
        </p:spPr>
      </p:cxnSp>
      <p:cxnSp>
        <p:nvCxnSpPr>
          <p:cNvPr id="424" name="Google Shape;424;p69"/>
          <p:cNvCxnSpPr/>
          <p:nvPr/>
        </p:nvCxnSpPr>
        <p:spPr>
          <a:xfrm>
            <a:off x="7926614" y="1381594"/>
            <a:ext cx="0" cy="2839708"/>
          </a:xfrm>
          <a:prstGeom prst="straightConnector1">
            <a:avLst/>
          </a:prstGeom>
          <a:noFill/>
          <a:ln w="9525" cap="flat" cmpd="sng">
            <a:solidFill>
              <a:srgbClr val="7F7F7F"/>
            </a:solidFill>
            <a:prstDash val="solid"/>
            <a:round/>
            <a:headEnd type="none" w="sm" len="sm"/>
            <a:tailEnd type="none" w="sm" len="sm"/>
          </a:ln>
        </p:spPr>
      </p:cxnSp>
      <p:cxnSp>
        <p:nvCxnSpPr>
          <p:cNvPr id="490" name="Google Shape;490;p69"/>
          <p:cNvCxnSpPr>
            <a:cxnSpLocks/>
          </p:cNvCxnSpPr>
          <p:nvPr/>
        </p:nvCxnSpPr>
        <p:spPr>
          <a:xfrm>
            <a:off x="395645" y="4301079"/>
            <a:ext cx="8176215" cy="0"/>
          </a:xfrm>
          <a:prstGeom prst="straightConnector1">
            <a:avLst/>
          </a:prstGeom>
          <a:noFill/>
          <a:ln w="9525" cap="flat" cmpd="sng">
            <a:solidFill>
              <a:srgbClr val="7F7F7F"/>
            </a:solidFill>
            <a:prstDash val="solid"/>
            <a:round/>
            <a:headEnd type="none" w="sm" len="sm"/>
            <a:tailEnd type="none" w="sm" len="sm"/>
          </a:ln>
        </p:spPr>
      </p:cxnSp>
      <p:sp>
        <p:nvSpPr>
          <p:cNvPr id="402" name="Google Shape;402;p69"/>
          <p:cNvSpPr/>
          <p:nvPr/>
        </p:nvSpPr>
        <p:spPr>
          <a:xfrm>
            <a:off x="1148725" y="1447953"/>
            <a:ext cx="7423135" cy="2852129"/>
          </a:xfrm>
          <a:prstGeom prst="rect">
            <a:avLst/>
          </a:prstGeom>
          <a:noFill/>
          <a:ln w="9525"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cxnSp>
        <p:nvCxnSpPr>
          <p:cNvPr id="430" name="Google Shape;430;p69"/>
          <p:cNvCxnSpPr/>
          <p:nvPr/>
        </p:nvCxnSpPr>
        <p:spPr>
          <a:xfrm>
            <a:off x="395645" y="2428956"/>
            <a:ext cx="8187038" cy="0"/>
          </a:xfrm>
          <a:prstGeom prst="straightConnector1">
            <a:avLst/>
          </a:prstGeom>
          <a:noFill/>
          <a:ln w="9525" cap="flat" cmpd="sng">
            <a:solidFill>
              <a:srgbClr val="7F7F7F"/>
            </a:solidFill>
            <a:prstDash val="solid"/>
            <a:round/>
            <a:headEnd type="none" w="sm" len="sm"/>
            <a:tailEnd type="none" w="sm" len="sm"/>
          </a:ln>
        </p:spPr>
      </p:cxnSp>
      <p:cxnSp>
        <p:nvCxnSpPr>
          <p:cNvPr id="431" name="Google Shape;431;p69"/>
          <p:cNvCxnSpPr>
            <a:cxnSpLocks/>
          </p:cNvCxnSpPr>
          <p:nvPr/>
        </p:nvCxnSpPr>
        <p:spPr>
          <a:xfrm>
            <a:off x="395645" y="3389000"/>
            <a:ext cx="8176215" cy="0"/>
          </a:xfrm>
          <a:prstGeom prst="straightConnector1">
            <a:avLst/>
          </a:prstGeom>
          <a:noFill/>
          <a:ln w="9525" cap="flat" cmpd="sng">
            <a:solidFill>
              <a:srgbClr val="7F7F7F"/>
            </a:solidFill>
            <a:prstDash val="solid"/>
            <a:round/>
            <a:headEnd type="none" w="sm" len="sm"/>
            <a:tailEnd type="none" w="sm" len="sm"/>
          </a:ln>
        </p:spPr>
      </p:cxnSp>
      <p:sp>
        <p:nvSpPr>
          <p:cNvPr id="438" name="Google Shape;438;p69"/>
          <p:cNvSpPr/>
          <p:nvPr/>
        </p:nvSpPr>
        <p:spPr>
          <a:xfrm>
            <a:off x="2633201" y="1848148"/>
            <a:ext cx="1514375" cy="326034"/>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Product roadmap</a:t>
            </a:r>
          </a:p>
        </p:txBody>
      </p:sp>
      <p:sp>
        <p:nvSpPr>
          <p:cNvPr id="441" name="Google Shape;441;p69"/>
          <p:cNvSpPr>
            <a:spLocks/>
          </p:cNvSpPr>
          <p:nvPr/>
        </p:nvSpPr>
        <p:spPr>
          <a:xfrm>
            <a:off x="4181448" y="1473425"/>
            <a:ext cx="229874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Create Change Management or Communications Plan</a:t>
            </a:r>
          </a:p>
        </p:txBody>
      </p:sp>
      <p:sp>
        <p:nvSpPr>
          <p:cNvPr id="444" name="Google Shape;444;p69"/>
          <p:cNvSpPr>
            <a:spLocks/>
          </p:cNvSpPr>
          <p:nvPr/>
        </p:nvSpPr>
        <p:spPr>
          <a:xfrm>
            <a:off x="6508224" y="1473425"/>
            <a:ext cx="2050871"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Handover plan implementation; prepare for launch</a:t>
            </a:r>
          </a:p>
        </p:txBody>
      </p:sp>
      <p:sp>
        <p:nvSpPr>
          <p:cNvPr id="447" name="Google Shape;447;p69"/>
          <p:cNvSpPr>
            <a:spLocks/>
          </p:cNvSpPr>
          <p:nvPr/>
        </p:nvSpPr>
        <p:spPr>
          <a:xfrm>
            <a:off x="1162050" y="1473425"/>
            <a:ext cx="2210136" cy="3181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Build backlog</a:t>
            </a:r>
          </a:p>
        </p:txBody>
      </p:sp>
      <p:sp>
        <p:nvSpPr>
          <p:cNvPr id="492" name="Google Shape;492;p69"/>
          <p:cNvSpPr>
            <a:spLocks/>
          </p:cNvSpPr>
          <p:nvPr/>
        </p:nvSpPr>
        <p:spPr>
          <a:xfrm>
            <a:off x="6508224" y="1842773"/>
            <a:ext cx="2050871" cy="35449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Product Launch Collaboration Cycle (as needed)</a:t>
            </a:r>
            <a:endParaRPr sz="700" dirty="0">
              <a:solidFill>
                <a:schemeClr val="lt1"/>
              </a:solidFill>
              <a:latin typeface="PT Serif" panose="020A0603040505020204" pitchFamily="18" charset="0"/>
            </a:endParaRPr>
          </a:p>
        </p:txBody>
      </p:sp>
      <p:sp>
        <p:nvSpPr>
          <p:cNvPr id="467" name="Google Shape;467;p69"/>
          <p:cNvSpPr>
            <a:spLocks/>
          </p:cNvSpPr>
          <p:nvPr/>
        </p:nvSpPr>
        <p:spPr>
          <a:xfrm>
            <a:off x="1856249" y="3409117"/>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US" sz="700" b="0" i="0" u="none" strike="noStrike" cap="none" dirty="0">
                <a:solidFill>
                  <a:schemeClr val="lt1"/>
                </a:solidFill>
                <a:latin typeface="PT Serif" panose="020A0603040505020204" pitchFamily="18" charset="0"/>
                <a:sym typeface="Arial"/>
              </a:rPr>
              <a:t>Data discovery</a:t>
            </a:r>
          </a:p>
        </p:txBody>
      </p:sp>
      <p:sp>
        <p:nvSpPr>
          <p:cNvPr id="470" name="Google Shape;470;p69"/>
          <p:cNvSpPr>
            <a:spLocks/>
          </p:cNvSpPr>
          <p:nvPr/>
        </p:nvSpPr>
        <p:spPr>
          <a:xfrm>
            <a:off x="4958066" y="3409117"/>
            <a:ext cx="2955399"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Build solution (form and data connections, storage, etc.)</a:t>
            </a:r>
          </a:p>
        </p:txBody>
      </p:sp>
      <p:sp>
        <p:nvSpPr>
          <p:cNvPr id="458" name="Google Shape;458;p69"/>
          <p:cNvSpPr>
            <a:spLocks/>
          </p:cNvSpPr>
          <p:nvPr/>
        </p:nvSpPr>
        <p:spPr>
          <a:xfrm>
            <a:off x="6508224" y="3747421"/>
            <a:ext cx="1405241"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bg1"/>
                </a:solidFill>
                <a:latin typeface="PT Serif" panose="020A0603040505020204" pitchFamily="18" charset="0"/>
              </a:rPr>
              <a:t>UAT</a:t>
            </a:r>
          </a:p>
        </p:txBody>
      </p:sp>
      <p:sp>
        <p:nvSpPr>
          <p:cNvPr id="483" name="Google Shape;483;p69"/>
          <p:cNvSpPr>
            <a:spLocks/>
          </p:cNvSpPr>
          <p:nvPr/>
        </p:nvSpPr>
        <p:spPr>
          <a:xfrm>
            <a:off x="1856249" y="3747421"/>
            <a:ext cx="1515937" cy="318190"/>
          </a:xfrm>
          <a:prstGeom prst="rect">
            <a:avLst/>
          </a:prstGeom>
          <a:solidFill>
            <a:schemeClr val="accent3"/>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pPr marL="0" marR="0" lvl="0" indent="0" rtl="0">
              <a:lnSpc>
                <a:spcPct val="100000"/>
              </a:lnSpc>
              <a:spcBef>
                <a:spcPts val="0"/>
              </a:spcBef>
              <a:spcAft>
                <a:spcPts val="0"/>
              </a:spcAft>
              <a:buNone/>
            </a:pPr>
            <a:r>
              <a:rPr lang="en" sz="700" dirty="0">
                <a:solidFill>
                  <a:schemeClr val="lt1"/>
                </a:solidFill>
                <a:latin typeface="PT Serif" panose="020A0603040505020204" pitchFamily="18" charset="0"/>
              </a:rPr>
              <a:t>Define data flows - Systems mapping </a:t>
            </a:r>
            <a:endParaRPr sz="700" b="0" i="0" u="none" strike="noStrike" cap="none" dirty="0">
              <a:solidFill>
                <a:schemeClr val="lt1"/>
              </a:solidFill>
              <a:latin typeface="PT Serif" panose="020A0603040505020204" pitchFamily="18" charset="0"/>
              <a:sym typeface="Arial"/>
            </a:endParaRPr>
          </a:p>
        </p:txBody>
      </p:sp>
      <p:sp>
        <p:nvSpPr>
          <p:cNvPr id="501" name="Google Shape;501;p69"/>
          <p:cNvSpPr>
            <a:spLocks/>
          </p:cNvSpPr>
          <p:nvPr/>
        </p:nvSpPr>
        <p:spPr>
          <a:xfrm>
            <a:off x="1856249" y="3129687"/>
            <a:ext cx="1515937" cy="239196"/>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User flows</a:t>
            </a:r>
          </a:p>
        </p:txBody>
      </p:sp>
      <p:sp>
        <p:nvSpPr>
          <p:cNvPr id="503" name="Google Shape;503;p69"/>
          <p:cNvSpPr>
            <a:spLocks/>
          </p:cNvSpPr>
          <p:nvPr/>
        </p:nvSpPr>
        <p:spPr>
          <a:xfrm>
            <a:off x="234818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Testing prep &amp; recruiting</a:t>
            </a:r>
            <a:endParaRPr sz="700" dirty="0">
              <a:solidFill>
                <a:schemeClr val="lt1"/>
              </a:solidFill>
              <a:latin typeface="PT Serif" panose="020A0603040505020204" pitchFamily="18" charset="0"/>
              <a:sym typeface="PT Serif"/>
            </a:endParaRPr>
          </a:p>
        </p:txBody>
      </p:sp>
      <p:sp>
        <p:nvSpPr>
          <p:cNvPr id="504" name="Google Shape;504;p69"/>
          <p:cNvSpPr>
            <a:spLocks/>
          </p:cNvSpPr>
          <p:nvPr/>
        </p:nvSpPr>
        <p:spPr>
          <a:xfrm>
            <a:off x="3916967"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Testing prep &amp; recruiting</a:t>
            </a:r>
            <a:endParaRPr sz="700" dirty="0">
              <a:solidFill>
                <a:schemeClr val="lt1"/>
              </a:solidFill>
              <a:latin typeface="PT Serif" panose="020A0603040505020204" pitchFamily="18" charset="0"/>
              <a:sym typeface="PT Serif"/>
            </a:endParaRPr>
          </a:p>
        </p:txBody>
      </p:sp>
      <p:sp>
        <p:nvSpPr>
          <p:cNvPr id="506" name="Google Shape;506;p69"/>
          <p:cNvSpPr>
            <a:spLocks/>
          </p:cNvSpPr>
          <p:nvPr/>
        </p:nvSpPr>
        <p:spPr>
          <a:xfrm>
            <a:off x="5469310" y="2449073"/>
            <a:ext cx="49918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Testing prep &amp; recruiting</a:t>
            </a:r>
            <a:endParaRPr sz="700" dirty="0">
              <a:solidFill>
                <a:schemeClr val="lt1"/>
              </a:solidFill>
              <a:latin typeface="PT Serif" panose="020A0603040505020204" pitchFamily="18" charset="0"/>
              <a:sym typeface="PT Serif"/>
            </a:endParaRPr>
          </a:p>
        </p:txBody>
      </p:sp>
      <p:sp>
        <p:nvSpPr>
          <p:cNvPr id="455" name="Google Shape;455;p69"/>
          <p:cNvSpPr>
            <a:spLocks/>
          </p:cNvSpPr>
          <p:nvPr/>
        </p:nvSpPr>
        <p:spPr>
          <a:xfrm>
            <a:off x="3408590" y="2864641"/>
            <a:ext cx="1521674"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Design iterations</a:t>
            </a:r>
          </a:p>
        </p:txBody>
      </p:sp>
      <p:sp>
        <p:nvSpPr>
          <p:cNvPr id="487" name="Google Shape;487;p69"/>
          <p:cNvSpPr>
            <a:spLocks/>
          </p:cNvSpPr>
          <p:nvPr/>
        </p:nvSpPr>
        <p:spPr>
          <a:xfrm>
            <a:off x="1162050" y="1811732"/>
            <a:ext cx="661988" cy="288495"/>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PIV Onboarding</a:t>
            </a:r>
          </a:p>
        </p:txBody>
      </p:sp>
      <p:sp>
        <p:nvSpPr>
          <p:cNvPr id="495" name="Google Shape;495;p69"/>
          <p:cNvSpPr>
            <a:spLocks/>
          </p:cNvSpPr>
          <p:nvPr/>
        </p:nvSpPr>
        <p:spPr>
          <a:xfrm>
            <a:off x="1856249" y="2864549"/>
            <a:ext cx="1515937" cy="23910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US" sz="700" dirty="0">
                <a:solidFill>
                  <a:schemeClr val="lt1"/>
                </a:solidFill>
                <a:latin typeface="PT Serif" panose="020A0603040505020204" pitchFamily="18" charset="0"/>
              </a:rPr>
              <a:t>Wireframes &amp; Design</a:t>
            </a:r>
          </a:p>
        </p:txBody>
      </p:sp>
      <p:sp>
        <p:nvSpPr>
          <p:cNvPr id="478" name="Google Shape;478;p69"/>
          <p:cNvSpPr>
            <a:spLocks/>
          </p:cNvSpPr>
          <p:nvPr/>
        </p:nvSpPr>
        <p:spPr>
          <a:xfrm>
            <a:off x="4958066" y="2864549"/>
            <a:ext cx="1521674"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Design iterations</a:t>
            </a:r>
            <a:endParaRPr sz="700" dirty="0">
              <a:solidFill>
                <a:schemeClr val="lt1"/>
              </a:solidFill>
              <a:latin typeface="PT Serif" panose="020A0603040505020204" pitchFamily="18" charset="0"/>
              <a:sym typeface="PT Serif"/>
            </a:endParaRPr>
          </a:p>
        </p:txBody>
      </p:sp>
      <p:sp>
        <p:nvSpPr>
          <p:cNvPr id="481" name="Google Shape;481;p69"/>
          <p:cNvSpPr>
            <a:spLocks/>
          </p:cNvSpPr>
          <p:nvPr/>
        </p:nvSpPr>
        <p:spPr>
          <a:xfrm>
            <a:off x="7942089" y="2449073"/>
            <a:ext cx="617006" cy="389535"/>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Create post-MVP design refinements</a:t>
            </a:r>
            <a:endParaRPr sz="700" dirty="0">
              <a:solidFill>
                <a:schemeClr val="lt1"/>
              </a:solidFill>
              <a:latin typeface="PT Serif" panose="020A0603040505020204" pitchFamily="18" charset="0"/>
            </a:endParaRPr>
          </a:p>
        </p:txBody>
      </p:sp>
      <p:sp>
        <p:nvSpPr>
          <p:cNvPr id="507" name="Google Shape;507;p69"/>
          <p:cNvSpPr>
            <a:spLocks/>
          </p:cNvSpPr>
          <p:nvPr/>
        </p:nvSpPr>
        <p:spPr>
          <a:xfrm>
            <a:off x="6508224" y="2864560"/>
            <a:ext cx="1405241" cy="237584"/>
          </a:xfrm>
          <a:prstGeom prst="rect">
            <a:avLst/>
          </a:prstGeom>
          <a:solidFill>
            <a:schemeClr val="accent2"/>
          </a:solidFill>
          <a:ln w="9525" cap="flat" cmpd="sng">
            <a:solidFill>
              <a:schemeClr val="lt1"/>
            </a:solidFill>
            <a:prstDash val="solid"/>
            <a:round/>
            <a:headEnd type="none" w="sm" len="sm"/>
            <a:tailEnd type="none" w="sm" len="sm"/>
          </a:ln>
        </p:spPr>
        <p:txBody>
          <a:bodyPr spcFirstLastPara="1" wrap="square" lIns="45720" tIns="45700" rIns="45720" bIns="45700" anchor="ctr" anchorCtr="0">
            <a:noAutofit/>
          </a:bodyPr>
          <a:lstStyle/>
          <a:p>
            <a:r>
              <a:rPr lang="en" sz="700" dirty="0">
                <a:solidFill>
                  <a:schemeClr val="lt1"/>
                </a:solidFill>
                <a:latin typeface="PT Serif" panose="020A0603040505020204" pitchFamily="18" charset="0"/>
                <a:sym typeface="PT Serif"/>
              </a:rPr>
              <a:t>Design QA</a:t>
            </a:r>
            <a:endParaRPr sz="700" dirty="0">
              <a:solidFill>
                <a:schemeClr val="lt1"/>
              </a:solidFill>
              <a:latin typeface="PT Serif" panose="020A0603040505020204" pitchFamily="18" charset="0"/>
              <a:sym typeface="PT Serif"/>
            </a:endParaRPr>
          </a:p>
        </p:txBody>
      </p:sp>
      <p:sp>
        <p:nvSpPr>
          <p:cNvPr id="462" name="Google Shape;462;p69"/>
          <p:cNvSpPr txBox="1"/>
          <p:nvPr/>
        </p:nvSpPr>
        <p:spPr>
          <a:xfrm>
            <a:off x="8391543" y="4705817"/>
            <a:ext cx="361784"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1" i="0" u="none" strike="noStrike" cap="none" dirty="0">
                <a:solidFill>
                  <a:srgbClr val="000000"/>
                </a:solidFill>
                <a:latin typeface="PT Serif" panose="020A0603040505020204" pitchFamily="18" charset="0"/>
                <a:ea typeface="PT Serif"/>
                <a:cs typeface="PT Serif"/>
                <a:sym typeface="PT Serif"/>
              </a:rPr>
              <a:t>MVP </a:t>
            </a:r>
            <a:br>
              <a:rPr lang="en" sz="800" b="1" i="0" u="none" strike="noStrike" cap="none" dirty="0">
                <a:solidFill>
                  <a:srgbClr val="000000"/>
                </a:solidFill>
                <a:latin typeface="PT Serif" panose="020A0603040505020204" pitchFamily="18" charset="0"/>
                <a:ea typeface="PT Serif"/>
                <a:cs typeface="PT Serif"/>
                <a:sym typeface="PT Serif"/>
              </a:rPr>
            </a:br>
            <a:r>
              <a:rPr lang="en" sz="800" b="1" i="0" u="none" strike="noStrike" cap="none" dirty="0">
                <a:solidFill>
                  <a:srgbClr val="000000"/>
                </a:solidFill>
                <a:latin typeface="PT Serif" panose="020A0603040505020204" pitchFamily="18" charset="0"/>
                <a:ea typeface="PT Serif"/>
                <a:cs typeface="PT Serif"/>
                <a:sym typeface="PT Serif"/>
              </a:rPr>
              <a:t>Launch</a:t>
            </a:r>
            <a:endParaRPr sz="800" dirty="0">
              <a:latin typeface="PT Serif" panose="020A0603040505020204" pitchFamily="18" charset="0"/>
            </a:endParaRPr>
          </a:p>
        </p:txBody>
      </p:sp>
      <p:sp>
        <p:nvSpPr>
          <p:cNvPr id="461" name="Google Shape;461;p69"/>
          <p:cNvSpPr>
            <a:spLocks/>
          </p:cNvSpPr>
          <p:nvPr/>
        </p:nvSpPr>
        <p:spPr>
          <a:xfrm>
            <a:off x="8472889" y="4517096"/>
            <a:ext cx="199093" cy="198036"/>
          </a:xfrm>
          <a:prstGeom prst="diamond">
            <a:avLst/>
          </a:prstGeom>
          <a:solidFill>
            <a:schemeClr val="accent4"/>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800" b="0" i="0" u="none" strike="noStrike" cap="none" dirty="0">
              <a:solidFill>
                <a:schemeClr val="dk1"/>
              </a:solidFill>
              <a:latin typeface="PT Serif" panose="020A0603040505020204" pitchFamily="18" charset="0"/>
              <a:ea typeface="PT Serif"/>
              <a:cs typeface="PT Serif"/>
              <a:sym typeface="PT Serif"/>
            </a:endParaRPr>
          </a:p>
        </p:txBody>
      </p:sp>
      <p:cxnSp>
        <p:nvCxnSpPr>
          <p:cNvPr id="136" name="Google Shape;430;p69">
            <a:extLst>
              <a:ext uri="{FF2B5EF4-FFF2-40B4-BE49-F238E27FC236}">
                <a16:creationId xmlns:a16="http://schemas.microsoft.com/office/drawing/2014/main" id="{AD2952C3-CE79-4912-A3C6-B234F6912A9B}"/>
              </a:ext>
            </a:extLst>
          </p:cNvPr>
          <p:cNvCxnSpPr>
            <a:cxnSpLocks/>
          </p:cNvCxnSpPr>
          <p:nvPr/>
        </p:nvCxnSpPr>
        <p:spPr>
          <a:xfrm>
            <a:off x="1162050" y="1011175"/>
            <a:ext cx="661988" cy="0"/>
          </a:xfrm>
          <a:prstGeom prst="straightConnector1">
            <a:avLst/>
          </a:prstGeom>
          <a:noFill/>
          <a:ln w="9525" cap="flat" cmpd="sng">
            <a:solidFill>
              <a:schemeClr val="accent1"/>
            </a:solidFill>
            <a:prstDash val="solid"/>
            <a:round/>
            <a:headEnd type="none" w="sm" len="sm"/>
            <a:tailEnd type="none" w="sm" len="sm"/>
          </a:ln>
        </p:spPr>
      </p:cxnSp>
      <p:cxnSp>
        <p:nvCxnSpPr>
          <p:cNvPr id="137" name="Google Shape;430;p69">
            <a:extLst>
              <a:ext uri="{FF2B5EF4-FFF2-40B4-BE49-F238E27FC236}">
                <a16:creationId xmlns:a16="http://schemas.microsoft.com/office/drawing/2014/main" id="{60535B85-A20D-4BBC-B9A2-69EF92D81149}"/>
              </a:ext>
            </a:extLst>
          </p:cNvPr>
          <p:cNvCxnSpPr>
            <a:cxnSpLocks/>
          </p:cNvCxnSpPr>
          <p:nvPr/>
        </p:nvCxnSpPr>
        <p:spPr>
          <a:xfrm>
            <a:off x="1856249" y="1011175"/>
            <a:ext cx="1515937" cy="0"/>
          </a:xfrm>
          <a:prstGeom prst="straightConnector1">
            <a:avLst/>
          </a:prstGeom>
          <a:noFill/>
          <a:ln w="9525" cap="flat" cmpd="sng">
            <a:solidFill>
              <a:schemeClr val="accent1"/>
            </a:solidFill>
            <a:prstDash val="solid"/>
            <a:round/>
            <a:headEnd type="none" w="sm" len="sm"/>
            <a:tailEnd type="none" w="sm" len="sm"/>
          </a:ln>
        </p:spPr>
      </p:cxnSp>
      <p:cxnSp>
        <p:nvCxnSpPr>
          <p:cNvPr id="138" name="Google Shape;430;p69">
            <a:extLst>
              <a:ext uri="{FF2B5EF4-FFF2-40B4-BE49-F238E27FC236}">
                <a16:creationId xmlns:a16="http://schemas.microsoft.com/office/drawing/2014/main" id="{CE11C365-D42F-4A08-91A1-2E10CB55E047}"/>
              </a:ext>
            </a:extLst>
          </p:cNvPr>
          <p:cNvCxnSpPr>
            <a:cxnSpLocks/>
          </p:cNvCxnSpPr>
          <p:nvPr/>
        </p:nvCxnSpPr>
        <p:spPr>
          <a:xfrm>
            <a:off x="3408590"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139" name="Google Shape;430;p69">
            <a:extLst>
              <a:ext uri="{FF2B5EF4-FFF2-40B4-BE49-F238E27FC236}">
                <a16:creationId xmlns:a16="http://schemas.microsoft.com/office/drawing/2014/main" id="{6E02A282-A315-40BF-ACEC-F44186BF2A06}"/>
              </a:ext>
            </a:extLst>
          </p:cNvPr>
          <p:cNvCxnSpPr>
            <a:cxnSpLocks/>
          </p:cNvCxnSpPr>
          <p:nvPr/>
        </p:nvCxnSpPr>
        <p:spPr>
          <a:xfrm>
            <a:off x="4958066" y="1011175"/>
            <a:ext cx="1521674" cy="0"/>
          </a:xfrm>
          <a:prstGeom prst="straightConnector1">
            <a:avLst/>
          </a:prstGeom>
          <a:noFill/>
          <a:ln w="9525" cap="flat" cmpd="sng">
            <a:solidFill>
              <a:schemeClr val="accent1"/>
            </a:solidFill>
            <a:prstDash val="solid"/>
            <a:round/>
            <a:headEnd type="none" w="sm" len="sm"/>
            <a:tailEnd type="none" w="sm" len="sm"/>
          </a:ln>
        </p:spPr>
      </p:cxnSp>
      <p:cxnSp>
        <p:nvCxnSpPr>
          <p:cNvPr id="140" name="Google Shape;430;p69">
            <a:extLst>
              <a:ext uri="{FF2B5EF4-FFF2-40B4-BE49-F238E27FC236}">
                <a16:creationId xmlns:a16="http://schemas.microsoft.com/office/drawing/2014/main" id="{A1D6797A-548B-4445-BE20-0A1DC894728F}"/>
              </a:ext>
            </a:extLst>
          </p:cNvPr>
          <p:cNvCxnSpPr>
            <a:cxnSpLocks/>
          </p:cNvCxnSpPr>
          <p:nvPr/>
        </p:nvCxnSpPr>
        <p:spPr>
          <a:xfrm>
            <a:off x="6508224" y="1011175"/>
            <a:ext cx="1405241" cy="0"/>
          </a:xfrm>
          <a:prstGeom prst="straightConnector1">
            <a:avLst/>
          </a:prstGeom>
          <a:noFill/>
          <a:ln w="9525" cap="flat" cmpd="sng">
            <a:solidFill>
              <a:schemeClr val="accent1"/>
            </a:solidFill>
            <a:prstDash val="solid"/>
            <a:round/>
            <a:headEnd type="none" w="sm" len="sm"/>
            <a:tailEnd type="none" w="sm" len="sm"/>
          </a:ln>
        </p:spPr>
      </p:cxnSp>
      <p:cxnSp>
        <p:nvCxnSpPr>
          <p:cNvPr id="141" name="Google Shape;430;p69">
            <a:extLst>
              <a:ext uri="{FF2B5EF4-FFF2-40B4-BE49-F238E27FC236}">
                <a16:creationId xmlns:a16="http://schemas.microsoft.com/office/drawing/2014/main" id="{A1E43181-D589-4C38-9C0B-BAD8ABB69576}"/>
              </a:ext>
            </a:extLst>
          </p:cNvPr>
          <p:cNvCxnSpPr>
            <a:cxnSpLocks/>
          </p:cNvCxnSpPr>
          <p:nvPr/>
        </p:nvCxnSpPr>
        <p:spPr>
          <a:xfrm>
            <a:off x="7942089" y="1011175"/>
            <a:ext cx="617006" cy="0"/>
          </a:xfrm>
          <a:prstGeom prst="straightConnector1">
            <a:avLst/>
          </a:prstGeom>
          <a:noFill/>
          <a:ln w="9525" cap="flat" cmpd="sng">
            <a:solidFill>
              <a:schemeClr val="accent1"/>
            </a:solidFill>
            <a:prstDash val="solid"/>
            <a:round/>
            <a:headEnd type="none" w="sm" len="sm"/>
            <a:tailEnd type="none" w="sm" len="sm"/>
          </a:ln>
        </p:spPr>
      </p:cxnSp>
      <p:pic>
        <p:nvPicPr>
          <p:cNvPr id="86" name="CustomIcon">
            <a:extLst>
              <a:ext uri="{FF2B5EF4-FFF2-40B4-BE49-F238E27FC236}">
                <a16:creationId xmlns:a16="http://schemas.microsoft.com/office/drawing/2014/main" id="{9CEE3C6D-8843-4823-AA3B-C825DA0F7CD0}"/>
              </a:ext>
            </a:extLst>
          </p:cNvPr>
          <p:cNvPicPr>
            <a:picLocks noChangeAspect="1"/>
          </p:cNvPicPr>
          <p:nvPr>
            <p:custDataLst>
              <p:tags r:id="rId5"/>
            </p:custDataLst>
          </p:nvPr>
        </p:nvPicPr>
        <p:blipFill>
          <a:blip r:embed="rId14">
            <a:extLst>
              <a:ext uri="{96DAC541-7B7A-43D3-8B79-37D633B846F1}">
                <asvg:svgBlip xmlns:asvg="http://schemas.microsoft.com/office/drawing/2016/SVG/main" r:embed="rId15"/>
              </a:ext>
            </a:extLst>
          </a:blip>
          <a:stretch>
            <a:fillRect/>
          </a:stretch>
        </p:blipFill>
        <p:spPr>
          <a:xfrm>
            <a:off x="385022" y="3734054"/>
            <a:ext cx="250578" cy="250578"/>
          </a:xfrm>
          <a:prstGeom prst="rect">
            <a:avLst/>
          </a:prstGeom>
        </p:spPr>
      </p:pic>
      <p:sp>
        <p:nvSpPr>
          <p:cNvPr id="91" name="Google Shape;460;p69">
            <a:extLst>
              <a:ext uri="{FF2B5EF4-FFF2-40B4-BE49-F238E27FC236}">
                <a16:creationId xmlns:a16="http://schemas.microsoft.com/office/drawing/2014/main" id="{8E615259-7F1B-FC46-A3D1-8759CE03644B}"/>
              </a:ext>
            </a:extLst>
          </p:cNvPr>
          <p:cNvSpPr>
            <a:spLocks/>
          </p:cNvSpPr>
          <p:nvPr/>
        </p:nvSpPr>
        <p:spPr>
          <a:xfrm>
            <a:off x="395645" y="4339560"/>
            <a:ext cx="666470" cy="246221"/>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0" u="none" strike="noStrike" cap="none" dirty="0">
                <a:solidFill>
                  <a:schemeClr val="dk1"/>
                </a:solidFill>
                <a:latin typeface="PT Serif" panose="020A0603040505020204" pitchFamily="18" charset="0"/>
                <a:ea typeface="PT Serif"/>
                <a:cs typeface="PT Serif"/>
                <a:sym typeface="PT Serif"/>
              </a:rPr>
              <a:t>Collaboration Cycle</a:t>
            </a:r>
            <a:endParaRPr sz="800" dirty="0">
              <a:latin typeface="PT Serif" panose="020A0603040505020204" pitchFamily="18" charset="0"/>
            </a:endParaRPr>
          </a:p>
        </p:txBody>
      </p:sp>
      <p:sp>
        <p:nvSpPr>
          <p:cNvPr id="92" name="Google Shape;425;p69">
            <a:extLst>
              <a:ext uri="{FF2B5EF4-FFF2-40B4-BE49-F238E27FC236}">
                <a16:creationId xmlns:a16="http://schemas.microsoft.com/office/drawing/2014/main" id="{8B028083-3C67-164D-9120-6C58880B9F4A}"/>
              </a:ext>
            </a:extLst>
          </p:cNvPr>
          <p:cNvSpPr txBox="1"/>
          <p:nvPr/>
        </p:nvSpPr>
        <p:spPr>
          <a:xfrm>
            <a:off x="1247815" y="4410852"/>
            <a:ext cx="1299476" cy="12311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800" b="0" i="1" u="none" strike="noStrike" cap="none" dirty="0">
                <a:solidFill>
                  <a:schemeClr val="tx1">
                    <a:lumMod val="50000"/>
                    <a:lumOff val="50000"/>
                  </a:schemeClr>
                </a:solidFill>
                <a:latin typeface="PT Serif" panose="020A0603040505020204" pitchFamily="18" charset="0"/>
                <a:ea typeface="PT Serif"/>
                <a:cs typeface="PT Serif"/>
                <a:sym typeface="PT Serif"/>
              </a:rPr>
              <a:t>Let’s discuss touchpoints</a:t>
            </a:r>
            <a:endParaRPr sz="800" i="1" dirty="0">
              <a:solidFill>
                <a:schemeClr val="tx1">
                  <a:lumMod val="50000"/>
                  <a:lumOff val="50000"/>
                </a:schemeClr>
              </a:solidFill>
              <a:latin typeface="PT Serif" panose="020A060304050502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p:nvPr/>
        </p:nvSpPr>
        <p:spPr>
          <a:xfrm>
            <a:off x="-950" y="0"/>
            <a:ext cx="9144000" cy="5143500"/>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sp>
        <p:nvSpPr>
          <p:cNvPr id="514" name="Google Shape;514;p70"/>
          <p:cNvSpPr txBox="1"/>
          <p:nvPr/>
        </p:nvSpPr>
        <p:spPr>
          <a:xfrm>
            <a:off x="464100" y="2073643"/>
            <a:ext cx="7768500" cy="683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4340" b="0" i="0" u="none" strike="noStrike" cap="none" dirty="0">
                <a:solidFill>
                  <a:schemeClr val="lt1"/>
                </a:solidFill>
                <a:latin typeface="PT Serif"/>
                <a:ea typeface="PT Serif"/>
                <a:cs typeface="PT Serif"/>
                <a:sym typeface="PT Serif"/>
              </a:rPr>
              <a:t>Scrum cadences</a:t>
            </a:r>
            <a:endParaRPr sz="3240" b="1" i="0" u="none" strike="noStrike" cap="none" dirty="0">
              <a:solidFill>
                <a:schemeClr val="lt1"/>
              </a:solidFill>
              <a:latin typeface="Century Gothic"/>
              <a:ea typeface="Century Gothic"/>
              <a:cs typeface="Century Gothic"/>
              <a:sym typeface="Century Gothic"/>
            </a:endParaRPr>
          </a:p>
        </p:txBody>
      </p:sp>
      <p:sp>
        <p:nvSpPr>
          <p:cNvPr id="7" name="Google Shape;741;p81">
            <a:extLst>
              <a:ext uri="{FF2B5EF4-FFF2-40B4-BE49-F238E27FC236}">
                <a16:creationId xmlns:a16="http://schemas.microsoft.com/office/drawing/2014/main" id="{4B9D0387-2995-4BCD-9140-CC007E125B88}"/>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solidFill>
                  <a:schemeClr val="bg1"/>
                </a:solidFill>
                <a:latin typeface="PT Serif" panose="020A0603040505020204" pitchFamily="18" charset="0"/>
              </a:rPr>
              <a:pPr marL="0" lvl="0" indent="0" algn="r" rtl="0">
                <a:lnSpc>
                  <a:spcPct val="100000"/>
                </a:lnSpc>
                <a:spcBef>
                  <a:spcPts val="0"/>
                </a:spcBef>
                <a:spcAft>
                  <a:spcPts val="0"/>
                </a:spcAft>
                <a:buSzPts val="1000"/>
                <a:buNone/>
              </a:pPr>
              <a:t>8</a:t>
            </a:fld>
            <a:endParaRPr dirty="0">
              <a:solidFill>
                <a:schemeClr val="bg1"/>
              </a:solidFill>
              <a:latin typeface="PT Serif" panose="020A0603040505020204" pitchFamily="18" charset="0"/>
            </a:endParaRPr>
          </a:p>
        </p:txBody>
      </p:sp>
      <p:sp>
        <p:nvSpPr>
          <p:cNvPr id="9" name="Google Shape;693;p75">
            <a:extLst>
              <a:ext uri="{FF2B5EF4-FFF2-40B4-BE49-F238E27FC236}">
                <a16:creationId xmlns:a16="http://schemas.microsoft.com/office/drawing/2014/main" id="{03C51668-BF6C-B541-8F4E-C7714F8FDFD3}"/>
              </a:ext>
            </a:extLst>
          </p:cNvPr>
          <p:cNvSpPr txBox="1"/>
          <p:nvPr/>
        </p:nvSpPr>
        <p:spPr>
          <a:xfrm>
            <a:off x="464100" y="1793210"/>
            <a:ext cx="1401645" cy="358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50" dirty="0">
                <a:solidFill>
                  <a:schemeClr val="accent1">
                    <a:lumMod val="20000"/>
                    <a:lumOff val="80000"/>
                  </a:schemeClr>
                </a:solidFill>
                <a:latin typeface="PT Serif"/>
                <a:ea typeface="PT Serif"/>
                <a:cs typeface="PT Serif"/>
                <a:sym typeface="PT Serif"/>
              </a:rPr>
              <a:t>1095-B Tax Form</a:t>
            </a:r>
            <a:endParaRPr sz="900" b="1" i="0" u="none" strike="noStrike" cap="none" dirty="0">
              <a:solidFill>
                <a:schemeClr val="accent1">
                  <a:lumMod val="20000"/>
                  <a:lumOff val="80000"/>
                </a:schemeClr>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C679ADB-BC18-4020-BE4E-5F29A443C06A}"/>
              </a:ext>
            </a:extLst>
          </p:cNvPr>
          <p:cNvGraphicFramePr>
            <a:graphicFrameLocks noChangeAspect="1"/>
          </p:cNvGraphicFramePr>
          <p:nvPr>
            <p:custDataLst>
              <p:tags r:id="rId2"/>
            </p:custDataLst>
            <p:extLst>
              <p:ext uri="{D42A27DB-BD31-4B8C-83A1-F6EECF244321}">
                <p14:modId xmlns:p14="http://schemas.microsoft.com/office/powerpoint/2010/main" val="3015633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4"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8C679ADB-BC18-4020-BE4E-5F29A443C06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9032B91-457B-41CA-A336-BC496ED120B9}"/>
              </a:ext>
            </a:extLst>
          </p:cNvPr>
          <p:cNvSpPr>
            <a:spLocks noGrp="1"/>
          </p:cNvSpPr>
          <p:nvPr>
            <p:ph type="title"/>
          </p:nvPr>
        </p:nvSpPr>
        <p:spPr>
          <a:xfrm>
            <a:off x="311700" y="445025"/>
            <a:ext cx="8520600" cy="461635"/>
          </a:xfrm>
        </p:spPr>
        <p:txBody>
          <a:bodyPr vert="horz" wrap="square">
            <a:spAutoFit/>
          </a:bodyPr>
          <a:lstStyle/>
          <a:p>
            <a:r>
              <a:rPr lang="en-GB" dirty="0"/>
              <a:t>Calendar overview</a:t>
            </a:r>
          </a:p>
        </p:txBody>
      </p:sp>
      <p:sp>
        <p:nvSpPr>
          <p:cNvPr id="524" name="Google Shape;524;p71"/>
          <p:cNvSpPr txBox="1"/>
          <p:nvPr/>
        </p:nvSpPr>
        <p:spPr>
          <a:xfrm>
            <a:off x="4273483"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02</a:t>
            </a:r>
            <a:endParaRPr dirty="0"/>
          </a:p>
        </p:txBody>
      </p:sp>
      <p:sp>
        <p:nvSpPr>
          <p:cNvPr id="525" name="Google Shape;525;p71"/>
          <p:cNvSpPr txBox="1"/>
          <p:nvPr/>
        </p:nvSpPr>
        <p:spPr>
          <a:xfrm>
            <a:off x="2739830"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a:t>
            </a:r>
            <a:endParaRPr dirty="0"/>
          </a:p>
        </p:txBody>
      </p:sp>
      <p:sp>
        <p:nvSpPr>
          <p:cNvPr id="526" name="Google Shape;526;p71"/>
          <p:cNvSpPr txBox="1"/>
          <p:nvPr/>
        </p:nvSpPr>
        <p:spPr>
          <a:xfrm>
            <a:off x="1206175"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28</a:t>
            </a:r>
            <a:endParaRPr dirty="0"/>
          </a:p>
        </p:txBody>
      </p:sp>
      <p:sp>
        <p:nvSpPr>
          <p:cNvPr id="527" name="Google Shape;527;p71"/>
          <p:cNvSpPr txBox="1"/>
          <p:nvPr/>
        </p:nvSpPr>
        <p:spPr>
          <a:xfrm>
            <a:off x="7340794"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04</a:t>
            </a:r>
            <a:endParaRPr dirty="0"/>
          </a:p>
        </p:txBody>
      </p:sp>
      <p:sp>
        <p:nvSpPr>
          <p:cNvPr id="528" name="Google Shape;528;p71"/>
          <p:cNvSpPr txBox="1"/>
          <p:nvPr/>
        </p:nvSpPr>
        <p:spPr>
          <a:xfrm>
            <a:off x="5807137" y="3378896"/>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03  </a:t>
            </a:r>
            <a:endParaRPr dirty="0"/>
          </a:p>
        </p:txBody>
      </p:sp>
      <p:sp>
        <p:nvSpPr>
          <p:cNvPr id="529" name="Google Shape;529;p71"/>
          <p:cNvSpPr txBox="1"/>
          <p:nvPr/>
        </p:nvSpPr>
        <p:spPr>
          <a:xfrm>
            <a:off x="4273483"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indent="-131255"/>
            <a:r>
              <a:rPr lang="en" sz="800" b="1" i="0" u="none" strike="noStrike" cap="none" dirty="0">
                <a:solidFill>
                  <a:srgbClr val="000000"/>
                </a:solidFill>
                <a:latin typeface="PT Serif"/>
                <a:ea typeface="PT Serif"/>
                <a:cs typeface="PT Serif"/>
                <a:sym typeface="PT Serif"/>
              </a:rPr>
              <a:t>26  </a:t>
            </a:r>
            <a:r>
              <a:rPr lang="en-US" sz="800" dirty="0">
                <a:latin typeface="PT Serif"/>
                <a:ea typeface="PT Serif"/>
                <a:cs typeface="PT Serif"/>
                <a:sym typeface="PT Serif"/>
              </a:rPr>
              <a:t>Sprint 0 End;     </a:t>
            </a:r>
          </a:p>
          <a:p>
            <a:pPr marL="131255" indent="-131255"/>
            <a:r>
              <a:rPr lang="en-US" sz="800" dirty="0">
                <a:latin typeface="PT Serif"/>
                <a:ea typeface="PT Serif"/>
                <a:cs typeface="PT Serif"/>
                <a:sym typeface="PT Serif"/>
              </a:rPr>
              <a:t>	 Sprint 1 Start</a:t>
            </a:r>
            <a:endParaRPr dirty="0"/>
          </a:p>
        </p:txBody>
      </p:sp>
      <p:sp>
        <p:nvSpPr>
          <p:cNvPr id="530" name="Google Shape;530;p71"/>
          <p:cNvSpPr txBox="1"/>
          <p:nvPr/>
        </p:nvSpPr>
        <p:spPr>
          <a:xfrm>
            <a:off x="2739830"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25</a:t>
            </a:r>
            <a:endParaRPr dirty="0"/>
          </a:p>
        </p:txBody>
      </p:sp>
      <p:sp>
        <p:nvSpPr>
          <p:cNvPr id="531" name="Google Shape;531;p71"/>
          <p:cNvSpPr txBox="1"/>
          <p:nvPr/>
        </p:nvSpPr>
        <p:spPr>
          <a:xfrm>
            <a:off x="1206175"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24</a:t>
            </a:r>
            <a:endParaRPr dirty="0"/>
          </a:p>
        </p:txBody>
      </p:sp>
      <p:sp>
        <p:nvSpPr>
          <p:cNvPr id="532" name="Google Shape;532;p71"/>
          <p:cNvSpPr txBox="1"/>
          <p:nvPr/>
        </p:nvSpPr>
        <p:spPr>
          <a:xfrm>
            <a:off x="7340794"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28</a:t>
            </a:r>
            <a:endParaRPr dirty="0"/>
          </a:p>
        </p:txBody>
      </p:sp>
      <p:sp>
        <p:nvSpPr>
          <p:cNvPr id="533" name="Google Shape;533;p71"/>
          <p:cNvSpPr txBox="1"/>
          <p:nvPr/>
        </p:nvSpPr>
        <p:spPr>
          <a:xfrm>
            <a:off x="5807137" y="158658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US" sz="800" b="1" i="0" u="none" strike="noStrike" cap="none" spc="-40" dirty="0">
                <a:solidFill>
                  <a:srgbClr val="000000"/>
                </a:solidFill>
                <a:latin typeface="PT Serif"/>
                <a:ea typeface="PT Serif"/>
                <a:cs typeface="PT Serif"/>
                <a:sym typeface="PT Serif"/>
              </a:rPr>
              <a:t>27</a:t>
            </a:r>
            <a:endParaRPr lang="en-US" spc="-40" dirty="0"/>
          </a:p>
        </p:txBody>
      </p:sp>
      <p:sp>
        <p:nvSpPr>
          <p:cNvPr id="534" name="Google Shape;534;p71"/>
          <p:cNvSpPr txBox="1"/>
          <p:nvPr/>
        </p:nvSpPr>
        <p:spPr>
          <a:xfrm>
            <a:off x="4273483"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19</a:t>
            </a:r>
            <a:endParaRPr dirty="0"/>
          </a:p>
        </p:txBody>
      </p:sp>
      <p:sp>
        <p:nvSpPr>
          <p:cNvPr id="535" name="Google Shape;535;p71"/>
          <p:cNvSpPr txBox="1"/>
          <p:nvPr/>
        </p:nvSpPr>
        <p:spPr>
          <a:xfrm>
            <a:off x="2739830"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18</a:t>
            </a:r>
            <a:endParaRPr dirty="0"/>
          </a:p>
        </p:txBody>
      </p:sp>
      <p:sp>
        <p:nvSpPr>
          <p:cNvPr id="536" name="Google Shape;536;p71"/>
          <p:cNvSpPr txBox="1"/>
          <p:nvPr/>
        </p:nvSpPr>
        <p:spPr>
          <a:xfrm>
            <a:off x="1206175"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17</a:t>
            </a:r>
            <a:endParaRPr dirty="0"/>
          </a:p>
        </p:txBody>
      </p:sp>
      <p:sp>
        <p:nvSpPr>
          <p:cNvPr id="537" name="Google Shape;537;p71"/>
          <p:cNvSpPr txBox="1"/>
          <p:nvPr/>
        </p:nvSpPr>
        <p:spPr>
          <a:xfrm>
            <a:off x="7340794" y="131200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21</a:t>
            </a:r>
            <a:endParaRPr dirty="0"/>
          </a:p>
        </p:txBody>
      </p:sp>
      <p:sp>
        <p:nvSpPr>
          <p:cNvPr id="538" name="Google Shape;538;p71"/>
          <p:cNvSpPr txBox="1"/>
          <p:nvPr/>
        </p:nvSpPr>
        <p:spPr>
          <a:xfrm>
            <a:off x="5807137" y="1312005"/>
            <a:ext cx="1407562" cy="230347"/>
          </a:xfrm>
          <a:prstGeom prst="rect">
            <a:avLst/>
          </a:prstGeom>
          <a:solidFill>
            <a:schemeClr val="accent1"/>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r>
              <a:rPr lang="en" sz="800" b="1" i="0" u="none" strike="noStrike" cap="none" dirty="0">
                <a:solidFill>
                  <a:schemeClr val="bg1"/>
                </a:solidFill>
                <a:latin typeface="PT Serif"/>
                <a:ea typeface="PT Serif"/>
                <a:cs typeface="PT Serif"/>
                <a:sym typeface="PT Serif"/>
              </a:rPr>
              <a:t>20 </a:t>
            </a:r>
            <a:r>
              <a:rPr lang="en" sz="800" i="0" u="none" strike="noStrike" cap="none" dirty="0">
                <a:solidFill>
                  <a:schemeClr val="bg1"/>
                </a:solidFill>
                <a:latin typeface="PT Serif"/>
                <a:ea typeface="PT Serif"/>
                <a:cs typeface="PT Serif"/>
                <a:sym typeface="PT Serif"/>
              </a:rPr>
              <a:t>Project Kick Off</a:t>
            </a:r>
            <a:endParaRPr dirty="0">
              <a:solidFill>
                <a:schemeClr val="bg1"/>
              </a:solidFill>
            </a:endParaRPr>
          </a:p>
        </p:txBody>
      </p:sp>
      <p:sp>
        <p:nvSpPr>
          <p:cNvPr id="539" name="Google Shape;539;p71"/>
          <p:cNvSpPr txBox="1"/>
          <p:nvPr/>
        </p:nvSpPr>
        <p:spPr>
          <a:xfrm>
            <a:off x="4273483"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indent="-131255"/>
            <a:r>
              <a:rPr lang="en" sz="800" b="1" i="0" u="none" strike="noStrike" cap="none" dirty="0">
                <a:solidFill>
                  <a:srgbClr val="000000"/>
                </a:solidFill>
                <a:latin typeface="PT Serif"/>
                <a:ea typeface="PT Serif"/>
                <a:cs typeface="PT Serif"/>
                <a:sym typeface="PT Serif"/>
              </a:rPr>
              <a:t>09</a:t>
            </a:r>
            <a:r>
              <a:rPr lang="en-US" sz="800" b="1" dirty="0">
                <a:latin typeface="PT Serif"/>
                <a:ea typeface="PT Serif"/>
                <a:cs typeface="PT Serif"/>
                <a:sym typeface="PT Serif"/>
              </a:rPr>
              <a:t>  </a:t>
            </a:r>
            <a:r>
              <a:rPr lang="en-US" sz="800" dirty="0">
                <a:latin typeface="PT Serif"/>
                <a:ea typeface="PT Serif"/>
                <a:cs typeface="PT Serif"/>
                <a:sym typeface="PT Serif"/>
              </a:rPr>
              <a:t>Sprint 1 Demo; Sprint 2 kickoff</a:t>
            </a:r>
            <a:endParaRPr dirty="0"/>
          </a:p>
        </p:txBody>
      </p:sp>
      <p:sp>
        <p:nvSpPr>
          <p:cNvPr id="540" name="Google Shape;540;p71"/>
          <p:cNvSpPr txBox="1"/>
          <p:nvPr/>
        </p:nvSpPr>
        <p:spPr>
          <a:xfrm>
            <a:off x="2739830"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08</a:t>
            </a:r>
            <a:endParaRPr dirty="0"/>
          </a:p>
        </p:txBody>
      </p:sp>
      <p:sp>
        <p:nvSpPr>
          <p:cNvPr id="541" name="Google Shape;541;p71"/>
          <p:cNvSpPr txBox="1"/>
          <p:nvPr/>
        </p:nvSpPr>
        <p:spPr>
          <a:xfrm>
            <a:off x="1206175"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07</a:t>
            </a:r>
            <a:endParaRPr dirty="0"/>
          </a:p>
        </p:txBody>
      </p:sp>
      <p:sp>
        <p:nvSpPr>
          <p:cNvPr id="542" name="Google Shape;542;p71"/>
          <p:cNvSpPr txBox="1"/>
          <p:nvPr/>
        </p:nvSpPr>
        <p:spPr>
          <a:xfrm>
            <a:off x="7340794"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11 </a:t>
            </a:r>
            <a:endParaRPr dirty="0"/>
          </a:p>
        </p:txBody>
      </p:sp>
      <p:sp>
        <p:nvSpPr>
          <p:cNvPr id="543" name="Google Shape;543;p71"/>
          <p:cNvSpPr txBox="1"/>
          <p:nvPr/>
        </p:nvSpPr>
        <p:spPr>
          <a:xfrm>
            <a:off x="5807137" y="2345450"/>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dirty="0">
                <a:solidFill>
                  <a:srgbClr val="000000"/>
                </a:solidFill>
                <a:latin typeface="PT Serif"/>
                <a:ea typeface="PT Serif"/>
                <a:cs typeface="PT Serif"/>
                <a:sym typeface="PT Serif"/>
              </a:rPr>
              <a:t>10</a:t>
            </a:r>
            <a:endParaRPr dirty="0"/>
          </a:p>
        </p:txBody>
      </p:sp>
      <p:sp>
        <p:nvSpPr>
          <p:cNvPr id="544" name="Google Shape;544;p71"/>
          <p:cNvSpPr txBox="1"/>
          <p:nvPr/>
        </p:nvSpPr>
        <p:spPr>
          <a:xfrm>
            <a:off x="4273483"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indent="-175014">
              <a:buClr>
                <a:schemeClr val="lt2"/>
              </a:buClr>
              <a:buSzPts val="800"/>
            </a:pPr>
            <a:r>
              <a:rPr lang="en" sz="800" b="1" i="0" u="none" strike="noStrike" cap="none" dirty="0">
                <a:solidFill>
                  <a:schemeClr val="dk1"/>
                </a:solidFill>
                <a:latin typeface="PT Serif"/>
                <a:ea typeface="PT Serif"/>
                <a:cs typeface="PT Serif"/>
                <a:sym typeface="PT Serif"/>
              </a:rPr>
              <a:t>23  </a:t>
            </a:r>
            <a:r>
              <a:rPr lang="en-US" sz="800" dirty="0">
                <a:solidFill>
                  <a:schemeClr val="dk1"/>
                </a:solidFill>
                <a:latin typeface="PT Serif"/>
                <a:ea typeface="PT Serif"/>
                <a:cs typeface="PT Serif"/>
                <a:sym typeface="PT Serif"/>
              </a:rPr>
              <a:t>Sprint 2 Demo; Sprint 3 kickoff</a:t>
            </a:r>
            <a:endParaRPr dirty="0"/>
          </a:p>
        </p:txBody>
      </p:sp>
      <p:sp>
        <p:nvSpPr>
          <p:cNvPr id="545" name="Google Shape;545;p71"/>
          <p:cNvSpPr txBox="1"/>
          <p:nvPr/>
        </p:nvSpPr>
        <p:spPr>
          <a:xfrm>
            <a:off x="2739830"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22</a:t>
            </a:r>
            <a:endParaRPr dirty="0"/>
          </a:p>
        </p:txBody>
      </p:sp>
      <p:sp>
        <p:nvSpPr>
          <p:cNvPr id="546" name="Google Shape;546;p71"/>
          <p:cNvSpPr txBox="1"/>
          <p:nvPr/>
        </p:nvSpPr>
        <p:spPr>
          <a:xfrm>
            <a:off x="1206175" y="2894602"/>
            <a:ext cx="1407562" cy="230347"/>
          </a:xfrm>
          <a:prstGeom prst="rect">
            <a:avLst/>
          </a:prstGeom>
          <a:solidFill>
            <a:srgbClr val="777777"/>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dirty="0">
                <a:solidFill>
                  <a:srgbClr val="FFFFFF"/>
                </a:solidFill>
                <a:latin typeface="PT Serif"/>
                <a:ea typeface="PT Serif"/>
                <a:cs typeface="PT Serif"/>
                <a:sym typeface="PT Serif"/>
              </a:rPr>
              <a:t>21 </a:t>
            </a:r>
            <a:r>
              <a:rPr lang="en" sz="800" i="0" u="none" strike="noStrike" cap="none" dirty="0">
                <a:solidFill>
                  <a:srgbClr val="FFFFFF"/>
                </a:solidFill>
                <a:latin typeface="PT Serif"/>
                <a:ea typeface="PT Serif"/>
                <a:cs typeface="PT Serif"/>
                <a:sym typeface="PT Serif"/>
              </a:rPr>
              <a:t>President’s Day Holiday</a:t>
            </a:r>
            <a:endParaRPr dirty="0"/>
          </a:p>
        </p:txBody>
      </p:sp>
      <p:sp>
        <p:nvSpPr>
          <p:cNvPr id="547" name="Google Shape;547;p71"/>
          <p:cNvSpPr txBox="1"/>
          <p:nvPr/>
        </p:nvSpPr>
        <p:spPr>
          <a:xfrm>
            <a:off x="7340794"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25 </a:t>
            </a:r>
            <a:endParaRPr dirty="0"/>
          </a:p>
        </p:txBody>
      </p:sp>
      <p:sp>
        <p:nvSpPr>
          <p:cNvPr id="548" name="Google Shape;548;p71"/>
          <p:cNvSpPr txBox="1"/>
          <p:nvPr/>
        </p:nvSpPr>
        <p:spPr>
          <a:xfrm>
            <a:off x="5807137" y="28946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None/>
            </a:pPr>
            <a:r>
              <a:rPr lang="en" sz="800" b="1" i="0" u="none" strike="noStrike" cap="none" dirty="0">
                <a:solidFill>
                  <a:srgbClr val="000000"/>
                </a:solidFill>
                <a:latin typeface="PT Serif"/>
                <a:ea typeface="PT Serif"/>
                <a:cs typeface="PT Serif"/>
                <a:sym typeface="PT Serif"/>
              </a:rPr>
              <a:t>24</a:t>
            </a:r>
            <a:endParaRPr dirty="0"/>
          </a:p>
        </p:txBody>
      </p:sp>
      <p:sp>
        <p:nvSpPr>
          <p:cNvPr id="549" name="Google Shape;549;p71"/>
          <p:cNvSpPr txBox="1"/>
          <p:nvPr/>
        </p:nvSpPr>
        <p:spPr>
          <a:xfrm>
            <a:off x="4273483"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02</a:t>
            </a:r>
            <a:endParaRPr dirty="0"/>
          </a:p>
        </p:txBody>
      </p:sp>
      <p:sp>
        <p:nvSpPr>
          <p:cNvPr id="550" name="Google Shape;550;p71"/>
          <p:cNvSpPr txBox="1"/>
          <p:nvPr/>
        </p:nvSpPr>
        <p:spPr>
          <a:xfrm>
            <a:off x="2739830"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01 </a:t>
            </a:r>
            <a:endParaRPr dirty="0"/>
          </a:p>
        </p:txBody>
      </p:sp>
      <p:sp>
        <p:nvSpPr>
          <p:cNvPr id="551" name="Google Shape;551;p71"/>
          <p:cNvSpPr txBox="1"/>
          <p:nvPr/>
        </p:nvSpPr>
        <p:spPr>
          <a:xfrm>
            <a:off x="1206175"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31</a:t>
            </a:r>
            <a:endParaRPr dirty="0"/>
          </a:p>
        </p:txBody>
      </p:sp>
      <p:sp>
        <p:nvSpPr>
          <p:cNvPr id="552" name="Google Shape;552;p71"/>
          <p:cNvSpPr txBox="1"/>
          <p:nvPr/>
        </p:nvSpPr>
        <p:spPr>
          <a:xfrm>
            <a:off x="7340794"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04 </a:t>
            </a:r>
            <a:endParaRPr dirty="0"/>
          </a:p>
        </p:txBody>
      </p:sp>
      <p:sp>
        <p:nvSpPr>
          <p:cNvPr id="553" name="Google Shape;553;p71"/>
          <p:cNvSpPr txBox="1"/>
          <p:nvPr/>
        </p:nvSpPr>
        <p:spPr>
          <a:xfrm>
            <a:off x="5807137" y="2070875"/>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03  </a:t>
            </a:r>
            <a:endParaRPr dirty="0"/>
          </a:p>
        </p:txBody>
      </p:sp>
      <p:sp>
        <p:nvSpPr>
          <p:cNvPr id="554" name="Google Shape;554;p71"/>
          <p:cNvSpPr txBox="1"/>
          <p:nvPr/>
        </p:nvSpPr>
        <p:spPr>
          <a:xfrm>
            <a:off x="4273483" y="3653471"/>
            <a:ext cx="1407562" cy="230347"/>
          </a:xfrm>
          <a:prstGeom prst="rect">
            <a:avLst/>
          </a:prstGeom>
          <a:solidFill>
            <a:schemeClr val="accent4"/>
          </a:solidFill>
          <a:ln>
            <a:noFill/>
          </a:ln>
        </p:spPr>
        <p:txBody>
          <a:bodyPr spcFirstLastPara="1" wrap="square" lIns="40500" tIns="40500" rIns="40500" bIns="40500" anchor="ctr" anchorCtr="0">
            <a:noAutofit/>
          </a:bodyPr>
          <a:lstStyle>
            <a:defPPr marR="0" lvl="0" algn="l" rtl="0">
              <a:lnSpc>
                <a:spcPct val="100000"/>
              </a:lnSpc>
              <a:spcBef>
                <a:spcPts val="0"/>
              </a:spcBef>
              <a:spcAft>
                <a:spcPts val="0"/>
              </a:spcAft>
            </a:defPPr>
            <a:lvl1pPr marL="131255" indent="-131255">
              <a:buNone/>
              <a:defRPr sz="800" b="1">
                <a:latin typeface="PT Serif"/>
                <a:ea typeface="PT Serif"/>
                <a:cs typeface="PT Serif"/>
              </a:defRPr>
            </a:lvl1pPr>
          </a:lstStyle>
          <a:p>
            <a:pPr marL="174625" indent="-174625"/>
            <a:r>
              <a:rPr lang="en" dirty="0">
                <a:sym typeface="PT Serif"/>
              </a:rPr>
              <a:t>09  </a:t>
            </a:r>
            <a:r>
              <a:rPr lang="en" sz="700" b="0" dirty="0">
                <a:sym typeface="PT Serif"/>
              </a:rPr>
              <a:t>Staging Deployment; Sprint 3 Demo; Sprint 4 Kick Off</a:t>
            </a:r>
            <a:endParaRPr b="0" dirty="0"/>
          </a:p>
        </p:txBody>
      </p:sp>
      <p:sp>
        <p:nvSpPr>
          <p:cNvPr id="555" name="Google Shape;555;p71"/>
          <p:cNvSpPr txBox="1"/>
          <p:nvPr/>
        </p:nvSpPr>
        <p:spPr>
          <a:xfrm>
            <a:off x="2739830" y="3653471"/>
            <a:ext cx="1407562" cy="230347"/>
          </a:xfrm>
          <a:prstGeom prst="rect">
            <a:avLst/>
          </a:prstGeom>
          <a:solidFill>
            <a:schemeClr val="tx2"/>
          </a:solidFill>
          <a:ln>
            <a:noFill/>
          </a:ln>
        </p:spPr>
        <p:txBody>
          <a:bodyPr spcFirstLastPara="1" wrap="square" lIns="40500" tIns="40500" rIns="40500" bIns="40500" anchor="ctr" anchorCtr="0">
            <a:noAutofit/>
          </a:bodyPr>
          <a:lstStyle/>
          <a:p>
            <a:pPr marL="131255" indent="-131255"/>
            <a:r>
              <a:rPr lang="en" sz="800" b="1" i="0" u="none" strike="noStrike" cap="none" dirty="0">
                <a:solidFill>
                  <a:srgbClr val="000000"/>
                </a:solidFill>
                <a:latin typeface="PT Serif"/>
                <a:ea typeface="PT Serif"/>
                <a:cs typeface="PT Serif"/>
                <a:sym typeface="PT Serif"/>
              </a:rPr>
              <a:t>08</a:t>
            </a:r>
            <a:endParaRPr dirty="0"/>
          </a:p>
        </p:txBody>
      </p:sp>
      <p:sp>
        <p:nvSpPr>
          <p:cNvPr id="556" name="Google Shape;556;p71"/>
          <p:cNvSpPr txBox="1"/>
          <p:nvPr/>
        </p:nvSpPr>
        <p:spPr>
          <a:xfrm>
            <a:off x="1206175"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07</a:t>
            </a:r>
            <a:endParaRPr dirty="0"/>
          </a:p>
        </p:txBody>
      </p:sp>
      <p:sp>
        <p:nvSpPr>
          <p:cNvPr id="557" name="Google Shape;557;p71"/>
          <p:cNvSpPr txBox="1"/>
          <p:nvPr/>
        </p:nvSpPr>
        <p:spPr>
          <a:xfrm>
            <a:off x="7340794"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11</a:t>
            </a:r>
            <a:endParaRPr dirty="0"/>
          </a:p>
        </p:txBody>
      </p:sp>
      <p:sp>
        <p:nvSpPr>
          <p:cNvPr id="558" name="Google Shape;558;p71"/>
          <p:cNvSpPr txBox="1"/>
          <p:nvPr/>
        </p:nvSpPr>
        <p:spPr>
          <a:xfrm>
            <a:off x="5807137" y="3653471"/>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dirty="0">
                <a:solidFill>
                  <a:srgbClr val="000000"/>
                </a:solidFill>
                <a:latin typeface="PT Serif"/>
                <a:ea typeface="PT Serif"/>
                <a:cs typeface="PT Serif"/>
                <a:sym typeface="PT Serif"/>
              </a:rPr>
              <a:t>10</a:t>
            </a:r>
            <a:endParaRPr dirty="0"/>
          </a:p>
        </p:txBody>
      </p:sp>
      <p:sp>
        <p:nvSpPr>
          <p:cNvPr id="559" name="Google Shape;559;p71"/>
          <p:cNvSpPr txBox="1"/>
          <p:nvPr/>
        </p:nvSpPr>
        <p:spPr>
          <a:xfrm>
            <a:off x="4273483"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16</a:t>
            </a:r>
            <a:endParaRPr dirty="0"/>
          </a:p>
        </p:txBody>
      </p:sp>
      <p:sp>
        <p:nvSpPr>
          <p:cNvPr id="560" name="Google Shape;560;p71"/>
          <p:cNvSpPr txBox="1"/>
          <p:nvPr/>
        </p:nvSpPr>
        <p:spPr>
          <a:xfrm>
            <a:off x="2739830"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15</a:t>
            </a:r>
            <a:endParaRPr dirty="0"/>
          </a:p>
        </p:txBody>
      </p:sp>
      <p:sp>
        <p:nvSpPr>
          <p:cNvPr id="561" name="Google Shape;561;p71"/>
          <p:cNvSpPr txBox="1"/>
          <p:nvPr/>
        </p:nvSpPr>
        <p:spPr>
          <a:xfrm>
            <a:off x="1206175"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14</a:t>
            </a:r>
            <a:endParaRPr dirty="0"/>
          </a:p>
        </p:txBody>
      </p:sp>
      <p:sp>
        <p:nvSpPr>
          <p:cNvPr id="562" name="Google Shape;562;p71"/>
          <p:cNvSpPr txBox="1"/>
          <p:nvPr/>
        </p:nvSpPr>
        <p:spPr>
          <a:xfrm>
            <a:off x="7340794"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18</a:t>
            </a:r>
            <a:endParaRPr dirty="0"/>
          </a:p>
        </p:txBody>
      </p:sp>
      <p:sp>
        <p:nvSpPr>
          <p:cNvPr id="563" name="Google Shape;563;p71"/>
          <p:cNvSpPr txBox="1"/>
          <p:nvPr/>
        </p:nvSpPr>
        <p:spPr>
          <a:xfrm>
            <a:off x="5807137" y="392804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17  </a:t>
            </a:r>
            <a:endParaRPr dirty="0"/>
          </a:p>
        </p:txBody>
      </p:sp>
      <p:sp>
        <p:nvSpPr>
          <p:cNvPr id="564" name="Google Shape;564;p71"/>
          <p:cNvSpPr txBox="1"/>
          <p:nvPr/>
        </p:nvSpPr>
        <p:spPr>
          <a:xfrm>
            <a:off x="4273483" y="4202623"/>
            <a:ext cx="1323753" cy="230347"/>
          </a:xfrm>
          <a:prstGeom prst="rect">
            <a:avLst/>
          </a:prstGeom>
          <a:solidFill>
            <a:srgbClr val="F2F2F2"/>
          </a:solidFill>
          <a:ln>
            <a:noFill/>
          </a:ln>
        </p:spPr>
        <p:txBody>
          <a:bodyPr spcFirstLastPara="1" wrap="square" lIns="40500" tIns="40500" rIns="40500" bIns="40500" anchor="ctr" anchorCtr="0">
            <a:noAutofit/>
          </a:bodyPr>
          <a:lstStyle/>
          <a:p>
            <a:pPr marL="174625" indent="-174625"/>
            <a:r>
              <a:rPr lang="en" sz="800" b="1" i="0" u="none" strike="noStrike" cap="none" dirty="0">
                <a:solidFill>
                  <a:srgbClr val="000000"/>
                </a:solidFill>
                <a:latin typeface="PT Serif"/>
                <a:ea typeface="PT Serif"/>
                <a:cs typeface="PT Serif"/>
                <a:sym typeface="PT Serif"/>
              </a:rPr>
              <a:t>23  </a:t>
            </a:r>
            <a:r>
              <a:rPr lang="en-US" sz="700" dirty="0">
                <a:latin typeface="PT Serif"/>
                <a:ea typeface="PT Serif"/>
                <a:cs typeface="PT Serif"/>
                <a:sym typeface="PT Serif"/>
              </a:rPr>
              <a:t>Sprint 4 Demo; Sprint 5 Kick Off</a:t>
            </a:r>
            <a:endParaRPr lang="en-US" sz="800" dirty="0">
              <a:latin typeface="PT Serif"/>
              <a:ea typeface="PT Serif"/>
              <a:cs typeface="PT Serif"/>
              <a:sym typeface="PT Serif"/>
            </a:endParaRPr>
          </a:p>
        </p:txBody>
      </p:sp>
      <p:sp>
        <p:nvSpPr>
          <p:cNvPr id="565" name="Google Shape;565;p71"/>
          <p:cNvSpPr txBox="1"/>
          <p:nvPr/>
        </p:nvSpPr>
        <p:spPr>
          <a:xfrm>
            <a:off x="2739830"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22</a:t>
            </a:r>
            <a:endParaRPr dirty="0"/>
          </a:p>
        </p:txBody>
      </p:sp>
      <p:sp>
        <p:nvSpPr>
          <p:cNvPr id="566" name="Google Shape;566;p71"/>
          <p:cNvSpPr txBox="1"/>
          <p:nvPr/>
        </p:nvSpPr>
        <p:spPr>
          <a:xfrm>
            <a:off x="1206175"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21</a:t>
            </a:r>
            <a:endParaRPr dirty="0"/>
          </a:p>
        </p:txBody>
      </p:sp>
      <p:sp>
        <p:nvSpPr>
          <p:cNvPr id="567" name="Google Shape;567;p71"/>
          <p:cNvSpPr txBox="1"/>
          <p:nvPr/>
        </p:nvSpPr>
        <p:spPr>
          <a:xfrm>
            <a:off x="7340794"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25</a:t>
            </a:r>
            <a:endParaRPr dirty="0"/>
          </a:p>
        </p:txBody>
      </p:sp>
      <p:sp>
        <p:nvSpPr>
          <p:cNvPr id="568" name="Google Shape;568;p71"/>
          <p:cNvSpPr txBox="1"/>
          <p:nvPr/>
        </p:nvSpPr>
        <p:spPr>
          <a:xfrm>
            <a:off x="5807137" y="4202623"/>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dirty="0">
                <a:solidFill>
                  <a:srgbClr val="000000"/>
                </a:solidFill>
                <a:latin typeface="PT Serif"/>
                <a:ea typeface="PT Serif"/>
                <a:cs typeface="PT Serif"/>
                <a:sym typeface="PT Serif"/>
              </a:rPr>
              <a:t>24</a:t>
            </a:r>
            <a:endParaRPr dirty="0"/>
          </a:p>
        </p:txBody>
      </p:sp>
      <p:sp>
        <p:nvSpPr>
          <p:cNvPr id="569" name="Google Shape;569;p71"/>
          <p:cNvSpPr txBox="1"/>
          <p:nvPr/>
        </p:nvSpPr>
        <p:spPr>
          <a:xfrm>
            <a:off x="4273483"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Wednesday</a:t>
            </a:r>
            <a:endParaRPr sz="1800" dirty="0"/>
          </a:p>
        </p:txBody>
      </p:sp>
      <p:sp>
        <p:nvSpPr>
          <p:cNvPr id="570" name="Google Shape;570;p71"/>
          <p:cNvSpPr txBox="1"/>
          <p:nvPr/>
        </p:nvSpPr>
        <p:spPr>
          <a:xfrm>
            <a:off x="2739830"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Tuesday</a:t>
            </a:r>
            <a:endParaRPr sz="1800" dirty="0"/>
          </a:p>
        </p:txBody>
      </p:sp>
      <p:sp>
        <p:nvSpPr>
          <p:cNvPr id="571" name="Google Shape;571;p71"/>
          <p:cNvSpPr txBox="1"/>
          <p:nvPr/>
        </p:nvSpPr>
        <p:spPr>
          <a:xfrm>
            <a:off x="1206175"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Monday</a:t>
            </a:r>
            <a:endParaRPr sz="1800" dirty="0"/>
          </a:p>
        </p:txBody>
      </p:sp>
      <p:sp>
        <p:nvSpPr>
          <p:cNvPr id="572" name="Google Shape;572;p71"/>
          <p:cNvSpPr txBox="1"/>
          <p:nvPr/>
        </p:nvSpPr>
        <p:spPr>
          <a:xfrm>
            <a:off x="7340794"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0" u="none" strike="noStrike" cap="none">
                <a:solidFill>
                  <a:schemeClr val="accent1"/>
                </a:solidFill>
                <a:latin typeface="PT Serif"/>
                <a:ea typeface="PT Serif"/>
                <a:cs typeface="PT Serif"/>
                <a:sym typeface="PT Serif"/>
              </a:rPr>
              <a:t>Friday</a:t>
            </a:r>
            <a:endParaRPr sz="1800" dirty="0"/>
          </a:p>
        </p:txBody>
      </p:sp>
      <p:sp>
        <p:nvSpPr>
          <p:cNvPr id="573" name="Google Shape;573;p71"/>
          <p:cNvSpPr txBox="1"/>
          <p:nvPr/>
        </p:nvSpPr>
        <p:spPr>
          <a:xfrm>
            <a:off x="5807137" y="916393"/>
            <a:ext cx="1407562"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 sz="1000" b="1" i="0" u="none" strike="noStrike" cap="none">
                <a:solidFill>
                  <a:schemeClr val="accent1"/>
                </a:solidFill>
                <a:latin typeface="PT Serif"/>
                <a:ea typeface="PT Serif"/>
                <a:cs typeface="PT Serif"/>
                <a:sym typeface="PT Serif"/>
              </a:rPr>
              <a:t>Thursday</a:t>
            </a:r>
            <a:endParaRPr sz="1800" dirty="0"/>
          </a:p>
        </p:txBody>
      </p:sp>
      <p:sp>
        <p:nvSpPr>
          <p:cNvPr id="574" name="Google Shape;574;p71"/>
          <p:cNvSpPr txBox="1"/>
          <p:nvPr/>
        </p:nvSpPr>
        <p:spPr>
          <a:xfrm>
            <a:off x="4273483"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16</a:t>
            </a:r>
            <a:endParaRPr dirty="0"/>
          </a:p>
        </p:txBody>
      </p:sp>
      <p:sp>
        <p:nvSpPr>
          <p:cNvPr id="575" name="Google Shape;575;p71"/>
          <p:cNvSpPr txBox="1"/>
          <p:nvPr/>
        </p:nvSpPr>
        <p:spPr>
          <a:xfrm>
            <a:off x="2739830"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15</a:t>
            </a:r>
            <a:endParaRPr dirty="0"/>
          </a:p>
        </p:txBody>
      </p:sp>
      <p:sp>
        <p:nvSpPr>
          <p:cNvPr id="576" name="Google Shape;576;p71"/>
          <p:cNvSpPr txBox="1"/>
          <p:nvPr/>
        </p:nvSpPr>
        <p:spPr>
          <a:xfrm>
            <a:off x="1206175"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14</a:t>
            </a:r>
            <a:endParaRPr sz="800" b="1" i="0" u="none" strike="noStrike" cap="none" dirty="0">
              <a:solidFill>
                <a:srgbClr val="000000"/>
              </a:solidFill>
              <a:latin typeface="PT Serif"/>
              <a:ea typeface="PT Serif"/>
              <a:cs typeface="PT Serif"/>
              <a:sym typeface="PT Serif"/>
            </a:endParaRPr>
          </a:p>
        </p:txBody>
      </p:sp>
      <p:sp>
        <p:nvSpPr>
          <p:cNvPr id="577" name="Google Shape;577;p71"/>
          <p:cNvSpPr txBox="1"/>
          <p:nvPr/>
        </p:nvSpPr>
        <p:spPr>
          <a:xfrm>
            <a:off x="7340794"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18 </a:t>
            </a:r>
            <a:endParaRPr dirty="0"/>
          </a:p>
        </p:txBody>
      </p:sp>
      <p:sp>
        <p:nvSpPr>
          <p:cNvPr id="578" name="Google Shape;578;p71"/>
          <p:cNvSpPr txBox="1"/>
          <p:nvPr/>
        </p:nvSpPr>
        <p:spPr>
          <a:xfrm>
            <a:off x="5807137" y="2620027"/>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60" marR="0" lvl="0" indent="-131260" algn="l" rtl="0">
              <a:lnSpc>
                <a:spcPct val="100000"/>
              </a:lnSpc>
              <a:spcBef>
                <a:spcPts val="0"/>
              </a:spcBef>
              <a:spcAft>
                <a:spcPts val="0"/>
              </a:spcAft>
              <a:buClr>
                <a:schemeClr val="lt2"/>
              </a:buClr>
              <a:buSzPts val="800"/>
              <a:buFont typeface="Arial"/>
              <a:buNone/>
            </a:pPr>
            <a:r>
              <a:rPr lang="en" sz="800" b="1" i="0" u="none" strike="noStrike" cap="none">
                <a:solidFill>
                  <a:srgbClr val="000000"/>
                </a:solidFill>
                <a:latin typeface="PT Serif"/>
                <a:ea typeface="PT Serif"/>
                <a:cs typeface="PT Serif"/>
                <a:sym typeface="PT Serif"/>
              </a:rPr>
              <a:t>17  </a:t>
            </a:r>
            <a:endParaRPr dirty="0"/>
          </a:p>
        </p:txBody>
      </p:sp>
      <p:sp>
        <p:nvSpPr>
          <p:cNvPr id="579" name="Google Shape;579;p71"/>
          <p:cNvSpPr txBox="1"/>
          <p:nvPr/>
        </p:nvSpPr>
        <p:spPr>
          <a:xfrm>
            <a:off x="395645" y="1149609"/>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800" b="1" i="1" u="none" strike="noStrike" cap="none">
                <a:solidFill>
                  <a:srgbClr val="000000"/>
                </a:solidFill>
                <a:latin typeface="PT Serif"/>
                <a:ea typeface="PT Serif"/>
                <a:cs typeface="PT Serif"/>
                <a:sym typeface="PT Serif"/>
              </a:rPr>
              <a:t>January</a:t>
            </a:r>
            <a:endParaRPr dirty="0"/>
          </a:p>
        </p:txBody>
      </p:sp>
      <p:sp>
        <p:nvSpPr>
          <p:cNvPr id="580" name="Google Shape;580;p71"/>
          <p:cNvSpPr txBox="1"/>
          <p:nvPr/>
        </p:nvSpPr>
        <p:spPr>
          <a:xfrm>
            <a:off x="395645" y="1908477"/>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800" b="1" i="1" u="none" strike="noStrike" cap="none">
                <a:solidFill>
                  <a:srgbClr val="000000"/>
                </a:solidFill>
                <a:latin typeface="PT Serif"/>
                <a:ea typeface="PT Serif"/>
                <a:cs typeface="PT Serif"/>
                <a:sym typeface="PT Serif"/>
              </a:rPr>
              <a:t>February</a:t>
            </a:r>
            <a:endParaRPr dirty="0"/>
          </a:p>
        </p:txBody>
      </p:sp>
      <p:sp>
        <p:nvSpPr>
          <p:cNvPr id="581" name="Google Shape;581;p71"/>
          <p:cNvSpPr txBox="1"/>
          <p:nvPr/>
        </p:nvSpPr>
        <p:spPr>
          <a:xfrm>
            <a:off x="395645" y="3216498"/>
            <a:ext cx="684554" cy="11820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800" b="1" i="1" u="none" strike="noStrike" cap="none">
                <a:solidFill>
                  <a:srgbClr val="000000"/>
                </a:solidFill>
                <a:latin typeface="PT Serif"/>
                <a:ea typeface="PT Serif"/>
                <a:cs typeface="PT Serif"/>
                <a:sym typeface="PT Serif"/>
              </a:rPr>
              <a:t>March</a:t>
            </a:r>
            <a:endParaRPr dirty="0"/>
          </a:p>
        </p:txBody>
      </p:sp>
      <p:sp>
        <p:nvSpPr>
          <p:cNvPr id="582" name="Google Shape;582;p71"/>
          <p:cNvSpPr txBox="1"/>
          <p:nvPr/>
        </p:nvSpPr>
        <p:spPr>
          <a:xfrm>
            <a:off x="395645" y="3378896"/>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02/27</a:t>
            </a:r>
            <a:endParaRPr dirty="0"/>
          </a:p>
        </p:txBody>
      </p:sp>
      <p:sp>
        <p:nvSpPr>
          <p:cNvPr id="583" name="Google Shape;583;p71"/>
          <p:cNvSpPr txBox="1"/>
          <p:nvPr/>
        </p:nvSpPr>
        <p:spPr>
          <a:xfrm>
            <a:off x="395645" y="158658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01/23</a:t>
            </a:r>
            <a:endParaRPr dirty="0"/>
          </a:p>
        </p:txBody>
      </p:sp>
      <p:sp>
        <p:nvSpPr>
          <p:cNvPr id="584" name="Google Shape;584;p71"/>
          <p:cNvSpPr txBox="1"/>
          <p:nvPr/>
        </p:nvSpPr>
        <p:spPr>
          <a:xfrm>
            <a:off x="395645" y="131200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01/16</a:t>
            </a:r>
            <a:endParaRPr dirty="0"/>
          </a:p>
        </p:txBody>
      </p:sp>
      <p:sp>
        <p:nvSpPr>
          <p:cNvPr id="585" name="Google Shape;585;p71"/>
          <p:cNvSpPr txBox="1"/>
          <p:nvPr/>
        </p:nvSpPr>
        <p:spPr>
          <a:xfrm>
            <a:off x="395645" y="2345450"/>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02/06</a:t>
            </a:r>
            <a:endParaRPr dirty="0"/>
          </a:p>
        </p:txBody>
      </p:sp>
      <p:sp>
        <p:nvSpPr>
          <p:cNvPr id="586" name="Google Shape;586;p71"/>
          <p:cNvSpPr txBox="1"/>
          <p:nvPr/>
        </p:nvSpPr>
        <p:spPr>
          <a:xfrm>
            <a:off x="395645" y="28946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02/20</a:t>
            </a:r>
            <a:endParaRPr dirty="0"/>
          </a:p>
        </p:txBody>
      </p:sp>
      <p:sp>
        <p:nvSpPr>
          <p:cNvPr id="587" name="Google Shape;587;p71"/>
          <p:cNvSpPr txBox="1"/>
          <p:nvPr/>
        </p:nvSpPr>
        <p:spPr>
          <a:xfrm>
            <a:off x="395645" y="2070875"/>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01/30</a:t>
            </a:r>
            <a:endParaRPr dirty="0"/>
          </a:p>
        </p:txBody>
      </p:sp>
      <p:sp>
        <p:nvSpPr>
          <p:cNvPr id="588" name="Google Shape;588;p71"/>
          <p:cNvSpPr txBox="1"/>
          <p:nvPr/>
        </p:nvSpPr>
        <p:spPr>
          <a:xfrm>
            <a:off x="395645" y="3653471"/>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03/06</a:t>
            </a:r>
            <a:endParaRPr dirty="0"/>
          </a:p>
        </p:txBody>
      </p:sp>
      <p:sp>
        <p:nvSpPr>
          <p:cNvPr id="589" name="Google Shape;589;p71"/>
          <p:cNvSpPr txBox="1"/>
          <p:nvPr/>
        </p:nvSpPr>
        <p:spPr>
          <a:xfrm>
            <a:off x="395645" y="392804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03/13</a:t>
            </a:r>
            <a:endParaRPr dirty="0"/>
          </a:p>
        </p:txBody>
      </p:sp>
      <p:sp>
        <p:nvSpPr>
          <p:cNvPr id="590" name="Google Shape;590;p71"/>
          <p:cNvSpPr txBox="1"/>
          <p:nvPr/>
        </p:nvSpPr>
        <p:spPr>
          <a:xfrm>
            <a:off x="395645" y="4202623"/>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03/20</a:t>
            </a:r>
            <a:endParaRPr dirty="0"/>
          </a:p>
        </p:txBody>
      </p:sp>
      <p:sp>
        <p:nvSpPr>
          <p:cNvPr id="591" name="Google Shape;591;p71"/>
          <p:cNvSpPr txBox="1"/>
          <p:nvPr/>
        </p:nvSpPr>
        <p:spPr>
          <a:xfrm>
            <a:off x="395645" y="916393"/>
            <a:ext cx="684554" cy="15388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 sz="1000" b="1" i="1" u="none" strike="noStrike" cap="none">
                <a:solidFill>
                  <a:schemeClr val="accent1"/>
                </a:solidFill>
                <a:latin typeface="PT Serif"/>
                <a:ea typeface="PT Serif"/>
                <a:cs typeface="PT Serif"/>
                <a:sym typeface="PT Serif"/>
              </a:rPr>
              <a:t>Week of</a:t>
            </a:r>
            <a:endParaRPr sz="1800" dirty="0"/>
          </a:p>
        </p:txBody>
      </p:sp>
      <p:sp>
        <p:nvSpPr>
          <p:cNvPr id="592" name="Google Shape;592;p71"/>
          <p:cNvSpPr txBox="1"/>
          <p:nvPr/>
        </p:nvSpPr>
        <p:spPr>
          <a:xfrm>
            <a:off x="395645" y="2620027"/>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02/13</a:t>
            </a:r>
            <a:endParaRPr dirty="0"/>
          </a:p>
        </p:txBody>
      </p:sp>
      <p:sp>
        <p:nvSpPr>
          <p:cNvPr id="593" name="Google Shape;593;p71"/>
          <p:cNvSpPr txBox="1"/>
          <p:nvPr/>
        </p:nvSpPr>
        <p:spPr>
          <a:xfrm>
            <a:off x="395645" y="4477202"/>
            <a:ext cx="684554" cy="230347"/>
          </a:xfrm>
          <a:prstGeom prst="rect">
            <a:avLst/>
          </a:prstGeom>
          <a:solidFill>
            <a:schemeClr val="accent2"/>
          </a:solidFill>
          <a:ln>
            <a:noFill/>
          </a:ln>
        </p:spPr>
        <p:txBody>
          <a:bodyPr spcFirstLastPara="1" wrap="square" lIns="20550" tIns="40500" rIns="20550" bIns="40500" anchor="ctr" anchorCtr="0">
            <a:noAutofit/>
          </a:bodyPr>
          <a:lstStyle/>
          <a:p>
            <a:pPr marL="0" marR="0" lvl="0" indent="0" algn="ctr" rtl="0">
              <a:lnSpc>
                <a:spcPct val="100000"/>
              </a:lnSpc>
              <a:spcBef>
                <a:spcPts val="0"/>
              </a:spcBef>
              <a:spcAft>
                <a:spcPts val="0"/>
              </a:spcAft>
              <a:buNone/>
            </a:pPr>
            <a:r>
              <a:rPr lang="en" sz="800" b="0" i="0" u="none" strike="noStrike" cap="none">
                <a:solidFill>
                  <a:schemeClr val="lt1"/>
                </a:solidFill>
                <a:latin typeface="PT Serif"/>
                <a:ea typeface="PT Serif"/>
                <a:cs typeface="PT Serif"/>
                <a:sym typeface="PT Serif"/>
              </a:rPr>
              <a:t>03/27</a:t>
            </a:r>
            <a:endParaRPr dirty="0"/>
          </a:p>
        </p:txBody>
      </p:sp>
      <p:sp>
        <p:nvSpPr>
          <p:cNvPr id="594" name="Google Shape;594;p71"/>
          <p:cNvSpPr txBox="1"/>
          <p:nvPr/>
        </p:nvSpPr>
        <p:spPr>
          <a:xfrm>
            <a:off x="4273483"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30</a:t>
            </a:r>
            <a:endParaRPr dirty="0"/>
          </a:p>
        </p:txBody>
      </p:sp>
      <p:sp>
        <p:nvSpPr>
          <p:cNvPr id="595" name="Google Shape;595;p71"/>
          <p:cNvSpPr txBox="1"/>
          <p:nvPr/>
        </p:nvSpPr>
        <p:spPr>
          <a:xfrm>
            <a:off x="2739830"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08" marR="0" lvl="0" indent="-175008"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29</a:t>
            </a:r>
            <a:endParaRPr dirty="0"/>
          </a:p>
        </p:txBody>
      </p:sp>
      <p:sp>
        <p:nvSpPr>
          <p:cNvPr id="596" name="Google Shape;596;p71"/>
          <p:cNvSpPr txBox="1"/>
          <p:nvPr/>
        </p:nvSpPr>
        <p:spPr>
          <a:xfrm>
            <a:off x="1206175"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75014" marR="0" lvl="0" indent="-175014" algn="l" rtl="0">
              <a:lnSpc>
                <a:spcPct val="100000"/>
              </a:lnSpc>
              <a:spcBef>
                <a:spcPts val="0"/>
              </a:spcBef>
              <a:spcAft>
                <a:spcPts val="0"/>
              </a:spcAft>
              <a:buClr>
                <a:schemeClr val="lt2"/>
              </a:buClr>
              <a:buSzPts val="800"/>
              <a:buFont typeface="Arial"/>
              <a:buNone/>
            </a:pPr>
            <a:r>
              <a:rPr lang="en" sz="800" b="1" i="0" u="none" strike="noStrike" cap="none">
                <a:solidFill>
                  <a:schemeClr val="dk1"/>
                </a:solidFill>
                <a:latin typeface="PT Serif"/>
                <a:ea typeface="PT Serif"/>
                <a:cs typeface="PT Serif"/>
                <a:sym typeface="PT Serif"/>
              </a:rPr>
              <a:t>28</a:t>
            </a:r>
            <a:endParaRPr dirty="0"/>
          </a:p>
        </p:txBody>
      </p:sp>
      <p:sp>
        <p:nvSpPr>
          <p:cNvPr id="597" name="Google Shape;597;p71"/>
          <p:cNvSpPr txBox="1"/>
          <p:nvPr/>
        </p:nvSpPr>
        <p:spPr>
          <a:xfrm>
            <a:off x="7340794" y="4477202"/>
            <a:ext cx="1407562" cy="230347"/>
          </a:xfrm>
          <a:prstGeom prst="rect">
            <a:avLst/>
          </a:prstGeom>
          <a:solidFill>
            <a:schemeClr val="accent4"/>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dirty="0">
                <a:solidFill>
                  <a:srgbClr val="000000"/>
                </a:solidFill>
                <a:latin typeface="PT Serif"/>
                <a:ea typeface="PT Serif"/>
                <a:cs typeface="PT Serif"/>
                <a:sym typeface="PT Serif"/>
              </a:rPr>
              <a:t>April 1  </a:t>
            </a:r>
            <a:r>
              <a:rPr lang="en" sz="800" i="0" u="none" strike="noStrike" cap="none" dirty="0">
                <a:solidFill>
                  <a:srgbClr val="000000"/>
                </a:solidFill>
                <a:latin typeface="PT Serif"/>
                <a:ea typeface="PT Serif"/>
                <a:cs typeface="PT Serif"/>
                <a:sym typeface="PT Serif"/>
              </a:rPr>
              <a:t>MVP Launch</a:t>
            </a:r>
            <a:endParaRPr dirty="0"/>
          </a:p>
        </p:txBody>
      </p:sp>
      <p:sp>
        <p:nvSpPr>
          <p:cNvPr id="598" name="Google Shape;598;p71"/>
          <p:cNvSpPr txBox="1"/>
          <p:nvPr/>
        </p:nvSpPr>
        <p:spPr>
          <a:xfrm>
            <a:off x="5807137" y="4477202"/>
            <a:ext cx="1407562" cy="230347"/>
          </a:xfrm>
          <a:prstGeom prst="rect">
            <a:avLst/>
          </a:prstGeom>
          <a:solidFill>
            <a:srgbClr val="F2F2F2"/>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r>
              <a:rPr lang="en" sz="800" b="1" i="0" u="none" strike="noStrike" cap="none">
                <a:solidFill>
                  <a:srgbClr val="000000"/>
                </a:solidFill>
                <a:latin typeface="PT Serif"/>
                <a:ea typeface="PT Serif"/>
                <a:cs typeface="PT Serif"/>
                <a:sym typeface="PT Serif"/>
              </a:rPr>
              <a:t>31  </a:t>
            </a:r>
            <a:endParaRPr dirty="0"/>
          </a:p>
        </p:txBody>
      </p:sp>
      <p:cxnSp>
        <p:nvCxnSpPr>
          <p:cNvPr id="599" name="Google Shape;599;p71"/>
          <p:cNvCxnSpPr/>
          <p:nvPr/>
        </p:nvCxnSpPr>
        <p:spPr>
          <a:xfrm>
            <a:off x="1206175"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600" name="Google Shape;600;p71"/>
          <p:cNvCxnSpPr/>
          <p:nvPr/>
        </p:nvCxnSpPr>
        <p:spPr>
          <a:xfrm>
            <a:off x="2739830"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601" name="Google Shape;601;p71"/>
          <p:cNvCxnSpPr/>
          <p:nvPr/>
        </p:nvCxnSpPr>
        <p:spPr>
          <a:xfrm>
            <a:off x="4273483"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602" name="Google Shape;602;p71"/>
          <p:cNvCxnSpPr/>
          <p:nvPr/>
        </p:nvCxnSpPr>
        <p:spPr>
          <a:xfrm>
            <a:off x="5807137" y="1096661"/>
            <a:ext cx="1407562" cy="0"/>
          </a:xfrm>
          <a:prstGeom prst="straightConnector1">
            <a:avLst/>
          </a:prstGeom>
          <a:noFill/>
          <a:ln w="9525" cap="flat" cmpd="sng">
            <a:solidFill>
              <a:srgbClr val="3B7FF2"/>
            </a:solidFill>
            <a:prstDash val="solid"/>
            <a:round/>
            <a:headEnd type="none" w="sm" len="sm"/>
            <a:tailEnd type="none" w="sm" len="sm"/>
          </a:ln>
        </p:spPr>
      </p:cxnSp>
      <p:cxnSp>
        <p:nvCxnSpPr>
          <p:cNvPr id="603" name="Google Shape;603;p71"/>
          <p:cNvCxnSpPr>
            <a:cxnSpLocks/>
          </p:cNvCxnSpPr>
          <p:nvPr/>
        </p:nvCxnSpPr>
        <p:spPr>
          <a:xfrm>
            <a:off x="7340794" y="1096661"/>
            <a:ext cx="1407562" cy="0"/>
          </a:xfrm>
          <a:prstGeom prst="straightConnector1">
            <a:avLst/>
          </a:prstGeom>
          <a:noFill/>
          <a:ln w="9525" cap="flat" cmpd="sng">
            <a:solidFill>
              <a:srgbClr val="3B7FF2"/>
            </a:solidFill>
            <a:prstDash val="solid"/>
            <a:round/>
            <a:headEnd type="none" w="sm" len="sm"/>
            <a:tailEnd type="none" w="sm" len="sm"/>
          </a:ln>
        </p:spPr>
      </p:cxnSp>
      <p:grpSp>
        <p:nvGrpSpPr>
          <p:cNvPr id="7" name="Group 6">
            <a:extLst>
              <a:ext uri="{FF2B5EF4-FFF2-40B4-BE49-F238E27FC236}">
                <a16:creationId xmlns:a16="http://schemas.microsoft.com/office/drawing/2014/main" id="{2D627E44-0429-4494-91FA-8A7D206310C5}"/>
              </a:ext>
            </a:extLst>
          </p:cNvPr>
          <p:cNvGrpSpPr/>
          <p:nvPr/>
        </p:nvGrpSpPr>
        <p:grpSpPr>
          <a:xfrm>
            <a:off x="7375617" y="614342"/>
            <a:ext cx="1372739" cy="123000"/>
            <a:chOff x="7221336" y="427747"/>
            <a:chExt cx="1372739" cy="123000"/>
          </a:xfrm>
        </p:grpSpPr>
        <p:sp>
          <p:nvSpPr>
            <p:cNvPr id="605" name="Google Shape;605;p71"/>
            <p:cNvSpPr txBox="1"/>
            <p:nvPr/>
          </p:nvSpPr>
          <p:spPr>
            <a:xfrm>
              <a:off x="8075607" y="434347"/>
              <a:ext cx="109800" cy="109800"/>
            </a:xfrm>
            <a:prstGeom prst="rect">
              <a:avLst/>
            </a:prstGeom>
            <a:solidFill>
              <a:schemeClr val="accent4"/>
            </a:solidFill>
            <a:ln>
              <a:noFill/>
            </a:ln>
          </p:spPr>
          <p:txBody>
            <a:bodyPr spcFirstLastPara="1" wrap="square" lIns="40500" tIns="40500" rIns="40500" bIns="40500" anchor="ctr" anchorCtr="0">
              <a:noAutofit/>
            </a:bodyPr>
            <a:lstStyle/>
            <a:p>
              <a:pPr marL="100901" marR="0" lvl="0" indent="-100901" algn="l" rtl="0">
                <a:lnSpc>
                  <a:spcPct val="100000"/>
                </a:lnSpc>
                <a:spcBef>
                  <a:spcPts val="0"/>
                </a:spcBef>
                <a:spcAft>
                  <a:spcPts val="0"/>
                </a:spcAft>
                <a:buClr>
                  <a:srgbClr val="000000"/>
                </a:buClr>
                <a:buSzPts val="800"/>
                <a:buFont typeface="Arial"/>
                <a:buNone/>
              </a:pPr>
              <a:endParaRPr sz="800" b="1" i="0" u="none" strike="noStrike" cap="none" dirty="0">
                <a:solidFill>
                  <a:srgbClr val="000000"/>
                </a:solidFill>
                <a:latin typeface="PT Serif"/>
                <a:ea typeface="PT Serif"/>
                <a:cs typeface="PT Serif"/>
                <a:sym typeface="PT Serif"/>
              </a:endParaRPr>
            </a:p>
          </p:txBody>
        </p:sp>
        <p:sp>
          <p:nvSpPr>
            <p:cNvPr id="606" name="Google Shape;606;p71"/>
            <p:cNvSpPr txBox="1"/>
            <p:nvPr/>
          </p:nvSpPr>
          <p:spPr>
            <a:xfrm>
              <a:off x="7403205" y="427747"/>
              <a:ext cx="5451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None/>
              </a:pPr>
              <a:r>
                <a:rPr lang="en" sz="800" b="0" i="0" u="none" strike="noStrike" cap="none">
                  <a:solidFill>
                    <a:srgbClr val="000000"/>
                  </a:solidFill>
                  <a:latin typeface="PT Serif"/>
                  <a:ea typeface="PT Serif"/>
                  <a:cs typeface="PT Serif"/>
                  <a:sym typeface="PT Serif"/>
                </a:rPr>
                <a:t>We are here</a:t>
              </a:r>
              <a:endParaRPr dirty="0"/>
            </a:p>
          </p:txBody>
        </p:sp>
        <p:sp>
          <p:nvSpPr>
            <p:cNvPr id="607" name="Google Shape;607;p71"/>
            <p:cNvSpPr txBox="1"/>
            <p:nvPr/>
          </p:nvSpPr>
          <p:spPr>
            <a:xfrm>
              <a:off x="7221336" y="434347"/>
              <a:ext cx="109800" cy="109800"/>
            </a:xfrm>
            <a:prstGeom prst="rect">
              <a:avLst/>
            </a:prstGeom>
            <a:solidFill>
              <a:schemeClr val="accent1"/>
            </a:solidFill>
            <a:ln>
              <a:noFill/>
            </a:ln>
          </p:spPr>
          <p:txBody>
            <a:bodyPr spcFirstLastPara="1" wrap="square" lIns="40500" tIns="40500" rIns="40500" bIns="40500" anchor="ctr" anchorCtr="0">
              <a:noAutofit/>
            </a:bodyPr>
            <a:lstStyle/>
            <a:p>
              <a:pPr marL="131255" marR="0" lvl="0" indent="-131255" algn="l" rtl="0">
                <a:lnSpc>
                  <a:spcPct val="100000"/>
                </a:lnSpc>
                <a:spcBef>
                  <a:spcPts val="0"/>
                </a:spcBef>
                <a:spcAft>
                  <a:spcPts val="0"/>
                </a:spcAft>
                <a:buNone/>
              </a:pPr>
              <a:endParaRPr sz="800" b="1" i="0" u="none" strike="noStrike" cap="none" dirty="0">
                <a:solidFill>
                  <a:srgbClr val="FFFFFF"/>
                </a:solidFill>
                <a:latin typeface="PT Serif"/>
                <a:ea typeface="PT Serif"/>
                <a:cs typeface="PT Serif"/>
                <a:sym typeface="PT Serif"/>
              </a:endParaRPr>
            </a:p>
          </p:txBody>
        </p:sp>
        <p:sp>
          <p:nvSpPr>
            <p:cNvPr id="608" name="Google Shape;608;p71"/>
            <p:cNvSpPr txBox="1"/>
            <p:nvPr/>
          </p:nvSpPr>
          <p:spPr>
            <a:xfrm>
              <a:off x="8257475" y="427747"/>
              <a:ext cx="336600" cy="123000"/>
            </a:xfrm>
            <a:prstGeom prst="rect">
              <a:avLst/>
            </a:prstGeom>
            <a:noFill/>
            <a:ln>
              <a:noFill/>
            </a:ln>
          </p:spPr>
          <p:txBody>
            <a:bodyPr spcFirstLastPara="1" wrap="square" lIns="0" tIns="0" rIns="0" bIns="0" anchor="ctr" anchorCtr="0">
              <a:spAutoFit/>
            </a:bodyPr>
            <a:lstStyle/>
            <a:p>
              <a:pPr marL="131255" marR="0" lvl="0" indent="-131255" algn="l" rtl="0">
                <a:lnSpc>
                  <a:spcPct val="100000"/>
                </a:lnSpc>
                <a:spcBef>
                  <a:spcPts val="0"/>
                </a:spcBef>
                <a:spcAft>
                  <a:spcPts val="0"/>
                </a:spcAft>
                <a:buNone/>
              </a:pPr>
              <a:r>
                <a:rPr lang="en" sz="800" b="0" i="0" u="none" strike="noStrike" cap="none" dirty="0">
                  <a:solidFill>
                    <a:srgbClr val="000000"/>
                  </a:solidFill>
                  <a:latin typeface="PT Serif"/>
                  <a:ea typeface="PT Serif"/>
                  <a:cs typeface="PT Serif"/>
                  <a:sym typeface="PT Serif"/>
                </a:rPr>
                <a:t>Launch</a:t>
              </a:r>
              <a:endParaRPr dirty="0"/>
            </a:p>
          </p:txBody>
        </p:sp>
      </p:grpSp>
      <p:sp>
        <p:nvSpPr>
          <p:cNvPr id="93" name="Google Shape;741;p81">
            <a:extLst>
              <a:ext uri="{FF2B5EF4-FFF2-40B4-BE49-F238E27FC236}">
                <a16:creationId xmlns:a16="http://schemas.microsoft.com/office/drawing/2014/main" id="{2AF23C25-E3B5-47B1-B9CE-5AF979961A09}"/>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
                <a:latin typeface="PT Serif" panose="020A0603040505020204" pitchFamily="18" charset="0"/>
              </a:rPr>
              <a:pPr marL="0" lvl="0" indent="0" algn="r" rtl="0">
                <a:lnSpc>
                  <a:spcPct val="100000"/>
                </a:lnSpc>
                <a:spcBef>
                  <a:spcPts val="0"/>
                </a:spcBef>
                <a:spcAft>
                  <a:spcPts val="0"/>
                </a:spcAft>
                <a:buSzPts val="1000"/>
                <a:buNone/>
              </a:pPr>
              <a:t>9</a:t>
            </a:fld>
            <a:endParaRPr dirty="0">
              <a:latin typeface="PT Serif" panose="020A0603040505020204" pitchFamily="18" charset="0"/>
            </a:endParaRPr>
          </a:p>
        </p:txBody>
      </p:sp>
      <p:sp>
        <p:nvSpPr>
          <p:cNvPr id="90" name="Google Shape;693;p75">
            <a:extLst>
              <a:ext uri="{FF2B5EF4-FFF2-40B4-BE49-F238E27FC236}">
                <a16:creationId xmlns:a16="http://schemas.microsoft.com/office/drawing/2014/main" id="{86DE6BEB-F570-104C-A594-BED2853BFEC8}"/>
              </a:ext>
            </a:extLst>
          </p:cNvPr>
          <p:cNvSpPr txBox="1"/>
          <p:nvPr/>
        </p:nvSpPr>
        <p:spPr>
          <a:xfrm>
            <a:off x="7335927" y="4710663"/>
            <a:ext cx="1401645" cy="358862"/>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800" dirty="0">
                <a:solidFill>
                  <a:schemeClr val="bg2">
                    <a:lumMod val="60000"/>
                    <a:lumOff val="40000"/>
                  </a:schemeClr>
                </a:solidFill>
                <a:latin typeface="PT Serif"/>
                <a:ea typeface="PT Serif"/>
                <a:cs typeface="PT Serif"/>
                <a:sym typeface="PT Serif"/>
              </a:rPr>
              <a:t>Kick-off: 1095-B Tax Form</a:t>
            </a:r>
            <a:endParaRPr sz="600" b="1" i="0" u="none" strike="noStrike" cap="none" dirty="0">
              <a:solidFill>
                <a:schemeClr val="bg2">
                  <a:lumMod val="60000"/>
                  <a:lumOff val="40000"/>
                </a:schemeClr>
              </a:solidFill>
              <a:latin typeface="Century Gothic"/>
              <a:ea typeface="Century Gothic"/>
              <a:cs typeface="Century Gothic"/>
              <a:sym typeface="Century Gothic"/>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ICONENCLOSURE" val="Fals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NAME" val="CustomIcon"/>
</p:tagLst>
</file>

<file path=ppt/tags/tag12.xml><?xml version="1.0" encoding="utf-8"?>
<p:tagLst xmlns:a="http://schemas.openxmlformats.org/drawingml/2006/main" xmlns:r="http://schemas.openxmlformats.org/officeDocument/2006/relationships" xmlns:p="http://schemas.openxmlformats.org/presentationml/2006/main">
  <p:tag name="NAME" val="CustomIcon"/>
</p:tagLst>
</file>

<file path=ppt/tags/tag13.xml><?xml version="1.0" encoding="utf-8"?>
<p:tagLst xmlns:a="http://schemas.openxmlformats.org/drawingml/2006/main" xmlns:r="http://schemas.openxmlformats.org/officeDocument/2006/relationships" xmlns:p="http://schemas.openxmlformats.org/presentationml/2006/main">
  <p:tag name="NAME" val="CustomIcon"/>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NAME" val="CustomIcon"/>
</p:tagLst>
</file>

<file path=ppt/tags/tag8.xml><?xml version="1.0" encoding="utf-8"?>
<p:tagLst xmlns:a="http://schemas.openxmlformats.org/drawingml/2006/main" xmlns:r="http://schemas.openxmlformats.org/officeDocument/2006/relationships" xmlns:p="http://schemas.openxmlformats.org/presentationml/2006/main">
  <p:tag name="NAME" val="CustomIcon"/>
</p:tagLst>
</file>

<file path=ppt/tags/tag9.xml><?xml version="1.0" encoding="utf-8"?>
<p:tagLst xmlns:a="http://schemas.openxmlformats.org/drawingml/2006/main" xmlns:r="http://schemas.openxmlformats.org/officeDocument/2006/relationships" xmlns:p="http://schemas.openxmlformats.org/presentationml/2006/main">
  <p:tag name="NAME" val="CustomIcon"/>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4458</Words>
  <Application>Microsoft Office PowerPoint</Application>
  <PresentationFormat>On-screen Show (16:9)</PresentationFormat>
  <Paragraphs>741</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PT Serif</vt:lpstr>
      <vt:lpstr>Arial</vt:lpstr>
      <vt:lpstr>Helvetica Neue</vt:lpstr>
      <vt:lpstr>Century Gothic</vt:lpstr>
      <vt:lpstr>Quattrocento Sans</vt:lpstr>
      <vt:lpstr>Source Sans Pro</vt:lpstr>
      <vt:lpstr>Simple Light</vt:lpstr>
      <vt:lpstr>think-cell Slide</vt:lpstr>
      <vt:lpstr>PowerPoint Presentation</vt:lpstr>
      <vt:lpstr>Objectives for today</vt:lpstr>
      <vt:lpstr>Get to know the team</vt:lpstr>
      <vt:lpstr>Project objectives</vt:lpstr>
      <vt:lpstr>PowerPoint Presentation</vt:lpstr>
      <vt:lpstr>Our approach to veteran-centered design</vt:lpstr>
      <vt:lpstr>Workplan overview</vt:lpstr>
      <vt:lpstr>PowerPoint Presentation</vt:lpstr>
      <vt:lpstr>Calendar overview</vt:lpstr>
      <vt:lpstr>Each sprint runs two weeks, starting on Thursdays </vt:lpstr>
      <vt:lpstr>Meetings with Tracey or stakeholders outside of core team</vt:lpstr>
      <vt:lpstr>PowerPoint Presentation</vt:lpstr>
      <vt:lpstr>Next steps</vt:lpstr>
      <vt:lpstr>PowerPoint Presentation</vt:lpstr>
      <vt:lpstr>Roles and responsibilities</vt:lpstr>
      <vt:lpstr>Roles and responsibilities</vt:lpstr>
      <vt:lpstr>Roles and responsibilities</vt:lpstr>
      <vt:lpstr>Project management deliverables</vt:lpstr>
      <vt:lpstr>Project management deliverables</vt:lpstr>
      <vt:lpstr>Each element of the process is supported by a meeting, with clear inputs and outputs</vt:lpstr>
      <vt:lpstr>PowerPoint Presentation</vt:lpstr>
      <vt:lpstr>Scrum utilizes 5 main sprint components  to plan for unknown, respond to change and set a rhythm for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1095-B Tax Form</dc:title>
  <dc:creator>Ashley Castillo</dc:creator>
  <cp:lastModifiedBy>Ashley Castillo</cp:lastModifiedBy>
  <cp:revision>35</cp:revision>
  <dcterms:modified xsi:type="dcterms:W3CDTF">2022-01-20T18:51:38Z</dcterms:modified>
</cp:coreProperties>
</file>