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724" r:id="rId3"/>
  </p:sldMasterIdLst>
  <p:notesMasterIdLst>
    <p:notesMasterId r:id="rId16"/>
  </p:notesMasterIdLst>
  <p:sldIdLst>
    <p:sldId id="303" r:id="rId4"/>
    <p:sldId id="311" r:id="rId5"/>
    <p:sldId id="306" r:id="rId6"/>
    <p:sldId id="315" r:id="rId7"/>
    <p:sldId id="410" r:id="rId8"/>
    <p:sldId id="409" r:id="rId9"/>
    <p:sldId id="827" r:id="rId10"/>
    <p:sldId id="418" r:id="rId11"/>
    <p:sldId id="413" r:id="rId12"/>
    <p:sldId id="419" r:id="rId13"/>
    <p:sldId id="420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0558F-1818-4B31-B66E-64FBE59B6394}" type="datetimeFigureOut">
              <a:rPr lang="en-US" smtClean="0"/>
              <a:t>9/24/2019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32D88-89DE-4113-8CCF-52E54298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tier 1 Veteran-facing benefits content, there’s a strong desire by many teams for quality assurance.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The current web content process is a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</a:rPr>
              <a:t>collaboration</a:t>
            </a:r>
            <a:r>
              <a:rPr lang="en-US" dirty="0">
                <a:solidFill>
                  <a:srgbClr val="000000"/>
                </a:solidFill>
              </a:rPr>
              <a:t> between VA digital partners (like VHA Digital Media, VBA Web Team) and SMEs, with the VA.gov content team providing content support.</a:t>
            </a:r>
          </a:p>
          <a:p>
            <a:pPr defTabSz="699927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999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8DB9-BABD-274C-B54C-B517A7CEA325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9992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450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Tier 2 is the largest category of content at VA, with the most nuanced variety of content. It will require similarly a spectrum of centralized vs decentralized quality control and DEPO and web content team support. (For example: maybe on most tier 2 content, the WCT might review, but not support the creation or Drupal implementation.)</a:t>
            </a:r>
          </a:p>
          <a:p>
            <a:r>
              <a:rPr lang="en-US" dirty="0"/>
              <a:t>Tier 2 includes content that supports benefits and can include Veteran and non-beneficiary audiences. EX: GI Bill eligibility and how to apply content and the online application are tier 1 content. Content for school administrators who work with students receiving the GI Bill is tier 1; but also engagement/learning/help content whose main purpose is to make more students aware of all the services at and outside VA to help them finish their education is also tier 2.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1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Tier 3 content – little to no DEPO and web content team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49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8DB9-BABD-274C-B54C-B517A7CEA3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903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Chunked roll out due partly to CMS still being very buggy and lacks the functionalities we want (because of headless).</a:t>
            </a:r>
          </a:p>
          <a:p>
            <a:r>
              <a:rPr lang="en-US" dirty="0">
                <a:latin typeface="+mn-lt"/>
              </a:rPr>
              <a:t>Many CMS authoring bugs now being addressed as part of the first roll out of training (difference of being on the bleeding edge vs cutting edge).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8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</a:rPr>
              <a:t>Dual keys! Warheads! But not as scary.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8DB9-BABD-274C-B54C-B517A7CEA3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02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TeamSite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1A5484"/>
                </a:solidFill>
                <a:effectLst/>
                <a:uLnTx/>
                <a:uFillTx/>
                <a:latin typeface="+mn-lt"/>
                <a:sym typeface="Merriweather"/>
              </a:rPr>
              <a:t>IA view. TeamSite IA is probably also this complex – it’s just that there wasn’t an Information Architect (a Mikki on the content  team) to manage it all, so that it makes sense from a UX standpoint.</a:t>
            </a:r>
          </a:p>
        </p:txBody>
      </p:sp>
    </p:spTree>
    <p:extLst>
      <p:ext uri="{BB962C8B-B14F-4D97-AF65-F5344CB8AC3E}">
        <p14:creationId xmlns:p14="http://schemas.microsoft.com/office/powerpoint/2010/main" val="219059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A5484"/>
              </a:solidFill>
              <a:effectLst/>
              <a:uLnTx/>
              <a:uFillTx/>
              <a:latin typeface="+mn-lt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23451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and tools are prioritized on the new VA</a:t>
            </a:r>
            <a:r>
              <a:rPr lang="en-US" sz="1000" dirty="0"/>
              <a:t>.</a:t>
            </a:r>
            <a:r>
              <a:rPr lang="en-US" dirty="0"/>
              <a:t>gov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67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5E8DB9-BABD-274C-B54C-B517A7CEA3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 Regular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76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1A5484"/>
              </a:solidFill>
              <a:effectLst/>
              <a:uLnTx/>
              <a:uFillTx/>
              <a:latin typeface="+mn-lt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29044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982413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1413"/>
            <a:ext cx="9144000" cy="76078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3138" y="0"/>
            <a:ext cx="50457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0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68944"/>
            <a:ext cx="5283200" cy="34032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99200" y="2768944"/>
            <a:ext cx="5283200" cy="34032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992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34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68944"/>
            <a:ext cx="5283200" cy="34032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99200" y="2768944"/>
            <a:ext cx="5283200" cy="34032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992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49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486400" cy="370124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1"/>
            <a:ext cx="5486400" cy="370124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30479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55885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21917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7026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133547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304792" lvl="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304792" lvl="1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04792" lvl="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04792" lvl="3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04792" lvl="4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02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486400" cy="370124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1"/>
            <a:ext cx="5486400" cy="370124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30479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55885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21917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7026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133547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304792" lvl="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304792" lvl="1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04792" lvl="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04792" lvl="3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04792" lvl="4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81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1093" indent="0">
              <a:spcBef>
                <a:spcPts val="0"/>
              </a:spcBef>
              <a:buNone/>
              <a:defRPr sz="2400"/>
            </a:lvl2pPr>
            <a:lvl3pPr marL="914377" indent="0">
              <a:spcBef>
                <a:spcPts val="0"/>
              </a:spcBef>
              <a:buNone/>
              <a:defRPr sz="2400"/>
            </a:lvl3pPr>
            <a:lvl4pPr marL="1365470" indent="0">
              <a:spcBef>
                <a:spcPts val="0"/>
              </a:spcBef>
              <a:buNone/>
              <a:defRPr sz="2400"/>
            </a:lvl4pPr>
            <a:lvl5pPr marL="1828754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672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248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20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672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248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649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0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" y="4326952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0" y="4326952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39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0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" y="4326952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0" y="4326952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1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7111999" cy="863601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0" y="0"/>
            <a:ext cx="40640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3"/>
            <a:ext cx="7112000" cy="44703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330200"/>
            <a:ext cx="7111999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853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7111999" cy="863601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0" y="0"/>
            <a:ext cx="40640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3"/>
            <a:ext cx="7112000" cy="44703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330200"/>
            <a:ext cx="7111999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7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4050"/>
            <a:ext cx="10972800" cy="9699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29129"/>
            <a:ext cx="10972800" cy="482408"/>
          </a:xfrm>
        </p:spPr>
        <p:txBody>
          <a:bodyPr>
            <a:normAutofit/>
          </a:bodyPr>
          <a:lstStyle>
            <a:lvl1pPr marL="0" indent="0">
              <a:buNone/>
              <a:defRPr sz="1867" b="1" i="0" cap="all" spc="67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609600" y="3913949"/>
            <a:ext cx="10972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54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0" y="0"/>
            <a:ext cx="58928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0" y="0"/>
            <a:ext cx="58928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1314449"/>
          </a:xfrm>
        </p:spPr>
        <p:txBody>
          <a:bodyPr anchor="t">
            <a:no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0"/>
            <a:ext cx="76962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184400"/>
            <a:ext cx="3429000" cy="3987800"/>
          </a:xfrm>
        </p:spPr>
        <p:txBody>
          <a:bodyPr>
            <a:noAutofit/>
          </a:bodyPr>
          <a:lstStyle>
            <a:lvl1pPr marL="0" indent="0">
              <a:buNone/>
              <a:defRPr sz="2133"/>
            </a:lvl1pPr>
            <a:lvl2pPr marL="451093" indent="0">
              <a:buNone/>
              <a:defRPr sz="2133"/>
            </a:lvl2pPr>
            <a:lvl3pPr marL="914377" indent="0">
              <a:buNone/>
              <a:defRPr sz="2133"/>
            </a:lvl3pPr>
            <a:lvl4pPr marL="1365470" indent="0">
              <a:buNone/>
              <a:defRPr sz="2133"/>
            </a:lvl4pPr>
            <a:lvl5pPr marL="1828754" indent="0">
              <a:buNone/>
              <a:defRPr sz="21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510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1314449"/>
          </a:xfrm>
        </p:spPr>
        <p:txBody>
          <a:bodyPr anchor="t">
            <a:no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0"/>
            <a:ext cx="76962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184400"/>
            <a:ext cx="3429000" cy="3987800"/>
          </a:xfrm>
        </p:spPr>
        <p:txBody>
          <a:bodyPr>
            <a:noAutofit/>
          </a:bodyPr>
          <a:lstStyle>
            <a:lvl1pPr marL="0" indent="0">
              <a:buNone/>
              <a:defRPr sz="2133">
                <a:solidFill>
                  <a:schemeClr val="bg1"/>
                </a:solidFill>
              </a:defRPr>
            </a:lvl1pPr>
            <a:lvl2pPr marL="451093" indent="0">
              <a:buNone/>
              <a:defRPr sz="2133">
                <a:solidFill>
                  <a:schemeClr val="bg1"/>
                </a:solidFill>
              </a:defRPr>
            </a:lvl2pPr>
            <a:lvl3pPr marL="914377" indent="0">
              <a:buNone/>
              <a:defRPr sz="2133">
                <a:solidFill>
                  <a:schemeClr val="bg1"/>
                </a:solidFill>
              </a:defRPr>
            </a:lvl3pPr>
            <a:lvl4pPr marL="1365470" indent="0">
              <a:buNone/>
              <a:defRPr sz="2133">
                <a:solidFill>
                  <a:schemeClr val="bg1"/>
                </a:solidFill>
              </a:defRPr>
            </a:lvl4pPr>
            <a:lvl5pPr marL="1828754" indent="0">
              <a:buNone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21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1801"/>
            <a:ext cx="12192000" cy="447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991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1801"/>
            <a:ext cx="121920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033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7721600" y="0"/>
            <a:ext cx="4470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85801"/>
            <a:ext cx="6659301" cy="863600"/>
          </a:xfrm>
        </p:spPr>
        <p:txBody>
          <a:bodyPr anchor="t">
            <a:normAutofit/>
          </a:bodyPr>
          <a:lstStyle>
            <a:lvl1pPr>
              <a:defRPr sz="3733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0" y="6356351"/>
            <a:ext cx="3204901" cy="365125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6659301" cy="44704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6659301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8001" y="685800"/>
            <a:ext cx="3454399" cy="54864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1093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914377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36547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828754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8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6299200" y="0"/>
            <a:ext cx="5892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56351"/>
            <a:ext cx="2540000" cy="365125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9614" y="685800"/>
            <a:ext cx="4822785" cy="54864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1093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914377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36547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828754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470400" y="0"/>
            <a:ext cx="7721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23099" y="6356351"/>
            <a:ext cx="3204901" cy="365125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23099" y="685800"/>
            <a:ext cx="6659300" cy="54864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1093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914377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36547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828754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863600"/>
          </a:xfrm>
        </p:spPr>
        <p:txBody>
          <a:bodyPr anchor="t">
            <a:noAutofit/>
          </a:bodyPr>
          <a:lstStyle>
            <a:lvl1pPr>
              <a:defRPr sz="3733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1"/>
            <a:ext cx="3429000" cy="4470399"/>
          </a:xfrm>
        </p:spPr>
        <p:txBody>
          <a:bodyPr>
            <a:noAutofit/>
          </a:bodyPr>
          <a:lstStyle>
            <a:lvl1pPr marL="0" indent="0">
              <a:buNone/>
              <a:defRPr sz="1867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1093" indent="0">
              <a:buNone/>
              <a:defRPr sz="1867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914377" indent="0">
              <a:buNone/>
              <a:defRPr sz="1867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365470" indent="0">
              <a:buNone/>
              <a:defRPr sz="1867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828754" indent="0">
              <a:buNone/>
              <a:defRPr sz="1867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59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12"/>
            <a:ext cx="12192000" cy="684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800"/>
            <a:ext cx="10058400" cy="221214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3962634"/>
            <a:ext cx="10058400" cy="67032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43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9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18873"/>
            <a:ext cx="10515600" cy="752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838202" y="1133857"/>
            <a:ext cx="10515599" cy="1858727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10610B-BCCF-034B-B401-A7C2A95FDAB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3087349"/>
            <a:ext cx="3413760" cy="1391135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2b">
            <a:extLst>
              <a:ext uri="{FF2B5EF4-FFF2-40B4-BE49-F238E27FC236}">
                <a16:creationId xmlns:a16="http://schemas.microsoft.com/office/drawing/2014/main" id="{7ADB0280-2725-5348-9620-05FFA815C3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38200" y="4573249"/>
            <a:ext cx="3413760" cy="1388641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1EE1AA3-98A0-E149-81B7-A4FC8FBABDD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89119" y="3088595"/>
            <a:ext cx="3413760" cy="1389888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b">
            <a:extLst>
              <a:ext uri="{FF2B5EF4-FFF2-40B4-BE49-F238E27FC236}">
                <a16:creationId xmlns:a16="http://schemas.microsoft.com/office/drawing/2014/main" id="{C41BE50D-B3FE-114C-BA57-58A4DEA04B5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389119" y="4574495"/>
            <a:ext cx="3413760" cy="1389888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255A5921-CC24-C744-992F-90BB2C7F773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940039" y="3089841"/>
            <a:ext cx="3413760" cy="1389888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4b">
            <a:extLst>
              <a:ext uri="{FF2B5EF4-FFF2-40B4-BE49-F238E27FC236}">
                <a16:creationId xmlns:a16="http://schemas.microsoft.com/office/drawing/2014/main" id="{1F9DC565-F7CD-4D49-BBFE-54E017FCDBC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940039" y="4573247"/>
            <a:ext cx="3413760" cy="1389888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46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18873"/>
            <a:ext cx="10515600" cy="752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3857"/>
            <a:ext cx="10515600" cy="4818857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9334-4E67-F94F-A05E-0CE8B74A0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40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982413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1413"/>
            <a:ext cx="9144000" cy="76078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12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4050"/>
            <a:ext cx="10972800" cy="9699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29129"/>
            <a:ext cx="10972800" cy="482408"/>
          </a:xfrm>
        </p:spPr>
        <p:txBody>
          <a:bodyPr>
            <a:normAutofit/>
          </a:bodyPr>
          <a:lstStyle>
            <a:lvl1pPr marL="0" indent="0">
              <a:buNone/>
              <a:defRPr sz="1867" b="1" i="0" cap="all" spc="67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609600" y="3913949"/>
            <a:ext cx="10972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6831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12"/>
            <a:ext cx="12192000" cy="684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800"/>
            <a:ext cx="10058400" cy="221214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3962634"/>
            <a:ext cx="10058400" cy="67032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0809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330200"/>
            <a:ext cx="10972800" cy="5842000"/>
          </a:xfrm>
        </p:spPr>
        <p:txBody>
          <a:bodyPr anchor="ctr">
            <a:normAutofit/>
          </a:bodyPr>
          <a:lstStyle>
            <a:lvl1pPr marL="0" indent="0">
              <a:buNone/>
              <a:defRPr sz="3733"/>
            </a:lvl1pPr>
            <a:lvl2pPr marL="457189" indent="0">
              <a:buNone/>
              <a:defRPr sz="3733"/>
            </a:lvl2pPr>
            <a:lvl3pPr marL="914377" indent="0">
              <a:buNone/>
              <a:defRPr sz="3733"/>
            </a:lvl3pPr>
            <a:lvl4pPr marL="1371566" indent="0">
              <a:buNone/>
              <a:defRPr sz="3733"/>
            </a:lvl4pPr>
            <a:lvl5pPr marL="1828754" indent="0"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3107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330200"/>
            <a:ext cx="10972800" cy="5842000"/>
          </a:xfrm>
        </p:spPr>
        <p:txBody>
          <a:bodyPr anchor="ctr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 marL="457189" indent="0">
              <a:buNone/>
              <a:defRPr sz="3733"/>
            </a:lvl2pPr>
            <a:lvl3pPr marL="914377" indent="0">
              <a:buNone/>
              <a:defRPr sz="3733"/>
            </a:lvl3pPr>
            <a:lvl4pPr marL="1371566" indent="0">
              <a:buNone/>
              <a:defRPr sz="3733"/>
            </a:lvl4pPr>
            <a:lvl5pPr marL="1828754" indent="0"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91836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1"/>
            <a:ext cx="100584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33052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1"/>
            <a:ext cx="100584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87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330200"/>
            <a:ext cx="10972800" cy="5842000"/>
          </a:xfrm>
        </p:spPr>
        <p:txBody>
          <a:bodyPr anchor="ctr">
            <a:normAutofit/>
          </a:bodyPr>
          <a:lstStyle>
            <a:lvl1pPr marL="0" indent="0">
              <a:buNone/>
              <a:defRPr sz="3733"/>
            </a:lvl1pPr>
            <a:lvl2pPr marL="457189" indent="0">
              <a:buNone/>
              <a:defRPr sz="3733"/>
            </a:lvl2pPr>
            <a:lvl3pPr marL="914377" indent="0">
              <a:buNone/>
              <a:defRPr sz="3733"/>
            </a:lvl3pPr>
            <a:lvl4pPr marL="1371566" indent="0">
              <a:buNone/>
              <a:defRPr sz="3733"/>
            </a:lvl4pPr>
            <a:lvl5pPr marL="1828754" indent="0"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94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283200" cy="3701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2475721"/>
            <a:ext cx="5283200" cy="3701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63569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283200" cy="3701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2475721"/>
            <a:ext cx="5283200" cy="3701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9223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68944"/>
            <a:ext cx="5283200" cy="34032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99200" y="2768944"/>
            <a:ext cx="5283200" cy="34032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992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7405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68944"/>
            <a:ext cx="5283200" cy="34032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99200" y="2768944"/>
            <a:ext cx="5283200" cy="34032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992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855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486400" cy="370124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1"/>
            <a:ext cx="5486400" cy="370124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30479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755885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21917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7026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133547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304792" lvl="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04792" lvl="1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04792" lvl="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04792" lvl="3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04792" lvl="4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74020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486400" cy="370124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1"/>
            <a:ext cx="5486400" cy="370124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30479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755885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21917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7026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133547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304792" lvl="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04792" lvl="1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04792" lvl="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04792" lvl="3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04792" lvl="4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06745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1093" indent="0">
              <a:spcBef>
                <a:spcPts val="0"/>
              </a:spcBef>
              <a:buNone/>
              <a:defRPr sz="2400"/>
            </a:lvl2pPr>
            <a:lvl3pPr marL="914377" indent="0">
              <a:spcBef>
                <a:spcPts val="0"/>
              </a:spcBef>
              <a:buNone/>
              <a:defRPr sz="2400"/>
            </a:lvl3pPr>
            <a:lvl4pPr marL="1365470" indent="0">
              <a:spcBef>
                <a:spcPts val="0"/>
              </a:spcBef>
              <a:buNone/>
              <a:defRPr sz="2400"/>
            </a:lvl4pPr>
            <a:lvl5pPr marL="1828754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672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248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97616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672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248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6058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0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" y="4326952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0" y="4326952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45846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0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" y="4326952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0" y="4326952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994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330200"/>
            <a:ext cx="10972800" cy="5842000"/>
          </a:xfrm>
        </p:spPr>
        <p:txBody>
          <a:bodyPr anchor="ctr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 marL="457189" indent="0">
              <a:buNone/>
              <a:defRPr sz="3733"/>
            </a:lvl2pPr>
            <a:lvl3pPr marL="914377" indent="0">
              <a:buNone/>
              <a:defRPr sz="3733"/>
            </a:lvl3pPr>
            <a:lvl4pPr marL="1371566" indent="0">
              <a:buNone/>
              <a:defRPr sz="3733"/>
            </a:lvl4pPr>
            <a:lvl5pPr marL="1828754" indent="0">
              <a:buNone/>
              <a:defRPr sz="37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066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7111999" cy="863601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0" y="0"/>
            <a:ext cx="40640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3"/>
            <a:ext cx="7112000" cy="4470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330200"/>
            <a:ext cx="7111999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9372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7111999" cy="863601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0" y="0"/>
            <a:ext cx="40640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3"/>
            <a:ext cx="7112000" cy="44703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330200"/>
            <a:ext cx="7111999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7228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0" y="0"/>
            <a:ext cx="58928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42897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0" y="0"/>
            <a:ext cx="58928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581094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1314449"/>
          </a:xfrm>
        </p:spPr>
        <p:txBody>
          <a:bodyPr anchor="t">
            <a:no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0"/>
            <a:ext cx="76962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184400"/>
            <a:ext cx="3429000" cy="3987800"/>
          </a:xfrm>
        </p:spPr>
        <p:txBody>
          <a:bodyPr>
            <a:noAutofit/>
          </a:bodyPr>
          <a:lstStyle>
            <a:lvl1pPr marL="0" indent="0">
              <a:buNone/>
              <a:defRPr sz="2133"/>
            </a:lvl1pPr>
            <a:lvl2pPr marL="451093" indent="0">
              <a:buNone/>
              <a:defRPr sz="2133"/>
            </a:lvl2pPr>
            <a:lvl3pPr marL="914377" indent="0">
              <a:buNone/>
              <a:defRPr sz="2133"/>
            </a:lvl3pPr>
            <a:lvl4pPr marL="1365470" indent="0">
              <a:buNone/>
              <a:defRPr sz="2133"/>
            </a:lvl4pPr>
            <a:lvl5pPr marL="1828754" indent="0">
              <a:buNone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5784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1314449"/>
          </a:xfrm>
        </p:spPr>
        <p:txBody>
          <a:bodyPr anchor="t">
            <a:no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0"/>
            <a:ext cx="76962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184400"/>
            <a:ext cx="3429000" cy="3987800"/>
          </a:xfrm>
        </p:spPr>
        <p:txBody>
          <a:bodyPr>
            <a:noAutofit/>
          </a:bodyPr>
          <a:lstStyle>
            <a:lvl1pPr marL="0" indent="0">
              <a:buNone/>
              <a:defRPr sz="2133">
                <a:solidFill>
                  <a:schemeClr val="bg1"/>
                </a:solidFill>
              </a:defRPr>
            </a:lvl1pPr>
            <a:lvl2pPr marL="451093" indent="0">
              <a:buNone/>
              <a:defRPr sz="2133">
                <a:solidFill>
                  <a:schemeClr val="bg1"/>
                </a:solidFill>
              </a:defRPr>
            </a:lvl2pPr>
            <a:lvl3pPr marL="914377" indent="0">
              <a:buNone/>
              <a:defRPr sz="2133">
                <a:solidFill>
                  <a:schemeClr val="bg1"/>
                </a:solidFill>
              </a:defRPr>
            </a:lvl3pPr>
            <a:lvl4pPr marL="1365470" indent="0">
              <a:buNone/>
              <a:defRPr sz="2133">
                <a:solidFill>
                  <a:schemeClr val="bg1"/>
                </a:solidFill>
              </a:defRPr>
            </a:lvl4pPr>
            <a:lvl5pPr marL="1828754" indent="0">
              <a:buNone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791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1801"/>
            <a:ext cx="121920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079166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1801"/>
            <a:ext cx="121920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605043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7721600" y="0"/>
            <a:ext cx="4470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85801"/>
            <a:ext cx="6659301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0" y="6356351"/>
            <a:ext cx="3204901" cy="365125"/>
          </a:xfrm>
        </p:spPr>
        <p:txBody>
          <a:bodyPr/>
          <a:lstStyle/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6659301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6659301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8001" y="685800"/>
            <a:ext cx="3454399" cy="54864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1093" indent="0" algn="l">
              <a:buNone/>
              <a:defRPr>
                <a:solidFill>
                  <a:schemeClr val="bg1"/>
                </a:solidFill>
              </a:defRPr>
            </a:lvl2pPr>
            <a:lvl3pPr marL="914377" indent="0" algn="l">
              <a:buNone/>
              <a:defRPr>
                <a:solidFill>
                  <a:schemeClr val="bg1"/>
                </a:solidFill>
              </a:defRPr>
            </a:lvl3pPr>
            <a:lvl4pPr marL="1365470" indent="0" algn="l">
              <a:buNone/>
              <a:defRPr>
                <a:solidFill>
                  <a:schemeClr val="bg1"/>
                </a:solidFill>
              </a:defRPr>
            </a:lvl4pPr>
            <a:lvl5pPr marL="1828754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92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6299200" y="0"/>
            <a:ext cx="5892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56351"/>
            <a:ext cx="2540000" cy="365125"/>
          </a:xfrm>
        </p:spPr>
        <p:txBody>
          <a:bodyPr/>
          <a:lstStyle/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9614" y="685800"/>
            <a:ext cx="4822785" cy="54864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1093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65470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1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1"/>
            <a:ext cx="10058400" cy="4470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01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470400" y="0"/>
            <a:ext cx="7721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23099" y="6356351"/>
            <a:ext cx="3204901" cy="365125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23099" y="685800"/>
            <a:ext cx="6659300" cy="54864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1093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65470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863600"/>
          </a:xfrm>
        </p:spPr>
        <p:txBody>
          <a:bodyPr anchor="t">
            <a:no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1"/>
            <a:ext cx="3429000" cy="4470399"/>
          </a:xfr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1093" indent="0">
              <a:buNone/>
              <a:defRPr sz="1867"/>
            </a:lvl2pPr>
            <a:lvl3pPr marL="914377" indent="0">
              <a:buNone/>
              <a:defRPr sz="1867"/>
            </a:lvl3pPr>
            <a:lvl4pPr marL="1365470" indent="0">
              <a:buNone/>
              <a:defRPr sz="1867"/>
            </a:lvl4pPr>
            <a:lvl5pPr marL="1828754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0808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086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Pre-Decisional / For Internal Discussion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143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982413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tx1"/>
                </a:solidFill>
                <a:latin typeface="Avenir Heavy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11413"/>
            <a:ext cx="9144000" cy="76078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F89FB5-9726-D44F-B655-D6773224E1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6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360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44050"/>
            <a:ext cx="10972800" cy="9699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429129"/>
            <a:ext cx="10972800" cy="482408"/>
          </a:xfrm>
        </p:spPr>
        <p:txBody>
          <a:bodyPr>
            <a:normAutofit/>
          </a:bodyPr>
          <a:lstStyle>
            <a:lvl1pPr marL="0" indent="0">
              <a:buNone/>
              <a:defRPr sz="1867" b="1" i="0" cap="all" spc="67" baseline="0">
                <a:solidFill>
                  <a:schemeClr val="bg1"/>
                </a:solidFill>
                <a:latin typeface="Avenir Heavy" panose="02000503020000020003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609600" y="3913949"/>
            <a:ext cx="10972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06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112"/>
            <a:ext cx="12192000" cy="684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01800"/>
            <a:ext cx="10058400" cy="221214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3962634"/>
            <a:ext cx="10058400" cy="67032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579515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330200"/>
            <a:ext cx="10972800" cy="5842000"/>
          </a:xfrm>
        </p:spPr>
        <p:txBody>
          <a:bodyPr anchor="ctr">
            <a:normAutofit/>
          </a:bodyPr>
          <a:lstStyle>
            <a:lvl1pPr marL="0" indent="0">
              <a:buNone/>
              <a:defRPr sz="3733"/>
            </a:lvl1pPr>
            <a:lvl2pPr marL="457189" indent="0">
              <a:buNone/>
              <a:defRPr sz="3733"/>
            </a:lvl2pPr>
            <a:lvl3pPr marL="914377" indent="0">
              <a:buNone/>
              <a:defRPr sz="3733"/>
            </a:lvl3pPr>
            <a:lvl4pPr marL="1371566" indent="0">
              <a:buNone/>
              <a:defRPr sz="3733"/>
            </a:lvl4pPr>
            <a:lvl5pPr marL="1828754" indent="0"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95121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330200"/>
            <a:ext cx="10972800" cy="5842000"/>
          </a:xfrm>
        </p:spPr>
        <p:txBody>
          <a:bodyPr anchor="ctr">
            <a:normAutofit/>
          </a:bodyPr>
          <a:lstStyle>
            <a:lvl1pPr marL="0" indent="0">
              <a:buNone/>
              <a:defRPr sz="3733">
                <a:solidFill>
                  <a:schemeClr val="bg1"/>
                </a:solidFill>
              </a:defRPr>
            </a:lvl1pPr>
            <a:lvl2pPr marL="457189" indent="0">
              <a:buNone/>
              <a:defRPr sz="3733"/>
            </a:lvl2pPr>
            <a:lvl3pPr marL="914377" indent="0">
              <a:buNone/>
              <a:defRPr sz="3733"/>
            </a:lvl3pPr>
            <a:lvl4pPr marL="1371566" indent="0">
              <a:buNone/>
              <a:defRPr sz="3733"/>
            </a:lvl4pPr>
            <a:lvl5pPr marL="1828754" indent="0">
              <a:buNone/>
              <a:defRPr sz="3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61897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1"/>
            <a:ext cx="100584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1245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1"/>
            <a:ext cx="100584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406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1801"/>
            <a:ext cx="100584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283200" cy="3701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2475721"/>
            <a:ext cx="5283200" cy="3701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95967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283200" cy="3701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2475721"/>
            <a:ext cx="5283200" cy="3701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40470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68944"/>
            <a:ext cx="5283200" cy="34032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99200" y="2768944"/>
            <a:ext cx="5283200" cy="34032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992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97761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768944"/>
            <a:ext cx="5283200" cy="34032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99200" y="2768944"/>
            <a:ext cx="5283200" cy="34032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99200" y="1701800"/>
            <a:ext cx="5283200" cy="1067144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667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27005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486400" cy="370124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1"/>
            <a:ext cx="5486400" cy="370124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30479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755885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21917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7026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133547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304792" lvl="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04792" lvl="1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04792" lvl="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04792" lvl="3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04792" lvl="4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4725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486400" cy="370124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US" dirty="0" smtClean="0">
                <a:solidFill>
                  <a:schemeClr val="bg1"/>
                </a:solidFill>
              </a:defRPr>
            </a:lvl3pPr>
            <a:lvl4pPr>
              <a:defRPr lang="en-US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Click to 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1"/>
            <a:ext cx="5486400" cy="370124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30479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755885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21917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7026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 smtClean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133547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en-US" sz="2667" kern="1200" dirty="0">
                <a:solidFill>
                  <a:schemeClr val="bg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</a:lstStyle>
          <a:p>
            <a:pPr marL="304792" lvl="0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304792" lvl="1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04792" lvl="2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304792" lvl="3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304792" lvl="4" indent="-304792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41513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2400"/>
            </a:lvl1pPr>
            <a:lvl2pPr marL="451093" indent="0">
              <a:spcBef>
                <a:spcPts val="0"/>
              </a:spcBef>
              <a:buNone/>
              <a:defRPr sz="2400"/>
            </a:lvl2pPr>
            <a:lvl3pPr marL="914377" indent="0">
              <a:spcBef>
                <a:spcPts val="0"/>
              </a:spcBef>
              <a:buNone/>
              <a:defRPr sz="2400"/>
            </a:lvl3pPr>
            <a:lvl4pPr marL="1365470" indent="0">
              <a:spcBef>
                <a:spcPts val="0"/>
              </a:spcBef>
              <a:buNone/>
              <a:defRPr sz="2400"/>
            </a:lvl4pPr>
            <a:lvl5pPr marL="1828754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672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24800" y="2475720"/>
            <a:ext cx="3657600" cy="366949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84260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672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24800" y="2475720"/>
            <a:ext cx="3657600" cy="366949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77807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0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" y="4326952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0" y="4326952"/>
            <a:ext cx="5486400" cy="185318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/>
            </a:lvl1pPr>
            <a:lvl2pPr marL="451093" indent="0">
              <a:buNone/>
              <a:defRPr sz="2400"/>
            </a:lvl2pPr>
            <a:lvl3pPr marL="914377" indent="0">
              <a:buNone/>
              <a:defRPr sz="2400"/>
            </a:lvl3pPr>
            <a:lvl4pPr marL="1365470" indent="0">
              <a:buNone/>
              <a:defRPr sz="2400"/>
            </a:lvl4pPr>
            <a:lvl5pPr marL="1828754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874884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0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475720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" y="4326952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96000" y="4326952"/>
            <a:ext cx="5486400" cy="1853184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1093" indent="0">
              <a:buNone/>
              <a:defRPr sz="2400">
                <a:solidFill>
                  <a:schemeClr val="bg1"/>
                </a:solidFill>
              </a:defRPr>
            </a:lvl2pPr>
            <a:lvl3pPr marL="914377" indent="0">
              <a:buNone/>
              <a:defRPr sz="2400">
                <a:solidFill>
                  <a:schemeClr val="bg1"/>
                </a:solidFill>
              </a:defRPr>
            </a:lvl3pPr>
            <a:lvl4pPr marL="1365470" indent="0">
              <a:buNone/>
              <a:defRPr sz="2400">
                <a:solidFill>
                  <a:schemeClr val="bg1"/>
                </a:solidFill>
              </a:defRPr>
            </a:lvl4pPr>
            <a:lvl5pPr marL="1828754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233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283200" cy="3701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2475721"/>
            <a:ext cx="5283200" cy="37012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2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7111999" cy="863601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0" y="0"/>
            <a:ext cx="40640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3"/>
            <a:ext cx="7112000" cy="4470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330200"/>
            <a:ext cx="7111999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66096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7111999" cy="863601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0" y="0"/>
            <a:ext cx="40640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3"/>
            <a:ext cx="7112000" cy="447039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1" y="330200"/>
            <a:ext cx="7111999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21128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0" y="0"/>
            <a:ext cx="58928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84581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200" y="0"/>
            <a:ext cx="58928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2984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1314449"/>
          </a:xfrm>
        </p:spPr>
        <p:txBody>
          <a:bodyPr anchor="t">
            <a:no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0"/>
            <a:ext cx="7696200" cy="6172200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667"/>
            </a:lvl2pPr>
            <a:lvl3pPr>
              <a:defRPr sz="2667"/>
            </a:lvl3pPr>
            <a:lvl4pPr>
              <a:defRPr sz="2667"/>
            </a:lvl4pPr>
            <a:lvl5pPr>
              <a:defRPr sz="26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184400"/>
            <a:ext cx="3429000" cy="3987800"/>
          </a:xfrm>
        </p:spPr>
        <p:txBody>
          <a:bodyPr>
            <a:noAutofit/>
          </a:bodyPr>
          <a:lstStyle>
            <a:lvl1pPr marL="0" indent="0">
              <a:buNone/>
              <a:defRPr sz="2133"/>
            </a:lvl1pPr>
            <a:lvl2pPr marL="451093" indent="0">
              <a:buNone/>
              <a:defRPr sz="2133"/>
            </a:lvl2pPr>
            <a:lvl3pPr marL="914377" indent="0">
              <a:buNone/>
              <a:defRPr sz="2133"/>
            </a:lvl3pPr>
            <a:lvl4pPr marL="1365470" indent="0">
              <a:buNone/>
              <a:defRPr sz="2133"/>
            </a:lvl4pPr>
            <a:lvl5pPr marL="1828754" indent="0">
              <a:buNone/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03758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1314449"/>
          </a:xfrm>
        </p:spPr>
        <p:txBody>
          <a:bodyPr anchor="t">
            <a:noAutofit/>
          </a:bodyPr>
          <a:lstStyle>
            <a:lvl1pPr>
              <a:defRPr sz="3733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0"/>
            <a:ext cx="7696200" cy="6172200"/>
          </a:xfrm>
        </p:spPr>
        <p:txBody>
          <a:bodyPr>
            <a:normAutofit/>
          </a:bodyPr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 sz="2667">
                <a:solidFill>
                  <a:schemeClr val="bg1"/>
                </a:solidFill>
              </a:defRPr>
            </a:lvl2pPr>
            <a:lvl3pPr>
              <a:defRPr sz="2667">
                <a:solidFill>
                  <a:schemeClr val="bg1"/>
                </a:solidFill>
              </a:defRPr>
            </a:lvl3pPr>
            <a:lvl4pPr>
              <a:defRPr sz="2667">
                <a:solidFill>
                  <a:schemeClr val="bg1"/>
                </a:solidFill>
              </a:defRPr>
            </a:lvl4pPr>
            <a:lvl5pPr>
              <a:defRPr sz="2667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184400"/>
            <a:ext cx="3429000" cy="3987800"/>
          </a:xfrm>
        </p:spPr>
        <p:txBody>
          <a:bodyPr>
            <a:noAutofit/>
          </a:bodyPr>
          <a:lstStyle>
            <a:lvl1pPr marL="0" indent="0">
              <a:buNone/>
              <a:defRPr sz="2133">
                <a:solidFill>
                  <a:schemeClr val="bg1"/>
                </a:solidFill>
              </a:defRPr>
            </a:lvl1pPr>
            <a:lvl2pPr marL="451093" indent="0">
              <a:buNone/>
              <a:defRPr sz="2133">
                <a:solidFill>
                  <a:schemeClr val="bg1"/>
                </a:solidFill>
              </a:defRPr>
            </a:lvl2pPr>
            <a:lvl3pPr marL="914377" indent="0">
              <a:buNone/>
              <a:defRPr sz="2133">
                <a:solidFill>
                  <a:schemeClr val="bg1"/>
                </a:solidFill>
              </a:defRPr>
            </a:lvl3pPr>
            <a:lvl4pPr marL="1365470" indent="0">
              <a:buNone/>
              <a:defRPr sz="2133">
                <a:solidFill>
                  <a:schemeClr val="bg1"/>
                </a:solidFill>
              </a:defRPr>
            </a:lvl4pPr>
            <a:lvl5pPr marL="1828754" indent="0">
              <a:buNone/>
              <a:defRPr sz="21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89317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1801"/>
            <a:ext cx="121920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6436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1801"/>
            <a:ext cx="12192000" cy="447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876225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7721600" y="0"/>
            <a:ext cx="44704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685801"/>
            <a:ext cx="6659301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0" y="6356351"/>
            <a:ext cx="3204901" cy="365125"/>
          </a:xfrm>
        </p:spPr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6659301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6659301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8001" y="685800"/>
            <a:ext cx="3454399" cy="54864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1093" indent="0" algn="l">
              <a:buNone/>
              <a:defRPr>
                <a:solidFill>
                  <a:schemeClr val="bg1"/>
                </a:solidFill>
              </a:defRPr>
            </a:lvl2pPr>
            <a:lvl3pPr marL="914377" indent="0" algn="l">
              <a:buNone/>
              <a:defRPr>
                <a:solidFill>
                  <a:schemeClr val="bg1"/>
                </a:solidFill>
              </a:defRPr>
            </a:lvl3pPr>
            <a:lvl4pPr marL="1365470" indent="0" algn="l">
              <a:buNone/>
              <a:defRPr>
                <a:solidFill>
                  <a:schemeClr val="bg1"/>
                </a:solidFill>
              </a:defRPr>
            </a:lvl4pPr>
            <a:lvl5pPr marL="1828754" indent="0" algn="l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9348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6299200" y="0"/>
            <a:ext cx="58928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685801"/>
            <a:ext cx="5283200" cy="863600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56351"/>
            <a:ext cx="2540000" cy="365125"/>
          </a:xfrm>
        </p:spPr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0"/>
            <a:ext cx="5283200" cy="447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52832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9614" y="685800"/>
            <a:ext cx="4822785" cy="54864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1093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65470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15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475721"/>
            <a:ext cx="5283200" cy="3701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2475721"/>
            <a:ext cx="5283200" cy="37012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09600" y="1701801"/>
            <a:ext cx="10058400" cy="59770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100584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61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470400" y="0"/>
            <a:ext cx="77216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23099" y="6356351"/>
            <a:ext cx="3204901" cy="365125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23099" y="685800"/>
            <a:ext cx="6659300" cy="54864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1093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None/>
              <a:defRPr>
                <a:solidFill>
                  <a:schemeClr val="bg1"/>
                </a:solidFill>
              </a:defRPr>
            </a:lvl3pPr>
            <a:lvl4pPr marL="1365470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3429000" cy="863600"/>
          </a:xfrm>
        </p:spPr>
        <p:txBody>
          <a:bodyPr anchor="t">
            <a:no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701801"/>
            <a:ext cx="3429000" cy="4470399"/>
          </a:xfrm>
        </p:spPr>
        <p:txBody>
          <a:bodyPr>
            <a:noAutofit/>
          </a:bodyPr>
          <a:lstStyle>
            <a:lvl1pPr marL="0" indent="0">
              <a:buNone/>
              <a:defRPr sz="1867"/>
            </a:lvl1pPr>
            <a:lvl2pPr marL="451093" indent="0">
              <a:buNone/>
              <a:defRPr sz="1867"/>
            </a:lvl2pPr>
            <a:lvl3pPr marL="914377" indent="0">
              <a:buNone/>
              <a:defRPr sz="1867"/>
            </a:lvl3pPr>
            <a:lvl4pPr marL="1365470" indent="0">
              <a:buNone/>
              <a:defRPr sz="1867"/>
            </a:lvl4pPr>
            <a:lvl5pPr marL="1828754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30200"/>
            <a:ext cx="3429000" cy="355600"/>
          </a:xfrm>
        </p:spPr>
        <p:txBody>
          <a:bodyPr anchor="t">
            <a:noAutofit/>
          </a:bodyPr>
          <a:lstStyle>
            <a:lvl1pPr marL="0" indent="0">
              <a:buNone/>
              <a:defRPr sz="1600" b="1" cap="all" spc="67" baseline="0">
                <a:solidFill>
                  <a:schemeClr val="bg2"/>
                </a:solidFill>
              </a:defRPr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30471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Pre-Decisional / For Internal Discussion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093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5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1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1" spc="133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8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733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55885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219170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70262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133547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1" spc="133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r>
              <a:rPr lang="en-US"/>
              <a:t>Pre-Decisional / For Internal Discussion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6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</p:sldLayoutIdLst>
  <p:hf sldNum="0"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733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755885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670262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2133547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1" spc="133" baseline="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r>
              <a:rPr lang="en-US" dirty="0"/>
              <a:t>Pre-Decisional / For Internal Discussion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Avenir" panose="02000503020000020003" pitchFamily="2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4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</p:sldLayoutIdLst>
  <p:hf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733" b="1" i="0" kern="1200">
          <a:solidFill>
            <a:schemeClr val="accent1"/>
          </a:solidFill>
          <a:latin typeface="Avenir Heavy" panose="02000503020000020003" pitchFamily="2" charset="0"/>
          <a:ea typeface="+mj-ea"/>
          <a:cs typeface="+mj-cs"/>
        </a:defRPr>
      </a:lvl1pPr>
    </p:titleStyle>
    <p:bodyStyle>
      <a:lvl1pPr marL="304792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1pPr>
      <a:lvl2pPr marL="755885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2pPr>
      <a:lvl3pPr marL="1219170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3pPr>
      <a:lvl4pPr marL="1670262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4pPr>
      <a:lvl5pPr marL="2133547" indent="-304792" algn="l" defTabSz="914377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2667" kern="1200">
          <a:solidFill>
            <a:schemeClr val="tx2"/>
          </a:solidFill>
          <a:latin typeface="Avenir" panose="02000503020000020003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pos="720">
          <p15:clr>
            <a:srgbClr val="F26B43"/>
          </p15:clr>
        </p15:guide>
        <p15:guide id="6" pos="5040">
          <p15:clr>
            <a:srgbClr val="F26B43"/>
          </p15:clr>
        </p15:guide>
        <p15:guide id="7" orient="horz" pos="156">
          <p15:clr>
            <a:srgbClr val="F26B43"/>
          </p15:clr>
        </p15:guide>
        <p15:guide id="8" orient="horz" pos="324">
          <p15:clr>
            <a:srgbClr val="F26B43"/>
          </p15:clr>
        </p15:guide>
        <p15:guide id="9" orient="horz" pos="732">
          <p15:clr>
            <a:srgbClr val="F26B43"/>
          </p15:clr>
        </p15:guide>
        <p15:guide id="10" orient="horz" pos="804">
          <p15:clr>
            <a:srgbClr val="F26B43"/>
          </p15:clr>
        </p15:guide>
        <p15:guide id="11" orient="horz" pos="2916">
          <p15:clr>
            <a:srgbClr val="F26B43"/>
          </p15:clr>
        </p15:guide>
        <p15:guide id="12" pos="2016">
          <p15:clr>
            <a:srgbClr val="F26B43"/>
          </p15:clr>
        </p15:guide>
        <p15:guide id="13" pos="3744">
          <p15:clr>
            <a:srgbClr val="F26B43"/>
          </p15:clr>
        </p15:guide>
        <p15:guide id="14" pos="2976">
          <p15:clr>
            <a:srgbClr val="F26B43"/>
          </p15:clr>
        </p15:guide>
        <p15:guide id="15" pos="2784">
          <p15:clr>
            <a:srgbClr val="F26B43"/>
          </p15:clr>
        </p15:guide>
        <p15:guide id="16" pos="3840">
          <p15:clr>
            <a:srgbClr val="F26B43"/>
          </p15:clr>
        </p15:guide>
        <p15:guide id="17" pos="3648">
          <p15:clr>
            <a:srgbClr val="F26B43"/>
          </p15:clr>
        </p15:guide>
        <p15:guide id="18" pos="2112">
          <p15:clr>
            <a:srgbClr val="F26B43"/>
          </p15:clr>
        </p15:guide>
        <p15:guide id="19" pos="19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219200"/>
            <a:ext cx="12192000" cy="4501661"/>
          </a:xfrm>
        </p:spPr>
        <p:txBody>
          <a:bodyPr>
            <a:normAutofit/>
          </a:bodyPr>
          <a:lstStyle/>
          <a:p>
            <a:pPr algn="ctr"/>
            <a:r>
              <a:rPr lang="en-US" sz="4267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How do we ensure the quality of our tier 1 Veteran-facing benefit content and tools? </a:t>
            </a:r>
            <a:br>
              <a:rPr lang="en-US" sz="4267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sz="4267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4267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 it continues to be a </a:t>
            </a:r>
            <a:br>
              <a:rPr lang="en-US" sz="4267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4267" i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Veteran-first product platform</a:t>
            </a:r>
          </a:p>
        </p:txBody>
      </p:sp>
    </p:spTree>
    <p:extLst>
      <p:ext uri="{BB962C8B-B14F-4D97-AF65-F5344CB8AC3E}">
        <p14:creationId xmlns:p14="http://schemas.microsoft.com/office/powerpoint/2010/main" val="211985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8" y="473483"/>
            <a:ext cx="11954491" cy="901995"/>
          </a:xfrm>
        </p:spPr>
        <p:txBody>
          <a:bodyPr>
            <a:normAutofit/>
          </a:bodyPr>
          <a:lstStyle/>
          <a:p>
            <a:r>
              <a:rPr lang="en-US" sz="3200" dirty="0"/>
              <a:t>Later: Tier 2 benefit-related program and engagement content</a:t>
            </a:r>
            <a:endParaRPr lang="en-US" sz="32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ABD87-AA23-46A0-B78D-22FC8E4200DA}"/>
              </a:ext>
            </a:extLst>
          </p:cNvPr>
          <p:cNvSpPr txBox="1"/>
          <p:nvPr/>
        </p:nvSpPr>
        <p:spPr>
          <a:xfrm>
            <a:off x="296501" y="1139505"/>
            <a:ext cx="4442852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Primary users</a:t>
            </a:r>
          </a:p>
          <a:p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mix of non-beneficiary audiences (e.g., VSOs, caregivers, loan officers, school administrators) and Veterans</a:t>
            </a:r>
          </a:p>
          <a:p>
            <a:b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67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Examples</a:t>
            </a:r>
            <a:endParaRPr lang="en-US" sz="1867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Health wellness content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Support/learning resources for caregivers (who don’t receive family member benefits)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Content for benefit servicers and others who work with Veterans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867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Quality assurance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Intra-administrations and DEPO collaboration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Quality control and processes, mix of VACO and business lines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 content support or review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D8C96-4B42-4541-BEEB-1B5077E4C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0" y="1257489"/>
            <a:ext cx="7303500" cy="4596296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1894443-84A4-4229-8E0A-3F05FF6C2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508" y="175024"/>
            <a:ext cx="10058400" cy="355600"/>
          </a:xfrm>
        </p:spPr>
        <p:txBody>
          <a:bodyPr/>
          <a:lstStyle/>
          <a:p>
            <a:r>
              <a:rPr lang="en-US" dirty="0"/>
              <a:t>VA.GOV Content HIERARCHY</a:t>
            </a:r>
          </a:p>
        </p:txBody>
      </p:sp>
    </p:spTree>
    <p:extLst>
      <p:ext uri="{BB962C8B-B14F-4D97-AF65-F5344CB8AC3E}">
        <p14:creationId xmlns:p14="http://schemas.microsoft.com/office/powerpoint/2010/main" val="39272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81" y="535037"/>
            <a:ext cx="11954491" cy="56617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Later: Tier 3 administration and office content</a:t>
            </a:r>
            <a:endParaRPr lang="en-US" sz="32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ABD87-AA23-46A0-B78D-22FC8E4200DA}"/>
              </a:ext>
            </a:extLst>
          </p:cNvPr>
          <p:cNvSpPr txBox="1"/>
          <p:nvPr/>
        </p:nvSpPr>
        <p:spPr>
          <a:xfrm>
            <a:off x="240159" y="1178850"/>
            <a:ext cx="4235612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Primary users</a:t>
            </a:r>
          </a:p>
          <a:p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Non-Veteran and non-beneficiary audiences (press/media, medical professionals, Congress, vendors and suppliers, other government offices, etc.)</a:t>
            </a:r>
          </a:p>
          <a:p>
            <a:b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67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Examples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Administration pages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Program office/department pages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Legal or other regulatory information (</a:t>
            </a:r>
            <a:r>
              <a:rPr lang="en-US" sz="1867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e.g</a:t>
            </a: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FOIA, OIG, policies)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1867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867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Quality assurance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by each administration or business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867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Templates, training, VA.gov design system and content style guide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D283F-01F2-41E5-9D5F-DF41FFBB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771" y="1178850"/>
            <a:ext cx="7554727" cy="49365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6DE2581-1242-4238-B7CD-5556945220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0831" y="232931"/>
            <a:ext cx="10058400" cy="355600"/>
          </a:xfrm>
        </p:spPr>
        <p:txBody>
          <a:bodyPr/>
          <a:lstStyle/>
          <a:p>
            <a:r>
              <a:rPr lang="en-US" dirty="0"/>
              <a:t>VA.GOV Content HIERARCHY</a:t>
            </a:r>
          </a:p>
        </p:txBody>
      </p:sp>
    </p:spTree>
    <p:extLst>
      <p:ext uri="{BB962C8B-B14F-4D97-AF65-F5344CB8AC3E}">
        <p14:creationId xmlns:p14="http://schemas.microsoft.com/office/powerpoint/2010/main" val="42719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903" y="184024"/>
            <a:ext cx="11496195" cy="781835"/>
          </a:xfrm>
        </p:spPr>
        <p:txBody>
          <a:bodyPr anchor="ctr">
            <a:normAutofit fontScale="90000"/>
          </a:bodyPr>
          <a:lstStyle/>
          <a:p>
            <a:r>
              <a:rPr lang="en-US" sz="5333" dirty="0">
                <a:solidFill>
                  <a:schemeClr val="accent1"/>
                </a:solidFill>
              </a:rPr>
              <a:t>We’re moving</a:t>
            </a:r>
            <a:endParaRPr lang="en-US" sz="4267" b="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44627-7827-4B48-B0C2-EF3C48A769C7}"/>
              </a:ext>
            </a:extLst>
          </p:cNvPr>
          <p:cNvSpPr txBox="1"/>
          <p:nvPr/>
        </p:nvSpPr>
        <p:spPr>
          <a:xfrm>
            <a:off x="716039" y="4929743"/>
            <a:ext cx="11016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2800" dirty="0">
                <a:solidFill>
                  <a:srgbClr val="0070BC"/>
                </a:solidFill>
                <a:latin typeface="Calibri"/>
              </a:rPr>
              <a:t>The editorial process is moving to the new CMS. </a:t>
            </a:r>
          </a:p>
          <a:p>
            <a:pPr algn="ctr" defTabSz="914377"/>
            <a:r>
              <a:rPr lang="en-US" sz="2800" dirty="0">
                <a:solidFill>
                  <a:srgbClr val="0070BC"/>
                </a:solidFill>
                <a:latin typeface="Calibri"/>
              </a:rPr>
              <a:t>Moving isn’t always fun, but we’ll get there together.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757EE-A34D-41F0-B1FD-DAEAD60B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068" y="965859"/>
            <a:ext cx="6858104" cy="353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8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85800"/>
            <a:ext cx="11413588" cy="1208649"/>
          </a:xfrm>
        </p:spPr>
        <p:txBody>
          <a:bodyPr anchor="ctr">
            <a:noAutofit/>
          </a:bodyPr>
          <a:lstStyle/>
          <a:p>
            <a:pPr algn="l"/>
            <a:r>
              <a:rPr lang="en-US" sz="3200" dirty="0"/>
              <a:t>Roll out of Drupal training, content onboarding, and editorial process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8B782-9BA0-4D7A-812B-041F6BD9DD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Cms</a:t>
            </a:r>
            <a:r>
              <a:rPr lang="en-US" dirty="0"/>
              <a:t> in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44627-7827-4B48-B0C2-EF3C48A769C7}"/>
              </a:ext>
            </a:extLst>
          </p:cNvPr>
          <p:cNvSpPr txBox="1"/>
          <p:nvPr/>
        </p:nvSpPr>
        <p:spPr>
          <a:xfrm>
            <a:off x="609600" y="1849697"/>
            <a:ext cx="10794611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 want to make sure everyone has the right training and support to feel confident in Drupal. And that trusted partners understand our common strategy of </a:t>
            </a:r>
            <a:r>
              <a:rPr lang="en-US" sz="1867" b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unified, Veteran-first product platform </a:t>
            </a:r>
            <a:r>
              <a:rPr lang="en-US" sz="1867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why we need the content steps that we have in place. </a:t>
            </a:r>
          </a:p>
          <a:p>
            <a:endParaRPr lang="en-US" sz="1867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VACO partners will be trained and onboarded first (VHA, VBA, NCA, and OPIA digital web teams). </a:t>
            </a:r>
            <a:r>
              <a:rPr lang="en-US" sz="1867" i="1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ETA September: Look for calendar invite from CMS team.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867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Then we’ll work with VACO teams to onboard business line partners for the different tiers of content.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867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See attached PDF with this </a:t>
            </a:r>
            <a:r>
              <a:rPr lang="en-US" sz="1867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deck for </a:t>
            </a:r>
            <a:r>
              <a:rPr lang="en-US" sz="1867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editorial process. 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n-US" sz="1867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1867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Training and onboarding important because of headless nature of Drupal.</a:t>
            </a:r>
          </a:p>
          <a:p>
            <a:endParaRPr lang="en-US" sz="1867" dirty="0">
              <a:solidFill>
                <a:schemeClr val="tx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7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67" y="706784"/>
            <a:ext cx="11921067" cy="2722216"/>
          </a:xfrm>
        </p:spPr>
        <p:txBody>
          <a:bodyPr>
            <a:noAutofit/>
          </a:bodyPr>
          <a:lstStyle/>
          <a:p>
            <a:pPr algn="ctr"/>
            <a:r>
              <a:rPr lang="en-US" sz="3200" b="0" dirty="0"/>
              <a:t>This new tier 1 editorial process will be a collaborative partnership (of VA.gov team, stakeholders/SMEs, and VBA/VHA/NCA digital teams) based on trust and a common goal.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65E93-4D01-4402-A0F6-51F850463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64" y="2716697"/>
            <a:ext cx="6457332" cy="40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426A73-9CC0-1D46-A1CA-95F2AA91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Pre-Decisional / For Internal Discussion Only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31300" y="675247"/>
            <a:ext cx="12060701" cy="1195135"/>
          </a:xfrm>
        </p:spPr>
        <p:txBody>
          <a:bodyPr anchor="ctr">
            <a:noAutofit/>
          </a:bodyPr>
          <a:lstStyle/>
          <a:p>
            <a:r>
              <a:rPr lang="en-US" sz="3200" dirty="0"/>
              <a:t>Today’s CMS: Few resources for design and content standards, quality control, UX and search optimization, and management of content lifecycle</a:t>
            </a:r>
            <a:endParaRPr lang="en-US" sz="32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3BB01-A945-462F-818C-841101CD4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44" y="2106276"/>
            <a:ext cx="9397217" cy="4615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6B877E-28E6-4815-BA96-6669CD7E5373}"/>
              </a:ext>
            </a:extLst>
          </p:cNvPr>
          <p:cNvSpPr txBox="1"/>
          <p:nvPr/>
        </p:nvSpPr>
        <p:spPr>
          <a:xfrm>
            <a:off x="2392017" y="3429001"/>
            <a:ext cx="7779025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733" b="1" dirty="0">
                <a:highlight>
                  <a:srgbClr val="FFFF00"/>
                </a:highlight>
              </a:rPr>
              <a:t>7,000+ TeamSite users with edit/review/publish access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D404FF5-685A-4F65-9F0D-71FBA01AFA50}"/>
              </a:ext>
            </a:extLst>
          </p:cNvPr>
          <p:cNvSpPr txBox="1">
            <a:spLocks/>
          </p:cNvSpPr>
          <p:nvPr/>
        </p:nvSpPr>
        <p:spPr>
          <a:xfrm>
            <a:off x="131301" y="136525"/>
            <a:ext cx="10127929" cy="452007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cap="all" dirty="0">
                <a:solidFill>
                  <a:schemeClr val="bg2"/>
                </a:solidFill>
              </a:rPr>
              <a:t>Governance challenge for ensuring quality standards</a:t>
            </a:r>
          </a:p>
        </p:txBody>
      </p:sp>
    </p:spTree>
    <p:extLst>
      <p:ext uri="{BB962C8B-B14F-4D97-AF65-F5344CB8AC3E}">
        <p14:creationId xmlns:p14="http://schemas.microsoft.com/office/powerpoint/2010/main" val="29908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4" y="136525"/>
            <a:ext cx="11962296" cy="1506744"/>
          </a:xfrm>
        </p:spPr>
        <p:txBody>
          <a:bodyPr>
            <a:noAutofit/>
          </a:bodyPr>
          <a:lstStyle/>
          <a:p>
            <a:r>
              <a:rPr lang="en-US" sz="4267" dirty="0">
                <a:latin typeface="Avenir" panose="02000503020000020003"/>
              </a:rPr>
              <a:t>This is VA.gov: complex, inter-related platform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B0D18-C4E0-48BC-92ED-D7A8195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9F7588F-6348-F24B-A92C-146CC9ED7FC5}" type="slidenum">
              <a:rPr lang="en-US">
                <a:solidFill>
                  <a:srgbClr val="7F8EA3"/>
                </a:solidFill>
              </a:rPr>
              <a:pPr defTabSz="914377">
                <a:defRPr/>
              </a:pPr>
              <a:t>5</a:t>
            </a:fld>
            <a:endParaRPr lang="en-US" dirty="0">
              <a:solidFill>
                <a:srgbClr val="7F8EA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FB3A86-A790-44FB-A5CC-9ED7E8494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46364"/>
            <a:ext cx="118237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8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539" y="866276"/>
            <a:ext cx="6043747" cy="3668168"/>
          </a:xfrm>
        </p:spPr>
        <p:txBody>
          <a:bodyPr>
            <a:noAutofit/>
          </a:bodyPr>
          <a:lstStyle/>
          <a:p>
            <a:r>
              <a:rPr lang="en-US" sz="4267" dirty="0">
                <a:latin typeface="Avenir" panose="02000503020000020003"/>
              </a:rPr>
              <a:t>Common goal:</a:t>
            </a:r>
            <a:br>
              <a:rPr lang="en-US" sz="4267" dirty="0">
                <a:latin typeface="Avenir" panose="02000503020000020003"/>
              </a:rPr>
            </a:br>
            <a:br>
              <a:rPr lang="en-US" sz="4267" dirty="0">
                <a:latin typeface="Avenir" panose="02000503020000020003"/>
              </a:rPr>
            </a:br>
            <a:r>
              <a:rPr lang="en-US" sz="4267" dirty="0">
                <a:latin typeface="Avenir" panose="02000503020000020003"/>
              </a:rPr>
              <a:t>A unified, Veteran-first experience with tier 1 benefit content</a:t>
            </a:r>
          </a:p>
        </p:txBody>
      </p:sp>
      <p:pic>
        <p:nvPicPr>
          <p:cNvPr id="4" name="Picture 3" descr="screenshot: homepage of new VA.gov site">
            <a:extLst>
              <a:ext uri="{FF2B5EF4-FFF2-40B4-BE49-F238E27FC236}">
                <a16:creationId xmlns:a16="http://schemas.microsoft.com/office/drawing/2014/main" id="{AEB4D79E-8D5F-AE44-AFBB-C2F9C3A30B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58"/>
          <a:stretch/>
        </p:blipFill>
        <p:spPr>
          <a:xfrm>
            <a:off x="1117265" y="796574"/>
            <a:ext cx="3565595" cy="52834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B0D18-C4E0-48BC-92ED-D7A8195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9F7588F-6348-F24B-A92C-146CC9ED7FC5}" type="slidenum">
              <a:rPr lang="en-US">
                <a:solidFill>
                  <a:srgbClr val="7F8EA3"/>
                </a:solidFill>
              </a:rPr>
              <a:pPr defTabSz="914377">
                <a:defRPr/>
              </a:pPr>
              <a:t>6</a:t>
            </a:fld>
            <a:endParaRPr lang="en-US" dirty="0">
              <a:solidFill>
                <a:srgbClr val="7F8E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13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25" y="719666"/>
            <a:ext cx="11854376" cy="1510413"/>
          </a:xfrm>
        </p:spPr>
        <p:txBody>
          <a:bodyPr>
            <a:normAutofit/>
          </a:bodyPr>
          <a:lstStyle/>
          <a:p>
            <a:r>
              <a:rPr lang="en-US" sz="3200" dirty="0"/>
              <a:t>Different content and tools need different kinds of quality control, governance, or  DEPO involvement or consultation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45C14-18F3-434D-8534-14C4DD74E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7626" y="290538"/>
            <a:ext cx="10330375" cy="395263"/>
          </a:xfrm>
        </p:spPr>
        <p:txBody>
          <a:bodyPr/>
          <a:lstStyle/>
          <a:p>
            <a:r>
              <a:rPr lang="en-US" dirty="0"/>
              <a:t>VA.GOV Content HIERARCHY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ADB6B-4A4F-F34B-AFF5-21F9C1C51C59}"/>
              </a:ext>
            </a:extLst>
          </p:cNvPr>
          <p:cNvGrpSpPr/>
          <p:nvPr/>
        </p:nvGrpSpPr>
        <p:grpSpPr>
          <a:xfrm>
            <a:off x="1953591" y="3743932"/>
            <a:ext cx="9352183" cy="914400"/>
            <a:chOff x="1413776" y="2785372"/>
            <a:chExt cx="7014137" cy="9144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65F17C-DD66-EF49-B325-AFE3A6DEF0BD}"/>
                </a:ext>
              </a:extLst>
            </p:cNvPr>
            <p:cNvSpPr txBox="1"/>
            <p:nvPr/>
          </p:nvSpPr>
          <p:spPr>
            <a:xfrm>
              <a:off x="2289715" y="2819239"/>
              <a:ext cx="6138198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latin typeface="Source Sans Pro Regular"/>
                </a:rPr>
                <a:t>Benefit-related program and engagement content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04B1FD-5900-6D4D-984A-00F18D304E80}"/>
                </a:ext>
              </a:extLst>
            </p:cNvPr>
            <p:cNvSpPr/>
            <p:nvPr/>
          </p:nvSpPr>
          <p:spPr>
            <a:xfrm>
              <a:off x="1413776" y="2785373"/>
              <a:ext cx="7014137" cy="91439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DFBE36-EC7F-3C4C-A504-C548B4651C12}"/>
                </a:ext>
              </a:extLst>
            </p:cNvPr>
            <p:cNvSpPr/>
            <p:nvPr/>
          </p:nvSpPr>
          <p:spPr>
            <a:xfrm>
              <a:off x="1413776" y="2785372"/>
              <a:ext cx="852800" cy="914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133" dirty="0">
                  <a:solidFill>
                    <a:schemeClr val="bg1"/>
                  </a:solidFill>
                  <a:latin typeface="Source Sans Pro Regular"/>
                </a:rPr>
                <a:t>Tier 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FADF5B2-2011-8D44-88BE-FDA03B7B1C01}"/>
              </a:ext>
            </a:extLst>
          </p:cNvPr>
          <p:cNvGrpSpPr/>
          <p:nvPr/>
        </p:nvGrpSpPr>
        <p:grpSpPr>
          <a:xfrm>
            <a:off x="812289" y="2332855"/>
            <a:ext cx="10567425" cy="914400"/>
            <a:chOff x="609217" y="1410890"/>
            <a:chExt cx="7716828" cy="6858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9F055F-5474-9E42-9116-8C0C3A54E7DB}"/>
                </a:ext>
              </a:extLst>
            </p:cNvPr>
            <p:cNvGrpSpPr/>
            <p:nvPr/>
          </p:nvGrpSpPr>
          <p:grpSpPr>
            <a:xfrm>
              <a:off x="609217" y="1410890"/>
              <a:ext cx="7657098" cy="685800"/>
              <a:chOff x="774681" y="1471090"/>
              <a:chExt cx="7657098" cy="6858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1A4EDC-A276-F74E-8AAC-E74091AF54AB}"/>
                  </a:ext>
                </a:extLst>
              </p:cNvPr>
              <p:cNvSpPr/>
              <p:nvPr/>
            </p:nvSpPr>
            <p:spPr>
              <a:xfrm>
                <a:off x="774681" y="1471090"/>
                <a:ext cx="7657098" cy="685800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28594" indent="-228594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1"/>
                  </a:solidFill>
                  <a:latin typeface="Source Sans Pro Regular"/>
                </a:endParaRPr>
              </a:p>
              <a:p>
                <a:pPr marL="228594" indent="-228594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1"/>
                  </a:solidFill>
                  <a:latin typeface="Source Sans Pro Regular"/>
                </a:endParaRPr>
              </a:p>
              <a:p>
                <a:pPr marL="228594" indent="-228594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1"/>
                  </a:solidFill>
                  <a:latin typeface="Source Sans Pro Regular"/>
                </a:endParaRPr>
              </a:p>
              <a:p>
                <a:pPr marL="228594" indent="-228594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1"/>
                  </a:solidFill>
                  <a:latin typeface="Source Sans Pro Regular"/>
                </a:endParaRPr>
              </a:p>
              <a:p>
                <a:pPr marL="228594" indent="-228594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1"/>
                  </a:solidFill>
                  <a:latin typeface="Source Sans Pro Regular"/>
                </a:endParaRPr>
              </a:p>
              <a:p>
                <a:pPr marL="228594" indent="-228594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ource Sans Pro Regular"/>
                </a:endParaRPr>
              </a:p>
              <a:p>
                <a:pPr marL="228594" indent="-228594">
                  <a:buFont typeface="Arial" panose="020B0604020202020204" pitchFamily="34" charset="0"/>
                  <a:buChar char="•"/>
                </a:pPr>
                <a:endParaRPr lang="en-US" sz="1400" dirty="0">
                  <a:solidFill>
                    <a:schemeClr val="bg1"/>
                  </a:solidFill>
                  <a:latin typeface="Source Sans Pro Regular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2A4547E-7941-9641-8EDF-3B766600D00C}"/>
                  </a:ext>
                </a:extLst>
              </p:cNvPr>
              <p:cNvSpPr/>
              <p:nvPr/>
            </p:nvSpPr>
            <p:spPr>
              <a:xfrm>
                <a:off x="774681" y="1471090"/>
                <a:ext cx="827697" cy="6858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133" dirty="0">
                    <a:solidFill>
                      <a:schemeClr val="bg1"/>
                    </a:solidFill>
                    <a:latin typeface="Source Sans Pro Regular"/>
                  </a:rPr>
                  <a:t>Tier 1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D67E38-4A5D-C345-AD0E-B035E4BF2015}"/>
                </a:ext>
              </a:extLst>
            </p:cNvPr>
            <p:cNvSpPr txBox="1"/>
            <p:nvPr/>
          </p:nvSpPr>
          <p:spPr>
            <a:xfrm>
              <a:off x="1436914" y="1468264"/>
              <a:ext cx="688913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latin typeface="Source Sans Pro Regular"/>
                </a:rPr>
                <a:t>Veteran-facing benefit and health care content and tools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8B368D-59ED-5444-A855-5B513086F409}"/>
              </a:ext>
            </a:extLst>
          </p:cNvPr>
          <p:cNvGrpSpPr/>
          <p:nvPr/>
        </p:nvGrpSpPr>
        <p:grpSpPr>
          <a:xfrm>
            <a:off x="3113655" y="5155011"/>
            <a:ext cx="8184264" cy="914400"/>
            <a:chOff x="2335241" y="3764595"/>
            <a:chExt cx="6138198" cy="6858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7D98BA-975C-7D44-9044-32084CFE297A}"/>
                </a:ext>
              </a:extLst>
            </p:cNvPr>
            <p:cNvSpPr txBox="1"/>
            <p:nvPr/>
          </p:nvSpPr>
          <p:spPr>
            <a:xfrm>
              <a:off x="3211180" y="3789995"/>
              <a:ext cx="5239121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33" dirty="0">
                  <a:latin typeface="Source Sans Pro Regular"/>
                </a:rPr>
                <a:t>Administration and office content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FC5493-D18B-2B49-97F1-3CC0DB40F53D}"/>
                </a:ext>
              </a:extLst>
            </p:cNvPr>
            <p:cNvSpPr/>
            <p:nvPr/>
          </p:nvSpPr>
          <p:spPr>
            <a:xfrm>
              <a:off x="2335241" y="3764596"/>
              <a:ext cx="6138198" cy="68579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ource Sans Pro Regular"/>
              </a:endParaRPr>
            </a:p>
            <a:p>
              <a:pPr marL="228594" indent="-228594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bg1"/>
                </a:solidFill>
                <a:latin typeface="Source Sans Pro Regular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4F1403E-4E7C-AF40-9365-924F80F34894}"/>
                </a:ext>
              </a:extLst>
            </p:cNvPr>
            <p:cNvSpPr/>
            <p:nvPr/>
          </p:nvSpPr>
          <p:spPr>
            <a:xfrm>
              <a:off x="2335241" y="3764595"/>
              <a:ext cx="852800" cy="685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133" dirty="0">
                  <a:solidFill>
                    <a:schemeClr val="bg1"/>
                  </a:solidFill>
                  <a:latin typeface="Source Sans Pro Regular"/>
                </a:rPr>
                <a:t>Tier 3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CF2FBF9-8E61-496A-A535-9A276622D8EB}"/>
              </a:ext>
            </a:extLst>
          </p:cNvPr>
          <p:cNvSpPr/>
          <p:nvPr/>
        </p:nvSpPr>
        <p:spPr>
          <a:xfrm>
            <a:off x="337625" y="2040835"/>
            <a:ext cx="11403801" cy="15104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08" y="552133"/>
            <a:ext cx="11954491" cy="846227"/>
          </a:xfrm>
        </p:spPr>
        <p:txBody>
          <a:bodyPr>
            <a:normAutofit/>
          </a:bodyPr>
          <a:lstStyle/>
          <a:p>
            <a:r>
              <a:rPr lang="en-US" sz="3200" dirty="0"/>
              <a:t>Tier 1 Veteran-facing benefit and health care content and tool</a:t>
            </a:r>
            <a:endParaRPr lang="en-US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53DBB-786B-4121-BA3C-05E0FD3A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402" y="1224463"/>
            <a:ext cx="6729833" cy="50557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ABD87-AA23-46A0-B78D-22FC8E4200DA}"/>
              </a:ext>
            </a:extLst>
          </p:cNvPr>
          <p:cNvSpPr txBox="1"/>
          <p:nvPr/>
        </p:nvSpPr>
        <p:spPr>
          <a:xfrm>
            <a:off x="316165" y="1222751"/>
            <a:ext cx="4690092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867" b="1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Primary users </a:t>
            </a:r>
          </a:p>
          <a:p>
            <a:pPr defTabSz="914377"/>
            <a:r>
              <a:rPr lang="en-US" sz="1867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Veterans and other beneficiaries (family members, service members)</a:t>
            </a:r>
          </a:p>
          <a:p>
            <a:pPr defTabSz="914377"/>
            <a:br>
              <a:rPr lang="en-US" sz="1867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867" b="1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Examples</a:t>
            </a:r>
          </a:p>
          <a:p>
            <a:pPr marL="380990" indent="-380990" defTabSz="914377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Benefit eligibility content</a:t>
            </a:r>
          </a:p>
          <a:p>
            <a:pPr marL="380990" indent="-380990" defTabSz="914377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Online applications and tools </a:t>
            </a:r>
          </a:p>
          <a:p>
            <a:pPr marL="380990" indent="-380990" defTabSz="914377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Authenticated (signed in) experiences like </a:t>
            </a:r>
            <a:r>
              <a:rPr lang="en-US" sz="1867" dirty="0">
                <a:solidFill>
                  <a:srgbClr val="1A5484"/>
                </a:solidFill>
                <a:latin typeface="Calibri"/>
              </a:rPr>
              <a:t>My VA dashboard</a:t>
            </a:r>
            <a:endParaRPr lang="en-US" sz="1867" dirty="0">
              <a:solidFill>
                <a:srgbClr val="1A548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80990" indent="-380990" defTabSz="914377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Veteran-facing content on VAMC and RO facility sites (top tasks, parking, directions, available services)</a:t>
            </a:r>
          </a:p>
          <a:p>
            <a:pPr marL="380990" indent="-380990" defTabSz="914377">
              <a:buFont typeface="Arial" panose="020B0604020202020204" pitchFamily="34" charset="0"/>
              <a:buChar char="•"/>
            </a:pPr>
            <a:endParaRPr lang="en-US" sz="1867" dirty="0">
              <a:solidFill>
                <a:srgbClr val="1A5484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defTabSz="914377"/>
            <a:r>
              <a:rPr lang="en-US" sz="1867" b="1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Quality assurance</a:t>
            </a:r>
          </a:p>
          <a:p>
            <a:pPr marL="380990" indent="-380990" defTabSz="914377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Inter-administration and DEPO collaboration</a:t>
            </a:r>
          </a:p>
          <a:p>
            <a:pPr marL="380990" indent="-380990" defTabSz="914377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Centralized quality control and processes at DEPO/VACO level</a:t>
            </a:r>
          </a:p>
          <a:p>
            <a:pPr marL="380990" indent="-380990" defTabSz="914377">
              <a:buFont typeface="Arial" panose="020B0604020202020204" pitchFamily="34" charset="0"/>
              <a:buChar char="•"/>
            </a:pPr>
            <a:r>
              <a:rPr lang="en-US" sz="1867" dirty="0">
                <a:solidFill>
                  <a:srgbClr val="1A5484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Web Content Team white-glove support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C991163-EABF-4978-A781-B7041515CE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9315" y="214659"/>
            <a:ext cx="10058400" cy="355600"/>
          </a:xfrm>
        </p:spPr>
        <p:txBody>
          <a:bodyPr/>
          <a:lstStyle/>
          <a:p>
            <a:r>
              <a:rPr lang="en-US" dirty="0"/>
              <a:t>VA.GOV Content HIERARCHY</a:t>
            </a:r>
          </a:p>
        </p:txBody>
      </p:sp>
    </p:spTree>
    <p:extLst>
      <p:ext uri="{BB962C8B-B14F-4D97-AF65-F5344CB8AC3E}">
        <p14:creationId xmlns:p14="http://schemas.microsoft.com/office/powerpoint/2010/main" val="14824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185F-3482-F14B-8A7A-BC35CB02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04" y="136525"/>
            <a:ext cx="11962296" cy="1506744"/>
          </a:xfrm>
        </p:spPr>
        <p:txBody>
          <a:bodyPr>
            <a:noAutofit/>
          </a:bodyPr>
          <a:lstStyle/>
          <a:p>
            <a:r>
              <a:rPr lang="en-US" sz="4267" dirty="0">
                <a:latin typeface="Avenir" panose="02000503020000020003"/>
              </a:rPr>
              <a:t>Tier 1 content includes a lot of invisible “white glove” content support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B0D18-C4E0-48BC-92ED-D7A8195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377">
              <a:defRPr/>
            </a:pPr>
            <a:fld id="{C9F7588F-6348-F24B-A92C-146CC9ED7FC5}" type="slidenum">
              <a:rPr lang="en-US">
                <a:solidFill>
                  <a:srgbClr val="7F8EA3"/>
                </a:solidFill>
              </a:rPr>
              <a:pPr defTabSz="914377">
                <a:defRPr/>
              </a:pPr>
              <a:t>9</a:t>
            </a:fld>
            <a:endParaRPr lang="en-US" dirty="0">
              <a:solidFill>
                <a:srgbClr val="7F8EA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4EB66-D8EF-4AB3-9BE6-0D061207ADC7}"/>
              </a:ext>
            </a:extLst>
          </p:cNvPr>
          <p:cNvSpPr txBox="1"/>
          <p:nvPr/>
        </p:nvSpPr>
        <p:spPr>
          <a:xfrm>
            <a:off x="441739" y="1819966"/>
            <a:ext cx="10972800" cy="4196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 defTabSz="914377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454454"/>
                </a:solidFill>
                <a:latin typeface="Calibri"/>
              </a:rPr>
              <a:t>Content audit, sometimes competitive analysis</a:t>
            </a:r>
          </a:p>
          <a:p>
            <a:pPr marL="457189" indent="-457189" defTabSz="914377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454454"/>
                </a:solidFill>
                <a:latin typeface="Calibri"/>
              </a:rPr>
              <a:t>SEO (search engine optimization) research </a:t>
            </a:r>
          </a:p>
          <a:p>
            <a:pPr marL="457189" indent="-457189" defTabSz="914377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454454"/>
                </a:solidFill>
                <a:latin typeface="Calibri"/>
              </a:rPr>
              <a:t>IA research (including nav and other access links, redirects)</a:t>
            </a:r>
          </a:p>
          <a:p>
            <a:pPr marL="457189" indent="-457189" defTabSz="914377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454454"/>
                </a:solidFill>
                <a:latin typeface="Calibri"/>
              </a:rPr>
              <a:t>Content lifecycle management (retiring outdated or consolidating duplicative content)</a:t>
            </a:r>
          </a:p>
          <a:p>
            <a:pPr marL="457189" indent="-457189" defTabSz="914377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454454"/>
                </a:solidFill>
                <a:latin typeface="Calibri"/>
              </a:rPr>
              <a:t>Writing that specializes in user experience (UX) and the new VA.gov voice and tone</a:t>
            </a:r>
          </a:p>
          <a:p>
            <a:pPr marL="457189" indent="-457189" defTabSz="914377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454454"/>
                </a:solidFill>
                <a:latin typeface="Calibri"/>
              </a:rPr>
              <a:t>Proofreading (by an editor who didn’t write the content) for a final quality check of VA.gov content style guide and plain language requirements</a:t>
            </a:r>
          </a:p>
          <a:p>
            <a:pPr defTabSz="914377"/>
            <a:endParaRPr lang="en-US" sz="2667" dirty="0">
              <a:solidFill>
                <a:srgbClr val="454454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627260"/>
      </p:ext>
    </p:extLst>
  </p:cSld>
  <p:clrMapOvr>
    <a:masterClrMapping/>
  </p:clrMapOvr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3.xml><?xml version="1.0" encoding="utf-8"?>
<a:theme xmlns:a="http://schemas.openxmlformats.org/drawingml/2006/main" name="1_Brown Bag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own Bag Template new" id="{00D39547-BFEB-FC4F-ACD6-7F648320910A}" vid="{E45AE7B7-5F5A-3244-8129-DCB53905CF0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859</Words>
  <Application>Microsoft Office PowerPoint</Application>
  <PresentationFormat>Widescreen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Avenir</vt:lpstr>
      <vt:lpstr>Avenir Heavy</vt:lpstr>
      <vt:lpstr>Calibri</vt:lpstr>
      <vt:lpstr>Merriweather</vt:lpstr>
      <vt:lpstr>Source Sans Pro</vt:lpstr>
      <vt:lpstr>Source Sans Pro Regular</vt:lpstr>
      <vt:lpstr>DSVA Template</vt:lpstr>
      <vt:lpstr>Brown Bag Template</vt:lpstr>
      <vt:lpstr>1_Brown Bag Template</vt:lpstr>
      <vt:lpstr>How do we ensure the quality of our tier 1 Veteran-facing benefit content and tools?   So it continues to be a  Veteran-first product platform</vt:lpstr>
      <vt:lpstr>Roll out of Drupal training, content onboarding, and editorial process</vt:lpstr>
      <vt:lpstr>This new tier 1 editorial process will be a collaborative partnership (of VA.gov team, stakeholders/SMEs, and VBA/VHA/NCA digital teams) based on trust and a common goal.</vt:lpstr>
      <vt:lpstr>Today’s CMS: Few resources for design and content standards, quality control, UX and search optimization, and management of content lifecycle</vt:lpstr>
      <vt:lpstr>This is VA.gov: complex, inter-related platform</vt:lpstr>
      <vt:lpstr>Common goal:  A unified, Veteran-first experience with tier 1 benefit content</vt:lpstr>
      <vt:lpstr>Different content and tools need different kinds of quality control, governance, or  DEPO involvement or consultation</vt:lpstr>
      <vt:lpstr>Tier 1 Veteran-facing benefit and health care content and tool</vt:lpstr>
      <vt:lpstr>Tier 1 content includes a lot of invisible “white glove” content support</vt:lpstr>
      <vt:lpstr>Later: Tier 2 benefit-related program and engagement content</vt:lpstr>
      <vt:lpstr>Later: Tier 3 administration and office content</vt:lpstr>
      <vt:lpstr>We’re moving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we ensure the quality of our tier 1 Veteran-facing benefit content and tools?   So it continues to be a  Veteran-first product platform</dc:title>
  <dc:creator>Lee, Jennifer Y.</dc:creator>
  <cp:lastModifiedBy>Lee, Jennifer Y.</cp:lastModifiedBy>
  <cp:revision>4</cp:revision>
  <dcterms:created xsi:type="dcterms:W3CDTF">2019-09-24T22:35:26Z</dcterms:created>
  <dcterms:modified xsi:type="dcterms:W3CDTF">2019-09-24T23:05:00Z</dcterms:modified>
</cp:coreProperties>
</file>