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48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646" autoAdjust="0"/>
    <p:restoredTop sz="94660"/>
  </p:normalViewPr>
  <p:slideViewPr>
    <p:cSldViewPr snapToGrid="0">
      <p:cViewPr varScale="1">
        <p:scale>
          <a:sx n="88" d="100"/>
          <a:sy n="88" d="100"/>
        </p:scale>
        <p:origin x="216" y="1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2313F-14FB-41A4-8FB4-0DC52F1D6BCF}" type="datetimeFigureOut">
              <a:rPr lang="en-US" smtClean="0"/>
              <a:t>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FEFE-F768-4AF6-8BC0-BEC9585BFB7A}" type="slidenum">
              <a:rPr lang="en-US" smtClean="0"/>
              <a:t>‹#›</a:t>
            </a:fld>
            <a:endParaRPr lang="en-US"/>
          </a:p>
        </p:txBody>
      </p:sp>
    </p:spTree>
    <p:extLst>
      <p:ext uri="{BB962C8B-B14F-4D97-AF65-F5344CB8AC3E}">
        <p14:creationId xmlns:p14="http://schemas.microsoft.com/office/powerpoint/2010/main" val="222758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EC7-104E-4CF1-AF3B-3AC3E025B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E71FD-E936-455E-82A3-66501712E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F78B6-45F6-43A1-8E45-6445EB74CD57}"/>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5" name="Footer Placeholder 4">
            <a:extLst>
              <a:ext uri="{FF2B5EF4-FFF2-40B4-BE49-F238E27FC236}">
                <a16:creationId xmlns:a16="http://schemas.microsoft.com/office/drawing/2014/main" id="{A40E7FB5-B516-43CE-8A9E-1758C9891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8D89-D5EC-469F-B1DA-95F966912D8E}"/>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5995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038-005F-43AD-90A4-E3F652D14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33463-A547-4A46-8C5C-D7CC8F556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B4C8-F902-4296-A777-10A4407A521D}"/>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5" name="Footer Placeholder 4">
            <a:extLst>
              <a:ext uri="{FF2B5EF4-FFF2-40B4-BE49-F238E27FC236}">
                <a16:creationId xmlns:a16="http://schemas.microsoft.com/office/drawing/2014/main" id="{3BFA1AF6-6CD6-4C68-8692-15E9C5473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03CE-3031-45B9-A0DE-AB3578570841}"/>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68517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FDD4C-2966-47E5-B3AA-4A4855BD0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DBBB-0BC1-4735-9FEB-EFB0AF036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E78C-9BC8-43F1-B6AB-CD1B1827D61C}"/>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5" name="Footer Placeholder 4">
            <a:extLst>
              <a:ext uri="{FF2B5EF4-FFF2-40B4-BE49-F238E27FC236}">
                <a16:creationId xmlns:a16="http://schemas.microsoft.com/office/drawing/2014/main" id="{A3283DCB-F6CA-4182-974A-F3A558E6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B27D-D711-4C1E-B99C-BBA96024C4FF}"/>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82583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609585" lvl="0" indent="-457189" algn="l">
              <a:lnSpc>
                <a:spcPct val="120000"/>
              </a:lnSpc>
              <a:spcBef>
                <a:spcPts val="0"/>
              </a:spcBef>
              <a:spcAft>
                <a:spcPts val="0"/>
              </a:spcAft>
              <a:buClr>
                <a:schemeClr val="dk2"/>
              </a:buClr>
              <a:buSzPts val="1800"/>
              <a:buChar char="•"/>
              <a:defRPr/>
            </a:lvl1pPr>
            <a:lvl2pPr marL="1219170" lvl="1" indent="-457189" algn="l">
              <a:lnSpc>
                <a:spcPct val="120000"/>
              </a:lnSpc>
              <a:spcBef>
                <a:spcPts val="800"/>
              </a:spcBef>
              <a:spcAft>
                <a:spcPts val="0"/>
              </a:spcAft>
              <a:buClr>
                <a:schemeClr val="dk2"/>
              </a:buClr>
              <a:buSzPts val="1800"/>
              <a:buChar char="•"/>
              <a:defRPr/>
            </a:lvl2pPr>
            <a:lvl3pPr marL="1828754" lvl="2" indent="-457189" algn="l">
              <a:lnSpc>
                <a:spcPct val="120000"/>
              </a:lnSpc>
              <a:spcBef>
                <a:spcPts val="800"/>
              </a:spcBef>
              <a:spcAft>
                <a:spcPts val="0"/>
              </a:spcAft>
              <a:buClr>
                <a:schemeClr val="dk2"/>
              </a:buClr>
              <a:buSzPts val="1800"/>
              <a:buChar char="•"/>
              <a:defRPr/>
            </a:lvl3pPr>
            <a:lvl4pPr marL="2438339" lvl="3" indent="-457189" algn="l">
              <a:lnSpc>
                <a:spcPct val="120000"/>
              </a:lnSpc>
              <a:spcBef>
                <a:spcPts val="800"/>
              </a:spcBef>
              <a:spcAft>
                <a:spcPts val="0"/>
              </a:spcAft>
              <a:buClr>
                <a:schemeClr val="dk2"/>
              </a:buClr>
              <a:buSzPts val="1800"/>
              <a:buChar char="•"/>
              <a:defRPr/>
            </a:lvl4pPr>
            <a:lvl5pPr marL="3047924" lvl="4" indent="-457189" algn="l">
              <a:lnSpc>
                <a:spcPct val="120000"/>
              </a:lnSpc>
              <a:spcBef>
                <a:spcPts val="800"/>
              </a:spcBef>
              <a:spcAft>
                <a:spcPts val="0"/>
              </a:spcAft>
              <a:buClr>
                <a:schemeClr val="dk2"/>
              </a:buClr>
              <a:buSzPts val="1800"/>
              <a:buChar char="•"/>
              <a:defRPr/>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Google Shape;33;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4" name="Google Shape;34;p4"/>
          <p:cNvSpPr txBox="1">
            <a:spLocks noGrp="1"/>
          </p:cNvSpPr>
          <p:nvPr>
            <p:ph type="sldNum" idx="12"/>
          </p:nvPr>
        </p:nvSpPr>
        <p:spPr>
          <a:xfrm>
            <a:off x="10668000" y="6356351"/>
            <a:ext cx="914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Google Shape;35;p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609585" lvl="0" indent="-304792" algn="l">
              <a:lnSpc>
                <a:spcPct val="120000"/>
              </a:lnSpc>
              <a:spcBef>
                <a:spcPts val="0"/>
              </a:spcBef>
              <a:spcAft>
                <a:spcPts val="0"/>
              </a:spcAft>
              <a:buClr>
                <a:schemeClr val="lt2"/>
              </a:buClr>
              <a:buSzPts val="1200"/>
              <a:buNone/>
              <a:defRPr sz="1600" b="1" cap="none">
                <a:solidFill>
                  <a:schemeClr val="lt2"/>
                </a:solidFill>
              </a:defRPr>
            </a:lvl1pPr>
            <a:lvl2pPr marL="1219170" lvl="1" indent="-389457" algn="l">
              <a:lnSpc>
                <a:spcPct val="120000"/>
              </a:lnSpc>
              <a:spcBef>
                <a:spcPts val="800"/>
              </a:spcBef>
              <a:spcAft>
                <a:spcPts val="0"/>
              </a:spcAft>
              <a:buClr>
                <a:schemeClr val="dk2"/>
              </a:buClr>
              <a:buSzPts val="1000"/>
              <a:buChar char="•"/>
              <a:defRPr sz="1333"/>
            </a:lvl2pPr>
            <a:lvl3pPr marL="1828754" lvl="2" indent="-389457" algn="l">
              <a:lnSpc>
                <a:spcPct val="120000"/>
              </a:lnSpc>
              <a:spcBef>
                <a:spcPts val="800"/>
              </a:spcBef>
              <a:spcAft>
                <a:spcPts val="0"/>
              </a:spcAft>
              <a:buClr>
                <a:schemeClr val="dk2"/>
              </a:buClr>
              <a:buSzPts val="1000"/>
              <a:buChar char="•"/>
              <a:defRPr sz="1333"/>
            </a:lvl3pPr>
            <a:lvl4pPr marL="2438339" lvl="3" indent="-389457" algn="l">
              <a:lnSpc>
                <a:spcPct val="120000"/>
              </a:lnSpc>
              <a:spcBef>
                <a:spcPts val="800"/>
              </a:spcBef>
              <a:spcAft>
                <a:spcPts val="0"/>
              </a:spcAft>
              <a:buClr>
                <a:schemeClr val="dk2"/>
              </a:buClr>
              <a:buSzPts val="1000"/>
              <a:buChar char="•"/>
              <a:defRPr sz="1333"/>
            </a:lvl4pPr>
            <a:lvl5pPr marL="3047924" lvl="4" indent="-389457" algn="l">
              <a:lnSpc>
                <a:spcPct val="120000"/>
              </a:lnSpc>
              <a:spcBef>
                <a:spcPts val="800"/>
              </a:spcBef>
              <a:spcAft>
                <a:spcPts val="0"/>
              </a:spcAft>
              <a:buClr>
                <a:schemeClr val="dk2"/>
              </a:buClr>
              <a:buSzPts val="1000"/>
              <a:buChar char="•"/>
              <a:defRPr sz="1333"/>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7336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9F33-D99B-4F8A-9FCD-795CC529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FB92B-0A08-4698-AE59-A298BE8CA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3D16-69F2-4D11-B3DA-F7F40AB63954}"/>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5" name="Footer Placeholder 4">
            <a:extLst>
              <a:ext uri="{FF2B5EF4-FFF2-40B4-BE49-F238E27FC236}">
                <a16:creationId xmlns:a16="http://schemas.microsoft.com/office/drawing/2014/main" id="{ACECE372-C147-42D2-97BE-9602E9CA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399A-56CC-4B2A-B278-D7AD57CB9AE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99114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67B-C1D9-43E9-A7B3-AAC48360E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C29C-6A8F-4F90-AA6F-9860B91DA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44B1F-BB39-4097-8774-4374587A71D0}"/>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5" name="Footer Placeholder 4">
            <a:extLst>
              <a:ext uri="{FF2B5EF4-FFF2-40B4-BE49-F238E27FC236}">
                <a16:creationId xmlns:a16="http://schemas.microsoft.com/office/drawing/2014/main" id="{4D339A73-0F6C-4F08-93C1-60D1A7E1E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D7D8-DB99-483E-8E4C-9131FFCB2BB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5219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B-3901-42B0-B684-0A647D20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FA3E-22D7-40E2-BD77-A03D115DB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3B695-03DA-4A7E-95D4-914FA5071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6AD5-3902-46B7-857C-8AED7F0AF4D7}"/>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6" name="Footer Placeholder 5">
            <a:extLst>
              <a:ext uri="{FF2B5EF4-FFF2-40B4-BE49-F238E27FC236}">
                <a16:creationId xmlns:a16="http://schemas.microsoft.com/office/drawing/2014/main" id="{9DACA08E-9F9E-483A-A57D-6043C47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C684B-3DD7-4A18-A8E3-3A23800DE1E9}"/>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68760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E8E-8691-483C-9507-04A48F94C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E4B1D-69EA-413A-84B1-1D1583B9D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FA6F0-4FDE-4856-B788-A28E1D2EA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5E09F-45D0-4245-8EA4-D190B78C1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6EB-39A5-4C03-AAD7-3CF23E2A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F656F-28F7-4E39-85CE-E03E9D238978}"/>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8" name="Footer Placeholder 7">
            <a:extLst>
              <a:ext uri="{FF2B5EF4-FFF2-40B4-BE49-F238E27FC236}">
                <a16:creationId xmlns:a16="http://schemas.microsoft.com/office/drawing/2014/main" id="{38F65D0E-323D-47EC-A161-AED0487DC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47EEA-9539-44F0-8846-B08AA88ED4B8}"/>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3407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3FF-CE50-46C3-BBE3-F4EE2A2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C2F89-011D-419E-9BF4-6575696B4BCD}"/>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4" name="Footer Placeholder 3">
            <a:extLst>
              <a:ext uri="{FF2B5EF4-FFF2-40B4-BE49-F238E27FC236}">
                <a16:creationId xmlns:a16="http://schemas.microsoft.com/office/drawing/2014/main" id="{D4B4241C-F509-4130-9E8D-EB26ED15B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37F1C-C62E-40D9-81D5-E4623D0A98C4}"/>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78034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2860F-4782-409C-94B0-3149B3167776}"/>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3" name="Footer Placeholder 2">
            <a:extLst>
              <a:ext uri="{FF2B5EF4-FFF2-40B4-BE49-F238E27FC236}">
                <a16:creationId xmlns:a16="http://schemas.microsoft.com/office/drawing/2014/main" id="{E36EDB96-D712-48C9-94AF-90B53E3D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C224D-F6D1-464C-B955-598B8E99E50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99462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F8FF-73CD-4337-B254-7798117D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3AD3D-80E3-403E-8442-911F1D656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F973F-58D9-4046-82B8-30F51F0E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301C0-64F0-4864-A262-5DE6CDCA11A2}"/>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6" name="Footer Placeholder 5">
            <a:extLst>
              <a:ext uri="{FF2B5EF4-FFF2-40B4-BE49-F238E27FC236}">
                <a16:creationId xmlns:a16="http://schemas.microsoft.com/office/drawing/2014/main" id="{B8B1128B-4BA2-4406-B41E-7ED05F7C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837C-65CC-46CB-B729-3EF8CE378F2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940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BBC6-A222-479D-925F-62D6314E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D3D3D-E06D-4483-82CD-6028103FB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D5575-2CBF-47A0-BCBF-8E77939C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4D53D-46D9-461F-889C-2218B961B4DC}"/>
              </a:ext>
            </a:extLst>
          </p:cNvPr>
          <p:cNvSpPr>
            <a:spLocks noGrp="1"/>
          </p:cNvSpPr>
          <p:nvPr>
            <p:ph type="dt" sz="half" idx="10"/>
          </p:nvPr>
        </p:nvSpPr>
        <p:spPr/>
        <p:txBody>
          <a:bodyPr/>
          <a:lstStyle/>
          <a:p>
            <a:fld id="{CD60A8EB-2AAD-42FB-9D7A-488C35D29B4B}" type="datetimeFigureOut">
              <a:rPr lang="en-US" smtClean="0"/>
              <a:t>1/4/22</a:t>
            </a:fld>
            <a:endParaRPr lang="en-US"/>
          </a:p>
        </p:txBody>
      </p:sp>
      <p:sp>
        <p:nvSpPr>
          <p:cNvPr id="6" name="Footer Placeholder 5">
            <a:extLst>
              <a:ext uri="{FF2B5EF4-FFF2-40B4-BE49-F238E27FC236}">
                <a16:creationId xmlns:a16="http://schemas.microsoft.com/office/drawing/2014/main" id="{AB6B03DA-2E70-4B88-9617-BA973DFE5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93583-EF12-4114-8F3C-424D045D0EC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33090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4C03-8C62-42D1-B124-BFC608416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FC9F9-6E1A-4EA1-8542-7616FD7CA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409B-0C67-4929-A2F7-3DE260BA7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A8EB-2AAD-42FB-9D7A-488C35D29B4B}" type="datetimeFigureOut">
              <a:rPr lang="en-US" smtClean="0"/>
              <a:t>1/4/22</a:t>
            </a:fld>
            <a:endParaRPr lang="en-US"/>
          </a:p>
        </p:txBody>
      </p:sp>
      <p:sp>
        <p:nvSpPr>
          <p:cNvPr id="5" name="Footer Placeholder 4">
            <a:extLst>
              <a:ext uri="{FF2B5EF4-FFF2-40B4-BE49-F238E27FC236}">
                <a16:creationId xmlns:a16="http://schemas.microsoft.com/office/drawing/2014/main" id="{7B5188DD-234D-429B-BEFD-23A8C070A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70009-7A74-4EB9-993F-BBF4873D2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F875-9E3A-4C33-BF2C-A71CD09A4827}" type="slidenum">
              <a:rPr lang="en-US" smtClean="0"/>
              <a:t>‹#›</a:t>
            </a:fld>
            <a:endParaRPr lang="en-US"/>
          </a:p>
        </p:txBody>
      </p:sp>
    </p:spTree>
    <p:extLst>
      <p:ext uri="{BB962C8B-B14F-4D97-AF65-F5344CB8AC3E}">
        <p14:creationId xmlns:p14="http://schemas.microsoft.com/office/powerpoint/2010/main" val="149282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va.gov/resource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3358" y="1625752"/>
            <a:ext cx="7818633" cy="5161718"/>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r>
              <a:rPr lang="en-US" sz="1600" b="1" dirty="0">
                <a:latin typeface="Arial" panose="020B0604020202020204" pitchFamily="34" charset="0"/>
                <a:cs typeface="Arial" panose="020B0604020202020204" pitchFamily="34" charset="0"/>
              </a:rPr>
              <a:t>COVID-19</a:t>
            </a:r>
          </a:p>
          <a:p>
            <a:pPr marL="497412" indent="-285750">
              <a:lnSpc>
                <a:spcPct val="115000"/>
              </a:lnSpc>
              <a:buSzPts val="1100"/>
            </a:pPr>
            <a:r>
              <a:rPr lang="en-US" sz="1600" dirty="0">
                <a:latin typeface="Arial" panose="020B0604020202020204" pitchFamily="34" charset="0"/>
                <a:cs typeface="Arial" panose="020B0604020202020204" pitchFamily="34" charset="0"/>
              </a:rPr>
              <a:t>Published new translated vaccines content</a:t>
            </a:r>
          </a:p>
          <a:p>
            <a:pPr marL="497412" indent="-285750">
              <a:lnSpc>
                <a:spcPct val="115000"/>
              </a:lnSpc>
              <a:buSzPts val="1100"/>
            </a:pPr>
            <a:r>
              <a:rPr lang="en-US" sz="1600" dirty="0">
                <a:latin typeface="Arial" panose="020B0604020202020204" pitchFamily="34" charset="0"/>
                <a:cs typeface="Arial" panose="020B0604020202020204" pitchFamily="34" charset="0"/>
              </a:rPr>
              <a:t>Swapped out images on CLP</a:t>
            </a:r>
          </a:p>
          <a:p>
            <a:pPr marL="497412" indent="-285750">
              <a:lnSpc>
                <a:spcPct val="115000"/>
              </a:lnSpc>
              <a:buSzPts val="1100"/>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r>
              <a:rPr lang="en-US" sz="1600" b="1" dirty="0">
                <a:latin typeface="Arial" panose="020B0604020202020204" pitchFamily="34" charset="0"/>
                <a:cs typeface="Arial" panose="020B0604020202020204" pitchFamily="34" charset="0"/>
              </a:rPr>
              <a:t>Sitewide work</a:t>
            </a:r>
          </a:p>
          <a:p>
            <a:pPr marL="497412" indent="-285750">
              <a:lnSpc>
                <a:spcPct val="115000"/>
              </a:lnSpc>
              <a:buSzPts val="1100"/>
            </a:pPr>
            <a:r>
              <a:rPr lang="en-US" sz="1600" dirty="0">
                <a:latin typeface="Arial" panose="020B0604020202020204" pitchFamily="34" charset="0"/>
                <a:cs typeface="Arial" panose="020B0604020202020204" pitchFamily="34" charset="0"/>
              </a:rPr>
              <a:t>Updated number of </a:t>
            </a:r>
            <a:r>
              <a:rPr lang="en-US" sz="1600">
                <a:latin typeface="Arial" panose="020B0604020202020204" pitchFamily="34" charset="0"/>
                <a:cs typeface="Arial" panose="020B0604020202020204" pitchFamily="34" charset="0"/>
              </a:rPr>
              <a:t>days to </a:t>
            </a:r>
            <a:r>
              <a:rPr lang="en-US" sz="1600" dirty="0">
                <a:latin typeface="Arial" panose="020B0604020202020204" pitchFamily="34" charset="0"/>
                <a:cs typeface="Arial" panose="020B0604020202020204" pitchFamily="34" charset="0"/>
              </a:rPr>
              <a:t>complete disability-related claims for December</a:t>
            </a:r>
          </a:p>
          <a:p>
            <a:pPr marL="211662" indent="0">
              <a:lnSpc>
                <a:spcPct val="115000"/>
              </a:lnSpc>
              <a:buSzPts val="1100"/>
              <a:buNone/>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r>
              <a:rPr lang="en-US" sz="1600" b="1" dirty="0">
                <a:latin typeface="Arial" panose="020B0604020202020204" pitchFamily="34" charset="0"/>
                <a:cs typeface="Arial" panose="020B0604020202020204" pitchFamily="34" charset="0"/>
              </a:rPr>
              <a:t>Style guide</a:t>
            </a:r>
          </a:p>
          <a:p>
            <a:pPr marL="211662" indent="0">
              <a:lnSpc>
                <a:spcPct val="115000"/>
              </a:lnSpc>
              <a:buSzPts val="1100"/>
              <a:buNone/>
            </a:pPr>
            <a:r>
              <a:rPr lang="en-US" sz="1600" dirty="0">
                <a:latin typeface="Arial" panose="020B0604020202020204" pitchFamily="34" charset="0"/>
                <a:cs typeface="Arial" panose="020B0604020202020204" pitchFamily="34" charset="0"/>
              </a:rPr>
              <a:t>Working on an iteration of the error message guide and dictionary. Will be reaching out to all the product teams for lists of their error messages to determine which ones are currently not in the dictionary.</a:t>
            </a:r>
          </a:p>
          <a:p>
            <a:pPr marL="211662" indent="0">
              <a:lnSpc>
                <a:spcPct val="115000"/>
              </a:lnSpc>
              <a:buSzPts val="1100"/>
              <a:buNone/>
            </a:pP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r>
              <a:rPr lang="en-US" sz="1600" b="1" dirty="0">
                <a:latin typeface="Arial" panose="020B0604020202020204" pitchFamily="34" charset="0"/>
                <a:cs typeface="Arial" panose="020B0604020202020204" pitchFamily="34" charset="0"/>
              </a:rPr>
              <a:t>Product support</a:t>
            </a: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r>
              <a:rPr lang="en-US" sz="1600" dirty="0">
                <a:latin typeface="Arial" panose="020B0604020202020204" pitchFamily="34" charset="0"/>
                <a:cs typeface="Arial" panose="020B0604020202020204" pitchFamily="34" charset="0"/>
              </a:rPr>
              <a:t>10-10EZ, check-in experience, medical copays, VSO search tool, notifications, harassment reporting tool, Identity team work with </a:t>
            </a:r>
            <a:r>
              <a:rPr lang="en-US" sz="1600" dirty="0" err="1">
                <a:latin typeface="Arial" panose="020B0604020202020204" pitchFamily="34" charset="0"/>
                <a:cs typeface="Arial" panose="020B0604020202020204" pitchFamily="34" charset="0"/>
              </a:rPr>
              <a:t>Login.gov</a:t>
            </a:r>
            <a:r>
              <a:rPr lang="en-US" sz="1600" dirty="0">
                <a:latin typeface="Arial" panose="020B0604020202020204" pitchFamily="34" charset="0"/>
                <a:cs typeface="Arial" panose="020B0604020202020204" pitchFamily="34" charset="0"/>
              </a:rPr>
              <a:t> rollout, </a:t>
            </a:r>
            <a:r>
              <a:rPr lang="en-US" sz="1600" dirty="0" err="1">
                <a:latin typeface="Arial" panose="020B0604020202020204" pitchFamily="34" charset="0"/>
                <a:cs typeface="Arial" panose="020B0604020202020204" pitchFamily="34" charset="0"/>
              </a:rPr>
              <a:t>VANotify</a:t>
            </a:r>
            <a:r>
              <a:rPr lang="en-US" sz="1600" dirty="0">
                <a:latin typeface="Arial" panose="020B0604020202020204" pitchFamily="34" charset="0"/>
                <a:cs typeface="Arial" panose="020B0604020202020204" pitchFamily="34" charset="0"/>
              </a:rPr>
              <a:t> unsubscribe pages</a:t>
            </a:r>
          </a:p>
          <a:p>
            <a:pPr marL="211662" indent="0">
              <a:lnSpc>
                <a:spcPct val="115000"/>
              </a:lnSpc>
              <a:buSzPts val="1100"/>
              <a:buNone/>
            </a:pPr>
            <a:endParaRPr lang="en-US" sz="1600" b="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Sitewide Content</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8133708"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Randi Hecht / OCTO-DE LEADS: Beth Potts &amp; Danielle Thierry</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defRPr/>
            </a:pPr>
            <a:r>
              <a:rPr lang="en-US" sz="1400" b="1" dirty="0">
                <a:solidFill>
                  <a:prstClr val="black"/>
                </a:solidFill>
                <a:latin typeface="Arial" panose="020B0604020202020204" pitchFamily="34" charset="0"/>
                <a:cs typeface="Arial" panose="020B0604020202020204" pitchFamily="34" charset="0"/>
              </a:rPr>
              <a:t>Insights:</a:t>
            </a:r>
          </a:p>
          <a:p>
            <a:pPr marL="211662" lvl="0" indent="0">
              <a:lnSpc>
                <a:spcPct val="115000"/>
              </a:lnSpc>
              <a:buClr>
                <a:srgbClr val="44546A"/>
              </a:buClr>
              <a:buSzPts val="1100"/>
              <a:buNone/>
              <a:defRPr/>
            </a:pPr>
            <a:endParaRPr lang="en-US" sz="1400" b="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New </a:t>
            </a:r>
            <a:r>
              <a:rPr lang="en-US" sz="1400" i="1" dirty="0">
                <a:solidFill>
                  <a:prstClr val="black"/>
                </a:solidFill>
                <a:latin typeface="Arial" panose="020B0604020202020204" pitchFamily="34" charset="0"/>
                <a:cs typeface="Arial" panose="020B0604020202020204" pitchFamily="34" charset="0"/>
                <a:hlinkClick r:id="rId3"/>
              </a:rPr>
              <a:t>Resources and Support</a:t>
            </a:r>
            <a:r>
              <a:rPr lang="en-US" sz="1400" i="1" dirty="0">
                <a:solidFill>
                  <a:prstClr val="black"/>
                </a:solidFill>
                <a:latin typeface="Arial" panose="020B0604020202020204" pitchFamily="34" charset="0"/>
                <a:cs typeface="Arial" panose="020B0604020202020204" pitchFamily="34" charset="0"/>
              </a:rPr>
              <a:t> pages since launch: 46</a:t>
            </a:r>
          </a:p>
          <a:p>
            <a:pPr marL="211662" lvl="0" indent="0">
              <a:lnSpc>
                <a:spcPct val="115000"/>
              </a:lnSpc>
              <a:buClr>
                <a:srgbClr val="44546A"/>
              </a:buClr>
              <a:buSzPts val="1100"/>
              <a:buNone/>
              <a:defRPr/>
            </a:pPr>
            <a:endParaRPr lang="en-US" sz="14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Topic areas: 8</a:t>
            </a: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Total articles: 71</a:t>
            </a:r>
          </a:p>
          <a:p>
            <a:pPr marL="211662" indent="0">
              <a:lnSpc>
                <a:spcPct val="115000"/>
              </a:lnSpc>
              <a:buClr>
                <a:srgbClr val="44546A"/>
              </a:buClr>
              <a:buSzPts val="1100"/>
              <a:buNone/>
              <a:defRPr/>
            </a:pPr>
            <a:endParaRPr lang="en-US" sz="14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endParaRPr lang="en-US" sz="14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	</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a:t>
            </a:r>
            <a:r>
              <a:rPr kumimoji="0" lang="en-US" sz="1200" b="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To build trust by giving all Veterans and their family members the information they need to understand, access, and manage their VA benefits and services—using a single, plain-language </a:t>
            </a:r>
            <a:r>
              <a:rPr kumimoji="0" lang="en-US" sz="1200" b="0" u="none" strike="noStrike" kern="1200" cap="none" spc="0" normalizeH="0" baseline="0" noProof="0" dirty="0" err="1">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VA.gov</a:t>
            </a:r>
            <a:r>
              <a:rPr kumimoji="0" lang="en-US" sz="1200" b="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voice</a:t>
            </a:r>
          </a:p>
        </p:txBody>
      </p:sp>
    </p:spTree>
    <p:extLst>
      <p:ext uri="{BB962C8B-B14F-4D97-AF65-F5344CB8AC3E}">
        <p14:creationId xmlns:p14="http://schemas.microsoft.com/office/powerpoint/2010/main" val="327898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A9E54BA6B69C458B0931B483A9A4A3" ma:contentTypeVersion="0" ma:contentTypeDescription="Create a new document." ma:contentTypeScope="" ma:versionID="91ee4d68e5366d98fc80bd9b26014c11">
  <xsd:schema xmlns:xsd="http://www.w3.org/2001/XMLSchema" xmlns:xs="http://www.w3.org/2001/XMLSchema" xmlns:p="http://schemas.microsoft.com/office/2006/metadata/properties" targetNamespace="http://schemas.microsoft.com/office/2006/metadata/properties" ma:root="true" ma:fieldsID="7cdf7a6860228536088953e54c4b698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A88AEED-A067-4C05-97AE-D4303878B3A2}">
  <ds:schemaRefs>
    <ds:schemaRef ds:uri="http://schemas.microsoft.com/sharepoint/v3/contenttype/forms"/>
  </ds:schemaRefs>
</ds:datastoreItem>
</file>

<file path=customXml/itemProps2.xml><?xml version="1.0" encoding="utf-8"?>
<ds:datastoreItem xmlns:ds="http://schemas.openxmlformats.org/officeDocument/2006/customXml" ds:itemID="{3F3A4936-9CBB-499C-B580-D942A9707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4B59D89-1131-461A-A025-082154C8B47D}">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207130</TotalTime>
  <Words>171</Words>
  <Application>Microsoft Macintosh PowerPoint</Application>
  <PresentationFormat>Widescreen</PresentationFormat>
  <Paragraphs>26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Sitewide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of Teams protocol</dc:title>
  <dc:creator>Roueche, Rachael M.</dc:creator>
  <cp:lastModifiedBy>Hecht, Randi</cp:lastModifiedBy>
  <cp:revision>148</cp:revision>
  <dcterms:created xsi:type="dcterms:W3CDTF">2021-02-18T01:44:28Z</dcterms:created>
  <dcterms:modified xsi:type="dcterms:W3CDTF">2022-01-04T14:44:31Z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0x0101009FA9E54BA6B69C458B0931B483A9A4A3</vt:lpwstr>
  </property>
</Properties>
</file>