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702" r:id="rId1"/>
  </p:sldMasterIdLst>
  <p:notesMasterIdLst>
    <p:notesMasterId r:id="rId9"/>
  </p:notesMasterIdLst>
  <p:sldIdLst>
    <p:sldId id="5149" r:id="rId2"/>
    <p:sldId id="5157" r:id="rId3"/>
    <p:sldId id="5172" r:id="rId4"/>
    <p:sldId id="5162" r:id="rId5"/>
    <p:sldId id="5180" r:id="rId6"/>
    <p:sldId id="5178" r:id="rId7"/>
    <p:sldId id="5168" r:id="rId8"/>
  </p:sldIdLst>
  <p:sldSz cx="9144000" cy="5143500" type="screen16x9"/>
  <p:notesSz cx="6858000" cy="9144000"/>
  <p:embeddedFontLst>
    <p:embeddedFont>
      <p:font typeface="Bitter" panose="02000000000000000000" pitchFamily="2" charset="77"/>
      <p:regular r:id="rId10"/>
      <p:bold r:id="rId10"/>
      <p:italic r:id="rId10"/>
    </p:embeddedFont>
    <p:embeddedFont>
      <p:font typeface="Calibri" panose="020F0502020204030204" pitchFamily="34" charset="0"/>
      <p:regular r:id="rId10"/>
      <p:bold r:id="rId10"/>
      <p:italic r:id="rId10"/>
      <p:boldItalic r:id="rId10"/>
    </p:embeddedFont>
    <p:embeddedFont>
      <p:font typeface="Source Sans Pro" panose="020B0503030403020204" pitchFamily="34" charset="0"/>
      <p:regular r:id="rId10"/>
      <p:bold r:id="rId10"/>
      <p:italic r:id="rId10"/>
      <p:boldItalic r:id="rId10"/>
    </p:embeddedFont>
    <p:embeddedFont>
      <p:font typeface="Source Sans Pro SemiBold" panose="020B0503030403020204" pitchFamily="34" charset="0"/>
      <p:regular r:id="rId10"/>
      <p:bold r:id="rId10"/>
      <p:italic r:id="rId10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28" userDrawn="1">
          <p15:clr>
            <a:srgbClr val="A4A3A4"/>
          </p15:clr>
        </p15:guide>
        <p15:guide id="2" pos="3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ffman, Kevin M." initials="HKM" lastIdx="15" clrIdx="0">
    <p:extLst>
      <p:ext uri="{19B8F6BF-5375-455C-9EA6-DF929625EA0E}">
        <p15:presenceInfo xmlns:p15="http://schemas.microsoft.com/office/powerpoint/2012/main" userId="S::kevin.hoffman1@va.gov::2d568d14-962b-42fb-8a8d-1b66ef757b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  <a:srgbClr val="0A406F"/>
    <a:srgbClr val="053F71"/>
    <a:srgbClr val="011893"/>
    <a:srgbClr val="005493"/>
    <a:srgbClr val="0096FF"/>
    <a:srgbClr val="7A81FF"/>
    <a:srgbClr val="1073B9"/>
    <a:srgbClr val="9DDAF0"/>
    <a:srgbClr val="368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FFBD64-8CB4-4449-B249-3EB70ECF99BD}">
  <a:tblStyle styleId="{48FFBD64-8CB4-4449-B249-3EB70ECF99BD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EBEB"/>
          </a:solidFill>
        </a:fill>
      </a:tcStyle>
    </a:wholeTbl>
    <a:band2H>
      <a:tcTxStyle b="off" i="of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EFDFD"/>
      </a:tcTxStyle>
      <a:tcStyle>
        <a:tcBdr>
          <a:lef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254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EFDFD"/>
      </a:tcTxStyle>
      <a:tcStyle>
        <a:tcBdr>
          <a:lef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0086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2"/>
    <p:restoredTop sz="91135"/>
  </p:normalViewPr>
  <p:slideViewPr>
    <p:cSldViewPr snapToGrid="0" snapToObjects="1">
      <p:cViewPr varScale="1">
        <p:scale>
          <a:sx n="108" d="100"/>
          <a:sy n="108" d="100"/>
        </p:scale>
        <p:origin x="216" y="328"/>
      </p:cViewPr>
      <p:guideLst>
        <p:guide orient="horz" pos="2428"/>
        <p:guide pos="336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NUL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71275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92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9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Map shows DEPO and Platform work – this mainly refers to who’s leading what. We also have phases: IA debt, Ongoing work, and “Next Gen.”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29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2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44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764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mtClean="0">
                <a:solidFill>
                  <a:schemeClr val="dk2"/>
                </a:solidFill>
              </a:rPr>
              <a:pPr algn="r"/>
              <a:t>‹#›</a:t>
            </a:fld>
            <a:endParaRPr lang="en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99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1_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514351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elvetica Neue"/>
              <a:buNone/>
              <a:defRPr sz="28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90517" y="734616"/>
            <a:ext cx="8301037" cy="3787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35559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378" marR="0" lvl="1" indent="-35559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566" marR="0" lvl="2" indent="-35559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754" marR="0" lvl="3" indent="-35559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5943" marR="0" lvl="4" indent="-35559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132" marR="0" lvl="5" indent="-31431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1431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1431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1431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661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11334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 sz="900" b="1">
                <a:latin typeface="Source Sans Pro"/>
                <a:cs typeface="Source Sans Pro"/>
              </a:defRPr>
            </a:lvl1pPr>
          </a:lstStyle>
          <a:p>
            <a:pPr algn="r"/>
            <a:fld id="{00000000-1234-1234-1234-123412341234}" type="slidenum">
              <a:rPr lang="en" smtClean="0">
                <a:solidFill>
                  <a:schemeClr val="dk2"/>
                </a:solidFill>
              </a:rPr>
              <a:pPr algn="r"/>
              <a:t>‹#›</a:t>
            </a:fld>
            <a:endParaRPr lang="en" dirty="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709" r:id="rId7"/>
    <p:sldLayoutId id="214748389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artment-of-veterans-affairs/va.gov-team/blob/master/products/global/IA-strategy%2Bplanning/IA-planning-roadmap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pp.mural.co/t/departmentofveteransaffairs9999/m/departmentofveteransaffairs9999/1592598791785/debc1b99ef8b34444174e7ab691b4757b4027d6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artment-of-veterans-affairs/va.gov-team/blob/master/products/global/IA-strategy%2Bplanning/information-architecture-activities.m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eg.Peters@va.gov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Mikki@adhocteam.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73B9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68"/>
          <p:cNvSpPr txBox="1"/>
          <p:nvPr/>
        </p:nvSpPr>
        <p:spPr>
          <a:xfrm>
            <a:off x="408920" y="3719977"/>
            <a:ext cx="7919292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-US" sz="18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Meg Peters and Mikki </a:t>
            </a:r>
            <a:r>
              <a:rPr lang="en-US" sz="1800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Northuis</a:t>
            </a:r>
            <a:r>
              <a:rPr lang="en-US" sz="18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  June 24, 2020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en-US" sz="18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rgbClr val="E31C3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367"/>
          <p:cNvSpPr txBox="1">
            <a:spLocks/>
          </p:cNvSpPr>
          <p:nvPr/>
        </p:nvSpPr>
        <p:spPr>
          <a:xfrm>
            <a:off x="396230" y="1531403"/>
            <a:ext cx="7110700" cy="1972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" sz="4000" b="1" dirty="0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Information </a:t>
            </a:r>
            <a:r>
              <a:rPr lang="en" sz="4000" b="1" dirty="0" err="1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archit</a:t>
            </a:r>
            <a:r>
              <a:rPr lang="en-US" sz="4000" b="1" dirty="0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e</a:t>
            </a:r>
            <a:r>
              <a:rPr lang="en" sz="4000" b="1" dirty="0" err="1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cture</a:t>
            </a:r>
            <a:r>
              <a:rPr lang="en" sz="4000" b="1" dirty="0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 planning</a:t>
            </a:r>
          </a:p>
        </p:txBody>
      </p:sp>
      <p:cxnSp>
        <p:nvCxnSpPr>
          <p:cNvPr id="15" name="Shape 369"/>
          <p:cNvCxnSpPr>
            <a:cxnSpLocks/>
          </p:cNvCxnSpPr>
          <p:nvPr/>
        </p:nvCxnSpPr>
        <p:spPr>
          <a:xfrm>
            <a:off x="485121" y="3612097"/>
            <a:ext cx="8173758" cy="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B6A0CC9-F8B3-D746-BB5B-F6CA8015F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21" y="1412064"/>
            <a:ext cx="608719" cy="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9828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67">
            <a:extLst>
              <a:ext uri="{FF2B5EF4-FFF2-40B4-BE49-F238E27FC236}">
                <a16:creationId xmlns:a16="http://schemas.microsoft.com/office/drawing/2014/main" id="{6F1B237C-5DC1-2B42-B976-852A669E979D}"/>
              </a:ext>
            </a:extLst>
          </p:cNvPr>
          <p:cNvSpPr txBox="1">
            <a:spLocks/>
          </p:cNvSpPr>
          <p:nvPr/>
        </p:nvSpPr>
        <p:spPr>
          <a:xfrm>
            <a:off x="397566" y="31520"/>
            <a:ext cx="8746434" cy="9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Today we want to:  </a:t>
            </a:r>
          </a:p>
        </p:txBody>
      </p:sp>
      <p:cxnSp>
        <p:nvCxnSpPr>
          <p:cNvPr id="8" name="Shape 369">
            <a:extLst>
              <a:ext uri="{FF2B5EF4-FFF2-40B4-BE49-F238E27FC236}">
                <a16:creationId xmlns:a16="http://schemas.microsoft.com/office/drawing/2014/main" id="{2A7FCBF9-EBCC-7842-8A09-853002BEBE38}"/>
              </a:ext>
            </a:extLst>
          </p:cNvPr>
          <p:cNvCxnSpPr>
            <a:cxnSpLocks/>
          </p:cNvCxnSpPr>
          <p:nvPr/>
        </p:nvCxnSpPr>
        <p:spPr>
          <a:xfrm>
            <a:off x="485121" y="1105715"/>
            <a:ext cx="8173758" cy="0"/>
          </a:xfrm>
          <a:prstGeom prst="straightConnector1">
            <a:avLst/>
          </a:prstGeom>
          <a:noFill/>
          <a:ln w="28575" cap="flat" cmpd="sng">
            <a:solidFill>
              <a:srgbClr val="1073B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71FF960-3924-674C-BA29-12B7144F9691}"/>
              </a:ext>
            </a:extLst>
          </p:cNvPr>
          <p:cNvSpPr/>
          <p:nvPr/>
        </p:nvSpPr>
        <p:spPr>
          <a:xfrm>
            <a:off x="485121" y="1496523"/>
            <a:ext cx="7962193" cy="2230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14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Show you the “lay of the land” for IA needs</a:t>
            </a:r>
          </a:p>
          <a:p>
            <a:pPr marL="342900" indent="-342900">
              <a:lnSpc>
                <a:spcPts val="14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Share our plan </a:t>
            </a:r>
          </a:p>
          <a:p>
            <a:pPr marL="342900" indent="-342900">
              <a:lnSpc>
                <a:spcPts val="14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Answer questions + get your thoughts on ^</a:t>
            </a:r>
          </a:p>
          <a:p>
            <a:pPr>
              <a:lnSpc>
                <a:spcPts val="1400"/>
              </a:lnSpc>
              <a:spcBef>
                <a:spcPts val="1400"/>
              </a:spcBef>
              <a:spcAft>
                <a:spcPts val="1400"/>
              </a:spcAft>
            </a:pPr>
            <a:endParaRPr lang="en-US" sz="2400" dirty="0">
              <a:solidFill>
                <a:srgbClr val="053F7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Merriweather" charset="0"/>
            </a:endParaRPr>
          </a:p>
          <a:p>
            <a:pPr>
              <a:lnSpc>
                <a:spcPts val="1400"/>
              </a:lnSpc>
              <a:spcBef>
                <a:spcPts val="1400"/>
              </a:spcBef>
              <a:spcAft>
                <a:spcPts val="1400"/>
              </a:spcAft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263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67">
            <a:extLst>
              <a:ext uri="{FF2B5EF4-FFF2-40B4-BE49-F238E27FC236}">
                <a16:creationId xmlns:a16="http://schemas.microsoft.com/office/drawing/2014/main" id="{6F1B237C-5DC1-2B42-B976-852A669E979D}"/>
              </a:ext>
            </a:extLst>
          </p:cNvPr>
          <p:cNvSpPr txBox="1">
            <a:spLocks/>
          </p:cNvSpPr>
          <p:nvPr/>
        </p:nvSpPr>
        <p:spPr>
          <a:xfrm>
            <a:off x="397566" y="49818"/>
            <a:ext cx="8038863" cy="9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Refresher… IA is about designing and testing: </a:t>
            </a:r>
            <a:endParaRPr lang="en" sz="2400" b="1" dirty="0">
              <a:solidFill>
                <a:srgbClr val="1073B9"/>
              </a:solidFill>
              <a:highlight>
                <a:srgbClr val="FFFF00"/>
              </a:highlight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8" name="Shape 369">
            <a:extLst>
              <a:ext uri="{FF2B5EF4-FFF2-40B4-BE49-F238E27FC236}">
                <a16:creationId xmlns:a16="http://schemas.microsoft.com/office/drawing/2014/main" id="{2A7FCBF9-EBCC-7842-8A09-853002BEBE38}"/>
              </a:ext>
            </a:extLst>
          </p:cNvPr>
          <p:cNvCxnSpPr>
            <a:cxnSpLocks/>
          </p:cNvCxnSpPr>
          <p:nvPr/>
        </p:nvCxnSpPr>
        <p:spPr>
          <a:xfrm>
            <a:off x="485121" y="1154009"/>
            <a:ext cx="8173758" cy="0"/>
          </a:xfrm>
          <a:prstGeom prst="straightConnector1">
            <a:avLst/>
          </a:prstGeom>
          <a:noFill/>
          <a:ln w="28575" cap="flat" cmpd="sng">
            <a:solidFill>
              <a:srgbClr val="1073B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71FF960-3924-674C-BA29-12B7144F9691}"/>
              </a:ext>
            </a:extLst>
          </p:cNvPr>
          <p:cNvSpPr/>
          <p:nvPr/>
        </p:nvSpPr>
        <p:spPr>
          <a:xfrm>
            <a:off x="436755" y="1287076"/>
            <a:ext cx="8309679" cy="444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Navigation system: </a:t>
            </a: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Top nav, header, on-page links, </a:t>
            </a:r>
            <a:b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side nav, footer, user flows, etc. </a:t>
            </a:r>
          </a:p>
          <a:p>
            <a:pPr marL="342900" indent="-342900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Structure: </a:t>
            </a: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Site structure, page templates, etc.</a:t>
            </a:r>
          </a:p>
          <a:p>
            <a:pPr marL="342900" indent="-342900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Search: </a:t>
            </a: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Search flows, page templates, and search tuning</a:t>
            </a:r>
          </a:p>
          <a:p>
            <a:pPr marL="342900" indent="-342900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Names and labels:</a:t>
            </a: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 Page titles, navigation labels, URLs, facility names, and more (think SEO!)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Taxonomies:</a:t>
            </a: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 Structured metadata to help users find things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053F71"/>
              </a:solidFill>
              <a:latin typeface="Bitter" panose="02000000000000000000" pitchFamily="2" charset="77"/>
              <a:ea typeface="Merriweather" charset="0"/>
              <a:cs typeface="Merriweather" charset="0"/>
            </a:endParaRPr>
          </a:p>
          <a:p>
            <a:pPr marL="342900" indent="-3429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53F71"/>
              </a:solidFill>
              <a:latin typeface="Bitter" panose="02000000000000000000" pitchFamily="2" charset="77"/>
              <a:ea typeface="Merriweather" charset="0"/>
              <a:cs typeface="Merriweat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19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67">
            <a:extLst>
              <a:ext uri="{FF2B5EF4-FFF2-40B4-BE49-F238E27FC236}">
                <a16:creationId xmlns:a16="http://schemas.microsoft.com/office/drawing/2014/main" id="{6F1B237C-5DC1-2B42-B976-852A669E979D}"/>
              </a:ext>
            </a:extLst>
          </p:cNvPr>
          <p:cNvSpPr txBox="1">
            <a:spLocks/>
          </p:cNvSpPr>
          <p:nvPr/>
        </p:nvSpPr>
        <p:spPr>
          <a:xfrm>
            <a:off x="397566" y="-14585"/>
            <a:ext cx="8073333" cy="9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Road trip! We’ve mapped out IA needs for </a:t>
            </a:r>
            <a:r>
              <a:rPr lang="en-US" sz="2400" b="1" dirty="0" err="1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VA.gov</a:t>
            </a:r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. </a:t>
            </a:r>
            <a:endParaRPr lang="en" sz="2400" b="1" dirty="0">
              <a:solidFill>
                <a:srgbClr val="1073B9"/>
              </a:solidFill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CED3CA-8E58-DB44-AECF-D3124E25FC53}"/>
              </a:ext>
            </a:extLst>
          </p:cNvPr>
          <p:cNvSpPr/>
          <p:nvPr/>
        </p:nvSpPr>
        <p:spPr>
          <a:xfrm>
            <a:off x="397566" y="4611493"/>
            <a:ext cx="8073334" cy="280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1200"/>
              </a:spcBef>
            </a:pPr>
            <a:r>
              <a:rPr lang="en-US" sz="16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^ This is a living map. Let us know if we’ve missed something. </a:t>
            </a:r>
            <a:r>
              <a:rPr lang="en-US" sz="1600" dirty="0">
                <a:solidFill>
                  <a:srgbClr val="0432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the IA planning roadmap</a:t>
            </a:r>
            <a:r>
              <a:rPr lang="en-US" sz="16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FC512-6020-FB45-B904-342382B3A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96" y="1074420"/>
            <a:ext cx="6772574" cy="32726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876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67">
            <a:extLst>
              <a:ext uri="{FF2B5EF4-FFF2-40B4-BE49-F238E27FC236}">
                <a16:creationId xmlns:a16="http://schemas.microsoft.com/office/drawing/2014/main" id="{6F1B237C-5DC1-2B42-B976-852A669E979D}"/>
              </a:ext>
            </a:extLst>
          </p:cNvPr>
          <p:cNvSpPr txBox="1">
            <a:spLocks/>
          </p:cNvSpPr>
          <p:nvPr/>
        </p:nvSpPr>
        <p:spPr>
          <a:xfrm>
            <a:off x="163396" y="585323"/>
            <a:ext cx="1721166" cy="86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Here’s </a:t>
            </a:r>
          </a:p>
          <a:p>
            <a:pPr algn="l"/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the </a:t>
            </a:r>
          </a:p>
          <a:p>
            <a:pPr algn="l"/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plan. </a:t>
            </a:r>
            <a:endParaRPr lang="en" sz="2400" b="1" dirty="0">
              <a:solidFill>
                <a:srgbClr val="1073B9"/>
              </a:solidFill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C5245-1CAC-7247-A522-91B2C0146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858" y="233316"/>
            <a:ext cx="7580142" cy="48792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A05001-DD11-5340-9EDF-230885AFFC32}"/>
              </a:ext>
            </a:extLst>
          </p:cNvPr>
          <p:cNvSpPr/>
          <p:nvPr/>
        </p:nvSpPr>
        <p:spPr>
          <a:xfrm>
            <a:off x="163396" y="1520977"/>
            <a:ext cx="2220575" cy="2362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  <a:spcBef>
                <a:spcPts val="1400"/>
              </a:spcBef>
              <a:spcAft>
                <a:spcPts val="800"/>
              </a:spcAft>
            </a:pPr>
            <a:r>
              <a:rPr lang="en-US" sz="18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We’ll start with </a:t>
            </a:r>
            <a:br>
              <a:rPr lang="en-US" sz="18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r>
              <a:rPr lang="en-US" sz="18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these “slices” of </a:t>
            </a:r>
            <a:br>
              <a:rPr lang="en-US" sz="18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r>
              <a:rPr lang="en-US" sz="18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the roadmap.</a:t>
            </a:r>
          </a:p>
          <a:p>
            <a:pPr>
              <a:lnSpc>
                <a:spcPts val="1900"/>
              </a:lnSpc>
              <a:spcBef>
                <a:spcPts val="1400"/>
              </a:spcBef>
              <a:spcAft>
                <a:spcPts val="800"/>
              </a:spcAft>
            </a:pPr>
            <a:r>
              <a:rPr lang="en-US" sz="18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Larger circles mean</a:t>
            </a:r>
            <a:br>
              <a:rPr lang="en-US" sz="18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r>
              <a:rPr lang="en-US" sz="18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more effort. </a:t>
            </a:r>
          </a:p>
          <a:p>
            <a:pPr>
              <a:lnSpc>
                <a:spcPts val="1900"/>
              </a:lnSpc>
              <a:spcBef>
                <a:spcPts val="1400"/>
              </a:spcBef>
              <a:spcAft>
                <a:spcPts val="800"/>
              </a:spcAft>
            </a:pPr>
            <a:r>
              <a:rPr lang="en-US" sz="1800" dirty="0">
                <a:solidFill>
                  <a:srgbClr val="0432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visual is easier to see in Mural</a:t>
            </a:r>
            <a:r>
              <a:rPr lang="en-US" sz="18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9880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67">
            <a:extLst>
              <a:ext uri="{FF2B5EF4-FFF2-40B4-BE49-F238E27FC236}">
                <a16:creationId xmlns:a16="http://schemas.microsoft.com/office/drawing/2014/main" id="{6F1B237C-5DC1-2B42-B976-852A669E979D}"/>
              </a:ext>
            </a:extLst>
          </p:cNvPr>
          <p:cNvSpPr txBox="1">
            <a:spLocks/>
          </p:cNvSpPr>
          <p:nvPr/>
        </p:nvSpPr>
        <p:spPr>
          <a:xfrm>
            <a:off x="397564" y="7775"/>
            <a:ext cx="8073333" cy="9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What’s next?</a:t>
            </a:r>
            <a:endParaRPr lang="en" sz="2400" b="1" dirty="0">
              <a:solidFill>
                <a:srgbClr val="1073B9"/>
              </a:solidFill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8" name="Shape 369">
            <a:extLst>
              <a:ext uri="{FF2B5EF4-FFF2-40B4-BE49-F238E27FC236}">
                <a16:creationId xmlns:a16="http://schemas.microsoft.com/office/drawing/2014/main" id="{2A7FCBF9-EBCC-7842-8A09-853002BEBE38}"/>
              </a:ext>
            </a:extLst>
          </p:cNvPr>
          <p:cNvCxnSpPr>
            <a:cxnSpLocks/>
          </p:cNvCxnSpPr>
          <p:nvPr/>
        </p:nvCxnSpPr>
        <p:spPr>
          <a:xfrm>
            <a:off x="485121" y="955424"/>
            <a:ext cx="8173758" cy="0"/>
          </a:xfrm>
          <a:prstGeom prst="straightConnector1">
            <a:avLst/>
          </a:prstGeom>
          <a:noFill/>
          <a:ln w="28575" cap="flat" cmpd="sng">
            <a:solidFill>
              <a:srgbClr val="1073B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07301-70AF-9E4B-ACE6-EBA3B946D315}"/>
              </a:ext>
            </a:extLst>
          </p:cNvPr>
          <p:cNvSpPr/>
          <p:nvPr/>
        </p:nvSpPr>
        <p:spPr>
          <a:xfrm>
            <a:off x="397564" y="1192408"/>
            <a:ext cx="8746436" cy="3980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0"/>
              </a:spcAft>
            </a:pPr>
            <a:r>
              <a:rPr lang="en-US" sz="205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Come to the IA roles &amp; responsibilities session Monday, June 29 at 4pm.</a:t>
            </a:r>
            <a:br>
              <a:rPr lang="en-US" sz="205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r>
              <a:rPr lang="en-US" sz="205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Help us define DEPO versus Platform IA roles and responsibilities. </a:t>
            </a:r>
          </a:p>
          <a:p>
            <a:pPr>
              <a:spcAft>
                <a:spcPts val="2000"/>
              </a:spcAft>
            </a:pPr>
            <a:r>
              <a:rPr lang="en-US" sz="205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Visit the #</a:t>
            </a:r>
            <a:r>
              <a:rPr lang="en-US" sz="2050" b="1" dirty="0" err="1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ia</a:t>
            </a:r>
            <a:r>
              <a:rPr lang="en-US" sz="205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-forum on Slack.</a:t>
            </a:r>
            <a:br>
              <a:rPr lang="en-US" sz="205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r>
              <a:rPr lang="en-US" sz="205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And comment!</a:t>
            </a:r>
            <a:endParaRPr lang="en-US" sz="2050" b="1" dirty="0">
              <a:solidFill>
                <a:srgbClr val="053F7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Merriweather" charset="0"/>
            </a:endParaRPr>
          </a:p>
          <a:p>
            <a:pPr>
              <a:spcAft>
                <a:spcPts val="1000"/>
              </a:spcAft>
            </a:pPr>
            <a:r>
              <a:rPr lang="en-US" sz="205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Check out IA activities on </a:t>
            </a:r>
            <a:r>
              <a:rPr lang="en-US" sz="2050" b="1" dirty="0" err="1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Github</a:t>
            </a:r>
            <a:r>
              <a:rPr lang="en-US" sz="205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. </a:t>
            </a:r>
            <a:br>
              <a:rPr lang="en-US" sz="205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r>
              <a:rPr lang="en-US" sz="205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See analytics, the roadmap, and what we’re up to:</a:t>
            </a:r>
            <a:br>
              <a:rPr lang="en-US" sz="23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r>
              <a:rPr lang="en-US" sz="1600" dirty="0">
                <a:solidFill>
                  <a:srgbClr val="0432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https://github.com/department-of-veterans-affairs/va.gov-team/blob/master/products/global/IA-strategy%2Bplanning/information-architecture-activities.md</a:t>
            </a:r>
            <a:r>
              <a:rPr lang="en-US" sz="1600" dirty="0">
                <a:solidFill>
                  <a:srgbClr val="0432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   </a:t>
            </a:r>
          </a:p>
          <a:p>
            <a:pPr>
              <a:spcBef>
                <a:spcPts val="1200"/>
              </a:spcBef>
              <a:spcAft>
                <a:spcPts val="1600"/>
              </a:spcAft>
            </a:pPr>
            <a:br>
              <a:rPr lang="en-US" sz="2300" b="1" dirty="0">
                <a:solidFill>
                  <a:srgbClr val="0432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endParaRPr lang="en-US" sz="2300" dirty="0">
              <a:solidFill>
                <a:srgbClr val="0432FF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Merriweat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04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73B9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7"/>
          <p:cNvSpPr txBox="1">
            <a:spLocks/>
          </p:cNvSpPr>
          <p:nvPr/>
        </p:nvSpPr>
        <p:spPr>
          <a:xfrm>
            <a:off x="387900" y="2581985"/>
            <a:ext cx="8304408" cy="921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" sz="3600" b="1" dirty="0">
                <a:solidFill>
                  <a:schemeClr val="bg1"/>
                </a:solidFill>
                <a:latin typeface="Bitter" panose="02000000000000000000" pitchFamily="2" charset="77"/>
                <a:ea typeface="Source Sans Pro" panose="020B0503030403020204" pitchFamily="34" charset="0"/>
                <a:cs typeface="Merriweather"/>
                <a:sym typeface="Merriweather"/>
              </a:rPr>
              <a:t>See you Monday, June 29 at 4pm!</a:t>
            </a:r>
          </a:p>
        </p:txBody>
      </p:sp>
      <p:cxnSp>
        <p:nvCxnSpPr>
          <p:cNvPr id="15" name="Shape 369"/>
          <p:cNvCxnSpPr>
            <a:cxnSpLocks/>
          </p:cNvCxnSpPr>
          <p:nvPr/>
        </p:nvCxnSpPr>
        <p:spPr>
          <a:xfrm>
            <a:off x="518550" y="3573463"/>
            <a:ext cx="7884670" cy="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F7F1EAA-9545-D14C-AA75-889657D35193}"/>
              </a:ext>
            </a:extLst>
          </p:cNvPr>
          <p:cNvSpPr/>
          <p:nvPr/>
        </p:nvSpPr>
        <p:spPr>
          <a:xfrm>
            <a:off x="445050" y="3831305"/>
            <a:ext cx="8247258" cy="1224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2400" b="1" dirty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Merriweather" charset="0"/>
              </a:rPr>
              <a:t>#</a:t>
            </a:r>
            <a:r>
              <a:rPr lang="en-US" sz="2400" b="1" dirty="0" err="1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Merriweather" charset="0"/>
              </a:rPr>
              <a:t>ia</a:t>
            </a:r>
            <a:r>
              <a:rPr lang="en-US" sz="2400" b="1" dirty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Merriweather" charset="0"/>
              </a:rPr>
              <a:t>-forum on Slack</a:t>
            </a:r>
            <a:endParaRPr lang="en-US" sz="2400" b="1" dirty="0">
              <a:solidFill>
                <a:schemeClr val="bg1"/>
              </a:solidFill>
              <a:latin typeface="Source Sans Pro SemiBold" panose="020B0503030403020204" pitchFamily="34" charset="0"/>
              <a:ea typeface="Source Sans Pro SemiBold" panose="020B0503030403020204" pitchFamily="34" charset="0"/>
              <a:cs typeface="Merriweather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ts val="14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Meg.Peters@va.gov</a:t>
            </a: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  |  </a:t>
            </a: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Mikki@adhocteam.us</a:t>
            </a: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  </a:t>
            </a:r>
          </a:p>
          <a:p>
            <a:pPr>
              <a:lnSpc>
                <a:spcPts val="1400"/>
              </a:lnSpc>
              <a:spcBef>
                <a:spcPts val="1200"/>
              </a:spcBef>
              <a:spcAft>
                <a:spcPts val="600"/>
              </a:spcAft>
            </a:pPr>
            <a:endParaRPr lang="en-US" sz="2200" dirty="0">
              <a:solidFill>
                <a:schemeClr val="bg1"/>
              </a:solidFill>
              <a:latin typeface="Bitter" panose="02000000000000000000" pitchFamily="2" charset="77"/>
              <a:ea typeface="Merriweather" charset="0"/>
              <a:cs typeface="Merriweat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807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imple-light-2">
  <a:themeElements>
    <a:clrScheme name="Custom 5">
      <a:dk1>
        <a:srgbClr val="303844"/>
      </a:dk1>
      <a:lt1>
        <a:srgbClr val="FFFFFF"/>
      </a:lt1>
      <a:dk2>
        <a:srgbClr val="0D71BC"/>
      </a:dk2>
      <a:lt2>
        <a:srgbClr val="7F8EA4"/>
      </a:lt2>
      <a:accent1>
        <a:srgbClr val="A2992C"/>
      </a:accent1>
      <a:accent2>
        <a:srgbClr val="D9C708"/>
      </a:accent2>
      <a:accent3>
        <a:srgbClr val="112E51"/>
      </a:accent3>
      <a:accent4>
        <a:srgbClr val="0A5BAE"/>
      </a:accent4>
      <a:accent5>
        <a:srgbClr val="474C6A"/>
      </a:accent5>
      <a:accent6>
        <a:srgbClr val="8B898B"/>
      </a:accent6>
      <a:hlink>
        <a:srgbClr val="DEDBBD"/>
      </a:hlink>
      <a:folHlink>
        <a:srgbClr val="D9C7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 training day 1" id="{15C891F7-E339-DD4E-A2B9-A60D4C229FA1}" vid="{B94603EA-95FF-5D46-AFE3-A7D55FD4647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39169</TotalTime>
  <Words>340</Words>
  <Application>Microsoft Macintosh PowerPoint</Application>
  <PresentationFormat>On-screen Show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Source Sans Pro</vt:lpstr>
      <vt:lpstr>Helvetica Neue</vt:lpstr>
      <vt:lpstr>Calibri</vt:lpstr>
      <vt:lpstr>Arial</vt:lpstr>
      <vt:lpstr>Source Sans Pro SemiBold</vt:lpstr>
      <vt:lpstr>Bitter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Don’t stop believing  ...in Journey Maps</dc:title>
  <cp:lastModifiedBy>Meg Peters</cp:lastModifiedBy>
  <cp:revision>1621</cp:revision>
  <cp:lastPrinted>2017-09-27T21:49:39Z</cp:lastPrinted>
  <dcterms:modified xsi:type="dcterms:W3CDTF">2020-06-24T18:44:56Z</dcterms:modified>
</cp:coreProperties>
</file>