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703" r:id="rId2"/>
    <p:sldId id="714" r:id="rId3"/>
    <p:sldId id="716" r:id="rId4"/>
    <p:sldId id="705" r:id="rId5"/>
    <p:sldId id="708" r:id="rId6"/>
    <p:sldId id="706" r:id="rId7"/>
    <p:sldId id="707" r:id="rId8"/>
    <p:sldId id="710" r:id="rId9"/>
    <p:sldId id="709" r:id="rId10"/>
    <p:sldId id="711" r:id="rId11"/>
    <p:sldId id="715" r:id="rId12"/>
    <p:sldId id="712" r:id="rId13"/>
    <p:sldId id="7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29000"/>
            <a:ext cx="9144000" cy="1982413"/>
          </a:xfrm>
        </p:spPr>
        <p:txBody>
          <a:bodyPr anchor="b">
            <a:normAutofit/>
          </a:bodyPr>
          <a:lstStyle>
            <a:lvl1pPr algn="ctr">
              <a:defRPr sz="4800" b="1" i="0">
                <a:solidFill>
                  <a:schemeClr val="tx1"/>
                </a:solidFill>
                <a:latin typeface="Avenir Heavy" panose="02000503020000020003" pitchFamily="2" charset="0"/>
              </a:defRPr>
            </a:lvl1pPr>
          </a:lstStyle>
          <a:p>
            <a:r>
              <a:rPr lang="en-US" dirty="0"/>
              <a:t>Click to edit Master title style</a:t>
            </a:r>
          </a:p>
        </p:txBody>
      </p:sp>
      <p:sp>
        <p:nvSpPr>
          <p:cNvPr id="3" name="Subtitle 2"/>
          <p:cNvSpPr>
            <a:spLocks noGrp="1"/>
          </p:cNvSpPr>
          <p:nvPr>
            <p:ph type="subTitle" idx="1"/>
          </p:nvPr>
        </p:nvSpPr>
        <p:spPr>
          <a:xfrm>
            <a:off x="1524000" y="5411413"/>
            <a:ext cx="9144000" cy="760787"/>
          </a:xfrm>
        </p:spPr>
        <p:txBody>
          <a:bodyPr>
            <a:normAutofit/>
          </a:bodyPr>
          <a:lstStyle>
            <a:lvl1pPr marL="0" indent="0" algn="ctr">
              <a:spcBef>
                <a:spcPts val="0"/>
              </a:spcBef>
              <a:spcAft>
                <a:spcPts val="0"/>
              </a:spcAft>
              <a:buNone/>
              <a:defRPr sz="1867">
                <a:solidFill>
                  <a:schemeClr val="bg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9" name="Picture 8">
            <a:extLst>
              <a:ext uri="{FF2B5EF4-FFF2-40B4-BE49-F238E27FC236}">
                <a16:creationId xmlns:a16="http://schemas.microsoft.com/office/drawing/2014/main" id="{CAD9225C-2C5D-3D4F-A2DE-BC3A6CA0F4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8538" t="17094" r="16561" b="16104"/>
          <a:stretch/>
        </p:blipFill>
        <p:spPr>
          <a:xfrm>
            <a:off x="3996394" y="184152"/>
            <a:ext cx="4199213" cy="3244849"/>
          </a:xfrm>
          <a:prstGeom prst="rect">
            <a:avLst/>
          </a:prstGeom>
        </p:spPr>
      </p:pic>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6823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a:xfrm>
            <a:off x="609600" y="6356351"/>
            <a:ext cx="3097876" cy="365125"/>
          </a:xfrm>
        </p:spPr>
        <p:txBody>
          <a:bodyPr/>
          <a:lstStyle/>
          <a:p>
            <a:r>
              <a:rPr lang="en-US" dirty="0"/>
              <a:t>DIGITAL EXPERIENCE PRODUCT OFFICE</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p>
            <a:fld id="{C9F7588F-6348-F24B-A92C-146CC9ED7FC5}" type="slidenum">
              <a:rPr lang="en-US" smtClean="0"/>
              <a:pPr/>
              <a:t>‹#›</a:t>
            </a:fld>
            <a:endParaRPr lang="en-US" dirty="0"/>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609600" y="2768944"/>
            <a:ext cx="5283200" cy="3403256"/>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609600" y="1701800"/>
            <a:ext cx="5283200" cy="1067144"/>
          </a:xfrm>
        </p:spPr>
        <p:txBody>
          <a:bodyPr>
            <a:noAutofit/>
          </a:bodyPr>
          <a:lstStyle>
            <a:lvl1pPr marL="0" indent="0">
              <a:spcAft>
                <a:spcPts val="0"/>
              </a:spcAft>
              <a:buNone/>
              <a:defRPr sz="2667" b="1"/>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6299200" y="2768944"/>
            <a:ext cx="5283200" cy="3403256"/>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6299200" y="1701800"/>
            <a:ext cx="5283200" cy="1067144"/>
          </a:xfrm>
        </p:spPr>
        <p:txBody>
          <a:bodyPr>
            <a:noAutofit/>
          </a:bodyPr>
          <a:lstStyle>
            <a:lvl1pPr marL="0" indent="0">
              <a:spcAft>
                <a:spcPts val="0"/>
              </a:spcAft>
              <a:buNone/>
              <a:defRPr sz="2667" b="1"/>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59245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a:xfrm>
            <a:off x="609599" y="6356351"/>
            <a:ext cx="3106189" cy="365125"/>
          </a:xfrm>
        </p:spPr>
        <p:txBody>
          <a:bodyPr/>
          <a:lstStyle>
            <a:lvl1pPr>
              <a:defRPr>
                <a:solidFill>
                  <a:schemeClr val="tx1">
                    <a:lumMod val="40000"/>
                    <a:lumOff val="60000"/>
                  </a:schemeClr>
                </a:solidFill>
              </a:defRPr>
            </a:lvl1pPr>
          </a:lstStyle>
          <a:p>
            <a:r>
              <a:rPr lang="en-US" dirty="0"/>
              <a:t>DIGITAL EXPERIENCE PRODUCT OFFICE</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609600" y="2768944"/>
            <a:ext cx="5283200" cy="3403256"/>
          </a:xfrm>
        </p:spPr>
        <p:txBody>
          <a:bodyPr>
            <a:norm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609600" y="1701800"/>
            <a:ext cx="5283200" cy="1067144"/>
          </a:xfrm>
        </p:spPr>
        <p:txBody>
          <a:bodyPr>
            <a:noAutofit/>
          </a:bodyPr>
          <a:lstStyle>
            <a:lvl1pPr marL="0" indent="0">
              <a:spcAft>
                <a:spcPts val="0"/>
              </a:spcAft>
              <a:buNone/>
              <a:defRPr sz="2667" b="1">
                <a:solidFill>
                  <a:schemeClr val="bg1"/>
                </a:solidFill>
              </a:defRPr>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6299200" y="2768944"/>
            <a:ext cx="5283200" cy="3403256"/>
          </a:xfrm>
        </p:spPr>
        <p:txBody>
          <a:bodyPr>
            <a:norm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6299200" y="1701800"/>
            <a:ext cx="5283200" cy="1067144"/>
          </a:xfrm>
        </p:spPr>
        <p:txBody>
          <a:bodyPr>
            <a:noAutofit/>
          </a:bodyPr>
          <a:lstStyle>
            <a:lvl1pPr marL="0" indent="0">
              <a:spcAft>
                <a:spcPts val="0"/>
              </a:spcAft>
              <a:buNone/>
              <a:defRPr sz="2667"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66895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609600" y="2475721"/>
            <a:ext cx="5486400" cy="3701244"/>
          </a:xfrm>
          <a:solidFill>
            <a:schemeClr val="bg1">
              <a:lumMod val="95000"/>
            </a:schemeClr>
          </a:solidFill>
          <a:ln w="76200">
            <a:solidFill>
              <a:schemeClr val="bg1"/>
            </a:solidFill>
          </a:ln>
        </p:spPr>
        <p:txBody>
          <a:bodyPr vert="horz" lIns="274320" tIns="228600" rIns="274320" bIns="22860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endParaRPr lang="en-US" dirty="0"/>
          </a:p>
        </p:txBody>
      </p:sp>
      <p:sp>
        <p:nvSpPr>
          <p:cNvPr id="4" name="Content Placeholder 3"/>
          <p:cNvSpPr>
            <a:spLocks noGrp="1"/>
          </p:cNvSpPr>
          <p:nvPr>
            <p:ph sz="half" idx="2"/>
          </p:nvPr>
        </p:nvSpPr>
        <p:spPr>
          <a:xfrm>
            <a:off x="6096000" y="2475721"/>
            <a:ext cx="5486400" cy="3701244"/>
          </a:xfrm>
          <a:solidFill>
            <a:schemeClr val="bg1">
              <a:lumMod val="95000"/>
            </a:schemeClr>
          </a:solidFill>
          <a:ln w="76200">
            <a:solidFill>
              <a:schemeClr val="bg1"/>
            </a:solidFill>
          </a:ln>
        </p:spPr>
        <p:txBody>
          <a:bodyPr vert="horz" lIns="274320" tIns="228600" rIns="274320" bIns="228600" rtlCol="0">
            <a:normAutofit/>
          </a:bodyPr>
          <a:lstStyle>
            <a:lvl1pPr marL="304792"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Avenir" panose="02000503020000020003" pitchFamily="2" charset="0"/>
                <a:ea typeface="+mn-ea"/>
                <a:cs typeface="+mn-cs"/>
              </a:defRPr>
            </a:lvl1pPr>
            <a:lvl2pPr marL="755885"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Avenir" panose="02000503020000020003" pitchFamily="2" charset="0"/>
                <a:ea typeface="+mn-ea"/>
                <a:cs typeface="+mn-cs"/>
              </a:defRPr>
            </a:lvl2pPr>
            <a:lvl3pPr marL="1219170"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Avenir" panose="02000503020000020003" pitchFamily="2" charset="0"/>
                <a:ea typeface="+mn-ea"/>
                <a:cs typeface="+mn-cs"/>
              </a:defRPr>
            </a:lvl3pPr>
            <a:lvl4pPr marL="1670262"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Avenir" panose="02000503020000020003" pitchFamily="2" charset="0"/>
                <a:ea typeface="+mn-ea"/>
                <a:cs typeface="+mn-cs"/>
              </a:defRPr>
            </a:lvl4pPr>
            <a:lvl5pPr marL="2133547"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a:solidFill>
                  <a:schemeClr val="tx2"/>
                </a:solidFill>
                <a:latin typeface="Avenir" panose="02000503020000020003" pitchFamily="2" charset="0"/>
                <a:ea typeface="+mn-ea"/>
                <a:cs typeface="+mn-cs"/>
              </a:defRPr>
            </a:lvl5pPr>
          </a:lstStyle>
          <a:p>
            <a:pPr marL="304792" lvl="0" indent="-304792" algn="l" defTabSz="914377" rtl="0" eaLnBrk="1" latinLnBrk="0" hangingPunct="1">
              <a:lnSpc>
                <a:spcPct val="120000"/>
              </a:lnSpc>
              <a:spcBef>
                <a:spcPts val="0"/>
              </a:spcBef>
              <a:spcAft>
                <a:spcPts val="800"/>
              </a:spcAft>
              <a:buFont typeface="Arial" panose="020B0604020202020204" pitchFamily="34" charset="0"/>
              <a:buChar char="•"/>
            </a:pPr>
            <a:r>
              <a:rPr lang="en-US"/>
              <a:t>Click to edit Master text styles</a:t>
            </a:r>
          </a:p>
          <a:p>
            <a:pPr marL="304792" lvl="1" indent="-304792" algn="l" defTabSz="914377" rtl="0" eaLnBrk="1" latinLnBrk="0" hangingPunct="1">
              <a:lnSpc>
                <a:spcPct val="120000"/>
              </a:lnSpc>
              <a:spcBef>
                <a:spcPts val="0"/>
              </a:spcBef>
              <a:spcAft>
                <a:spcPts val="800"/>
              </a:spcAft>
              <a:buFont typeface="Arial" panose="020B0604020202020204" pitchFamily="34" charset="0"/>
              <a:buChar char="•"/>
            </a:pPr>
            <a:r>
              <a:rPr lang="en-US"/>
              <a:t>Second level</a:t>
            </a:r>
          </a:p>
          <a:p>
            <a:pPr marL="304792" lvl="2" indent="-304792" algn="l" defTabSz="914377" rtl="0" eaLnBrk="1" latinLnBrk="0" hangingPunct="1">
              <a:lnSpc>
                <a:spcPct val="120000"/>
              </a:lnSpc>
              <a:spcBef>
                <a:spcPts val="0"/>
              </a:spcBef>
              <a:spcAft>
                <a:spcPts val="800"/>
              </a:spcAft>
              <a:buFont typeface="Arial" panose="020B0604020202020204" pitchFamily="34" charset="0"/>
              <a:buChar char="•"/>
            </a:pPr>
            <a:r>
              <a:rPr lang="en-US"/>
              <a:t>Third level</a:t>
            </a:r>
          </a:p>
          <a:p>
            <a:pPr marL="304792" lvl="3" indent="-304792" algn="l" defTabSz="914377" rtl="0" eaLnBrk="1" latinLnBrk="0" hangingPunct="1">
              <a:lnSpc>
                <a:spcPct val="120000"/>
              </a:lnSpc>
              <a:spcBef>
                <a:spcPts val="0"/>
              </a:spcBef>
              <a:spcAft>
                <a:spcPts val="800"/>
              </a:spcAft>
              <a:buFont typeface="Arial" panose="020B0604020202020204" pitchFamily="34" charset="0"/>
              <a:buChar char="•"/>
            </a:pPr>
            <a:r>
              <a:rPr lang="en-US"/>
              <a:t>Fourth level</a:t>
            </a:r>
          </a:p>
          <a:p>
            <a:pPr marL="304792" lvl="4" indent="-304792" algn="l" defTabSz="914377" rtl="0" eaLnBrk="1" latinLnBrk="0" hangingPunct="1">
              <a:lnSpc>
                <a:spcPct val="120000"/>
              </a:lnSpc>
              <a:spcBef>
                <a:spcPts val="0"/>
              </a:spcBef>
              <a:spcAft>
                <a:spcPts val="800"/>
              </a:spcAft>
              <a:buFont typeface="Arial" panose="020B0604020202020204" pitchFamily="34" charset="0"/>
              <a:buChar char="•"/>
            </a:pPr>
            <a:r>
              <a:rPr lang="en-US"/>
              <a:t>Fifth level</a:t>
            </a:r>
            <a:endParaRPr lang="en-US" dirty="0"/>
          </a:p>
        </p:txBody>
      </p:sp>
      <p:sp>
        <p:nvSpPr>
          <p:cNvPr id="5" name="Date Placeholder 4"/>
          <p:cNvSpPr>
            <a:spLocks noGrp="1"/>
          </p:cNvSpPr>
          <p:nvPr>
            <p:ph type="dt" sz="half" idx="10"/>
          </p:nvPr>
        </p:nvSpPr>
        <p:spPr>
          <a:xfrm>
            <a:off x="609600" y="6356351"/>
            <a:ext cx="3006436" cy="365125"/>
          </a:xfrm>
          <a:prstGeom prst="rect">
            <a:avLst/>
          </a:prstGeom>
        </p:spPr>
        <p:txBody>
          <a:bodyPr/>
          <a:lstStyle/>
          <a:p>
            <a:r>
              <a:rPr lang="en-US" dirty="0"/>
              <a:t>DIGITAL EXPERIENCE PRODUCT OFFICE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21256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2475721"/>
            <a:ext cx="5486400" cy="3701244"/>
          </a:xfrm>
          <a:solidFill>
            <a:schemeClr val="accent2">
              <a:lumMod val="60000"/>
              <a:lumOff val="40000"/>
            </a:schemeClr>
          </a:solidFill>
          <a:ln w="76200">
            <a:solidFill>
              <a:schemeClr val="accent1"/>
            </a:solidFill>
          </a:ln>
        </p:spPr>
        <p:txBody>
          <a:bodyPr vert="horz" lIns="274320" tIns="228600" rIns="274320" bIns="228600" rtlCol="0">
            <a:norm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endParaRPr lang="en-US" dirty="0"/>
          </a:p>
        </p:txBody>
      </p:sp>
      <p:sp>
        <p:nvSpPr>
          <p:cNvPr id="4" name="Content Placeholder 3"/>
          <p:cNvSpPr>
            <a:spLocks noGrp="1"/>
          </p:cNvSpPr>
          <p:nvPr>
            <p:ph sz="half" idx="2"/>
          </p:nvPr>
        </p:nvSpPr>
        <p:spPr>
          <a:xfrm>
            <a:off x="6096000" y="2475721"/>
            <a:ext cx="5486400" cy="3701244"/>
          </a:xfrm>
          <a:solidFill>
            <a:schemeClr val="accent2">
              <a:lumMod val="60000"/>
              <a:lumOff val="40000"/>
            </a:schemeClr>
          </a:solidFill>
          <a:ln w="76200">
            <a:solidFill>
              <a:schemeClr val="accent1"/>
            </a:solidFill>
          </a:ln>
        </p:spPr>
        <p:txBody>
          <a:bodyPr vert="horz" lIns="274320" tIns="228600" rIns="274320" bIns="228600" rtlCol="0">
            <a:normAutofit/>
          </a:bodyPr>
          <a:lstStyle>
            <a:lvl1pPr marL="304792"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Avenir" panose="02000503020000020003" pitchFamily="2" charset="0"/>
                <a:ea typeface="+mn-ea"/>
                <a:cs typeface="+mn-cs"/>
              </a:defRPr>
            </a:lvl1pPr>
            <a:lvl2pPr marL="755885"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Avenir" panose="02000503020000020003" pitchFamily="2" charset="0"/>
                <a:ea typeface="+mn-ea"/>
                <a:cs typeface="+mn-cs"/>
              </a:defRPr>
            </a:lvl2pPr>
            <a:lvl3pPr marL="1219170"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Avenir" panose="02000503020000020003" pitchFamily="2" charset="0"/>
                <a:ea typeface="+mn-ea"/>
                <a:cs typeface="+mn-cs"/>
              </a:defRPr>
            </a:lvl3pPr>
            <a:lvl4pPr marL="1670262"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Avenir" panose="02000503020000020003" pitchFamily="2" charset="0"/>
                <a:ea typeface="+mn-ea"/>
                <a:cs typeface="+mn-cs"/>
              </a:defRPr>
            </a:lvl4pPr>
            <a:lvl5pPr marL="2133547" indent="-304792" algn="l" defTabSz="914377" rtl="0" eaLnBrk="1" latinLnBrk="0" hangingPunct="1">
              <a:lnSpc>
                <a:spcPct val="120000"/>
              </a:lnSpc>
              <a:spcBef>
                <a:spcPts val="0"/>
              </a:spcBef>
              <a:spcAft>
                <a:spcPts val="800"/>
              </a:spcAft>
              <a:buFont typeface="Arial" panose="020B0604020202020204" pitchFamily="34" charset="0"/>
              <a:buChar char="•"/>
              <a:defRPr lang="en-US" sz="2667" kern="1200" dirty="0">
                <a:solidFill>
                  <a:schemeClr val="bg1"/>
                </a:solidFill>
                <a:latin typeface="Avenir" panose="02000503020000020003" pitchFamily="2" charset="0"/>
                <a:ea typeface="+mn-ea"/>
                <a:cs typeface="+mn-cs"/>
              </a:defRPr>
            </a:lvl5pPr>
          </a:lstStyle>
          <a:p>
            <a:pPr marL="304792" lvl="0" indent="-304792" algn="l" defTabSz="914377" rtl="0" eaLnBrk="1" latinLnBrk="0" hangingPunct="1">
              <a:lnSpc>
                <a:spcPct val="120000"/>
              </a:lnSpc>
              <a:spcBef>
                <a:spcPts val="0"/>
              </a:spcBef>
              <a:spcAft>
                <a:spcPts val="800"/>
              </a:spcAft>
              <a:buFont typeface="Arial" panose="020B0604020202020204" pitchFamily="34" charset="0"/>
              <a:buChar char="•"/>
            </a:pPr>
            <a:r>
              <a:rPr lang="en-US"/>
              <a:t>Click to edit Master text styles</a:t>
            </a:r>
          </a:p>
          <a:p>
            <a:pPr marL="304792" lvl="1" indent="-304792" algn="l" defTabSz="914377" rtl="0" eaLnBrk="1" latinLnBrk="0" hangingPunct="1">
              <a:lnSpc>
                <a:spcPct val="120000"/>
              </a:lnSpc>
              <a:spcBef>
                <a:spcPts val="0"/>
              </a:spcBef>
              <a:spcAft>
                <a:spcPts val="800"/>
              </a:spcAft>
              <a:buFont typeface="Arial" panose="020B0604020202020204" pitchFamily="34" charset="0"/>
              <a:buChar char="•"/>
            </a:pPr>
            <a:r>
              <a:rPr lang="en-US"/>
              <a:t>Second level</a:t>
            </a:r>
          </a:p>
          <a:p>
            <a:pPr marL="304792" lvl="2" indent="-304792" algn="l" defTabSz="914377" rtl="0" eaLnBrk="1" latinLnBrk="0" hangingPunct="1">
              <a:lnSpc>
                <a:spcPct val="120000"/>
              </a:lnSpc>
              <a:spcBef>
                <a:spcPts val="0"/>
              </a:spcBef>
              <a:spcAft>
                <a:spcPts val="800"/>
              </a:spcAft>
              <a:buFont typeface="Arial" panose="020B0604020202020204" pitchFamily="34" charset="0"/>
              <a:buChar char="•"/>
            </a:pPr>
            <a:r>
              <a:rPr lang="en-US"/>
              <a:t>Third level</a:t>
            </a:r>
          </a:p>
          <a:p>
            <a:pPr marL="304792" lvl="3" indent="-304792" algn="l" defTabSz="914377" rtl="0" eaLnBrk="1" latinLnBrk="0" hangingPunct="1">
              <a:lnSpc>
                <a:spcPct val="120000"/>
              </a:lnSpc>
              <a:spcBef>
                <a:spcPts val="0"/>
              </a:spcBef>
              <a:spcAft>
                <a:spcPts val="800"/>
              </a:spcAft>
              <a:buFont typeface="Arial" panose="020B0604020202020204" pitchFamily="34" charset="0"/>
              <a:buChar char="•"/>
            </a:pPr>
            <a:r>
              <a:rPr lang="en-US"/>
              <a:t>Fourth level</a:t>
            </a:r>
          </a:p>
          <a:p>
            <a:pPr marL="304792" lvl="4" indent="-304792" algn="l" defTabSz="914377" rtl="0" eaLnBrk="1" latinLnBrk="0" hangingPunct="1">
              <a:lnSpc>
                <a:spcPct val="120000"/>
              </a:lnSpc>
              <a:spcBef>
                <a:spcPts val="0"/>
              </a:spcBef>
              <a:spcAft>
                <a:spcPts val="800"/>
              </a:spcAft>
              <a:buFont typeface="Arial" panose="020B0604020202020204" pitchFamily="34" charset="0"/>
              <a:buChar char="•"/>
            </a:pPr>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382442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6096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spcBef>
                <a:spcPts val="0"/>
              </a:spcBef>
              <a:buNone/>
              <a:defRPr sz="2400"/>
            </a:lvl1pPr>
            <a:lvl2pPr marL="451093" indent="0">
              <a:spcBef>
                <a:spcPts val="0"/>
              </a:spcBef>
              <a:buNone/>
              <a:defRPr sz="2400"/>
            </a:lvl2pPr>
            <a:lvl3pPr marL="914377" indent="0">
              <a:spcBef>
                <a:spcPts val="0"/>
              </a:spcBef>
              <a:buNone/>
              <a:defRPr sz="2400"/>
            </a:lvl3pPr>
            <a:lvl4pPr marL="1365470" indent="0">
              <a:spcBef>
                <a:spcPts val="0"/>
              </a:spcBef>
              <a:buNone/>
              <a:defRPr sz="2400"/>
            </a:lvl4pPr>
            <a:lvl5pPr marL="1828754" indent="0">
              <a:spcBef>
                <a:spcPts val="0"/>
              </a:spcBef>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42672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79248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609600" y="1701801"/>
            <a:ext cx="10058400" cy="597704"/>
          </a:xfrm>
        </p:spPr>
        <p:txBody>
          <a:bodyPr/>
          <a:lstStyle>
            <a:lvl1pPr marL="0" indent="0">
              <a:buNone/>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908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spcBef>
                <a:spcPts val="0"/>
              </a:spcBef>
              <a:buNone/>
              <a:defRPr sz="2400">
                <a:solidFill>
                  <a:schemeClr val="bg1"/>
                </a:solidFill>
              </a:defRPr>
            </a:lvl1pPr>
            <a:lvl2pPr marL="451093" indent="0">
              <a:spcBef>
                <a:spcPts val="0"/>
              </a:spcBef>
              <a:buNone/>
              <a:defRPr sz="2400">
                <a:solidFill>
                  <a:schemeClr val="bg1"/>
                </a:solidFill>
              </a:defRPr>
            </a:lvl2pPr>
            <a:lvl3pPr marL="914377" indent="0">
              <a:spcBef>
                <a:spcPts val="0"/>
              </a:spcBef>
              <a:buNone/>
              <a:defRPr sz="2400">
                <a:solidFill>
                  <a:schemeClr val="bg1"/>
                </a:solidFill>
              </a:defRPr>
            </a:lvl3pPr>
            <a:lvl4pPr marL="1365470" indent="0">
              <a:spcBef>
                <a:spcPts val="0"/>
              </a:spcBef>
              <a:buNone/>
              <a:defRPr sz="2400">
                <a:solidFill>
                  <a:schemeClr val="bg1"/>
                </a:solidFill>
              </a:defRPr>
            </a:lvl4pPr>
            <a:lvl5pPr marL="1828754" indent="0">
              <a:spcBef>
                <a:spcPts val="0"/>
              </a:spcBef>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42672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79248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871432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609600" y="2475720"/>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6000" y="2475720"/>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609600" y="4326952"/>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6096000" y="4326952"/>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93" indent="0">
              <a:buNone/>
              <a:defRPr sz="2400"/>
            </a:lvl2pPr>
            <a:lvl3pPr marL="914377" indent="0">
              <a:buNone/>
              <a:defRPr sz="2400"/>
            </a:lvl3pPr>
            <a:lvl4pPr marL="1365470" indent="0">
              <a:buNone/>
              <a:defRPr sz="2400"/>
            </a:lvl4pPr>
            <a:lvl5pPr marL="1828754"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4002059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2475720"/>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6000" y="2475720"/>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609600" y="4326952"/>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6096000" y="4326952"/>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93" indent="0">
              <a:buNone/>
              <a:defRPr sz="2400">
                <a:solidFill>
                  <a:schemeClr val="bg1"/>
                </a:solidFill>
              </a:defRPr>
            </a:lvl2pPr>
            <a:lvl3pPr marL="914377" indent="0">
              <a:buNone/>
              <a:defRPr sz="2400">
                <a:solidFill>
                  <a:schemeClr val="bg1"/>
                </a:solidFill>
              </a:defRPr>
            </a:lvl3pPr>
            <a:lvl4pPr marL="1365470" indent="0">
              <a:buNone/>
              <a:defRPr sz="2400">
                <a:solidFill>
                  <a:schemeClr val="bg1"/>
                </a:solidFill>
              </a:defRPr>
            </a:lvl4pPr>
            <a:lvl5pPr marL="1828754"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515313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1/3">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7111999" cy="863601"/>
          </a:xfrm>
        </p:spPr>
        <p:txBody>
          <a:bodyPr anchor="t">
            <a:normAutofit/>
          </a:bodyPr>
          <a:lstStyle>
            <a:lvl1pPr>
              <a:defRPr sz="3733"/>
            </a:lvl1pPr>
          </a:lstStyle>
          <a:p>
            <a:r>
              <a:rPr lang="en-US"/>
              <a:t>Click to edit Master title style</a:t>
            </a:r>
            <a:endParaRPr lang="en-US" dirty="0"/>
          </a:p>
        </p:txBody>
      </p:sp>
      <p:sp>
        <p:nvSpPr>
          <p:cNvPr id="3" name="Content Placeholder 2"/>
          <p:cNvSpPr>
            <a:spLocks noGrp="1"/>
          </p:cNvSpPr>
          <p:nvPr>
            <p:ph idx="1"/>
          </p:nvPr>
        </p:nvSpPr>
        <p:spPr>
          <a:xfrm>
            <a:off x="8128000" y="0"/>
            <a:ext cx="40640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609600" y="1701803"/>
            <a:ext cx="7112000" cy="4470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609601" y="330200"/>
            <a:ext cx="7111999"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816261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1/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7111999" cy="863601"/>
          </a:xfrm>
        </p:spPr>
        <p:txBody>
          <a:bodyPr anchor="t">
            <a:normAutofit/>
          </a:bodyPr>
          <a:lstStyle>
            <a:lvl1pPr>
              <a:defRPr sz="3733">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128000" y="0"/>
            <a:ext cx="40640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609600" y="1701803"/>
            <a:ext cx="7112000" cy="44703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609601" y="330200"/>
            <a:ext cx="7111999"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24010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944050"/>
            <a:ext cx="10972800" cy="969900"/>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429129"/>
            <a:ext cx="10972800" cy="482408"/>
          </a:xfrm>
        </p:spPr>
        <p:txBody>
          <a:bodyPr>
            <a:normAutofit/>
          </a:bodyPr>
          <a:lstStyle>
            <a:lvl1pPr marL="0" indent="0">
              <a:buNone/>
              <a:defRPr sz="1867" b="1" i="0" cap="all" spc="67" baseline="0">
                <a:solidFill>
                  <a:schemeClr val="bg1"/>
                </a:solidFill>
                <a:latin typeface="Avenir Heavy" panose="02000503020000020003"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cxnSp>
        <p:nvCxnSpPr>
          <p:cNvPr id="8" name="Straight Connector 7">
            <a:extLst>
              <a:ext uri="{FF2B5EF4-FFF2-40B4-BE49-F238E27FC236}">
                <a16:creationId xmlns:a16="http://schemas.microsoft.com/office/drawing/2014/main" id="{1437FEA6-1A2C-D14B-80D4-D1D39CE1B055}"/>
              </a:ext>
            </a:extLst>
          </p:cNvPr>
          <p:cNvCxnSpPr/>
          <p:nvPr userDrawn="1"/>
        </p:nvCxnSpPr>
        <p:spPr>
          <a:xfrm>
            <a:off x="609600" y="3913949"/>
            <a:ext cx="10972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381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1/2">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5283200" cy="863600"/>
          </a:xfrm>
        </p:spPr>
        <p:txBody>
          <a:bodyPr anchor="t">
            <a:normAutofit/>
          </a:bodyPr>
          <a:lstStyle>
            <a:lvl1pPr>
              <a:defRPr sz="3733"/>
            </a:lvl1pPr>
          </a:lstStyle>
          <a:p>
            <a:r>
              <a:rPr lang="en-US"/>
              <a:t>Click to edit Master title style</a:t>
            </a:r>
            <a:endParaRPr lang="en-US" dirty="0"/>
          </a:p>
        </p:txBody>
      </p:sp>
      <p:sp>
        <p:nvSpPr>
          <p:cNvPr id="3" name="Content Placeholder 2"/>
          <p:cNvSpPr>
            <a:spLocks noGrp="1"/>
          </p:cNvSpPr>
          <p:nvPr>
            <p:ph idx="1"/>
          </p:nvPr>
        </p:nvSpPr>
        <p:spPr>
          <a:xfrm>
            <a:off x="6299200" y="0"/>
            <a:ext cx="58928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4078333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1/2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5283200" cy="863600"/>
          </a:xfrm>
        </p:spPr>
        <p:txBody>
          <a:bodyPr anchor="t">
            <a:normAutofit/>
          </a:bodyPr>
          <a:lstStyle>
            <a:lvl1pPr>
              <a:defRPr sz="3733">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299200" y="0"/>
            <a:ext cx="58928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4144788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2/3">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3429000" cy="1314449"/>
          </a:xfrm>
        </p:spPr>
        <p:txBody>
          <a:bodyPr anchor="t">
            <a:noAutofit/>
          </a:bodyPr>
          <a:lstStyle>
            <a:lvl1pPr>
              <a:defRPr sz="3733"/>
            </a:lvl1pPr>
          </a:lstStyle>
          <a:p>
            <a:r>
              <a:rPr lang="en-US"/>
              <a:t>Click to edit Master title style</a:t>
            </a:r>
            <a:endParaRPr lang="en-US" dirty="0"/>
          </a:p>
        </p:txBody>
      </p:sp>
      <p:sp>
        <p:nvSpPr>
          <p:cNvPr id="3" name="Content Placeholder 2"/>
          <p:cNvSpPr>
            <a:spLocks noGrp="1"/>
          </p:cNvSpPr>
          <p:nvPr>
            <p:ph idx="1"/>
          </p:nvPr>
        </p:nvSpPr>
        <p:spPr>
          <a:xfrm>
            <a:off x="4495800" y="0"/>
            <a:ext cx="76962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609600" y="2184400"/>
            <a:ext cx="3429000" cy="3987800"/>
          </a:xfrm>
        </p:spPr>
        <p:txBody>
          <a:bodyPr>
            <a:noAutofit/>
          </a:bodyPr>
          <a:lstStyle>
            <a:lvl1pPr marL="0" indent="0">
              <a:buNone/>
              <a:defRPr sz="2133"/>
            </a:lvl1pPr>
            <a:lvl2pPr marL="451093" indent="0">
              <a:buNone/>
              <a:defRPr sz="2133"/>
            </a:lvl2pPr>
            <a:lvl3pPr marL="914377" indent="0">
              <a:buNone/>
              <a:defRPr sz="2133"/>
            </a:lvl3pPr>
            <a:lvl4pPr marL="1365470" indent="0">
              <a:buNone/>
              <a:defRPr sz="2133"/>
            </a:lvl4pPr>
            <a:lvl5pPr marL="1828754" indent="0">
              <a:buNone/>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821518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2/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3429000" cy="1314449"/>
          </a:xfrm>
        </p:spPr>
        <p:txBody>
          <a:bodyPr anchor="t">
            <a:noAutofit/>
          </a:bodyPr>
          <a:lstStyle>
            <a:lvl1pPr>
              <a:defRPr sz="3733">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95800" y="0"/>
            <a:ext cx="76962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609600" y="2184400"/>
            <a:ext cx="3429000" cy="3987800"/>
          </a:xfrm>
        </p:spPr>
        <p:txBody>
          <a:bodyPr>
            <a:noAutofit/>
          </a:bodyPr>
          <a:lstStyle>
            <a:lvl1pPr marL="0" indent="0">
              <a:buNone/>
              <a:defRPr sz="2133">
                <a:solidFill>
                  <a:schemeClr val="bg1"/>
                </a:solidFill>
              </a:defRPr>
            </a:lvl1pPr>
            <a:lvl2pPr marL="451093" indent="0">
              <a:buNone/>
              <a:defRPr sz="2133">
                <a:solidFill>
                  <a:schemeClr val="bg1"/>
                </a:solidFill>
              </a:defRPr>
            </a:lvl2pPr>
            <a:lvl3pPr marL="914377" indent="0">
              <a:buNone/>
              <a:defRPr sz="2133">
                <a:solidFill>
                  <a:schemeClr val="bg1"/>
                </a:solidFill>
              </a:defRPr>
            </a:lvl3pPr>
            <a:lvl4pPr marL="1365470" indent="0">
              <a:buNone/>
              <a:defRPr sz="2133">
                <a:solidFill>
                  <a:schemeClr val="bg1"/>
                </a:solidFill>
              </a:defRPr>
            </a:lvl4pPr>
            <a:lvl5pPr marL="1828754" indent="0">
              <a:buNone/>
              <a:defRPr sz="21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1210059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Wide">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058400" cy="839787"/>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0" y="1701801"/>
            <a:ext cx="121920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003214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Wid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058400" cy="839787"/>
          </a:xfrm>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0" y="1701801"/>
            <a:ext cx="121920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053168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plit 2/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7721600" y="0"/>
            <a:ext cx="44704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609602" y="685801"/>
            <a:ext cx="6659301" cy="863600"/>
          </a:xfrm>
        </p:spPr>
        <p:txBody>
          <a:bodyPr anchor="t">
            <a:normAutofit/>
          </a:bodyPr>
          <a:lstStyle>
            <a:lvl1pPr>
              <a:defRPr sz="3733"/>
            </a:lvl1pPr>
          </a:lstStyle>
          <a:p>
            <a:r>
              <a:rPr lang="en-US"/>
              <a:t>Click to edit Master title style</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a:xfrm>
            <a:off x="4064000" y="6356351"/>
            <a:ext cx="3204901" cy="365125"/>
          </a:xfrm>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6659301"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6659301"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8128001" y="685800"/>
            <a:ext cx="3454399" cy="5486400"/>
          </a:xfrm>
        </p:spPr>
        <p:txBody>
          <a:bodyPr anchor="ctr"/>
          <a:lstStyle>
            <a:lvl1pPr marL="0" indent="0" algn="l">
              <a:buNone/>
              <a:defRPr>
                <a:solidFill>
                  <a:schemeClr val="bg1"/>
                </a:solidFill>
              </a:defRPr>
            </a:lvl1pPr>
            <a:lvl2pPr marL="451093" indent="0" algn="l">
              <a:buNone/>
              <a:defRPr>
                <a:solidFill>
                  <a:schemeClr val="bg1"/>
                </a:solidFill>
              </a:defRPr>
            </a:lvl2pPr>
            <a:lvl3pPr marL="914377" indent="0" algn="l">
              <a:buNone/>
              <a:defRPr>
                <a:solidFill>
                  <a:schemeClr val="bg1"/>
                </a:solidFill>
              </a:defRPr>
            </a:lvl3pPr>
            <a:lvl4pPr marL="1365470" indent="0" algn="l">
              <a:buNone/>
              <a:defRPr>
                <a:solidFill>
                  <a:schemeClr val="bg1"/>
                </a:solidFill>
              </a:defRPr>
            </a:lvl4pPr>
            <a:lvl5pPr marL="1828754" indent="0" algn="l">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0093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lit 1/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6299200" y="0"/>
            <a:ext cx="589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609601" y="685801"/>
            <a:ext cx="5283200" cy="863600"/>
          </a:xfrm>
        </p:spPr>
        <p:txBody>
          <a:bodyPr anchor="t">
            <a:normAutofit/>
          </a:bodyPr>
          <a:lstStyle>
            <a:lvl1pPr>
              <a:defRPr sz="3733"/>
            </a:lvl1pPr>
          </a:lstStyle>
          <a:p>
            <a:r>
              <a:rPr lang="en-US"/>
              <a:t>Click to edit Master title style</a:t>
            </a:r>
            <a:endParaRPr lang="en-US"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a:xfrm>
            <a:off x="3352800" y="6356351"/>
            <a:ext cx="2540000" cy="365125"/>
          </a:xfrm>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6759614" y="685800"/>
            <a:ext cx="4822785" cy="5486400"/>
          </a:xfrm>
        </p:spPr>
        <p:txBody>
          <a:bodyPr anchor="ctr"/>
          <a:lstStyle>
            <a:lvl1pPr marL="0" indent="0">
              <a:buNone/>
              <a:defRPr>
                <a:solidFill>
                  <a:schemeClr val="bg1"/>
                </a:solidFill>
              </a:defRPr>
            </a:lvl1pPr>
            <a:lvl2pPr marL="451093" indent="0">
              <a:buNone/>
              <a:defRPr>
                <a:solidFill>
                  <a:schemeClr val="bg1"/>
                </a:solidFill>
              </a:defRPr>
            </a:lvl2pPr>
            <a:lvl3pPr marL="914377" indent="0">
              <a:buNone/>
              <a:defRPr>
                <a:solidFill>
                  <a:schemeClr val="bg1"/>
                </a:solidFill>
              </a:defRPr>
            </a:lvl3pPr>
            <a:lvl4pPr marL="1365470" indent="0">
              <a:buNone/>
              <a:defRPr>
                <a:solidFill>
                  <a:schemeClr val="bg1"/>
                </a:solidFill>
              </a:defRPr>
            </a:lvl4pPr>
            <a:lvl5pPr marL="1828754"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98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lit 1/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4470400" y="0"/>
            <a:ext cx="7721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Date Placeholder 4"/>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6" name="Footer Placeholder 5"/>
          <p:cNvSpPr>
            <a:spLocks noGrp="1"/>
          </p:cNvSpPr>
          <p:nvPr>
            <p:ph type="ftr" sz="quarter" idx="11"/>
          </p:nvPr>
        </p:nvSpPr>
        <p:spPr>
          <a:xfrm>
            <a:off x="4923099" y="6356351"/>
            <a:ext cx="3204901" cy="365125"/>
          </a:xfrm>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4923099" y="685800"/>
            <a:ext cx="6659300" cy="5486400"/>
          </a:xfrm>
        </p:spPr>
        <p:txBody>
          <a:bodyPr anchor="ctr"/>
          <a:lstStyle>
            <a:lvl1pPr marL="0" indent="0">
              <a:buNone/>
              <a:defRPr>
                <a:solidFill>
                  <a:schemeClr val="bg1"/>
                </a:solidFill>
              </a:defRPr>
            </a:lvl1pPr>
            <a:lvl2pPr marL="451093" indent="0">
              <a:buNone/>
              <a:defRPr>
                <a:solidFill>
                  <a:schemeClr val="bg1"/>
                </a:solidFill>
              </a:defRPr>
            </a:lvl2pPr>
            <a:lvl3pPr marL="914377" indent="0">
              <a:buNone/>
              <a:defRPr>
                <a:solidFill>
                  <a:schemeClr val="bg1"/>
                </a:solidFill>
              </a:defRPr>
            </a:lvl3pPr>
            <a:lvl4pPr marL="1365470" indent="0">
              <a:buNone/>
              <a:defRPr>
                <a:solidFill>
                  <a:schemeClr val="bg1"/>
                </a:solidFill>
              </a:defRPr>
            </a:lvl4pPr>
            <a:lvl5pPr marL="1828754"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15EB4C65-0043-874A-864A-C95B64D3195B}"/>
              </a:ext>
            </a:extLst>
          </p:cNvPr>
          <p:cNvSpPr>
            <a:spLocks noGrp="1"/>
          </p:cNvSpPr>
          <p:nvPr>
            <p:ph type="title"/>
          </p:nvPr>
        </p:nvSpPr>
        <p:spPr>
          <a:xfrm>
            <a:off x="609600" y="685800"/>
            <a:ext cx="3429000" cy="863600"/>
          </a:xfrm>
        </p:spPr>
        <p:txBody>
          <a:bodyPr anchor="t">
            <a:noAutofit/>
          </a:bodyPr>
          <a:lstStyle>
            <a:lvl1pPr>
              <a:defRPr sz="3733"/>
            </a:lvl1pPr>
          </a:lstStyle>
          <a:p>
            <a:r>
              <a:rPr lang="en-US"/>
              <a:t>Click to edit Master title style</a:t>
            </a:r>
            <a:endParaRPr lang="en-US" dirty="0"/>
          </a:p>
        </p:txBody>
      </p:sp>
      <p:sp>
        <p:nvSpPr>
          <p:cNvPr id="13" name="Content Placeholder 6">
            <a:extLst>
              <a:ext uri="{FF2B5EF4-FFF2-40B4-BE49-F238E27FC236}">
                <a16:creationId xmlns:a16="http://schemas.microsoft.com/office/drawing/2014/main" id="{4516BD91-5D0B-F146-9E8A-B5D6EB7DA282}"/>
              </a:ext>
            </a:extLst>
          </p:cNvPr>
          <p:cNvSpPr>
            <a:spLocks noGrp="1"/>
          </p:cNvSpPr>
          <p:nvPr>
            <p:ph sz="quarter" idx="14"/>
          </p:nvPr>
        </p:nvSpPr>
        <p:spPr>
          <a:xfrm>
            <a:off x="609600" y="1701801"/>
            <a:ext cx="3429000" cy="4470399"/>
          </a:xfrm>
        </p:spPr>
        <p:txBody>
          <a:bodyPr>
            <a:noAutofit/>
          </a:bodyPr>
          <a:lstStyle>
            <a:lvl1pPr marL="0" indent="0">
              <a:buNone/>
              <a:defRPr sz="1867"/>
            </a:lvl1pPr>
            <a:lvl2pPr marL="451093" indent="0">
              <a:buNone/>
              <a:defRPr sz="1867"/>
            </a:lvl2pPr>
            <a:lvl3pPr marL="914377" indent="0">
              <a:buNone/>
              <a:defRPr sz="1867"/>
            </a:lvl3pPr>
            <a:lvl4pPr marL="1365470" indent="0">
              <a:buNone/>
              <a:defRPr sz="1867"/>
            </a:lvl4pPr>
            <a:lvl5pPr marL="1828754" indent="0">
              <a:buNone/>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923D814B-1F62-5848-AF4F-13F1D0486BA9}"/>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85905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743200" cy="365125"/>
          </a:xfrm>
          <a:prstGeom prst="rect">
            <a:avLst/>
          </a:prstGeom>
        </p:spPr>
        <p:txBody>
          <a:bodyPr/>
          <a:lstStyle/>
          <a:p>
            <a:r>
              <a:rPr lang="en-US" dirty="0"/>
              <a:t>DIGITAL SERVICE at VA</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Tree>
    <p:extLst>
      <p:ext uri="{BB962C8B-B14F-4D97-AF65-F5344CB8AC3E}">
        <p14:creationId xmlns:p14="http://schemas.microsoft.com/office/powerpoint/2010/main" val="26361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6114EA-0D00-BC46-A5D4-ACF5B72038B0}"/>
              </a:ext>
            </a:extLst>
          </p:cNvPr>
          <p:cNvPicPr>
            <a:picLocks noChangeAspect="1"/>
          </p:cNvPicPr>
          <p:nvPr userDrawn="1"/>
        </p:nvPicPr>
        <p:blipFill>
          <a:blip r:embed="rId2" cstate="email">
            <a:alphaModFix amt="10000"/>
            <a:extLst>
              <a:ext uri="{28A0092B-C50C-407E-A947-70E740481C1C}">
                <a14:useLocalDpi xmlns:a14="http://schemas.microsoft.com/office/drawing/2010/main"/>
              </a:ext>
            </a:extLst>
          </a:blip>
          <a:stretch>
            <a:fillRect/>
          </a:stretch>
        </p:blipFill>
        <p:spPr>
          <a:xfrm>
            <a:off x="0" y="6112"/>
            <a:ext cx="12192000" cy="6845776"/>
          </a:xfrm>
          <a:prstGeom prst="rect">
            <a:avLst/>
          </a:prstGeom>
        </p:spPr>
      </p:pic>
      <p:sp>
        <p:nvSpPr>
          <p:cNvPr id="2" name="Title 1"/>
          <p:cNvSpPr>
            <a:spLocks noGrp="1"/>
          </p:cNvSpPr>
          <p:nvPr>
            <p:ph type="title"/>
          </p:nvPr>
        </p:nvSpPr>
        <p:spPr>
          <a:xfrm>
            <a:off x="609600" y="1701800"/>
            <a:ext cx="10058400" cy="2212149"/>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3" name="Text Placeholder 12">
            <a:extLst>
              <a:ext uri="{FF2B5EF4-FFF2-40B4-BE49-F238E27FC236}">
                <a16:creationId xmlns:a16="http://schemas.microsoft.com/office/drawing/2014/main" id="{BFD32B6E-CB65-6444-AC6F-B99C81A5FF95}"/>
              </a:ext>
            </a:extLst>
          </p:cNvPr>
          <p:cNvSpPr>
            <a:spLocks noGrp="1"/>
          </p:cNvSpPr>
          <p:nvPr>
            <p:ph type="body" sz="quarter" idx="14"/>
          </p:nvPr>
        </p:nvSpPr>
        <p:spPr>
          <a:xfrm>
            <a:off x="609600" y="3962634"/>
            <a:ext cx="10058400" cy="670327"/>
          </a:xfrm>
        </p:spPr>
        <p:txBody>
          <a:bodyPr/>
          <a:lstStyle>
            <a:lvl1pPr marL="0" indent="0">
              <a:buNone/>
              <a:defRPr>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151672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dar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743200" cy="365125"/>
          </a:xfrm>
          <a:prstGeom prst="rect">
            <a:avLst/>
          </a:prstGeom>
        </p:spPr>
        <p:txBody>
          <a:bodyPr/>
          <a:lstStyle>
            <a:lvl1pPr>
              <a:defRPr>
                <a:solidFill>
                  <a:schemeClr val="tx1">
                    <a:lumMod val="40000"/>
                    <a:lumOff val="60000"/>
                  </a:schemeClr>
                </a:solidFill>
              </a:defRPr>
            </a:lvl1pPr>
          </a:lstStyle>
          <a:p>
            <a:r>
              <a:rPr lang="en-US" dirty="0"/>
              <a:t>DIGITAL SERVICE at VA</a:t>
            </a:r>
          </a:p>
        </p:txBody>
      </p:sp>
      <p:sp>
        <p:nvSpPr>
          <p:cNvPr id="3" name="Footer Placeholder 2"/>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4" name="Slide Number Placeholder 3"/>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Tree>
    <p:extLst>
      <p:ext uri="{BB962C8B-B14F-4D97-AF65-F5344CB8AC3E}">
        <p14:creationId xmlns:p14="http://schemas.microsoft.com/office/powerpoint/2010/main" val="300538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p>
            <a:r>
              <a:rPr lang="en-US" dirty="0"/>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p>
            <a:fld id="{C9F7588F-6348-F24B-A92C-146CC9ED7FC5}" type="slidenum">
              <a:rPr lang="en-US" smtClean="0"/>
              <a:pPr/>
              <a:t>‹#›</a:t>
            </a:fld>
            <a:endParaRPr lang="en-US" dirty="0"/>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609600" y="330200"/>
            <a:ext cx="10972800" cy="5842000"/>
          </a:xfrm>
        </p:spPr>
        <p:txBody>
          <a:bodyPr anchor="ctr">
            <a:normAutofit/>
          </a:bodyPr>
          <a:lstStyle>
            <a:lvl1pPr marL="0" indent="0">
              <a:buNone/>
              <a:defRPr sz="3733"/>
            </a:lvl1pPr>
            <a:lvl2pPr marL="457189" indent="0">
              <a:buNone/>
              <a:defRPr sz="3733"/>
            </a:lvl2pPr>
            <a:lvl3pPr marL="914377" indent="0">
              <a:buNone/>
              <a:defRPr sz="3733"/>
            </a:lvl3pPr>
            <a:lvl4pPr marL="1371566" indent="0">
              <a:buNone/>
              <a:defRPr sz="3733"/>
            </a:lvl4pPr>
            <a:lvl5pPr marL="1828754" indent="0">
              <a:buNone/>
              <a:defRPr sz="3733"/>
            </a:lvl5pPr>
          </a:lstStyle>
          <a:p>
            <a:pPr lvl="0"/>
            <a:r>
              <a:rPr lang="en-US"/>
              <a:t>Click to edit Master text styles</a:t>
            </a:r>
          </a:p>
        </p:txBody>
      </p:sp>
    </p:spTree>
    <p:extLst>
      <p:ext uri="{BB962C8B-B14F-4D97-AF65-F5344CB8AC3E}">
        <p14:creationId xmlns:p14="http://schemas.microsoft.com/office/powerpoint/2010/main" val="163368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dea dark">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dirty="0"/>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609600" y="330200"/>
            <a:ext cx="10972800" cy="5842000"/>
          </a:xfrm>
        </p:spPr>
        <p:txBody>
          <a:bodyPr anchor="ctr">
            <a:normAutofit/>
          </a:bodyPr>
          <a:lstStyle>
            <a:lvl1pPr marL="0" indent="0">
              <a:buNone/>
              <a:defRPr sz="3733">
                <a:solidFill>
                  <a:schemeClr val="bg1"/>
                </a:solidFill>
              </a:defRPr>
            </a:lvl1pPr>
            <a:lvl2pPr marL="457189" indent="0">
              <a:buNone/>
              <a:defRPr sz="3733"/>
            </a:lvl2pPr>
            <a:lvl3pPr marL="914377" indent="0">
              <a:buNone/>
              <a:defRPr sz="3733"/>
            </a:lvl3pPr>
            <a:lvl4pPr marL="1371566" indent="0">
              <a:buNone/>
              <a:defRPr sz="3733"/>
            </a:lvl4pPr>
            <a:lvl5pPr marL="1828754" indent="0">
              <a:buNone/>
              <a:defRPr sz="3733"/>
            </a:lvl5pPr>
          </a:lstStyle>
          <a:p>
            <a:pPr lvl="0"/>
            <a:r>
              <a:rPr lang="en-US"/>
              <a:t>Click to edit Master text styles</a:t>
            </a:r>
          </a:p>
        </p:txBody>
      </p:sp>
    </p:spTree>
    <p:extLst>
      <p:ext uri="{BB962C8B-B14F-4D97-AF65-F5344CB8AC3E}">
        <p14:creationId xmlns:p14="http://schemas.microsoft.com/office/powerpoint/2010/main" val="44769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058400" cy="839787"/>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609600" y="1701801"/>
            <a:ext cx="100584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599" y="6356351"/>
            <a:ext cx="2939936" cy="365125"/>
          </a:xfrm>
          <a:prstGeom prst="rect">
            <a:avLst/>
          </a:prstGeom>
        </p:spPr>
        <p:txBody>
          <a:bodyPr/>
          <a:lstStyle/>
          <a:p>
            <a:r>
              <a:rPr lang="en-US" dirty="0"/>
              <a:t>DIGITAL EXPERIENCE PRODUCT OFFICE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81841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058400" cy="839787"/>
          </a:xfrm>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701801"/>
            <a:ext cx="100584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914996" cy="365125"/>
          </a:xfrm>
          <a:prstGeom prst="rect">
            <a:avLst/>
          </a:prstGeom>
        </p:spPr>
        <p:txBody>
          <a:bodyPr/>
          <a:lstStyle>
            <a:lvl1pPr>
              <a:defRPr>
                <a:solidFill>
                  <a:schemeClr val="tx1">
                    <a:lumMod val="40000"/>
                    <a:lumOff val="60000"/>
                  </a:schemeClr>
                </a:solidFill>
              </a:defRPr>
            </a:lvl1pPr>
          </a:lstStyle>
          <a:p>
            <a:r>
              <a:rPr lang="en-US" dirty="0"/>
              <a:t>DIGITAL EXPERIENCE PRODUCT OFFICE</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404892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609600" y="2475721"/>
            <a:ext cx="5283200" cy="3701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9200" y="2475721"/>
            <a:ext cx="5283200" cy="3701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3006436" cy="365125"/>
          </a:xfrm>
          <a:prstGeom prst="rect">
            <a:avLst/>
          </a:prstGeom>
        </p:spPr>
        <p:txBody>
          <a:bodyPr/>
          <a:lstStyle/>
          <a:p>
            <a:r>
              <a:rPr lang="en-US" dirty="0"/>
              <a:t>DIGITAL EXPERIENCE PRODUCT OFFICE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p>
            <a:fld id="{C9F7588F-6348-F24B-A92C-146CC9ED7FC5}" type="slidenum">
              <a:rPr lang="en-US" smtClean="0"/>
              <a:t>‹#›</a:t>
            </a:fld>
            <a:endParaRPr lang="en-US" dirty="0"/>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609600" y="1701801"/>
            <a:ext cx="10058400" cy="597704"/>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0737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2475721"/>
            <a:ext cx="5283200" cy="37012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9200" y="2475721"/>
            <a:ext cx="5283200" cy="37012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356351"/>
            <a:ext cx="2998124" cy="365125"/>
          </a:xfrm>
          <a:prstGeom prst="rect">
            <a:avLst/>
          </a:prstGeom>
        </p:spPr>
        <p:txBody>
          <a:bodyPr/>
          <a:lstStyle>
            <a:lvl1pPr>
              <a:defRPr>
                <a:solidFill>
                  <a:schemeClr val="tx1">
                    <a:lumMod val="40000"/>
                    <a:lumOff val="60000"/>
                  </a:schemeClr>
                </a:solidFill>
              </a:defRPr>
            </a:lvl1pPr>
          </a:lstStyle>
          <a:p>
            <a:r>
              <a:rPr lang="en-US" dirty="0"/>
              <a:t>DIGITAL EXPERIENCE PRODUCT OFFICE</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10668000" y="6356351"/>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426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800"/>
            <a:ext cx="10058400" cy="83978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701801"/>
            <a:ext cx="10058400" cy="44704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3023062" cy="365125"/>
          </a:xfrm>
          <a:prstGeom prst="rect">
            <a:avLst/>
          </a:prstGeom>
        </p:spPr>
        <p:txBody>
          <a:bodyPr vert="horz" lIns="91440" tIns="45720" rIns="91440" bIns="45720" rtlCol="0" anchor="ctr"/>
          <a:lstStyle>
            <a:lvl1pPr algn="l">
              <a:defRPr sz="1067" b="1" spc="133" baseline="0">
                <a:solidFill>
                  <a:schemeClr val="bg2"/>
                </a:solidFill>
                <a:latin typeface="Avenir" panose="02000503020000020003" pitchFamily="2" charset="0"/>
              </a:defRPr>
            </a:lvl1pPr>
          </a:lstStyle>
          <a:p>
            <a:r>
              <a:rPr lang="en-US" dirty="0"/>
              <a:t>DIGITAL EXPERIENCE PRODUCT OFFICE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bg2"/>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10668000" y="6356351"/>
            <a:ext cx="914400" cy="365125"/>
          </a:xfrm>
          <a:prstGeom prst="rect">
            <a:avLst/>
          </a:prstGeom>
        </p:spPr>
        <p:txBody>
          <a:bodyPr vert="horz" lIns="91440" tIns="45720" rIns="91440" bIns="45720" rtlCol="0" anchor="ctr"/>
          <a:lstStyle>
            <a:lvl1pPr algn="r">
              <a:defRPr sz="1200">
                <a:solidFill>
                  <a:schemeClr val="bg2"/>
                </a:solidFill>
                <a:latin typeface="Avenir" panose="02000503020000020003" pitchFamily="2" charset="0"/>
              </a:defRPr>
            </a:lvl1pPr>
          </a:lstStyle>
          <a:p>
            <a:fld id="{C9F7588F-6348-F24B-A92C-146CC9ED7FC5}" type="slidenum">
              <a:rPr lang="en-US" smtClean="0"/>
              <a:pPr/>
              <a:t>‹#›</a:t>
            </a:fld>
            <a:endParaRPr lang="en-US" dirty="0"/>
          </a:p>
        </p:txBody>
      </p:sp>
    </p:spTree>
    <p:extLst>
      <p:ext uri="{BB962C8B-B14F-4D97-AF65-F5344CB8AC3E}">
        <p14:creationId xmlns:p14="http://schemas.microsoft.com/office/powerpoint/2010/main" val="3124661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p:txStyles>
    <p:titleStyle>
      <a:lvl1pPr algn="l" defTabSz="914377" rtl="0" eaLnBrk="1" latinLnBrk="0" hangingPunct="1">
        <a:lnSpc>
          <a:spcPct val="100000"/>
        </a:lnSpc>
        <a:spcBef>
          <a:spcPct val="0"/>
        </a:spcBef>
        <a:buNone/>
        <a:defRPr sz="3733" b="1" i="0" kern="1200">
          <a:solidFill>
            <a:schemeClr val="accent1"/>
          </a:solidFill>
          <a:latin typeface="Avenir Heavy" panose="02000503020000020003" pitchFamily="2" charset="0"/>
          <a:ea typeface="+mj-ea"/>
          <a:cs typeface="+mj-cs"/>
        </a:defRPr>
      </a:lvl1pPr>
    </p:titleStyle>
    <p:bodyStyle>
      <a:lvl1pPr marL="304792"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1pPr>
      <a:lvl2pPr marL="755885"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2pPr>
      <a:lvl3pPr marL="1219170"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3pPr>
      <a:lvl4pPr marL="1670262"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4pPr>
      <a:lvl5pPr marL="2133547" indent="-304792" algn="l" defTabSz="914377"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Avenir" panose="02000503020000020003"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492B-5FE3-4460-B8E4-9EA8D4B49B7A}"/>
              </a:ext>
            </a:extLst>
          </p:cNvPr>
          <p:cNvSpPr>
            <a:spLocks noGrp="1"/>
          </p:cNvSpPr>
          <p:nvPr>
            <p:ph type="title"/>
          </p:nvPr>
        </p:nvSpPr>
        <p:spPr/>
        <p:txBody>
          <a:bodyPr/>
          <a:lstStyle/>
          <a:p>
            <a:r>
              <a:rPr lang="en-US" dirty="0" err="1"/>
              <a:t>VA.Gov</a:t>
            </a:r>
            <a:r>
              <a:rPr lang="en-US" dirty="0"/>
              <a:t> Facilities Portfolio - Vet Centers</a:t>
            </a:r>
          </a:p>
        </p:txBody>
      </p:sp>
      <p:sp>
        <p:nvSpPr>
          <p:cNvPr id="3" name="Text Placeholder 2">
            <a:extLst>
              <a:ext uri="{FF2B5EF4-FFF2-40B4-BE49-F238E27FC236}">
                <a16:creationId xmlns:a16="http://schemas.microsoft.com/office/drawing/2014/main" id="{C6492973-BD8D-4186-8B58-0CC5365EE38E}"/>
              </a:ext>
            </a:extLst>
          </p:cNvPr>
          <p:cNvSpPr>
            <a:spLocks noGrp="1"/>
          </p:cNvSpPr>
          <p:nvPr>
            <p:ph type="body" idx="1"/>
          </p:nvPr>
        </p:nvSpPr>
        <p:spPr/>
        <p:txBody>
          <a:bodyPr/>
          <a:lstStyle/>
          <a:p>
            <a:endParaRPr lang="en-US"/>
          </a:p>
        </p:txBody>
      </p:sp>
      <p:sp>
        <p:nvSpPr>
          <p:cNvPr id="5" name="Footer Placeholder 4">
            <a:extLst>
              <a:ext uri="{FF2B5EF4-FFF2-40B4-BE49-F238E27FC236}">
                <a16:creationId xmlns:a16="http://schemas.microsoft.com/office/drawing/2014/main" id="{E8EFAD21-EA21-4847-BD13-AAB6312C8DE4}"/>
              </a:ext>
            </a:extLst>
          </p:cNvPr>
          <p:cNvSpPr>
            <a:spLocks noGrp="1"/>
          </p:cNvSpPr>
          <p:nvPr>
            <p:ph type="ftr" sz="quarter" idx="11"/>
          </p:nvPr>
        </p:nvSpPr>
        <p:spPr/>
        <p:txBody>
          <a:bodyPr/>
          <a:lstStyle/>
          <a:p>
            <a:pPr defTabSz="914377"/>
            <a:r>
              <a:rPr lang="en-US" dirty="0">
                <a:solidFill>
                  <a:srgbClr val="1A5484">
                    <a:lumMod val="40000"/>
                    <a:lumOff val="60000"/>
                  </a:srgbClr>
                </a:solidFill>
              </a:rPr>
              <a:t>For Internal Use Only</a:t>
            </a:r>
          </a:p>
        </p:txBody>
      </p:sp>
      <p:sp>
        <p:nvSpPr>
          <p:cNvPr id="6" name="Slide Number Placeholder 5">
            <a:extLst>
              <a:ext uri="{FF2B5EF4-FFF2-40B4-BE49-F238E27FC236}">
                <a16:creationId xmlns:a16="http://schemas.microsoft.com/office/drawing/2014/main" id="{11DE78CD-A59E-444C-8768-3B825B54D483}"/>
              </a:ext>
            </a:extLst>
          </p:cNvPr>
          <p:cNvSpPr>
            <a:spLocks noGrp="1"/>
          </p:cNvSpPr>
          <p:nvPr>
            <p:ph type="sldNum" sz="quarter" idx="12"/>
          </p:nvPr>
        </p:nvSpPr>
        <p:spPr/>
        <p:txBody>
          <a:bodyPr/>
          <a:lstStyle/>
          <a:p>
            <a:pPr defTabSz="914377"/>
            <a:fld id="{C9F7588F-6348-F24B-A92C-146CC9ED7FC5}" type="slidenum">
              <a:rPr lang="en-US">
                <a:solidFill>
                  <a:srgbClr val="1A5484">
                    <a:lumMod val="40000"/>
                    <a:lumOff val="60000"/>
                  </a:srgbClr>
                </a:solidFill>
              </a:rPr>
              <a:pPr defTabSz="914377"/>
              <a:t>1</a:t>
            </a:fld>
            <a:endParaRPr lang="en-US" dirty="0">
              <a:solidFill>
                <a:srgbClr val="1A5484">
                  <a:lumMod val="40000"/>
                  <a:lumOff val="60000"/>
                </a:srgbClr>
              </a:solidFill>
            </a:endParaRPr>
          </a:p>
        </p:txBody>
      </p:sp>
    </p:spTree>
    <p:extLst>
      <p:ext uri="{BB962C8B-B14F-4D97-AF65-F5344CB8AC3E}">
        <p14:creationId xmlns:p14="http://schemas.microsoft.com/office/powerpoint/2010/main" val="407080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79A3-7512-421E-8052-AA3A6971D6D1}"/>
              </a:ext>
            </a:extLst>
          </p:cNvPr>
          <p:cNvSpPr>
            <a:spLocks noGrp="1"/>
          </p:cNvSpPr>
          <p:nvPr>
            <p:ph type="title"/>
          </p:nvPr>
        </p:nvSpPr>
        <p:spPr/>
        <p:txBody>
          <a:bodyPr/>
          <a:lstStyle/>
          <a:p>
            <a:r>
              <a:rPr lang="en-US" dirty="0"/>
              <a:t>Partnerships &amp; research – Focus on the Veteran</a:t>
            </a:r>
          </a:p>
        </p:txBody>
      </p:sp>
      <p:sp>
        <p:nvSpPr>
          <p:cNvPr id="3" name="Content Placeholder 2">
            <a:extLst>
              <a:ext uri="{FF2B5EF4-FFF2-40B4-BE49-F238E27FC236}">
                <a16:creationId xmlns:a16="http://schemas.microsoft.com/office/drawing/2014/main" id="{E85FBBAC-B73A-4ADF-84F5-665154F94652}"/>
              </a:ext>
            </a:extLst>
          </p:cNvPr>
          <p:cNvSpPr>
            <a:spLocks noGrp="1"/>
          </p:cNvSpPr>
          <p:nvPr>
            <p:ph idx="1"/>
          </p:nvPr>
        </p:nvSpPr>
        <p:spPr/>
        <p:txBody>
          <a:bodyPr/>
          <a:lstStyle/>
          <a:p>
            <a:r>
              <a:rPr lang="en-US" dirty="0"/>
              <a:t>Design </a:t>
            </a:r>
            <a:r>
              <a:rPr lang="en-US" i="1" dirty="0"/>
              <a:t>with</a:t>
            </a:r>
            <a:r>
              <a:rPr lang="en-US" dirty="0"/>
              <a:t> Veterans, not for them</a:t>
            </a:r>
          </a:p>
          <a:p>
            <a:pPr lvl="1"/>
            <a:r>
              <a:rPr lang="en-US" dirty="0"/>
              <a:t>Virtual and (hopefully) in-person research sessions at Vet Centers to develop a product that meets their needs and understanding.</a:t>
            </a:r>
          </a:p>
          <a:p>
            <a:pPr lvl="1"/>
            <a:r>
              <a:rPr lang="en-US" dirty="0"/>
              <a:t>Work directly with veterans to understand the drivers for their visit(s)</a:t>
            </a:r>
          </a:p>
          <a:p>
            <a:pPr lvl="1"/>
            <a:r>
              <a:rPr lang="en-US" dirty="0"/>
              <a:t>Ensure that we focus the website on the veterans’ needs, interests, and top tasks</a:t>
            </a:r>
          </a:p>
          <a:p>
            <a:pPr lvl="1"/>
            <a:r>
              <a:rPr lang="en-US" b="1" dirty="0"/>
              <a:t>Key: Meet the veteran where they are at</a:t>
            </a:r>
          </a:p>
        </p:txBody>
      </p:sp>
      <p:sp>
        <p:nvSpPr>
          <p:cNvPr id="4" name="Date Placeholder 3">
            <a:extLst>
              <a:ext uri="{FF2B5EF4-FFF2-40B4-BE49-F238E27FC236}">
                <a16:creationId xmlns:a16="http://schemas.microsoft.com/office/drawing/2014/main" id="{1BEEC77B-7A9C-4C7A-BEB2-2FDE770A0571}"/>
              </a:ext>
            </a:extLst>
          </p:cNvPr>
          <p:cNvSpPr>
            <a:spLocks noGrp="1"/>
          </p:cNvSpPr>
          <p:nvPr>
            <p:ph type="dt" sz="half" idx="10"/>
          </p:nvPr>
        </p:nvSpPr>
        <p:spPr/>
        <p:txBody>
          <a:bodyPr/>
          <a:lstStyle/>
          <a:p>
            <a:r>
              <a:rPr lang="en-US"/>
              <a:t>DIGITAL EXPERIENCE PRODUCT OFFICE</a:t>
            </a:r>
            <a:endParaRPr lang="en-US" dirty="0"/>
          </a:p>
        </p:txBody>
      </p:sp>
      <p:sp>
        <p:nvSpPr>
          <p:cNvPr id="5" name="Footer Placeholder 4">
            <a:extLst>
              <a:ext uri="{FF2B5EF4-FFF2-40B4-BE49-F238E27FC236}">
                <a16:creationId xmlns:a16="http://schemas.microsoft.com/office/drawing/2014/main" id="{B518203C-9436-4B53-8175-D0DE8BA89C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0DFA03-4264-4D27-A628-DA15DA68607D}"/>
              </a:ext>
            </a:extLst>
          </p:cNvPr>
          <p:cNvSpPr>
            <a:spLocks noGrp="1"/>
          </p:cNvSpPr>
          <p:nvPr>
            <p:ph type="sldNum" sz="quarter" idx="12"/>
          </p:nvPr>
        </p:nvSpPr>
        <p:spPr/>
        <p:txBody>
          <a:bodyPr/>
          <a:lstStyle/>
          <a:p>
            <a:fld id="{C9F7588F-6348-F24B-A92C-146CC9ED7FC5}" type="slidenum">
              <a:rPr lang="en-US" smtClean="0"/>
              <a:t>10</a:t>
            </a:fld>
            <a:endParaRPr lang="en-US" dirty="0"/>
          </a:p>
        </p:txBody>
      </p:sp>
      <p:sp>
        <p:nvSpPr>
          <p:cNvPr id="7" name="Text Placeholder 6">
            <a:extLst>
              <a:ext uri="{FF2B5EF4-FFF2-40B4-BE49-F238E27FC236}">
                <a16:creationId xmlns:a16="http://schemas.microsoft.com/office/drawing/2014/main" id="{DC5C1C97-6444-49F7-8C89-DE8CAD707B6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9628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79A3-7512-421E-8052-AA3A6971D6D1}"/>
              </a:ext>
            </a:extLst>
          </p:cNvPr>
          <p:cNvSpPr>
            <a:spLocks noGrp="1"/>
          </p:cNvSpPr>
          <p:nvPr>
            <p:ph type="title"/>
          </p:nvPr>
        </p:nvSpPr>
        <p:spPr/>
        <p:txBody>
          <a:bodyPr>
            <a:normAutofit fontScale="90000"/>
          </a:bodyPr>
          <a:lstStyle/>
          <a:p>
            <a:r>
              <a:rPr lang="en-US" dirty="0"/>
              <a:t>Partnerships &amp; research – Don’t neglect the editor!</a:t>
            </a:r>
          </a:p>
        </p:txBody>
      </p:sp>
      <p:sp>
        <p:nvSpPr>
          <p:cNvPr id="3" name="Content Placeholder 2">
            <a:extLst>
              <a:ext uri="{FF2B5EF4-FFF2-40B4-BE49-F238E27FC236}">
                <a16:creationId xmlns:a16="http://schemas.microsoft.com/office/drawing/2014/main" id="{E85FBBAC-B73A-4ADF-84F5-665154F94652}"/>
              </a:ext>
            </a:extLst>
          </p:cNvPr>
          <p:cNvSpPr>
            <a:spLocks noGrp="1"/>
          </p:cNvSpPr>
          <p:nvPr>
            <p:ph idx="1"/>
          </p:nvPr>
        </p:nvSpPr>
        <p:spPr/>
        <p:txBody>
          <a:bodyPr>
            <a:normAutofit fontScale="92500" lnSpcReduction="10000"/>
          </a:bodyPr>
          <a:lstStyle/>
          <a:p>
            <a:r>
              <a:rPr lang="en-US" dirty="0"/>
              <a:t>Design </a:t>
            </a:r>
            <a:r>
              <a:rPr lang="en-US" i="1" dirty="0"/>
              <a:t>with </a:t>
            </a:r>
            <a:r>
              <a:rPr lang="en-US" dirty="0"/>
              <a:t>maintainers, not for them</a:t>
            </a:r>
          </a:p>
          <a:p>
            <a:pPr lvl="1"/>
            <a:r>
              <a:rPr lang="en-US" dirty="0"/>
              <a:t>Work with Central Office and the Field, as appropriate, to determine how we can build and continue to improve a product that meets their needs as maintainers</a:t>
            </a:r>
          </a:p>
          <a:p>
            <a:pPr lvl="1"/>
            <a:r>
              <a:rPr lang="en-US" dirty="0"/>
              <a:t>Ensure that the product and content/data are sustainable and maintainable</a:t>
            </a:r>
          </a:p>
          <a:p>
            <a:pPr lvl="1"/>
            <a:r>
              <a:rPr lang="en-US" dirty="0"/>
              <a:t>The editorial experience needs to meet the content maintainer’s mental model(s)</a:t>
            </a:r>
          </a:p>
          <a:p>
            <a:pPr lvl="1"/>
            <a:r>
              <a:rPr lang="en-US" dirty="0"/>
              <a:t>Meet the editors where they are at!</a:t>
            </a:r>
          </a:p>
        </p:txBody>
      </p:sp>
      <p:sp>
        <p:nvSpPr>
          <p:cNvPr id="4" name="Date Placeholder 3">
            <a:extLst>
              <a:ext uri="{FF2B5EF4-FFF2-40B4-BE49-F238E27FC236}">
                <a16:creationId xmlns:a16="http://schemas.microsoft.com/office/drawing/2014/main" id="{1BEEC77B-7A9C-4C7A-BEB2-2FDE770A0571}"/>
              </a:ext>
            </a:extLst>
          </p:cNvPr>
          <p:cNvSpPr>
            <a:spLocks noGrp="1"/>
          </p:cNvSpPr>
          <p:nvPr>
            <p:ph type="dt" sz="half" idx="10"/>
          </p:nvPr>
        </p:nvSpPr>
        <p:spPr/>
        <p:txBody>
          <a:bodyPr/>
          <a:lstStyle/>
          <a:p>
            <a:r>
              <a:rPr lang="en-US"/>
              <a:t>DIGITAL EXPERIENCE PRODUCT OFFICE</a:t>
            </a:r>
            <a:endParaRPr lang="en-US" dirty="0"/>
          </a:p>
        </p:txBody>
      </p:sp>
      <p:sp>
        <p:nvSpPr>
          <p:cNvPr id="5" name="Footer Placeholder 4">
            <a:extLst>
              <a:ext uri="{FF2B5EF4-FFF2-40B4-BE49-F238E27FC236}">
                <a16:creationId xmlns:a16="http://schemas.microsoft.com/office/drawing/2014/main" id="{B518203C-9436-4B53-8175-D0DE8BA89C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0DFA03-4264-4D27-A628-DA15DA68607D}"/>
              </a:ext>
            </a:extLst>
          </p:cNvPr>
          <p:cNvSpPr>
            <a:spLocks noGrp="1"/>
          </p:cNvSpPr>
          <p:nvPr>
            <p:ph type="sldNum" sz="quarter" idx="12"/>
          </p:nvPr>
        </p:nvSpPr>
        <p:spPr/>
        <p:txBody>
          <a:bodyPr/>
          <a:lstStyle/>
          <a:p>
            <a:fld id="{C9F7588F-6348-F24B-A92C-146CC9ED7FC5}" type="slidenum">
              <a:rPr lang="en-US" smtClean="0"/>
              <a:t>11</a:t>
            </a:fld>
            <a:endParaRPr lang="en-US" dirty="0"/>
          </a:p>
        </p:txBody>
      </p:sp>
      <p:sp>
        <p:nvSpPr>
          <p:cNvPr id="7" name="Text Placeholder 6">
            <a:extLst>
              <a:ext uri="{FF2B5EF4-FFF2-40B4-BE49-F238E27FC236}">
                <a16:creationId xmlns:a16="http://schemas.microsoft.com/office/drawing/2014/main" id="{DC5C1C97-6444-49F7-8C89-DE8CAD707B6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8922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F513-CC23-4552-9ADE-4C038C00C5A2}"/>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D275D7D5-FD8A-4096-80DB-58CF8A7AA9E4}"/>
              </a:ext>
            </a:extLst>
          </p:cNvPr>
          <p:cNvSpPr>
            <a:spLocks noGrp="1"/>
          </p:cNvSpPr>
          <p:nvPr>
            <p:ph idx="1"/>
          </p:nvPr>
        </p:nvSpPr>
        <p:spPr/>
        <p:txBody>
          <a:bodyPr>
            <a:normAutofit lnSpcReduction="10000"/>
          </a:bodyPr>
          <a:lstStyle/>
          <a:p>
            <a:r>
              <a:rPr lang="en-US" dirty="0"/>
              <a:t>August-September 2020</a:t>
            </a:r>
          </a:p>
          <a:p>
            <a:pPr lvl="1"/>
            <a:r>
              <a:rPr lang="en-US" dirty="0"/>
              <a:t>Services Taxonomy</a:t>
            </a:r>
          </a:p>
          <a:p>
            <a:pPr lvl="1"/>
            <a:r>
              <a:rPr lang="en-US" dirty="0"/>
              <a:t>Research Strategy Development</a:t>
            </a:r>
          </a:p>
          <a:p>
            <a:r>
              <a:rPr lang="en-US" dirty="0"/>
              <a:t>October 2020-Early 2021</a:t>
            </a:r>
          </a:p>
          <a:p>
            <a:pPr lvl="1"/>
            <a:r>
              <a:rPr lang="en-US" dirty="0"/>
              <a:t>Veteran Research &amp; Synthesis</a:t>
            </a:r>
          </a:p>
          <a:p>
            <a:pPr lvl="1"/>
            <a:r>
              <a:rPr lang="en-US" dirty="0"/>
              <a:t>Editorial Research &amp; Synthesis</a:t>
            </a:r>
          </a:p>
          <a:p>
            <a:pPr lvl="1"/>
            <a:r>
              <a:rPr lang="en-US" dirty="0"/>
              <a:t>Prototype Development – Minimum Viable Product (MVP)</a:t>
            </a:r>
          </a:p>
          <a:p>
            <a:r>
              <a:rPr lang="en-US" dirty="0"/>
              <a:t>Early to Mid 2021 – Scaled deployment to all Vet Centers</a:t>
            </a:r>
          </a:p>
        </p:txBody>
      </p:sp>
      <p:sp>
        <p:nvSpPr>
          <p:cNvPr id="4" name="Date Placeholder 3">
            <a:extLst>
              <a:ext uri="{FF2B5EF4-FFF2-40B4-BE49-F238E27FC236}">
                <a16:creationId xmlns:a16="http://schemas.microsoft.com/office/drawing/2014/main" id="{89495EFA-6E1C-47A4-B972-F4509CFFF805}"/>
              </a:ext>
            </a:extLst>
          </p:cNvPr>
          <p:cNvSpPr>
            <a:spLocks noGrp="1"/>
          </p:cNvSpPr>
          <p:nvPr>
            <p:ph type="dt" sz="half" idx="10"/>
          </p:nvPr>
        </p:nvSpPr>
        <p:spPr/>
        <p:txBody>
          <a:bodyPr/>
          <a:lstStyle/>
          <a:p>
            <a:r>
              <a:rPr lang="en-US"/>
              <a:t>DIGITAL EXPERIENCE PRODUCT OFFICE</a:t>
            </a:r>
            <a:endParaRPr lang="en-US" dirty="0"/>
          </a:p>
        </p:txBody>
      </p:sp>
      <p:sp>
        <p:nvSpPr>
          <p:cNvPr id="5" name="Footer Placeholder 4">
            <a:extLst>
              <a:ext uri="{FF2B5EF4-FFF2-40B4-BE49-F238E27FC236}">
                <a16:creationId xmlns:a16="http://schemas.microsoft.com/office/drawing/2014/main" id="{6EAFEBE3-B28C-4F16-804C-887099FE65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6E364-AA59-4188-B14D-37101B115DB3}"/>
              </a:ext>
            </a:extLst>
          </p:cNvPr>
          <p:cNvSpPr>
            <a:spLocks noGrp="1"/>
          </p:cNvSpPr>
          <p:nvPr>
            <p:ph type="sldNum" sz="quarter" idx="12"/>
          </p:nvPr>
        </p:nvSpPr>
        <p:spPr/>
        <p:txBody>
          <a:bodyPr/>
          <a:lstStyle/>
          <a:p>
            <a:fld id="{C9F7588F-6348-F24B-A92C-146CC9ED7FC5}" type="slidenum">
              <a:rPr lang="en-US" smtClean="0"/>
              <a:t>12</a:t>
            </a:fld>
            <a:endParaRPr lang="en-US" dirty="0"/>
          </a:p>
        </p:txBody>
      </p:sp>
      <p:sp>
        <p:nvSpPr>
          <p:cNvPr id="7" name="Text Placeholder 6">
            <a:extLst>
              <a:ext uri="{FF2B5EF4-FFF2-40B4-BE49-F238E27FC236}">
                <a16:creationId xmlns:a16="http://schemas.microsoft.com/office/drawing/2014/main" id="{2BBFAF39-5EEB-4253-967E-806F6793C37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162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61F991F-8AA7-4A4D-AEC1-439C9583E1B2}"/>
              </a:ext>
            </a:extLst>
          </p:cNvPr>
          <p:cNvSpPr>
            <a:spLocks noGrp="1"/>
          </p:cNvSpPr>
          <p:nvPr>
            <p:ph type="title"/>
          </p:nvPr>
        </p:nvSpPr>
        <p:spPr/>
        <p:txBody>
          <a:bodyPr>
            <a:normAutofit/>
          </a:bodyPr>
          <a:lstStyle/>
          <a:p>
            <a:r>
              <a:rPr lang="en-US" dirty="0"/>
              <a:t>Current noodling – We need research!</a:t>
            </a:r>
          </a:p>
        </p:txBody>
      </p:sp>
      <p:pic>
        <p:nvPicPr>
          <p:cNvPr id="13" name="Content Placeholder 12">
            <a:extLst>
              <a:ext uri="{FF2B5EF4-FFF2-40B4-BE49-F238E27FC236}">
                <a16:creationId xmlns:a16="http://schemas.microsoft.com/office/drawing/2014/main" id="{653DC0E4-1A71-4529-979E-E772D35B3505}"/>
              </a:ext>
            </a:extLst>
          </p:cNvPr>
          <p:cNvPicPr>
            <a:picLocks noGrp="1" noChangeAspect="1"/>
          </p:cNvPicPr>
          <p:nvPr>
            <p:ph sz="half" idx="1"/>
          </p:nvPr>
        </p:nvPicPr>
        <p:blipFill>
          <a:blip r:embed="rId2"/>
          <a:stretch>
            <a:fillRect/>
          </a:stretch>
        </p:blipFill>
        <p:spPr>
          <a:xfrm>
            <a:off x="1980235" y="2499919"/>
            <a:ext cx="2541929" cy="3677044"/>
          </a:xfrm>
          <a:prstGeom prst="rect">
            <a:avLst/>
          </a:prstGeom>
        </p:spPr>
      </p:pic>
      <p:sp>
        <p:nvSpPr>
          <p:cNvPr id="4" name="Date Placeholder 3">
            <a:extLst>
              <a:ext uri="{FF2B5EF4-FFF2-40B4-BE49-F238E27FC236}">
                <a16:creationId xmlns:a16="http://schemas.microsoft.com/office/drawing/2014/main" id="{74B77A3F-B434-4C1E-A5D0-2AE4183890D0}"/>
              </a:ext>
            </a:extLst>
          </p:cNvPr>
          <p:cNvSpPr>
            <a:spLocks noGrp="1"/>
          </p:cNvSpPr>
          <p:nvPr>
            <p:ph type="dt" sz="half" idx="10"/>
          </p:nvPr>
        </p:nvSpPr>
        <p:spPr/>
        <p:txBody>
          <a:bodyPr/>
          <a:lstStyle/>
          <a:p>
            <a:r>
              <a:rPr lang="en-US"/>
              <a:t>DIGITAL EXPERIENCE PRODUCT OFFICE</a:t>
            </a:r>
            <a:endParaRPr lang="en-US" dirty="0"/>
          </a:p>
        </p:txBody>
      </p:sp>
      <p:sp>
        <p:nvSpPr>
          <p:cNvPr id="5" name="Footer Placeholder 4">
            <a:extLst>
              <a:ext uri="{FF2B5EF4-FFF2-40B4-BE49-F238E27FC236}">
                <a16:creationId xmlns:a16="http://schemas.microsoft.com/office/drawing/2014/main" id="{9C7250D8-28DF-4CE3-BF38-41312FFDB2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8E87ED-CCEF-4CAB-8ED9-7A7B1E27467D}"/>
              </a:ext>
            </a:extLst>
          </p:cNvPr>
          <p:cNvSpPr>
            <a:spLocks noGrp="1"/>
          </p:cNvSpPr>
          <p:nvPr>
            <p:ph type="sldNum" sz="quarter" idx="12"/>
          </p:nvPr>
        </p:nvSpPr>
        <p:spPr/>
        <p:txBody>
          <a:bodyPr/>
          <a:lstStyle/>
          <a:p>
            <a:fld id="{C9F7588F-6348-F24B-A92C-146CC9ED7FC5}" type="slidenum">
              <a:rPr lang="en-US" smtClean="0"/>
              <a:t>13</a:t>
            </a:fld>
            <a:endParaRPr lang="en-US" dirty="0"/>
          </a:p>
        </p:txBody>
      </p:sp>
      <p:sp>
        <p:nvSpPr>
          <p:cNvPr id="12" name="Content Placeholder 11">
            <a:extLst>
              <a:ext uri="{FF2B5EF4-FFF2-40B4-BE49-F238E27FC236}">
                <a16:creationId xmlns:a16="http://schemas.microsoft.com/office/drawing/2014/main" id="{7B4B08FC-725A-4D23-990F-817A2EBE93E6}"/>
              </a:ext>
            </a:extLst>
          </p:cNvPr>
          <p:cNvSpPr>
            <a:spLocks noGrp="1"/>
          </p:cNvSpPr>
          <p:nvPr>
            <p:ph idx="14"/>
          </p:nvPr>
        </p:nvSpPr>
        <p:spPr>
          <a:xfrm>
            <a:off x="609600" y="1384183"/>
            <a:ext cx="6126760" cy="1484851"/>
          </a:xfrm>
        </p:spPr>
        <p:txBody>
          <a:bodyPr>
            <a:normAutofit fontScale="55000" lnSpcReduction="20000"/>
          </a:bodyPr>
          <a:lstStyle/>
          <a:p>
            <a:r>
              <a:rPr lang="en-US" dirty="0"/>
              <a:t>Based on work done for the VA Medical Center upgrade project, Andy Lewandowski (USDS) gave us some great initial thoughts.</a:t>
            </a:r>
          </a:p>
          <a:p>
            <a:r>
              <a:rPr lang="en-US" dirty="0"/>
              <a:t>We need to engage with veteran research specific to Vet Centers and organizational needs for Vet Centers to validate these ideas and establish new ones—but it’s a great place to start!</a:t>
            </a:r>
          </a:p>
        </p:txBody>
      </p:sp>
      <p:sp>
        <p:nvSpPr>
          <p:cNvPr id="11" name="Text Placeholder 10">
            <a:extLst>
              <a:ext uri="{FF2B5EF4-FFF2-40B4-BE49-F238E27FC236}">
                <a16:creationId xmlns:a16="http://schemas.microsoft.com/office/drawing/2014/main" id="{0CDC8F7B-162A-4687-B03D-C8BD39C331CE}"/>
              </a:ext>
            </a:extLst>
          </p:cNvPr>
          <p:cNvSpPr>
            <a:spLocks noGrp="1"/>
          </p:cNvSpPr>
          <p:nvPr>
            <p:ph type="body" sz="quarter" idx="13"/>
          </p:nvPr>
        </p:nvSpPr>
        <p:spPr/>
        <p:txBody>
          <a:bodyPr/>
          <a:lstStyle/>
          <a:p>
            <a:endParaRPr lang="en-US"/>
          </a:p>
        </p:txBody>
      </p:sp>
      <p:pic>
        <p:nvPicPr>
          <p:cNvPr id="2050" name="Picture 2">
            <a:extLst>
              <a:ext uri="{FF2B5EF4-FFF2-40B4-BE49-F238E27FC236}">
                <a16:creationId xmlns:a16="http://schemas.microsoft.com/office/drawing/2014/main" id="{4D3F5582-F542-4F19-ADF4-EE7114A7051A}"/>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t="1782" b="11874"/>
          <a:stretch/>
        </p:blipFill>
        <p:spPr bwMode="auto">
          <a:xfrm>
            <a:off x="8381141" y="330200"/>
            <a:ext cx="2449348" cy="630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2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80F0-C0E7-4C2D-9BE7-F12328A3185A}"/>
              </a:ext>
            </a:extLst>
          </p:cNvPr>
          <p:cNvSpPr>
            <a:spLocks noGrp="1"/>
          </p:cNvSpPr>
          <p:nvPr>
            <p:ph type="title"/>
          </p:nvPr>
        </p:nvSpPr>
        <p:spPr/>
        <p:txBody>
          <a:bodyPr>
            <a:normAutofit fontScale="90000"/>
          </a:bodyPr>
          <a:lstStyle/>
          <a:p>
            <a:r>
              <a:rPr lang="en-US" dirty="0"/>
              <a:t>Digital Experience Product Office (DEPO) Facilities Product Portfolio</a:t>
            </a:r>
          </a:p>
        </p:txBody>
      </p:sp>
      <p:sp>
        <p:nvSpPr>
          <p:cNvPr id="3" name="Content Placeholder 2">
            <a:extLst>
              <a:ext uri="{FF2B5EF4-FFF2-40B4-BE49-F238E27FC236}">
                <a16:creationId xmlns:a16="http://schemas.microsoft.com/office/drawing/2014/main" id="{1BD9E31D-C5D3-4E66-AB91-484542CC48E3}"/>
              </a:ext>
            </a:extLst>
          </p:cNvPr>
          <p:cNvSpPr>
            <a:spLocks noGrp="1"/>
          </p:cNvSpPr>
          <p:nvPr>
            <p:ph idx="1"/>
          </p:nvPr>
        </p:nvSpPr>
        <p:spPr/>
        <p:txBody>
          <a:bodyPr>
            <a:normAutofit fontScale="85000" lnSpcReduction="10000"/>
          </a:bodyPr>
          <a:lstStyle/>
          <a:p>
            <a:pPr marL="0" indent="0">
              <a:buNone/>
            </a:pPr>
            <a:r>
              <a:rPr lang="en-US" dirty="0"/>
              <a:t>Our team is responsible for the stewardship of the VA.gov facilities product portfolio, including the VA.gov Facility Locator product, new VA Medical Center websites (Drupal) product, as well as a main driver of the VA Services Taxonomy. </a:t>
            </a:r>
          </a:p>
          <a:p>
            <a:pPr marL="0" indent="0">
              <a:buNone/>
            </a:pPr>
            <a:r>
              <a:rPr lang="en-US" b="1" u="sng" dirty="0"/>
              <a:t>Facilities Portfolio</a:t>
            </a:r>
          </a:p>
          <a:p>
            <a:r>
              <a:rPr lang="en-US" dirty="0"/>
              <a:t>Dave Conlon, Product Owner, Dept of Veterans Affairs</a:t>
            </a:r>
          </a:p>
          <a:p>
            <a:r>
              <a:rPr lang="en-US" dirty="0"/>
              <a:t>Michelle Middaugh, Product Manager, </a:t>
            </a:r>
            <a:r>
              <a:rPr lang="en-US" dirty="0" err="1"/>
              <a:t>AdHoc</a:t>
            </a:r>
            <a:endParaRPr lang="en-US" dirty="0"/>
          </a:p>
          <a:p>
            <a:r>
              <a:rPr lang="en-US" dirty="0" err="1"/>
              <a:t>Leyda</a:t>
            </a:r>
            <a:r>
              <a:rPr lang="en-US" dirty="0"/>
              <a:t> Hughes, Research &amp; Design, </a:t>
            </a:r>
            <a:r>
              <a:rPr lang="en-US" dirty="0" err="1"/>
              <a:t>AdHoc</a:t>
            </a:r>
            <a:endParaRPr lang="en-US" dirty="0"/>
          </a:p>
          <a:p>
            <a:pPr marL="0" indent="0">
              <a:buNone/>
            </a:pPr>
            <a:r>
              <a:rPr lang="en-US" b="1" u="sng" dirty="0"/>
              <a:t>VA.gov</a:t>
            </a:r>
          </a:p>
          <a:p>
            <a:r>
              <a:rPr lang="en-US" dirty="0"/>
              <a:t>Meg Peters, VA.gov IA &amp; Content Strategy, Dept of Veterans Affairs</a:t>
            </a:r>
          </a:p>
          <a:p>
            <a:endParaRPr lang="en-US" dirty="0"/>
          </a:p>
          <a:p>
            <a:endParaRPr lang="en-US" dirty="0"/>
          </a:p>
        </p:txBody>
      </p:sp>
      <p:sp>
        <p:nvSpPr>
          <p:cNvPr id="4" name="Date Placeholder 3">
            <a:extLst>
              <a:ext uri="{FF2B5EF4-FFF2-40B4-BE49-F238E27FC236}">
                <a16:creationId xmlns:a16="http://schemas.microsoft.com/office/drawing/2014/main" id="{30F6392A-FF94-4BCB-B6DC-2BE9CDCCF454}"/>
              </a:ext>
            </a:extLst>
          </p:cNvPr>
          <p:cNvSpPr>
            <a:spLocks noGrp="1"/>
          </p:cNvSpPr>
          <p:nvPr>
            <p:ph type="dt" sz="half" idx="10"/>
          </p:nvPr>
        </p:nvSpPr>
        <p:spPr/>
        <p:txBody>
          <a:bodyPr/>
          <a:lstStyle/>
          <a:p>
            <a:r>
              <a:rPr lang="en-US"/>
              <a:t>DIGITAL EXPERIENCE PRODUCT OFFICE</a:t>
            </a:r>
            <a:endParaRPr lang="en-US" dirty="0"/>
          </a:p>
        </p:txBody>
      </p:sp>
      <p:sp>
        <p:nvSpPr>
          <p:cNvPr id="5" name="Footer Placeholder 4">
            <a:extLst>
              <a:ext uri="{FF2B5EF4-FFF2-40B4-BE49-F238E27FC236}">
                <a16:creationId xmlns:a16="http://schemas.microsoft.com/office/drawing/2014/main" id="{80502E68-27F9-4E57-BA5D-EC23D85668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7D8CC5-34EB-46C2-BF4C-E3C39EDD089A}"/>
              </a:ext>
            </a:extLst>
          </p:cNvPr>
          <p:cNvSpPr>
            <a:spLocks noGrp="1"/>
          </p:cNvSpPr>
          <p:nvPr>
            <p:ph type="sldNum" sz="quarter" idx="12"/>
          </p:nvPr>
        </p:nvSpPr>
        <p:spPr/>
        <p:txBody>
          <a:bodyPr/>
          <a:lstStyle/>
          <a:p>
            <a:fld id="{C9F7588F-6348-F24B-A92C-146CC9ED7FC5}" type="slidenum">
              <a:rPr lang="en-US" smtClean="0"/>
              <a:t>2</a:t>
            </a:fld>
            <a:endParaRPr lang="en-US" dirty="0"/>
          </a:p>
        </p:txBody>
      </p:sp>
      <p:sp>
        <p:nvSpPr>
          <p:cNvPr id="7" name="Text Placeholder 6">
            <a:extLst>
              <a:ext uri="{FF2B5EF4-FFF2-40B4-BE49-F238E27FC236}">
                <a16:creationId xmlns:a16="http://schemas.microsoft.com/office/drawing/2014/main" id="{8F86B882-22B9-4728-9472-B44867E63B5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41086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8E7E-2716-48DA-BD01-8D416338EB8A}"/>
              </a:ext>
            </a:extLst>
          </p:cNvPr>
          <p:cNvSpPr>
            <a:spLocks noGrp="1"/>
          </p:cNvSpPr>
          <p:nvPr>
            <p:ph type="title"/>
          </p:nvPr>
        </p:nvSpPr>
        <p:spPr/>
        <p:txBody>
          <a:bodyPr/>
          <a:lstStyle/>
          <a:p>
            <a:r>
              <a:rPr lang="en-US" dirty="0"/>
              <a:t>Why VA facilities and services matter to Veterans</a:t>
            </a:r>
          </a:p>
        </p:txBody>
      </p:sp>
      <p:sp>
        <p:nvSpPr>
          <p:cNvPr id="3" name="Content Placeholder 2">
            <a:extLst>
              <a:ext uri="{FF2B5EF4-FFF2-40B4-BE49-F238E27FC236}">
                <a16:creationId xmlns:a16="http://schemas.microsoft.com/office/drawing/2014/main" id="{48AD56AC-4474-4B3A-9BA7-8E9ED35FCD9B}"/>
              </a:ext>
            </a:extLst>
          </p:cNvPr>
          <p:cNvSpPr>
            <a:spLocks noGrp="1"/>
          </p:cNvSpPr>
          <p:nvPr>
            <p:ph idx="1"/>
          </p:nvPr>
        </p:nvSpPr>
        <p:spPr/>
        <p:txBody>
          <a:bodyPr/>
          <a:lstStyle/>
          <a:p>
            <a:r>
              <a:rPr lang="en-US" dirty="0"/>
              <a:t>Veterans associate their VA benefits and health care journey with </a:t>
            </a:r>
            <a:r>
              <a:rPr lang="en-US" u="sng" dirty="0"/>
              <a:t>where</a:t>
            </a:r>
            <a:r>
              <a:rPr lang="en-US" dirty="0"/>
              <a:t> they go to receive help and care.</a:t>
            </a:r>
          </a:p>
          <a:p>
            <a:r>
              <a:rPr lang="en-US" dirty="0"/>
              <a:t>VA facilities humanize VA by demystifying "the VA black box" and by delivering in-person services and support.</a:t>
            </a:r>
          </a:p>
          <a:p>
            <a:r>
              <a:rPr lang="en-US" dirty="0"/>
              <a:t>Veterans' mental models for VA benefits and health care start with the task they are trying to complete (e.g., get disability benefits), the service they are looking for (e.g., career counseling), or the condition they are experiencing (e.g., depression). </a:t>
            </a:r>
          </a:p>
        </p:txBody>
      </p:sp>
      <p:sp>
        <p:nvSpPr>
          <p:cNvPr id="4" name="Date Placeholder 3">
            <a:extLst>
              <a:ext uri="{FF2B5EF4-FFF2-40B4-BE49-F238E27FC236}">
                <a16:creationId xmlns:a16="http://schemas.microsoft.com/office/drawing/2014/main" id="{2511AD5F-25EE-4EDA-B691-9F47FE1D6B13}"/>
              </a:ext>
            </a:extLst>
          </p:cNvPr>
          <p:cNvSpPr>
            <a:spLocks noGrp="1"/>
          </p:cNvSpPr>
          <p:nvPr>
            <p:ph type="dt" sz="half" idx="10"/>
          </p:nvPr>
        </p:nvSpPr>
        <p:spPr/>
        <p:txBody>
          <a:bodyPr/>
          <a:lstStyle/>
          <a:p>
            <a:r>
              <a:rPr lang="en-US"/>
              <a:t>DIGITAL EXPERIENCE PRODUCT OFFICE</a:t>
            </a:r>
            <a:endParaRPr lang="en-US" dirty="0"/>
          </a:p>
        </p:txBody>
      </p:sp>
      <p:sp>
        <p:nvSpPr>
          <p:cNvPr id="5" name="Footer Placeholder 4">
            <a:extLst>
              <a:ext uri="{FF2B5EF4-FFF2-40B4-BE49-F238E27FC236}">
                <a16:creationId xmlns:a16="http://schemas.microsoft.com/office/drawing/2014/main" id="{873A1567-6C1B-46FB-8BB7-33FE58C8C7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793EEE-F5F4-48A4-9B88-1CEBC9657DB4}"/>
              </a:ext>
            </a:extLst>
          </p:cNvPr>
          <p:cNvSpPr>
            <a:spLocks noGrp="1"/>
          </p:cNvSpPr>
          <p:nvPr>
            <p:ph type="sldNum" sz="quarter" idx="12"/>
          </p:nvPr>
        </p:nvSpPr>
        <p:spPr/>
        <p:txBody>
          <a:bodyPr/>
          <a:lstStyle/>
          <a:p>
            <a:fld id="{C9F7588F-6348-F24B-A92C-146CC9ED7FC5}" type="slidenum">
              <a:rPr lang="en-US" smtClean="0"/>
              <a:t>3</a:t>
            </a:fld>
            <a:endParaRPr lang="en-US" dirty="0"/>
          </a:p>
        </p:txBody>
      </p:sp>
      <p:sp>
        <p:nvSpPr>
          <p:cNvPr id="7" name="Text Placeholder 6">
            <a:extLst>
              <a:ext uri="{FF2B5EF4-FFF2-40B4-BE49-F238E27FC236}">
                <a16:creationId xmlns:a16="http://schemas.microsoft.com/office/drawing/2014/main" id="{AFFB5D86-41B8-4C5F-9DFA-C1D23C58A52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5628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A420288-5555-4943-834B-31D6C8E7A9A3}"/>
              </a:ext>
            </a:extLst>
          </p:cNvPr>
          <p:cNvSpPr>
            <a:spLocks noGrp="1"/>
          </p:cNvSpPr>
          <p:nvPr>
            <p:ph type="title"/>
          </p:nvPr>
        </p:nvSpPr>
        <p:spPr/>
        <p:txBody>
          <a:bodyPr/>
          <a:lstStyle/>
          <a:p>
            <a:r>
              <a:rPr lang="en-US" dirty="0"/>
              <a:t>Why this matters to VA</a:t>
            </a:r>
          </a:p>
        </p:txBody>
      </p:sp>
      <p:sp>
        <p:nvSpPr>
          <p:cNvPr id="8" name="Content Placeholder 7">
            <a:extLst>
              <a:ext uri="{FF2B5EF4-FFF2-40B4-BE49-F238E27FC236}">
                <a16:creationId xmlns:a16="http://schemas.microsoft.com/office/drawing/2014/main" id="{163467D1-44F5-4612-B275-4A3A9404C571}"/>
              </a:ext>
            </a:extLst>
          </p:cNvPr>
          <p:cNvSpPr>
            <a:spLocks noGrp="1"/>
          </p:cNvSpPr>
          <p:nvPr>
            <p:ph idx="1"/>
          </p:nvPr>
        </p:nvSpPr>
        <p:spPr/>
        <p:txBody>
          <a:bodyPr/>
          <a:lstStyle/>
          <a:p>
            <a:r>
              <a:rPr lang="en-US" dirty="0"/>
              <a:t>VA has a responsibility to provide accurate VA facilities and VA services information to its customers that align with the Veteran experience of getting and managing their VA benefits and health care.</a:t>
            </a:r>
          </a:p>
        </p:txBody>
      </p:sp>
      <p:sp>
        <p:nvSpPr>
          <p:cNvPr id="4" name="Date Placeholder 3">
            <a:extLst>
              <a:ext uri="{FF2B5EF4-FFF2-40B4-BE49-F238E27FC236}">
                <a16:creationId xmlns:a16="http://schemas.microsoft.com/office/drawing/2014/main" id="{38D1C8B5-73CB-4DBB-BC98-EDEAD4D111BB}"/>
              </a:ext>
            </a:extLst>
          </p:cNvPr>
          <p:cNvSpPr>
            <a:spLocks noGrp="1"/>
          </p:cNvSpPr>
          <p:nvPr>
            <p:ph type="dt" sz="half" idx="10"/>
          </p:nvPr>
        </p:nvSpPr>
        <p:spPr/>
        <p:txBody>
          <a:bodyPr/>
          <a:lstStyle/>
          <a:p>
            <a:r>
              <a:rPr lang="en-US" dirty="0"/>
              <a:t>DIGITAL EXPERIENCE PRODUCT OFFICE</a:t>
            </a:r>
          </a:p>
        </p:txBody>
      </p:sp>
      <p:sp>
        <p:nvSpPr>
          <p:cNvPr id="5" name="Footer Placeholder 4">
            <a:extLst>
              <a:ext uri="{FF2B5EF4-FFF2-40B4-BE49-F238E27FC236}">
                <a16:creationId xmlns:a16="http://schemas.microsoft.com/office/drawing/2014/main" id="{6492F460-9551-4C24-8E6D-6E6CECCBD8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A3DB13-D399-4F2F-BEFC-2FA7B37BF110}"/>
              </a:ext>
            </a:extLst>
          </p:cNvPr>
          <p:cNvSpPr>
            <a:spLocks noGrp="1"/>
          </p:cNvSpPr>
          <p:nvPr>
            <p:ph type="sldNum" sz="quarter" idx="12"/>
          </p:nvPr>
        </p:nvSpPr>
        <p:spPr/>
        <p:txBody>
          <a:bodyPr/>
          <a:lstStyle/>
          <a:p>
            <a:fld id="{C9F7588F-6348-F24B-A92C-146CC9ED7FC5}" type="slidenum">
              <a:rPr lang="en-US" smtClean="0"/>
              <a:t>4</a:t>
            </a:fld>
            <a:endParaRPr lang="en-US" dirty="0"/>
          </a:p>
        </p:txBody>
      </p:sp>
      <p:sp>
        <p:nvSpPr>
          <p:cNvPr id="10" name="Text Placeholder 9">
            <a:extLst>
              <a:ext uri="{FF2B5EF4-FFF2-40B4-BE49-F238E27FC236}">
                <a16:creationId xmlns:a16="http://schemas.microsoft.com/office/drawing/2014/main" id="{3320ACF1-2CF5-41BC-B32A-69F080741AF8}"/>
              </a:ext>
            </a:extLst>
          </p:cNvPr>
          <p:cNvSpPr>
            <a:spLocks noGrp="1"/>
          </p:cNvSpPr>
          <p:nvPr>
            <p:ph type="body" sz="quarter" idx="13"/>
          </p:nvPr>
        </p:nvSpPr>
        <p:spPr/>
        <p:txBody>
          <a:bodyPr/>
          <a:lstStyle/>
          <a:p>
            <a:r>
              <a:rPr lang="en-US" dirty="0"/>
              <a:t>Digital Experience Product Office – VA.GOV</a:t>
            </a:r>
          </a:p>
        </p:txBody>
      </p:sp>
    </p:spTree>
    <p:extLst>
      <p:ext uri="{BB962C8B-B14F-4D97-AF65-F5344CB8AC3E}">
        <p14:creationId xmlns:p14="http://schemas.microsoft.com/office/powerpoint/2010/main" val="55101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C7EEB3-B76A-472C-9B4E-77A2DCCA0CA2}"/>
              </a:ext>
            </a:extLst>
          </p:cNvPr>
          <p:cNvSpPr>
            <a:spLocks noGrp="1"/>
          </p:cNvSpPr>
          <p:nvPr>
            <p:ph type="title"/>
          </p:nvPr>
        </p:nvSpPr>
        <p:spPr/>
        <p:txBody>
          <a:bodyPr/>
          <a:lstStyle/>
          <a:p>
            <a:r>
              <a:rPr lang="en-US" dirty="0"/>
              <a:t>Veteran’s journey</a:t>
            </a:r>
          </a:p>
        </p:txBody>
      </p:sp>
      <p:sp>
        <p:nvSpPr>
          <p:cNvPr id="4" name="Date Placeholder 3">
            <a:extLst>
              <a:ext uri="{FF2B5EF4-FFF2-40B4-BE49-F238E27FC236}">
                <a16:creationId xmlns:a16="http://schemas.microsoft.com/office/drawing/2014/main" id="{81655185-6492-4CDE-8055-CE63D4099954}"/>
              </a:ext>
            </a:extLst>
          </p:cNvPr>
          <p:cNvSpPr>
            <a:spLocks noGrp="1"/>
          </p:cNvSpPr>
          <p:nvPr>
            <p:ph type="dt" sz="half" idx="10"/>
          </p:nvPr>
        </p:nvSpPr>
        <p:spPr/>
        <p:txBody>
          <a:bodyPr/>
          <a:lstStyle/>
          <a:p>
            <a:r>
              <a:rPr lang="en-US"/>
              <a:t>DIGITAL EXPERIENCE PRODUCT OFFICE</a:t>
            </a:r>
            <a:endParaRPr lang="en-US" dirty="0"/>
          </a:p>
        </p:txBody>
      </p:sp>
      <p:sp>
        <p:nvSpPr>
          <p:cNvPr id="5" name="Footer Placeholder 4">
            <a:extLst>
              <a:ext uri="{FF2B5EF4-FFF2-40B4-BE49-F238E27FC236}">
                <a16:creationId xmlns:a16="http://schemas.microsoft.com/office/drawing/2014/main" id="{15090AD3-38BF-48B9-9C5D-793D324769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32B447-E99F-4385-A7F3-58A5311139E3}"/>
              </a:ext>
            </a:extLst>
          </p:cNvPr>
          <p:cNvSpPr>
            <a:spLocks noGrp="1"/>
          </p:cNvSpPr>
          <p:nvPr>
            <p:ph type="sldNum" sz="quarter" idx="12"/>
          </p:nvPr>
        </p:nvSpPr>
        <p:spPr/>
        <p:txBody>
          <a:bodyPr/>
          <a:lstStyle/>
          <a:p>
            <a:fld id="{C9F7588F-6348-F24B-A92C-146CC9ED7FC5}" type="slidenum">
              <a:rPr lang="en-US" smtClean="0"/>
              <a:t>5</a:t>
            </a:fld>
            <a:endParaRPr lang="en-US" dirty="0"/>
          </a:p>
        </p:txBody>
      </p:sp>
      <p:sp>
        <p:nvSpPr>
          <p:cNvPr id="9" name="Text Placeholder 8">
            <a:extLst>
              <a:ext uri="{FF2B5EF4-FFF2-40B4-BE49-F238E27FC236}">
                <a16:creationId xmlns:a16="http://schemas.microsoft.com/office/drawing/2014/main" id="{E3718F35-60FC-41C3-A48F-075A50EAB66F}"/>
              </a:ext>
            </a:extLst>
          </p:cNvPr>
          <p:cNvSpPr>
            <a:spLocks noGrp="1"/>
          </p:cNvSpPr>
          <p:nvPr>
            <p:ph type="body" sz="quarter" idx="13"/>
          </p:nvPr>
        </p:nvSpPr>
        <p:spPr/>
        <p:txBody>
          <a:bodyPr/>
          <a:lstStyle/>
          <a:p>
            <a:endParaRPr lang="en-US"/>
          </a:p>
        </p:txBody>
      </p:sp>
      <p:sp>
        <p:nvSpPr>
          <p:cNvPr id="11" name="Content Placeholder 10">
            <a:extLst>
              <a:ext uri="{FF2B5EF4-FFF2-40B4-BE49-F238E27FC236}">
                <a16:creationId xmlns:a16="http://schemas.microsoft.com/office/drawing/2014/main" id="{202779FA-94F6-4BA2-8A5F-385B2452902F}"/>
              </a:ext>
            </a:extLst>
          </p:cNvPr>
          <p:cNvSpPr>
            <a:spLocks noGrp="1"/>
          </p:cNvSpPr>
          <p:nvPr>
            <p:ph idx="1"/>
          </p:nvPr>
        </p:nvSpPr>
        <p:spPr/>
        <p:txBody>
          <a:bodyPr>
            <a:normAutofit fontScale="92500" lnSpcReduction="10000"/>
          </a:bodyPr>
          <a:lstStyle/>
          <a:p>
            <a:endParaRPr lang="en-US" dirty="0"/>
          </a:p>
          <a:p>
            <a:endParaRPr lang="en-US" dirty="0"/>
          </a:p>
          <a:p>
            <a:r>
              <a:rPr lang="en-US" dirty="0"/>
              <a:t>Vet Centers are under-utilized and lack robust digital presence to showcase and connect Veterans with Vet Center benefits/services even through they are or should often be the first touchpoint an active service member and/or family has with the VA.</a:t>
            </a:r>
          </a:p>
          <a:p>
            <a:pPr marL="0" indent="0">
              <a:buNone/>
            </a:pPr>
            <a:endParaRPr lang="en-US" dirty="0"/>
          </a:p>
          <a:p>
            <a:pPr marL="0" indent="0">
              <a:buNone/>
            </a:pPr>
            <a:endParaRPr lang="en-US" dirty="0"/>
          </a:p>
        </p:txBody>
      </p:sp>
      <p:pic>
        <p:nvPicPr>
          <p:cNvPr id="1028" name="Picture 4">
            <a:extLst>
              <a:ext uri="{FF2B5EF4-FFF2-40B4-BE49-F238E27FC236}">
                <a16:creationId xmlns:a16="http://schemas.microsoft.com/office/drawing/2014/main" id="{A13418CF-B6A4-4400-9060-0FFBC418F496}"/>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185333" y="1701800"/>
            <a:ext cx="5960533"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8CDEC0-1E80-4887-8C19-94C086E2FF13}"/>
              </a:ext>
            </a:extLst>
          </p:cNvPr>
          <p:cNvSpPr>
            <a:spLocks noGrp="1"/>
          </p:cNvSpPr>
          <p:nvPr>
            <p:ph type="title"/>
          </p:nvPr>
        </p:nvSpPr>
        <p:spPr/>
        <p:txBody>
          <a:bodyPr/>
          <a:lstStyle/>
          <a:p>
            <a:r>
              <a:rPr lang="en-US" dirty="0"/>
              <a:t>Vet Centers: Current state</a:t>
            </a:r>
          </a:p>
        </p:txBody>
      </p:sp>
      <p:pic>
        <p:nvPicPr>
          <p:cNvPr id="19" name="Content Placeholder 18" descr="A screenshot of a computer screen&#10;&#10;Description automatically generated">
            <a:extLst>
              <a:ext uri="{FF2B5EF4-FFF2-40B4-BE49-F238E27FC236}">
                <a16:creationId xmlns:a16="http://schemas.microsoft.com/office/drawing/2014/main" id="{6A46EA3B-B1FF-4BD2-9E7F-A6BE00F4A2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9969" y="2476500"/>
            <a:ext cx="2656861" cy="3668713"/>
          </a:xfrm>
        </p:spPr>
      </p:pic>
      <p:sp>
        <p:nvSpPr>
          <p:cNvPr id="4" name="Date Placeholder 3">
            <a:extLst>
              <a:ext uri="{FF2B5EF4-FFF2-40B4-BE49-F238E27FC236}">
                <a16:creationId xmlns:a16="http://schemas.microsoft.com/office/drawing/2014/main" id="{35C38C87-C9C4-4088-B356-D53BC98B891C}"/>
              </a:ext>
            </a:extLst>
          </p:cNvPr>
          <p:cNvSpPr>
            <a:spLocks noGrp="1"/>
          </p:cNvSpPr>
          <p:nvPr>
            <p:ph type="dt" sz="half" idx="10"/>
          </p:nvPr>
        </p:nvSpPr>
        <p:spPr/>
        <p:txBody>
          <a:bodyPr/>
          <a:lstStyle/>
          <a:p>
            <a:r>
              <a:rPr lang="en-US" dirty="0"/>
              <a:t>DIGITAL EXPERIENCE PRODUCT OFFICE</a:t>
            </a:r>
          </a:p>
        </p:txBody>
      </p:sp>
      <p:sp>
        <p:nvSpPr>
          <p:cNvPr id="5" name="Footer Placeholder 4">
            <a:extLst>
              <a:ext uri="{FF2B5EF4-FFF2-40B4-BE49-F238E27FC236}">
                <a16:creationId xmlns:a16="http://schemas.microsoft.com/office/drawing/2014/main" id="{086DBB4C-920E-4AE6-A2D5-DD991C2C2D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7B7AF5-8ECC-4D91-A0D6-C4B51015C20B}"/>
              </a:ext>
            </a:extLst>
          </p:cNvPr>
          <p:cNvSpPr>
            <a:spLocks noGrp="1"/>
          </p:cNvSpPr>
          <p:nvPr>
            <p:ph type="sldNum" sz="quarter" idx="12"/>
          </p:nvPr>
        </p:nvSpPr>
        <p:spPr/>
        <p:txBody>
          <a:bodyPr/>
          <a:lstStyle/>
          <a:p>
            <a:fld id="{C9F7588F-6348-F24B-A92C-146CC9ED7FC5}" type="slidenum">
              <a:rPr lang="en-US" smtClean="0"/>
              <a:t>6</a:t>
            </a:fld>
            <a:endParaRPr lang="en-US" dirty="0"/>
          </a:p>
        </p:txBody>
      </p:sp>
      <p:pic>
        <p:nvPicPr>
          <p:cNvPr id="23" name="Content Placeholder 22" descr="A screenshot of a computer screen&#10;&#10;Description automatically generated">
            <a:extLst>
              <a:ext uri="{FF2B5EF4-FFF2-40B4-BE49-F238E27FC236}">
                <a16:creationId xmlns:a16="http://schemas.microsoft.com/office/drawing/2014/main" id="{5D046A66-C447-4646-A524-6761DB1790B8}"/>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4976245" y="2476500"/>
            <a:ext cx="2239510" cy="3668713"/>
          </a:xfrm>
        </p:spPr>
      </p:pic>
      <p:pic>
        <p:nvPicPr>
          <p:cNvPr id="21" name="Content Placeholder 20" descr="A screenshot of a computer screen&#10;&#10;Description automatically generated">
            <a:extLst>
              <a:ext uri="{FF2B5EF4-FFF2-40B4-BE49-F238E27FC236}">
                <a16:creationId xmlns:a16="http://schemas.microsoft.com/office/drawing/2014/main" id="{91C1BAC6-6388-43BD-A48F-E8654D1AF2BA}"/>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tretch>
            <a:fillRect/>
          </a:stretch>
        </p:blipFill>
        <p:spPr>
          <a:xfrm>
            <a:off x="8395500" y="2476500"/>
            <a:ext cx="2716199" cy="3668713"/>
          </a:xfrm>
        </p:spPr>
      </p:pic>
      <p:sp>
        <p:nvSpPr>
          <p:cNvPr id="16" name="Content Placeholder 15">
            <a:extLst>
              <a:ext uri="{FF2B5EF4-FFF2-40B4-BE49-F238E27FC236}">
                <a16:creationId xmlns:a16="http://schemas.microsoft.com/office/drawing/2014/main" id="{6F0020EF-5FEC-42B8-BE83-1A93984CBE3A}"/>
              </a:ext>
            </a:extLst>
          </p:cNvPr>
          <p:cNvSpPr>
            <a:spLocks noGrp="1"/>
          </p:cNvSpPr>
          <p:nvPr>
            <p:ph idx="16"/>
          </p:nvPr>
        </p:nvSpPr>
        <p:spPr>
          <a:xfrm>
            <a:off x="609600" y="1359017"/>
            <a:ext cx="10058400" cy="940488"/>
          </a:xfrm>
        </p:spPr>
        <p:txBody>
          <a:bodyPr>
            <a:normAutofit fontScale="47500" lnSpcReduction="20000"/>
          </a:bodyPr>
          <a:lstStyle/>
          <a:p>
            <a:pPr marL="457200" indent="-457200">
              <a:buFont typeface="Arial" panose="020B0604020202020204" pitchFamily="34" charset="0"/>
              <a:buChar char="•"/>
            </a:pPr>
            <a:r>
              <a:rPr lang="en-US" dirty="0"/>
              <a:t>VA.gov Facility Locator Detail Pages exist for all Vet Centers with entries in the Lighthouse Facilities API (Facility single-source-of-truth).</a:t>
            </a:r>
          </a:p>
          <a:p>
            <a:pPr marL="457200" indent="-457200">
              <a:buFont typeface="Arial" panose="020B0604020202020204" pitchFamily="34" charset="0"/>
              <a:buChar char="•"/>
            </a:pPr>
            <a:r>
              <a:rPr lang="en-US" dirty="0"/>
              <a:t>Legacy Facility Locator also has detail pages that need to be deprecated</a:t>
            </a:r>
          </a:p>
          <a:p>
            <a:pPr marL="457200" indent="-457200">
              <a:buFont typeface="Arial" panose="020B0604020202020204" pitchFamily="34" charset="0"/>
              <a:buChar char="•"/>
            </a:pPr>
            <a:r>
              <a:rPr lang="en-US" dirty="0"/>
              <a:t>A handful of Vet Centers exist in TeamSite CMS as part of VHA Medical Center websites.</a:t>
            </a:r>
          </a:p>
        </p:txBody>
      </p:sp>
      <p:sp>
        <p:nvSpPr>
          <p:cNvPr id="17" name="Text Placeholder 16">
            <a:extLst>
              <a:ext uri="{FF2B5EF4-FFF2-40B4-BE49-F238E27FC236}">
                <a16:creationId xmlns:a16="http://schemas.microsoft.com/office/drawing/2014/main" id="{A03A4AC8-4C3D-4275-90CC-6D21F0415200}"/>
              </a:ext>
            </a:extLst>
          </p:cNvPr>
          <p:cNvSpPr>
            <a:spLocks noGrp="1"/>
          </p:cNvSpPr>
          <p:nvPr>
            <p:ph type="body" sz="quarter" idx="13"/>
          </p:nvPr>
        </p:nvSpPr>
        <p:spPr/>
        <p:txBody>
          <a:bodyPr/>
          <a:lstStyle/>
          <a:p>
            <a:r>
              <a:rPr lang="en-US" dirty="0"/>
              <a:t>Digital Experience Product Office – VA.GOV</a:t>
            </a:r>
          </a:p>
          <a:p>
            <a:endParaRPr lang="en-US" dirty="0"/>
          </a:p>
        </p:txBody>
      </p:sp>
    </p:spTree>
    <p:extLst>
      <p:ext uri="{BB962C8B-B14F-4D97-AF65-F5344CB8AC3E}">
        <p14:creationId xmlns:p14="http://schemas.microsoft.com/office/powerpoint/2010/main" val="207413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DB2F3C4-7F57-4EB9-A1E5-3E0862CD41A8}"/>
              </a:ext>
            </a:extLst>
          </p:cNvPr>
          <p:cNvSpPr>
            <a:spLocks noGrp="1"/>
          </p:cNvSpPr>
          <p:nvPr>
            <p:ph type="title"/>
          </p:nvPr>
        </p:nvSpPr>
        <p:spPr/>
        <p:txBody>
          <a:bodyPr/>
          <a:lstStyle/>
          <a:p>
            <a:r>
              <a:rPr lang="en-US" dirty="0"/>
              <a:t>Facilities Vision</a:t>
            </a:r>
          </a:p>
        </p:txBody>
      </p:sp>
      <p:sp>
        <p:nvSpPr>
          <p:cNvPr id="13" name="Content Placeholder 12">
            <a:extLst>
              <a:ext uri="{FF2B5EF4-FFF2-40B4-BE49-F238E27FC236}">
                <a16:creationId xmlns:a16="http://schemas.microsoft.com/office/drawing/2014/main" id="{84A11D93-E932-4649-B389-EFE761488C05}"/>
              </a:ext>
            </a:extLst>
          </p:cNvPr>
          <p:cNvSpPr>
            <a:spLocks noGrp="1"/>
          </p:cNvSpPr>
          <p:nvPr>
            <p:ph idx="1"/>
          </p:nvPr>
        </p:nvSpPr>
        <p:spPr/>
        <p:txBody>
          <a:bodyPr>
            <a:normAutofit/>
          </a:bodyPr>
          <a:lstStyle/>
          <a:p>
            <a:r>
              <a:rPr lang="en-US" dirty="0"/>
              <a:t>Facility-based: Veterans can find all VA and in-VA network facilities based on their current geographical location or another starting/preferred location</a:t>
            </a:r>
          </a:p>
          <a:p>
            <a:r>
              <a:rPr lang="en-US" dirty="0"/>
              <a:t>Service-based: Veterans can find locations of all VA services based on their current geographical location or another starting/preferred location</a:t>
            </a:r>
            <a:br>
              <a:rPr lang="en-US" dirty="0"/>
            </a:br>
            <a:endParaRPr lang="en-US" dirty="0"/>
          </a:p>
        </p:txBody>
      </p:sp>
      <p:sp>
        <p:nvSpPr>
          <p:cNvPr id="3" name="Date Placeholder 2">
            <a:extLst>
              <a:ext uri="{FF2B5EF4-FFF2-40B4-BE49-F238E27FC236}">
                <a16:creationId xmlns:a16="http://schemas.microsoft.com/office/drawing/2014/main" id="{5636FF9E-67FE-46EB-8168-6A41C9C7D9B9}"/>
              </a:ext>
            </a:extLst>
          </p:cNvPr>
          <p:cNvSpPr>
            <a:spLocks noGrp="1"/>
          </p:cNvSpPr>
          <p:nvPr>
            <p:ph type="dt" sz="half" idx="10"/>
          </p:nvPr>
        </p:nvSpPr>
        <p:spPr/>
        <p:txBody>
          <a:bodyPr/>
          <a:lstStyle/>
          <a:p>
            <a:r>
              <a:rPr lang="en-US"/>
              <a:t>DIGITAL EXPERIENCE PRODUCT OFFICE</a:t>
            </a:r>
            <a:endParaRPr lang="en-US" dirty="0"/>
          </a:p>
        </p:txBody>
      </p:sp>
      <p:sp>
        <p:nvSpPr>
          <p:cNvPr id="4" name="Footer Placeholder 3">
            <a:extLst>
              <a:ext uri="{FF2B5EF4-FFF2-40B4-BE49-F238E27FC236}">
                <a16:creationId xmlns:a16="http://schemas.microsoft.com/office/drawing/2014/main" id="{39999A91-3B9C-4EE2-8615-5B430E1A8F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AC1D95-0DE0-4F38-91B2-3ECD70ED9A3E}"/>
              </a:ext>
            </a:extLst>
          </p:cNvPr>
          <p:cNvSpPr>
            <a:spLocks noGrp="1"/>
          </p:cNvSpPr>
          <p:nvPr>
            <p:ph type="sldNum" sz="quarter" idx="12"/>
          </p:nvPr>
        </p:nvSpPr>
        <p:spPr/>
        <p:txBody>
          <a:bodyPr/>
          <a:lstStyle/>
          <a:p>
            <a:fld id="{C9F7588F-6348-F24B-A92C-146CC9ED7FC5}" type="slidenum">
              <a:rPr lang="en-US" smtClean="0"/>
              <a:pPr/>
              <a:t>7</a:t>
            </a:fld>
            <a:endParaRPr lang="en-US" dirty="0"/>
          </a:p>
        </p:txBody>
      </p:sp>
      <p:sp>
        <p:nvSpPr>
          <p:cNvPr id="14" name="Text Placeholder 13">
            <a:extLst>
              <a:ext uri="{FF2B5EF4-FFF2-40B4-BE49-F238E27FC236}">
                <a16:creationId xmlns:a16="http://schemas.microsoft.com/office/drawing/2014/main" id="{E897FBE8-67AB-410D-BB40-83D8A1C6D5F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8618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F1DC-EC71-4EC2-8A2D-564CB711AF74}"/>
              </a:ext>
            </a:extLst>
          </p:cNvPr>
          <p:cNvSpPr>
            <a:spLocks noGrp="1"/>
          </p:cNvSpPr>
          <p:nvPr>
            <p:ph type="title"/>
          </p:nvPr>
        </p:nvSpPr>
        <p:spPr/>
        <p:txBody>
          <a:bodyPr/>
          <a:lstStyle/>
          <a:p>
            <a:r>
              <a:rPr lang="en-US" dirty="0"/>
              <a:t>Product goals</a:t>
            </a:r>
          </a:p>
        </p:txBody>
      </p:sp>
      <p:sp>
        <p:nvSpPr>
          <p:cNvPr id="3" name="Content Placeholder 2">
            <a:extLst>
              <a:ext uri="{FF2B5EF4-FFF2-40B4-BE49-F238E27FC236}">
                <a16:creationId xmlns:a16="http://schemas.microsoft.com/office/drawing/2014/main" id="{01438F4F-7275-4045-82C7-C2BF0D7DAF0E}"/>
              </a:ext>
            </a:extLst>
          </p:cNvPr>
          <p:cNvSpPr>
            <a:spLocks noGrp="1"/>
          </p:cNvSpPr>
          <p:nvPr>
            <p:ph idx="1"/>
          </p:nvPr>
        </p:nvSpPr>
        <p:spPr/>
        <p:txBody>
          <a:bodyPr>
            <a:normAutofit/>
          </a:bodyPr>
          <a:lstStyle/>
          <a:p>
            <a:r>
              <a:rPr lang="en-US" dirty="0"/>
              <a:t>Facilities products drive users to services</a:t>
            </a:r>
          </a:p>
          <a:p>
            <a:r>
              <a:rPr lang="en-US" dirty="0"/>
              <a:t>Services products drive users to facilities</a:t>
            </a:r>
          </a:p>
          <a:p>
            <a:r>
              <a:rPr lang="en-US" dirty="0"/>
              <a:t>Veteran needs (“conditions”) drive users to both facilities and services</a:t>
            </a:r>
          </a:p>
          <a:p>
            <a:r>
              <a:rPr lang="en-US" dirty="0"/>
              <a:t>Facilities and services products drive users to benefits content and tools</a:t>
            </a:r>
          </a:p>
          <a:p>
            <a:r>
              <a:rPr lang="en-US" dirty="0"/>
              <a:t>Facilities and services products directly map to touch points in the Veteran journey(s)</a:t>
            </a:r>
          </a:p>
        </p:txBody>
      </p:sp>
      <p:sp>
        <p:nvSpPr>
          <p:cNvPr id="4" name="Date Placeholder 3">
            <a:extLst>
              <a:ext uri="{FF2B5EF4-FFF2-40B4-BE49-F238E27FC236}">
                <a16:creationId xmlns:a16="http://schemas.microsoft.com/office/drawing/2014/main" id="{CCAFB66A-BC9F-410A-B2A6-E709A7ED006B}"/>
              </a:ext>
            </a:extLst>
          </p:cNvPr>
          <p:cNvSpPr>
            <a:spLocks noGrp="1"/>
          </p:cNvSpPr>
          <p:nvPr>
            <p:ph type="dt" sz="half" idx="10"/>
          </p:nvPr>
        </p:nvSpPr>
        <p:spPr/>
        <p:txBody>
          <a:bodyPr/>
          <a:lstStyle/>
          <a:p>
            <a:r>
              <a:rPr lang="en-US"/>
              <a:t>DIGITAL EXPERIENCE PRODUCT OFFICE</a:t>
            </a:r>
            <a:endParaRPr lang="en-US" dirty="0"/>
          </a:p>
        </p:txBody>
      </p:sp>
      <p:sp>
        <p:nvSpPr>
          <p:cNvPr id="5" name="Footer Placeholder 4">
            <a:extLst>
              <a:ext uri="{FF2B5EF4-FFF2-40B4-BE49-F238E27FC236}">
                <a16:creationId xmlns:a16="http://schemas.microsoft.com/office/drawing/2014/main" id="{0B85C9D7-4D25-4630-BD51-E7BD01E792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257881-ECCF-4620-9577-DF19C5E4DBA8}"/>
              </a:ext>
            </a:extLst>
          </p:cNvPr>
          <p:cNvSpPr>
            <a:spLocks noGrp="1"/>
          </p:cNvSpPr>
          <p:nvPr>
            <p:ph type="sldNum" sz="quarter" idx="12"/>
          </p:nvPr>
        </p:nvSpPr>
        <p:spPr/>
        <p:txBody>
          <a:bodyPr/>
          <a:lstStyle/>
          <a:p>
            <a:fld id="{C9F7588F-6348-F24B-A92C-146CC9ED7FC5}" type="slidenum">
              <a:rPr lang="en-US" smtClean="0"/>
              <a:t>8</a:t>
            </a:fld>
            <a:endParaRPr lang="en-US" dirty="0"/>
          </a:p>
        </p:txBody>
      </p:sp>
      <p:sp>
        <p:nvSpPr>
          <p:cNvPr id="7" name="Text Placeholder 6">
            <a:extLst>
              <a:ext uri="{FF2B5EF4-FFF2-40B4-BE49-F238E27FC236}">
                <a16:creationId xmlns:a16="http://schemas.microsoft.com/office/drawing/2014/main" id="{CDA7A72F-76E2-4A2C-93A8-6F95DC3BEBB8}"/>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0434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55D3-CED3-47E9-AB43-4C3318C06F2F}"/>
              </a:ext>
            </a:extLst>
          </p:cNvPr>
          <p:cNvSpPr>
            <a:spLocks noGrp="1"/>
          </p:cNvSpPr>
          <p:nvPr>
            <p:ph type="title"/>
          </p:nvPr>
        </p:nvSpPr>
        <p:spPr/>
        <p:txBody>
          <a:bodyPr/>
          <a:lstStyle/>
          <a:p>
            <a:r>
              <a:rPr lang="en-US" dirty="0"/>
              <a:t>How Vet Centers fit in – how we will do it</a:t>
            </a:r>
          </a:p>
        </p:txBody>
      </p:sp>
      <p:sp>
        <p:nvSpPr>
          <p:cNvPr id="3" name="Content Placeholder 2">
            <a:extLst>
              <a:ext uri="{FF2B5EF4-FFF2-40B4-BE49-F238E27FC236}">
                <a16:creationId xmlns:a16="http://schemas.microsoft.com/office/drawing/2014/main" id="{17B16839-F236-4016-AD27-A734D47E925A}"/>
              </a:ext>
            </a:extLst>
          </p:cNvPr>
          <p:cNvSpPr>
            <a:spLocks noGrp="1"/>
          </p:cNvSpPr>
          <p:nvPr>
            <p:ph idx="1"/>
          </p:nvPr>
        </p:nvSpPr>
        <p:spPr/>
        <p:txBody>
          <a:bodyPr>
            <a:normAutofit fontScale="85000" lnSpcReduction="20000"/>
          </a:bodyPr>
          <a:lstStyle/>
          <a:p>
            <a:r>
              <a:rPr lang="en-US" dirty="0"/>
              <a:t>Work with Veterans to develop a veteran-facing, living, service &amp; “conditions” taxonomy of services available at Vet Centers</a:t>
            </a:r>
          </a:p>
          <a:p>
            <a:r>
              <a:rPr lang="en-US" dirty="0"/>
              <a:t>Build and publish new Vet Center Facility Prototype</a:t>
            </a:r>
          </a:p>
          <a:p>
            <a:pPr lvl="1"/>
            <a:r>
              <a:rPr lang="en-US" dirty="0"/>
              <a:t>Live at its own URLs outside the Facility Locator</a:t>
            </a:r>
          </a:p>
          <a:p>
            <a:pPr lvl="1"/>
            <a:r>
              <a:rPr lang="en-US" dirty="0"/>
              <a:t>Fit the needs of veterans</a:t>
            </a:r>
          </a:p>
          <a:p>
            <a:pPr lvl="1"/>
            <a:r>
              <a:rPr lang="en-US" dirty="0"/>
              <a:t>Connects veterans with the specific services for his/her needs/</a:t>
            </a:r>
            <a:br>
              <a:rPr lang="en-US" dirty="0"/>
            </a:br>
            <a:r>
              <a:rPr lang="en-US" dirty="0"/>
              <a:t>“conditions”</a:t>
            </a:r>
          </a:p>
          <a:p>
            <a:pPr lvl="1"/>
            <a:r>
              <a:rPr lang="en-US" dirty="0"/>
              <a:t>Map to the Veteran’s journey</a:t>
            </a:r>
          </a:p>
          <a:p>
            <a:pPr lvl="1"/>
            <a:r>
              <a:rPr lang="en-US" dirty="0"/>
              <a:t>Fit with the organization’s needs &amp; capabilities</a:t>
            </a:r>
          </a:p>
          <a:p>
            <a:r>
              <a:rPr lang="en-US" dirty="0"/>
              <a:t>Scale prototype to additional Vet Centers</a:t>
            </a:r>
          </a:p>
        </p:txBody>
      </p:sp>
      <p:sp>
        <p:nvSpPr>
          <p:cNvPr id="4" name="Date Placeholder 3">
            <a:extLst>
              <a:ext uri="{FF2B5EF4-FFF2-40B4-BE49-F238E27FC236}">
                <a16:creationId xmlns:a16="http://schemas.microsoft.com/office/drawing/2014/main" id="{5380D5FD-7EEF-4BEF-8B8F-D8093079F900}"/>
              </a:ext>
            </a:extLst>
          </p:cNvPr>
          <p:cNvSpPr>
            <a:spLocks noGrp="1"/>
          </p:cNvSpPr>
          <p:nvPr>
            <p:ph type="dt" sz="half" idx="10"/>
          </p:nvPr>
        </p:nvSpPr>
        <p:spPr/>
        <p:txBody>
          <a:bodyPr/>
          <a:lstStyle/>
          <a:p>
            <a:r>
              <a:rPr lang="en-US"/>
              <a:t>DIGITAL EXPERIENCE PRODUCT OFFICE</a:t>
            </a:r>
            <a:endParaRPr lang="en-US" dirty="0"/>
          </a:p>
        </p:txBody>
      </p:sp>
      <p:sp>
        <p:nvSpPr>
          <p:cNvPr id="5" name="Footer Placeholder 4">
            <a:extLst>
              <a:ext uri="{FF2B5EF4-FFF2-40B4-BE49-F238E27FC236}">
                <a16:creationId xmlns:a16="http://schemas.microsoft.com/office/drawing/2014/main" id="{62BB7D1D-150B-4710-A57F-AF00BD463C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1BA54A-B65D-4A67-A356-86CB81FCB0A1}"/>
              </a:ext>
            </a:extLst>
          </p:cNvPr>
          <p:cNvSpPr>
            <a:spLocks noGrp="1"/>
          </p:cNvSpPr>
          <p:nvPr>
            <p:ph type="sldNum" sz="quarter" idx="12"/>
          </p:nvPr>
        </p:nvSpPr>
        <p:spPr/>
        <p:txBody>
          <a:bodyPr/>
          <a:lstStyle/>
          <a:p>
            <a:fld id="{C9F7588F-6348-F24B-A92C-146CC9ED7FC5}" type="slidenum">
              <a:rPr lang="en-US" smtClean="0"/>
              <a:t>9</a:t>
            </a:fld>
            <a:endParaRPr lang="en-US" dirty="0"/>
          </a:p>
        </p:txBody>
      </p:sp>
      <p:sp>
        <p:nvSpPr>
          <p:cNvPr id="7" name="Text Placeholder 6">
            <a:extLst>
              <a:ext uri="{FF2B5EF4-FFF2-40B4-BE49-F238E27FC236}">
                <a16:creationId xmlns:a16="http://schemas.microsoft.com/office/drawing/2014/main" id="{700AB7A1-3A58-4CE7-BE8B-BFA312A5C1B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34282402"/>
      </p:ext>
    </p:extLst>
  </p:cSld>
  <p:clrMapOvr>
    <a:masterClrMapping/>
  </p:clrMapOvr>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n Bag Template new" id="{00D39547-BFEB-FC4F-ACD6-7F648320910A}" vid="{E45AE7B7-5F5A-3244-8129-DCB53905CF0C}"/>
    </a:ext>
  </a:extLst>
</a:theme>
</file>

<file path=docProps/app.xml><?xml version="1.0" encoding="utf-8"?>
<Properties xmlns="http://schemas.openxmlformats.org/officeDocument/2006/extended-properties" xmlns:vt="http://schemas.openxmlformats.org/officeDocument/2006/docPropsVTypes">
  <TotalTime>340</TotalTime>
  <Words>884</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vt:lpstr>
      <vt:lpstr>Avenir Heavy</vt:lpstr>
      <vt:lpstr>Calibri</vt:lpstr>
      <vt:lpstr>Brown Bag Template</vt:lpstr>
      <vt:lpstr>VA.Gov Facilities Portfolio - Vet Centers</vt:lpstr>
      <vt:lpstr>Digital Experience Product Office (DEPO) Facilities Product Portfolio</vt:lpstr>
      <vt:lpstr>Why VA facilities and services matter to Veterans</vt:lpstr>
      <vt:lpstr>Why this matters to VA</vt:lpstr>
      <vt:lpstr>Veteran’s journey</vt:lpstr>
      <vt:lpstr>Vet Centers: Current state</vt:lpstr>
      <vt:lpstr>Facilities Vision</vt:lpstr>
      <vt:lpstr>Product goals</vt:lpstr>
      <vt:lpstr>How Vet Centers fit in – how we will do it</vt:lpstr>
      <vt:lpstr>Partnerships &amp; research – Focus on the Veteran</vt:lpstr>
      <vt:lpstr>Partnerships &amp; research – Don’t neglect the editor!</vt:lpstr>
      <vt:lpstr>Timeline</vt:lpstr>
      <vt:lpstr>Current noodling – We need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Callaghan, Elizabeth</dc:creator>
  <cp:lastModifiedBy>Conlon, David J.</cp:lastModifiedBy>
  <cp:revision>21</cp:revision>
  <dcterms:created xsi:type="dcterms:W3CDTF">2020-04-30T16:03:27Z</dcterms:created>
  <dcterms:modified xsi:type="dcterms:W3CDTF">2020-08-04T19:04:47Z</dcterms:modified>
</cp:coreProperties>
</file>