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Proxima Nova"/>
      <p:regular r:id="rId10"/>
      <p:bold r:id="rId11"/>
      <p:italic r:id="rId12"/>
      <p:boldItalic r:id="rId13"/>
    </p:embeddedFont>
    <p:embeddedFont>
      <p:font typeface="Bitter"/>
      <p:regular r:id="rId14"/>
      <p:bold r:id="rId15"/>
      <p:italic r:id="rId16"/>
      <p:boldItalic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font" Target="fonts/ProximaNova-bold.fntdata"/><Relationship Id="rId10" Type="http://schemas.openxmlformats.org/officeDocument/2006/relationships/font" Target="fonts/ProximaNova-regular.fntdata"/><Relationship Id="rId21" Type="http://schemas.openxmlformats.org/officeDocument/2006/relationships/font" Target="fonts/SourceSansPro-boldItalic.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itter-bold.fntdata"/><Relationship Id="rId14" Type="http://schemas.openxmlformats.org/officeDocument/2006/relationships/font" Target="fonts/Bitter-regular.fntdata"/><Relationship Id="rId17" Type="http://schemas.openxmlformats.org/officeDocument/2006/relationships/font" Target="fonts/Bitter-boldItalic.fntdata"/><Relationship Id="rId16" Type="http://schemas.openxmlformats.org/officeDocument/2006/relationships/font" Target="fonts/Bitter-italic.fntdata"/><Relationship Id="rId5" Type="http://schemas.openxmlformats.org/officeDocument/2006/relationships/slide" Target="slides/slide1.xml"/><Relationship Id="rId19" Type="http://schemas.openxmlformats.org/officeDocument/2006/relationships/font" Target="fonts/SourceSansPro-bold.fntdata"/><Relationship Id="rId6" Type="http://schemas.openxmlformats.org/officeDocument/2006/relationships/slide" Target="slides/slide2.xml"/><Relationship Id="rId18" Type="http://schemas.openxmlformats.org/officeDocument/2006/relationships/font" Target="fonts/SourceSansPr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b09e88719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 name="Google Shape;82;gab09e88719_0_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ab09e88719_0_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0a69530f0_13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60a69530f0_13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60a69530f0_13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fcdcd2f58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8fcdcd2f58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48 year old veteran who had a </a:t>
            </a:r>
            <a:r>
              <a:rPr lang="en-US"/>
              <a:t>traumatic brain injury, she had reached out to doctors, social workers but said she hadn’t received help</a:t>
            </a:r>
            <a:endParaRPr/>
          </a:p>
        </p:txBody>
      </p:sp>
      <p:sp>
        <p:nvSpPr>
          <p:cNvPr id="99" name="Google Shape;99;g8fcdcd2f58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dda858651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dda858651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adda858651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b09e88719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b09e88719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ab09e88719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algn="ctr">
              <a:spcBef>
                <a:spcPts val="800"/>
              </a:spcBef>
              <a:spcAft>
                <a:spcPts val="0"/>
              </a:spcAft>
              <a:buNone/>
              <a:defRPr b="1" sz="1800">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0" name="Google Shape;70;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1" name="Google Shape;71;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5" name="Google Shape;75;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6" name="Google Shape;76;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7" name="Google Shape;77;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
        <p:nvSpPr>
          <p:cNvPr id="33" name="Google Shape;33;p5"/>
          <p:cNvSpPr txBox="1"/>
          <p:nvPr>
            <p:ph idx="2" type="body"/>
          </p:nvPr>
        </p:nvSpPr>
        <p:spPr>
          <a:xfrm>
            <a:off x="613175" y="1283350"/>
            <a:ext cx="106941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4" name="Shape 34"/>
        <p:cNvGrpSpPr/>
        <p:nvPr/>
      </p:nvGrpSpPr>
      <p:grpSpPr>
        <a:xfrm>
          <a:off x="0" y="0"/>
          <a:ext cx="0" cy="0"/>
          <a:chOff x="0" y="0"/>
          <a:chExt cx="0" cy="0"/>
        </a:xfrm>
      </p:grpSpPr>
      <p:sp>
        <p:nvSpPr>
          <p:cNvPr id="35" name="Google Shape;35;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3" name="Google Shape;43;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4" name="Google Shape;44;p6"/>
          <p:cNvCxnSpPr>
            <a:stCxn id="36" idx="3"/>
            <a:endCxn id="42"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2" idx="3"/>
            <a:endCxn id="41"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6" name="Google Shape;46;p6"/>
          <p:cNvCxnSpPr>
            <a:stCxn id="41" idx="3"/>
            <a:endCxn id="43"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7" name="Google Shape;47;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50" name="Google Shape;50;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1" name="Google Shape;51;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2" name="Google Shape;52;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3" name="Shape 53"/>
        <p:cNvGrpSpPr/>
        <p:nvPr/>
      </p:nvGrpSpPr>
      <p:grpSpPr>
        <a:xfrm>
          <a:off x="0" y="0"/>
          <a:ext cx="0" cy="0"/>
          <a:chOff x="0" y="0"/>
          <a:chExt cx="0" cy="0"/>
        </a:xfrm>
      </p:grpSpPr>
      <p:sp>
        <p:nvSpPr>
          <p:cNvPr id="54" name="Google Shape;54;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5" name="Google Shape;55;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7" name="Google Shape;57;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58" name="Shape 58"/>
        <p:cNvGrpSpPr/>
        <p:nvPr/>
      </p:nvGrpSpPr>
      <p:grpSpPr>
        <a:xfrm>
          <a:off x="0" y="0"/>
          <a:ext cx="0" cy="0"/>
          <a:chOff x="0" y="0"/>
          <a:chExt cx="0" cy="0"/>
        </a:xfrm>
      </p:grpSpPr>
      <p:sp>
        <p:nvSpPr>
          <p:cNvPr id="59" name="Google Shape;59;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60" name="Google Shape;60;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2" name="Shape 62"/>
        <p:cNvGrpSpPr/>
        <p:nvPr/>
      </p:nvGrpSpPr>
      <p:grpSpPr>
        <a:xfrm>
          <a:off x="0" y="0"/>
          <a:ext cx="0" cy="0"/>
          <a:chOff x="0" y="0"/>
          <a:chExt cx="0" cy="0"/>
        </a:xfrm>
      </p:grpSpPr>
      <p:sp>
        <p:nvSpPr>
          <p:cNvPr id="63" name="Google Shape;63;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7" name="Google Shape;67;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idx="4294967295" type="body"/>
          </p:nvPr>
        </p:nvSpPr>
        <p:spPr>
          <a:xfrm>
            <a:off x="613175" y="1511950"/>
            <a:ext cx="6380400" cy="4009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1200"/>
              </a:spcAft>
              <a:buNone/>
            </a:pPr>
            <a:r>
              <a:rPr lang="en-US">
                <a:solidFill>
                  <a:srgbClr val="24292E"/>
                </a:solidFill>
                <a:highlight>
                  <a:srgbClr val="FFFFFF"/>
                </a:highlight>
              </a:rPr>
              <a:t>Scanned social media posts within the last 12 months on Reddit.com/r/Veterans and Hadit.com for posts that contained the phrases: “</a:t>
            </a:r>
            <a:r>
              <a:rPr b="1" i="1" lang="en-US">
                <a:solidFill>
                  <a:srgbClr val="24292E"/>
                </a:solidFill>
                <a:highlight>
                  <a:srgbClr val="FFFFFF"/>
                </a:highlight>
              </a:rPr>
              <a:t>can’t find</a:t>
            </a:r>
            <a:r>
              <a:rPr lang="en-US">
                <a:solidFill>
                  <a:srgbClr val="24292E"/>
                </a:solidFill>
                <a:highlight>
                  <a:srgbClr val="FFFFFF"/>
                </a:highlight>
              </a:rPr>
              <a:t>” and “</a:t>
            </a:r>
            <a:r>
              <a:rPr b="1" i="1" lang="en-US">
                <a:solidFill>
                  <a:srgbClr val="24292E"/>
                </a:solidFill>
                <a:highlight>
                  <a:srgbClr val="FFFFFF"/>
                </a:highlight>
              </a:rPr>
              <a:t>looking for</a:t>
            </a:r>
            <a:r>
              <a:rPr lang="en-US">
                <a:solidFill>
                  <a:srgbClr val="24292E"/>
                </a:solidFill>
                <a:highlight>
                  <a:srgbClr val="FFFFFF"/>
                </a:highlight>
              </a:rPr>
              <a:t>”.</a:t>
            </a:r>
            <a:endParaRPr>
              <a:solidFill>
                <a:srgbClr val="24292E"/>
              </a:solidFill>
              <a:highlight>
                <a:srgbClr val="FFFFFF"/>
              </a:highlight>
            </a:endParaRPr>
          </a:p>
        </p:txBody>
      </p:sp>
      <p:sp>
        <p:nvSpPr>
          <p:cNvPr id="86" name="Google Shape;86;p14"/>
          <p:cNvSpPr txBox="1"/>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US" sz="3600">
                <a:solidFill>
                  <a:srgbClr val="0070BC"/>
                </a:solidFill>
                <a:latin typeface="Bitter"/>
                <a:ea typeface="Bitter"/>
                <a:cs typeface="Bitter"/>
                <a:sym typeface="Bitter"/>
              </a:rPr>
              <a:t>Social Listening</a:t>
            </a:r>
            <a:endParaRPr sz="3600">
              <a:solidFill>
                <a:srgbClr val="0070BC"/>
              </a:solidFill>
              <a:latin typeface="Bitter"/>
              <a:ea typeface="Bitter"/>
              <a:cs typeface="Bitter"/>
              <a:sym typeface="Bitter"/>
            </a:endParaRPr>
          </a:p>
        </p:txBody>
      </p:sp>
      <p:sp>
        <p:nvSpPr>
          <p:cNvPr id="87" name="Google Shape;87;p14"/>
          <p:cNvSpPr txBox="1"/>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US" sz="1600">
                <a:solidFill>
                  <a:srgbClr val="A7A7A7"/>
                </a:solidFill>
                <a:latin typeface="Source Sans Pro"/>
                <a:ea typeface="Source Sans Pro"/>
                <a:cs typeface="Source Sans Pro"/>
                <a:sym typeface="Source Sans Pro"/>
              </a:rPr>
              <a:t>Search &amp; Discovery</a:t>
            </a:r>
            <a:endParaRPr b="1" sz="1600">
              <a:solidFill>
                <a:srgbClr val="A7A7A7"/>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2" type="body"/>
          </p:nvPr>
        </p:nvSpPr>
        <p:spPr>
          <a:xfrm>
            <a:off x="613175" y="1435750"/>
            <a:ext cx="8202900" cy="4884900"/>
          </a:xfrm>
          <a:prstGeom prst="rect">
            <a:avLst/>
          </a:prstGeom>
          <a:noFill/>
        </p:spPr>
        <p:txBody>
          <a:bodyPr anchorCtr="0" anchor="t" bIns="45700" lIns="45700" spcFirstLastPara="1" rIns="45700" wrap="square" tIns="45700">
            <a:noAutofit/>
          </a:bodyPr>
          <a:lstStyle/>
          <a:p>
            <a:pPr indent="-342900" lvl="0" marL="457200" marR="274507" rtl="0" algn="l">
              <a:lnSpc>
                <a:spcPct val="115000"/>
              </a:lnSpc>
              <a:spcBef>
                <a:spcPts val="1000"/>
              </a:spcBef>
              <a:spcAft>
                <a:spcPts val="0"/>
              </a:spcAft>
              <a:buSzPts val="1800"/>
              <a:buChar char="●"/>
            </a:pPr>
            <a:r>
              <a:rPr lang="en-US" sz="1800">
                <a:solidFill>
                  <a:schemeClr val="lt1"/>
                </a:solidFill>
              </a:rPr>
              <a:t>Veterans wanting to locate their own data</a:t>
            </a:r>
            <a:endParaRPr sz="1800">
              <a:solidFill>
                <a:schemeClr val="lt1"/>
              </a:solidFill>
            </a:endParaRPr>
          </a:p>
          <a:p>
            <a:pPr indent="-342900" lvl="1" marL="914400" marR="274507" rtl="0" algn="l">
              <a:lnSpc>
                <a:spcPct val="115000"/>
              </a:lnSpc>
              <a:spcBef>
                <a:spcPts val="0"/>
              </a:spcBef>
              <a:spcAft>
                <a:spcPts val="0"/>
              </a:spcAft>
              <a:buSzPts val="1800"/>
              <a:buChar char="○"/>
            </a:pPr>
            <a:r>
              <a:rPr lang="en-US" sz="1800"/>
              <a:t>Could not find forms their VSOs had uploaded</a:t>
            </a:r>
            <a:endParaRPr sz="1800"/>
          </a:p>
          <a:p>
            <a:pPr indent="-342900" lvl="1" marL="914400" marR="274507" rtl="0" algn="l">
              <a:lnSpc>
                <a:spcPct val="115000"/>
              </a:lnSpc>
              <a:spcBef>
                <a:spcPts val="0"/>
              </a:spcBef>
              <a:spcAft>
                <a:spcPts val="0"/>
              </a:spcAft>
              <a:buSzPts val="1800"/>
              <a:buChar char="○"/>
            </a:pPr>
            <a:r>
              <a:rPr lang="en-US" sz="1800"/>
              <a:t>Needed to locate documentation of their disability and medical notes</a:t>
            </a:r>
            <a:endParaRPr sz="1800"/>
          </a:p>
          <a:p>
            <a:pPr indent="0" lvl="0" marL="914400" marR="274507" rtl="0" algn="l">
              <a:lnSpc>
                <a:spcPct val="100000"/>
              </a:lnSpc>
              <a:spcBef>
                <a:spcPts val="1000"/>
              </a:spcBef>
              <a:spcAft>
                <a:spcPts val="0"/>
              </a:spcAft>
              <a:buNone/>
            </a:pPr>
            <a:r>
              <a:t/>
            </a:r>
            <a:endParaRPr sz="1200"/>
          </a:p>
          <a:p>
            <a:pPr indent="-342900" lvl="0" marL="457200" marR="274507" rtl="0" algn="l">
              <a:lnSpc>
                <a:spcPct val="115000"/>
              </a:lnSpc>
              <a:spcBef>
                <a:spcPts val="1000"/>
              </a:spcBef>
              <a:spcAft>
                <a:spcPts val="0"/>
              </a:spcAft>
              <a:buSzPts val="1800"/>
              <a:buChar char="●"/>
            </a:pPr>
            <a:r>
              <a:rPr lang="en-US" sz="1800">
                <a:solidFill>
                  <a:schemeClr val="lt1"/>
                </a:solidFill>
              </a:rPr>
              <a:t>Veterans who needed help locating a specific form</a:t>
            </a:r>
            <a:endParaRPr sz="1800">
              <a:solidFill>
                <a:schemeClr val="lt1"/>
              </a:solidFill>
            </a:endParaRPr>
          </a:p>
          <a:p>
            <a:pPr indent="-342900" lvl="1" marL="914400" marR="274507" rtl="0" algn="l">
              <a:lnSpc>
                <a:spcPct val="115000"/>
              </a:lnSpc>
              <a:spcBef>
                <a:spcPts val="0"/>
              </a:spcBef>
              <a:spcAft>
                <a:spcPts val="0"/>
              </a:spcAft>
              <a:buSzPts val="1800"/>
              <a:buChar char="○"/>
            </a:pPr>
            <a:r>
              <a:rPr lang="en-US" sz="1800"/>
              <a:t>Needed a short version of a form</a:t>
            </a:r>
            <a:endParaRPr sz="1800"/>
          </a:p>
          <a:p>
            <a:pPr indent="-342900" lvl="1" marL="914400" marR="274507" rtl="0" algn="l">
              <a:lnSpc>
                <a:spcPct val="115000"/>
              </a:lnSpc>
              <a:spcBef>
                <a:spcPts val="0"/>
              </a:spcBef>
              <a:spcAft>
                <a:spcPts val="0"/>
              </a:spcAft>
              <a:buSzPts val="1800"/>
              <a:buChar char="○"/>
            </a:pPr>
            <a:r>
              <a:rPr b="0" lang="en-US" sz="1800"/>
              <a:t>Needed a form stating their service connected percentage</a:t>
            </a:r>
            <a:endParaRPr b="0" sz="1800"/>
          </a:p>
          <a:p>
            <a:pPr indent="0" lvl="0" marL="914400" marR="274507" rtl="0" algn="l">
              <a:lnSpc>
                <a:spcPct val="100000"/>
              </a:lnSpc>
              <a:spcBef>
                <a:spcPts val="1000"/>
              </a:spcBef>
              <a:spcAft>
                <a:spcPts val="0"/>
              </a:spcAft>
              <a:buNone/>
            </a:pPr>
            <a:r>
              <a:t/>
            </a:r>
            <a:endParaRPr sz="1200"/>
          </a:p>
          <a:p>
            <a:pPr indent="-342900" lvl="0" marL="457200" marR="274507" rtl="0" algn="l">
              <a:lnSpc>
                <a:spcPct val="115000"/>
              </a:lnSpc>
              <a:spcBef>
                <a:spcPts val="1000"/>
              </a:spcBef>
              <a:spcAft>
                <a:spcPts val="0"/>
              </a:spcAft>
              <a:buSzPts val="1800"/>
              <a:buChar char="●"/>
            </a:pPr>
            <a:r>
              <a:rPr lang="en-US" sz="1800">
                <a:solidFill>
                  <a:schemeClr val="lt1"/>
                </a:solidFill>
              </a:rPr>
              <a:t>Veterans who had general benefits questions</a:t>
            </a:r>
            <a:endParaRPr sz="1800">
              <a:solidFill>
                <a:schemeClr val="lt1"/>
              </a:solidFill>
            </a:endParaRPr>
          </a:p>
          <a:p>
            <a:pPr indent="-342900" lvl="1" marL="914400" marR="274507" rtl="0" algn="l">
              <a:lnSpc>
                <a:spcPct val="115000"/>
              </a:lnSpc>
              <a:spcBef>
                <a:spcPts val="0"/>
              </a:spcBef>
              <a:spcAft>
                <a:spcPts val="0"/>
              </a:spcAft>
              <a:buSzPts val="1800"/>
              <a:buChar char="○"/>
            </a:pPr>
            <a:r>
              <a:rPr lang="en-US" sz="1800"/>
              <a:t>Whether they could receive SS and disability benefits</a:t>
            </a:r>
            <a:endParaRPr sz="1800"/>
          </a:p>
          <a:p>
            <a:pPr indent="-342900" lvl="1" marL="914400" marR="274507" rtl="0" algn="l">
              <a:lnSpc>
                <a:spcPct val="115000"/>
              </a:lnSpc>
              <a:spcBef>
                <a:spcPts val="0"/>
              </a:spcBef>
              <a:spcAft>
                <a:spcPts val="0"/>
              </a:spcAft>
              <a:buSzPts val="1800"/>
              <a:buChar char="○"/>
            </a:pPr>
            <a:r>
              <a:rPr lang="en-US" sz="1800"/>
              <a:t>Whether they were eligible for certain school benefits</a:t>
            </a:r>
            <a:endParaRPr sz="1800"/>
          </a:p>
          <a:p>
            <a:pPr indent="-342900" lvl="1" marL="914400" marR="274507" rtl="0" algn="l">
              <a:lnSpc>
                <a:spcPct val="115000"/>
              </a:lnSpc>
              <a:spcBef>
                <a:spcPts val="0"/>
              </a:spcBef>
              <a:spcAft>
                <a:spcPts val="0"/>
              </a:spcAft>
              <a:buSzPts val="1800"/>
              <a:buChar char="○"/>
            </a:pPr>
            <a:r>
              <a:rPr lang="en-US" sz="1800"/>
              <a:t>Looking for health benefits coverage information</a:t>
            </a:r>
            <a:endParaRPr sz="1800"/>
          </a:p>
          <a:p>
            <a:pPr indent="-342900" lvl="1" marL="914400" marR="274507" rtl="0" algn="l">
              <a:lnSpc>
                <a:spcPct val="115000"/>
              </a:lnSpc>
              <a:spcBef>
                <a:spcPts val="0"/>
              </a:spcBef>
              <a:spcAft>
                <a:spcPts val="0"/>
              </a:spcAft>
              <a:buSzPts val="1800"/>
              <a:buChar char="○"/>
            </a:pPr>
            <a:r>
              <a:rPr lang="en-US" sz="1800"/>
              <a:t>Power of attorney/fiduciary help for themselves or a relative</a:t>
            </a:r>
            <a:br>
              <a:rPr lang="en-US" sz="1800"/>
            </a:br>
            <a:endParaRPr sz="1800"/>
          </a:p>
          <a:p>
            <a:pPr indent="0" lvl="0" marL="457200" marR="274507" rtl="0" algn="l">
              <a:lnSpc>
                <a:spcPct val="115000"/>
              </a:lnSpc>
              <a:spcBef>
                <a:spcPts val="1000"/>
              </a:spcBef>
              <a:spcAft>
                <a:spcPts val="1000"/>
              </a:spcAft>
              <a:buNone/>
            </a:pPr>
            <a:r>
              <a:t/>
            </a:r>
            <a:endParaRPr sz="1800"/>
          </a:p>
        </p:txBody>
      </p:sp>
      <p:sp>
        <p:nvSpPr>
          <p:cNvPr id="94" name="Google Shape;94;p15"/>
          <p:cNvSpPr txBox="1"/>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US" sz="3600">
                <a:solidFill>
                  <a:srgbClr val="0070BC"/>
                </a:solidFill>
                <a:latin typeface="Bitter"/>
                <a:ea typeface="Bitter"/>
                <a:cs typeface="Bitter"/>
                <a:sym typeface="Bitter"/>
              </a:rPr>
              <a:t>Social Listening Findings</a:t>
            </a:r>
            <a:endParaRPr sz="3600">
              <a:solidFill>
                <a:srgbClr val="0070BC"/>
              </a:solidFill>
              <a:latin typeface="Bitter"/>
              <a:ea typeface="Bitter"/>
              <a:cs typeface="Bitter"/>
              <a:sym typeface="Bitter"/>
            </a:endParaRPr>
          </a:p>
        </p:txBody>
      </p:sp>
      <p:sp>
        <p:nvSpPr>
          <p:cNvPr id="95" name="Google Shape;95;p15"/>
          <p:cNvSpPr txBox="1"/>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US" sz="1600">
                <a:solidFill>
                  <a:srgbClr val="A7A7A7"/>
                </a:solidFill>
                <a:latin typeface="Source Sans Pro"/>
                <a:ea typeface="Source Sans Pro"/>
                <a:cs typeface="Source Sans Pro"/>
                <a:sym typeface="Source Sans Pro"/>
              </a:rPr>
              <a:t>Search &amp; Discovery</a:t>
            </a:r>
            <a:endParaRPr b="1" sz="1600">
              <a:solidFill>
                <a:srgbClr val="A7A7A7"/>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613175" y="546650"/>
            <a:ext cx="10969200" cy="5615700"/>
          </a:xfrm>
          <a:prstGeom prst="rect">
            <a:avLst/>
          </a:prstGeom>
        </p:spPr>
        <p:txBody>
          <a:bodyPr anchorCtr="0" anchor="ctr" bIns="45700" lIns="45700" spcFirstLastPara="1" rIns="45700" wrap="square" tIns="45700">
            <a:noAutofit/>
          </a:bodyPr>
          <a:lstStyle/>
          <a:p>
            <a:pPr indent="0" lvl="0" marL="0" rtl="0" algn="l">
              <a:lnSpc>
                <a:spcPct val="115000"/>
              </a:lnSpc>
              <a:spcBef>
                <a:spcPts val="0"/>
              </a:spcBef>
              <a:spcAft>
                <a:spcPts val="0"/>
              </a:spcAft>
              <a:buNone/>
            </a:pPr>
            <a:r>
              <a:rPr lang="en-US" sz="3200"/>
              <a:t>“... It's almost like fraudsters can smell vulnerability… </a:t>
            </a:r>
            <a:endParaRPr sz="3200"/>
          </a:p>
          <a:p>
            <a:pPr indent="0" lvl="0" marL="0" rtl="0" algn="l">
              <a:lnSpc>
                <a:spcPct val="115000"/>
              </a:lnSpc>
              <a:spcBef>
                <a:spcPts val="0"/>
              </a:spcBef>
              <a:spcAft>
                <a:spcPts val="0"/>
              </a:spcAft>
              <a:buNone/>
            </a:pPr>
            <a:r>
              <a:rPr lang="en-US" sz="3200"/>
              <a:t>I don't know why the VA won't help me. The laws that protect vulnerable adults doesn't seem to cover me. You would think they'd have some protections written in for disabled veterans who are not elderly, but they don’t. </a:t>
            </a:r>
            <a:endParaRPr sz="3200"/>
          </a:p>
          <a:p>
            <a:pPr indent="0" lvl="0" marL="0" rtl="0" algn="l">
              <a:lnSpc>
                <a:spcPct val="115000"/>
              </a:lnSpc>
              <a:spcBef>
                <a:spcPts val="0"/>
              </a:spcBef>
              <a:spcAft>
                <a:spcPts val="0"/>
              </a:spcAft>
              <a:buNone/>
            </a:pPr>
            <a:r>
              <a:t/>
            </a:r>
            <a:endParaRPr sz="3100"/>
          </a:p>
          <a:p>
            <a:pPr indent="0" lvl="0" marL="0" rtl="0" algn="l">
              <a:lnSpc>
                <a:spcPct val="115000"/>
              </a:lnSpc>
              <a:spcBef>
                <a:spcPts val="0"/>
              </a:spcBef>
              <a:spcAft>
                <a:spcPts val="0"/>
              </a:spcAft>
              <a:buNone/>
            </a:pPr>
            <a:r>
              <a:rPr lang="en-US" sz="3300"/>
              <a:t>Does anyone know of some kind of resource that </a:t>
            </a:r>
            <a:br>
              <a:rPr lang="en-US" sz="3300"/>
            </a:br>
            <a:r>
              <a:rPr lang="en-US" sz="3300"/>
              <a:t>can help? I can't do homeless again. I just can't.”</a:t>
            </a:r>
            <a:r>
              <a:rPr lang="en-US" sz="3300"/>
              <a:t> </a:t>
            </a:r>
            <a:endParaRPr sz="3300"/>
          </a:p>
          <a:p>
            <a:pPr indent="0" lvl="0" marL="0" rtl="0" algn="l">
              <a:lnSpc>
                <a:spcPct val="115000"/>
              </a:lnSpc>
              <a:spcBef>
                <a:spcPts val="0"/>
              </a:spcBef>
              <a:spcAft>
                <a:spcPts val="0"/>
              </a:spcAft>
              <a:buNone/>
            </a:pPr>
            <a:r>
              <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idx="4294967295" type="body"/>
          </p:nvPr>
        </p:nvSpPr>
        <p:spPr>
          <a:xfrm>
            <a:off x="613175" y="1722775"/>
            <a:ext cx="9822900" cy="3722700"/>
          </a:xfrm>
          <a:prstGeom prst="rect">
            <a:avLst/>
          </a:prstGeom>
        </p:spPr>
        <p:txBody>
          <a:bodyPr anchorCtr="0" anchor="t" bIns="45700" lIns="45700" spcFirstLastPara="1" rIns="45700" wrap="square" tIns="45700">
            <a:noAutofit/>
          </a:bodyPr>
          <a:lstStyle/>
          <a:p>
            <a:pPr indent="-387350" lvl="0" marL="457200" rtl="0" algn="l">
              <a:lnSpc>
                <a:spcPct val="115000"/>
              </a:lnSpc>
              <a:spcBef>
                <a:spcPts val="0"/>
              </a:spcBef>
              <a:spcAft>
                <a:spcPts val="0"/>
              </a:spcAft>
              <a:buClr>
                <a:srgbClr val="24292E"/>
              </a:buClr>
              <a:buSzPts val="2500"/>
              <a:buChar char="●"/>
            </a:pPr>
            <a:r>
              <a:rPr lang="en-US" sz="2500">
                <a:solidFill>
                  <a:srgbClr val="24292E"/>
                </a:solidFill>
                <a:highlight>
                  <a:srgbClr val="FFFFFF"/>
                </a:highlight>
              </a:rPr>
              <a:t>Veterans are </a:t>
            </a:r>
            <a:r>
              <a:rPr b="1" lang="en-US" sz="2500">
                <a:solidFill>
                  <a:srgbClr val="24292E"/>
                </a:solidFill>
                <a:highlight>
                  <a:srgbClr val="FFFFFF"/>
                </a:highlight>
              </a:rPr>
              <a:t>twice as likely</a:t>
            </a:r>
            <a:r>
              <a:rPr lang="en-US" sz="2500">
                <a:solidFill>
                  <a:srgbClr val="24292E"/>
                </a:solidFill>
                <a:highlight>
                  <a:srgbClr val="FFFFFF"/>
                </a:highlight>
              </a:rPr>
              <a:t> to become victims of scams compared to other Americans</a:t>
            </a:r>
            <a:endParaRPr sz="2500">
              <a:solidFill>
                <a:srgbClr val="24292E"/>
              </a:solidFill>
              <a:highlight>
                <a:srgbClr val="FFFFFF"/>
              </a:highlight>
            </a:endParaRPr>
          </a:p>
          <a:p>
            <a:pPr indent="0" lvl="0" marL="0" rtl="0" algn="l">
              <a:lnSpc>
                <a:spcPct val="100000"/>
              </a:lnSpc>
              <a:spcBef>
                <a:spcPts val="1200"/>
              </a:spcBef>
              <a:spcAft>
                <a:spcPts val="0"/>
              </a:spcAft>
              <a:buNone/>
            </a:pPr>
            <a:r>
              <a:t/>
            </a:r>
            <a:endParaRPr sz="1000">
              <a:solidFill>
                <a:srgbClr val="24292E"/>
              </a:solidFill>
              <a:highlight>
                <a:srgbClr val="FFFFFF"/>
              </a:highlight>
            </a:endParaRPr>
          </a:p>
          <a:p>
            <a:pPr indent="-387350" lvl="0" marL="457200" rtl="0" algn="l">
              <a:lnSpc>
                <a:spcPct val="115000"/>
              </a:lnSpc>
              <a:spcBef>
                <a:spcPts val="1200"/>
              </a:spcBef>
              <a:spcAft>
                <a:spcPts val="0"/>
              </a:spcAft>
              <a:buClr>
                <a:srgbClr val="24292E"/>
              </a:buClr>
              <a:buSzPts val="2500"/>
              <a:buChar char="●"/>
            </a:pPr>
            <a:r>
              <a:rPr b="1" lang="en-US" sz="2500">
                <a:solidFill>
                  <a:srgbClr val="24292E"/>
                </a:solidFill>
                <a:highlight>
                  <a:srgbClr val="FFFFFF"/>
                </a:highlight>
              </a:rPr>
              <a:t>78%</a:t>
            </a:r>
            <a:r>
              <a:rPr lang="en-US" sz="2500">
                <a:solidFill>
                  <a:srgbClr val="24292E"/>
                </a:solidFill>
                <a:highlight>
                  <a:srgbClr val="FFFFFF"/>
                </a:highlight>
              </a:rPr>
              <a:t> of veterans have been targeted by scams specifically crafted to exploit their service history</a:t>
            </a:r>
            <a:endParaRPr sz="2500">
              <a:solidFill>
                <a:srgbClr val="24292E"/>
              </a:solidFill>
              <a:highlight>
                <a:srgbClr val="FFFFFF"/>
              </a:highlight>
            </a:endParaRPr>
          </a:p>
        </p:txBody>
      </p:sp>
      <p:sp>
        <p:nvSpPr>
          <p:cNvPr id="108" name="Google Shape;108;p17"/>
          <p:cNvSpPr txBox="1"/>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US" sz="3600">
                <a:solidFill>
                  <a:srgbClr val="0070BC"/>
                </a:solidFill>
                <a:latin typeface="Bitter"/>
                <a:ea typeface="Bitter"/>
                <a:cs typeface="Bitter"/>
                <a:sym typeface="Bitter"/>
              </a:rPr>
              <a:t>Impact of Scams on Veterans</a:t>
            </a:r>
            <a:endParaRPr sz="3600">
              <a:solidFill>
                <a:srgbClr val="0070BC"/>
              </a:solidFill>
              <a:latin typeface="Bitter"/>
              <a:ea typeface="Bitter"/>
              <a:cs typeface="Bitter"/>
              <a:sym typeface="Bitter"/>
            </a:endParaRPr>
          </a:p>
        </p:txBody>
      </p:sp>
      <p:sp>
        <p:nvSpPr>
          <p:cNvPr id="109" name="Google Shape;109;p17"/>
          <p:cNvSpPr txBox="1"/>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US" sz="1600">
                <a:solidFill>
                  <a:srgbClr val="A7A7A7"/>
                </a:solidFill>
                <a:latin typeface="Source Sans Pro"/>
                <a:ea typeface="Source Sans Pro"/>
                <a:cs typeface="Source Sans Pro"/>
                <a:sym typeface="Source Sans Pro"/>
              </a:rPr>
              <a:t>Search &amp; Discovery</a:t>
            </a:r>
            <a:endParaRPr b="1" sz="1600">
              <a:solidFill>
                <a:srgbClr val="A7A7A7"/>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561600" y="6029200"/>
            <a:ext cx="7953000" cy="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https://public.tableau.com/profile/federal.trade.commission#!/vizhome/MilitaryReports/Infographic</a:t>
            </a:r>
            <a:endParaRPr/>
          </a:p>
        </p:txBody>
      </p:sp>
      <p:pic>
        <p:nvPicPr>
          <p:cNvPr id="116" name="Google Shape;116;p18"/>
          <p:cNvPicPr preferRelativeResize="0"/>
          <p:nvPr/>
        </p:nvPicPr>
        <p:blipFill>
          <a:blip r:embed="rId3">
            <a:alphaModFix/>
          </a:blip>
          <a:stretch>
            <a:fillRect/>
          </a:stretch>
        </p:blipFill>
        <p:spPr>
          <a:xfrm>
            <a:off x="606300" y="1516200"/>
            <a:ext cx="8819871" cy="4284400"/>
          </a:xfrm>
          <a:prstGeom prst="rect">
            <a:avLst/>
          </a:prstGeom>
          <a:noFill/>
          <a:ln>
            <a:noFill/>
          </a:ln>
        </p:spPr>
      </p:pic>
      <p:sp>
        <p:nvSpPr>
          <p:cNvPr id="117" name="Google Shape;117;p18"/>
          <p:cNvSpPr txBox="1"/>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US" sz="3600">
                <a:solidFill>
                  <a:srgbClr val="0070BC"/>
                </a:solidFill>
                <a:latin typeface="Bitter"/>
                <a:ea typeface="Bitter"/>
                <a:cs typeface="Bitter"/>
                <a:sym typeface="Bitter"/>
              </a:rPr>
              <a:t>Fraud Reports from FTC</a:t>
            </a:r>
            <a:endParaRPr sz="3600">
              <a:solidFill>
                <a:srgbClr val="0070BC"/>
              </a:solidFill>
              <a:latin typeface="Bitter"/>
              <a:ea typeface="Bitter"/>
              <a:cs typeface="Bitter"/>
              <a:sym typeface="Bitter"/>
            </a:endParaRPr>
          </a:p>
        </p:txBody>
      </p:sp>
      <p:sp>
        <p:nvSpPr>
          <p:cNvPr id="118" name="Google Shape;118;p18"/>
          <p:cNvSpPr txBox="1"/>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None/>
            </a:pPr>
            <a:r>
              <a:rPr b="1" lang="en-US" sz="1600">
                <a:solidFill>
                  <a:srgbClr val="A7A7A7"/>
                </a:solidFill>
                <a:latin typeface="Source Sans Pro"/>
                <a:ea typeface="Source Sans Pro"/>
                <a:cs typeface="Source Sans Pro"/>
                <a:sym typeface="Source Sans Pro"/>
              </a:rPr>
              <a:t>Search &amp; Discovery</a:t>
            </a:r>
            <a:endParaRPr b="1" sz="1600">
              <a:solidFill>
                <a:srgbClr val="A7A7A7"/>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