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Source Sans Pro SemiBold"/>
      <p:regular r:id="rId23"/>
      <p:bold r:id="rId24"/>
      <p:italic r:id="rId25"/>
      <p:boldItalic r:id="rId26"/>
    </p:embeddedFont>
    <p:embeddedFont>
      <p:font typeface="Bitter"/>
      <p:regular r:id="rId27"/>
      <p:bold r:id="rId28"/>
      <p:italic r:id="rId29"/>
      <p:boldItalic r:id="rId30"/>
    </p:embeddedFont>
    <p:embeddedFont>
      <p:font typeface="Source Sans Pr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6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SourceSansProSemiBold-bold.fntdata"/><Relationship Id="rId23" Type="http://schemas.openxmlformats.org/officeDocument/2006/relationships/font" Target="fonts/SourceSansPro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SemiBold-boldItalic.fntdata"/><Relationship Id="rId25" Type="http://schemas.openxmlformats.org/officeDocument/2006/relationships/font" Target="fonts/SourceSansProSemiBold-italic.fntdata"/><Relationship Id="rId28" Type="http://schemas.openxmlformats.org/officeDocument/2006/relationships/font" Target="fonts/Bitter-bold.fntdata"/><Relationship Id="rId27" Type="http://schemas.openxmlformats.org/officeDocument/2006/relationships/font" Target="fonts/Bitt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itt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regular.fntdata"/><Relationship Id="rId30" Type="http://schemas.openxmlformats.org/officeDocument/2006/relationships/font" Target="fonts/Bitter-boldItalic.fntdata"/><Relationship Id="rId11" Type="http://schemas.openxmlformats.org/officeDocument/2006/relationships/slide" Target="slides/slide6.xml"/><Relationship Id="rId33" Type="http://schemas.openxmlformats.org/officeDocument/2006/relationships/font" Target="fonts/SourceSansPro-italic.fntdata"/><Relationship Id="rId10" Type="http://schemas.openxmlformats.org/officeDocument/2006/relationships/slide" Target="slides/slide5.xml"/><Relationship Id="rId32" Type="http://schemas.openxmlformats.org/officeDocument/2006/relationships/font" Target="fonts/SourceSans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SourceSansPr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ef1796b2a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ef1796b2a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aef1796b2a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0b0dd508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60b0dd508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ef1796b2a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ef1796b2a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aef1796b2a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0a69530f0_22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60a69530f0_22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0a69530f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0a69530f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60a69530f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be83f4515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be83f4515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7be83f4515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08f931520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08f931520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608f931520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25eb06ded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25eb06ded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625eb06ded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25eb06ded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625eb06ded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4482845ff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4482845ff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b4482845ff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25eb06ded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25eb06ded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625eb06ded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0a69530f0_22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60a69530f0_22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10100" y="0"/>
            <a:ext cx="12192000" cy="56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575" y="466306"/>
            <a:ext cx="2559301" cy="56984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title"/>
          </p:nvPr>
        </p:nvSpPr>
        <p:spPr>
          <a:xfrm>
            <a:off x="1524000" y="1532950"/>
            <a:ext cx="9144000" cy="16137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34100" y="3146638"/>
            <a:ext cx="9144000" cy="759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None/>
              <a:defRPr b="1" sz="1800">
                <a:solidFill>
                  <a:srgbClr val="F2F2F2"/>
                </a:solidFill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l content - dark">
  <p:cSld name="Comparison dark">
    <p:bg>
      <p:bgPr>
        <a:solidFill>
          <a:schemeClr val="accen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613175" y="685800"/>
            <a:ext cx="10058400" cy="730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592750" y="1406000"/>
            <a:ext cx="5283600" cy="47520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Char char="•"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Char char="•"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Char char="•"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Char char="•"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2" type="subTitle"/>
          </p:nvPr>
        </p:nvSpPr>
        <p:spPr>
          <a:xfrm>
            <a:off x="613175" y="327025"/>
            <a:ext cx="10058400" cy="355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ntent Boxes dark">
  <p:cSld name="Four Content Boxes dark">
    <p:bg>
      <p:bgPr>
        <a:solidFill>
          <a:schemeClr val="accen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609600" y="1525495"/>
            <a:ext cx="5486400" cy="1853100"/>
          </a:xfrm>
          <a:prstGeom prst="rect">
            <a:avLst/>
          </a:prstGeom>
          <a:solidFill>
            <a:srgbClr val="318DDA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6" name="Google Shape;76;p12"/>
          <p:cNvSpPr txBox="1"/>
          <p:nvPr>
            <p:ph type="title"/>
          </p:nvPr>
        </p:nvSpPr>
        <p:spPr>
          <a:xfrm>
            <a:off x="613175" y="685800"/>
            <a:ext cx="10058400" cy="730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2" type="subTitle"/>
          </p:nvPr>
        </p:nvSpPr>
        <p:spPr>
          <a:xfrm>
            <a:off x="613175" y="327025"/>
            <a:ext cx="10058400" cy="355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 dark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tx">
  <p:cSld name="TITLE_AND_BODY">
    <p:bg>
      <p:bgPr>
        <a:solidFill>
          <a:schemeClr val="accen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09600" y="2944048"/>
            <a:ext cx="10972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itter"/>
              <a:buNone/>
              <a:defRPr sz="4800"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09600" y="2429129"/>
            <a:ext cx="109728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2" name="Google Shape;22;p3"/>
          <p:cNvCxnSpPr/>
          <p:nvPr/>
        </p:nvCxnSpPr>
        <p:spPr>
          <a:xfrm>
            <a:off x="609600" y="3913949"/>
            <a:ext cx="109728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2/3">
  <p:cSld name="2_Split 2/3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7721600" y="0"/>
            <a:ext cx="4470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613175" y="680400"/>
            <a:ext cx="7108500" cy="67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13175" y="1283350"/>
            <a:ext cx="5580000" cy="4884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b="1"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2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title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613175" y="680400"/>
            <a:ext cx="10054800" cy="67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13175" y="1283350"/>
            <a:ext cx="10694100" cy="4884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b="1"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s - Squares">
  <p:cSld name="Two Content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6"/>
          <p:cNvSpPr txBox="1"/>
          <p:nvPr/>
        </p:nvSpPr>
        <p:spPr>
          <a:xfrm>
            <a:off x="1540955" y="2324924"/>
            <a:ext cx="5487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" name="Google Shape;37;p6"/>
          <p:cNvSpPr txBox="1"/>
          <p:nvPr/>
        </p:nvSpPr>
        <p:spPr>
          <a:xfrm>
            <a:off x="3816475" y="2826988"/>
            <a:ext cx="38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" name="Google Shape;38;p6"/>
          <p:cNvSpPr txBox="1"/>
          <p:nvPr/>
        </p:nvSpPr>
        <p:spPr>
          <a:xfrm>
            <a:off x="6843513" y="2826988"/>
            <a:ext cx="38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" name="Google Shape;39;p6"/>
          <p:cNvSpPr txBox="1"/>
          <p:nvPr/>
        </p:nvSpPr>
        <p:spPr>
          <a:xfrm>
            <a:off x="5330000" y="2495063"/>
            <a:ext cx="38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" name="Google Shape;40;p6"/>
          <p:cNvSpPr txBox="1"/>
          <p:nvPr/>
        </p:nvSpPr>
        <p:spPr>
          <a:xfrm>
            <a:off x="8357050" y="2495063"/>
            <a:ext cx="38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" name="Google Shape;41;p6"/>
          <p:cNvSpPr txBox="1"/>
          <p:nvPr/>
        </p:nvSpPr>
        <p:spPr>
          <a:xfrm>
            <a:off x="6415930" y="2324924"/>
            <a:ext cx="5487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" name="Google Shape;42;p6"/>
          <p:cNvSpPr txBox="1"/>
          <p:nvPr/>
        </p:nvSpPr>
        <p:spPr>
          <a:xfrm>
            <a:off x="3978442" y="2656899"/>
            <a:ext cx="5487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8853417" y="2606824"/>
            <a:ext cx="5487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4" name="Google Shape;44;p6"/>
          <p:cNvCxnSpPr>
            <a:stCxn id="36" idx="3"/>
            <a:endCxn id="42" idx="1"/>
          </p:cNvCxnSpPr>
          <p:nvPr/>
        </p:nvCxnSpPr>
        <p:spPr>
          <a:xfrm>
            <a:off x="2089655" y="2606774"/>
            <a:ext cx="1888800" cy="332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89BDE8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5" name="Google Shape;45;p6"/>
          <p:cNvCxnSpPr>
            <a:stCxn id="42" idx="3"/>
            <a:endCxn id="41" idx="1"/>
          </p:cNvCxnSpPr>
          <p:nvPr/>
        </p:nvCxnSpPr>
        <p:spPr>
          <a:xfrm flipH="1" rot="10800000">
            <a:off x="4527142" y="2606649"/>
            <a:ext cx="1888800" cy="332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89BDE8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6" name="Google Shape;46;p6"/>
          <p:cNvCxnSpPr>
            <a:stCxn id="41" idx="3"/>
            <a:endCxn id="43" idx="1"/>
          </p:cNvCxnSpPr>
          <p:nvPr/>
        </p:nvCxnSpPr>
        <p:spPr>
          <a:xfrm>
            <a:off x="6964630" y="2606774"/>
            <a:ext cx="1888800" cy="282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89BDE8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7" name="Google Shape;47;p6"/>
          <p:cNvSpPr txBox="1"/>
          <p:nvPr/>
        </p:nvSpPr>
        <p:spPr>
          <a:xfrm>
            <a:off x="1427700" y="2888663"/>
            <a:ext cx="13716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sz="1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3855625" y="3220588"/>
            <a:ext cx="13716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b="1" sz="12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6341313" y="2888663"/>
            <a:ext cx="13875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b="1" sz="12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8740175" y="3170513"/>
            <a:ext cx="13875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sz="1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" name="Google Shape;51;p6"/>
          <p:cNvSpPr txBox="1"/>
          <p:nvPr>
            <p:ph type="title"/>
          </p:nvPr>
        </p:nvSpPr>
        <p:spPr>
          <a:xfrm>
            <a:off x="613175" y="680400"/>
            <a:ext cx="7108500" cy="67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ntent Boxes">
  <p:cSld name="Four Content Boxe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idx="1" type="body"/>
          </p:nvPr>
        </p:nvSpPr>
        <p:spPr>
          <a:xfrm>
            <a:off x="609600" y="1525495"/>
            <a:ext cx="5486400" cy="1853100"/>
          </a:xfrm>
          <a:prstGeom prst="rect">
            <a:avLst/>
          </a:prstGeom>
          <a:solidFill>
            <a:srgbClr val="F2F2F2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7"/>
          <p:cNvSpPr txBox="1"/>
          <p:nvPr>
            <p:ph type="title"/>
          </p:nvPr>
        </p:nvSpPr>
        <p:spPr>
          <a:xfrm>
            <a:off x="613175" y="680400"/>
            <a:ext cx="7108500" cy="67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2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l content">
  <p:cSld name="Four Content Boxes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sz="3600">
                <a:latin typeface="Bitter"/>
                <a:ea typeface="Bitter"/>
                <a:cs typeface="Bitter"/>
                <a:sym typeface="Bitt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8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dea">
  <p:cSld name="Big Idea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623400" y="337250"/>
            <a:ext cx="10959000" cy="5845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6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dea dark">
  <p:cSld name="Big Idea dark">
    <p:bg>
      <p:bgPr>
        <a:solidFill>
          <a:schemeClr val="accen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indent="0" lvl="1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indent="0" lvl="2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indent="0" lvl="3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indent="0" lvl="4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indent="0" lvl="5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indent="0" lvl="6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indent="0" lvl="7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indent="0" lvl="8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i="0" u="none" cap="none" strike="noStrike"/>
          </a:p>
        </p:txBody>
      </p:sp>
      <p:sp>
        <p:nvSpPr>
          <p:cNvPr id="67" name="Google Shape;67;p10"/>
          <p:cNvSpPr txBox="1"/>
          <p:nvPr>
            <p:ph type="title"/>
          </p:nvPr>
        </p:nvSpPr>
        <p:spPr>
          <a:xfrm>
            <a:off x="613175" y="316800"/>
            <a:ext cx="10969200" cy="5845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330200"/>
            <a:ext cx="10972800" cy="58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Char char="•"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Char char="•"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Char char="•"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Char char="•"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clogan@governmentcio.com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github.com/department-of-veterans-affairs/va.gov-team/tree/master/products/facilities/vaccination-taxonomy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0" y="0"/>
            <a:ext cx="12192000" cy="56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548575" y="6072925"/>
            <a:ext cx="2791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550" lIns="71100" spcFirstLastPara="1" rIns="71100" wrap="square" tIns="35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1100">
                <a:latin typeface="Source Sans Pro"/>
                <a:ea typeface="Source Sans Pro"/>
                <a:cs typeface="Source Sans Pro"/>
                <a:sym typeface="Source Sans Pro"/>
              </a:rPr>
              <a:t>Chris Logan</a:t>
            </a:r>
            <a:endParaRPr b="1" sz="1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clogan@governmentcio.com</a:t>
            </a:r>
            <a:endParaRPr sz="1100"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100"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VSA Facilities Team</a:t>
            </a:r>
            <a:endParaRPr sz="1100"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1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9822525" y="6072922"/>
            <a:ext cx="1501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4800" lIns="94800" spcFirstLastPara="1" rIns="94800" wrap="square" tIns="9480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January 26th 2021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7" name="Google Shape;8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575" y="466306"/>
            <a:ext cx="2559301" cy="56984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 txBox="1"/>
          <p:nvPr>
            <p:ph type="title"/>
          </p:nvPr>
        </p:nvSpPr>
        <p:spPr>
          <a:xfrm>
            <a:off x="591600" y="2066350"/>
            <a:ext cx="11008800" cy="16137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COVID-19 Vaccine Taxonomy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800">
                <a:latin typeface="Source Sans Pro"/>
                <a:ea typeface="Source Sans Pro"/>
                <a:cs typeface="Source Sans Pro"/>
                <a:sym typeface="Source Sans Pro"/>
              </a:rPr>
              <a:t>Research Findings</a:t>
            </a:r>
            <a:endParaRPr/>
          </a:p>
        </p:txBody>
      </p:sp>
      <p:sp>
        <p:nvSpPr>
          <p:cNvPr id="89" name="Google Shape;89;p14"/>
          <p:cNvSpPr txBox="1"/>
          <p:nvPr/>
        </p:nvSpPr>
        <p:spPr>
          <a:xfrm>
            <a:off x="9601200" y="6319975"/>
            <a:ext cx="17229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4800" lIns="94800" spcFirstLastPara="1" rIns="94800" wrap="square" tIns="94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GitHub Research Folder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Recommendations Summary</a:t>
            </a:r>
            <a:endParaRPr/>
          </a:p>
        </p:txBody>
      </p:sp>
      <p:sp>
        <p:nvSpPr>
          <p:cNvPr id="154" name="Google Shape;154;p23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Research Findings: Vaccine Taxonomy</a:t>
            </a:r>
            <a:endParaRPr/>
          </a:p>
        </p:txBody>
      </p:sp>
      <p:sp>
        <p:nvSpPr>
          <p:cNvPr id="155" name="Google Shape;155;p23"/>
          <p:cNvSpPr txBox="1"/>
          <p:nvPr>
            <p:ph idx="4294967295" type="body"/>
          </p:nvPr>
        </p:nvSpPr>
        <p:spPr>
          <a:xfrm>
            <a:off x="613175" y="1435750"/>
            <a:ext cx="11304000" cy="4938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92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Add a dedicated, easy-to-spot content section for COVID-19 vaccine information on Health Services pages (Facilities Locator, Health Services, VAMC Product). This will help Veterans locate the information, regardless of which category they anticipate would contain COVID-19 vaccine information. Cross-link to this content from other content.</a:t>
            </a:r>
            <a:endParaRPr sz="1900"/>
          </a:p>
          <a:p>
            <a:pPr indent="-349250" lvl="0" marL="2857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In the dedicated COVID-19 section, provide these two types of information: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Information about how and when to sign up for a vaccine (or sign up to be notified when that information is available), what to expect, and contacts for further information.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900"/>
              <a:buChar char="○"/>
            </a:pPr>
            <a:r>
              <a:rPr lang="en-US" sz="1900"/>
              <a:t>Information on the vaccines themselves, including facts about COVID-19, vaccine benefits, effectiveness and possible side effects.</a:t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609600" y="2944048"/>
            <a:ext cx="10972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itter"/>
              <a:buNone/>
            </a:pPr>
            <a:r>
              <a:rPr lang="en-US"/>
              <a:t>Next Steps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167" name="Google Shape;167;p25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Research Findings: Vaccine Taxonomy</a:t>
            </a:r>
            <a:endParaRPr/>
          </a:p>
        </p:txBody>
      </p:sp>
      <p:sp>
        <p:nvSpPr>
          <p:cNvPr id="168" name="Google Shape;168;p25"/>
          <p:cNvSpPr txBox="1"/>
          <p:nvPr>
            <p:ph idx="4294967295" type="body"/>
          </p:nvPr>
        </p:nvSpPr>
        <p:spPr>
          <a:xfrm>
            <a:off x="613175" y="1435750"/>
            <a:ext cx="11304000" cy="4938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Include an update in findings about other vaccine types discussed in the sessions</a:t>
            </a:r>
            <a:r>
              <a:rPr lang="en-US"/>
              <a:t>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Share additional findings with other teams and stakeholders.</a:t>
            </a:r>
            <a:br>
              <a:rPr lang="en-US"/>
            </a:b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609600" y="2944048"/>
            <a:ext cx="10972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itter"/>
              <a:buNone/>
            </a:pPr>
            <a:r>
              <a:rPr lang="en-US"/>
              <a:t>Appendix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582525" y="680400"/>
            <a:ext cx="10054800" cy="67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Background</a:t>
            </a:r>
            <a:endParaRPr/>
          </a:p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Research Findings: </a:t>
            </a:r>
            <a:r>
              <a:rPr lang="en-US"/>
              <a:t>Vaccine Taxonomy</a:t>
            </a:r>
            <a:endParaRPr/>
          </a:p>
        </p:txBody>
      </p:sp>
      <p:sp>
        <p:nvSpPr>
          <p:cNvPr id="97" name="Google Shape;97;p15"/>
          <p:cNvSpPr txBox="1"/>
          <p:nvPr>
            <p:ph idx="2" type="body"/>
          </p:nvPr>
        </p:nvSpPr>
        <p:spPr>
          <a:xfrm>
            <a:off x="582525" y="1480125"/>
            <a:ext cx="10863000" cy="4105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Facilities needs a better understanding of how Veterans expect to find health services at VA as a foundational part of improving the Veteran search experience. Research took place through the Facilities lens:</a:t>
            </a:r>
            <a:endParaRPr b="0"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0" lang="en-US"/>
              <a:t>Facility Locator</a:t>
            </a:r>
            <a:endParaRPr b="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en-US"/>
              <a:t>Health Services</a:t>
            </a:r>
            <a:endParaRPr b="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en-US"/>
              <a:t>VAMC Product</a:t>
            </a:r>
            <a:endParaRPr b="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What we need to do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-US"/>
              <a:t>Learn how we can support Veterans who search for vaccination services at VA health care systems.</a:t>
            </a:r>
            <a:endParaRPr b="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613175" y="680400"/>
            <a:ext cx="10054800" cy="67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Research goal</a:t>
            </a:r>
            <a:endParaRPr/>
          </a:p>
        </p:txBody>
      </p:sp>
      <p:sp>
        <p:nvSpPr>
          <p:cNvPr id="104" name="Google Shape;104;p16"/>
          <p:cNvSpPr txBox="1"/>
          <p:nvPr>
            <p:ph idx="2" type="body"/>
          </p:nvPr>
        </p:nvSpPr>
        <p:spPr>
          <a:xfrm>
            <a:off x="613175" y="1457650"/>
            <a:ext cx="9241500" cy="50010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Learn the Veteran mental models for vaccination within the health service taxonomy, primarily for VAMCs.</a:t>
            </a:r>
            <a:endParaRPr b="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b="0" lang="en-US"/>
              <a:t>Research covers</a:t>
            </a:r>
            <a:r>
              <a:rPr b="0" lang="en-US"/>
              <a:t> vaccines such as COVID-19, Influenza, Tetanus (Tdap), Shingles and travel-related vaccines</a:t>
            </a:r>
            <a:endParaRPr b="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urce Sans Pro SemiBold"/>
              <a:buChar char="●"/>
            </a:pPr>
            <a:r>
              <a:rPr b="0" lang="en-US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Today’s focus: COVID-19 vaccine-related information</a:t>
            </a:r>
            <a:endParaRPr b="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-US"/>
              <a:t>Updated findings for other vaccines to come ASAP for teams and stakeholders.</a:t>
            </a:r>
            <a:endParaRPr b="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Research Findings: Vaccine Taxonomy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613175" y="680400"/>
            <a:ext cx="10054800" cy="67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Research Questions</a:t>
            </a:r>
            <a:endParaRPr/>
          </a:p>
        </p:txBody>
      </p:sp>
      <p:sp>
        <p:nvSpPr>
          <p:cNvPr id="112" name="Google Shape;112;p17"/>
          <p:cNvSpPr txBox="1"/>
          <p:nvPr>
            <p:ph idx="2" type="body"/>
          </p:nvPr>
        </p:nvSpPr>
        <p:spPr>
          <a:xfrm>
            <a:off x="689375" y="1415000"/>
            <a:ext cx="10809900" cy="52584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en-US"/>
              <a:t>Where in the VHA taxonomy do Veterans expect COVID-19 vaccination services to be found?</a:t>
            </a:r>
            <a:endParaRPr b="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For example, do they expect to find it under primary care, with pharmacy (related to "medication"), under a particular specialty; or within a taxon named "Vaccination" (or similar)?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en-US"/>
              <a:t>What words do Veterans use when searching - such as:</a:t>
            </a:r>
            <a:endParaRPr b="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Vaccine/vaccination vs immunization vs shot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Coronavirus vs COVID</a:t>
            </a:r>
            <a:endParaRPr/>
          </a:p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Research Findings: Vaccine Taxonomy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613175" y="680400"/>
            <a:ext cx="10054800" cy="67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 </a:t>
            </a:r>
            <a:endParaRPr/>
          </a:p>
        </p:txBody>
      </p:sp>
      <p:sp>
        <p:nvSpPr>
          <p:cNvPr id="120" name="Google Shape;120;p18"/>
          <p:cNvSpPr txBox="1"/>
          <p:nvPr>
            <p:ph idx="2" type="body"/>
          </p:nvPr>
        </p:nvSpPr>
        <p:spPr>
          <a:xfrm>
            <a:off x="613175" y="1507125"/>
            <a:ext cx="10458900" cy="47391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highlight>
                  <a:srgbClr val="FFFFFF"/>
                </a:highlight>
              </a:rPr>
              <a:t>Remote, </a:t>
            </a:r>
            <a:r>
              <a:rPr b="0" lang="en-US">
                <a:highlight>
                  <a:srgbClr val="FFFFFF"/>
                </a:highlight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moderated card sorting </a:t>
            </a:r>
            <a:r>
              <a:rPr b="0" lang="en-US">
                <a:highlight>
                  <a:srgbClr val="FFFFFF"/>
                </a:highlight>
              </a:rPr>
              <a:t>sessions</a:t>
            </a:r>
            <a:r>
              <a:rPr b="0" lang="en-US">
                <a:highlight>
                  <a:srgbClr val="FFFFFF"/>
                </a:highlight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b="0" lang="en-US">
                <a:highlight>
                  <a:srgbClr val="FFFFFF"/>
                </a:highlight>
              </a:rPr>
              <a:t>were conducted via Zoom</a:t>
            </a:r>
            <a:endParaRPr b="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-US">
                <a:highlight>
                  <a:srgbClr val="FFFFFF"/>
                </a:highlight>
              </a:rPr>
              <a:t>We spoke with </a:t>
            </a:r>
            <a:r>
              <a:rPr lang="en-US">
                <a:highlight>
                  <a:srgbClr val="FFFFFF"/>
                </a:highlight>
              </a:rPr>
              <a:t>9 Veterans:</a:t>
            </a:r>
            <a:endParaRPr b="0"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0" lang="en-US"/>
              <a:t>All </a:t>
            </a:r>
            <a:r>
              <a:rPr b="0" lang="en-US">
                <a:highlight>
                  <a:srgbClr val="FFFFFF"/>
                </a:highlight>
              </a:rPr>
              <a:t>visited a VA facility for health care </a:t>
            </a:r>
            <a:r>
              <a:rPr b="0" lang="en-US">
                <a:highlight>
                  <a:srgbClr val="FFFFFF"/>
                </a:highlight>
              </a:rPr>
              <a:t>over the last year</a:t>
            </a:r>
            <a:r>
              <a:rPr b="0" lang="en-US">
                <a:highlight>
                  <a:srgbClr val="FFFFFF"/>
                </a:highlight>
              </a:rPr>
              <a:t>.</a:t>
            </a:r>
            <a:endParaRPr b="0"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en-US">
                <a:highlight>
                  <a:srgbClr val="FFFFFF"/>
                </a:highlight>
              </a:rPr>
              <a:t>Ages 35 to 74</a:t>
            </a:r>
            <a:endParaRPr b="0"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en-US">
                <a:highlight>
                  <a:srgbClr val="FFFFFF"/>
                </a:highlight>
              </a:rPr>
              <a:t>Major metropolitan and rural areas</a:t>
            </a:r>
            <a:endParaRPr b="0"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en-US">
                <a:highlight>
                  <a:srgbClr val="FFFFFF"/>
                </a:highlight>
              </a:rPr>
              <a:t>Female and male</a:t>
            </a:r>
            <a:endParaRPr b="0"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en-US">
                <a:highlight>
                  <a:srgbClr val="FFFFFF"/>
                </a:highlight>
              </a:rPr>
              <a:t>Diverse ethnic backgrounds</a:t>
            </a:r>
            <a:endParaRPr b="0"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en-US">
                <a:highlight>
                  <a:srgbClr val="FFFFFF"/>
                </a:highlight>
              </a:rPr>
              <a:t>Diverse levels of education</a:t>
            </a:r>
            <a:endParaRPr b="0"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en-US">
                <a:highlight>
                  <a:srgbClr val="FFFFFF"/>
                </a:highlight>
              </a:rPr>
              <a:t>Varying disability ratings</a:t>
            </a:r>
            <a:endParaRPr b="0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>
              <a:highlight>
                <a:srgbClr val="FFFFFF"/>
              </a:highlight>
            </a:endParaRPr>
          </a:p>
        </p:txBody>
      </p:sp>
      <p:sp>
        <p:nvSpPr>
          <p:cNvPr id="121" name="Google Shape;121;p18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Research Findings: Vaccine Taxonomy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609600" y="2944048"/>
            <a:ext cx="10972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itter"/>
              <a:buNone/>
            </a:pPr>
            <a:r>
              <a:rPr lang="en-US"/>
              <a:t>Research Findings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Research Findings: Vaccine Taxonomy</a:t>
            </a:r>
            <a:endParaRPr/>
          </a:p>
        </p:txBody>
      </p:sp>
      <p:sp>
        <p:nvSpPr>
          <p:cNvPr id="133" name="Google Shape;133;p20"/>
          <p:cNvSpPr txBox="1"/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Findings Summary</a:t>
            </a:r>
            <a:endParaRPr/>
          </a:p>
        </p:txBody>
      </p:sp>
      <p:sp>
        <p:nvSpPr>
          <p:cNvPr id="134" name="Google Shape;134;p20"/>
          <p:cNvSpPr txBox="1"/>
          <p:nvPr>
            <p:ph idx="4294967295" type="body"/>
          </p:nvPr>
        </p:nvSpPr>
        <p:spPr>
          <a:xfrm>
            <a:off x="613175" y="1435750"/>
            <a:ext cx="11304000" cy="4938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55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The majority of Veterans associated COVID-19 as a unique event, and most expected to see COVID-19 information in</a:t>
            </a:r>
            <a:r>
              <a:rPr lang="en-US"/>
              <a:t> </a:t>
            </a:r>
            <a:r>
              <a:rPr lang="en-US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Other Services</a:t>
            </a:r>
            <a:r>
              <a:rPr lang="en-US"/>
              <a:t>, or in its </a:t>
            </a:r>
            <a:r>
              <a:rPr lang="en-US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own category</a:t>
            </a:r>
            <a:r>
              <a:rPr lang="en-US"/>
              <a:t>.</a:t>
            </a:r>
            <a:endParaRPr/>
          </a:p>
          <a:p>
            <a:pPr indent="-355600" lvl="0" marL="4572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Veterans generally expected one of two types of information about the COVID-19 vaccine:</a:t>
            </a:r>
            <a:endParaRPr/>
          </a:p>
          <a:p>
            <a:pPr indent="-355600" lvl="1" marL="9144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Information on how to sign up for the vaccine, where they would receive it, and what priority groups they would be a part of.</a:t>
            </a:r>
            <a:endParaRPr/>
          </a:p>
          <a:p>
            <a:pPr indent="-355600" lvl="1" marL="9144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Information about the vaccine itself, its effectiveness, possible side effects and whether and when a second shot should be received.</a:t>
            </a:r>
            <a:endParaRPr/>
          </a:p>
          <a:p>
            <a:pPr indent="-355600" lvl="0" marL="4572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Most Veterans expected to use search terms COVID or COVID-19, but not Coronavirus when searching for COVID-19 vaccine-related information.</a:t>
            </a:r>
            <a:endParaRPr/>
          </a:p>
          <a:p>
            <a:pPr indent="-355600" lvl="0" marL="457200" marR="0" rtl="0" algn="l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-US"/>
              <a:t>Veterans all connected with and expected to use terms such as vaccine, vaccination and shot, and expected those terms to be seen on VA.gov.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Additional Findings</a:t>
            </a:r>
            <a:endParaRPr/>
          </a:p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Research Findings: Vaccine Taxonomy</a:t>
            </a:r>
            <a:endParaRPr/>
          </a:p>
        </p:txBody>
      </p:sp>
      <p:sp>
        <p:nvSpPr>
          <p:cNvPr id="142" name="Google Shape;142;p21"/>
          <p:cNvSpPr txBox="1"/>
          <p:nvPr>
            <p:ph idx="4294967295" type="body"/>
          </p:nvPr>
        </p:nvSpPr>
        <p:spPr>
          <a:xfrm>
            <a:off x="613175" y="1511950"/>
            <a:ext cx="10743600" cy="4930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55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Veterans generally expected one of two types of information about the COVID-19 vaccine:</a:t>
            </a:r>
            <a:endParaRPr/>
          </a:p>
          <a:p>
            <a:pPr indent="-35560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Information on how to sign up for the vaccine, where they would receive it, and what priority groups they would be a part of.</a:t>
            </a:r>
            <a:endParaRPr/>
          </a:p>
          <a:p>
            <a:pPr indent="-35560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Information about the vaccine itself, its effectiveness, possible side effects and whether and when a second shot should be received.</a:t>
            </a:r>
            <a:endParaRPr/>
          </a:p>
          <a:p>
            <a:pPr indent="-3556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The majority of Veterans receive vaccines at least periodically. The Flu and Tetanus shots are the most commonly received.</a:t>
            </a:r>
            <a:endParaRPr/>
          </a:p>
          <a:p>
            <a:pPr indent="-3556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Many Veterans receive vaccines regularly.</a:t>
            </a:r>
            <a:endParaRPr/>
          </a:p>
          <a:p>
            <a:pPr indent="-3556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-US"/>
              <a:t>A couple of Veterans are vaccine-hesitant.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609600" y="2944048"/>
            <a:ext cx="10972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itter"/>
              <a:buNone/>
            </a:pPr>
            <a:r>
              <a:rPr lang="en-US"/>
              <a:t>Recommendations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SP Template">
  <a:themeElements>
    <a:clrScheme name="Brown Bag Template">
      <a:dk1>
        <a:srgbClr val="0070BC"/>
      </a:dk1>
      <a:lt1>
        <a:srgbClr val="1A5484"/>
      </a:lt1>
      <a:dk2>
        <a:srgbClr val="A7A7A7"/>
      </a:dk2>
      <a:lt2>
        <a:srgbClr val="535353"/>
      </a:lt2>
      <a:accent1>
        <a:srgbClr val="0070BC"/>
      </a:accent1>
      <a:accent2>
        <a:srgbClr val="10385A"/>
      </a:accent2>
      <a:accent3>
        <a:srgbClr val="1A5484"/>
      </a:accent3>
      <a:accent4>
        <a:srgbClr val="0F2F4A"/>
      </a:accent4>
      <a:accent5>
        <a:srgbClr val="0B2439"/>
      </a:accent5>
      <a:accent6>
        <a:srgbClr val="08192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