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10"/>
  </p:notesMasterIdLst>
  <p:handoutMasterIdLst>
    <p:handoutMasterId r:id="rId11"/>
  </p:handoutMasterIdLst>
  <p:sldIdLst>
    <p:sldId id="268" r:id="rId2"/>
    <p:sldId id="291" r:id="rId3"/>
    <p:sldId id="292" r:id="rId4"/>
    <p:sldId id="289" r:id="rId5"/>
    <p:sldId id="296" r:id="rId6"/>
    <p:sldId id="297" r:id="rId7"/>
    <p:sldId id="298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898989"/>
    <a:srgbClr val="1F1F1F"/>
    <a:srgbClr val="1F5493"/>
    <a:srgbClr val="1F5439"/>
    <a:srgbClr val="175594"/>
    <a:srgbClr val="102E50"/>
    <a:srgbClr val="FDB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4" autoAdjust="0"/>
    <p:restoredTop sz="94613" autoAdjust="0"/>
  </p:normalViewPr>
  <p:slideViewPr>
    <p:cSldViewPr snapToGrid="0" snapToObjects="1">
      <p:cViewPr>
        <p:scale>
          <a:sx n="127" d="100"/>
          <a:sy n="127" d="100"/>
        </p:scale>
        <p:origin x="2128" y="-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5" d="100"/>
          <a:sy n="95" d="100"/>
        </p:scale>
        <p:origin x="2512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870795-CDD2-4EF9-9238-CAABCA574EBB}" type="doc">
      <dgm:prSet loTypeId="urn:microsoft.com/office/officeart/2005/8/layout/lProcess2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666C1E0-2D28-4998-89B5-11368D4EB472}">
      <dgm:prSet/>
      <dgm:spPr>
        <a:solidFill>
          <a:srgbClr val="339933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dirty="0"/>
            <a:t>Increase Usage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n-US" dirty="0"/>
            <a:t>of VA Services</a:t>
          </a:r>
        </a:p>
      </dgm:t>
    </dgm:pt>
    <dgm:pt modelId="{2F5A12C6-B31D-4AC7-A2D9-24D94AFFE803}" type="parTrans" cxnId="{99CAFA9F-3A6A-4EB6-9A75-F32E236ECB59}">
      <dgm:prSet/>
      <dgm:spPr/>
      <dgm:t>
        <a:bodyPr/>
        <a:lstStyle/>
        <a:p>
          <a:endParaRPr lang="en-US"/>
        </a:p>
      </dgm:t>
    </dgm:pt>
    <dgm:pt modelId="{0FC3C13D-C3E9-4F5D-8935-43446E15A891}" type="sibTrans" cxnId="{99CAFA9F-3A6A-4EB6-9A75-F32E236ECB59}">
      <dgm:prSet/>
      <dgm:spPr/>
      <dgm:t>
        <a:bodyPr/>
        <a:lstStyle/>
        <a:p>
          <a:endParaRPr lang="en-US"/>
        </a:p>
      </dgm:t>
    </dgm:pt>
    <dgm:pt modelId="{79862EAE-C7EC-4B61-88E3-00E9EA2178A5}">
      <dgm:prSet/>
      <dgm:spPr/>
      <dgm:t>
        <a:bodyPr/>
        <a:lstStyle/>
        <a:p>
          <a:r>
            <a:rPr lang="en-US" dirty="0"/>
            <a:t>Usage of Self-service Tools </a:t>
          </a:r>
        </a:p>
      </dgm:t>
    </dgm:pt>
    <dgm:pt modelId="{74F7D9A7-F1A6-46F5-B4ED-AA13F11E72C7}" type="parTrans" cxnId="{FBD23E63-DE7D-483F-92DD-C4AECCCE01E6}">
      <dgm:prSet/>
      <dgm:spPr/>
      <dgm:t>
        <a:bodyPr/>
        <a:lstStyle/>
        <a:p>
          <a:endParaRPr lang="en-US"/>
        </a:p>
      </dgm:t>
    </dgm:pt>
    <dgm:pt modelId="{4DC8A11E-43F8-4FFB-8929-3C67824577DF}" type="sibTrans" cxnId="{FBD23E63-DE7D-483F-92DD-C4AECCCE01E6}">
      <dgm:prSet/>
      <dgm:spPr/>
      <dgm:t>
        <a:bodyPr/>
        <a:lstStyle/>
        <a:p>
          <a:endParaRPr lang="en-US"/>
        </a:p>
      </dgm:t>
    </dgm:pt>
    <dgm:pt modelId="{DBF48A00-9500-4D41-9DA9-27033ECFFAE3}">
      <dgm:prSet/>
      <dgm:spPr/>
      <dgm:t>
        <a:bodyPr/>
        <a:lstStyle/>
        <a:p>
          <a:r>
            <a:rPr lang="en-US"/>
            <a:t>Completion rate of Online transactions</a:t>
          </a:r>
        </a:p>
      </dgm:t>
    </dgm:pt>
    <dgm:pt modelId="{554E7C0B-FFEF-4854-A5CB-E73B34CACD33}" type="parTrans" cxnId="{AA2E8AD1-D36C-470B-9909-B918A338A438}">
      <dgm:prSet/>
      <dgm:spPr/>
      <dgm:t>
        <a:bodyPr/>
        <a:lstStyle/>
        <a:p>
          <a:endParaRPr lang="en-US"/>
        </a:p>
      </dgm:t>
    </dgm:pt>
    <dgm:pt modelId="{50CB6194-9925-4A0E-9CA9-EF067496ED1A}" type="sibTrans" cxnId="{AA2E8AD1-D36C-470B-9909-B918A338A438}">
      <dgm:prSet/>
      <dgm:spPr/>
      <dgm:t>
        <a:bodyPr/>
        <a:lstStyle/>
        <a:p>
          <a:endParaRPr lang="en-US"/>
        </a:p>
      </dgm:t>
    </dgm:pt>
    <dgm:pt modelId="{7393AC07-A953-4BB3-899C-84A37AFE0940}">
      <dgm:prSet/>
      <dgm:spPr/>
      <dgm:t>
        <a:bodyPr/>
        <a:lstStyle/>
        <a:p>
          <a:r>
            <a:rPr lang="en-US"/>
            <a:t>Percent of Applications Submitted Online</a:t>
          </a:r>
        </a:p>
      </dgm:t>
    </dgm:pt>
    <dgm:pt modelId="{2F23BB00-7643-4644-B65C-440B634C0524}" type="parTrans" cxnId="{2FC8C4F9-F997-4F48-A6B8-19633E16601A}">
      <dgm:prSet/>
      <dgm:spPr/>
      <dgm:t>
        <a:bodyPr/>
        <a:lstStyle/>
        <a:p>
          <a:endParaRPr lang="en-US"/>
        </a:p>
      </dgm:t>
    </dgm:pt>
    <dgm:pt modelId="{A631D76F-D6DA-4141-9C3E-7F789C8CBCD6}" type="sibTrans" cxnId="{2FC8C4F9-F997-4F48-A6B8-19633E16601A}">
      <dgm:prSet/>
      <dgm:spPr/>
      <dgm:t>
        <a:bodyPr/>
        <a:lstStyle/>
        <a:p>
          <a:endParaRPr lang="en-US"/>
        </a:p>
      </dgm:t>
    </dgm:pt>
    <dgm:pt modelId="{2B73D41C-79DF-4ABD-A8E5-427F40E2BD68}">
      <dgm:prSet/>
      <dgm:spPr>
        <a:solidFill>
          <a:schemeClr val="accent5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Decrease Time Veterans Spend Waiting for Outcome </a:t>
          </a:r>
        </a:p>
      </dgm:t>
    </dgm:pt>
    <dgm:pt modelId="{0BFDE68B-E8B1-4835-BDC2-8A28EFB4F15F}" type="parTrans" cxnId="{55A7A4B5-E1F8-4C7D-BF87-66615298450A}">
      <dgm:prSet/>
      <dgm:spPr/>
      <dgm:t>
        <a:bodyPr/>
        <a:lstStyle/>
        <a:p>
          <a:endParaRPr lang="en-US"/>
        </a:p>
      </dgm:t>
    </dgm:pt>
    <dgm:pt modelId="{4D06030B-F635-479E-BD2A-D1D48DEE98D1}" type="sibTrans" cxnId="{55A7A4B5-E1F8-4C7D-BF87-66615298450A}">
      <dgm:prSet/>
      <dgm:spPr/>
      <dgm:t>
        <a:bodyPr/>
        <a:lstStyle/>
        <a:p>
          <a:endParaRPr lang="en-US"/>
        </a:p>
      </dgm:t>
    </dgm:pt>
    <dgm:pt modelId="{8F6C65EB-9F19-4153-A59B-FAC3283C43D2}">
      <dgm:prSet/>
      <dgm:spPr/>
      <dgm:t>
        <a:bodyPr/>
        <a:lstStyle/>
        <a:p>
          <a:r>
            <a:rPr lang="en-US"/>
            <a:t>Time to Complete and Submit</a:t>
          </a:r>
        </a:p>
      </dgm:t>
    </dgm:pt>
    <dgm:pt modelId="{E293DE8E-2B89-4F4A-9BD1-2F7AF600E98A}" type="parTrans" cxnId="{8C35B71E-8FF3-4CB4-BA1B-21A9235AB0C6}">
      <dgm:prSet/>
      <dgm:spPr/>
      <dgm:t>
        <a:bodyPr/>
        <a:lstStyle/>
        <a:p>
          <a:endParaRPr lang="en-US"/>
        </a:p>
      </dgm:t>
    </dgm:pt>
    <dgm:pt modelId="{40AF5C51-2CBE-405A-ADE8-4EFF753844B8}" type="sibTrans" cxnId="{8C35B71E-8FF3-4CB4-BA1B-21A9235AB0C6}">
      <dgm:prSet/>
      <dgm:spPr/>
      <dgm:t>
        <a:bodyPr/>
        <a:lstStyle/>
        <a:p>
          <a:endParaRPr lang="en-US"/>
        </a:p>
      </dgm:t>
    </dgm:pt>
    <dgm:pt modelId="{67A23409-D4AD-48E8-85E9-9468173AB5CF}">
      <dgm:prSet/>
      <dgm:spPr/>
      <dgm:t>
        <a:bodyPr/>
        <a:lstStyle/>
        <a:p>
          <a:r>
            <a:rPr lang="en-US"/>
            <a:t>Time to Process Online Application vs. Paper </a:t>
          </a:r>
        </a:p>
      </dgm:t>
    </dgm:pt>
    <dgm:pt modelId="{8ABD6206-7C99-43F5-9E54-EFBBB91D30D5}" type="parTrans" cxnId="{B4AB12E9-AAE0-46FB-B21E-9C6766BA7E8C}">
      <dgm:prSet/>
      <dgm:spPr/>
      <dgm:t>
        <a:bodyPr/>
        <a:lstStyle/>
        <a:p>
          <a:endParaRPr lang="en-US"/>
        </a:p>
      </dgm:t>
    </dgm:pt>
    <dgm:pt modelId="{5D137A39-E4A1-4A5D-9023-2DB7E388274D}" type="sibTrans" cxnId="{B4AB12E9-AAE0-46FB-B21E-9C6766BA7E8C}">
      <dgm:prSet/>
      <dgm:spPr/>
      <dgm:t>
        <a:bodyPr/>
        <a:lstStyle/>
        <a:p>
          <a:endParaRPr lang="en-US"/>
        </a:p>
      </dgm:t>
    </dgm:pt>
    <dgm:pt modelId="{43F4AD9A-9319-4B81-A6B5-3A143D8F14E4}">
      <dgm:prSet/>
      <dgm:spPr/>
      <dgm:t>
        <a:bodyPr/>
        <a:lstStyle/>
        <a:p>
          <a:r>
            <a:rPr lang="en-US"/>
            <a:t>Time from Discovery to Delivery </a:t>
          </a:r>
        </a:p>
      </dgm:t>
    </dgm:pt>
    <dgm:pt modelId="{B08E1605-59DF-415C-B811-1FC4CF266E48}" type="parTrans" cxnId="{6B32554B-3773-4535-B2DA-BDFE6A2AC4A8}">
      <dgm:prSet/>
      <dgm:spPr/>
      <dgm:t>
        <a:bodyPr/>
        <a:lstStyle/>
        <a:p>
          <a:endParaRPr lang="en-US"/>
        </a:p>
      </dgm:t>
    </dgm:pt>
    <dgm:pt modelId="{F7481F3F-2E33-4956-A913-0DFA28071015}" type="sibTrans" cxnId="{6B32554B-3773-4535-B2DA-BDFE6A2AC4A8}">
      <dgm:prSet/>
      <dgm:spPr/>
      <dgm:t>
        <a:bodyPr/>
        <a:lstStyle/>
        <a:p>
          <a:endParaRPr lang="en-US"/>
        </a:p>
      </dgm:t>
    </dgm:pt>
    <dgm:pt modelId="{15518889-44E1-40B2-AD80-CB7F51B7D889}">
      <dgm:prSet/>
      <dgm:spPr/>
      <dgm:t>
        <a:bodyPr/>
        <a:lstStyle/>
        <a:p>
          <a:r>
            <a:rPr lang="en-US"/>
            <a:t>Adverse Action</a:t>
          </a:r>
        </a:p>
      </dgm:t>
    </dgm:pt>
    <dgm:pt modelId="{71C95AB3-27BC-494C-B397-E27B9A58F1DF}" type="parTrans" cxnId="{0E896D24-35A4-41AC-842B-A24F715BB671}">
      <dgm:prSet/>
      <dgm:spPr/>
      <dgm:t>
        <a:bodyPr/>
        <a:lstStyle/>
        <a:p>
          <a:endParaRPr lang="en-US"/>
        </a:p>
      </dgm:t>
    </dgm:pt>
    <dgm:pt modelId="{D838D7BA-B08B-4EAA-84AC-B5E7972E1E16}" type="sibTrans" cxnId="{0E896D24-35A4-41AC-842B-A24F715BB671}">
      <dgm:prSet/>
      <dgm:spPr/>
      <dgm:t>
        <a:bodyPr/>
        <a:lstStyle/>
        <a:p>
          <a:endParaRPr lang="en-US"/>
        </a:p>
      </dgm:t>
    </dgm:pt>
    <dgm:pt modelId="{DF22A190-324D-4A7D-BB12-100C4614D306}">
      <dgm:prSet/>
      <dgm:spPr>
        <a:solidFill>
          <a:schemeClr val="accent4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r>
            <a:rPr lang="en-US" dirty="0"/>
            <a:t>Increase Quality &amp; Availability of VA Services </a:t>
          </a:r>
        </a:p>
      </dgm:t>
    </dgm:pt>
    <dgm:pt modelId="{B5FF331A-ECCD-4151-AF26-9AE0C1775DCD}" type="parTrans" cxnId="{E0620C1B-7E95-4D23-A965-4E1F05A8642D}">
      <dgm:prSet/>
      <dgm:spPr/>
      <dgm:t>
        <a:bodyPr/>
        <a:lstStyle/>
        <a:p>
          <a:endParaRPr lang="en-US"/>
        </a:p>
      </dgm:t>
    </dgm:pt>
    <dgm:pt modelId="{830F8332-8025-408C-B03E-AAEE1996B3EB}" type="sibTrans" cxnId="{E0620C1B-7E95-4D23-A965-4E1F05A8642D}">
      <dgm:prSet/>
      <dgm:spPr/>
      <dgm:t>
        <a:bodyPr/>
        <a:lstStyle/>
        <a:p>
          <a:endParaRPr lang="en-US"/>
        </a:p>
      </dgm:t>
    </dgm:pt>
    <dgm:pt modelId="{B7CA3ECA-6F3A-42E1-9251-3335468E0BA3}">
      <dgm:prSet/>
      <dgm:spPr/>
      <dgm:t>
        <a:bodyPr/>
        <a:lstStyle/>
        <a:p>
          <a:r>
            <a:rPr lang="en-US"/>
            <a:t>Veteran Satisfaction Scores</a:t>
          </a:r>
        </a:p>
      </dgm:t>
    </dgm:pt>
    <dgm:pt modelId="{1515311D-C185-465F-ADBC-C8DCEF112A3B}" type="parTrans" cxnId="{E4CC315F-753C-4C3E-B15E-F98E46873680}">
      <dgm:prSet/>
      <dgm:spPr/>
      <dgm:t>
        <a:bodyPr/>
        <a:lstStyle/>
        <a:p>
          <a:endParaRPr lang="en-US"/>
        </a:p>
      </dgm:t>
    </dgm:pt>
    <dgm:pt modelId="{8710377D-0AF9-4A30-BA93-3498ECC1A1BF}" type="sibTrans" cxnId="{E4CC315F-753C-4C3E-B15E-F98E46873680}">
      <dgm:prSet/>
      <dgm:spPr/>
      <dgm:t>
        <a:bodyPr/>
        <a:lstStyle/>
        <a:p>
          <a:endParaRPr lang="en-US"/>
        </a:p>
      </dgm:t>
    </dgm:pt>
    <dgm:pt modelId="{A6079C23-0B0B-463D-AF6C-67627CC94230}">
      <dgm:prSet/>
      <dgm:spPr/>
      <dgm:t>
        <a:bodyPr/>
        <a:lstStyle/>
        <a:p>
          <a:r>
            <a:rPr lang="en-US"/>
            <a:t>Call Volume</a:t>
          </a:r>
        </a:p>
      </dgm:t>
    </dgm:pt>
    <dgm:pt modelId="{F17141D4-F459-4D7A-B509-58BED0963E8C}" type="parTrans" cxnId="{69B78F86-5B7C-4503-B59C-2E74F8ECB94E}">
      <dgm:prSet/>
      <dgm:spPr/>
      <dgm:t>
        <a:bodyPr/>
        <a:lstStyle/>
        <a:p>
          <a:endParaRPr lang="en-US"/>
        </a:p>
      </dgm:t>
    </dgm:pt>
    <dgm:pt modelId="{E3EBC78B-C912-4C78-984F-907FC7B7A7E0}" type="sibTrans" cxnId="{69B78F86-5B7C-4503-B59C-2E74F8ECB94E}">
      <dgm:prSet/>
      <dgm:spPr/>
      <dgm:t>
        <a:bodyPr/>
        <a:lstStyle/>
        <a:p>
          <a:endParaRPr lang="en-US"/>
        </a:p>
      </dgm:t>
    </dgm:pt>
    <dgm:pt modelId="{26A85811-0DBB-4C8B-87B0-A568FC10EE91}">
      <dgm:prSet/>
      <dgm:spPr/>
      <dgm:t>
        <a:bodyPr/>
        <a:lstStyle/>
        <a:p>
          <a:r>
            <a:rPr lang="en-US"/>
            <a:t>Response Time </a:t>
          </a:r>
        </a:p>
      </dgm:t>
    </dgm:pt>
    <dgm:pt modelId="{555C207B-6B12-497B-8DA9-BC79C50BF610}" type="parTrans" cxnId="{DB3EA171-7803-4096-A77F-16483569C0FA}">
      <dgm:prSet/>
      <dgm:spPr/>
      <dgm:t>
        <a:bodyPr/>
        <a:lstStyle/>
        <a:p>
          <a:endParaRPr lang="en-US"/>
        </a:p>
      </dgm:t>
    </dgm:pt>
    <dgm:pt modelId="{31F1CB30-61FC-4F1C-99C5-65071D09CECE}" type="sibTrans" cxnId="{DB3EA171-7803-4096-A77F-16483569C0FA}">
      <dgm:prSet/>
      <dgm:spPr/>
      <dgm:t>
        <a:bodyPr/>
        <a:lstStyle/>
        <a:p>
          <a:endParaRPr lang="en-US"/>
        </a:p>
      </dgm:t>
    </dgm:pt>
    <dgm:pt modelId="{191639BD-273B-4B95-9D97-749BC75217F2}" type="pres">
      <dgm:prSet presAssocID="{50870795-CDD2-4EF9-9238-CAABCA574EBB}" presName="theList" presStyleCnt="0">
        <dgm:presLayoutVars>
          <dgm:dir/>
          <dgm:animLvl val="lvl"/>
          <dgm:resizeHandles val="exact"/>
        </dgm:presLayoutVars>
      </dgm:prSet>
      <dgm:spPr/>
    </dgm:pt>
    <dgm:pt modelId="{CD8F7911-68C7-4250-8A16-2E66E59C7E35}" type="pres">
      <dgm:prSet presAssocID="{C666C1E0-2D28-4998-89B5-11368D4EB472}" presName="compNode" presStyleCnt="0"/>
      <dgm:spPr/>
    </dgm:pt>
    <dgm:pt modelId="{84B188D7-52F1-4159-BA90-657038EFE8DE}" type="pres">
      <dgm:prSet presAssocID="{C666C1E0-2D28-4998-89B5-11368D4EB472}" presName="aNode" presStyleLbl="bgShp" presStyleIdx="0" presStyleCnt="3"/>
      <dgm:spPr/>
    </dgm:pt>
    <dgm:pt modelId="{2BA2F596-B194-4C1A-A6AD-A4DDC56E53FD}" type="pres">
      <dgm:prSet presAssocID="{C666C1E0-2D28-4998-89B5-11368D4EB472}" presName="textNode" presStyleLbl="bgShp" presStyleIdx="0" presStyleCnt="3"/>
      <dgm:spPr/>
    </dgm:pt>
    <dgm:pt modelId="{C17CF834-896B-47A8-ACA8-0ADA6EC94F7F}" type="pres">
      <dgm:prSet presAssocID="{C666C1E0-2D28-4998-89B5-11368D4EB472}" presName="compChildNode" presStyleCnt="0"/>
      <dgm:spPr/>
    </dgm:pt>
    <dgm:pt modelId="{385689A2-55EF-46E8-A535-46AE1D459CA6}" type="pres">
      <dgm:prSet presAssocID="{C666C1E0-2D28-4998-89B5-11368D4EB472}" presName="theInnerList" presStyleCnt="0"/>
      <dgm:spPr/>
    </dgm:pt>
    <dgm:pt modelId="{4FB7B352-8876-415D-A05C-667750881612}" type="pres">
      <dgm:prSet presAssocID="{79862EAE-C7EC-4B61-88E3-00E9EA2178A5}" presName="childNode" presStyleLbl="node1" presStyleIdx="0" presStyleCnt="10">
        <dgm:presLayoutVars>
          <dgm:bulletEnabled val="1"/>
        </dgm:presLayoutVars>
      </dgm:prSet>
      <dgm:spPr/>
    </dgm:pt>
    <dgm:pt modelId="{D309CA74-57ED-4F32-B93D-8477B6634B86}" type="pres">
      <dgm:prSet presAssocID="{79862EAE-C7EC-4B61-88E3-00E9EA2178A5}" presName="aSpace2" presStyleCnt="0"/>
      <dgm:spPr/>
    </dgm:pt>
    <dgm:pt modelId="{E0CD77E5-BFAF-44C8-996C-43C4EC38886F}" type="pres">
      <dgm:prSet presAssocID="{DBF48A00-9500-4D41-9DA9-27033ECFFAE3}" presName="childNode" presStyleLbl="node1" presStyleIdx="1" presStyleCnt="10">
        <dgm:presLayoutVars>
          <dgm:bulletEnabled val="1"/>
        </dgm:presLayoutVars>
      </dgm:prSet>
      <dgm:spPr/>
    </dgm:pt>
    <dgm:pt modelId="{3B63CCAB-AEA0-4122-B1A4-EBE77FA8BCF4}" type="pres">
      <dgm:prSet presAssocID="{DBF48A00-9500-4D41-9DA9-27033ECFFAE3}" presName="aSpace2" presStyleCnt="0"/>
      <dgm:spPr/>
    </dgm:pt>
    <dgm:pt modelId="{E2D85B09-50A5-4FC6-A4DD-BF2007975E5B}" type="pres">
      <dgm:prSet presAssocID="{7393AC07-A953-4BB3-899C-84A37AFE0940}" presName="childNode" presStyleLbl="node1" presStyleIdx="2" presStyleCnt="10">
        <dgm:presLayoutVars>
          <dgm:bulletEnabled val="1"/>
        </dgm:presLayoutVars>
      </dgm:prSet>
      <dgm:spPr/>
    </dgm:pt>
    <dgm:pt modelId="{6211ED71-52F0-4BBD-B7FC-654B8E6000AF}" type="pres">
      <dgm:prSet presAssocID="{C666C1E0-2D28-4998-89B5-11368D4EB472}" presName="aSpace" presStyleCnt="0"/>
      <dgm:spPr/>
    </dgm:pt>
    <dgm:pt modelId="{7DFBBD04-6689-4982-AEE4-C66EC1F9C2E0}" type="pres">
      <dgm:prSet presAssocID="{2B73D41C-79DF-4ABD-A8E5-427F40E2BD68}" presName="compNode" presStyleCnt="0"/>
      <dgm:spPr/>
    </dgm:pt>
    <dgm:pt modelId="{1BDAC6D4-E2E5-493B-BED5-2A1B216EC86A}" type="pres">
      <dgm:prSet presAssocID="{2B73D41C-79DF-4ABD-A8E5-427F40E2BD68}" presName="aNode" presStyleLbl="bgShp" presStyleIdx="1" presStyleCnt="3"/>
      <dgm:spPr/>
    </dgm:pt>
    <dgm:pt modelId="{61FD77D8-B917-47FB-B5EE-4802A9AC195C}" type="pres">
      <dgm:prSet presAssocID="{2B73D41C-79DF-4ABD-A8E5-427F40E2BD68}" presName="textNode" presStyleLbl="bgShp" presStyleIdx="1" presStyleCnt="3"/>
      <dgm:spPr/>
    </dgm:pt>
    <dgm:pt modelId="{44D7A905-7AB3-4D87-A2F1-00290220C0FB}" type="pres">
      <dgm:prSet presAssocID="{2B73D41C-79DF-4ABD-A8E5-427F40E2BD68}" presName="compChildNode" presStyleCnt="0"/>
      <dgm:spPr/>
    </dgm:pt>
    <dgm:pt modelId="{7EFE4739-3FA8-41E8-B0E0-15CD3BF07C6C}" type="pres">
      <dgm:prSet presAssocID="{2B73D41C-79DF-4ABD-A8E5-427F40E2BD68}" presName="theInnerList" presStyleCnt="0"/>
      <dgm:spPr/>
    </dgm:pt>
    <dgm:pt modelId="{44436503-B387-4C1D-8D83-79ADC74E735F}" type="pres">
      <dgm:prSet presAssocID="{8F6C65EB-9F19-4153-A59B-FAC3283C43D2}" presName="childNode" presStyleLbl="node1" presStyleIdx="3" presStyleCnt="10">
        <dgm:presLayoutVars>
          <dgm:bulletEnabled val="1"/>
        </dgm:presLayoutVars>
      </dgm:prSet>
      <dgm:spPr/>
    </dgm:pt>
    <dgm:pt modelId="{2AFC7444-871A-48E1-BE2D-EA5656F2A22C}" type="pres">
      <dgm:prSet presAssocID="{8F6C65EB-9F19-4153-A59B-FAC3283C43D2}" presName="aSpace2" presStyleCnt="0"/>
      <dgm:spPr/>
    </dgm:pt>
    <dgm:pt modelId="{A7046CC7-F115-42B3-947B-BFBC63326D5C}" type="pres">
      <dgm:prSet presAssocID="{67A23409-D4AD-48E8-85E9-9468173AB5CF}" presName="childNode" presStyleLbl="node1" presStyleIdx="4" presStyleCnt="10">
        <dgm:presLayoutVars>
          <dgm:bulletEnabled val="1"/>
        </dgm:presLayoutVars>
      </dgm:prSet>
      <dgm:spPr/>
    </dgm:pt>
    <dgm:pt modelId="{CAC8060C-BF90-4CFF-B230-B63D3802C833}" type="pres">
      <dgm:prSet presAssocID="{67A23409-D4AD-48E8-85E9-9468173AB5CF}" presName="aSpace2" presStyleCnt="0"/>
      <dgm:spPr/>
    </dgm:pt>
    <dgm:pt modelId="{5E8B0963-E0B7-4198-9A50-D0565F01457A}" type="pres">
      <dgm:prSet presAssocID="{43F4AD9A-9319-4B81-A6B5-3A143D8F14E4}" presName="childNode" presStyleLbl="node1" presStyleIdx="5" presStyleCnt="10">
        <dgm:presLayoutVars>
          <dgm:bulletEnabled val="1"/>
        </dgm:presLayoutVars>
      </dgm:prSet>
      <dgm:spPr/>
    </dgm:pt>
    <dgm:pt modelId="{17CEFA99-09B9-4FE0-BD6C-432DD9B4C2A9}" type="pres">
      <dgm:prSet presAssocID="{43F4AD9A-9319-4B81-A6B5-3A143D8F14E4}" presName="aSpace2" presStyleCnt="0"/>
      <dgm:spPr/>
    </dgm:pt>
    <dgm:pt modelId="{4FF9876C-609F-4A7F-AEBA-C4BE65E61329}" type="pres">
      <dgm:prSet presAssocID="{15518889-44E1-40B2-AD80-CB7F51B7D889}" presName="childNode" presStyleLbl="node1" presStyleIdx="6" presStyleCnt="10">
        <dgm:presLayoutVars>
          <dgm:bulletEnabled val="1"/>
        </dgm:presLayoutVars>
      </dgm:prSet>
      <dgm:spPr/>
    </dgm:pt>
    <dgm:pt modelId="{DDC7ABE8-3652-4D50-98EB-40EAC45ED5D7}" type="pres">
      <dgm:prSet presAssocID="{2B73D41C-79DF-4ABD-A8E5-427F40E2BD68}" presName="aSpace" presStyleCnt="0"/>
      <dgm:spPr/>
    </dgm:pt>
    <dgm:pt modelId="{A6AEAF0F-EB23-42D0-9B39-5535FCC9C5FB}" type="pres">
      <dgm:prSet presAssocID="{DF22A190-324D-4A7D-BB12-100C4614D306}" presName="compNode" presStyleCnt="0"/>
      <dgm:spPr/>
    </dgm:pt>
    <dgm:pt modelId="{99C896C1-5F63-4590-B800-70DEEA7AF628}" type="pres">
      <dgm:prSet presAssocID="{DF22A190-324D-4A7D-BB12-100C4614D306}" presName="aNode" presStyleLbl="bgShp" presStyleIdx="2" presStyleCnt="3"/>
      <dgm:spPr/>
    </dgm:pt>
    <dgm:pt modelId="{1C437757-CD6E-4F0A-BBB3-9F45DEB8E074}" type="pres">
      <dgm:prSet presAssocID="{DF22A190-324D-4A7D-BB12-100C4614D306}" presName="textNode" presStyleLbl="bgShp" presStyleIdx="2" presStyleCnt="3"/>
      <dgm:spPr/>
    </dgm:pt>
    <dgm:pt modelId="{2BFF1687-0065-4B8B-B47B-083180885B00}" type="pres">
      <dgm:prSet presAssocID="{DF22A190-324D-4A7D-BB12-100C4614D306}" presName="compChildNode" presStyleCnt="0"/>
      <dgm:spPr/>
    </dgm:pt>
    <dgm:pt modelId="{61C19F76-4FEB-4B52-AFFE-0A7F998F55E3}" type="pres">
      <dgm:prSet presAssocID="{DF22A190-324D-4A7D-BB12-100C4614D306}" presName="theInnerList" presStyleCnt="0"/>
      <dgm:spPr/>
    </dgm:pt>
    <dgm:pt modelId="{DBD1CCA4-F7D7-4EB3-8E7E-4FB79B60614E}" type="pres">
      <dgm:prSet presAssocID="{B7CA3ECA-6F3A-42E1-9251-3335468E0BA3}" presName="childNode" presStyleLbl="node1" presStyleIdx="7" presStyleCnt="10">
        <dgm:presLayoutVars>
          <dgm:bulletEnabled val="1"/>
        </dgm:presLayoutVars>
      </dgm:prSet>
      <dgm:spPr/>
    </dgm:pt>
    <dgm:pt modelId="{F04383ED-57BB-41F5-A18F-53B79287A8E9}" type="pres">
      <dgm:prSet presAssocID="{B7CA3ECA-6F3A-42E1-9251-3335468E0BA3}" presName="aSpace2" presStyleCnt="0"/>
      <dgm:spPr/>
    </dgm:pt>
    <dgm:pt modelId="{CDA42724-2274-46B8-92DD-480FBDA31E5C}" type="pres">
      <dgm:prSet presAssocID="{A6079C23-0B0B-463D-AF6C-67627CC94230}" presName="childNode" presStyleLbl="node1" presStyleIdx="8" presStyleCnt="10">
        <dgm:presLayoutVars>
          <dgm:bulletEnabled val="1"/>
        </dgm:presLayoutVars>
      </dgm:prSet>
      <dgm:spPr/>
    </dgm:pt>
    <dgm:pt modelId="{48CD886E-3143-49FD-9A1F-84AB17BBC3E3}" type="pres">
      <dgm:prSet presAssocID="{A6079C23-0B0B-463D-AF6C-67627CC94230}" presName="aSpace2" presStyleCnt="0"/>
      <dgm:spPr/>
    </dgm:pt>
    <dgm:pt modelId="{CA73BA84-0234-4079-96AA-FD8F6595F138}" type="pres">
      <dgm:prSet presAssocID="{26A85811-0DBB-4C8B-87B0-A568FC10EE91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FE76A309-2311-4745-81C3-ED734F8108EE}" type="presOf" srcId="{DF22A190-324D-4A7D-BB12-100C4614D306}" destId="{99C896C1-5F63-4590-B800-70DEEA7AF628}" srcOrd="0" destOrd="0" presId="urn:microsoft.com/office/officeart/2005/8/layout/lProcess2"/>
    <dgm:cxn modelId="{BF02720F-32F6-4E32-A9C3-0FD10A832C76}" type="presOf" srcId="{C666C1E0-2D28-4998-89B5-11368D4EB472}" destId="{2BA2F596-B194-4C1A-A6AD-A4DDC56E53FD}" srcOrd="1" destOrd="0" presId="urn:microsoft.com/office/officeart/2005/8/layout/lProcess2"/>
    <dgm:cxn modelId="{5C990410-BF34-41F7-AE26-DE710DDAE0A2}" type="presOf" srcId="{2B73D41C-79DF-4ABD-A8E5-427F40E2BD68}" destId="{1BDAC6D4-E2E5-493B-BED5-2A1B216EC86A}" srcOrd="0" destOrd="0" presId="urn:microsoft.com/office/officeart/2005/8/layout/lProcess2"/>
    <dgm:cxn modelId="{E0620C1B-7E95-4D23-A965-4E1F05A8642D}" srcId="{50870795-CDD2-4EF9-9238-CAABCA574EBB}" destId="{DF22A190-324D-4A7D-BB12-100C4614D306}" srcOrd="2" destOrd="0" parTransId="{B5FF331A-ECCD-4151-AF26-9AE0C1775DCD}" sibTransId="{830F8332-8025-408C-B03E-AAEE1996B3EB}"/>
    <dgm:cxn modelId="{8C35B71E-8FF3-4CB4-BA1B-21A9235AB0C6}" srcId="{2B73D41C-79DF-4ABD-A8E5-427F40E2BD68}" destId="{8F6C65EB-9F19-4153-A59B-FAC3283C43D2}" srcOrd="0" destOrd="0" parTransId="{E293DE8E-2B89-4F4A-9BD1-2F7AF600E98A}" sibTransId="{40AF5C51-2CBE-405A-ADE8-4EFF753844B8}"/>
    <dgm:cxn modelId="{3E692E24-67E2-4FD5-A736-6654198D2A90}" type="presOf" srcId="{A6079C23-0B0B-463D-AF6C-67627CC94230}" destId="{CDA42724-2274-46B8-92DD-480FBDA31E5C}" srcOrd="0" destOrd="0" presId="urn:microsoft.com/office/officeart/2005/8/layout/lProcess2"/>
    <dgm:cxn modelId="{0E896D24-35A4-41AC-842B-A24F715BB671}" srcId="{2B73D41C-79DF-4ABD-A8E5-427F40E2BD68}" destId="{15518889-44E1-40B2-AD80-CB7F51B7D889}" srcOrd="3" destOrd="0" parTransId="{71C95AB3-27BC-494C-B397-E27B9A58F1DF}" sibTransId="{D838D7BA-B08B-4EAA-84AC-B5E7972E1E16}"/>
    <dgm:cxn modelId="{B364E525-39B3-46FA-8D9E-74CD026C86BF}" type="presOf" srcId="{DBF48A00-9500-4D41-9DA9-27033ECFFAE3}" destId="{E0CD77E5-BFAF-44C8-996C-43C4EC38886F}" srcOrd="0" destOrd="0" presId="urn:microsoft.com/office/officeart/2005/8/layout/lProcess2"/>
    <dgm:cxn modelId="{9AC89F2C-EE2E-4677-BB34-F16C2E0D8FCA}" type="presOf" srcId="{7393AC07-A953-4BB3-899C-84A37AFE0940}" destId="{E2D85B09-50A5-4FC6-A4DD-BF2007975E5B}" srcOrd="0" destOrd="0" presId="urn:microsoft.com/office/officeart/2005/8/layout/lProcess2"/>
    <dgm:cxn modelId="{B1322238-574A-4AF1-AFE1-437BBA65D306}" type="presOf" srcId="{DF22A190-324D-4A7D-BB12-100C4614D306}" destId="{1C437757-CD6E-4F0A-BBB3-9F45DEB8E074}" srcOrd="1" destOrd="0" presId="urn:microsoft.com/office/officeart/2005/8/layout/lProcess2"/>
    <dgm:cxn modelId="{6E61F039-49F1-402C-B9C6-5AB24451672E}" type="presOf" srcId="{67A23409-D4AD-48E8-85E9-9468173AB5CF}" destId="{A7046CC7-F115-42B3-947B-BFBC63326D5C}" srcOrd="0" destOrd="0" presId="urn:microsoft.com/office/officeart/2005/8/layout/lProcess2"/>
    <dgm:cxn modelId="{8C70D948-019C-4280-BF3B-C898DC768B73}" type="presOf" srcId="{2B73D41C-79DF-4ABD-A8E5-427F40E2BD68}" destId="{61FD77D8-B917-47FB-B5EE-4802A9AC195C}" srcOrd="1" destOrd="0" presId="urn:microsoft.com/office/officeart/2005/8/layout/lProcess2"/>
    <dgm:cxn modelId="{6B32554B-3773-4535-B2DA-BDFE6A2AC4A8}" srcId="{2B73D41C-79DF-4ABD-A8E5-427F40E2BD68}" destId="{43F4AD9A-9319-4B81-A6B5-3A143D8F14E4}" srcOrd="2" destOrd="0" parTransId="{B08E1605-59DF-415C-B811-1FC4CF266E48}" sibTransId="{F7481F3F-2E33-4956-A913-0DFA28071015}"/>
    <dgm:cxn modelId="{E4CC315F-753C-4C3E-B15E-F98E46873680}" srcId="{DF22A190-324D-4A7D-BB12-100C4614D306}" destId="{B7CA3ECA-6F3A-42E1-9251-3335468E0BA3}" srcOrd="0" destOrd="0" parTransId="{1515311D-C185-465F-ADBC-C8DCEF112A3B}" sibTransId="{8710377D-0AF9-4A30-BA93-3498ECC1A1BF}"/>
    <dgm:cxn modelId="{FBD23E63-DE7D-483F-92DD-C4AECCCE01E6}" srcId="{C666C1E0-2D28-4998-89B5-11368D4EB472}" destId="{79862EAE-C7EC-4B61-88E3-00E9EA2178A5}" srcOrd="0" destOrd="0" parTransId="{74F7D9A7-F1A6-46F5-B4ED-AA13F11E72C7}" sibTransId="{4DC8A11E-43F8-4FFB-8929-3C67824577DF}"/>
    <dgm:cxn modelId="{DB3EA171-7803-4096-A77F-16483569C0FA}" srcId="{DF22A190-324D-4A7D-BB12-100C4614D306}" destId="{26A85811-0DBB-4C8B-87B0-A568FC10EE91}" srcOrd="2" destOrd="0" parTransId="{555C207B-6B12-497B-8DA9-BC79C50BF610}" sibTransId="{31F1CB30-61FC-4F1C-99C5-65071D09CECE}"/>
    <dgm:cxn modelId="{7254F476-50AE-4168-803A-BD7B816349E7}" type="presOf" srcId="{8F6C65EB-9F19-4153-A59B-FAC3283C43D2}" destId="{44436503-B387-4C1D-8D83-79ADC74E735F}" srcOrd="0" destOrd="0" presId="urn:microsoft.com/office/officeart/2005/8/layout/lProcess2"/>
    <dgm:cxn modelId="{82159684-46DB-4E70-9FBB-9E92422120F1}" type="presOf" srcId="{B7CA3ECA-6F3A-42E1-9251-3335468E0BA3}" destId="{DBD1CCA4-F7D7-4EB3-8E7E-4FB79B60614E}" srcOrd="0" destOrd="0" presId="urn:microsoft.com/office/officeart/2005/8/layout/lProcess2"/>
    <dgm:cxn modelId="{A8550F86-31CE-4052-A329-ADD8C0275DB5}" type="presOf" srcId="{15518889-44E1-40B2-AD80-CB7F51B7D889}" destId="{4FF9876C-609F-4A7F-AEBA-C4BE65E61329}" srcOrd="0" destOrd="0" presId="urn:microsoft.com/office/officeart/2005/8/layout/lProcess2"/>
    <dgm:cxn modelId="{69B78F86-5B7C-4503-B59C-2E74F8ECB94E}" srcId="{DF22A190-324D-4A7D-BB12-100C4614D306}" destId="{A6079C23-0B0B-463D-AF6C-67627CC94230}" srcOrd="1" destOrd="0" parTransId="{F17141D4-F459-4D7A-B509-58BED0963E8C}" sibTransId="{E3EBC78B-C912-4C78-984F-907FC7B7A7E0}"/>
    <dgm:cxn modelId="{2BA4B493-8B9D-4777-989A-A6CE597756C9}" type="presOf" srcId="{43F4AD9A-9319-4B81-A6B5-3A143D8F14E4}" destId="{5E8B0963-E0B7-4198-9A50-D0565F01457A}" srcOrd="0" destOrd="0" presId="urn:microsoft.com/office/officeart/2005/8/layout/lProcess2"/>
    <dgm:cxn modelId="{B117CA97-E23C-4C48-8D33-ED8EC3AF58B1}" type="presOf" srcId="{26A85811-0DBB-4C8B-87B0-A568FC10EE91}" destId="{CA73BA84-0234-4079-96AA-FD8F6595F138}" srcOrd="0" destOrd="0" presId="urn:microsoft.com/office/officeart/2005/8/layout/lProcess2"/>
    <dgm:cxn modelId="{99D34598-EAF3-4ECE-B6CA-B5B8267ECEE3}" type="presOf" srcId="{50870795-CDD2-4EF9-9238-CAABCA574EBB}" destId="{191639BD-273B-4B95-9D97-749BC75217F2}" srcOrd="0" destOrd="0" presId="urn:microsoft.com/office/officeart/2005/8/layout/lProcess2"/>
    <dgm:cxn modelId="{9FC1839D-B4B4-4C0C-AB93-B91EE34BE21F}" type="presOf" srcId="{79862EAE-C7EC-4B61-88E3-00E9EA2178A5}" destId="{4FB7B352-8876-415D-A05C-667750881612}" srcOrd="0" destOrd="0" presId="urn:microsoft.com/office/officeart/2005/8/layout/lProcess2"/>
    <dgm:cxn modelId="{99CAFA9F-3A6A-4EB6-9A75-F32E236ECB59}" srcId="{50870795-CDD2-4EF9-9238-CAABCA574EBB}" destId="{C666C1E0-2D28-4998-89B5-11368D4EB472}" srcOrd="0" destOrd="0" parTransId="{2F5A12C6-B31D-4AC7-A2D9-24D94AFFE803}" sibTransId="{0FC3C13D-C3E9-4F5D-8935-43446E15A891}"/>
    <dgm:cxn modelId="{55A7A4B5-E1F8-4C7D-BF87-66615298450A}" srcId="{50870795-CDD2-4EF9-9238-CAABCA574EBB}" destId="{2B73D41C-79DF-4ABD-A8E5-427F40E2BD68}" srcOrd="1" destOrd="0" parTransId="{0BFDE68B-E8B1-4835-BDC2-8A28EFB4F15F}" sibTransId="{4D06030B-F635-479E-BD2A-D1D48DEE98D1}"/>
    <dgm:cxn modelId="{AA2E8AD1-D36C-470B-9909-B918A338A438}" srcId="{C666C1E0-2D28-4998-89B5-11368D4EB472}" destId="{DBF48A00-9500-4D41-9DA9-27033ECFFAE3}" srcOrd="1" destOrd="0" parTransId="{554E7C0B-FFEF-4854-A5CB-E73B34CACD33}" sibTransId="{50CB6194-9925-4A0E-9CA9-EF067496ED1A}"/>
    <dgm:cxn modelId="{C6333FE5-0E13-4284-A18F-DA60EDAF649B}" type="presOf" srcId="{C666C1E0-2D28-4998-89B5-11368D4EB472}" destId="{84B188D7-52F1-4159-BA90-657038EFE8DE}" srcOrd="0" destOrd="0" presId="urn:microsoft.com/office/officeart/2005/8/layout/lProcess2"/>
    <dgm:cxn modelId="{B4AB12E9-AAE0-46FB-B21E-9C6766BA7E8C}" srcId="{2B73D41C-79DF-4ABD-A8E5-427F40E2BD68}" destId="{67A23409-D4AD-48E8-85E9-9468173AB5CF}" srcOrd="1" destOrd="0" parTransId="{8ABD6206-7C99-43F5-9E54-EFBBB91D30D5}" sibTransId="{5D137A39-E4A1-4A5D-9023-2DB7E388274D}"/>
    <dgm:cxn modelId="{2FC8C4F9-F997-4F48-A6B8-19633E16601A}" srcId="{C666C1E0-2D28-4998-89B5-11368D4EB472}" destId="{7393AC07-A953-4BB3-899C-84A37AFE0940}" srcOrd="2" destOrd="0" parTransId="{2F23BB00-7643-4644-B65C-440B634C0524}" sibTransId="{A631D76F-D6DA-4141-9C3E-7F789C8CBCD6}"/>
    <dgm:cxn modelId="{7C0D8546-D1E1-40FD-8E7C-4D021CAB9733}" type="presParOf" srcId="{191639BD-273B-4B95-9D97-749BC75217F2}" destId="{CD8F7911-68C7-4250-8A16-2E66E59C7E35}" srcOrd="0" destOrd="0" presId="urn:microsoft.com/office/officeart/2005/8/layout/lProcess2"/>
    <dgm:cxn modelId="{A54FE7B7-29CD-48E4-B83A-7A299CD018BC}" type="presParOf" srcId="{CD8F7911-68C7-4250-8A16-2E66E59C7E35}" destId="{84B188D7-52F1-4159-BA90-657038EFE8DE}" srcOrd="0" destOrd="0" presId="urn:microsoft.com/office/officeart/2005/8/layout/lProcess2"/>
    <dgm:cxn modelId="{353CE122-B769-4CF0-B2A7-6441AC2C4E3F}" type="presParOf" srcId="{CD8F7911-68C7-4250-8A16-2E66E59C7E35}" destId="{2BA2F596-B194-4C1A-A6AD-A4DDC56E53FD}" srcOrd="1" destOrd="0" presId="urn:microsoft.com/office/officeart/2005/8/layout/lProcess2"/>
    <dgm:cxn modelId="{037515B3-BD74-4C31-8F09-E12C5FF6F2CB}" type="presParOf" srcId="{CD8F7911-68C7-4250-8A16-2E66E59C7E35}" destId="{C17CF834-896B-47A8-ACA8-0ADA6EC94F7F}" srcOrd="2" destOrd="0" presId="urn:microsoft.com/office/officeart/2005/8/layout/lProcess2"/>
    <dgm:cxn modelId="{D962997F-07EC-45F7-AAD1-334E71E25611}" type="presParOf" srcId="{C17CF834-896B-47A8-ACA8-0ADA6EC94F7F}" destId="{385689A2-55EF-46E8-A535-46AE1D459CA6}" srcOrd="0" destOrd="0" presId="urn:microsoft.com/office/officeart/2005/8/layout/lProcess2"/>
    <dgm:cxn modelId="{6DC4B336-4BED-4360-B25F-21F624E1687C}" type="presParOf" srcId="{385689A2-55EF-46E8-A535-46AE1D459CA6}" destId="{4FB7B352-8876-415D-A05C-667750881612}" srcOrd="0" destOrd="0" presId="urn:microsoft.com/office/officeart/2005/8/layout/lProcess2"/>
    <dgm:cxn modelId="{04A20E10-0C50-4AC4-B358-3F2AD5B05FA6}" type="presParOf" srcId="{385689A2-55EF-46E8-A535-46AE1D459CA6}" destId="{D309CA74-57ED-4F32-B93D-8477B6634B86}" srcOrd="1" destOrd="0" presId="urn:microsoft.com/office/officeart/2005/8/layout/lProcess2"/>
    <dgm:cxn modelId="{FB4E73A7-FC65-4853-812B-76F3B3F0A1B9}" type="presParOf" srcId="{385689A2-55EF-46E8-A535-46AE1D459CA6}" destId="{E0CD77E5-BFAF-44C8-996C-43C4EC38886F}" srcOrd="2" destOrd="0" presId="urn:microsoft.com/office/officeart/2005/8/layout/lProcess2"/>
    <dgm:cxn modelId="{402EC040-DDFF-4DA7-A694-82766AF232DA}" type="presParOf" srcId="{385689A2-55EF-46E8-A535-46AE1D459CA6}" destId="{3B63CCAB-AEA0-4122-B1A4-EBE77FA8BCF4}" srcOrd="3" destOrd="0" presId="urn:microsoft.com/office/officeart/2005/8/layout/lProcess2"/>
    <dgm:cxn modelId="{5BFF2920-56BC-48AD-84D6-066F54A34100}" type="presParOf" srcId="{385689A2-55EF-46E8-A535-46AE1D459CA6}" destId="{E2D85B09-50A5-4FC6-A4DD-BF2007975E5B}" srcOrd="4" destOrd="0" presId="urn:microsoft.com/office/officeart/2005/8/layout/lProcess2"/>
    <dgm:cxn modelId="{5A525464-7076-42FC-9653-1D117AD6D7F5}" type="presParOf" srcId="{191639BD-273B-4B95-9D97-749BC75217F2}" destId="{6211ED71-52F0-4BBD-B7FC-654B8E6000AF}" srcOrd="1" destOrd="0" presId="urn:microsoft.com/office/officeart/2005/8/layout/lProcess2"/>
    <dgm:cxn modelId="{8B34355F-0DE0-4C08-9926-0C4084A06391}" type="presParOf" srcId="{191639BD-273B-4B95-9D97-749BC75217F2}" destId="{7DFBBD04-6689-4982-AEE4-C66EC1F9C2E0}" srcOrd="2" destOrd="0" presId="urn:microsoft.com/office/officeart/2005/8/layout/lProcess2"/>
    <dgm:cxn modelId="{565506FB-C9BC-49BF-BA42-B772D2273441}" type="presParOf" srcId="{7DFBBD04-6689-4982-AEE4-C66EC1F9C2E0}" destId="{1BDAC6D4-E2E5-493B-BED5-2A1B216EC86A}" srcOrd="0" destOrd="0" presId="urn:microsoft.com/office/officeart/2005/8/layout/lProcess2"/>
    <dgm:cxn modelId="{31EEB13F-71A8-4525-902B-1A3F0928E765}" type="presParOf" srcId="{7DFBBD04-6689-4982-AEE4-C66EC1F9C2E0}" destId="{61FD77D8-B917-47FB-B5EE-4802A9AC195C}" srcOrd="1" destOrd="0" presId="urn:microsoft.com/office/officeart/2005/8/layout/lProcess2"/>
    <dgm:cxn modelId="{F8FCB1F4-886B-4BD4-B843-66C0C80B9C69}" type="presParOf" srcId="{7DFBBD04-6689-4982-AEE4-C66EC1F9C2E0}" destId="{44D7A905-7AB3-4D87-A2F1-00290220C0FB}" srcOrd="2" destOrd="0" presId="urn:microsoft.com/office/officeart/2005/8/layout/lProcess2"/>
    <dgm:cxn modelId="{134097F2-15F9-428F-8312-BB303BE30B63}" type="presParOf" srcId="{44D7A905-7AB3-4D87-A2F1-00290220C0FB}" destId="{7EFE4739-3FA8-41E8-B0E0-15CD3BF07C6C}" srcOrd="0" destOrd="0" presId="urn:microsoft.com/office/officeart/2005/8/layout/lProcess2"/>
    <dgm:cxn modelId="{00FC9496-69DD-49D4-BFF1-29EC42787E37}" type="presParOf" srcId="{7EFE4739-3FA8-41E8-B0E0-15CD3BF07C6C}" destId="{44436503-B387-4C1D-8D83-79ADC74E735F}" srcOrd="0" destOrd="0" presId="urn:microsoft.com/office/officeart/2005/8/layout/lProcess2"/>
    <dgm:cxn modelId="{E270CE22-14F4-4269-8EC6-A0F988742B15}" type="presParOf" srcId="{7EFE4739-3FA8-41E8-B0E0-15CD3BF07C6C}" destId="{2AFC7444-871A-48E1-BE2D-EA5656F2A22C}" srcOrd="1" destOrd="0" presId="urn:microsoft.com/office/officeart/2005/8/layout/lProcess2"/>
    <dgm:cxn modelId="{4D6DAEF0-7A3A-4879-A6E3-CC06941EA95C}" type="presParOf" srcId="{7EFE4739-3FA8-41E8-B0E0-15CD3BF07C6C}" destId="{A7046CC7-F115-42B3-947B-BFBC63326D5C}" srcOrd="2" destOrd="0" presId="urn:microsoft.com/office/officeart/2005/8/layout/lProcess2"/>
    <dgm:cxn modelId="{33D700A9-7A2C-4C05-B822-82692D715C33}" type="presParOf" srcId="{7EFE4739-3FA8-41E8-B0E0-15CD3BF07C6C}" destId="{CAC8060C-BF90-4CFF-B230-B63D3802C833}" srcOrd="3" destOrd="0" presId="urn:microsoft.com/office/officeart/2005/8/layout/lProcess2"/>
    <dgm:cxn modelId="{B7717B12-118C-46D4-9E67-A07D41CCAB64}" type="presParOf" srcId="{7EFE4739-3FA8-41E8-B0E0-15CD3BF07C6C}" destId="{5E8B0963-E0B7-4198-9A50-D0565F01457A}" srcOrd="4" destOrd="0" presId="urn:microsoft.com/office/officeart/2005/8/layout/lProcess2"/>
    <dgm:cxn modelId="{DB0CF844-F3DE-4BF1-A179-C85E40196717}" type="presParOf" srcId="{7EFE4739-3FA8-41E8-B0E0-15CD3BF07C6C}" destId="{17CEFA99-09B9-4FE0-BD6C-432DD9B4C2A9}" srcOrd="5" destOrd="0" presId="urn:microsoft.com/office/officeart/2005/8/layout/lProcess2"/>
    <dgm:cxn modelId="{D40E597B-A15F-4170-9846-ACB5EC77F5CF}" type="presParOf" srcId="{7EFE4739-3FA8-41E8-B0E0-15CD3BF07C6C}" destId="{4FF9876C-609F-4A7F-AEBA-C4BE65E61329}" srcOrd="6" destOrd="0" presId="urn:microsoft.com/office/officeart/2005/8/layout/lProcess2"/>
    <dgm:cxn modelId="{017EEB69-C1C9-479C-9835-DFFDEBA25B6A}" type="presParOf" srcId="{191639BD-273B-4B95-9D97-749BC75217F2}" destId="{DDC7ABE8-3652-4D50-98EB-40EAC45ED5D7}" srcOrd="3" destOrd="0" presId="urn:microsoft.com/office/officeart/2005/8/layout/lProcess2"/>
    <dgm:cxn modelId="{CFD903B1-A165-4961-9CEC-0A92B31888DF}" type="presParOf" srcId="{191639BD-273B-4B95-9D97-749BC75217F2}" destId="{A6AEAF0F-EB23-42D0-9B39-5535FCC9C5FB}" srcOrd="4" destOrd="0" presId="urn:microsoft.com/office/officeart/2005/8/layout/lProcess2"/>
    <dgm:cxn modelId="{DB339398-516E-4438-8EE1-2FFACDD4C9FF}" type="presParOf" srcId="{A6AEAF0F-EB23-42D0-9B39-5535FCC9C5FB}" destId="{99C896C1-5F63-4590-B800-70DEEA7AF628}" srcOrd="0" destOrd="0" presId="urn:microsoft.com/office/officeart/2005/8/layout/lProcess2"/>
    <dgm:cxn modelId="{85075C29-6721-40CC-A3A7-D2F02AC95AF0}" type="presParOf" srcId="{A6AEAF0F-EB23-42D0-9B39-5535FCC9C5FB}" destId="{1C437757-CD6E-4F0A-BBB3-9F45DEB8E074}" srcOrd="1" destOrd="0" presId="urn:microsoft.com/office/officeart/2005/8/layout/lProcess2"/>
    <dgm:cxn modelId="{B38D4A10-9002-4972-9B95-A3E44F5F1502}" type="presParOf" srcId="{A6AEAF0F-EB23-42D0-9B39-5535FCC9C5FB}" destId="{2BFF1687-0065-4B8B-B47B-083180885B00}" srcOrd="2" destOrd="0" presId="urn:microsoft.com/office/officeart/2005/8/layout/lProcess2"/>
    <dgm:cxn modelId="{63E6B91E-F32A-472F-81D2-23E8710A7083}" type="presParOf" srcId="{2BFF1687-0065-4B8B-B47B-083180885B00}" destId="{61C19F76-4FEB-4B52-AFFE-0A7F998F55E3}" srcOrd="0" destOrd="0" presId="urn:microsoft.com/office/officeart/2005/8/layout/lProcess2"/>
    <dgm:cxn modelId="{0FD559ED-6082-42B4-9303-746894B9BCA3}" type="presParOf" srcId="{61C19F76-4FEB-4B52-AFFE-0A7F998F55E3}" destId="{DBD1CCA4-F7D7-4EB3-8E7E-4FB79B60614E}" srcOrd="0" destOrd="0" presId="urn:microsoft.com/office/officeart/2005/8/layout/lProcess2"/>
    <dgm:cxn modelId="{6BABA851-21C8-47FC-A6F9-43555C565F0C}" type="presParOf" srcId="{61C19F76-4FEB-4B52-AFFE-0A7F998F55E3}" destId="{F04383ED-57BB-41F5-A18F-53B79287A8E9}" srcOrd="1" destOrd="0" presId="urn:microsoft.com/office/officeart/2005/8/layout/lProcess2"/>
    <dgm:cxn modelId="{486B5C5B-39FF-4780-A7B0-6762F54DFC79}" type="presParOf" srcId="{61C19F76-4FEB-4B52-AFFE-0A7F998F55E3}" destId="{CDA42724-2274-46B8-92DD-480FBDA31E5C}" srcOrd="2" destOrd="0" presId="urn:microsoft.com/office/officeart/2005/8/layout/lProcess2"/>
    <dgm:cxn modelId="{23DCA9FE-F8F1-4747-ADAA-BE10FD5C0C88}" type="presParOf" srcId="{61C19F76-4FEB-4B52-AFFE-0A7F998F55E3}" destId="{48CD886E-3143-49FD-9A1F-84AB17BBC3E3}" srcOrd="3" destOrd="0" presId="urn:microsoft.com/office/officeart/2005/8/layout/lProcess2"/>
    <dgm:cxn modelId="{4628D255-590A-4997-8D25-19390B2193A6}" type="presParOf" srcId="{61C19F76-4FEB-4B52-AFFE-0A7F998F55E3}" destId="{CA73BA84-0234-4079-96AA-FD8F6595F138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188D7-52F1-4159-BA90-657038EFE8DE}">
      <dsp:nvSpPr>
        <dsp:cNvPr id="0" name=""/>
        <dsp:cNvSpPr/>
      </dsp:nvSpPr>
      <dsp:spPr>
        <a:xfrm>
          <a:off x="757" y="0"/>
          <a:ext cx="1970661" cy="3204133"/>
        </a:xfrm>
        <a:prstGeom prst="roundRect">
          <a:avLst>
            <a:gd name="adj" fmla="val 10000"/>
          </a:avLst>
        </a:prstGeom>
        <a:solidFill>
          <a:srgbClr val="339933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700" kern="1200" dirty="0"/>
            <a:t>Increase Usage 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700" kern="1200" dirty="0"/>
            <a:t>of VA Services</a:t>
          </a:r>
        </a:p>
      </dsp:txBody>
      <dsp:txXfrm>
        <a:off x="757" y="0"/>
        <a:ext cx="1970661" cy="961239"/>
      </dsp:txXfrm>
    </dsp:sp>
    <dsp:sp modelId="{4FB7B352-8876-415D-A05C-667750881612}">
      <dsp:nvSpPr>
        <dsp:cNvPr id="0" name=""/>
        <dsp:cNvSpPr/>
      </dsp:nvSpPr>
      <dsp:spPr>
        <a:xfrm>
          <a:off x="197824" y="961513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Usage of Self-service Tools </a:t>
          </a:r>
        </a:p>
      </dsp:txBody>
      <dsp:txXfrm>
        <a:off x="216261" y="979950"/>
        <a:ext cx="1539655" cy="592609"/>
      </dsp:txXfrm>
    </dsp:sp>
    <dsp:sp modelId="{E0CD77E5-BFAF-44C8-996C-43C4EC38886F}">
      <dsp:nvSpPr>
        <dsp:cNvPr id="0" name=""/>
        <dsp:cNvSpPr/>
      </dsp:nvSpPr>
      <dsp:spPr>
        <a:xfrm>
          <a:off x="197824" y="1687841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Completion rate of Online transactions</a:t>
          </a:r>
        </a:p>
      </dsp:txBody>
      <dsp:txXfrm>
        <a:off x="216261" y="1706278"/>
        <a:ext cx="1539655" cy="592609"/>
      </dsp:txXfrm>
    </dsp:sp>
    <dsp:sp modelId="{E2D85B09-50A5-4FC6-A4DD-BF2007975E5B}">
      <dsp:nvSpPr>
        <dsp:cNvPr id="0" name=""/>
        <dsp:cNvSpPr/>
      </dsp:nvSpPr>
      <dsp:spPr>
        <a:xfrm>
          <a:off x="197824" y="2414168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Percent of Applications Submitted Online</a:t>
          </a:r>
        </a:p>
      </dsp:txBody>
      <dsp:txXfrm>
        <a:off x="216261" y="2432605"/>
        <a:ext cx="1539655" cy="592609"/>
      </dsp:txXfrm>
    </dsp:sp>
    <dsp:sp modelId="{1BDAC6D4-E2E5-493B-BED5-2A1B216EC86A}">
      <dsp:nvSpPr>
        <dsp:cNvPr id="0" name=""/>
        <dsp:cNvSpPr/>
      </dsp:nvSpPr>
      <dsp:spPr>
        <a:xfrm>
          <a:off x="2119218" y="0"/>
          <a:ext cx="1970661" cy="3204133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Decrease Time Veterans Spend Waiting for Outcome </a:t>
          </a:r>
        </a:p>
      </dsp:txBody>
      <dsp:txXfrm>
        <a:off x="2119218" y="0"/>
        <a:ext cx="1970661" cy="961239"/>
      </dsp:txXfrm>
    </dsp:sp>
    <dsp:sp modelId="{44436503-B387-4C1D-8D83-79ADC74E735F}">
      <dsp:nvSpPr>
        <dsp:cNvPr id="0" name=""/>
        <dsp:cNvSpPr/>
      </dsp:nvSpPr>
      <dsp:spPr>
        <a:xfrm>
          <a:off x="2316284" y="961318"/>
          <a:ext cx="1576529" cy="466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to Complete and Submit</a:t>
          </a:r>
        </a:p>
      </dsp:txBody>
      <dsp:txXfrm>
        <a:off x="2329955" y="974989"/>
        <a:ext cx="1549187" cy="439431"/>
      </dsp:txXfrm>
    </dsp:sp>
    <dsp:sp modelId="{A7046CC7-F115-42B3-947B-BFBC63326D5C}">
      <dsp:nvSpPr>
        <dsp:cNvPr id="0" name=""/>
        <dsp:cNvSpPr/>
      </dsp:nvSpPr>
      <dsp:spPr>
        <a:xfrm>
          <a:off x="2316284" y="1499903"/>
          <a:ext cx="1576529" cy="466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to Process Online Application vs. Paper </a:t>
          </a:r>
        </a:p>
      </dsp:txBody>
      <dsp:txXfrm>
        <a:off x="2329955" y="1513574"/>
        <a:ext cx="1549187" cy="439431"/>
      </dsp:txXfrm>
    </dsp:sp>
    <dsp:sp modelId="{5E8B0963-E0B7-4198-9A50-D0565F01457A}">
      <dsp:nvSpPr>
        <dsp:cNvPr id="0" name=""/>
        <dsp:cNvSpPr/>
      </dsp:nvSpPr>
      <dsp:spPr>
        <a:xfrm>
          <a:off x="2316284" y="2038488"/>
          <a:ext cx="1576529" cy="466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from Discovery to Delivery </a:t>
          </a:r>
        </a:p>
      </dsp:txBody>
      <dsp:txXfrm>
        <a:off x="2329955" y="2052159"/>
        <a:ext cx="1549187" cy="439431"/>
      </dsp:txXfrm>
    </dsp:sp>
    <dsp:sp modelId="{4FF9876C-609F-4A7F-AEBA-C4BE65E61329}">
      <dsp:nvSpPr>
        <dsp:cNvPr id="0" name=""/>
        <dsp:cNvSpPr/>
      </dsp:nvSpPr>
      <dsp:spPr>
        <a:xfrm>
          <a:off x="2316284" y="2577074"/>
          <a:ext cx="1576529" cy="46677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Adverse Action</a:t>
          </a:r>
        </a:p>
      </dsp:txBody>
      <dsp:txXfrm>
        <a:off x="2329955" y="2590745"/>
        <a:ext cx="1549187" cy="439431"/>
      </dsp:txXfrm>
    </dsp:sp>
    <dsp:sp modelId="{99C896C1-5F63-4590-B800-70DEEA7AF628}">
      <dsp:nvSpPr>
        <dsp:cNvPr id="0" name=""/>
        <dsp:cNvSpPr/>
      </dsp:nvSpPr>
      <dsp:spPr>
        <a:xfrm>
          <a:off x="4237679" y="0"/>
          <a:ext cx="1970661" cy="3204133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Increase Quality &amp; Availability of VA Services </a:t>
          </a:r>
        </a:p>
      </dsp:txBody>
      <dsp:txXfrm>
        <a:off x="4237679" y="0"/>
        <a:ext cx="1970661" cy="961239"/>
      </dsp:txXfrm>
    </dsp:sp>
    <dsp:sp modelId="{DBD1CCA4-F7D7-4EB3-8E7E-4FB79B60614E}">
      <dsp:nvSpPr>
        <dsp:cNvPr id="0" name=""/>
        <dsp:cNvSpPr/>
      </dsp:nvSpPr>
      <dsp:spPr>
        <a:xfrm>
          <a:off x="4434745" y="961513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Veteran Satisfaction Scores</a:t>
          </a:r>
        </a:p>
      </dsp:txBody>
      <dsp:txXfrm>
        <a:off x="4453182" y="979950"/>
        <a:ext cx="1539655" cy="592609"/>
      </dsp:txXfrm>
    </dsp:sp>
    <dsp:sp modelId="{CDA42724-2274-46B8-92DD-480FBDA31E5C}">
      <dsp:nvSpPr>
        <dsp:cNvPr id="0" name=""/>
        <dsp:cNvSpPr/>
      </dsp:nvSpPr>
      <dsp:spPr>
        <a:xfrm>
          <a:off x="4434745" y="1687841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Call Volume</a:t>
          </a:r>
        </a:p>
      </dsp:txBody>
      <dsp:txXfrm>
        <a:off x="4453182" y="1706278"/>
        <a:ext cx="1539655" cy="592609"/>
      </dsp:txXfrm>
    </dsp:sp>
    <dsp:sp modelId="{CA73BA84-0234-4079-96AA-FD8F6595F138}">
      <dsp:nvSpPr>
        <dsp:cNvPr id="0" name=""/>
        <dsp:cNvSpPr/>
      </dsp:nvSpPr>
      <dsp:spPr>
        <a:xfrm>
          <a:off x="4434745" y="2414168"/>
          <a:ext cx="1576529" cy="6294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Response Time </a:t>
          </a:r>
        </a:p>
      </dsp:txBody>
      <dsp:txXfrm>
        <a:off x="4453182" y="2432605"/>
        <a:ext cx="1539655" cy="592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EA599-9803-B04C-B3FB-2B0E7F023161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DA192-9301-2E4C-82C0-B2B1A3F60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19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FAF83-101F-2B48-87AB-16089F66384F}" type="datetimeFigureOut">
              <a:rPr lang="en-US" smtClean="0"/>
              <a:t>9/30/21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1FA43-6C0E-6047-B106-ADAB81A86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ackgroun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1"/>
            <a:ext cx="12185902" cy="6857999"/>
          </a:xfrm>
          <a:prstGeom prst="rect">
            <a:avLst/>
          </a:prstGeom>
        </p:spPr>
      </p:pic>
      <p:pic>
        <p:nvPicPr>
          <p:cNvPr id="15" name="VA logo" descr="Logo and seal for the U.S. Department of Veterans Affairs, Office of Information and Technology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926" y="5690438"/>
            <a:ext cx="3374138" cy="660157"/>
          </a:xfrm>
          <a:prstGeom prst="rect">
            <a:avLst/>
          </a:prstGeom>
        </p:spPr>
      </p:pic>
      <p:sp>
        <p:nvSpPr>
          <p:cNvPr id="16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3251911" y="1931133"/>
            <a:ext cx="5806727" cy="858806"/>
          </a:xfrm>
        </p:spPr>
        <p:txBody>
          <a:bodyPr anchor="t">
            <a:noAutofit/>
          </a:bodyPr>
          <a:lstStyle>
            <a:lvl1pPr>
              <a:defRPr sz="3000" b="1" i="0" cap="all" baseline="0">
                <a:solidFill>
                  <a:srgbClr val="175594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Name of 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3252758" y="2831008"/>
            <a:ext cx="5806017" cy="374904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 of Presenter</a:t>
            </a:r>
          </a:p>
        </p:txBody>
      </p:sp>
      <p:sp>
        <p:nvSpPr>
          <p:cNvPr id="18" name="Title of Presenter"/>
          <p:cNvSpPr>
            <a:spLocks noGrp="1"/>
          </p:cNvSpPr>
          <p:nvPr>
            <p:ph type="body" sz="quarter" idx="11" hasCustomPrompt="1"/>
          </p:nvPr>
        </p:nvSpPr>
        <p:spPr>
          <a:xfrm>
            <a:off x="3252757" y="3254748"/>
            <a:ext cx="3182112" cy="393192"/>
          </a:xfrm>
        </p:spPr>
        <p:txBody>
          <a:bodyPr>
            <a:noAutofit/>
          </a:bodyPr>
          <a:lstStyle>
            <a:lvl1pPr marL="0" indent="0">
              <a:buNone/>
              <a:defRPr lang="en-US" sz="2200" i="1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Title of Presenter</a:t>
            </a:r>
          </a:p>
        </p:txBody>
      </p:sp>
      <p:sp>
        <p:nvSpPr>
          <p:cNvPr id="22" name="Presenter's Organization"/>
          <p:cNvSpPr>
            <a:spLocks noGrp="1"/>
          </p:cNvSpPr>
          <p:nvPr>
            <p:ph type="body" sz="quarter" idx="12" hasCustomPrompt="1"/>
          </p:nvPr>
        </p:nvSpPr>
        <p:spPr>
          <a:xfrm>
            <a:off x="3252758" y="3714953"/>
            <a:ext cx="5806017" cy="439738"/>
          </a:xfrm>
        </p:spPr>
        <p:txBody>
          <a:bodyPr>
            <a:noAutofit/>
          </a:bodyPr>
          <a:lstStyle>
            <a:lvl1pPr marL="0" indent="0">
              <a:buNone/>
              <a:defRPr lang="en-US" sz="2200" kern="1200" baseline="0" dirty="0">
                <a:solidFill>
                  <a:srgbClr val="1F1F1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Presenter’s Organization</a:t>
            </a:r>
          </a:p>
        </p:txBody>
      </p:sp>
      <p:sp>
        <p:nvSpPr>
          <p:cNvPr id="27" name="Audience Name"/>
          <p:cNvSpPr>
            <a:spLocks noGrp="1"/>
          </p:cNvSpPr>
          <p:nvPr>
            <p:ph type="body" sz="quarter" idx="13" hasCustomPrompt="1"/>
          </p:nvPr>
        </p:nvSpPr>
        <p:spPr>
          <a:xfrm>
            <a:off x="3252757" y="4276351"/>
            <a:ext cx="3974592" cy="2468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Audience Name</a:t>
            </a:r>
          </a:p>
        </p:txBody>
      </p:sp>
      <p:sp>
        <p:nvSpPr>
          <p:cNvPr id="29" name="Month Day, YYYY"/>
          <p:cNvSpPr>
            <a:spLocks noGrp="1"/>
          </p:cNvSpPr>
          <p:nvPr>
            <p:ph type="body" sz="quarter" idx="14" hasCustomPrompt="1"/>
          </p:nvPr>
        </p:nvSpPr>
        <p:spPr>
          <a:xfrm>
            <a:off x="3252758" y="4560951"/>
            <a:ext cx="3985684" cy="265176"/>
          </a:xfrm>
        </p:spPr>
        <p:txBody>
          <a:bodyPr>
            <a:noAutofit/>
          </a:bodyPr>
          <a:lstStyle>
            <a:lvl1pPr marL="0" indent="0">
              <a:buNone/>
              <a:defRPr lang="en-US" sz="1600" kern="1200" baseline="0" dirty="0" smtClean="0">
                <a:solidFill>
                  <a:srgbClr val="175594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lang="en-US" dirty="0"/>
              <a:t>Month Day, YYYY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455E1-2795-BB42-8B2E-3B937E6819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51200" y="5130800"/>
            <a:ext cx="3976688" cy="439738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2697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10515600" cy="44646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9" name="Foot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3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Al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19"/>
            <a:ext cx="10515600" cy="44646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Alt text">
            <a:extLst>
              <a:ext uri="{FF2B5EF4-FFF2-40B4-BE49-F238E27FC236}">
                <a16:creationId xmlns:a16="http://schemas.microsoft.com/office/drawing/2014/main" id="{0E731299-1FA4-1640-AAA3-040ADDE70C3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-4181172" y="0"/>
            <a:ext cx="3890963" cy="3249038"/>
          </a:xfrm>
        </p:spPr>
        <p:txBody>
          <a:bodyPr/>
          <a:lstStyle/>
          <a:p>
            <a:pPr lvl="0"/>
            <a:r>
              <a:rPr lang="en-US" dirty="0"/>
              <a:t>Insert Alt-text for complex image or graphic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8" name="Footer">
            <a:extLst>
              <a:ext uri="{FF2B5EF4-FFF2-40B4-BE49-F238E27FC236}">
                <a16:creationId xmlns:a16="http://schemas.microsoft.com/office/drawing/2014/main" id="{ADD7F55B-6E2E-E049-9A2F-19F9E8710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2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12" name="Content Placeholder"/>
          <p:cNvSpPr>
            <a:spLocks noGrp="1"/>
          </p:cNvSpPr>
          <p:nvPr>
            <p:ph sz="quarter" idx="13"/>
          </p:nvPr>
        </p:nvSpPr>
        <p:spPr>
          <a:xfrm>
            <a:off x="838200" y="1417320"/>
            <a:ext cx="10515600" cy="2011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Heading Placeholder 1">
            <a:extLst>
              <a:ext uri="{FF2B5EF4-FFF2-40B4-BE49-F238E27FC236}">
                <a16:creationId xmlns:a16="http://schemas.microsoft.com/office/drawing/2014/main" id="{4A0F253A-250E-3947-9C4E-D0BADA9973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640138"/>
            <a:ext cx="5257800" cy="42386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4F61BFB-7E97-CA4A-9D7A-C2EB218D68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126653"/>
            <a:ext cx="5257800" cy="1899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Heading Placeholder 2">
            <a:extLst>
              <a:ext uri="{FF2B5EF4-FFF2-40B4-BE49-F238E27FC236}">
                <a16:creationId xmlns:a16="http://schemas.microsoft.com/office/drawing/2014/main" id="{83402AF2-F89A-D04C-8D3C-76D8C388F1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8334" y="3640138"/>
            <a:ext cx="5257800" cy="423862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Insert Heading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4E85CB-8292-B74E-B2DC-1B7541D0F57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38334" y="4126653"/>
            <a:ext cx="5257800" cy="18992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15" name="Footer">
            <a:extLst>
              <a:ext uri="{FF2B5EF4-FFF2-40B4-BE49-F238E27FC236}">
                <a16:creationId xmlns:a16="http://schemas.microsoft.com/office/drawing/2014/main" id="{1D639F15-80C3-DE46-A003-D12A017A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w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 hasCustomPrompt="1"/>
          </p:nvPr>
        </p:nvSpPr>
        <p:spPr>
          <a:xfrm>
            <a:off x="838200" y="374904"/>
            <a:ext cx="10515600" cy="685800"/>
          </a:xfrm>
        </p:spPr>
        <p:txBody>
          <a:bodyPr>
            <a:noAutofit/>
          </a:bodyPr>
          <a:lstStyle>
            <a:lvl1pPr>
              <a:defRPr sz="2800" b="1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8" name="Icon 1">
            <a:extLst>
              <a:ext uri="{FF2B5EF4-FFF2-40B4-BE49-F238E27FC236}">
                <a16:creationId xmlns:a16="http://schemas.microsoft.com/office/drawing/2014/main" id="{33DD426A-81F2-B34C-ABF5-EE466FE4790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8200" y="1241556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A57BF28-2D4C-5C45-B921-0C1C8CB02A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20900" y="1241425"/>
            <a:ext cx="9232900" cy="9145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Icon 2">
            <a:extLst>
              <a:ext uri="{FF2B5EF4-FFF2-40B4-BE49-F238E27FC236}">
                <a16:creationId xmlns:a16="http://schemas.microsoft.com/office/drawing/2014/main" id="{BEE80464-E9FA-434C-A292-19252F2ACA3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8200" y="2348489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729A1C2-9323-5542-BE76-53EBF91E0A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20900" y="2332301"/>
            <a:ext cx="9232900" cy="89584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Icon 3">
            <a:extLst>
              <a:ext uri="{FF2B5EF4-FFF2-40B4-BE49-F238E27FC236}">
                <a16:creationId xmlns:a16="http://schemas.microsoft.com/office/drawing/2014/main" id="{490100E6-8287-294B-B50D-8ECC67FA8A8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8200" y="3455422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AF3B9D-3360-FD4E-B9B3-7CADE2B3B4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20900" y="3419039"/>
            <a:ext cx="9232900" cy="94842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Icon 4">
            <a:extLst>
              <a:ext uri="{FF2B5EF4-FFF2-40B4-BE49-F238E27FC236}">
                <a16:creationId xmlns:a16="http://schemas.microsoft.com/office/drawing/2014/main" id="{AC48532A-7B11-D64B-B36E-349B6D3EABC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38200" y="4562355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245C863-A608-204E-A3BF-D45CFC1D60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120900" y="4558356"/>
            <a:ext cx="9232900" cy="91839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10600" y="6025896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1"/>
          </p:nvPr>
        </p:nvSpPr>
        <p:spPr>
          <a:xfrm>
            <a:off x="838200" y="6025896"/>
            <a:ext cx="7315200" cy="365125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14" name="Footer">
            <a:extLst>
              <a:ext uri="{FF2B5EF4-FFF2-40B4-BE49-F238E27FC236}">
                <a16:creationId xmlns:a16="http://schemas.microsoft.com/office/drawing/2014/main" id="{03D86B44-DBFD-1E48-B241-4117117D7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Insert Title, 28pt Calibri Bold (Color: RGB 33, 33, 33)</a:t>
            </a:r>
          </a:p>
        </p:txBody>
      </p:sp>
      <p:sp>
        <p:nvSpPr>
          <p:cNvPr id="5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6" name="Footer">
            <a:extLst>
              <a:ext uri="{FF2B5EF4-FFF2-40B4-BE49-F238E27FC236}">
                <a16:creationId xmlns:a16="http://schemas.microsoft.com/office/drawing/2014/main" id="{27C9D9A6-A9A8-8347-B216-5E758197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537580"/>
            <a:ext cx="12188952" cy="31775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>
            <a:extLst>
              <a:ext uri="{FF2B5EF4-FFF2-40B4-BE49-F238E27FC236}">
                <a16:creationId xmlns:a16="http://schemas.microsoft.com/office/drawing/2014/main" id="{22CCD40D-2A95-9640-B490-BC202C322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9" y="1"/>
            <a:ext cx="12185902" cy="6857999"/>
          </a:xfrm>
          <a:prstGeom prst="rect">
            <a:avLst/>
          </a:prstGeom>
        </p:spPr>
      </p:pic>
      <p:sp>
        <p:nvSpPr>
          <p:cNvPr id="6" name="Questions?"/>
          <p:cNvSpPr>
            <a:spLocks noGrp="1"/>
          </p:cNvSpPr>
          <p:nvPr>
            <p:ph type="title" hasCustomPrompt="1"/>
          </p:nvPr>
        </p:nvSpPr>
        <p:spPr>
          <a:xfrm>
            <a:off x="831851" y="2219026"/>
            <a:ext cx="10515600" cy="1253380"/>
          </a:xfrm>
        </p:spPr>
        <p:txBody>
          <a:bodyPr anchor="ctr">
            <a:noAutofit/>
          </a:bodyPr>
          <a:lstStyle>
            <a:lvl1pPr algn="ctr">
              <a:defRPr sz="4000" b="1" i="0">
                <a:solidFill>
                  <a:srgbClr val="1F1F1F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QUESTIONS?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10"/>
          </p:nvPr>
        </p:nvSpPr>
        <p:spPr>
          <a:xfrm>
            <a:off x="8610600" y="6028290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58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Size 28pt, Calibri Bold (Color: RGB 33,33,33)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7320"/>
            <a:ext cx="10515600" cy="4489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Body Text no smaller than 18pt font, Calibri Regular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025896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258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3346A-FCA4-684E-8D18-26E83240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8" r:id="rId2"/>
    <p:sldLayoutId id="2147483729" r:id="rId3"/>
    <p:sldLayoutId id="2147483711" r:id="rId4"/>
    <p:sldLayoutId id="2147483730" r:id="rId5"/>
    <p:sldLayoutId id="2147483715" r:id="rId6"/>
    <p:sldLayoutId id="214748372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.AppleSystemUIFont" charset="-12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BACE-0B93-5845-810C-7E677EB2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VSA DEBT MANAGEMENT Strategic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3551-F6E1-EE44-A779-E05C1B6A15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Presenter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F62A7-DC89-D04B-BFD3-C381A60C23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Title of Presenter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FCB86-68FD-0240-8DE9-F800AEE2B8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Presenter’s Organization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84AB12-D1BF-A94B-B3CB-61D4736A4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Audience Name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1D8D1-0B3A-BF4D-8A9E-2B416C8BA0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Month Day, YYYY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3C0262C-482C-0D40-A216-D70A9B2861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FOR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327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ky, road, outdoor, mountain&#10;&#10;Description automatically generated">
            <a:extLst>
              <a:ext uri="{FF2B5EF4-FFF2-40B4-BE49-F238E27FC236}">
                <a16:creationId xmlns:a16="http://schemas.microsoft.com/office/drawing/2014/main" id="{ED75E1ED-AE37-4C52-8D39-CB6254DB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" t="9091" r="231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F89C49-2EE2-42A2-B631-B9B8A17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latin typeface="+mj-lt"/>
                <a:ea typeface="+mj-ea"/>
                <a:cs typeface="+mj-cs"/>
              </a:rPr>
              <a:t>Debt Management Roadmap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78D8-B034-4F62-9FB9-B3BEC1AF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92321" y="6356350"/>
            <a:ext cx="28090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700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FOR INTERNAL USE ONLY			     Office of Information and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34C7-CFC8-46E9-ADF1-47ECD06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573346A-FCA4-684E-8D18-26E8324063E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0A1CEC-72E9-4C60-9EAB-926F124CE08B}"/>
              </a:ext>
            </a:extLst>
          </p:cNvPr>
          <p:cNvSpPr/>
          <p:nvPr/>
        </p:nvSpPr>
        <p:spPr>
          <a:xfrm>
            <a:off x="107291" y="619333"/>
            <a:ext cx="2155651" cy="1162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3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icture containing sky, road, outdoor, mountain&#10;&#10;Description automatically generated">
            <a:extLst>
              <a:ext uri="{FF2B5EF4-FFF2-40B4-BE49-F238E27FC236}">
                <a16:creationId xmlns:a16="http://schemas.microsoft.com/office/drawing/2014/main" id="{ED75E1ED-AE37-4C52-8D39-CB6254DB61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l="192" t="9091" r="2310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F89C49-2EE2-42A2-B631-B9B8A17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latin typeface="+mj-lt"/>
                <a:ea typeface="+mj-ea"/>
                <a:cs typeface="+mj-cs"/>
              </a:rPr>
              <a:t>Strategic Overview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34C7-CFC8-46E9-ADF1-47ECD06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573346A-FCA4-684E-8D18-26E8324063ED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DCF22B-D03E-4749-9D71-51945F45ADA2}"/>
              </a:ext>
            </a:extLst>
          </p:cNvPr>
          <p:cNvGrpSpPr/>
          <p:nvPr/>
        </p:nvGrpSpPr>
        <p:grpSpPr>
          <a:xfrm>
            <a:off x="5266482" y="3214756"/>
            <a:ext cx="6385088" cy="3560862"/>
            <a:chOff x="4261474" y="1319116"/>
            <a:chExt cx="3465851" cy="4219768"/>
          </a:xfrm>
          <a:solidFill>
            <a:schemeClr val="accent5">
              <a:lumMod val="60000"/>
              <a:lumOff val="4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30320C6F-F1FE-442E-BD94-8DAB534D785F}"/>
                </a:ext>
              </a:extLst>
            </p:cNvPr>
            <p:cNvSpPr/>
            <p:nvPr/>
          </p:nvSpPr>
          <p:spPr>
            <a:xfrm>
              <a:off x="4978400" y="1319116"/>
              <a:ext cx="2032000" cy="4199965"/>
            </a:xfrm>
            <a:prstGeom prst="upArrow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Arrow: Bent-Up 12">
              <a:extLst>
                <a:ext uri="{FF2B5EF4-FFF2-40B4-BE49-F238E27FC236}">
                  <a16:creationId xmlns:a16="http://schemas.microsoft.com/office/drawing/2014/main" id="{E17EA516-84C2-4700-93FB-50462A747BDD}"/>
                </a:ext>
              </a:extLst>
            </p:cNvPr>
            <p:cNvSpPr/>
            <p:nvPr/>
          </p:nvSpPr>
          <p:spPr>
            <a:xfrm>
              <a:off x="6096001" y="2343955"/>
              <a:ext cx="1631324" cy="3194929"/>
            </a:xfrm>
            <a:prstGeom prst="bentUpArrow">
              <a:avLst>
                <a:gd name="adj1" fmla="val 25000"/>
                <a:gd name="adj2" fmla="val 27763"/>
                <a:gd name="adj3" fmla="val 25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5EC9F09E-A723-4E4F-A40C-AA944BD415EA}"/>
                </a:ext>
              </a:extLst>
            </p:cNvPr>
            <p:cNvSpPr/>
            <p:nvPr/>
          </p:nvSpPr>
          <p:spPr>
            <a:xfrm flipH="1">
              <a:off x="4261474" y="2343955"/>
              <a:ext cx="1818069" cy="3194929"/>
            </a:xfrm>
            <a:prstGeom prst="bentUpArrow">
              <a:avLst>
                <a:gd name="adj1" fmla="val 25000"/>
                <a:gd name="adj2" fmla="val 27763"/>
                <a:gd name="adj3" fmla="val 25000"/>
              </a:avLst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5" name="Content Placeholder 1">
            <a:extLst>
              <a:ext uri="{FF2B5EF4-FFF2-40B4-BE49-F238E27FC236}">
                <a16:creationId xmlns:a16="http://schemas.microsoft.com/office/drawing/2014/main" id="{4D69BBE5-3DA3-48C8-9C5E-54DBFC3028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628474"/>
              </p:ext>
            </p:extLst>
          </p:nvPr>
        </p:nvGraphicFramePr>
        <p:xfrm>
          <a:off x="5266482" y="7088"/>
          <a:ext cx="6209099" cy="3204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862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89C49-2EE2-42A2-B631-B9B8A17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21" y="155704"/>
            <a:ext cx="10515600" cy="685800"/>
          </a:xfrm>
        </p:spPr>
        <p:txBody>
          <a:bodyPr/>
          <a:lstStyle/>
          <a:p>
            <a:r>
              <a:rPr lang="en-US" dirty="0"/>
              <a:t>Debt </a:t>
            </a:r>
            <a:r>
              <a:rPr lang="en-US"/>
              <a:t>Resolution Team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34C7-CFC8-46E9-ADF1-47ECD06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8458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78D8-B034-4F62-9FB9-B3BEC1AF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939" y="6277130"/>
            <a:ext cx="7315200" cy="365125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10" name="Picture 9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3C25B0F-7AA4-4A92-AE88-845441E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014"/>
            <a:ext cx="12192000" cy="27565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75687A-B49E-49B3-8C22-35F84AA03946}"/>
              </a:ext>
            </a:extLst>
          </p:cNvPr>
          <p:cNvGrpSpPr/>
          <p:nvPr/>
        </p:nvGrpSpPr>
        <p:grpSpPr>
          <a:xfrm>
            <a:off x="5699877" y="189241"/>
            <a:ext cx="6316901" cy="614887"/>
            <a:chOff x="5699877" y="189241"/>
            <a:chExt cx="6316901" cy="6148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22F505-799D-49B1-8A73-ED859D7579F2}"/>
                </a:ext>
              </a:extLst>
            </p:cNvPr>
            <p:cNvSpPr/>
            <p:nvPr/>
          </p:nvSpPr>
          <p:spPr>
            <a:xfrm>
              <a:off x="5699877" y="189241"/>
              <a:ext cx="6284947" cy="6148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B5538E-2C9F-4D74-93C1-E8936C54D2B6}"/>
                </a:ext>
              </a:extLst>
            </p:cNvPr>
            <p:cNvGrpSpPr/>
            <p:nvPr/>
          </p:nvGrpSpPr>
          <p:grpSpPr>
            <a:xfrm>
              <a:off x="6000087" y="333117"/>
              <a:ext cx="1702414" cy="330974"/>
              <a:chOff x="3997463" y="1200892"/>
              <a:chExt cx="1702414" cy="33097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35C1CC-3C5D-4637-B589-6B328D5095D1}"/>
                  </a:ext>
                </a:extLst>
              </p:cNvPr>
              <p:cNvSpPr/>
              <p:nvPr/>
            </p:nvSpPr>
            <p:spPr>
              <a:xfrm>
                <a:off x="3997463" y="1200892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FB0F09-B2A2-41C8-8C55-8ABFCB34DEA2}"/>
                  </a:ext>
                </a:extLst>
              </p:cNvPr>
              <p:cNvSpPr txBox="1"/>
              <p:nvPr/>
            </p:nvSpPr>
            <p:spPr>
              <a:xfrm>
                <a:off x="4369664" y="1218825"/>
                <a:ext cx="1330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Usage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02C043-FB07-4F32-8FF8-5FDF375E8BD0}"/>
                </a:ext>
              </a:extLst>
            </p:cNvPr>
            <p:cNvGrpSpPr/>
            <p:nvPr/>
          </p:nvGrpSpPr>
          <p:grpSpPr>
            <a:xfrm>
              <a:off x="7655676" y="333117"/>
              <a:ext cx="1943962" cy="330974"/>
              <a:chOff x="3997463" y="1618554"/>
              <a:chExt cx="1943962" cy="3309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851360-C284-451A-AEC4-64610C4995F1}"/>
                  </a:ext>
                </a:extLst>
              </p:cNvPr>
              <p:cNvSpPr/>
              <p:nvPr/>
            </p:nvSpPr>
            <p:spPr>
              <a:xfrm>
                <a:off x="3997463" y="161855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B4505F-0BC0-4E76-BF47-1F4FFF2E1626}"/>
                  </a:ext>
                </a:extLst>
              </p:cNvPr>
              <p:cNvSpPr txBox="1"/>
              <p:nvPr/>
            </p:nvSpPr>
            <p:spPr>
              <a:xfrm>
                <a:off x="4410388" y="1633966"/>
                <a:ext cx="1531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Decreased Time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6226F1-176C-491C-BDDE-B0A2A26E8C3C}"/>
                </a:ext>
              </a:extLst>
            </p:cNvPr>
            <p:cNvGrpSpPr/>
            <p:nvPr/>
          </p:nvGrpSpPr>
          <p:grpSpPr>
            <a:xfrm>
              <a:off x="9320741" y="324831"/>
              <a:ext cx="2696037" cy="330974"/>
              <a:chOff x="3997463" y="2014664"/>
              <a:chExt cx="2696037" cy="3309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E496C8-F464-48B5-9CE9-C2DDEAB3A771}"/>
                  </a:ext>
                </a:extLst>
              </p:cNvPr>
              <p:cNvSpPr/>
              <p:nvPr/>
            </p:nvSpPr>
            <p:spPr>
              <a:xfrm>
                <a:off x="3997463" y="201466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30519-B417-4717-8E4F-10B92B4B119C}"/>
                  </a:ext>
                </a:extLst>
              </p:cNvPr>
              <p:cNvSpPr txBox="1"/>
              <p:nvPr/>
            </p:nvSpPr>
            <p:spPr>
              <a:xfrm>
                <a:off x="4362668" y="2030714"/>
                <a:ext cx="233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Quality &amp; Availability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463EE-5222-46A3-A326-13EEC4F71682}"/>
              </a:ext>
            </a:extLst>
          </p:cNvPr>
          <p:cNvCxnSpPr>
            <a:cxnSpLocks/>
          </p:cNvCxnSpPr>
          <p:nvPr/>
        </p:nvCxnSpPr>
        <p:spPr>
          <a:xfrm>
            <a:off x="1828799" y="2660563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2736E-78C6-46E2-90E4-92179BE5AA15}"/>
              </a:ext>
            </a:extLst>
          </p:cNvPr>
          <p:cNvCxnSpPr>
            <a:cxnSpLocks/>
          </p:cNvCxnSpPr>
          <p:nvPr/>
        </p:nvCxnSpPr>
        <p:spPr>
          <a:xfrm>
            <a:off x="6027739" y="260532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7377-B71D-4024-9889-E20E49C64E18}"/>
              </a:ext>
            </a:extLst>
          </p:cNvPr>
          <p:cNvCxnSpPr>
            <a:cxnSpLocks/>
          </p:cNvCxnSpPr>
          <p:nvPr/>
        </p:nvCxnSpPr>
        <p:spPr>
          <a:xfrm>
            <a:off x="8120309" y="262661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8DE93E-6AA7-467C-A5E4-733058B5872D}"/>
              </a:ext>
            </a:extLst>
          </p:cNvPr>
          <p:cNvCxnSpPr>
            <a:cxnSpLocks/>
          </p:cNvCxnSpPr>
          <p:nvPr/>
        </p:nvCxnSpPr>
        <p:spPr>
          <a:xfrm>
            <a:off x="10185900" y="2626616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88840D-FFC3-4459-85EE-0C4D8DD46943}"/>
              </a:ext>
            </a:extLst>
          </p:cNvPr>
          <p:cNvCxnSpPr>
            <a:cxnSpLocks/>
          </p:cNvCxnSpPr>
          <p:nvPr/>
        </p:nvCxnSpPr>
        <p:spPr>
          <a:xfrm>
            <a:off x="964094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7CDA78-1285-4C62-AA49-B3B59D257D48}"/>
              </a:ext>
            </a:extLst>
          </p:cNvPr>
          <p:cNvGrpSpPr/>
          <p:nvPr/>
        </p:nvGrpSpPr>
        <p:grpSpPr>
          <a:xfrm>
            <a:off x="-274996" y="1113638"/>
            <a:ext cx="2796145" cy="1267421"/>
            <a:chOff x="-182468" y="1036948"/>
            <a:chExt cx="2796145" cy="126742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F71A35-9D23-42D8-A708-F281FFDA145D}"/>
                </a:ext>
              </a:extLst>
            </p:cNvPr>
            <p:cNvSpPr txBox="1"/>
            <p:nvPr/>
          </p:nvSpPr>
          <p:spPr>
            <a:xfrm>
              <a:off x="579817" y="1596483"/>
              <a:ext cx="1248982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I want to see all my medical co-pay bills online.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790E24-04DF-490D-925F-0E6B12F89B11}"/>
                </a:ext>
              </a:extLst>
            </p:cNvPr>
            <p:cNvGrpSpPr/>
            <p:nvPr/>
          </p:nvGrpSpPr>
          <p:grpSpPr>
            <a:xfrm>
              <a:off x="823040" y="1036948"/>
              <a:ext cx="762534" cy="200760"/>
              <a:chOff x="660693" y="896505"/>
              <a:chExt cx="762534" cy="2007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771A6C3-C971-4298-9E84-00F46DE88C8F}"/>
                  </a:ext>
                </a:extLst>
              </p:cNvPr>
              <p:cNvSpPr/>
              <p:nvPr/>
            </p:nvSpPr>
            <p:spPr>
              <a:xfrm>
                <a:off x="951444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718DB5F-28AE-4DBA-AD9A-D7622D1F2B68}"/>
                  </a:ext>
                </a:extLst>
              </p:cNvPr>
              <p:cNvSpPr/>
              <p:nvPr/>
            </p:nvSpPr>
            <p:spPr>
              <a:xfrm>
                <a:off x="660693" y="896959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C3A4A04-8EB4-4157-974B-6BD9984209E1}"/>
                  </a:ext>
                </a:extLst>
              </p:cNvPr>
              <p:cNvSpPr/>
              <p:nvPr/>
            </p:nvSpPr>
            <p:spPr>
              <a:xfrm>
                <a:off x="1233105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B6DA51-F013-4062-AFA4-1E0C8BC2F5BA}"/>
                </a:ext>
              </a:extLst>
            </p:cNvPr>
            <p:cNvSpPr txBox="1"/>
            <p:nvPr/>
          </p:nvSpPr>
          <p:spPr>
            <a:xfrm>
              <a:off x="-182468" y="1280018"/>
              <a:ext cx="2796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Medical Co-pays Debt 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Portal  (VHA LIte MVP)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926837-B409-4D89-B9E2-92DB036FCA25}"/>
              </a:ext>
            </a:extLst>
          </p:cNvPr>
          <p:cNvSpPr txBox="1"/>
          <p:nvPr/>
        </p:nvSpPr>
        <p:spPr>
          <a:xfrm>
            <a:off x="45047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7D9785-B643-43B5-8811-BD1648614512}"/>
              </a:ext>
            </a:extLst>
          </p:cNvPr>
          <p:cNvCxnSpPr>
            <a:cxnSpLocks/>
          </p:cNvCxnSpPr>
          <p:nvPr/>
        </p:nvCxnSpPr>
        <p:spPr>
          <a:xfrm>
            <a:off x="2864271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7B1FA1-2048-4F6F-9585-0BE38EDDD558}"/>
              </a:ext>
            </a:extLst>
          </p:cNvPr>
          <p:cNvSpPr txBox="1"/>
          <p:nvPr/>
        </p:nvSpPr>
        <p:spPr>
          <a:xfrm>
            <a:off x="229926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302ACD-E751-4285-8712-62E98F51664E}"/>
              </a:ext>
            </a:extLst>
          </p:cNvPr>
          <p:cNvGrpSpPr/>
          <p:nvPr/>
        </p:nvGrpSpPr>
        <p:grpSpPr>
          <a:xfrm>
            <a:off x="2249943" y="1113638"/>
            <a:ext cx="5197165" cy="1426806"/>
            <a:chOff x="2249943" y="1113638"/>
            <a:chExt cx="5197165" cy="1426806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3F2FEC-1823-4AEC-B832-77D4C051A14E}"/>
                </a:ext>
              </a:extLst>
            </p:cNvPr>
            <p:cNvSpPr txBox="1"/>
            <p:nvPr/>
          </p:nvSpPr>
          <p:spPr>
            <a:xfrm>
              <a:off x="2317690" y="1678670"/>
              <a:ext cx="1484171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I want to be notified via email when a new co-pay statement available to view in the Debt Portal. 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1E049A-DA26-44E3-90F3-7C34A398AA5F}"/>
                </a:ext>
              </a:extLst>
            </p:cNvPr>
            <p:cNvGrpSpPr/>
            <p:nvPr/>
          </p:nvGrpSpPr>
          <p:grpSpPr>
            <a:xfrm>
              <a:off x="2585207" y="1113638"/>
              <a:ext cx="4861901" cy="225835"/>
              <a:chOff x="2585207" y="1113638"/>
              <a:chExt cx="4861901" cy="2258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C668F0-8144-4364-9F15-7BF9720A51D1}"/>
                  </a:ext>
                </a:extLst>
              </p:cNvPr>
              <p:cNvSpPr/>
              <p:nvPr/>
            </p:nvSpPr>
            <p:spPr>
              <a:xfrm>
                <a:off x="2875958" y="1113638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F96F650-90EF-4609-A721-6A07410F1A97}"/>
                  </a:ext>
                </a:extLst>
              </p:cNvPr>
              <p:cNvSpPr/>
              <p:nvPr/>
            </p:nvSpPr>
            <p:spPr>
              <a:xfrm>
                <a:off x="2585207" y="1114092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95AEB9-D72B-47B9-B3FA-1A15787B4CF6}"/>
                  </a:ext>
                </a:extLst>
              </p:cNvPr>
              <p:cNvSpPr/>
              <p:nvPr/>
            </p:nvSpPr>
            <p:spPr>
              <a:xfrm>
                <a:off x="6975325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4742405-B4A4-4E3D-98E8-4094CE40C901}"/>
                  </a:ext>
                </a:extLst>
              </p:cNvPr>
              <p:cNvSpPr/>
              <p:nvPr/>
            </p:nvSpPr>
            <p:spPr>
              <a:xfrm>
                <a:off x="6684574" y="1139167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59791E-E377-4ED9-8FDE-FE52FAA4166E}"/>
                  </a:ext>
                </a:extLst>
              </p:cNvPr>
              <p:cNvSpPr/>
              <p:nvPr/>
            </p:nvSpPr>
            <p:spPr>
              <a:xfrm>
                <a:off x="7256986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5C45EB-0F5B-4E3F-BC88-B04217F62AC5}"/>
                </a:ext>
              </a:extLst>
            </p:cNvPr>
            <p:cNvSpPr txBox="1"/>
            <p:nvPr/>
          </p:nvSpPr>
          <p:spPr>
            <a:xfrm>
              <a:off x="2249943" y="1367612"/>
              <a:ext cx="14770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Medical Co-pay Notifications </a:t>
              </a:r>
              <a:endParaRPr lang="en-US" sz="1000" b="1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18B88F-6658-47D4-A5C8-0BB842013076}"/>
              </a:ext>
            </a:extLst>
          </p:cNvPr>
          <p:cNvCxnSpPr>
            <a:cxnSpLocks/>
          </p:cNvCxnSpPr>
          <p:nvPr/>
        </p:nvCxnSpPr>
        <p:spPr>
          <a:xfrm flipH="1">
            <a:off x="4882586" y="2149782"/>
            <a:ext cx="40455" cy="2604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631931-F175-4596-BD4D-B10FA4910AFA}"/>
              </a:ext>
            </a:extLst>
          </p:cNvPr>
          <p:cNvSpPr txBox="1"/>
          <p:nvPr/>
        </p:nvSpPr>
        <p:spPr>
          <a:xfrm>
            <a:off x="4177629" y="1548063"/>
            <a:ext cx="155799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would like to receive an email notification after I submit my FSR with next steps.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FC858-F754-4118-B1DA-3A09EE386C98}"/>
              </a:ext>
            </a:extLst>
          </p:cNvPr>
          <p:cNvSpPr txBox="1"/>
          <p:nvPr/>
        </p:nvSpPr>
        <p:spPr>
          <a:xfrm>
            <a:off x="4362669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2AD2B5-1D80-4001-8818-39BDD8BF5232}"/>
              </a:ext>
            </a:extLst>
          </p:cNvPr>
          <p:cNvCxnSpPr>
            <a:cxnSpLocks/>
          </p:cNvCxnSpPr>
          <p:nvPr/>
        </p:nvCxnSpPr>
        <p:spPr>
          <a:xfrm flipH="1">
            <a:off x="7073308" y="1975727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2C08F0-2025-40CB-A0DC-3F238110BAFA}"/>
              </a:ext>
            </a:extLst>
          </p:cNvPr>
          <p:cNvSpPr txBox="1"/>
          <p:nvPr/>
        </p:nvSpPr>
        <p:spPr>
          <a:xfrm>
            <a:off x="6554566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F082F0-C1D7-484B-9EF9-8AE97CA1E010}"/>
              </a:ext>
            </a:extLst>
          </p:cNvPr>
          <p:cNvSpPr txBox="1"/>
          <p:nvPr/>
        </p:nvSpPr>
        <p:spPr>
          <a:xfrm>
            <a:off x="6287708" y="1692923"/>
            <a:ext cx="176132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want to resolve all my debt—both VBA and VHA— by filling out one FSR form. 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ED47F-2B70-49B9-9B58-49C98E520927}"/>
              </a:ext>
            </a:extLst>
          </p:cNvPr>
          <p:cNvCxnSpPr>
            <a:cxnSpLocks/>
          </p:cNvCxnSpPr>
          <p:nvPr/>
        </p:nvCxnSpPr>
        <p:spPr>
          <a:xfrm flipH="1">
            <a:off x="9064410" y="2383913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A74CC67-1E19-4095-AAA8-3F61E6898434}"/>
              </a:ext>
            </a:extLst>
          </p:cNvPr>
          <p:cNvSpPr txBox="1"/>
          <p:nvPr/>
        </p:nvSpPr>
        <p:spPr>
          <a:xfrm>
            <a:off x="8184621" y="1581150"/>
            <a:ext cx="184014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want to see all my debt payment history in one place in the Debt Portal.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DEE109-CA33-4081-9EE6-089ADC2F7673}"/>
              </a:ext>
            </a:extLst>
          </p:cNvPr>
          <p:cNvGrpSpPr/>
          <p:nvPr/>
        </p:nvGrpSpPr>
        <p:grpSpPr>
          <a:xfrm>
            <a:off x="8944949" y="1163788"/>
            <a:ext cx="471783" cy="200306"/>
            <a:chOff x="8944949" y="1163788"/>
            <a:chExt cx="471783" cy="20030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01563B-B3EB-466C-BF16-5D6FF609FE36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8A8C30-6F9B-44BB-97E6-17E3735C548D}"/>
                </a:ext>
              </a:extLst>
            </p:cNvPr>
            <p:cNvSpPr/>
            <p:nvPr/>
          </p:nvSpPr>
          <p:spPr>
            <a:xfrm>
              <a:off x="9226610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1B751E-393B-4857-8C29-91905CA83AFD}"/>
              </a:ext>
            </a:extLst>
          </p:cNvPr>
          <p:cNvSpPr txBox="1"/>
          <p:nvPr/>
        </p:nvSpPr>
        <p:spPr>
          <a:xfrm>
            <a:off x="8554194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Q2FY22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B3323F-154F-4DC2-A9C9-76C3CC961F26}"/>
              </a:ext>
            </a:extLst>
          </p:cNvPr>
          <p:cNvSpPr txBox="1"/>
          <p:nvPr/>
        </p:nvSpPr>
        <p:spPr>
          <a:xfrm>
            <a:off x="10008878" y="1426376"/>
            <a:ext cx="22702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FSR Unauthenticated </a:t>
            </a:r>
          </a:p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Experience</a:t>
            </a:r>
            <a:endParaRPr lang="en-US" sz="10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76BE85-5454-41E8-ADE3-59C649737C9C}"/>
              </a:ext>
            </a:extLst>
          </p:cNvPr>
          <p:cNvGrpSpPr/>
          <p:nvPr/>
        </p:nvGrpSpPr>
        <p:grpSpPr>
          <a:xfrm>
            <a:off x="10736847" y="1164242"/>
            <a:ext cx="762534" cy="200760"/>
            <a:chOff x="8654198" y="1163788"/>
            <a:chExt cx="762534" cy="20076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407727-BFBD-4608-B724-B7150A98C375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ED505A5-1212-4B17-A30A-6E20BCD0BE14}"/>
                </a:ext>
              </a:extLst>
            </p:cNvPr>
            <p:cNvSpPr/>
            <p:nvPr/>
          </p:nvSpPr>
          <p:spPr>
            <a:xfrm>
              <a:off x="9226610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22FE3-55AD-4E18-A1CD-CF1E07AD5614}"/>
              </a:ext>
            </a:extLst>
          </p:cNvPr>
          <p:cNvCxnSpPr>
            <a:cxnSpLocks/>
          </p:cNvCxnSpPr>
          <p:nvPr/>
        </p:nvCxnSpPr>
        <p:spPr>
          <a:xfrm flipH="1">
            <a:off x="11182369" y="2518184"/>
            <a:ext cx="59130" cy="290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E1BAB3-5B8F-46B4-B4AD-9D8DC09BB39A}"/>
              </a:ext>
            </a:extLst>
          </p:cNvPr>
          <p:cNvSpPr txBox="1"/>
          <p:nvPr/>
        </p:nvSpPr>
        <p:spPr>
          <a:xfrm>
            <a:off x="10323671" y="1756477"/>
            <a:ext cx="179651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want the FSR form to be filled out on my behalf by my caregivers and VSOs with POA.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515CD-3532-4BAA-A386-3884A0D5D96C}"/>
              </a:ext>
            </a:extLst>
          </p:cNvPr>
          <p:cNvSpPr txBox="1"/>
          <p:nvPr/>
        </p:nvSpPr>
        <p:spPr>
          <a:xfrm>
            <a:off x="10619784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Q2FY22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A08B10-BCC1-4E65-85F3-D52FBD1CA05E}"/>
              </a:ext>
            </a:extLst>
          </p:cNvPr>
          <p:cNvCxnSpPr>
            <a:cxnSpLocks/>
          </p:cNvCxnSpPr>
          <p:nvPr/>
        </p:nvCxnSpPr>
        <p:spPr>
          <a:xfrm>
            <a:off x="3856299" y="2626614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15CC4-5133-491C-93E2-AD55420EE6EB}"/>
              </a:ext>
            </a:extLst>
          </p:cNvPr>
          <p:cNvSpPr txBox="1"/>
          <p:nvPr/>
        </p:nvSpPr>
        <p:spPr>
          <a:xfrm>
            <a:off x="6209447" y="1391433"/>
            <a:ext cx="1786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Online FSR for </a:t>
            </a:r>
            <a:b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VHA/VBA Debts </a:t>
            </a:r>
            <a:endParaRPr 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691575-23DA-4A53-9D19-7659BBBA9854}"/>
              </a:ext>
            </a:extLst>
          </p:cNvPr>
          <p:cNvSpPr txBox="1"/>
          <p:nvPr/>
        </p:nvSpPr>
        <p:spPr>
          <a:xfrm>
            <a:off x="4042379" y="1397171"/>
            <a:ext cx="176132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FSR Notifications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A76813-81DA-4AB0-811D-C88DFEE72B79}"/>
              </a:ext>
            </a:extLst>
          </p:cNvPr>
          <p:cNvSpPr txBox="1"/>
          <p:nvPr/>
        </p:nvSpPr>
        <p:spPr>
          <a:xfrm>
            <a:off x="8155205" y="1416533"/>
            <a:ext cx="1786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Payment History-VBA</a:t>
            </a:r>
            <a:endParaRPr lang="en-US" sz="1000" b="1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2370FE-D1A0-4013-B239-B60662EB6E5E}"/>
              </a:ext>
            </a:extLst>
          </p:cNvPr>
          <p:cNvGrpSpPr/>
          <p:nvPr/>
        </p:nvGrpSpPr>
        <p:grpSpPr>
          <a:xfrm>
            <a:off x="4523805" y="1163788"/>
            <a:ext cx="480873" cy="200760"/>
            <a:chOff x="8654198" y="1163788"/>
            <a:chExt cx="480873" cy="20076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B4481C3-73FA-4EBF-BC9D-9F0E3BE1AEDA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32C971B-2A74-4AD7-8136-76C5B0D7E458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811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89C49-2EE2-42A2-B631-B9B8A17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21" y="155704"/>
            <a:ext cx="10515600" cy="685800"/>
          </a:xfrm>
        </p:spPr>
        <p:txBody>
          <a:bodyPr/>
          <a:lstStyle/>
          <a:p>
            <a:r>
              <a:rPr lang="en-US" dirty="0"/>
              <a:t>Debt </a:t>
            </a:r>
            <a:r>
              <a:rPr lang="en-US"/>
              <a:t>Resolution Team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34C7-CFC8-46E9-ADF1-47ECD06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8458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78D8-B034-4F62-9FB9-B3BEC1AF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939" y="6277130"/>
            <a:ext cx="7315200" cy="365125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10" name="Picture 9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3C25B0F-7AA4-4A92-AE88-845441E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014"/>
            <a:ext cx="12192000" cy="27565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75687A-B49E-49B3-8C22-35F84AA03946}"/>
              </a:ext>
            </a:extLst>
          </p:cNvPr>
          <p:cNvGrpSpPr/>
          <p:nvPr/>
        </p:nvGrpSpPr>
        <p:grpSpPr>
          <a:xfrm>
            <a:off x="5699877" y="189241"/>
            <a:ext cx="6316901" cy="614887"/>
            <a:chOff x="5699877" y="189241"/>
            <a:chExt cx="6316901" cy="6148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22F505-799D-49B1-8A73-ED859D7579F2}"/>
                </a:ext>
              </a:extLst>
            </p:cNvPr>
            <p:cNvSpPr/>
            <p:nvPr/>
          </p:nvSpPr>
          <p:spPr>
            <a:xfrm>
              <a:off x="5699877" y="189241"/>
              <a:ext cx="6284947" cy="6148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B5538E-2C9F-4D74-93C1-E8936C54D2B6}"/>
                </a:ext>
              </a:extLst>
            </p:cNvPr>
            <p:cNvGrpSpPr/>
            <p:nvPr/>
          </p:nvGrpSpPr>
          <p:grpSpPr>
            <a:xfrm>
              <a:off x="6000087" y="333117"/>
              <a:ext cx="1702414" cy="330974"/>
              <a:chOff x="3997463" y="1200892"/>
              <a:chExt cx="1702414" cy="33097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35C1CC-3C5D-4637-B589-6B328D5095D1}"/>
                  </a:ext>
                </a:extLst>
              </p:cNvPr>
              <p:cNvSpPr/>
              <p:nvPr/>
            </p:nvSpPr>
            <p:spPr>
              <a:xfrm>
                <a:off x="3997463" y="1200892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FB0F09-B2A2-41C8-8C55-8ABFCB34DEA2}"/>
                  </a:ext>
                </a:extLst>
              </p:cNvPr>
              <p:cNvSpPr txBox="1"/>
              <p:nvPr/>
            </p:nvSpPr>
            <p:spPr>
              <a:xfrm>
                <a:off x="4369664" y="1218825"/>
                <a:ext cx="1330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Usage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02C043-FB07-4F32-8FF8-5FDF375E8BD0}"/>
                </a:ext>
              </a:extLst>
            </p:cNvPr>
            <p:cNvGrpSpPr/>
            <p:nvPr/>
          </p:nvGrpSpPr>
          <p:grpSpPr>
            <a:xfrm>
              <a:off x="7655676" y="333117"/>
              <a:ext cx="1943962" cy="330974"/>
              <a:chOff x="3997463" y="1618554"/>
              <a:chExt cx="1943962" cy="3309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851360-C284-451A-AEC4-64610C4995F1}"/>
                  </a:ext>
                </a:extLst>
              </p:cNvPr>
              <p:cNvSpPr/>
              <p:nvPr/>
            </p:nvSpPr>
            <p:spPr>
              <a:xfrm>
                <a:off x="3997463" y="161855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B4505F-0BC0-4E76-BF47-1F4FFF2E1626}"/>
                  </a:ext>
                </a:extLst>
              </p:cNvPr>
              <p:cNvSpPr txBox="1"/>
              <p:nvPr/>
            </p:nvSpPr>
            <p:spPr>
              <a:xfrm>
                <a:off x="4410388" y="1633966"/>
                <a:ext cx="1531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Decreased Time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6226F1-176C-491C-BDDE-B0A2A26E8C3C}"/>
                </a:ext>
              </a:extLst>
            </p:cNvPr>
            <p:cNvGrpSpPr/>
            <p:nvPr/>
          </p:nvGrpSpPr>
          <p:grpSpPr>
            <a:xfrm>
              <a:off x="9320741" y="324831"/>
              <a:ext cx="2696037" cy="330974"/>
              <a:chOff x="3997463" y="2014664"/>
              <a:chExt cx="2696037" cy="3309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E496C8-F464-48B5-9CE9-C2DDEAB3A771}"/>
                  </a:ext>
                </a:extLst>
              </p:cNvPr>
              <p:cNvSpPr/>
              <p:nvPr/>
            </p:nvSpPr>
            <p:spPr>
              <a:xfrm>
                <a:off x="3997463" y="201466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30519-B417-4717-8E4F-10B92B4B119C}"/>
                  </a:ext>
                </a:extLst>
              </p:cNvPr>
              <p:cNvSpPr txBox="1"/>
              <p:nvPr/>
            </p:nvSpPr>
            <p:spPr>
              <a:xfrm>
                <a:off x="4362668" y="2030714"/>
                <a:ext cx="233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Quality &amp; Availability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463EE-5222-46A3-A326-13EEC4F71682}"/>
              </a:ext>
            </a:extLst>
          </p:cNvPr>
          <p:cNvCxnSpPr>
            <a:cxnSpLocks/>
          </p:cNvCxnSpPr>
          <p:nvPr/>
        </p:nvCxnSpPr>
        <p:spPr>
          <a:xfrm>
            <a:off x="1828799" y="2660563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2736E-78C6-46E2-90E4-92179BE5AA15}"/>
              </a:ext>
            </a:extLst>
          </p:cNvPr>
          <p:cNvCxnSpPr>
            <a:cxnSpLocks/>
          </p:cNvCxnSpPr>
          <p:nvPr/>
        </p:nvCxnSpPr>
        <p:spPr>
          <a:xfrm>
            <a:off x="6027739" y="260532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7377-B71D-4024-9889-E20E49C64E18}"/>
              </a:ext>
            </a:extLst>
          </p:cNvPr>
          <p:cNvCxnSpPr>
            <a:cxnSpLocks/>
          </p:cNvCxnSpPr>
          <p:nvPr/>
        </p:nvCxnSpPr>
        <p:spPr>
          <a:xfrm>
            <a:off x="8120309" y="262661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8DE93E-6AA7-467C-A5E4-733058B5872D}"/>
              </a:ext>
            </a:extLst>
          </p:cNvPr>
          <p:cNvCxnSpPr>
            <a:cxnSpLocks/>
          </p:cNvCxnSpPr>
          <p:nvPr/>
        </p:nvCxnSpPr>
        <p:spPr>
          <a:xfrm>
            <a:off x="10185900" y="2626616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88840D-FFC3-4459-85EE-0C4D8DD46943}"/>
              </a:ext>
            </a:extLst>
          </p:cNvPr>
          <p:cNvCxnSpPr>
            <a:cxnSpLocks/>
          </p:cNvCxnSpPr>
          <p:nvPr/>
        </p:nvCxnSpPr>
        <p:spPr>
          <a:xfrm>
            <a:off x="964094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7CDA78-1285-4C62-AA49-B3B59D257D48}"/>
              </a:ext>
            </a:extLst>
          </p:cNvPr>
          <p:cNvGrpSpPr/>
          <p:nvPr/>
        </p:nvGrpSpPr>
        <p:grpSpPr>
          <a:xfrm>
            <a:off x="-274996" y="1113638"/>
            <a:ext cx="2796145" cy="1613298"/>
            <a:chOff x="-182468" y="1036948"/>
            <a:chExt cx="2796145" cy="161329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F71A35-9D23-42D8-A708-F281FFDA145D}"/>
                </a:ext>
              </a:extLst>
            </p:cNvPr>
            <p:cNvSpPr txBox="1"/>
            <p:nvPr/>
          </p:nvSpPr>
          <p:spPr>
            <a:xfrm>
              <a:off x="617917" y="1634583"/>
              <a:ext cx="1248982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I want to request to dispute medical copay bills online instead of filling out paper form.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790E24-04DF-490D-925F-0E6B12F89B11}"/>
                </a:ext>
              </a:extLst>
            </p:cNvPr>
            <p:cNvGrpSpPr/>
            <p:nvPr/>
          </p:nvGrpSpPr>
          <p:grpSpPr>
            <a:xfrm>
              <a:off x="823040" y="1036948"/>
              <a:ext cx="762534" cy="200760"/>
              <a:chOff x="660693" y="896505"/>
              <a:chExt cx="762534" cy="20076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771A6C3-C971-4298-9E84-00F46DE88C8F}"/>
                  </a:ext>
                </a:extLst>
              </p:cNvPr>
              <p:cNvSpPr/>
              <p:nvPr/>
            </p:nvSpPr>
            <p:spPr>
              <a:xfrm>
                <a:off x="951444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718DB5F-28AE-4DBA-AD9A-D7622D1F2B68}"/>
                  </a:ext>
                </a:extLst>
              </p:cNvPr>
              <p:cNvSpPr/>
              <p:nvPr/>
            </p:nvSpPr>
            <p:spPr>
              <a:xfrm>
                <a:off x="660693" y="896959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C3A4A04-8EB4-4157-974B-6BD9984209E1}"/>
                  </a:ext>
                </a:extLst>
              </p:cNvPr>
              <p:cNvSpPr/>
              <p:nvPr/>
            </p:nvSpPr>
            <p:spPr>
              <a:xfrm>
                <a:off x="1233105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B6DA51-F013-4062-AFA4-1E0C8BC2F5BA}"/>
                </a:ext>
              </a:extLst>
            </p:cNvPr>
            <p:cNvSpPr txBox="1"/>
            <p:nvPr/>
          </p:nvSpPr>
          <p:spPr>
            <a:xfrm>
              <a:off x="-182468" y="1280018"/>
              <a:ext cx="2796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Digital Medical </a:t>
              </a:r>
            </a:p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Copayment Dispute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926837-B409-4D89-B9E2-92DB036FCA25}"/>
              </a:ext>
            </a:extLst>
          </p:cNvPr>
          <p:cNvSpPr txBox="1"/>
          <p:nvPr/>
        </p:nvSpPr>
        <p:spPr>
          <a:xfrm>
            <a:off x="45047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Q3FY22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7D9785-B643-43B5-8811-BD1648614512}"/>
              </a:ext>
            </a:extLst>
          </p:cNvPr>
          <p:cNvCxnSpPr>
            <a:cxnSpLocks/>
          </p:cNvCxnSpPr>
          <p:nvPr/>
        </p:nvCxnSpPr>
        <p:spPr>
          <a:xfrm>
            <a:off x="2864271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7B1FA1-2048-4F6F-9585-0BE38EDDD558}"/>
              </a:ext>
            </a:extLst>
          </p:cNvPr>
          <p:cNvSpPr txBox="1"/>
          <p:nvPr/>
        </p:nvSpPr>
        <p:spPr>
          <a:xfrm>
            <a:off x="229926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Q3FY22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302ACD-E751-4285-8712-62E98F51664E}"/>
              </a:ext>
            </a:extLst>
          </p:cNvPr>
          <p:cNvGrpSpPr/>
          <p:nvPr/>
        </p:nvGrpSpPr>
        <p:grpSpPr>
          <a:xfrm>
            <a:off x="2249942" y="1113638"/>
            <a:ext cx="5197166" cy="1733095"/>
            <a:chOff x="2249942" y="1113638"/>
            <a:chExt cx="5197166" cy="173309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3F2FEC-1823-4AEC-B832-77D4C051A14E}"/>
                </a:ext>
              </a:extLst>
            </p:cNvPr>
            <p:cNvSpPr txBox="1"/>
            <p:nvPr/>
          </p:nvSpPr>
          <p:spPr>
            <a:xfrm>
              <a:off x="2317690" y="1831070"/>
              <a:ext cx="1614395" cy="101566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I want to see all my debts, debt letters, and payments in one dashboard under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MyVA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authenticated experience. 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1E049A-DA26-44E3-90F3-7C34A398AA5F}"/>
                </a:ext>
              </a:extLst>
            </p:cNvPr>
            <p:cNvGrpSpPr/>
            <p:nvPr/>
          </p:nvGrpSpPr>
          <p:grpSpPr>
            <a:xfrm>
              <a:off x="2585207" y="1113638"/>
              <a:ext cx="4861901" cy="225835"/>
              <a:chOff x="2585207" y="1113638"/>
              <a:chExt cx="4861901" cy="2258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C668F0-8144-4364-9F15-7BF9720A51D1}"/>
                  </a:ext>
                </a:extLst>
              </p:cNvPr>
              <p:cNvSpPr/>
              <p:nvPr/>
            </p:nvSpPr>
            <p:spPr>
              <a:xfrm>
                <a:off x="2875958" y="1113638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F96F650-90EF-4609-A721-6A07410F1A97}"/>
                  </a:ext>
                </a:extLst>
              </p:cNvPr>
              <p:cNvSpPr/>
              <p:nvPr/>
            </p:nvSpPr>
            <p:spPr>
              <a:xfrm>
                <a:off x="2585207" y="1114092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BEC2FD-9A55-4667-A9C7-F679DC48E80B}"/>
                  </a:ext>
                </a:extLst>
              </p:cNvPr>
              <p:cNvSpPr/>
              <p:nvPr/>
            </p:nvSpPr>
            <p:spPr>
              <a:xfrm>
                <a:off x="3157619" y="1113638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95AEB9-D72B-47B9-B3FA-1A15787B4CF6}"/>
                  </a:ext>
                </a:extLst>
              </p:cNvPr>
              <p:cNvSpPr/>
              <p:nvPr/>
            </p:nvSpPr>
            <p:spPr>
              <a:xfrm>
                <a:off x="6975325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4742405-B4A4-4E3D-98E8-4094CE40C901}"/>
                  </a:ext>
                </a:extLst>
              </p:cNvPr>
              <p:cNvSpPr/>
              <p:nvPr/>
            </p:nvSpPr>
            <p:spPr>
              <a:xfrm>
                <a:off x="6684574" y="1139167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59791E-E377-4ED9-8FDE-FE52FAA4166E}"/>
                  </a:ext>
                </a:extLst>
              </p:cNvPr>
              <p:cNvSpPr/>
              <p:nvPr/>
            </p:nvSpPr>
            <p:spPr>
              <a:xfrm>
                <a:off x="7256986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5C45EB-0F5B-4E3F-BC88-B04217F62AC5}"/>
                </a:ext>
              </a:extLst>
            </p:cNvPr>
            <p:cNvSpPr txBox="1"/>
            <p:nvPr/>
          </p:nvSpPr>
          <p:spPr>
            <a:xfrm>
              <a:off x="2249942" y="1367612"/>
              <a:ext cx="163587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Debt Dashboard: </a:t>
              </a:r>
              <a:b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r>
                <a:rPr lang="en-US" sz="10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One Single Experience for All Debt </a:t>
              </a:r>
              <a:endParaRPr lang="en-US" sz="1000" b="1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18B88F-6658-47D4-A5C8-0BB842013076}"/>
              </a:ext>
            </a:extLst>
          </p:cNvPr>
          <p:cNvCxnSpPr>
            <a:cxnSpLocks/>
          </p:cNvCxnSpPr>
          <p:nvPr/>
        </p:nvCxnSpPr>
        <p:spPr>
          <a:xfrm flipH="1">
            <a:off x="4882586" y="2149782"/>
            <a:ext cx="40455" cy="26041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0631931-F175-4596-BD4D-B10FA4910AFA}"/>
              </a:ext>
            </a:extLst>
          </p:cNvPr>
          <p:cNvSpPr txBox="1"/>
          <p:nvPr/>
        </p:nvSpPr>
        <p:spPr>
          <a:xfrm>
            <a:off x="4177629" y="1719513"/>
            <a:ext cx="1822458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want to see real time transactional data in the Debt Portal including payments and adjustments.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6FC858-F754-4118-B1DA-3A09EE386C98}"/>
              </a:ext>
            </a:extLst>
          </p:cNvPr>
          <p:cNvSpPr txBox="1"/>
          <p:nvPr/>
        </p:nvSpPr>
        <p:spPr>
          <a:xfrm>
            <a:off x="4362669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Q3FY22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2AD2B5-1D80-4001-8818-39BDD8BF5232}"/>
              </a:ext>
            </a:extLst>
          </p:cNvPr>
          <p:cNvCxnSpPr>
            <a:cxnSpLocks/>
          </p:cNvCxnSpPr>
          <p:nvPr/>
        </p:nvCxnSpPr>
        <p:spPr>
          <a:xfrm flipH="1">
            <a:off x="7073308" y="1975727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2C08F0-2025-40CB-A0DC-3F238110BAFA}"/>
              </a:ext>
            </a:extLst>
          </p:cNvPr>
          <p:cNvSpPr txBox="1"/>
          <p:nvPr/>
        </p:nvSpPr>
        <p:spPr>
          <a:xfrm>
            <a:off x="6554566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Q4FY22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F082F0-C1D7-484B-9EF9-8AE97CA1E010}"/>
              </a:ext>
            </a:extLst>
          </p:cNvPr>
          <p:cNvSpPr txBox="1"/>
          <p:nvPr/>
        </p:nvSpPr>
        <p:spPr>
          <a:xfrm>
            <a:off x="6287708" y="1578623"/>
            <a:ext cx="1761322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I want fill out VA Form 1100 online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ED47F-2B70-49B9-9B58-49C98E520927}"/>
              </a:ext>
            </a:extLst>
          </p:cNvPr>
          <p:cNvCxnSpPr>
            <a:cxnSpLocks/>
          </p:cNvCxnSpPr>
          <p:nvPr/>
        </p:nvCxnSpPr>
        <p:spPr>
          <a:xfrm flipH="1">
            <a:off x="9064410" y="2383913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A74CC67-1E19-4095-AAA8-3F61E6898434}"/>
              </a:ext>
            </a:extLst>
          </p:cNvPr>
          <p:cNvSpPr txBox="1"/>
          <p:nvPr/>
        </p:nvSpPr>
        <p:spPr>
          <a:xfrm>
            <a:off x="8184621" y="1733550"/>
            <a:ext cx="184014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submitting VA Form 1100, I would like to be notified by email that my form has been received.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DEE109-CA33-4081-9EE6-089ADC2F7673}"/>
              </a:ext>
            </a:extLst>
          </p:cNvPr>
          <p:cNvGrpSpPr/>
          <p:nvPr/>
        </p:nvGrpSpPr>
        <p:grpSpPr>
          <a:xfrm>
            <a:off x="8654198" y="1163788"/>
            <a:ext cx="480873" cy="200760"/>
            <a:chOff x="8654198" y="1163788"/>
            <a:chExt cx="480873" cy="20076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01563B-B3EB-466C-BF16-5D6FF609FE36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5135C95-2555-4845-BBFE-DEC9D6F1A4D9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1B751E-393B-4857-8C29-91905CA83AFD}"/>
              </a:ext>
            </a:extLst>
          </p:cNvPr>
          <p:cNvSpPr txBox="1"/>
          <p:nvPr/>
        </p:nvSpPr>
        <p:spPr>
          <a:xfrm>
            <a:off x="8554194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Q4FY22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B3323F-154F-4DC2-A9C9-76C3CC961F26}"/>
              </a:ext>
            </a:extLst>
          </p:cNvPr>
          <p:cNvSpPr txBox="1"/>
          <p:nvPr/>
        </p:nvSpPr>
        <p:spPr>
          <a:xfrm>
            <a:off x="10008878" y="1426376"/>
            <a:ext cx="2270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 Form 10-10HS Digitization</a:t>
            </a:r>
            <a:endParaRPr lang="en-US" sz="1000" b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376BE85-5454-41E8-ADE3-59C649737C9C}"/>
              </a:ext>
            </a:extLst>
          </p:cNvPr>
          <p:cNvGrpSpPr/>
          <p:nvPr/>
        </p:nvGrpSpPr>
        <p:grpSpPr>
          <a:xfrm>
            <a:off x="10736847" y="1164242"/>
            <a:ext cx="480873" cy="200760"/>
            <a:chOff x="8654198" y="1163788"/>
            <a:chExt cx="480873" cy="20076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F254B3D-C722-4DB3-8F99-22A030273455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407727-BFBD-4608-B724-B7150A98C375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922FE3-55AD-4E18-A1CD-CF1E07AD5614}"/>
              </a:ext>
            </a:extLst>
          </p:cNvPr>
          <p:cNvCxnSpPr>
            <a:cxnSpLocks/>
          </p:cNvCxnSpPr>
          <p:nvPr/>
        </p:nvCxnSpPr>
        <p:spPr>
          <a:xfrm flipH="1">
            <a:off x="11182369" y="2518184"/>
            <a:ext cx="59130" cy="29018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E1BAB3-5B8F-46B4-B4AD-9D8DC09BB39A}"/>
              </a:ext>
            </a:extLst>
          </p:cNvPr>
          <p:cNvSpPr txBox="1"/>
          <p:nvPr/>
        </p:nvSpPr>
        <p:spPr>
          <a:xfrm>
            <a:off x="10313678" y="1624284"/>
            <a:ext cx="179651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 a Veteran  I want the ability to fill out VA Form 10-10HS online.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C515CD-3532-4BAA-A386-3884A0D5D96C}"/>
              </a:ext>
            </a:extLst>
          </p:cNvPr>
          <p:cNvSpPr txBox="1"/>
          <p:nvPr/>
        </p:nvSpPr>
        <p:spPr>
          <a:xfrm>
            <a:off x="10619784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A08B10-BCC1-4E65-85F3-D52FBD1CA05E}"/>
              </a:ext>
            </a:extLst>
          </p:cNvPr>
          <p:cNvCxnSpPr>
            <a:cxnSpLocks/>
          </p:cNvCxnSpPr>
          <p:nvPr/>
        </p:nvCxnSpPr>
        <p:spPr>
          <a:xfrm>
            <a:off x="3856299" y="2626614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15CC4-5133-491C-93E2-AD55420EE6EB}"/>
              </a:ext>
            </a:extLst>
          </p:cNvPr>
          <p:cNvSpPr txBox="1"/>
          <p:nvPr/>
        </p:nvSpPr>
        <p:spPr>
          <a:xfrm>
            <a:off x="6209447" y="1391433"/>
            <a:ext cx="17868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VA Form 1100 Digitization</a:t>
            </a:r>
            <a:endParaRPr lang="en-US" sz="1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691575-23DA-4A53-9D19-7659BBBA9854}"/>
              </a:ext>
            </a:extLst>
          </p:cNvPr>
          <p:cNvSpPr txBox="1"/>
          <p:nvPr/>
        </p:nvSpPr>
        <p:spPr>
          <a:xfrm>
            <a:off x="4042379" y="1397171"/>
            <a:ext cx="1761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Medical Co-pay Real-time Transactions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A76813-81DA-4AB0-811D-C88DFEE72B79}"/>
              </a:ext>
            </a:extLst>
          </p:cNvPr>
          <p:cNvSpPr txBox="1"/>
          <p:nvPr/>
        </p:nvSpPr>
        <p:spPr>
          <a:xfrm>
            <a:off x="8155205" y="1407008"/>
            <a:ext cx="1786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 Form 1100 </a:t>
            </a:r>
            <a:b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Submission Notifications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C0B3031-6ECC-455A-9498-E729DE704EF4}"/>
              </a:ext>
            </a:extLst>
          </p:cNvPr>
          <p:cNvGrpSpPr/>
          <p:nvPr/>
        </p:nvGrpSpPr>
        <p:grpSpPr>
          <a:xfrm>
            <a:off x="4553748" y="1137670"/>
            <a:ext cx="762534" cy="200760"/>
            <a:chOff x="8654198" y="1163788"/>
            <a:chExt cx="762534" cy="20076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D911221-5A06-4EF1-9DD3-FF82BE965597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C06CA10-327B-4BAA-AC23-D6D7945352A1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34A7ED7-4674-4823-954A-E06F803B7B2F}"/>
                </a:ext>
              </a:extLst>
            </p:cNvPr>
            <p:cNvSpPr/>
            <p:nvPr/>
          </p:nvSpPr>
          <p:spPr>
            <a:xfrm>
              <a:off x="9226610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934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F89C49-2EE2-42A2-B631-B9B8A17D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21" y="155704"/>
            <a:ext cx="10515600" cy="685800"/>
          </a:xfrm>
        </p:spPr>
        <p:txBody>
          <a:bodyPr/>
          <a:lstStyle/>
          <a:p>
            <a:r>
              <a:rPr lang="en-US" dirty="0"/>
              <a:t>Debt </a:t>
            </a:r>
            <a:r>
              <a:rPr lang="en-US"/>
              <a:t>Resolution Team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34C7-CFC8-46E9-ADF1-47ECD06A4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8458"/>
            <a:ext cx="2743200" cy="365125"/>
          </a:xfrm>
        </p:spPr>
        <p:txBody>
          <a:bodyPr/>
          <a:lstStyle/>
          <a:p>
            <a:fld id="{E573346A-FCA4-684E-8D18-26E8324063ED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78D8-B034-4F62-9FB9-B3BEC1AFC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939" y="6277130"/>
            <a:ext cx="7315200" cy="365125"/>
          </a:xfrm>
        </p:spPr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pic>
        <p:nvPicPr>
          <p:cNvPr id="10" name="Picture 9" descr="A picture containing text, computer&#10;&#10;Description automatically generated">
            <a:extLst>
              <a:ext uri="{FF2B5EF4-FFF2-40B4-BE49-F238E27FC236}">
                <a16:creationId xmlns:a16="http://schemas.microsoft.com/office/drawing/2014/main" id="{A3C25B0F-7AA4-4A92-AE88-845441E9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7014"/>
            <a:ext cx="12192000" cy="275656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A75687A-B49E-49B3-8C22-35F84AA03946}"/>
              </a:ext>
            </a:extLst>
          </p:cNvPr>
          <p:cNvGrpSpPr/>
          <p:nvPr/>
        </p:nvGrpSpPr>
        <p:grpSpPr>
          <a:xfrm>
            <a:off x="5699877" y="189241"/>
            <a:ext cx="6316901" cy="614887"/>
            <a:chOff x="5699877" y="189241"/>
            <a:chExt cx="6316901" cy="6148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E22F505-799D-49B1-8A73-ED859D7579F2}"/>
                </a:ext>
              </a:extLst>
            </p:cNvPr>
            <p:cNvSpPr/>
            <p:nvPr/>
          </p:nvSpPr>
          <p:spPr>
            <a:xfrm>
              <a:off x="5699877" y="189241"/>
              <a:ext cx="6284947" cy="614887"/>
            </a:xfrm>
            <a:prstGeom prst="rect">
              <a:avLst/>
            </a:prstGeom>
            <a:ln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3B5538E-2C9F-4D74-93C1-E8936C54D2B6}"/>
                </a:ext>
              </a:extLst>
            </p:cNvPr>
            <p:cNvGrpSpPr/>
            <p:nvPr/>
          </p:nvGrpSpPr>
          <p:grpSpPr>
            <a:xfrm>
              <a:off x="6000087" y="333117"/>
              <a:ext cx="1702414" cy="330974"/>
              <a:chOff x="3997463" y="1200892"/>
              <a:chExt cx="1702414" cy="33097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35C1CC-3C5D-4637-B589-6B328D5095D1}"/>
                  </a:ext>
                </a:extLst>
              </p:cNvPr>
              <p:cNvSpPr/>
              <p:nvPr/>
            </p:nvSpPr>
            <p:spPr>
              <a:xfrm>
                <a:off x="3997463" y="1200892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4FB0F09-B2A2-41C8-8C55-8ABFCB34DEA2}"/>
                  </a:ext>
                </a:extLst>
              </p:cNvPr>
              <p:cNvSpPr txBox="1"/>
              <p:nvPr/>
            </p:nvSpPr>
            <p:spPr>
              <a:xfrm>
                <a:off x="4369664" y="1218825"/>
                <a:ext cx="13302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Usage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02C043-FB07-4F32-8FF8-5FDF375E8BD0}"/>
                </a:ext>
              </a:extLst>
            </p:cNvPr>
            <p:cNvGrpSpPr/>
            <p:nvPr/>
          </p:nvGrpSpPr>
          <p:grpSpPr>
            <a:xfrm>
              <a:off x="7655676" y="333117"/>
              <a:ext cx="1943962" cy="330974"/>
              <a:chOff x="3997463" y="1618554"/>
              <a:chExt cx="1943962" cy="330974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F851360-C284-451A-AEC4-64610C4995F1}"/>
                  </a:ext>
                </a:extLst>
              </p:cNvPr>
              <p:cNvSpPr/>
              <p:nvPr/>
            </p:nvSpPr>
            <p:spPr>
              <a:xfrm>
                <a:off x="3997463" y="161855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B4505F-0BC0-4E76-BF47-1F4FFF2E1626}"/>
                  </a:ext>
                </a:extLst>
              </p:cNvPr>
              <p:cNvSpPr txBox="1"/>
              <p:nvPr/>
            </p:nvSpPr>
            <p:spPr>
              <a:xfrm>
                <a:off x="4410388" y="1633966"/>
                <a:ext cx="153103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Decreased Time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6226F1-176C-491C-BDDE-B0A2A26E8C3C}"/>
                </a:ext>
              </a:extLst>
            </p:cNvPr>
            <p:cNvGrpSpPr/>
            <p:nvPr/>
          </p:nvGrpSpPr>
          <p:grpSpPr>
            <a:xfrm>
              <a:off x="9320741" y="324831"/>
              <a:ext cx="2696037" cy="330974"/>
              <a:chOff x="3997463" y="2014664"/>
              <a:chExt cx="2696037" cy="330974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E496C8-F464-48B5-9CE9-C2DDEAB3A771}"/>
                  </a:ext>
                </a:extLst>
              </p:cNvPr>
              <p:cNvSpPr/>
              <p:nvPr/>
            </p:nvSpPr>
            <p:spPr>
              <a:xfrm>
                <a:off x="3997463" y="2014664"/>
                <a:ext cx="365205" cy="330974"/>
              </a:xfrm>
              <a:prstGeom prst="rect">
                <a:avLst/>
              </a:prstGeom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230519-B417-4717-8E4F-10B92B4B119C}"/>
                  </a:ext>
                </a:extLst>
              </p:cNvPr>
              <p:cNvSpPr txBox="1"/>
              <p:nvPr/>
            </p:nvSpPr>
            <p:spPr>
              <a:xfrm>
                <a:off x="4362668" y="2030714"/>
                <a:ext cx="23308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Increased Quality &amp; Availability</a:t>
                </a:r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4463EE-5222-46A3-A326-13EEC4F71682}"/>
              </a:ext>
            </a:extLst>
          </p:cNvPr>
          <p:cNvCxnSpPr>
            <a:cxnSpLocks/>
          </p:cNvCxnSpPr>
          <p:nvPr/>
        </p:nvCxnSpPr>
        <p:spPr>
          <a:xfrm>
            <a:off x="2692233" y="2641370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2736E-78C6-46E2-90E4-92179BE5AA15}"/>
              </a:ext>
            </a:extLst>
          </p:cNvPr>
          <p:cNvCxnSpPr>
            <a:cxnSpLocks/>
          </p:cNvCxnSpPr>
          <p:nvPr/>
        </p:nvCxnSpPr>
        <p:spPr>
          <a:xfrm>
            <a:off x="6713539" y="260532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907377-B71D-4024-9889-E20E49C64E18}"/>
              </a:ext>
            </a:extLst>
          </p:cNvPr>
          <p:cNvCxnSpPr>
            <a:cxnSpLocks/>
          </p:cNvCxnSpPr>
          <p:nvPr/>
        </p:nvCxnSpPr>
        <p:spPr>
          <a:xfrm>
            <a:off x="8806109" y="262661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8DE93E-6AA7-467C-A5E4-733058B5872D}"/>
              </a:ext>
            </a:extLst>
          </p:cNvPr>
          <p:cNvCxnSpPr>
            <a:cxnSpLocks/>
          </p:cNvCxnSpPr>
          <p:nvPr/>
        </p:nvCxnSpPr>
        <p:spPr>
          <a:xfrm>
            <a:off x="10871700" y="2626616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88840D-FFC3-4459-85EE-0C4D8DD46943}"/>
              </a:ext>
            </a:extLst>
          </p:cNvPr>
          <p:cNvCxnSpPr>
            <a:cxnSpLocks/>
          </p:cNvCxnSpPr>
          <p:nvPr/>
        </p:nvCxnSpPr>
        <p:spPr>
          <a:xfrm>
            <a:off x="1649894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7CDA78-1285-4C62-AA49-B3B59D257D48}"/>
              </a:ext>
            </a:extLst>
          </p:cNvPr>
          <p:cNvGrpSpPr/>
          <p:nvPr/>
        </p:nvGrpSpPr>
        <p:grpSpPr>
          <a:xfrm>
            <a:off x="410804" y="1113638"/>
            <a:ext cx="2796145" cy="1430834"/>
            <a:chOff x="-182468" y="1036948"/>
            <a:chExt cx="2796145" cy="143083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F71A35-9D23-42D8-A708-F281FFDA145D}"/>
                </a:ext>
              </a:extLst>
            </p:cNvPr>
            <p:cNvSpPr txBox="1"/>
            <p:nvPr/>
          </p:nvSpPr>
          <p:spPr>
            <a:xfrm>
              <a:off x="484566" y="1606008"/>
              <a:ext cx="1614395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submitting VA Form 10-10HS, I would like to be notified by email that my form has been received.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790E24-04DF-490D-925F-0E6B12F89B11}"/>
                </a:ext>
              </a:extLst>
            </p:cNvPr>
            <p:cNvGrpSpPr/>
            <p:nvPr/>
          </p:nvGrpSpPr>
          <p:grpSpPr>
            <a:xfrm>
              <a:off x="1113791" y="1036948"/>
              <a:ext cx="471783" cy="200306"/>
              <a:chOff x="951444" y="896505"/>
              <a:chExt cx="471783" cy="20030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771A6C3-C971-4298-9E84-00F46DE88C8F}"/>
                  </a:ext>
                </a:extLst>
              </p:cNvPr>
              <p:cNvSpPr/>
              <p:nvPr/>
            </p:nvSpPr>
            <p:spPr>
              <a:xfrm>
                <a:off x="951444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C3A4A04-8EB4-4157-974B-6BD9984209E1}"/>
                  </a:ext>
                </a:extLst>
              </p:cNvPr>
              <p:cNvSpPr/>
              <p:nvPr/>
            </p:nvSpPr>
            <p:spPr>
              <a:xfrm>
                <a:off x="1233105" y="896505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B6DA51-F013-4062-AFA4-1E0C8BC2F5BA}"/>
                </a:ext>
              </a:extLst>
            </p:cNvPr>
            <p:cNvSpPr txBox="1"/>
            <p:nvPr/>
          </p:nvSpPr>
          <p:spPr>
            <a:xfrm>
              <a:off x="-182468" y="1280018"/>
              <a:ext cx="279614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VA Form 10-10HS </a:t>
              </a:r>
              <a:b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Submission Notifications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7926837-B409-4D89-B9E2-92DB036FCA25}"/>
              </a:ext>
            </a:extLst>
          </p:cNvPr>
          <p:cNvSpPr txBox="1"/>
          <p:nvPr/>
        </p:nvSpPr>
        <p:spPr>
          <a:xfrm>
            <a:off x="113627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7D9785-B643-43B5-8811-BD1648614512}"/>
              </a:ext>
            </a:extLst>
          </p:cNvPr>
          <p:cNvCxnSpPr>
            <a:cxnSpLocks/>
          </p:cNvCxnSpPr>
          <p:nvPr/>
        </p:nvCxnSpPr>
        <p:spPr>
          <a:xfrm>
            <a:off x="3550071" y="2332944"/>
            <a:ext cx="0" cy="16140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7B1FA1-2048-4F6F-9585-0BE38EDDD558}"/>
              </a:ext>
            </a:extLst>
          </p:cNvPr>
          <p:cNvSpPr txBox="1"/>
          <p:nvPr/>
        </p:nvSpPr>
        <p:spPr>
          <a:xfrm>
            <a:off x="2985067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302ACD-E751-4285-8712-62E98F51664E}"/>
              </a:ext>
            </a:extLst>
          </p:cNvPr>
          <p:cNvGrpSpPr/>
          <p:nvPr/>
        </p:nvGrpSpPr>
        <p:grpSpPr>
          <a:xfrm>
            <a:off x="2935742" y="1113638"/>
            <a:ext cx="5197166" cy="1445068"/>
            <a:chOff x="2249942" y="1113638"/>
            <a:chExt cx="5197166" cy="144506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53F2FEC-1823-4AEC-B832-77D4C051A14E}"/>
                </a:ext>
              </a:extLst>
            </p:cNvPr>
            <p:cNvSpPr txBox="1"/>
            <p:nvPr/>
          </p:nvSpPr>
          <p:spPr>
            <a:xfrm>
              <a:off x="2317690" y="1627814"/>
              <a:ext cx="1682305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who wants to pay medical copay debt via pay.gov, I want all my information prefilled so I don't have to re enter it.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01E049A-DA26-44E3-90F3-7C34A398AA5F}"/>
                </a:ext>
              </a:extLst>
            </p:cNvPr>
            <p:cNvGrpSpPr/>
            <p:nvPr/>
          </p:nvGrpSpPr>
          <p:grpSpPr>
            <a:xfrm>
              <a:off x="2875958" y="1113638"/>
              <a:ext cx="4571150" cy="225835"/>
              <a:chOff x="2875958" y="1113638"/>
              <a:chExt cx="4571150" cy="22583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1C668F0-8144-4364-9F15-7BF9720A51D1}"/>
                  </a:ext>
                </a:extLst>
              </p:cNvPr>
              <p:cNvSpPr/>
              <p:nvPr/>
            </p:nvSpPr>
            <p:spPr>
              <a:xfrm>
                <a:off x="2875958" y="1113638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58BEC2FD-9A55-4667-A9C7-F679DC48E80B}"/>
                  </a:ext>
                </a:extLst>
              </p:cNvPr>
              <p:cNvSpPr/>
              <p:nvPr/>
            </p:nvSpPr>
            <p:spPr>
              <a:xfrm>
                <a:off x="3157619" y="1113638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195AEB9-D72B-47B9-B3FA-1A15787B4CF6}"/>
                  </a:ext>
                </a:extLst>
              </p:cNvPr>
              <p:cNvSpPr/>
              <p:nvPr/>
            </p:nvSpPr>
            <p:spPr>
              <a:xfrm>
                <a:off x="6975325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4742405-B4A4-4E3D-98E8-4094CE40C901}"/>
                  </a:ext>
                </a:extLst>
              </p:cNvPr>
              <p:cNvSpPr/>
              <p:nvPr/>
            </p:nvSpPr>
            <p:spPr>
              <a:xfrm>
                <a:off x="6684574" y="1139167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C59791E-E377-4ED9-8FDE-FE52FAA4166E}"/>
                  </a:ext>
                </a:extLst>
              </p:cNvPr>
              <p:cNvSpPr/>
              <p:nvPr/>
            </p:nvSpPr>
            <p:spPr>
              <a:xfrm>
                <a:off x="7256986" y="1138713"/>
                <a:ext cx="190122" cy="200306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5C45EB-0F5B-4E3F-BC88-B04217F62AC5}"/>
                </a:ext>
              </a:extLst>
            </p:cNvPr>
            <p:cNvSpPr txBox="1"/>
            <p:nvPr/>
          </p:nvSpPr>
          <p:spPr>
            <a:xfrm>
              <a:off x="2249942" y="1367612"/>
              <a:ext cx="18562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VA </a:t>
              </a:r>
              <a:r>
                <a:rPr lang="en-US" sz="1000" b="1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Pay.va.gov</a:t>
              </a:r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 Integration</a:t>
              </a:r>
              <a:endParaRPr lang="en-US" sz="10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18029F8-B774-4D20-9BEC-9034CE481136}"/>
                </a:ext>
              </a:extLst>
            </p:cNvPr>
            <p:cNvSpPr txBox="1"/>
            <p:nvPr/>
          </p:nvSpPr>
          <p:spPr>
            <a:xfrm>
              <a:off x="4106170" y="1356708"/>
              <a:ext cx="163587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VA Pay.gov Integration:</a:t>
              </a:r>
            </a:p>
            <a:p>
              <a:pPr algn="ctr"/>
              <a:r>
                <a:rPr lang="en-US" sz="1000" b="1" dirty="0">
                  <a:solidFill>
                    <a:srgbClr val="000000"/>
                  </a:solidFill>
                  <a:latin typeface="Arial" panose="020B0604020202020204" pitchFamily="34" charset="0"/>
                </a:rPr>
                <a:t>Debt Portal</a:t>
              </a:r>
              <a:endParaRPr lang="en-US" sz="1000" b="1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B9DAE9C-5A41-4C37-BBBB-D4CDA2BE5935}"/>
                </a:ext>
              </a:extLst>
            </p:cNvPr>
            <p:cNvSpPr txBox="1"/>
            <p:nvPr/>
          </p:nvSpPr>
          <p:spPr>
            <a:xfrm>
              <a:off x="4119316" y="1696932"/>
              <a:ext cx="1682305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 a Veteran who wants to pay </a:t>
              </a:r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non-medical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copay debt via pay.gov, I want all my information prefilled so I don't have to re enter it.</a:t>
              </a:r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518B88F-6658-47D4-A5C8-0BB842013076}"/>
              </a:ext>
            </a:extLst>
          </p:cNvPr>
          <p:cNvCxnSpPr>
            <a:cxnSpLocks/>
          </p:cNvCxnSpPr>
          <p:nvPr/>
        </p:nvCxnSpPr>
        <p:spPr>
          <a:xfrm>
            <a:off x="5524922" y="2626614"/>
            <a:ext cx="43465" cy="21273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6FC858-F754-4118-B1DA-3A09EE386C98}"/>
              </a:ext>
            </a:extLst>
          </p:cNvPr>
          <p:cNvSpPr txBox="1"/>
          <p:nvPr/>
        </p:nvSpPr>
        <p:spPr>
          <a:xfrm>
            <a:off x="5048469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Q1FY23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52AD2B5-1D80-4001-8818-39BDD8BF5232}"/>
              </a:ext>
            </a:extLst>
          </p:cNvPr>
          <p:cNvCxnSpPr>
            <a:cxnSpLocks/>
          </p:cNvCxnSpPr>
          <p:nvPr/>
        </p:nvCxnSpPr>
        <p:spPr>
          <a:xfrm flipH="1">
            <a:off x="7759108" y="1975727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E2C08F0-2025-40CB-A0DC-3F238110BAFA}"/>
              </a:ext>
            </a:extLst>
          </p:cNvPr>
          <p:cNvSpPr txBox="1"/>
          <p:nvPr/>
        </p:nvSpPr>
        <p:spPr>
          <a:xfrm>
            <a:off x="7240366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Q2FY23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F082F0-C1D7-484B-9EF9-8AE97CA1E010}"/>
              </a:ext>
            </a:extLst>
          </p:cNvPr>
          <p:cNvSpPr txBox="1"/>
          <p:nvPr/>
        </p:nvSpPr>
        <p:spPr>
          <a:xfrm>
            <a:off x="6973508" y="1779596"/>
            <a:ext cx="1761322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want to see my debt on-line before it is handed off to DMC. I want to see VA as one entity and find all information in one place.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ED47F-2B70-49B9-9B58-49C98E520927}"/>
              </a:ext>
            </a:extLst>
          </p:cNvPr>
          <p:cNvCxnSpPr>
            <a:cxnSpLocks/>
          </p:cNvCxnSpPr>
          <p:nvPr/>
        </p:nvCxnSpPr>
        <p:spPr>
          <a:xfrm flipH="1">
            <a:off x="9750210" y="2383913"/>
            <a:ext cx="59130" cy="22476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5DEE109-CA33-4081-9EE6-089ADC2F7673}"/>
              </a:ext>
            </a:extLst>
          </p:cNvPr>
          <p:cNvGrpSpPr/>
          <p:nvPr/>
        </p:nvGrpSpPr>
        <p:grpSpPr>
          <a:xfrm>
            <a:off x="9339998" y="1163788"/>
            <a:ext cx="762534" cy="200760"/>
            <a:chOff x="8654198" y="1163788"/>
            <a:chExt cx="762534" cy="20076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201563B-B3EB-466C-BF16-5D6FF609FE36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5135C95-2555-4845-BBFE-DEC9D6F1A4D9}"/>
                </a:ext>
              </a:extLst>
            </p:cNvPr>
            <p:cNvSpPr/>
            <p:nvPr/>
          </p:nvSpPr>
          <p:spPr>
            <a:xfrm>
              <a:off x="8654198" y="1164242"/>
              <a:ext cx="190122" cy="20030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8A8C30-6F9B-44BB-97E6-17E3735C548D}"/>
                </a:ext>
              </a:extLst>
            </p:cNvPr>
            <p:cNvSpPr/>
            <p:nvPr/>
          </p:nvSpPr>
          <p:spPr>
            <a:xfrm>
              <a:off x="9226610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21B751E-393B-4857-8C29-91905CA83AFD}"/>
              </a:ext>
            </a:extLst>
          </p:cNvPr>
          <p:cNvSpPr txBox="1"/>
          <p:nvPr/>
        </p:nvSpPr>
        <p:spPr>
          <a:xfrm>
            <a:off x="9239994" y="3267214"/>
            <a:ext cx="10484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Q3FY23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2A08B10-BCC1-4E65-85F3-D52FBD1CA05E}"/>
              </a:ext>
            </a:extLst>
          </p:cNvPr>
          <p:cNvCxnSpPr>
            <a:cxnSpLocks/>
          </p:cNvCxnSpPr>
          <p:nvPr/>
        </p:nvCxnSpPr>
        <p:spPr>
          <a:xfrm>
            <a:off x="4703519" y="2605325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15CC4-5133-491C-93E2-AD55420EE6EB}"/>
              </a:ext>
            </a:extLst>
          </p:cNvPr>
          <p:cNvSpPr txBox="1"/>
          <p:nvPr/>
        </p:nvSpPr>
        <p:spPr>
          <a:xfrm>
            <a:off x="6895247" y="1391433"/>
            <a:ext cx="1786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  <a:latin typeface="Arial" panose="020B0604020202020204" pitchFamily="34" charset="0"/>
              </a:rPr>
              <a:t>VBA Debt from Regional Offices (ROs) MVP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A76813-81DA-4AB0-811D-C88DFEE72B79}"/>
              </a:ext>
            </a:extLst>
          </p:cNvPr>
          <p:cNvSpPr txBox="1"/>
          <p:nvPr/>
        </p:nvSpPr>
        <p:spPr>
          <a:xfrm>
            <a:off x="8841005" y="1416533"/>
            <a:ext cx="17868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VBA Debt from Regional Offices (ROs) Iteration 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5FE096-BB4B-4499-A58B-FC0977538FA3}"/>
              </a:ext>
            </a:extLst>
          </p:cNvPr>
          <p:cNvSpPr txBox="1"/>
          <p:nvPr/>
        </p:nvSpPr>
        <p:spPr>
          <a:xfrm>
            <a:off x="8984476" y="1771497"/>
            <a:ext cx="1761322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 want to see my debt on-line before it is handed off to DMC. I want to see VA as one entity and find all information in one place.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8B12436-168D-4F5F-A91C-DC88D176B541}"/>
              </a:ext>
            </a:extLst>
          </p:cNvPr>
          <p:cNvGrpSpPr/>
          <p:nvPr/>
        </p:nvGrpSpPr>
        <p:grpSpPr>
          <a:xfrm>
            <a:off x="5480965" y="1116663"/>
            <a:ext cx="471783" cy="200306"/>
            <a:chOff x="8944949" y="1163788"/>
            <a:chExt cx="471783" cy="20030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0FCD85A-1E67-48CB-AA51-A26FAFFEC645}"/>
                </a:ext>
              </a:extLst>
            </p:cNvPr>
            <p:cNvSpPr/>
            <p:nvPr/>
          </p:nvSpPr>
          <p:spPr>
            <a:xfrm>
              <a:off x="8944949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774365-7204-42A2-80D1-D860160D4628}"/>
                </a:ext>
              </a:extLst>
            </p:cNvPr>
            <p:cNvSpPr/>
            <p:nvPr/>
          </p:nvSpPr>
          <p:spPr>
            <a:xfrm>
              <a:off x="9226610" y="1163788"/>
              <a:ext cx="190122" cy="20030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B7381B-D073-4A5F-823C-F0FEAA93EA37}"/>
              </a:ext>
            </a:extLst>
          </p:cNvPr>
          <p:cNvCxnSpPr>
            <a:cxnSpLocks/>
          </p:cNvCxnSpPr>
          <p:nvPr/>
        </p:nvCxnSpPr>
        <p:spPr>
          <a:xfrm>
            <a:off x="628421" y="2658118"/>
            <a:ext cx="0" cy="3946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2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D32D5-72CE-419C-B4FF-5E8EFE8C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Roadmap: Tabular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4C79E-D70D-4DB1-8485-852F2F82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3B1C8-20C7-42EA-878F-65FBE489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FOR INTERNAL USE ONLY			     Office of Information and Technology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3B424C-C0A0-4239-A4CC-2FE39708A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30849"/>
              </p:ext>
            </p:extLst>
          </p:nvPr>
        </p:nvGraphicFramePr>
        <p:xfrm>
          <a:off x="1220787" y="1299780"/>
          <a:ext cx="8847138" cy="42858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35856">
                  <a:extLst>
                    <a:ext uri="{9D8B030D-6E8A-4147-A177-3AD203B41FA5}">
                      <a16:colId xmlns:a16="http://schemas.microsoft.com/office/drawing/2014/main" val="1036726353"/>
                    </a:ext>
                  </a:extLst>
                </a:gridCol>
                <a:gridCol w="3042471">
                  <a:extLst>
                    <a:ext uri="{9D8B030D-6E8A-4147-A177-3AD203B41FA5}">
                      <a16:colId xmlns:a16="http://schemas.microsoft.com/office/drawing/2014/main" val="3807607109"/>
                    </a:ext>
                  </a:extLst>
                </a:gridCol>
                <a:gridCol w="4668811">
                  <a:extLst>
                    <a:ext uri="{9D8B030D-6E8A-4147-A177-3AD203B41FA5}">
                      <a16:colId xmlns:a16="http://schemas.microsoft.com/office/drawing/2014/main" val="6739696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Anticipated Release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Product | Feature Name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SuperEpic/Epic story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49374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Q4 21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Medical Co-pays Debt Portal (VHA LIte MVP)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the ability to see my medical co-pay bills online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242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Q1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Medical Co-pays Notifications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be notified via email when a new co-pay statement available to view in the Debt Portal.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1317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Q1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FSR Notifications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would like to receive an email notification after I submit my FSR with next steps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94664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Q1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Online FSR for VHA | VBA Debts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want the ability to resolve all my debt, both VBA and VHA by filling out one FSR form.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4546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Q2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Payment History-VBA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see all my debt payment history in one place in the Debt Portal.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423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Q2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FSR Unauthenticated Experience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the FSR form to be filled out on my behalf by my caregivers and VSOs with POA.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804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Q3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i="0" u="none" dirty="0">
                          <a:effectLst/>
                        </a:rPr>
                        <a:t>Digital Medical Copayment Dispute.  </a:t>
                      </a:r>
                      <a:endParaRPr lang="en-US" sz="900" i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request to dispute medical copay bills online instead of filling out paper form.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47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Q3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Debt Dashboard - One Single Experience for All Debt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see all my debts, debt letters, and payments in one dashboard under MyVA authenticated experience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90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Q3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Medical Co-pay Real-time Transactions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see real time transactional data in the Debt Portal including payments and adjustments.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40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Q4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Digitalize form 1100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fill out VA Form 1100 online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2276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Q4 22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Notifications for submit form 1100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submitting VA Form 1100, I would like to be notified by email that my form has been received.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9072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Q1 23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Digitalize form 10-10HS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the ability to fill out VA Form 10-10HS online.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9608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Q1 23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Notifications for submit form 10-10HS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Vetran who submits for 10-10HS, I would like to be notified by email that my form has been received.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6504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Q1 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u="none" dirty="0">
                          <a:effectLst/>
                        </a:rPr>
                        <a:t>Pay.gov</a:t>
                      </a:r>
                      <a:r>
                        <a:rPr lang="en-US" sz="900" u="none" strike="noStrike" dirty="0">
                          <a:effectLst/>
                        </a:rPr>
                        <a:t> integration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As a veteran who wants to pay medical copay debt via pay.gov, I want all my information pre-filled so I don't have to re enter the information.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767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Q1 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u="none" dirty="0">
                          <a:effectLst/>
                        </a:rPr>
                        <a:t>Va.pay.gov</a:t>
                      </a:r>
                      <a:r>
                        <a:rPr lang="en-US" sz="900" u="none" strike="noStrike" dirty="0">
                          <a:effectLst/>
                        </a:rPr>
                        <a:t> integration 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who wants to pay non medical debt i want all the information prefilled so I do not have to re-enter it. 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2492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Q2 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VBA Debt from Regional Offices (ROs) MVP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As a Veteran I want to see my debt on-line before it is handed off to DMC. I want to see VA as one entity and find all information in one place.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74447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Q3 23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>
                          <a:effectLst/>
                        </a:rPr>
                        <a:t>VBA Debt from Regional Offices (ROs) Iteration 2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900" dirty="0">
                          <a:effectLst/>
                        </a:rPr>
                        <a:t>As a Veteran I want to  see my debt on-line before it is handed off to DMC. I want to see VA as one entity and find all information in one place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4250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196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3346A-FCA4-684E-8D18-26E83240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I&amp;T Division PPT Layou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9493</TotalTime>
  <Words>1212</Words>
  <Application>Microsoft Macintosh PowerPoint</Application>
  <PresentationFormat>Widescreen</PresentationFormat>
  <Paragraphs>157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.AppleSystemUIFont</vt:lpstr>
      <vt:lpstr>Arial</vt:lpstr>
      <vt:lpstr>Calibri</vt:lpstr>
      <vt:lpstr>Calibri Light</vt:lpstr>
      <vt:lpstr>OI&amp;T Division PPT Layout</vt:lpstr>
      <vt:lpstr>VSA DEBT MANAGEMENT Strategic roadmap</vt:lpstr>
      <vt:lpstr>Debt Management Roadmap</vt:lpstr>
      <vt:lpstr>Strategic Overview</vt:lpstr>
      <vt:lpstr>Debt Resolution Team</vt:lpstr>
      <vt:lpstr>Debt Resolution Team</vt:lpstr>
      <vt:lpstr>Debt Resolution Team</vt:lpstr>
      <vt:lpstr>Roadmap: Tabular Form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OIT PowerPoint Widescreen Presentation</dc:title>
  <dc:subject/>
  <dc:creator>U.S. Department of Veterans Affairs, Office of Information and Technology</dc:creator>
  <cp:keywords>PPT, OIT, presentation, Office of Information and Technology</cp:keywords>
  <dc:description>OIT20180620</dc:description>
  <cp:lastModifiedBy>Leah Keeler</cp:lastModifiedBy>
  <cp:revision>259</cp:revision>
  <cp:lastPrinted>2017-03-28T14:15:43Z</cp:lastPrinted>
  <dcterms:created xsi:type="dcterms:W3CDTF">2017-03-15T17:05:18Z</dcterms:created>
  <dcterms:modified xsi:type="dcterms:W3CDTF">2021-09-30T19:35:47Z</dcterms:modified>
  <cp:category/>
</cp:coreProperties>
</file>