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12192000"/>
  <p:notesSz cx="6858000" cy="9144000"/>
  <p:embeddedFontLst>
    <p:embeddedFont>
      <p:font typeface="Proxima Nova"/>
      <p:regular r:id="rId32"/>
      <p:bold r:id="rId33"/>
      <p:italic r:id="rId34"/>
      <p:boldItalic r:id="rId35"/>
    </p:embeddedFont>
    <p:embeddedFont>
      <p:font typeface="Bitter"/>
      <p:regular r:id="rId36"/>
      <p:bold r:id="rId37"/>
      <p:italic r:id="rId38"/>
    </p:embeddedFont>
    <p:embeddedFont>
      <p:font typeface="Source Sans Pr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6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360"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SourceSansPro-bold.fntdata"/><Relationship Id="rId20" Type="http://schemas.openxmlformats.org/officeDocument/2006/relationships/slide" Target="slides/slide15.xml"/><Relationship Id="rId42" Type="http://schemas.openxmlformats.org/officeDocument/2006/relationships/font" Target="fonts/SourceSansPro-boldItalic.fntdata"/><Relationship Id="rId41" Type="http://schemas.openxmlformats.org/officeDocument/2006/relationships/font" Target="fonts/SourceSansPr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37" Type="http://schemas.openxmlformats.org/officeDocument/2006/relationships/font" Target="fonts/Bitter-bold.fntdata"/><Relationship Id="rId14" Type="http://schemas.openxmlformats.org/officeDocument/2006/relationships/slide" Target="slides/slide9.xml"/><Relationship Id="rId36" Type="http://schemas.openxmlformats.org/officeDocument/2006/relationships/font" Target="fonts/Bitter-regular.fntdata"/><Relationship Id="rId17" Type="http://schemas.openxmlformats.org/officeDocument/2006/relationships/slide" Target="slides/slide12.xml"/><Relationship Id="rId39" Type="http://schemas.openxmlformats.org/officeDocument/2006/relationships/font" Target="fonts/SourceSansPro-regular.fntdata"/><Relationship Id="rId16" Type="http://schemas.openxmlformats.org/officeDocument/2006/relationships/slide" Target="slides/slide11.xml"/><Relationship Id="rId38" Type="http://schemas.openxmlformats.org/officeDocument/2006/relationships/font" Target="fonts/Bitt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findings I’m about to share include several discovery activities:</a:t>
            </a:r>
            <a:endParaRPr/>
          </a:p>
          <a:p>
            <a:pPr indent="-317500" lvl="0" marL="457200" rtl="0" algn="l">
              <a:spcBef>
                <a:spcPts val="0"/>
              </a:spcBef>
              <a:spcAft>
                <a:spcPts val="0"/>
              </a:spcAft>
              <a:buSzPts val="1400"/>
              <a:buChar char="-"/>
            </a:pPr>
            <a:r>
              <a:rPr lang="en-US"/>
              <a:t>Stakeholder interviews, mostly with DEPO folks</a:t>
            </a:r>
            <a:endParaRPr/>
          </a:p>
          <a:p>
            <a:pPr indent="-317500" lvl="0" marL="457200" rtl="0" algn="l">
              <a:spcBef>
                <a:spcPts val="0"/>
              </a:spcBef>
              <a:spcAft>
                <a:spcPts val="0"/>
              </a:spcAft>
              <a:buSzPts val="1400"/>
              <a:buChar char="-"/>
            </a:pPr>
            <a:r>
              <a:rPr lang="en-US"/>
              <a:t>We reviewed past research studies to ensure our research wouldn’t be duplicative</a:t>
            </a:r>
            <a:endParaRPr/>
          </a:p>
          <a:p>
            <a:pPr indent="-317500" lvl="0" marL="457200" rtl="0" algn="l">
              <a:spcBef>
                <a:spcPts val="0"/>
              </a:spcBef>
              <a:spcAft>
                <a:spcPts val="0"/>
              </a:spcAft>
              <a:buSzPts val="1400"/>
              <a:buChar char="-"/>
            </a:pPr>
            <a:r>
              <a:rPr lang="en-US"/>
              <a:t>A comparative analysis that was focused largely on finance and insurance sites, since their use case closely models ours</a:t>
            </a:r>
            <a:endParaRPr/>
          </a:p>
          <a:p>
            <a:pPr indent="-317500" lvl="0" marL="457200" rtl="0" algn="l">
              <a:spcBef>
                <a:spcPts val="0"/>
              </a:spcBef>
              <a:spcAft>
                <a:spcPts val="0"/>
              </a:spcAft>
              <a:buSzPts val="1400"/>
              <a:buChar char="-"/>
            </a:pPr>
            <a:r>
              <a:rPr lang="en-US"/>
              <a:t>A review of analytics from the last 12 months</a:t>
            </a:r>
            <a:endParaRPr/>
          </a:p>
          <a:p>
            <a:pPr indent="-317500" lvl="0" marL="457200" rtl="0" algn="l">
              <a:spcBef>
                <a:spcPts val="0"/>
              </a:spcBef>
              <a:spcAft>
                <a:spcPts val="0"/>
              </a:spcAft>
              <a:buSzPts val="1400"/>
              <a:buChar char="-"/>
            </a:pPr>
            <a:r>
              <a:rPr lang="en-US"/>
              <a:t>User interviews, where </a:t>
            </a:r>
            <a:r>
              <a:rPr lang="en-US"/>
              <a:t>Veterans were asked to create the page they wanted to see when they logged-in</a:t>
            </a:r>
            <a:endParaRPr/>
          </a:p>
        </p:txBody>
      </p:sp>
      <p:sp>
        <p:nvSpPr>
          <p:cNvPr id="82" name="Google Shape;8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g625eb06ded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25eb06ded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625eb06ded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625eb06ded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625eb06ded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60b7b7965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60b7b7965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All the Veterans in our sessions created pages that were totally focused on them and prioritized the benefit-related tasks they regularly come to VA.gov to complete</a:t>
            </a:r>
            <a:endParaRPr/>
          </a:p>
          <a:p>
            <a:pPr indent="-317500" lvl="0" marL="457200" rtl="0" algn="l">
              <a:spcBef>
                <a:spcPts val="0"/>
              </a:spcBef>
              <a:spcAft>
                <a:spcPts val="0"/>
              </a:spcAft>
              <a:buSzPts val="1400"/>
              <a:buChar char="-"/>
            </a:pPr>
            <a:r>
              <a:rPr lang="en-US"/>
              <a:t>Having to mentally parse through links and content that isn’t related to their task isn’t helpful - many found it frustrating</a:t>
            </a:r>
            <a:endParaRPr/>
          </a:p>
          <a:p>
            <a:pPr indent="-317500" lvl="0" marL="457200" rtl="0" algn="l">
              <a:spcBef>
                <a:spcPts val="0"/>
              </a:spcBef>
              <a:spcAft>
                <a:spcPts val="0"/>
              </a:spcAft>
              <a:buSzPts val="1400"/>
              <a:buChar char="-"/>
            </a:pPr>
            <a:r>
              <a:rPr lang="en-US"/>
              <a:t>Stakeholders described this kind of personalized, task-based experience as their goal during our interviews</a:t>
            </a:r>
            <a:endParaRPr/>
          </a:p>
          <a:p>
            <a:pPr indent="-317500" lvl="0" marL="457200" rtl="0" algn="l">
              <a:spcBef>
                <a:spcPts val="0"/>
              </a:spcBef>
              <a:spcAft>
                <a:spcPts val="0"/>
              </a:spcAft>
              <a:buSzPts val="1400"/>
              <a:buChar char="-"/>
            </a:pPr>
            <a:r>
              <a:rPr lang="en-US"/>
              <a:t>We saw this pattern across the sites we looked at for our comparative analysis.</a:t>
            </a:r>
            <a:endParaRPr/>
          </a:p>
          <a:p>
            <a:pPr indent="-317500" lvl="0" marL="457200" rtl="0" algn="l">
              <a:spcBef>
                <a:spcPts val="0"/>
              </a:spcBef>
              <a:spcAft>
                <a:spcPts val="0"/>
              </a:spcAft>
              <a:buSzPts val="1400"/>
              <a:buChar char="-"/>
            </a:pPr>
            <a:r>
              <a:rPr lang="en-US"/>
              <a:t>We should focus the logged-in homepage on helping Veterans complete tasks as directly as possible.</a:t>
            </a:r>
            <a:endParaRPr/>
          </a:p>
          <a:p>
            <a:pPr indent="-317500" lvl="0" marL="457200" rtl="0" algn="l">
              <a:spcBef>
                <a:spcPts val="0"/>
              </a:spcBef>
              <a:spcAft>
                <a:spcPts val="0"/>
              </a:spcAft>
              <a:buSzPts val="1400"/>
              <a:buChar char="-"/>
            </a:pPr>
            <a:r>
              <a:rPr lang="en-US"/>
              <a:t>We should minimize content on the logged-in homepage that is not specific to the user.</a:t>
            </a:r>
            <a:endParaRPr/>
          </a:p>
          <a:p>
            <a:pPr indent="-317500" lvl="0" marL="457200" rtl="0" algn="l">
              <a:spcBef>
                <a:spcPts val="0"/>
              </a:spcBef>
              <a:spcAft>
                <a:spcPts val="0"/>
              </a:spcAft>
              <a:buSzPts val="1400"/>
              <a:buChar char="-"/>
            </a:pPr>
            <a:r>
              <a:rPr lang="en-US"/>
              <a:t>We should leverage data to intelligently provide users with benefit recommendations and guide them to information about benefits they don't have.</a:t>
            </a:r>
            <a:endParaRPr/>
          </a:p>
          <a:p>
            <a:pPr indent="-317500" lvl="0" marL="457200" rtl="0" algn="l">
              <a:spcBef>
                <a:spcPts val="0"/>
              </a:spcBef>
              <a:spcAft>
                <a:spcPts val="0"/>
              </a:spcAft>
              <a:buSzPts val="1400"/>
              <a:buChar char="-"/>
            </a:pPr>
            <a:r>
              <a:rPr lang="en-US"/>
              <a:t> </a:t>
            </a:r>
            <a:endParaRPr/>
          </a:p>
        </p:txBody>
      </p:sp>
      <p:sp>
        <p:nvSpPr>
          <p:cNvPr id="164" name="Google Shape;164;g60b7b7965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g80cbb9660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0cbb9660c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This was clear across all of our discovery activities except the comparative analysis. These benefits require more active management, so that makes sense</a:t>
            </a:r>
            <a:endParaRPr/>
          </a:p>
          <a:p>
            <a:pPr indent="-317500" lvl="0" marL="457200" rtl="0" algn="l">
              <a:spcBef>
                <a:spcPts val="0"/>
              </a:spcBef>
              <a:spcAft>
                <a:spcPts val="0"/>
              </a:spcAft>
              <a:buSzPts val="1400"/>
              <a:buChar char="-"/>
            </a:pPr>
            <a:r>
              <a:rPr lang="en-US"/>
              <a:t>We saw these prioritized on the pages Veterans created which echos what we learned from our 2018 research studies</a:t>
            </a:r>
            <a:endParaRPr/>
          </a:p>
          <a:p>
            <a:pPr indent="-317500" lvl="0" marL="457200" rtl="0" algn="l">
              <a:spcBef>
                <a:spcPts val="0"/>
              </a:spcBef>
              <a:spcAft>
                <a:spcPts val="0"/>
              </a:spcAft>
              <a:buSzPts val="1400"/>
              <a:buChar char="-"/>
            </a:pPr>
            <a:r>
              <a:rPr lang="en-US"/>
              <a:t>Analytics tell us tools related to health care and </a:t>
            </a:r>
            <a:r>
              <a:rPr lang="en-US"/>
              <a:t>disability</a:t>
            </a:r>
            <a:r>
              <a:rPr lang="en-US"/>
              <a:t> are the most popular tools, specifically: claim status, secure messaging, RX refills, and viewing lab/test results</a:t>
            </a:r>
            <a:endParaRPr/>
          </a:p>
          <a:p>
            <a:pPr indent="-317500" lvl="0" marL="457200" rtl="0" algn="l">
              <a:spcBef>
                <a:spcPts val="0"/>
              </a:spcBef>
              <a:spcAft>
                <a:spcPts val="0"/>
              </a:spcAft>
              <a:buSzPts val="1400"/>
              <a:buChar char="-"/>
            </a:pPr>
            <a:r>
              <a:rPr lang="en-US"/>
              <a:t>We should prioritize these benefits on our logged-in homepage.</a:t>
            </a:r>
            <a:endParaRPr/>
          </a:p>
          <a:p>
            <a:pPr indent="-317500" lvl="0" marL="457200" rtl="0" algn="l">
              <a:spcBef>
                <a:spcPts val="0"/>
              </a:spcBef>
              <a:spcAft>
                <a:spcPts val="0"/>
              </a:spcAft>
              <a:buSzPts val="1400"/>
              <a:buChar char="-"/>
            </a:pPr>
            <a:r>
              <a:rPr lang="en-US"/>
              <a:t>We should explore whether we can provide users a way to complete health and disability tasks from their logged-in homepage.</a:t>
            </a:r>
            <a:endParaRPr/>
          </a:p>
        </p:txBody>
      </p:sp>
      <p:sp>
        <p:nvSpPr>
          <p:cNvPr id="172" name="Google Shape;172;g80cbb9660c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80cbb9660c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0cbb9660c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People are interested in information related to any of their active benefits, not just health care or disability</a:t>
            </a:r>
            <a:endParaRPr/>
          </a:p>
          <a:p>
            <a:pPr indent="-317500" lvl="0" marL="457200" rtl="0" algn="l">
              <a:spcBef>
                <a:spcPts val="0"/>
              </a:spcBef>
              <a:spcAft>
                <a:spcPts val="0"/>
              </a:spcAft>
              <a:buSzPts val="1400"/>
              <a:buChar char="-"/>
            </a:pPr>
            <a:r>
              <a:rPr lang="en-US"/>
              <a:t>Education was the most common benefit mentioned, especially GI Bill balance and payment information</a:t>
            </a:r>
            <a:endParaRPr/>
          </a:p>
          <a:p>
            <a:pPr indent="0" lvl="0" marL="457200" rtl="0" algn="l">
              <a:spcBef>
                <a:spcPts val="0"/>
              </a:spcBef>
              <a:spcAft>
                <a:spcPts val="0"/>
              </a:spcAft>
              <a:buNone/>
            </a:pPr>
            <a:r>
              <a:t/>
            </a:r>
            <a:endParaRPr/>
          </a:p>
        </p:txBody>
      </p:sp>
      <p:sp>
        <p:nvSpPr>
          <p:cNvPr id="180" name="Google Shape;180;g80cbb9660c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0cbb9660c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0cbb9660c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Easy access to documents and records were important to all participants in our study, which is also </a:t>
            </a:r>
            <a:r>
              <a:rPr lang="en-US"/>
              <a:t>consistent</a:t>
            </a:r>
            <a:r>
              <a:rPr lang="en-US"/>
              <a:t> with what we saw in the 2018 research studies.</a:t>
            </a:r>
            <a:endParaRPr/>
          </a:p>
          <a:p>
            <a:pPr indent="-317500" lvl="0" marL="457200" rtl="0" algn="l">
              <a:spcBef>
                <a:spcPts val="0"/>
              </a:spcBef>
              <a:spcAft>
                <a:spcPts val="0"/>
              </a:spcAft>
              <a:buSzPts val="1400"/>
              <a:buChar char="-"/>
            </a:pPr>
            <a:r>
              <a:rPr lang="en-US"/>
              <a:t>M</a:t>
            </a:r>
            <a:r>
              <a:rPr lang="en-US"/>
              <a:t>any created a dedicated area for this on their homepage</a:t>
            </a:r>
            <a:endParaRPr/>
          </a:p>
          <a:p>
            <a:pPr indent="-317500" lvl="0" marL="457200" rtl="0" algn="l">
              <a:spcBef>
                <a:spcPts val="0"/>
              </a:spcBef>
              <a:spcAft>
                <a:spcPts val="0"/>
              </a:spcAft>
              <a:buSzPts val="1400"/>
              <a:buChar char="-"/>
            </a:pPr>
            <a:r>
              <a:rPr lang="en-US"/>
              <a:t>Page view and search data also tell us downloading records and documents are a priority for Veterans, and that downloading benefit letters is a popular next step from My VA.</a:t>
            </a:r>
            <a:endParaRPr/>
          </a:p>
          <a:p>
            <a:pPr indent="-317500" lvl="0" marL="457200" rtl="0" algn="l">
              <a:spcBef>
                <a:spcPts val="0"/>
              </a:spcBef>
              <a:spcAft>
                <a:spcPts val="0"/>
              </a:spcAft>
              <a:buSzPts val="1400"/>
              <a:buChar char="-"/>
            </a:pPr>
            <a:r>
              <a:rPr lang="en-US"/>
              <a:t>Preserve the direct access to records and documents we currently provide on the logged-in homepage.</a:t>
            </a:r>
            <a:endParaRPr/>
          </a:p>
          <a:p>
            <a:pPr indent="-317500" lvl="0" marL="457200" rtl="0" algn="l">
              <a:spcBef>
                <a:spcPts val="0"/>
              </a:spcBef>
              <a:spcAft>
                <a:spcPts val="0"/>
              </a:spcAft>
              <a:buSzPts val="1400"/>
              <a:buChar char="-"/>
            </a:pPr>
            <a:r>
              <a:rPr lang="en-US"/>
              <a:t>We should consider further elevating these items in our authenticated navigation.</a:t>
            </a:r>
            <a:endParaRPr/>
          </a:p>
          <a:p>
            <a:pPr indent="-317500" lvl="0" marL="457200" rtl="0" algn="l">
              <a:spcBef>
                <a:spcPts val="0"/>
              </a:spcBef>
              <a:spcAft>
                <a:spcPts val="0"/>
              </a:spcAft>
              <a:buSzPts val="1400"/>
              <a:buChar char="-"/>
            </a:pPr>
            <a:r>
              <a:rPr lang="en-US"/>
              <a:t>We should explore whether or not creating a centralized space for records and documents would be an impactful improvement for Veterans.</a:t>
            </a:r>
            <a:endParaRPr/>
          </a:p>
          <a:p>
            <a:pPr indent="0" lvl="0" marL="457200" rtl="0" algn="l">
              <a:spcBef>
                <a:spcPts val="0"/>
              </a:spcBef>
              <a:spcAft>
                <a:spcPts val="0"/>
              </a:spcAft>
              <a:buNone/>
            </a:pPr>
            <a:r>
              <a:t/>
            </a:r>
            <a:endParaRPr/>
          </a:p>
        </p:txBody>
      </p:sp>
      <p:sp>
        <p:nvSpPr>
          <p:cNvPr id="188" name="Google Shape;188;g80cbb9660c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80cbb9660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cbb9660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Bottom line: our users span a wide range of life phases and use cases and VA.gov needs to adapt to meet these changes.  </a:t>
            </a:r>
            <a:endParaRPr/>
          </a:p>
          <a:p>
            <a:pPr indent="-317500" lvl="0" marL="457200" rtl="0" algn="l">
              <a:spcBef>
                <a:spcPts val="0"/>
              </a:spcBef>
              <a:spcAft>
                <a:spcPts val="0"/>
              </a:spcAft>
              <a:buSzPts val="1400"/>
              <a:buChar char="-"/>
            </a:pPr>
            <a:r>
              <a:rPr lang="en-US"/>
              <a:t>As you dive more deeply into this work, looking at the journey maps will be helpful in understanding how Veteran needs change over time</a:t>
            </a:r>
            <a:endParaRPr/>
          </a:p>
          <a:p>
            <a:pPr indent="-317500" lvl="0" marL="457200" rtl="0" algn="l">
              <a:spcBef>
                <a:spcPts val="0"/>
              </a:spcBef>
              <a:spcAft>
                <a:spcPts val="0"/>
              </a:spcAft>
              <a:buSzPts val="1400"/>
              <a:buChar char="-"/>
            </a:pPr>
            <a:r>
              <a:rPr lang="en-US"/>
              <a:t>In our study, everyone talked about what was important to them now, and many referenced how things changed over time.</a:t>
            </a:r>
            <a:endParaRPr/>
          </a:p>
          <a:p>
            <a:pPr indent="-317500" lvl="1" marL="914400" rtl="0" algn="l">
              <a:spcBef>
                <a:spcPts val="0"/>
              </a:spcBef>
              <a:spcAft>
                <a:spcPts val="0"/>
              </a:spcAft>
              <a:buSzPts val="1400"/>
              <a:buChar char="-"/>
            </a:pPr>
            <a:r>
              <a:rPr lang="en-US"/>
              <a:t>Example: one older participant was really interested in wellness information like managing diet and chronic pain, and talked about how that has become increasingly more important as he’s gotten older</a:t>
            </a:r>
            <a:endParaRPr/>
          </a:p>
          <a:p>
            <a:pPr indent="-317500" lvl="0" marL="457200" rtl="0" algn="l">
              <a:spcBef>
                <a:spcPts val="0"/>
              </a:spcBef>
              <a:spcAft>
                <a:spcPts val="0"/>
              </a:spcAft>
              <a:buSzPts val="1400"/>
              <a:buChar char="-"/>
            </a:pPr>
            <a:r>
              <a:rPr lang="en-US"/>
              <a:t>Veterans also talked about wanting to learn more about general updates from the VA, and being interested in broader health and wellness information</a:t>
            </a:r>
            <a:endParaRPr/>
          </a:p>
          <a:p>
            <a:pPr indent="-317500" lvl="0" marL="457200" rtl="0" algn="l">
              <a:spcBef>
                <a:spcPts val="0"/>
              </a:spcBef>
              <a:spcAft>
                <a:spcPts val="0"/>
              </a:spcAft>
              <a:buSzPts val="1400"/>
              <a:buChar char="-"/>
            </a:pPr>
            <a:r>
              <a:rPr lang="en-US"/>
              <a:t>We also need to consider Veterans who have recently separated and are new to the VA; the Personalization 2.0 studies last year taught us that we need an onboarding experience.  </a:t>
            </a:r>
            <a:endParaRPr/>
          </a:p>
          <a:p>
            <a:pPr indent="-317500" lvl="0" marL="457200" rtl="0" algn="l">
              <a:spcBef>
                <a:spcPts val="0"/>
              </a:spcBef>
              <a:spcAft>
                <a:spcPts val="0"/>
              </a:spcAft>
              <a:buSzPts val="1400"/>
              <a:buChar char="-"/>
            </a:pPr>
            <a:r>
              <a:rPr lang="en-US"/>
              <a:t>It’s</a:t>
            </a:r>
            <a:r>
              <a:rPr lang="en-US"/>
              <a:t> critical that our homepage is equally useful for the Veteran who has no benefits as it is for the Veteran who has many.</a:t>
            </a:r>
            <a:endParaRPr/>
          </a:p>
          <a:p>
            <a:pPr indent="-317500" lvl="0" marL="457200" rtl="0" algn="l">
              <a:spcBef>
                <a:spcPts val="0"/>
              </a:spcBef>
              <a:spcAft>
                <a:spcPts val="0"/>
              </a:spcAft>
              <a:buSzPts val="1400"/>
              <a:buChar char="-"/>
            </a:pPr>
            <a:r>
              <a:rPr lang="en-US"/>
              <a:t>Ensure the logged-in homepage helps Veterans explore new benefits, get updates from the VA, and find broader healthcare information on the logged-in homepage.</a:t>
            </a:r>
            <a:endParaRPr/>
          </a:p>
        </p:txBody>
      </p:sp>
      <p:sp>
        <p:nvSpPr>
          <p:cNvPr id="196" name="Google Shape;196;g80cbb9660c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80cbb9660c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80cbb9660c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At the end of our user sessions, we showed Veterans a blue sky prototype that was created during the vets.gov to VA.gov transition</a:t>
            </a:r>
            <a:endParaRPr/>
          </a:p>
          <a:p>
            <a:pPr indent="-317500" lvl="0" marL="457200" rtl="0" algn="l">
              <a:spcBef>
                <a:spcPts val="0"/>
              </a:spcBef>
              <a:spcAft>
                <a:spcPts val="0"/>
              </a:spcAft>
              <a:buSzPts val="1400"/>
              <a:buChar char="-"/>
            </a:pPr>
            <a:r>
              <a:rPr lang="en-US"/>
              <a:t>Most people</a:t>
            </a:r>
            <a:r>
              <a:rPr lang="en-US"/>
              <a:t> were really excited it</a:t>
            </a:r>
            <a:endParaRPr/>
          </a:p>
          <a:p>
            <a:pPr indent="-317500" lvl="0" marL="457200" rtl="0" algn="l">
              <a:spcBef>
                <a:spcPts val="0"/>
              </a:spcBef>
              <a:spcAft>
                <a:spcPts val="0"/>
              </a:spcAft>
              <a:buSzPts val="1400"/>
              <a:buChar char="-"/>
            </a:pPr>
            <a:r>
              <a:rPr lang="en-US"/>
              <a:t>Things that were particularly useful for them was the </a:t>
            </a:r>
            <a:endParaRPr/>
          </a:p>
          <a:p>
            <a:pPr indent="-317500" lvl="1" marL="914400" rtl="0" algn="l">
              <a:spcBef>
                <a:spcPts val="0"/>
              </a:spcBef>
              <a:spcAft>
                <a:spcPts val="0"/>
              </a:spcAft>
              <a:buSzPts val="1400"/>
              <a:buChar char="-"/>
            </a:pPr>
            <a:r>
              <a:rPr lang="en-US"/>
              <a:t>sidebar navigation</a:t>
            </a:r>
            <a:endParaRPr/>
          </a:p>
          <a:p>
            <a:pPr indent="-317500" lvl="1" marL="914400" rtl="0" algn="l">
              <a:spcBef>
                <a:spcPts val="0"/>
              </a:spcBef>
              <a:spcAft>
                <a:spcPts val="0"/>
              </a:spcAft>
              <a:buSzPts val="1400"/>
              <a:buChar char="-"/>
            </a:pPr>
            <a:r>
              <a:rPr lang="en-US"/>
              <a:t>summary or snapshot of information about each benefit grouping</a:t>
            </a:r>
            <a:endParaRPr/>
          </a:p>
          <a:p>
            <a:pPr indent="-317500" lvl="1" marL="914400" rtl="0" algn="l">
              <a:spcBef>
                <a:spcPts val="0"/>
              </a:spcBef>
              <a:spcAft>
                <a:spcPts val="0"/>
              </a:spcAft>
              <a:buSzPts val="1400"/>
              <a:buChar char="-"/>
            </a:pPr>
            <a:r>
              <a:rPr lang="en-US"/>
              <a:t>notifications were really clear to them</a:t>
            </a:r>
            <a:endParaRPr/>
          </a:p>
          <a:p>
            <a:pPr indent="-317500" lvl="1" marL="914400" rtl="0" algn="l">
              <a:spcBef>
                <a:spcPts val="0"/>
              </a:spcBef>
              <a:spcAft>
                <a:spcPts val="0"/>
              </a:spcAft>
              <a:buSzPts val="1400"/>
              <a:buChar char="-"/>
            </a:pPr>
            <a:r>
              <a:rPr lang="en-US"/>
              <a:t>recommendations and local info</a:t>
            </a:r>
            <a:endParaRPr/>
          </a:p>
          <a:p>
            <a:pPr indent="-317500" lvl="0" marL="457200" rtl="0" algn="l">
              <a:spcBef>
                <a:spcPts val="0"/>
              </a:spcBef>
              <a:spcAft>
                <a:spcPts val="0"/>
              </a:spcAft>
              <a:buSzPts val="1400"/>
              <a:buChar char="-"/>
            </a:pPr>
            <a:r>
              <a:rPr lang="en-US"/>
              <a:t>Everyone easily understood what each thing did and they felt it would be useful</a:t>
            </a:r>
            <a:endParaRPr/>
          </a:p>
          <a:p>
            <a:pPr indent="-317500" lvl="0" marL="457200" rtl="0" algn="l">
              <a:spcBef>
                <a:spcPts val="0"/>
              </a:spcBef>
              <a:spcAft>
                <a:spcPts val="0"/>
              </a:spcAft>
              <a:buSzPts val="1400"/>
              <a:buChar char="-"/>
            </a:pPr>
            <a:r>
              <a:rPr lang="en-US"/>
              <a:t>As you move forward, I recommend leveraging elements of this design</a:t>
            </a:r>
            <a:endParaRPr/>
          </a:p>
          <a:p>
            <a:pPr indent="-317500" lvl="0" marL="457200" rtl="0" algn="l">
              <a:spcBef>
                <a:spcPts val="0"/>
              </a:spcBef>
              <a:spcAft>
                <a:spcPts val="0"/>
              </a:spcAft>
              <a:buSzPts val="1400"/>
              <a:buChar char="-"/>
            </a:pPr>
            <a:r>
              <a:rPr lang="en-US"/>
              <a:t>Not going to show you now because I don’t want to influence the next part of our sessions</a:t>
            </a:r>
            <a:endParaRPr/>
          </a:p>
        </p:txBody>
      </p:sp>
      <p:sp>
        <p:nvSpPr>
          <p:cNvPr id="204" name="Google Shape;204;g80cbb9660c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g80cbb9660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0cbb9660c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We asked participants to describe their typical experience on VA.gov, and the link-heavy approach of the current logged-in homepage frequently came up as being overwhelming. Participants feel they have to hunt around to complete their tasks.</a:t>
            </a:r>
            <a:endParaRPr/>
          </a:p>
          <a:p>
            <a:pPr indent="-317500" lvl="0" marL="457200" rtl="0" algn="l">
              <a:spcBef>
                <a:spcPts val="0"/>
              </a:spcBef>
              <a:spcAft>
                <a:spcPts val="0"/>
              </a:spcAft>
              <a:buSzPts val="1400"/>
              <a:buChar char="-"/>
            </a:pPr>
            <a:r>
              <a:rPr lang="en-US"/>
              <a:t>On their own pages, people expected a variety of ways to complete tasks.</a:t>
            </a:r>
            <a:endParaRPr/>
          </a:p>
          <a:p>
            <a:pPr indent="-317500" lvl="0" marL="457200" rtl="0" algn="l">
              <a:spcBef>
                <a:spcPts val="0"/>
              </a:spcBef>
              <a:spcAft>
                <a:spcPts val="0"/>
              </a:spcAft>
              <a:buSzPts val="1400"/>
              <a:buChar char="-"/>
            </a:pPr>
            <a:r>
              <a:rPr lang="en-US"/>
              <a:t>The pattern we saw was that they expected a link for more detailed tasks like reviewing records, but wanted to do things </a:t>
            </a:r>
            <a:r>
              <a:rPr lang="en-US"/>
              <a:t>they</a:t>
            </a:r>
            <a:r>
              <a:rPr lang="en-US"/>
              <a:t> </a:t>
            </a:r>
            <a:r>
              <a:rPr lang="en-US"/>
              <a:t>perceive</a:t>
            </a:r>
            <a:r>
              <a:rPr lang="en-US"/>
              <a:t> to be more straightforward right on their page</a:t>
            </a:r>
            <a:endParaRPr/>
          </a:p>
          <a:p>
            <a:pPr indent="-317500" lvl="1" marL="914400" rtl="0" algn="l">
              <a:spcBef>
                <a:spcPts val="0"/>
              </a:spcBef>
              <a:spcAft>
                <a:spcPts val="0"/>
              </a:spcAft>
              <a:buSzPts val="1400"/>
              <a:buChar char="-"/>
            </a:pPr>
            <a:r>
              <a:rPr lang="en-US"/>
              <a:t>eg prescription refills</a:t>
            </a:r>
            <a:endParaRPr/>
          </a:p>
          <a:p>
            <a:pPr indent="-317500" lvl="0" marL="457200" rtl="0" algn="l">
              <a:spcBef>
                <a:spcPts val="0"/>
              </a:spcBef>
              <a:spcAft>
                <a:spcPts val="0"/>
              </a:spcAft>
              <a:buSzPts val="1400"/>
              <a:buChar char="-"/>
            </a:pPr>
            <a:r>
              <a:rPr lang="en-US"/>
              <a:t>People </a:t>
            </a:r>
            <a:r>
              <a:rPr lang="en-US"/>
              <a:t>specifically</a:t>
            </a:r>
            <a:r>
              <a:rPr lang="en-US"/>
              <a:t> referenced common patterns seen in the private sector when making their pages, like a calendar widget to schedule appointments or dropdown menus like they see on their banking sites</a:t>
            </a:r>
            <a:endParaRPr/>
          </a:p>
          <a:p>
            <a:pPr indent="-317500" lvl="0" marL="457200" rtl="0" algn="l">
              <a:spcBef>
                <a:spcPts val="0"/>
              </a:spcBef>
              <a:spcAft>
                <a:spcPts val="0"/>
              </a:spcAft>
              <a:buSzPts val="1400"/>
              <a:buChar char="-"/>
            </a:pPr>
            <a:r>
              <a:rPr lang="en-US"/>
              <a:t>We should investigate allowing users to complete tasks on the homepage. For more complex tasks, links into tools are likely still a more appropriate solution.</a:t>
            </a:r>
            <a:endParaRPr/>
          </a:p>
          <a:p>
            <a:pPr indent="-317500" lvl="0" marL="457200" rtl="0" algn="l">
              <a:spcBef>
                <a:spcPts val="0"/>
              </a:spcBef>
              <a:spcAft>
                <a:spcPts val="0"/>
              </a:spcAft>
              <a:buSzPts val="1400"/>
              <a:buChar char="-"/>
            </a:pPr>
            <a:r>
              <a:rPr lang="en-US"/>
              <a:t>Leveraging patterns seen in the private sector will help the new homepage feel more familiar to users.</a:t>
            </a:r>
            <a:endParaRPr/>
          </a:p>
          <a:p>
            <a:pPr indent="-317500" lvl="0" marL="457200" rtl="0" algn="l">
              <a:spcBef>
                <a:spcPts val="0"/>
              </a:spcBef>
              <a:spcAft>
                <a:spcPts val="0"/>
              </a:spcAft>
              <a:buSzPts val="1400"/>
              <a:buChar char="-"/>
            </a:pPr>
            <a:r>
              <a:t/>
            </a:r>
            <a:endParaRPr/>
          </a:p>
        </p:txBody>
      </p:sp>
      <p:sp>
        <p:nvSpPr>
          <p:cNvPr id="212" name="Google Shape;212;g80cbb9660c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g80cbb9660c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80cbb9660c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Sidebar navigation in blue sky prototype helped people scan the list of content and tools available</a:t>
            </a:r>
            <a:endParaRPr/>
          </a:p>
          <a:p>
            <a:pPr indent="-317500" lvl="0" marL="457200" rtl="0" algn="l">
              <a:spcBef>
                <a:spcPts val="0"/>
              </a:spcBef>
              <a:spcAft>
                <a:spcPts val="0"/>
              </a:spcAft>
              <a:buSzPts val="1400"/>
              <a:buChar char="-"/>
            </a:pPr>
            <a:r>
              <a:rPr lang="en-US"/>
              <a:t>We saw the navigation change across board in our comparative analysis; consider your experience when you go to your banking or insurance homepage, and then log in. </a:t>
            </a:r>
            <a:endParaRPr/>
          </a:p>
          <a:p>
            <a:pPr indent="-317500" lvl="0" marL="457200" rtl="0" algn="l">
              <a:spcBef>
                <a:spcPts val="0"/>
              </a:spcBef>
              <a:spcAft>
                <a:spcPts val="0"/>
              </a:spcAft>
              <a:buSzPts val="1400"/>
              <a:buChar char="-"/>
            </a:pPr>
            <a:r>
              <a:rPr lang="en-US"/>
              <a:t>Providing a logged-in navigation will help users move through the site more efficiently</a:t>
            </a:r>
            <a:endParaRPr/>
          </a:p>
          <a:p>
            <a:pPr indent="-317500" lvl="0" marL="457200" rtl="0" algn="l">
              <a:spcBef>
                <a:spcPts val="0"/>
              </a:spcBef>
              <a:spcAft>
                <a:spcPts val="0"/>
              </a:spcAft>
              <a:buSzPts val="1400"/>
              <a:buChar char="-"/>
            </a:pPr>
            <a:r>
              <a:rPr lang="en-US"/>
              <a:t>Require a lot of collaboration with IA and Public Websites team</a:t>
            </a:r>
            <a:endParaRPr/>
          </a:p>
        </p:txBody>
      </p:sp>
      <p:sp>
        <p:nvSpPr>
          <p:cNvPr id="220" name="Google Shape;220;g80cbb9660c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09651d10e_3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1" name="Google Shape;91;g609651d10e_3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609651d10e_3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80cbb9660c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0cbb9660c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SzPts val="1400"/>
              <a:buChar char="-"/>
            </a:pPr>
            <a:r>
              <a:rPr lang="en-US"/>
              <a:t>Notifications and updates didn’t organically come up in user sessions the way I expected them. Many times I  had to specifically ask about them</a:t>
            </a:r>
            <a:endParaRPr/>
          </a:p>
          <a:p>
            <a:pPr indent="-317500" lvl="0" marL="457200" rtl="0" algn="l">
              <a:spcBef>
                <a:spcPts val="0"/>
              </a:spcBef>
              <a:spcAft>
                <a:spcPts val="0"/>
              </a:spcAft>
              <a:buSzPts val="1400"/>
              <a:buChar char="-"/>
            </a:pPr>
            <a:r>
              <a:rPr lang="en-US"/>
              <a:t>Many said they expect that kind of information to come via a phone call, email, or physical mail either because that's what they're used to, or because it's the easiest way to reach them.</a:t>
            </a:r>
            <a:endParaRPr/>
          </a:p>
          <a:p>
            <a:pPr indent="-317500" lvl="0" marL="457200" rtl="0" algn="l">
              <a:spcBef>
                <a:spcPts val="0"/>
              </a:spcBef>
              <a:spcAft>
                <a:spcPts val="0"/>
              </a:spcAft>
              <a:buSzPts val="1400"/>
              <a:buChar char="-"/>
            </a:pPr>
            <a:r>
              <a:rPr lang="en-US"/>
              <a:t>Gave the prompt to imagine they could get updates right on their pages, Veterans placed updates and notifications near the top, but there wasn't one consistent placement across the sessions.</a:t>
            </a:r>
            <a:endParaRPr/>
          </a:p>
          <a:p>
            <a:pPr indent="-317500" lvl="0" marL="457200" rtl="0" algn="l">
              <a:spcBef>
                <a:spcPts val="0"/>
              </a:spcBef>
              <a:spcAft>
                <a:spcPts val="0"/>
              </a:spcAft>
              <a:buSzPts val="1400"/>
              <a:buChar char="-"/>
            </a:pPr>
            <a:r>
              <a:rPr lang="en-US"/>
              <a:t>Tells us what is most important is that the updates are clear and hard to miss.</a:t>
            </a:r>
            <a:endParaRPr/>
          </a:p>
          <a:p>
            <a:pPr indent="-317500" lvl="0" marL="457200" rtl="0" algn="l">
              <a:spcBef>
                <a:spcPts val="0"/>
              </a:spcBef>
              <a:spcAft>
                <a:spcPts val="0"/>
              </a:spcAft>
              <a:buSzPts val="1400"/>
              <a:buChar char="-"/>
            </a:pPr>
            <a:r>
              <a:rPr lang="en-US"/>
              <a:t>We should include notifications on the logged-in homepage, somewhere at the top of the page.</a:t>
            </a:r>
            <a:endParaRPr/>
          </a:p>
          <a:p>
            <a:pPr indent="-317500" lvl="0" marL="457200" rtl="0" algn="l">
              <a:spcBef>
                <a:spcPts val="0"/>
              </a:spcBef>
              <a:spcAft>
                <a:spcPts val="0"/>
              </a:spcAft>
              <a:buSzPts val="1400"/>
              <a:buChar char="-"/>
            </a:pPr>
            <a:r>
              <a:rPr lang="en-US"/>
              <a:t>We should test different approaches to notification placement, including a dedicated Notification center, alert-style banners at the top of the page, and notifications in-line with the item in question (as seen on the Claims section in the blue sky prototype).</a:t>
            </a:r>
            <a:endParaRPr/>
          </a:p>
          <a:p>
            <a:pPr indent="-317500" lvl="0" marL="457200" rtl="0" algn="l">
              <a:spcBef>
                <a:spcPts val="0"/>
              </a:spcBef>
              <a:spcAft>
                <a:spcPts val="0"/>
              </a:spcAft>
              <a:buSzPts val="1400"/>
              <a:buChar char="-"/>
            </a:pPr>
            <a:r>
              <a:rPr lang="en-US"/>
              <a:t>Consider the various channels of communication the VA uses to reach out to Veterans as VA.gov's notification experience matures.</a:t>
            </a:r>
            <a:endParaRPr/>
          </a:p>
          <a:p>
            <a:pPr indent="0" lvl="0" marL="457200" rtl="0" algn="l">
              <a:spcBef>
                <a:spcPts val="0"/>
              </a:spcBef>
              <a:spcAft>
                <a:spcPts val="0"/>
              </a:spcAft>
              <a:buNone/>
            </a:pPr>
            <a:r>
              <a:t/>
            </a:r>
            <a:endParaRPr/>
          </a:p>
        </p:txBody>
      </p:sp>
      <p:sp>
        <p:nvSpPr>
          <p:cNvPr id="228" name="Google Shape;228;g80cbb9660c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625eb06ded_0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625eb06ded_0_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625eb06ded_0_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1" name="Shape 241"/>
        <p:cNvGrpSpPr/>
        <p:nvPr/>
      </p:nvGrpSpPr>
      <p:grpSpPr>
        <a:xfrm>
          <a:off x="0" y="0"/>
          <a:ext cx="0" cy="0"/>
          <a:chOff x="0" y="0"/>
          <a:chExt cx="0" cy="0"/>
        </a:xfrm>
      </p:grpSpPr>
      <p:sp>
        <p:nvSpPr>
          <p:cNvPr id="242" name="Google Shape;242;g60a69530f0_22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60a69530f0_22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609651d10e_24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09651d10e_24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609651d10e_24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0b0dd508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60b0dd508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Google Shape;259;g60a69530f0_13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60a69530f0_13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marR="88465" rtl="0" algn="l">
              <a:lnSpc>
                <a:spcPct val="120000"/>
              </a:lnSpc>
              <a:spcBef>
                <a:spcPts val="0"/>
              </a:spcBef>
              <a:spcAft>
                <a:spcPts val="0"/>
              </a:spcAft>
              <a:buNone/>
            </a:pPr>
            <a:r>
              <a:t/>
            </a:r>
            <a:endParaRPr/>
          </a:p>
        </p:txBody>
      </p:sp>
      <p:sp>
        <p:nvSpPr>
          <p:cNvPr id="261" name="Google Shape;261;g60a69530f0_13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0a69530f0_22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g60a69530f0_22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0a69530f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60a69530f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60a69530f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be83f4515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be83f4515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7be83f4515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608f93152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608f931520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608f931520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625eb06ded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625eb06ded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625eb06ded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625eb06ded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625eb06ded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608f931520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608f931520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35" name="Google Shape;135;g608f931520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5d09d270e8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5d09d270e8_2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5d09d270e8_2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algn="ctr">
              <a:spcBef>
                <a:spcPts val="800"/>
              </a:spcBef>
              <a:spcAft>
                <a:spcPts val="0"/>
              </a:spcAft>
              <a:buNone/>
              <a:defRPr b="1" sz="1800">
                <a:solidFill>
                  <a:srgbClr val="F2F2F2"/>
                </a:solidFill>
              </a:defRPr>
            </a:lvl1pPr>
            <a:lvl2pPr lvl="1">
              <a:spcBef>
                <a:spcPts val="800"/>
              </a:spcBef>
              <a:spcAft>
                <a:spcPts val="0"/>
              </a:spcAft>
              <a:buNone/>
              <a:defRPr/>
            </a:lvl2pPr>
            <a:lvl3pPr lvl="2">
              <a:spcBef>
                <a:spcPts val="800"/>
              </a:spcBef>
              <a:spcAft>
                <a:spcPts val="0"/>
              </a:spcAft>
              <a:buNone/>
              <a:defRPr/>
            </a:lvl3pPr>
            <a:lvl4pPr lvl="3">
              <a:spcBef>
                <a:spcPts val="800"/>
              </a:spcBef>
              <a:spcAft>
                <a:spcPts val="0"/>
              </a:spcAft>
              <a:buNone/>
              <a:defRPr/>
            </a:lvl4pPr>
            <a:lvl5pPr lvl="4">
              <a:spcBef>
                <a:spcPts val="800"/>
              </a:spcBef>
              <a:spcAft>
                <a:spcPts val="0"/>
              </a:spcAft>
              <a:buNone/>
              <a:defRPr/>
            </a:lvl5pPr>
            <a:lvl6pPr lvl="5">
              <a:spcBef>
                <a:spcPts val="800"/>
              </a:spcBef>
              <a:spcAft>
                <a:spcPts val="0"/>
              </a:spcAft>
              <a:buNone/>
              <a:defRPr/>
            </a:lvl6pPr>
            <a:lvl7pPr lvl="6">
              <a:spcBef>
                <a:spcPts val="800"/>
              </a:spcBef>
              <a:spcAft>
                <a:spcPts val="0"/>
              </a:spcAft>
              <a:buNone/>
              <a:defRPr/>
            </a:lvl7pPr>
            <a:lvl8pPr lvl="7">
              <a:spcBef>
                <a:spcPts val="800"/>
              </a:spcBef>
              <a:spcAft>
                <a:spcPts val="0"/>
              </a:spcAft>
              <a:buNone/>
              <a:defRPr/>
            </a:lvl8pPr>
            <a:lvl9pPr lvl="8">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 dark">
  <p:cSld name="Comparison dark">
    <p:bg>
      <p:bgPr>
        <a:solidFill>
          <a:schemeClr val="accent1"/>
        </a:solidFill>
      </p:bgPr>
    </p:bg>
    <p:spTree>
      <p:nvGrpSpPr>
        <p:cNvPr id="68" name="Shape 68"/>
        <p:cNvGrpSpPr/>
        <p:nvPr/>
      </p:nvGrpSpPr>
      <p:grpSpPr>
        <a:xfrm>
          <a:off x="0" y="0"/>
          <a:ext cx="0" cy="0"/>
          <a:chOff x="0" y="0"/>
          <a:chExt cx="0" cy="0"/>
        </a:xfrm>
      </p:grpSpPr>
      <p:sp>
        <p:nvSpPr>
          <p:cNvPr id="69" name="Google Shape;69;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0" name="Google Shape;70;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1" name="Google Shape;71;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2" name="Google Shape;72;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dark">
  <p:cSld name="Four Content Boxes dark">
    <p:bg>
      <p:bgPr>
        <a:solidFill>
          <a:schemeClr val="accent1"/>
        </a:solidFill>
      </p:bgPr>
    </p:bg>
    <p:spTree>
      <p:nvGrpSpPr>
        <p:cNvPr id="73" name="Shape 73"/>
        <p:cNvGrpSpPr/>
        <p:nvPr/>
      </p:nvGrpSpPr>
      <p:grpSpPr>
        <a:xfrm>
          <a:off x="0" y="0"/>
          <a:ext cx="0" cy="0"/>
          <a:chOff x="0" y="0"/>
          <a:chExt cx="0" cy="0"/>
        </a:xfrm>
      </p:grpSpPr>
      <p:sp>
        <p:nvSpPr>
          <p:cNvPr id="74" name="Google Shape;74;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5" name="Google Shape;75;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6" name="Google Shape;76;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7" name="Google Shape;77;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dark">
  <p:cSld name="Blank dark">
    <p:bg>
      <p:bgPr>
        <a:solidFill>
          <a:schemeClr val="accent1"/>
        </a:solidFill>
      </p:bgPr>
    </p:bg>
    <p:spTree>
      <p:nvGrpSpPr>
        <p:cNvPr id="78" name="Shape 78"/>
        <p:cNvGrpSpPr/>
        <p:nvPr/>
      </p:nvGrpSpPr>
      <p:grpSpPr>
        <a:xfrm>
          <a:off x="0" y="0"/>
          <a:ext cx="0" cy="0"/>
          <a:chOff x="0" y="0"/>
          <a:chExt cx="0" cy="0"/>
        </a:xfrm>
      </p:grpSpPr>
      <p:sp>
        <p:nvSpPr>
          <p:cNvPr id="79" name="Google Shape;79;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a:solidFill>
                  <a:srgbClr val="89BDE8"/>
                </a:solidFill>
              </a:defRPr>
            </a:lvl1pPr>
            <a:lvl2pPr indent="0" lvl="1" marL="0" algn="r">
              <a:spcBef>
                <a:spcPts val="0"/>
              </a:spcBef>
              <a:buNone/>
              <a:defRPr>
                <a:solidFill>
                  <a:srgbClr val="89BDE8"/>
                </a:solidFill>
              </a:defRPr>
            </a:lvl2pPr>
            <a:lvl3pPr indent="0" lvl="2" marL="0" algn="r">
              <a:spcBef>
                <a:spcPts val="0"/>
              </a:spcBef>
              <a:buNone/>
              <a:defRPr>
                <a:solidFill>
                  <a:srgbClr val="89BDE8"/>
                </a:solidFill>
              </a:defRPr>
            </a:lvl3pPr>
            <a:lvl4pPr indent="0" lvl="3" marL="0" algn="r">
              <a:spcBef>
                <a:spcPts val="0"/>
              </a:spcBef>
              <a:buNone/>
              <a:defRPr>
                <a:solidFill>
                  <a:srgbClr val="89BDE8"/>
                </a:solidFill>
              </a:defRPr>
            </a:lvl4pPr>
            <a:lvl5pPr indent="0" lvl="4" marL="0" algn="r">
              <a:spcBef>
                <a:spcPts val="0"/>
              </a:spcBef>
              <a:buNone/>
              <a:defRPr>
                <a:solidFill>
                  <a:srgbClr val="89BDE8"/>
                </a:solidFill>
              </a:defRPr>
            </a:lvl5pPr>
            <a:lvl6pPr indent="0" lvl="5" marL="0" algn="r">
              <a:spcBef>
                <a:spcPts val="0"/>
              </a:spcBef>
              <a:buNone/>
              <a:defRPr>
                <a:solidFill>
                  <a:srgbClr val="89BDE8"/>
                </a:solidFill>
              </a:defRPr>
            </a:lvl6pPr>
            <a:lvl7pPr indent="0" lvl="6" marL="0" algn="r">
              <a:spcBef>
                <a:spcPts val="0"/>
              </a:spcBef>
              <a:buNone/>
              <a:defRPr>
                <a:solidFill>
                  <a:srgbClr val="89BDE8"/>
                </a:solidFill>
              </a:defRPr>
            </a:lvl7pPr>
            <a:lvl8pPr indent="0" lvl="7" marL="0" algn="r">
              <a:spcBef>
                <a:spcPts val="0"/>
              </a:spcBef>
              <a:buNone/>
              <a:defRPr>
                <a:solidFill>
                  <a:srgbClr val="89BDE8"/>
                </a:solidFill>
              </a:defRPr>
            </a:lvl8pPr>
            <a:lvl9pPr indent="0" lvl="8" mar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b="0" i="0" sz="1200" u="none" cap="none" strike="noStrike">
                <a:solidFill>
                  <a:srgbClr val="87BCE8"/>
                </a:solidFill>
                <a:latin typeface="Avenir"/>
                <a:ea typeface="Avenir"/>
                <a:cs typeface="Avenir"/>
                <a:sym typeface="Avenir"/>
              </a:defRPr>
            </a:lvl1pPr>
            <a:lvl2pPr indent="0" lvl="1" marL="0" algn="r">
              <a:spcBef>
                <a:spcPts val="0"/>
              </a:spcBef>
              <a:buNone/>
              <a:defRPr b="0" i="0" sz="1200" u="none" cap="none" strike="noStrike">
                <a:solidFill>
                  <a:srgbClr val="87BCE8"/>
                </a:solidFill>
                <a:latin typeface="Avenir"/>
                <a:ea typeface="Avenir"/>
                <a:cs typeface="Avenir"/>
                <a:sym typeface="Avenir"/>
              </a:defRPr>
            </a:lvl2pPr>
            <a:lvl3pPr indent="0" lvl="2" marL="0" algn="r">
              <a:spcBef>
                <a:spcPts val="0"/>
              </a:spcBef>
              <a:buNone/>
              <a:defRPr b="0" i="0" sz="1200" u="none" cap="none" strike="noStrike">
                <a:solidFill>
                  <a:srgbClr val="87BCE8"/>
                </a:solidFill>
                <a:latin typeface="Avenir"/>
                <a:ea typeface="Avenir"/>
                <a:cs typeface="Avenir"/>
                <a:sym typeface="Avenir"/>
              </a:defRPr>
            </a:lvl3pPr>
            <a:lvl4pPr indent="0" lvl="3" marL="0" algn="r">
              <a:spcBef>
                <a:spcPts val="0"/>
              </a:spcBef>
              <a:buNone/>
              <a:defRPr b="0" i="0" sz="1200" u="none" cap="none" strike="noStrike">
                <a:solidFill>
                  <a:srgbClr val="87BCE8"/>
                </a:solidFill>
                <a:latin typeface="Avenir"/>
                <a:ea typeface="Avenir"/>
                <a:cs typeface="Avenir"/>
                <a:sym typeface="Avenir"/>
              </a:defRPr>
            </a:lvl4pPr>
            <a:lvl5pPr indent="0" lvl="4" marL="0" algn="r">
              <a:spcBef>
                <a:spcPts val="0"/>
              </a:spcBef>
              <a:buNone/>
              <a:defRPr b="0" i="0" sz="1200" u="none" cap="none" strike="noStrike">
                <a:solidFill>
                  <a:srgbClr val="87BCE8"/>
                </a:solidFill>
                <a:latin typeface="Avenir"/>
                <a:ea typeface="Avenir"/>
                <a:cs typeface="Avenir"/>
                <a:sym typeface="Avenir"/>
              </a:defRPr>
            </a:lvl5pPr>
            <a:lvl6pPr indent="0" lvl="5" marL="0" algn="r">
              <a:spcBef>
                <a:spcPts val="0"/>
              </a:spcBef>
              <a:buNone/>
              <a:defRPr b="0" i="0" sz="1200" u="none" cap="none" strike="noStrike">
                <a:solidFill>
                  <a:srgbClr val="87BCE8"/>
                </a:solidFill>
                <a:latin typeface="Avenir"/>
                <a:ea typeface="Avenir"/>
                <a:cs typeface="Avenir"/>
                <a:sym typeface="Avenir"/>
              </a:defRPr>
            </a:lvl6pPr>
            <a:lvl7pPr indent="0" lvl="6" marL="0" algn="r">
              <a:spcBef>
                <a:spcPts val="0"/>
              </a:spcBef>
              <a:buNone/>
              <a:defRPr b="0" i="0" sz="1200" u="none" cap="none" strike="noStrike">
                <a:solidFill>
                  <a:srgbClr val="87BCE8"/>
                </a:solidFill>
                <a:latin typeface="Avenir"/>
                <a:ea typeface="Avenir"/>
                <a:cs typeface="Avenir"/>
                <a:sym typeface="Avenir"/>
              </a:defRPr>
            </a:lvl7pPr>
            <a:lvl8pPr indent="0" lvl="7" marL="0" algn="r">
              <a:spcBef>
                <a:spcPts val="0"/>
              </a:spcBef>
              <a:buNone/>
              <a:defRPr b="0" i="0" sz="1200" u="none" cap="none" strike="noStrike">
                <a:solidFill>
                  <a:srgbClr val="87BCE8"/>
                </a:solidFill>
                <a:latin typeface="Avenir"/>
                <a:ea typeface="Avenir"/>
                <a:cs typeface="Avenir"/>
                <a:sym typeface="Avenir"/>
              </a:defRPr>
            </a:lvl8pPr>
            <a:lvl9pPr indent="0" lvl="8" mar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
        <p:nvSpPr>
          <p:cNvPr id="33" name="Google Shape;33;p5"/>
          <p:cNvSpPr txBox="1"/>
          <p:nvPr>
            <p:ph idx="2" type="body"/>
          </p:nvPr>
        </p:nvSpPr>
        <p:spPr>
          <a:xfrm>
            <a:off x="613175" y="1283350"/>
            <a:ext cx="106941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eps - Squares">
  <p:cSld name="Two Content_1">
    <p:spTree>
      <p:nvGrpSpPr>
        <p:cNvPr id="34" name="Shape 34"/>
        <p:cNvGrpSpPr/>
        <p:nvPr/>
      </p:nvGrpSpPr>
      <p:grpSpPr>
        <a:xfrm>
          <a:off x="0" y="0"/>
          <a:ext cx="0" cy="0"/>
          <a:chOff x="0" y="0"/>
          <a:chExt cx="0" cy="0"/>
        </a:xfrm>
      </p:grpSpPr>
      <p:sp>
        <p:nvSpPr>
          <p:cNvPr id="35" name="Google Shape;35;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3" name="Google Shape;43;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4" name="Google Shape;44;p6"/>
          <p:cNvCxnSpPr>
            <a:stCxn id="36" idx="3"/>
            <a:endCxn id="42"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2" idx="3"/>
            <a:endCxn id="41"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6" name="Google Shape;46;p6"/>
          <p:cNvCxnSpPr>
            <a:stCxn id="41" idx="3"/>
            <a:endCxn id="43"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7" name="Google Shape;47;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50" name="Google Shape;50;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1" name="Google Shape;51;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2" name="Google Shape;52;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our Content Boxes">
  <p:cSld name="Four Content Boxes">
    <p:spTree>
      <p:nvGrpSpPr>
        <p:cNvPr id="53" name="Shape 53"/>
        <p:cNvGrpSpPr/>
        <p:nvPr/>
      </p:nvGrpSpPr>
      <p:grpSpPr>
        <a:xfrm>
          <a:off x="0" y="0"/>
          <a:ext cx="0" cy="0"/>
          <a:chOff x="0" y="0"/>
          <a:chExt cx="0" cy="0"/>
        </a:xfrm>
      </p:grpSpPr>
      <p:sp>
        <p:nvSpPr>
          <p:cNvPr id="54" name="Google Shape;54;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5" name="Google Shape;55;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7" name="Google Shape;57;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General content">
  <p:cSld name="Four Content Boxes_1">
    <p:spTree>
      <p:nvGrpSpPr>
        <p:cNvPr id="58" name="Shape 58"/>
        <p:cNvGrpSpPr/>
        <p:nvPr/>
      </p:nvGrpSpPr>
      <p:grpSpPr>
        <a:xfrm>
          <a:off x="0" y="0"/>
          <a:ext cx="0" cy="0"/>
          <a:chOff x="0" y="0"/>
          <a:chExt cx="0" cy="0"/>
        </a:xfrm>
      </p:grpSpPr>
      <p:sp>
        <p:nvSpPr>
          <p:cNvPr id="59" name="Google Shape;59;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60" name="Google Shape;60;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p:cSld name="Big Idea">
    <p:spTree>
      <p:nvGrpSpPr>
        <p:cNvPr id="62" name="Shape 62"/>
        <p:cNvGrpSpPr/>
        <p:nvPr/>
      </p:nvGrpSpPr>
      <p:grpSpPr>
        <a:xfrm>
          <a:off x="0" y="0"/>
          <a:ext cx="0" cy="0"/>
          <a:chOff x="0" y="0"/>
          <a:chExt cx="0" cy="0"/>
        </a:xfrm>
      </p:grpSpPr>
      <p:sp>
        <p:nvSpPr>
          <p:cNvPr id="63" name="Google Shape;63;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algn="r">
              <a:spcBef>
                <a:spcPts val="0"/>
              </a:spcBef>
              <a:buNone/>
              <a:defRPr sz="1200">
                <a:solidFill>
                  <a:srgbClr val="7F8EA3"/>
                </a:solidFill>
                <a:latin typeface="Avenir"/>
                <a:ea typeface="Avenir"/>
                <a:cs typeface="Avenir"/>
                <a:sym typeface="Avenir"/>
              </a:defRPr>
            </a:lvl1pPr>
            <a:lvl2pPr indent="0" lvl="1" marL="0" algn="r">
              <a:spcBef>
                <a:spcPts val="0"/>
              </a:spcBef>
              <a:buNone/>
              <a:defRPr sz="1200">
                <a:solidFill>
                  <a:srgbClr val="7F8EA3"/>
                </a:solidFill>
                <a:latin typeface="Avenir"/>
                <a:ea typeface="Avenir"/>
                <a:cs typeface="Avenir"/>
                <a:sym typeface="Avenir"/>
              </a:defRPr>
            </a:lvl2pPr>
            <a:lvl3pPr indent="0" lvl="2" marL="0" algn="r">
              <a:spcBef>
                <a:spcPts val="0"/>
              </a:spcBef>
              <a:buNone/>
              <a:defRPr sz="1200">
                <a:solidFill>
                  <a:srgbClr val="7F8EA3"/>
                </a:solidFill>
                <a:latin typeface="Avenir"/>
                <a:ea typeface="Avenir"/>
                <a:cs typeface="Avenir"/>
                <a:sym typeface="Avenir"/>
              </a:defRPr>
            </a:lvl3pPr>
            <a:lvl4pPr indent="0" lvl="3" marL="0" algn="r">
              <a:spcBef>
                <a:spcPts val="0"/>
              </a:spcBef>
              <a:buNone/>
              <a:defRPr sz="1200">
                <a:solidFill>
                  <a:srgbClr val="7F8EA3"/>
                </a:solidFill>
                <a:latin typeface="Avenir"/>
                <a:ea typeface="Avenir"/>
                <a:cs typeface="Avenir"/>
                <a:sym typeface="Avenir"/>
              </a:defRPr>
            </a:lvl4pPr>
            <a:lvl5pPr indent="0" lvl="4" marL="0" algn="r">
              <a:spcBef>
                <a:spcPts val="0"/>
              </a:spcBef>
              <a:buNone/>
              <a:defRPr sz="1200">
                <a:solidFill>
                  <a:srgbClr val="7F8EA3"/>
                </a:solidFill>
                <a:latin typeface="Avenir"/>
                <a:ea typeface="Avenir"/>
                <a:cs typeface="Avenir"/>
                <a:sym typeface="Avenir"/>
              </a:defRPr>
            </a:lvl5pPr>
            <a:lvl6pPr indent="0" lvl="5" marL="0" algn="r">
              <a:spcBef>
                <a:spcPts val="0"/>
              </a:spcBef>
              <a:buNone/>
              <a:defRPr sz="1200">
                <a:solidFill>
                  <a:srgbClr val="7F8EA3"/>
                </a:solidFill>
                <a:latin typeface="Avenir"/>
                <a:ea typeface="Avenir"/>
                <a:cs typeface="Avenir"/>
                <a:sym typeface="Avenir"/>
              </a:defRPr>
            </a:lvl6pPr>
            <a:lvl7pPr indent="0" lvl="6" marL="0" algn="r">
              <a:spcBef>
                <a:spcPts val="0"/>
              </a:spcBef>
              <a:buNone/>
              <a:defRPr sz="1200">
                <a:solidFill>
                  <a:srgbClr val="7F8EA3"/>
                </a:solidFill>
                <a:latin typeface="Avenir"/>
                <a:ea typeface="Avenir"/>
                <a:cs typeface="Avenir"/>
                <a:sym typeface="Avenir"/>
              </a:defRPr>
            </a:lvl7pPr>
            <a:lvl8pPr indent="0" lvl="7" marL="0" algn="r">
              <a:spcBef>
                <a:spcPts val="0"/>
              </a:spcBef>
              <a:buNone/>
              <a:defRPr sz="1200">
                <a:solidFill>
                  <a:srgbClr val="7F8EA3"/>
                </a:solidFill>
                <a:latin typeface="Avenir"/>
                <a:ea typeface="Avenir"/>
                <a:cs typeface="Avenir"/>
                <a:sym typeface="Avenir"/>
              </a:defRPr>
            </a:lvl8pPr>
            <a:lvl9pPr indent="0" lvl="8" mar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Idea dark">
  <p:cSld name="Big Idea dark">
    <p:bg>
      <p:bgPr>
        <a:solidFill>
          <a:schemeClr val="accent1"/>
        </a:solidFill>
      </p:bgPr>
    </p:bg>
    <p:spTree>
      <p:nvGrpSpPr>
        <p:cNvPr id="65" name="Shape 65"/>
        <p:cNvGrpSpPr/>
        <p:nvPr/>
      </p:nvGrpSpPr>
      <p:grpSpPr>
        <a:xfrm>
          <a:off x="0" y="0"/>
          <a:ext cx="0" cy="0"/>
          <a:chOff x="0" y="0"/>
          <a:chExt cx="0" cy="0"/>
        </a:xfrm>
      </p:grpSpPr>
      <p:sp>
        <p:nvSpPr>
          <p:cNvPr id="66" name="Google Shape;66;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7" name="Google Shape;67;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Sp="0">
  <p:cSld>
    <p:spTree>
      <p:nvGrpSpPr>
        <p:cNvPr id="83" name="Shape 83"/>
        <p:cNvGrpSpPr/>
        <p:nvPr/>
      </p:nvGrpSpPr>
      <p:grpSpPr>
        <a:xfrm>
          <a:off x="0" y="0"/>
          <a:ext cx="0" cy="0"/>
          <a:chOff x="0" y="0"/>
          <a:chExt cx="0" cy="0"/>
        </a:xfrm>
      </p:grpSpPr>
      <p:sp>
        <p:nvSpPr>
          <p:cNvPr id="84" name="Google Shape;84;p14"/>
          <p:cNvSpPr/>
          <p:nvPr/>
        </p:nvSpPr>
        <p:spPr>
          <a:xfrm>
            <a:off x="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4"/>
          <p:cNvSpPr/>
          <p:nvPr/>
        </p:nvSpPr>
        <p:spPr>
          <a:xfrm>
            <a:off x="548575" y="6072925"/>
            <a:ext cx="2791800" cy="6537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b="1" lang="en-US" sz="1100">
                <a:latin typeface="Source Sans Pro"/>
                <a:ea typeface="Source Sans Pro"/>
                <a:cs typeface="Source Sans Pro"/>
                <a:sym typeface="Source Sans Pro"/>
              </a:rPr>
              <a:t>Liz Lantz</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rPr lang="en-US" sz="1100">
                <a:highlight>
                  <a:srgbClr val="FFFFFF"/>
                </a:highlight>
              </a:rPr>
              <a:t>liz.lantz@adhocteam.us</a:t>
            </a:r>
            <a:endParaRPr b="1" sz="1100">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Font typeface="Arial"/>
              <a:buNone/>
            </a:pPr>
            <a:r>
              <a:t/>
            </a:r>
            <a:endParaRPr sz="1100">
              <a:solidFill>
                <a:schemeClr val="dk1"/>
              </a:solidFill>
              <a:latin typeface="Source Sans Pro"/>
              <a:ea typeface="Source Sans Pro"/>
              <a:cs typeface="Source Sans Pro"/>
              <a:sym typeface="Source Sans Pro"/>
            </a:endParaRPr>
          </a:p>
          <a:p>
            <a:pPr indent="0" lvl="0" marL="0" marR="0" rtl="0" algn="r">
              <a:lnSpc>
                <a:spcPct val="100000"/>
              </a:lnSpc>
              <a:spcBef>
                <a:spcPts val="900"/>
              </a:spcBef>
              <a:spcAft>
                <a:spcPts val="0"/>
              </a:spcAft>
              <a:buClr>
                <a:srgbClr val="000000"/>
              </a:buClr>
              <a:buFont typeface="Arial"/>
              <a:buNone/>
            </a:pPr>
            <a:r>
              <a:t/>
            </a:r>
            <a:endParaRPr sz="1100">
              <a:solidFill>
                <a:srgbClr val="003366"/>
              </a:solidFill>
              <a:latin typeface="Source Sans Pro"/>
              <a:ea typeface="Source Sans Pro"/>
              <a:cs typeface="Source Sans Pro"/>
              <a:sym typeface="Source Sans Pro"/>
            </a:endParaRPr>
          </a:p>
        </p:txBody>
      </p:sp>
      <p:sp>
        <p:nvSpPr>
          <p:cNvPr id="86" name="Google Shape;86;p14"/>
          <p:cNvSpPr txBox="1"/>
          <p:nvPr/>
        </p:nvSpPr>
        <p:spPr>
          <a:xfrm>
            <a:off x="9822525" y="6072919"/>
            <a:ext cx="1501500" cy="506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June 11, 2020</a:t>
            </a:r>
            <a:endParaRPr sz="1100">
              <a:latin typeface="Source Sans Pro"/>
              <a:ea typeface="Source Sans Pro"/>
              <a:cs typeface="Source Sans Pro"/>
              <a:sym typeface="Source Sans Pro"/>
            </a:endParaRPr>
          </a:p>
        </p:txBody>
      </p:sp>
      <p:pic>
        <p:nvPicPr>
          <p:cNvPr id="87" name="Google Shape;87;p14"/>
          <p:cNvPicPr preferRelativeResize="0"/>
          <p:nvPr/>
        </p:nvPicPr>
        <p:blipFill>
          <a:blip r:embed="rId3">
            <a:alphaModFix/>
          </a:blip>
          <a:stretch>
            <a:fillRect/>
          </a:stretch>
        </p:blipFill>
        <p:spPr>
          <a:xfrm>
            <a:off x="548575" y="466306"/>
            <a:ext cx="2559301" cy="569844"/>
          </a:xfrm>
          <a:prstGeom prst="rect">
            <a:avLst/>
          </a:prstGeom>
          <a:noFill/>
          <a:ln>
            <a:noFill/>
          </a:ln>
        </p:spPr>
      </p:pic>
      <p:sp>
        <p:nvSpPr>
          <p:cNvPr id="88" name="Google Shape;88;p14"/>
          <p:cNvSpPr txBox="1"/>
          <p:nvPr>
            <p:ph type="title"/>
          </p:nvPr>
        </p:nvSpPr>
        <p:spPr>
          <a:xfrm>
            <a:off x="1524000" y="2066350"/>
            <a:ext cx="94956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a:t>Logged-in Homepage Redesign</a:t>
            </a:r>
            <a:endParaRPr/>
          </a:p>
          <a:p>
            <a:pPr indent="0" lvl="0" marL="0" rtl="0" algn="ctr">
              <a:lnSpc>
                <a:spcPct val="120000"/>
              </a:lnSpc>
              <a:spcBef>
                <a:spcPts val="800"/>
              </a:spcBef>
              <a:spcAft>
                <a:spcPts val="0"/>
              </a:spcAft>
              <a:buNone/>
            </a:pPr>
            <a:r>
              <a:rPr b="1" lang="en-US" sz="1800">
                <a:latin typeface="Source Sans Pro"/>
                <a:ea typeface="Source Sans Pro"/>
                <a:cs typeface="Source Sans Pro"/>
                <a:sym typeface="Source Sans Pro"/>
              </a:rPr>
              <a:t>Discovery Readout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Research Findings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Key</a:t>
            </a:r>
            <a:r>
              <a:rPr lang="en-US"/>
              <a:t> Findings</a:t>
            </a:r>
            <a:endParaRPr/>
          </a:p>
        </p:txBody>
      </p:sp>
      <p:sp>
        <p:nvSpPr>
          <p:cNvPr id="159" name="Google Shape;159;p2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0" name="Google Shape;160;p24"/>
          <p:cNvSpPr txBox="1"/>
          <p:nvPr>
            <p:ph idx="4294967295" type="body"/>
          </p:nvPr>
        </p:nvSpPr>
        <p:spPr>
          <a:xfrm>
            <a:off x="613175" y="1435750"/>
            <a:ext cx="11304000" cy="4938900"/>
          </a:xfrm>
          <a:prstGeom prst="rect">
            <a:avLst/>
          </a:prstGeom>
        </p:spPr>
        <p:txBody>
          <a:bodyPr anchorCtr="0" anchor="t" bIns="45700" lIns="45700" spcFirstLastPara="1" rIns="45700" wrap="square" tIns="45700">
            <a:noAutofit/>
          </a:bodyPr>
          <a:lstStyle/>
          <a:p>
            <a:pPr indent="-355600" lvl="0" marL="457200" rtl="0" algn="l">
              <a:lnSpc>
                <a:spcPct val="113000"/>
              </a:lnSpc>
              <a:spcBef>
                <a:spcPts val="0"/>
              </a:spcBef>
              <a:spcAft>
                <a:spcPts val="0"/>
              </a:spcAft>
              <a:buSzPts val="2000"/>
              <a:buAutoNum type="arabicPeriod"/>
            </a:pPr>
            <a:r>
              <a:rPr lang="en-US"/>
              <a:t>People want a task-based logged-in homepage tailored to them.</a:t>
            </a:r>
            <a:endParaRPr/>
          </a:p>
          <a:p>
            <a:pPr indent="-355600" lvl="0" marL="457200" rtl="0" algn="l">
              <a:lnSpc>
                <a:spcPct val="113000"/>
              </a:lnSpc>
              <a:spcBef>
                <a:spcPts val="1000"/>
              </a:spcBef>
              <a:spcAft>
                <a:spcPts val="0"/>
              </a:spcAft>
              <a:buSzPts val="2000"/>
              <a:buAutoNum type="arabicPeriod"/>
            </a:pPr>
            <a:r>
              <a:rPr lang="en-US"/>
              <a:t>Health care and disability benefits are king.</a:t>
            </a:r>
            <a:endParaRPr/>
          </a:p>
          <a:p>
            <a:pPr indent="-355600" lvl="0" marL="457200" rtl="0" algn="l">
              <a:lnSpc>
                <a:spcPct val="113000"/>
              </a:lnSpc>
              <a:spcBef>
                <a:spcPts val="1000"/>
              </a:spcBef>
              <a:spcAft>
                <a:spcPts val="0"/>
              </a:spcAft>
              <a:buSzPts val="2000"/>
              <a:buAutoNum type="arabicPeriod"/>
            </a:pPr>
            <a:r>
              <a:rPr lang="en-US"/>
              <a:t>Veterans care about anything they have in flight, whether that is education or other benefits.</a:t>
            </a:r>
            <a:endParaRPr/>
          </a:p>
          <a:p>
            <a:pPr indent="-355600" lvl="0" marL="457200" rtl="0" algn="l">
              <a:lnSpc>
                <a:spcPct val="113000"/>
              </a:lnSpc>
              <a:spcBef>
                <a:spcPts val="1000"/>
              </a:spcBef>
              <a:spcAft>
                <a:spcPts val="0"/>
              </a:spcAft>
              <a:buSzPts val="2000"/>
              <a:buAutoNum type="arabicPeriod"/>
            </a:pPr>
            <a:r>
              <a:rPr lang="en-US"/>
              <a:t>Records and documents are a focus for Veterans.</a:t>
            </a:r>
            <a:endParaRPr/>
          </a:p>
          <a:p>
            <a:pPr indent="-355600" lvl="0" marL="457200" rtl="0" algn="l">
              <a:lnSpc>
                <a:spcPct val="113000"/>
              </a:lnSpc>
              <a:spcBef>
                <a:spcPts val="1000"/>
              </a:spcBef>
              <a:spcAft>
                <a:spcPts val="0"/>
              </a:spcAft>
              <a:buSzPts val="2000"/>
              <a:buAutoNum type="arabicPeriod"/>
            </a:pPr>
            <a:r>
              <a:rPr lang="en-US"/>
              <a:t>The logged-in homepage needs to scale to support every phase of the Veteran lifecycle.</a:t>
            </a:r>
            <a:endParaRPr/>
          </a:p>
          <a:p>
            <a:pPr indent="-355600" lvl="0" marL="457200" rtl="0" algn="l">
              <a:lnSpc>
                <a:spcPct val="113000"/>
              </a:lnSpc>
              <a:spcBef>
                <a:spcPts val="1000"/>
              </a:spcBef>
              <a:spcAft>
                <a:spcPts val="0"/>
              </a:spcAft>
              <a:buSzPts val="2000"/>
              <a:buAutoNum type="arabicPeriod"/>
            </a:pPr>
            <a:r>
              <a:rPr lang="en-US"/>
              <a:t>The existing "blue sky" prototype gets a lot of things right.</a:t>
            </a:r>
            <a:endParaRPr/>
          </a:p>
          <a:p>
            <a:pPr indent="-355600" lvl="0" marL="457200" rtl="0" algn="l">
              <a:lnSpc>
                <a:spcPct val="113000"/>
              </a:lnSpc>
              <a:spcBef>
                <a:spcPts val="1000"/>
              </a:spcBef>
              <a:spcAft>
                <a:spcPts val="0"/>
              </a:spcAft>
              <a:buSzPts val="2000"/>
              <a:buAutoNum type="arabicPeriod"/>
            </a:pPr>
            <a:r>
              <a:rPr lang="en-US"/>
              <a:t>Veterans expect a mix of links and widgets to complete tasks from their homepage.</a:t>
            </a:r>
            <a:endParaRPr/>
          </a:p>
          <a:p>
            <a:pPr indent="-355600" lvl="0" marL="457200" rtl="0" algn="l">
              <a:lnSpc>
                <a:spcPct val="113000"/>
              </a:lnSpc>
              <a:spcBef>
                <a:spcPts val="1000"/>
              </a:spcBef>
              <a:spcAft>
                <a:spcPts val="0"/>
              </a:spcAft>
              <a:buSzPts val="2000"/>
              <a:buAutoNum type="arabicPeriod"/>
            </a:pPr>
            <a:r>
              <a:rPr lang="en-US"/>
              <a:t>The homepage needs to be supported by a cohesive logged-in navigation.</a:t>
            </a:r>
            <a:endParaRPr/>
          </a:p>
          <a:p>
            <a:pPr indent="-355600" lvl="0" marL="457200" rtl="0" algn="l">
              <a:lnSpc>
                <a:spcPct val="113000"/>
              </a:lnSpc>
              <a:spcBef>
                <a:spcPts val="1000"/>
              </a:spcBef>
              <a:spcAft>
                <a:spcPts val="1000"/>
              </a:spcAft>
              <a:buSzPts val="2000"/>
              <a:buAutoNum type="arabicPeriod"/>
            </a:pPr>
            <a:r>
              <a:rPr lang="en-US"/>
              <a:t>Veterans want new information to be clear to them when they log in, and expect to receive new information through multiple channels.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5" name="Shape 165"/>
        <p:cNvGrpSpPr/>
        <p:nvPr/>
      </p:nvGrpSpPr>
      <p:grpSpPr>
        <a:xfrm>
          <a:off x="0" y="0"/>
          <a:ext cx="0" cy="0"/>
          <a:chOff x="0" y="0"/>
          <a:chExt cx="0" cy="0"/>
        </a:xfrm>
      </p:grpSpPr>
      <p:sp>
        <p:nvSpPr>
          <p:cNvPr id="166" name="Google Shape;166;p25"/>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People want a task-based logged-in homepage tailored to them.</a:t>
            </a:r>
            <a:endParaRPr sz="3000"/>
          </a:p>
        </p:txBody>
      </p:sp>
      <p:sp>
        <p:nvSpPr>
          <p:cNvPr id="167" name="Google Shape;167;p2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68" name="Google Shape;168;p25"/>
          <p:cNvSpPr txBox="1"/>
          <p:nvPr>
            <p:ph idx="4294967295" type="body"/>
          </p:nvPr>
        </p:nvSpPr>
        <p:spPr>
          <a:xfrm>
            <a:off x="609600" y="1953925"/>
            <a:ext cx="10694100" cy="38001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In user research sessions, Veterans were asked to create the page they wanted to see when they logged-in. Each created a task-based, personalized homepage.</a:t>
            </a:r>
            <a:endParaRPr i="1">
              <a:solidFill>
                <a:schemeClr val="lt1"/>
              </a:solidFill>
            </a:endParaRPr>
          </a:p>
          <a:p>
            <a:pPr indent="-355600" lvl="0" marL="457200" rtl="0" algn="l">
              <a:lnSpc>
                <a:spcPct val="114000"/>
              </a:lnSpc>
              <a:spcBef>
                <a:spcPts val="1000"/>
              </a:spcBef>
              <a:spcAft>
                <a:spcPts val="0"/>
              </a:spcAft>
              <a:buSzPts val="2000"/>
              <a:buChar char="●"/>
            </a:pPr>
            <a:r>
              <a:rPr lang="en-US"/>
              <a:t>Many Veterans expressed that they were confused or frustrated by all the links on the current logged-in homepage that aren't relevant to them.</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Don't toot your horn on my page. Let me take care of my stuff, and I can get out of there.</a:t>
            </a:r>
            <a:r>
              <a:rPr i="1" lang="en-US">
                <a:solidFill>
                  <a:schemeClr val="lt1"/>
                </a:solidFill>
              </a:rPr>
              <a:t>”</a:t>
            </a:r>
            <a:endParaRPr b="1" i="1">
              <a:solidFill>
                <a:schemeClr val="lt1"/>
              </a:solidFill>
            </a:endParaRPr>
          </a:p>
          <a:p>
            <a:pPr indent="-355600" lvl="0" marL="457200" rtl="0" algn="l">
              <a:lnSpc>
                <a:spcPct val="114000"/>
              </a:lnSpc>
              <a:spcBef>
                <a:spcPts val="1000"/>
              </a:spcBef>
              <a:spcAft>
                <a:spcPts val="0"/>
              </a:spcAft>
              <a:buSzPts val="2000"/>
              <a:buChar char="●"/>
            </a:pPr>
            <a:r>
              <a:rPr lang="en-US"/>
              <a:t>Stakeholders described this type of task-based, personalized experience as one of their goals during our interviews.</a:t>
            </a:r>
            <a:endParaRPr/>
          </a:p>
          <a:p>
            <a:pPr indent="-355600" lvl="0" marL="457200" rtl="0" algn="l">
              <a:lnSpc>
                <a:spcPct val="114000"/>
              </a:lnSpc>
              <a:spcBef>
                <a:spcPts val="1000"/>
              </a:spcBef>
              <a:spcAft>
                <a:spcPts val="1000"/>
              </a:spcAft>
              <a:buSzPts val="2000"/>
              <a:buChar char="●"/>
            </a:pPr>
            <a:r>
              <a:rPr lang="en-US"/>
              <a:t>We also saw this as a standard in our comparative analysis; every private-sector site we looked at had a tailored logged-in experience.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Google Shape;174;p26"/>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Health care and disability benefits are king.</a:t>
            </a:r>
            <a:endParaRPr sz="3000"/>
          </a:p>
        </p:txBody>
      </p:sp>
      <p:sp>
        <p:nvSpPr>
          <p:cNvPr id="175" name="Google Shape;175;p2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76" name="Google Shape;176;p26"/>
          <p:cNvSpPr txBox="1"/>
          <p:nvPr>
            <p:ph idx="4294967295" type="body"/>
          </p:nvPr>
        </p:nvSpPr>
        <p:spPr>
          <a:xfrm>
            <a:off x="609600" y="1485000"/>
            <a:ext cx="10694100" cy="4266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Veterans are primarily using VA.gov to manage their health care and disability claims. </a:t>
            </a:r>
            <a:endParaRPr/>
          </a:p>
          <a:p>
            <a:pPr indent="-355600" lvl="0" marL="457200" rtl="0" algn="l">
              <a:lnSpc>
                <a:spcPct val="114000"/>
              </a:lnSpc>
              <a:spcBef>
                <a:spcPts val="1000"/>
              </a:spcBef>
              <a:spcAft>
                <a:spcPts val="0"/>
              </a:spcAft>
              <a:buSzPts val="2000"/>
              <a:buChar char="●"/>
            </a:pPr>
            <a:r>
              <a:rPr lang="en-US"/>
              <a:t>Items related to these benefits were prioritized in almost every user research sessions</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That [Rx and appointments] would be a great thing to see first thing on the page where I log in. That way I don't have to go hunting for where my appts are.</a:t>
            </a:r>
            <a:r>
              <a:rPr i="1" lang="en-US">
                <a:solidFill>
                  <a:schemeClr val="lt1"/>
                </a:solidFill>
              </a:rPr>
              <a:t>”</a:t>
            </a:r>
            <a:endParaRPr i="1">
              <a:solidFill>
                <a:schemeClr val="lt1"/>
              </a:solidFill>
            </a:endParaRPr>
          </a:p>
          <a:p>
            <a:pPr indent="-355600" lvl="0" marL="457200" rtl="0" algn="l">
              <a:lnSpc>
                <a:spcPct val="114000"/>
              </a:lnSpc>
              <a:spcBef>
                <a:spcPts val="1000"/>
              </a:spcBef>
              <a:spcAft>
                <a:spcPts val="0"/>
              </a:spcAft>
              <a:buSzPts val="2000"/>
              <a:buChar char="●"/>
            </a:pPr>
            <a:r>
              <a:rPr lang="en-US"/>
              <a:t>The </a:t>
            </a:r>
            <a:r>
              <a:rPr b="1" lang="en-US"/>
              <a:t>claim status tool</a:t>
            </a:r>
            <a:r>
              <a:rPr lang="en-US"/>
              <a:t> is the most popular tool on VA.gov (~60MM views between April 2019 and April 2020)</a:t>
            </a:r>
            <a:endParaRPr/>
          </a:p>
          <a:p>
            <a:pPr indent="-355600" lvl="0" marL="457200" rtl="0" algn="l">
              <a:lnSpc>
                <a:spcPct val="114000"/>
              </a:lnSpc>
              <a:spcBef>
                <a:spcPts val="1000"/>
              </a:spcBef>
              <a:spcAft>
                <a:spcPts val="0"/>
              </a:spcAft>
              <a:buSzPts val="2000"/>
              <a:buChar char="●"/>
            </a:pPr>
            <a:r>
              <a:rPr lang="en-US"/>
              <a:t>Tools on MyHealtheVet also have a significant amount of pageviews </a:t>
            </a:r>
            <a:endParaRPr/>
          </a:p>
          <a:p>
            <a:pPr indent="-355600" lvl="1" marL="914400" rtl="0" algn="l">
              <a:lnSpc>
                <a:spcPct val="114000"/>
              </a:lnSpc>
              <a:spcBef>
                <a:spcPts val="1000"/>
              </a:spcBef>
              <a:spcAft>
                <a:spcPts val="0"/>
              </a:spcAft>
              <a:buSzPts val="2000"/>
              <a:buChar char="○"/>
            </a:pPr>
            <a:r>
              <a:rPr lang="en-US"/>
              <a:t>~56MM for </a:t>
            </a:r>
            <a:r>
              <a:rPr b="1" lang="en-US"/>
              <a:t>secure messaging</a:t>
            </a:r>
            <a:endParaRPr b="1"/>
          </a:p>
          <a:p>
            <a:pPr indent="-355600" lvl="1" marL="914400" rtl="0" algn="l">
              <a:lnSpc>
                <a:spcPct val="114000"/>
              </a:lnSpc>
              <a:spcBef>
                <a:spcPts val="1000"/>
              </a:spcBef>
              <a:spcAft>
                <a:spcPts val="0"/>
              </a:spcAft>
              <a:buSzPts val="2000"/>
              <a:buChar char="○"/>
            </a:pPr>
            <a:r>
              <a:rPr lang="en-US"/>
              <a:t>~47MM for </a:t>
            </a:r>
            <a:r>
              <a:rPr b="1" lang="en-US"/>
              <a:t>prescription refills</a:t>
            </a:r>
            <a:endParaRPr b="1"/>
          </a:p>
          <a:p>
            <a:pPr indent="-355600" lvl="1" marL="914400" rtl="0" algn="l">
              <a:lnSpc>
                <a:spcPct val="114000"/>
              </a:lnSpc>
              <a:spcBef>
                <a:spcPts val="1000"/>
              </a:spcBef>
              <a:spcAft>
                <a:spcPts val="1000"/>
              </a:spcAft>
              <a:buSzPts val="2000"/>
              <a:buChar char="○"/>
            </a:pPr>
            <a:r>
              <a:rPr lang="en-US"/>
              <a:t> ~25MM for </a:t>
            </a:r>
            <a:r>
              <a:rPr b="1" lang="en-US"/>
              <a:t>viewing lab/test results</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609600" y="685800"/>
            <a:ext cx="11296200" cy="14538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Veterans care about anything they have in flight, whether that is education or other benefits.</a:t>
            </a:r>
            <a:endParaRPr sz="3000"/>
          </a:p>
        </p:txBody>
      </p:sp>
      <p:sp>
        <p:nvSpPr>
          <p:cNvPr id="183" name="Google Shape;183;p2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84" name="Google Shape;184;p27"/>
          <p:cNvSpPr txBox="1"/>
          <p:nvPr>
            <p:ph idx="4294967295" type="body"/>
          </p:nvPr>
        </p:nvSpPr>
        <p:spPr>
          <a:xfrm>
            <a:off x="609600" y="1953925"/>
            <a:ext cx="10694100" cy="3507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Participants in our research study demonstrated that Veterans want to see information about any of their active benefits.</a:t>
            </a:r>
            <a:endParaRPr i="1">
              <a:solidFill>
                <a:schemeClr val="lt1"/>
              </a:solidFill>
            </a:endParaRPr>
          </a:p>
          <a:p>
            <a:pPr indent="-355600" lvl="0" marL="457200" rtl="0" algn="l">
              <a:lnSpc>
                <a:spcPct val="114000"/>
              </a:lnSpc>
              <a:spcBef>
                <a:spcPts val="1000"/>
              </a:spcBef>
              <a:spcAft>
                <a:spcPts val="0"/>
              </a:spcAft>
              <a:buSzPts val="2000"/>
              <a:buChar char="●"/>
            </a:pPr>
            <a:r>
              <a:rPr lang="en-US"/>
              <a:t>Education benefits were most common outside of health and disability. Participants were particularly interested in seeing GI Bill balance and payment information on their homepages. </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If I would've known [GI Bill benefits balance], I would have gotten $1200 a month instead of $600 a month if I took an extra class.</a:t>
            </a:r>
            <a:r>
              <a:rPr i="1" lang="en-US">
                <a:solidFill>
                  <a:schemeClr val="lt1"/>
                </a:solidFill>
              </a:rPr>
              <a:t>”</a:t>
            </a:r>
            <a:endParaRPr i="1">
              <a:solidFill>
                <a:schemeClr val="lt1"/>
              </a:solidFill>
            </a:endParaRPr>
          </a:p>
          <a:p>
            <a:pPr indent="-355600" lvl="0" marL="457200" rtl="0" algn="l">
              <a:lnSpc>
                <a:spcPct val="114000"/>
              </a:lnSpc>
              <a:spcBef>
                <a:spcPts val="1000"/>
              </a:spcBef>
              <a:spcAft>
                <a:spcPts val="1000"/>
              </a:spcAft>
              <a:buSzPts val="2000"/>
              <a:buChar char="●"/>
            </a:pPr>
            <a:r>
              <a:rPr lang="en-US"/>
              <a:t>Information on VA home loans and life insurance also came up in our sessions</a:t>
            </a:r>
            <a:endParaRPr i="1">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609600" y="685800"/>
            <a:ext cx="11296200" cy="691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Records and documents are a focus for Veterans.</a:t>
            </a:r>
            <a:endParaRPr sz="3000"/>
          </a:p>
        </p:txBody>
      </p:sp>
      <p:sp>
        <p:nvSpPr>
          <p:cNvPr id="191" name="Google Shape;191;p2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192" name="Google Shape;192;p28"/>
          <p:cNvSpPr txBox="1"/>
          <p:nvPr>
            <p:ph idx="4294967295" type="body"/>
          </p:nvPr>
        </p:nvSpPr>
        <p:spPr>
          <a:xfrm>
            <a:off x="609600" y="1382775"/>
            <a:ext cx="10694100" cy="42933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All participants in our research study had something on their homepages related to documents or records.</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When you leave the military, you learn real quickly if you don't have it, it doesn't exist. So you want to keep it no matter what in case there are errors or something happens, you cover yourself.</a:t>
            </a:r>
            <a:r>
              <a:rPr i="1" lang="en-US">
                <a:solidFill>
                  <a:schemeClr val="lt1"/>
                </a:solidFill>
              </a:rPr>
              <a:t>” </a:t>
            </a:r>
            <a:r>
              <a:rPr i="1" lang="en-US">
                <a:solidFill>
                  <a:schemeClr val="lt1"/>
                </a:solidFill>
              </a:rPr>
              <a:t>- Participant discussing importance of easy access to documents</a:t>
            </a:r>
            <a:endParaRPr i="1">
              <a:solidFill>
                <a:schemeClr val="lt1"/>
              </a:solidFill>
            </a:endParaRPr>
          </a:p>
          <a:p>
            <a:pPr indent="-355600" lvl="0" marL="457200" rtl="0" algn="l">
              <a:lnSpc>
                <a:spcPct val="114000"/>
              </a:lnSpc>
              <a:spcBef>
                <a:spcPts val="1000"/>
              </a:spcBef>
              <a:spcAft>
                <a:spcPts val="0"/>
              </a:spcAft>
              <a:buSzPts val="2000"/>
              <a:buChar char="●"/>
            </a:pPr>
            <a:r>
              <a:rPr lang="en-US"/>
              <a:t>Many named downloading or looking for a document as the most recent task they had completed on VA.gov.</a:t>
            </a:r>
            <a:endParaRPr/>
          </a:p>
          <a:p>
            <a:pPr indent="-355600" lvl="0" marL="457200" rtl="0" algn="l">
              <a:lnSpc>
                <a:spcPct val="114000"/>
              </a:lnSpc>
              <a:spcBef>
                <a:spcPts val="1000"/>
              </a:spcBef>
              <a:spcAft>
                <a:spcPts val="0"/>
              </a:spcAft>
              <a:buSzPts val="2000"/>
              <a:buChar char="●"/>
            </a:pPr>
            <a:r>
              <a:rPr lang="en-US"/>
              <a:t>Analytics show huge numbers of page views for downloading personal records (Blue button ~12.5MM; MHV's "Download My Data" tool ~8.8MM)  and VA benefit letters.</a:t>
            </a:r>
            <a:endParaRPr/>
          </a:p>
          <a:p>
            <a:pPr indent="-355600" lvl="0" marL="457200" rtl="0" algn="l">
              <a:lnSpc>
                <a:spcPct val="114000"/>
              </a:lnSpc>
              <a:spcBef>
                <a:spcPts val="1000"/>
              </a:spcBef>
              <a:spcAft>
                <a:spcPts val="0"/>
              </a:spcAft>
              <a:buSzPts val="2000"/>
              <a:buChar char="●"/>
            </a:pPr>
            <a:r>
              <a:rPr lang="en-US"/>
              <a:t>We see high numbers of search terms for documents like the certificate of eligibility or DD214.</a:t>
            </a:r>
            <a:endParaRPr/>
          </a:p>
          <a:p>
            <a:pPr indent="0" lvl="0" marL="91440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7" name="Shape 197"/>
        <p:cNvGrpSpPr/>
        <p:nvPr/>
      </p:nvGrpSpPr>
      <p:grpSpPr>
        <a:xfrm>
          <a:off x="0" y="0"/>
          <a:ext cx="0" cy="0"/>
          <a:chOff x="0" y="0"/>
          <a:chExt cx="0" cy="0"/>
        </a:xfrm>
      </p:grpSpPr>
      <p:sp>
        <p:nvSpPr>
          <p:cNvPr id="198" name="Google Shape;198;p29"/>
          <p:cNvSpPr txBox="1"/>
          <p:nvPr>
            <p:ph type="title"/>
          </p:nvPr>
        </p:nvSpPr>
        <p:spPr>
          <a:xfrm>
            <a:off x="609600" y="685800"/>
            <a:ext cx="11296200" cy="691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The logged-in homepage needs to scale to support every phase of the Veteran lifecycle.</a:t>
            </a:r>
            <a:endParaRPr sz="3000"/>
          </a:p>
        </p:txBody>
      </p:sp>
      <p:sp>
        <p:nvSpPr>
          <p:cNvPr id="199" name="Google Shape;199;p2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0" name="Google Shape;200;p29"/>
          <p:cNvSpPr txBox="1"/>
          <p:nvPr>
            <p:ph idx="4294967295" type="body"/>
          </p:nvPr>
        </p:nvSpPr>
        <p:spPr>
          <a:xfrm>
            <a:off x="609600" y="1953925"/>
            <a:ext cx="10694100" cy="4331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Veteran journey maps help us understand how </a:t>
            </a:r>
            <a:r>
              <a:rPr b="1" lang="en-US"/>
              <a:t>Veterans' needs change throughout their lives</a:t>
            </a:r>
            <a:r>
              <a:rPr lang="en-US"/>
              <a:t>, and illustrate how important it is that VA.gov can adapt to meet these changes. </a:t>
            </a:r>
            <a:endParaRPr/>
          </a:p>
          <a:p>
            <a:pPr indent="-355600" lvl="0" marL="457200" rtl="0" algn="l">
              <a:lnSpc>
                <a:spcPct val="114000"/>
              </a:lnSpc>
              <a:spcBef>
                <a:spcPts val="1000"/>
              </a:spcBef>
              <a:spcAft>
                <a:spcPts val="0"/>
              </a:spcAft>
              <a:buSzPts val="2000"/>
              <a:buChar char="●"/>
            </a:pPr>
            <a:r>
              <a:rPr lang="en-US"/>
              <a:t>The personalized pages created in our study drive this point home; each Veteran tailored their homepage based on their current circumstances with the VA.</a:t>
            </a:r>
            <a:endParaRPr i="1">
              <a:solidFill>
                <a:schemeClr val="lt1"/>
              </a:solidFill>
            </a:endParaRPr>
          </a:p>
          <a:p>
            <a:pPr indent="-355600" lvl="0" marL="457200" rtl="0" algn="l">
              <a:lnSpc>
                <a:spcPct val="114000"/>
              </a:lnSpc>
              <a:spcBef>
                <a:spcPts val="1000"/>
              </a:spcBef>
              <a:spcAft>
                <a:spcPts val="0"/>
              </a:spcAft>
              <a:buSzPts val="2000"/>
              <a:buChar char="●"/>
            </a:pPr>
            <a:r>
              <a:rPr lang="en-US"/>
              <a:t>Veterans want to learn more about how to engage with the VA beyond their existing benefits.</a:t>
            </a:r>
            <a:endParaRPr/>
          </a:p>
          <a:p>
            <a:pPr indent="-355600" lvl="0" marL="457200" rtl="0" algn="l">
              <a:lnSpc>
                <a:spcPct val="114000"/>
              </a:lnSpc>
              <a:spcBef>
                <a:spcPts val="1000"/>
              </a:spcBef>
              <a:spcAft>
                <a:spcPts val="0"/>
              </a:spcAft>
              <a:buSzPts val="2000"/>
              <a:buChar char="●"/>
            </a:pPr>
            <a:r>
              <a:rPr lang="en-US"/>
              <a:t>In the Personalization 2.0 research, we learned about the importance of an onboarding experience for separating service members.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609600" y="685800"/>
            <a:ext cx="11296200" cy="691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The existing "blue sky" prototype gets a lot of things right.</a:t>
            </a:r>
            <a:endParaRPr sz="3000"/>
          </a:p>
          <a:p>
            <a:pPr indent="0" lvl="0" marL="0" rtl="0" algn="l">
              <a:lnSpc>
                <a:spcPct val="115000"/>
              </a:lnSpc>
              <a:spcBef>
                <a:spcPts val="0"/>
              </a:spcBef>
              <a:spcAft>
                <a:spcPts val="0"/>
              </a:spcAft>
              <a:buNone/>
            </a:pPr>
            <a:r>
              <a:t/>
            </a:r>
            <a:endParaRPr sz="3000"/>
          </a:p>
        </p:txBody>
      </p:sp>
      <p:sp>
        <p:nvSpPr>
          <p:cNvPr id="207" name="Google Shape;207;p3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08" name="Google Shape;208;p30"/>
          <p:cNvSpPr txBox="1"/>
          <p:nvPr>
            <p:ph idx="4294967295" type="body"/>
          </p:nvPr>
        </p:nvSpPr>
        <p:spPr>
          <a:xfrm>
            <a:off x="609600" y="1377300"/>
            <a:ext cx="10694100" cy="3507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Participants found the content, sidebar navigation, recommendations, and local information to be helpful, usable, and scannable.</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Do mine like this...somebody got in my head, this is perfect.</a:t>
            </a:r>
            <a:r>
              <a:rPr i="1" lang="en-US">
                <a:solidFill>
                  <a:schemeClr val="lt1"/>
                </a:solidFill>
              </a:rPr>
              <a:t>”</a:t>
            </a:r>
            <a:endParaRPr i="1">
              <a:solidFill>
                <a:schemeClr val="lt1"/>
              </a:solidFill>
            </a:endParaRPr>
          </a:p>
          <a:p>
            <a:pPr indent="-355600" lvl="0" marL="457200" rtl="0" algn="l">
              <a:lnSpc>
                <a:spcPct val="114000"/>
              </a:lnSpc>
              <a:spcBef>
                <a:spcPts val="1000"/>
              </a:spcBef>
              <a:spcAft>
                <a:spcPts val="0"/>
              </a:spcAft>
              <a:buSzPts val="2000"/>
              <a:buChar char="●"/>
            </a:pPr>
            <a:r>
              <a:rPr lang="en-US"/>
              <a:t>Content prioritization and layout aligns with what we saw on private sector dashboards.</a:t>
            </a:r>
            <a:endParaRPr/>
          </a:p>
          <a:p>
            <a:pPr indent="-355600" lvl="0" marL="457200" rtl="0" algn="l">
              <a:lnSpc>
                <a:spcPct val="114000"/>
              </a:lnSpc>
              <a:spcBef>
                <a:spcPts val="1000"/>
              </a:spcBef>
              <a:spcAft>
                <a:spcPts val="0"/>
              </a:spcAft>
              <a:buSzPts val="2000"/>
              <a:buChar char="●"/>
            </a:pPr>
            <a:r>
              <a:rPr lang="en-US"/>
              <a:t>Emphasizes tasks, provides a summary or snapshot of information, clearly communications updates, and links users to more detailed information.</a:t>
            </a:r>
            <a:endParaRPr/>
          </a:p>
          <a:p>
            <a:pPr indent="0" lvl="0" marL="0" rtl="0" algn="l">
              <a:lnSpc>
                <a:spcPct val="114000"/>
              </a:lnSpc>
              <a:spcBef>
                <a:spcPts val="1000"/>
              </a:spcBef>
              <a:spcAft>
                <a:spcPts val="0"/>
              </a:spcAft>
              <a:buNone/>
            </a:pPr>
            <a:r>
              <a:t/>
            </a:r>
            <a:endParaRPr b="1" i="1">
              <a:solidFill>
                <a:schemeClr val="lt1"/>
              </a:solidFill>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609600" y="685800"/>
            <a:ext cx="11296200" cy="6915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Veterans expect a mix of links and widgets to complete tasks from their homepage.</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a:p>
            <a:pPr indent="0" lvl="0" marL="0" rtl="0" algn="l">
              <a:lnSpc>
                <a:spcPct val="115000"/>
              </a:lnSpc>
              <a:spcBef>
                <a:spcPts val="0"/>
              </a:spcBef>
              <a:spcAft>
                <a:spcPts val="0"/>
              </a:spcAft>
              <a:buNone/>
            </a:pPr>
            <a:r>
              <a:t/>
            </a:r>
            <a:endParaRPr sz="3000"/>
          </a:p>
        </p:txBody>
      </p:sp>
      <p:sp>
        <p:nvSpPr>
          <p:cNvPr id="215" name="Google Shape;215;p3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16" name="Google Shape;216;p31"/>
          <p:cNvSpPr txBox="1"/>
          <p:nvPr>
            <p:ph idx="4294967295" type="body"/>
          </p:nvPr>
        </p:nvSpPr>
        <p:spPr>
          <a:xfrm>
            <a:off x="609600" y="1953925"/>
            <a:ext cx="10694100" cy="3507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P</a:t>
            </a:r>
            <a:r>
              <a:rPr lang="en-US"/>
              <a:t>articipants in our research study expected to complete tasks in different ways.</a:t>
            </a:r>
            <a:endParaRPr i="1">
              <a:solidFill>
                <a:schemeClr val="lt1"/>
              </a:solidFill>
            </a:endParaRPr>
          </a:p>
          <a:p>
            <a:pPr indent="-355600" lvl="0" marL="457200" rtl="0" algn="l">
              <a:lnSpc>
                <a:spcPct val="114000"/>
              </a:lnSpc>
              <a:spcBef>
                <a:spcPts val="1000"/>
              </a:spcBef>
              <a:spcAft>
                <a:spcPts val="0"/>
              </a:spcAft>
              <a:buSzPts val="2000"/>
              <a:buChar char="●"/>
            </a:pPr>
            <a:r>
              <a:rPr lang="en-US"/>
              <a:t>Most relied on links for detailed tasks, some wanted to complete tasks right on their pages</a:t>
            </a:r>
            <a:endParaRPr/>
          </a:p>
          <a:p>
            <a:pPr indent="0" lvl="0" marL="914400" rtl="0" algn="l">
              <a:lnSpc>
                <a:spcPct val="114000"/>
              </a:lnSpc>
              <a:spcBef>
                <a:spcPts val="1000"/>
              </a:spcBef>
              <a:spcAft>
                <a:spcPts val="0"/>
              </a:spcAft>
              <a:buNone/>
            </a:pPr>
            <a:r>
              <a:rPr i="1" lang="en-US">
                <a:solidFill>
                  <a:schemeClr val="lt1"/>
                </a:solidFill>
              </a:rPr>
              <a:t>“</a:t>
            </a:r>
            <a:r>
              <a:rPr i="1" lang="en-US">
                <a:solidFill>
                  <a:schemeClr val="lt1"/>
                </a:solidFill>
              </a:rPr>
              <a:t>I would like to be able to click and reorder my prescriptions right there so I don't have to go to five different pages to finally get to it. Right now it's a drill down process that's horrible.</a:t>
            </a:r>
            <a:r>
              <a:rPr i="1" lang="en-US">
                <a:solidFill>
                  <a:schemeClr val="lt1"/>
                </a:solidFill>
              </a:rPr>
              <a:t>”</a:t>
            </a:r>
            <a:endParaRPr i="1">
              <a:solidFill>
                <a:schemeClr val="lt1"/>
              </a:solidFill>
            </a:endParaRPr>
          </a:p>
          <a:p>
            <a:pPr indent="-355600" lvl="0" marL="457200" rtl="0" algn="l">
              <a:lnSpc>
                <a:spcPct val="114000"/>
              </a:lnSpc>
              <a:spcBef>
                <a:spcPts val="1000"/>
              </a:spcBef>
              <a:spcAft>
                <a:spcPts val="0"/>
              </a:spcAft>
              <a:buSzPts val="2000"/>
              <a:buChar char="●"/>
            </a:pPr>
            <a:r>
              <a:rPr lang="en-US"/>
              <a:t>In our comparative analysis, we saw that this mix of links and widgets is common on task-based dashboards.</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609600" y="685800"/>
            <a:ext cx="11296200" cy="10824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The homepage needs to be supported by a cohesive logged-in navigation.</a:t>
            </a:r>
            <a:endParaRPr sz="3000"/>
          </a:p>
          <a:p>
            <a:pPr indent="0" lvl="0" marL="0" rtl="0" algn="l">
              <a:lnSpc>
                <a:spcPct val="115000"/>
              </a:lnSpc>
              <a:spcBef>
                <a:spcPts val="0"/>
              </a:spcBef>
              <a:spcAft>
                <a:spcPts val="0"/>
              </a:spcAft>
              <a:buNone/>
            </a:pPr>
            <a:r>
              <a:t/>
            </a:r>
            <a:endParaRPr sz="3000"/>
          </a:p>
        </p:txBody>
      </p:sp>
      <p:sp>
        <p:nvSpPr>
          <p:cNvPr id="223" name="Google Shape;223;p3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24" name="Google Shape;224;p32"/>
          <p:cNvSpPr txBox="1"/>
          <p:nvPr>
            <p:ph idx="4294967295" type="body"/>
          </p:nvPr>
        </p:nvSpPr>
        <p:spPr>
          <a:xfrm>
            <a:off x="609600" y="1953925"/>
            <a:ext cx="10694100" cy="3507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Veterans found the sidebar navigation in the blue sky prototype helpful because it provided them with a scannable list of sections and tools. </a:t>
            </a:r>
            <a:endParaRPr/>
          </a:p>
          <a:p>
            <a:pPr indent="-355600" lvl="0" marL="457200" rtl="0" algn="l">
              <a:lnSpc>
                <a:spcPct val="114000"/>
              </a:lnSpc>
              <a:spcBef>
                <a:spcPts val="1000"/>
              </a:spcBef>
              <a:spcAft>
                <a:spcPts val="0"/>
              </a:spcAft>
              <a:buSzPts val="2000"/>
              <a:buChar char="●"/>
            </a:pPr>
            <a:r>
              <a:rPr lang="en-US"/>
              <a:t>Authenticated navigation is a common approach in the private sector.</a:t>
            </a:r>
            <a:endParaRPr/>
          </a:p>
          <a:p>
            <a:pPr indent="-355600" lvl="0" marL="457200" rtl="0" algn="l">
              <a:lnSpc>
                <a:spcPct val="114000"/>
              </a:lnSpc>
              <a:spcBef>
                <a:spcPts val="1000"/>
              </a:spcBef>
              <a:spcAft>
                <a:spcPts val="0"/>
              </a:spcAft>
              <a:buSzPts val="2000"/>
              <a:buChar char="●"/>
            </a:pPr>
            <a:r>
              <a:rPr lang="en-US"/>
              <a:t>Problems with the navigation also came up during stakeholder interviews:</a:t>
            </a:r>
            <a:endParaRPr/>
          </a:p>
          <a:p>
            <a:pPr indent="-355600" lvl="0" marL="1371600" rtl="0" algn="l">
              <a:lnSpc>
                <a:spcPct val="114000"/>
              </a:lnSpc>
              <a:spcBef>
                <a:spcPts val="1000"/>
              </a:spcBef>
              <a:spcAft>
                <a:spcPts val="0"/>
              </a:spcAft>
              <a:buSzPts val="2000"/>
              <a:buAutoNum type="arabicPeriod"/>
            </a:pPr>
            <a:r>
              <a:rPr lang="en-US"/>
              <a:t>It doesn’t change once you’re logged in, which gives little sense of personalization.</a:t>
            </a:r>
            <a:endParaRPr/>
          </a:p>
          <a:p>
            <a:pPr indent="-355600" lvl="0" marL="1371600" rtl="0" algn="l">
              <a:lnSpc>
                <a:spcPct val="114000"/>
              </a:lnSpc>
              <a:spcBef>
                <a:spcPts val="0"/>
              </a:spcBef>
              <a:spcAft>
                <a:spcPts val="0"/>
              </a:spcAft>
              <a:buSzPts val="2000"/>
              <a:buAutoNum type="arabicPeriod"/>
            </a:pPr>
            <a:r>
              <a:rPr lang="en-US"/>
              <a:t>We’re not effectively guiding logged-in Veterans with our navigation; the multitude of options require significant cognitive load for the user to sort through and find the task they need to complete.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3" name="Shape 93"/>
        <p:cNvGrpSpPr/>
        <p:nvPr/>
      </p:nvGrpSpPr>
      <p:grpSpPr>
        <a:xfrm>
          <a:off x="0" y="0"/>
          <a:ext cx="0" cy="0"/>
          <a:chOff x="0" y="0"/>
          <a:chExt cx="0" cy="0"/>
        </a:xfrm>
      </p:grpSpPr>
      <p:sp>
        <p:nvSpPr>
          <p:cNvPr id="94" name="Google Shape;94;p15"/>
          <p:cNvSpPr txBox="1"/>
          <p:nvPr>
            <p:ph type="title"/>
          </p:nvPr>
        </p:nvSpPr>
        <p:spPr>
          <a:xfrm>
            <a:off x="609600" y="2944048"/>
            <a:ext cx="10972800" cy="969900"/>
          </a:xfrm>
          <a:prstGeom prst="rect">
            <a:avLst/>
          </a:prstGeom>
        </p:spPr>
        <p:txBody>
          <a:bodyPr anchorCtr="0" anchor="b" bIns="45700" lIns="45700" spcFirstLastPara="1" rIns="45700" wrap="square" tIns="45700">
            <a:noAutofit/>
          </a:bodyPr>
          <a:lstStyle/>
          <a:p>
            <a:pPr indent="0" lvl="0" marL="0" rtl="0" algn="l">
              <a:spcBef>
                <a:spcPts val="0"/>
              </a:spcBef>
              <a:spcAft>
                <a:spcPts val="0"/>
              </a:spcAft>
              <a:buNone/>
            </a:pPr>
            <a:r>
              <a:rPr lang="en-US"/>
              <a:t>Background &amp;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609600" y="685800"/>
            <a:ext cx="11296200" cy="1082400"/>
          </a:xfrm>
          <a:prstGeom prst="rect">
            <a:avLst/>
          </a:prstGeom>
        </p:spPr>
        <p:txBody>
          <a:bodyPr anchorCtr="0" anchor="t" bIns="45700" lIns="45700" spcFirstLastPara="1" rIns="45700" wrap="square" tIns="45700">
            <a:noAutofit/>
          </a:bodyPr>
          <a:lstStyle/>
          <a:p>
            <a:pPr indent="0" lvl="0" marL="0" rtl="0" algn="l">
              <a:lnSpc>
                <a:spcPct val="115000"/>
              </a:lnSpc>
              <a:spcBef>
                <a:spcPts val="0"/>
              </a:spcBef>
              <a:spcAft>
                <a:spcPts val="0"/>
              </a:spcAft>
              <a:buNone/>
            </a:pPr>
            <a:r>
              <a:rPr lang="en-US" sz="3000"/>
              <a:t>Veterans want new information to be clear to them when they log in, and expect to receive new information through multiple channels.</a:t>
            </a:r>
            <a:endParaRPr sz="3000"/>
          </a:p>
          <a:p>
            <a:pPr indent="0" lvl="0" marL="0" rtl="0" algn="l">
              <a:lnSpc>
                <a:spcPct val="115000"/>
              </a:lnSpc>
              <a:spcBef>
                <a:spcPts val="0"/>
              </a:spcBef>
              <a:spcAft>
                <a:spcPts val="0"/>
              </a:spcAft>
              <a:buNone/>
            </a:pPr>
            <a:r>
              <a:t/>
            </a:r>
            <a:endParaRPr sz="3000"/>
          </a:p>
        </p:txBody>
      </p:sp>
      <p:sp>
        <p:nvSpPr>
          <p:cNvPr id="231" name="Google Shape;231;p3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32" name="Google Shape;232;p33"/>
          <p:cNvSpPr txBox="1"/>
          <p:nvPr>
            <p:ph idx="4294967295" type="body"/>
          </p:nvPr>
        </p:nvSpPr>
        <p:spPr>
          <a:xfrm>
            <a:off x="609600" y="2526485"/>
            <a:ext cx="10694100" cy="35070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lang="en-US"/>
              <a:t>Veterans </a:t>
            </a:r>
            <a:r>
              <a:rPr lang="en-US"/>
              <a:t>expect notifications and updates to come via a phone call, email, or physical mail</a:t>
            </a:r>
            <a:endParaRPr/>
          </a:p>
          <a:p>
            <a:pPr indent="0" lvl="0" marL="457200" rtl="0" algn="l">
              <a:lnSpc>
                <a:spcPct val="114000"/>
              </a:lnSpc>
              <a:spcBef>
                <a:spcPts val="1000"/>
              </a:spcBef>
              <a:spcAft>
                <a:spcPts val="0"/>
              </a:spcAft>
              <a:buNone/>
            </a:pPr>
            <a:r>
              <a:rPr i="1" lang="en-US">
                <a:solidFill>
                  <a:schemeClr val="lt1"/>
                </a:solidFill>
              </a:rPr>
              <a:t>“The notification thing? Send me an email. Send me a message, I may or may not check it. The email, definitely - that's where I get anything important”</a:t>
            </a:r>
            <a:endParaRPr/>
          </a:p>
          <a:p>
            <a:pPr indent="-355600" lvl="0" marL="457200" rtl="0" algn="l">
              <a:lnSpc>
                <a:spcPct val="114000"/>
              </a:lnSpc>
              <a:spcBef>
                <a:spcPts val="1000"/>
              </a:spcBef>
              <a:spcAft>
                <a:spcPts val="0"/>
              </a:spcAft>
              <a:buSzPts val="2000"/>
              <a:buChar char="●"/>
            </a:pPr>
            <a:r>
              <a:rPr lang="en-US"/>
              <a:t>Veterans placed updates and notifications near the top of their personalized pages</a:t>
            </a:r>
            <a:endParaRPr/>
          </a:p>
          <a:p>
            <a:pPr indent="-355600" lvl="0" marL="457200" rtl="0" algn="l">
              <a:lnSpc>
                <a:spcPct val="114000"/>
              </a:lnSpc>
              <a:spcBef>
                <a:spcPts val="1000"/>
              </a:spcBef>
              <a:spcAft>
                <a:spcPts val="0"/>
              </a:spcAft>
              <a:buSzPts val="2000"/>
              <a:buChar char="●"/>
            </a:pPr>
            <a:r>
              <a:rPr lang="en-US"/>
              <a:t>Notifications and updates were consistently at the top of the page in our comparative analysis, often in a dedicated center, or right on the dashboard itself</a:t>
            </a:r>
            <a:endParaRPr/>
          </a:p>
          <a:p>
            <a:pPr indent="-355600" lvl="0" marL="457200" rtl="0" algn="l">
              <a:lnSpc>
                <a:spcPct val="114000"/>
              </a:lnSpc>
              <a:spcBef>
                <a:spcPts val="1000"/>
              </a:spcBef>
              <a:spcAft>
                <a:spcPts val="0"/>
              </a:spcAft>
              <a:buSzPts val="2000"/>
              <a:buChar char="●"/>
            </a:pPr>
            <a:r>
              <a:rPr lang="en-US"/>
              <a:t>People clearly understood and saw the notifications on the blue sky prototype</a:t>
            </a:r>
            <a:endParaRPr/>
          </a:p>
          <a:p>
            <a:pPr indent="0" lvl="0" marL="0" rtl="0" algn="l">
              <a:lnSpc>
                <a:spcPct val="114000"/>
              </a:lnSpc>
              <a:spcBef>
                <a:spcPts val="1000"/>
              </a:spcBef>
              <a:spcAft>
                <a:spcPts val="10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Additional Insights</a:t>
            </a:r>
            <a:endParaRPr/>
          </a:p>
        </p:txBody>
      </p:sp>
      <p:sp>
        <p:nvSpPr>
          <p:cNvPr id="239" name="Google Shape;239;p34"/>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Research Findings</a:t>
            </a:r>
            <a:endParaRPr/>
          </a:p>
        </p:txBody>
      </p:sp>
      <p:sp>
        <p:nvSpPr>
          <p:cNvPr id="240" name="Google Shape;240;p34"/>
          <p:cNvSpPr txBox="1"/>
          <p:nvPr>
            <p:ph idx="4294967295"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1000"/>
              </a:spcAft>
              <a:buSzPts val="2000"/>
              <a:buChar char="●"/>
            </a:pPr>
            <a:r>
              <a:rPr lang="en-US"/>
              <a:t>Put additional findings here that are interesting but not “key points.”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Recommendations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Recommendations</a:t>
            </a:r>
            <a:endParaRPr/>
          </a:p>
        </p:txBody>
      </p:sp>
      <p:sp>
        <p:nvSpPr>
          <p:cNvPr id="252" name="Google Shape;252;p36"/>
          <p:cNvSpPr txBox="1"/>
          <p:nvPr>
            <p:ph idx="2" type="body"/>
          </p:nvPr>
        </p:nvSpPr>
        <p:spPr>
          <a:xfrm>
            <a:off x="613175" y="1511950"/>
            <a:ext cx="10743600" cy="49308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1000"/>
              </a:spcAft>
              <a:buSzPts val="2000"/>
              <a:buChar char="●"/>
            </a:pPr>
            <a:r>
              <a:rPr b="0" lang="en-US"/>
              <a:t>Put together initial recommendations here based on your findings. Review with your team, then edit as needed.</a:t>
            </a:r>
            <a:endParaRPr b="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56" name="Shape 256"/>
        <p:cNvGrpSpPr/>
        <p:nvPr/>
      </p:nvGrpSpPr>
      <p:grpSpPr>
        <a:xfrm>
          <a:off x="0" y="0"/>
          <a:ext cx="0" cy="0"/>
          <a:chOff x="0" y="0"/>
          <a:chExt cx="0" cy="0"/>
        </a:xfrm>
      </p:grpSpPr>
      <p:sp>
        <p:nvSpPr>
          <p:cNvPr id="257" name="Google Shape;257;p37"/>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Next Steps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2" name="Shape 262"/>
        <p:cNvGrpSpPr/>
        <p:nvPr/>
      </p:nvGrpSpPr>
      <p:grpSpPr>
        <a:xfrm>
          <a:off x="0" y="0"/>
          <a:ext cx="0" cy="0"/>
          <a:chOff x="0" y="0"/>
          <a:chExt cx="0" cy="0"/>
        </a:xfrm>
      </p:grpSpPr>
      <p:sp>
        <p:nvSpPr>
          <p:cNvPr id="263" name="Google Shape;263;p3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Next Steps</a:t>
            </a:r>
            <a:endParaRPr/>
          </a:p>
        </p:txBody>
      </p:sp>
      <p:sp>
        <p:nvSpPr>
          <p:cNvPr id="264" name="Google Shape;264;p38"/>
          <p:cNvSpPr txBox="1"/>
          <p:nvPr>
            <p:ph idx="2" type="body"/>
          </p:nvPr>
        </p:nvSpPr>
        <p:spPr>
          <a:xfrm>
            <a:off x="613175" y="1283350"/>
            <a:ext cx="10694100" cy="4884900"/>
          </a:xfrm>
          <a:prstGeom prst="rect">
            <a:avLst/>
          </a:prstGeom>
          <a:noFill/>
        </p:spPr>
        <p:txBody>
          <a:bodyPr anchorCtr="0" anchor="t" bIns="45700" lIns="45700" spcFirstLastPara="1" rIns="45700" wrap="square" tIns="45700">
            <a:noAutofit/>
          </a:bodyPr>
          <a:lstStyle/>
          <a:p>
            <a:pPr indent="0" lvl="0" marL="0" marR="274507" rtl="0" algn="l">
              <a:lnSpc>
                <a:spcPct val="100000"/>
              </a:lnSpc>
              <a:spcBef>
                <a:spcPts val="1000"/>
              </a:spcBef>
              <a:spcAft>
                <a:spcPts val="0"/>
              </a:spcAft>
              <a:buNone/>
            </a:pPr>
            <a:r>
              <a:rPr lang="en-US">
                <a:solidFill>
                  <a:schemeClr val="lt1"/>
                </a:solidFill>
              </a:rPr>
              <a:t>Next step </a:t>
            </a:r>
            <a:endParaRPr b="0"/>
          </a:p>
          <a:p>
            <a:pPr indent="0" lvl="0" marL="0" marR="274507" rtl="0" algn="l">
              <a:lnSpc>
                <a:spcPct val="114000"/>
              </a:lnSpc>
              <a:spcBef>
                <a:spcPts val="1000"/>
              </a:spcBef>
              <a:spcAft>
                <a:spcPts val="0"/>
              </a:spcAft>
              <a:buNone/>
            </a:pPr>
            <a:r>
              <a:rPr b="0" lang="en-US"/>
              <a:t>Details of next steps</a:t>
            </a:r>
            <a:endParaRPr/>
          </a:p>
          <a:p>
            <a:pPr indent="0" lvl="0" marL="0" marR="88465" rtl="0" algn="l">
              <a:spcBef>
                <a:spcPts val="2000"/>
              </a:spcBef>
              <a:spcAft>
                <a:spcPts val="0"/>
              </a:spcAft>
              <a:buNone/>
            </a:pPr>
            <a:r>
              <a:rPr lang="en-US">
                <a:solidFill>
                  <a:schemeClr val="lt1"/>
                </a:solidFill>
              </a:rPr>
              <a:t>Next step</a:t>
            </a:r>
            <a:endParaRPr b="0"/>
          </a:p>
          <a:p>
            <a:pPr indent="0" lvl="0" marL="0" marR="88465" rtl="0" algn="l">
              <a:spcBef>
                <a:spcPts val="0"/>
              </a:spcBef>
              <a:spcAft>
                <a:spcPts val="0"/>
              </a:spcAft>
              <a:buNone/>
            </a:pPr>
            <a:r>
              <a:rPr b="0" lang="en-US"/>
              <a:t>Details of next step</a:t>
            </a:r>
            <a:r>
              <a:rPr b="0" lang="en-US"/>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268" name="Shape 268"/>
        <p:cNvGrpSpPr/>
        <p:nvPr/>
      </p:nvGrpSpPr>
      <p:grpSpPr>
        <a:xfrm>
          <a:off x="0" y="0"/>
          <a:ext cx="0" cy="0"/>
          <a:chOff x="0" y="0"/>
          <a:chExt cx="0" cy="0"/>
        </a:xfrm>
      </p:grpSpPr>
      <p:sp>
        <p:nvSpPr>
          <p:cNvPr id="269" name="Google Shape;269;p39"/>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Appendix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99" name="Shape 99"/>
        <p:cNvGrpSpPr/>
        <p:nvPr/>
      </p:nvGrpSpPr>
      <p:grpSpPr>
        <a:xfrm>
          <a:off x="0" y="0"/>
          <a:ext cx="0" cy="0"/>
          <a:chOff x="0" y="0"/>
          <a:chExt cx="0" cy="0"/>
        </a:xfrm>
      </p:grpSpPr>
      <p:sp>
        <p:nvSpPr>
          <p:cNvPr id="100" name="Google Shape;100;p16"/>
          <p:cNvSpPr txBox="1"/>
          <p:nvPr>
            <p:ph type="title"/>
          </p:nvPr>
        </p:nvSpPr>
        <p:spPr>
          <a:xfrm>
            <a:off x="58252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chemeClr val="dk1"/>
                </a:solidFill>
              </a:rPr>
              <a:t>Background</a:t>
            </a:r>
            <a:endParaRPr/>
          </a:p>
        </p:txBody>
      </p:sp>
      <p:sp>
        <p:nvSpPr>
          <p:cNvPr id="101" name="Google Shape;101;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02" name="Google Shape;102;p16"/>
          <p:cNvSpPr txBox="1"/>
          <p:nvPr>
            <p:ph idx="2" type="body"/>
          </p:nvPr>
        </p:nvSpPr>
        <p:spPr>
          <a:xfrm>
            <a:off x="582525" y="1533875"/>
            <a:ext cx="10863000" cy="31800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1000"/>
              </a:spcAft>
              <a:buNone/>
            </a:pPr>
            <a:r>
              <a:rPr b="0" lang="en-US"/>
              <a:t>Lorem ipsum</a:t>
            </a:r>
            <a:endParaRPr b="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goals</a:t>
            </a:r>
            <a:endParaRPr/>
          </a:p>
        </p:txBody>
      </p:sp>
      <p:sp>
        <p:nvSpPr>
          <p:cNvPr id="109" name="Google Shape;109;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0" name="Google Shape;110;p17"/>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Lorem ipsum</a:t>
            </a:r>
            <a:endParaRPr b="0"/>
          </a:p>
          <a:p>
            <a:pPr indent="-355600" lvl="0" marL="457200" rtl="0" algn="l">
              <a:lnSpc>
                <a:spcPct val="114000"/>
              </a:lnSpc>
              <a:spcBef>
                <a:spcPts val="1000"/>
              </a:spcBef>
              <a:spcAft>
                <a:spcPts val="1000"/>
              </a:spcAft>
              <a:buSzPts val="2000"/>
              <a:buChar char="●"/>
            </a:pPr>
            <a:r>
              <a:t/>
            </a:r>
            <a:endParaRPr b="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to be tested</a:t>
            </a:r>
            <a:endParaRPr/>
          </a:p>
        </p:txBody>
      </p:sp>
      <p:sp>
        <p:nvSpPr>
          <p:cNvPr id="117" name="Google Shape;117;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Background &amp; Goals</a:t>
            </a:r>
            <a:endParaRPr/>
          </a:p>
        </p:txBody>
      </p:sp>
      <p:sp>
        <p:nvSpPr>
          <p:cNvPr id="118" name="Google Shape;118;p18"/>
          <p:cNvSpPr txBox="1"/>
          <p:nvPr>
            <p:ph idx="2" type="body"/>
          </p:nvPr>
        </p:nvSpPr>
        <p:spPr>
          <a:xfrm>
            <a:off x="613175" y="1567400"/>
            <a:ext cx="10694100" cy="30819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Lorem ipsum</a:t>
            </a:r>
            <a:endParaRPr b="0"/>
          </a:p>
          <a:p>
            <a:pPr indent="-355600" lvl="0" marL="457200" rtl="0" algn="l">
              <a:lnSpc>
                <a:spcPct val="113000"/>
              </a:lnSpc>
              <a:spcBef>
                <a:spcPts val="1000"/>
              </a:spcBef>
              <a:spcAft>
                <a:spcPts val="1000"/>
              </a:spcAft>
              <a:buSzPts val="2000"/>
              <a:buChar char="●"/>
            </a:pPr>
            <a:r>
              <a:t/>
            </a:r>
            <a:endParaRPr b="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p>
            <a:pPr indent="0" lvl="0" marL="0" rtl="0" algn="l">
              <a:lnSpc>
                <a:spcPct val="100000"/>
              </a:lnSpc>
              <a:spcBef>
                <a:spcPts val="0"/>
              </a:spcBef>
              <a:spcAft>
                <a:spcPts val="0"/>
              </a:spcAft>
              <a:buClr>
                <a:srgbClr val="FFFFFF"/>
              </a:buClr>
              <a:buSzPts val="4800"/>
              <a:buFont typeface="Bitter"/>
              <a:buNone/>
            </a:pPr>
            <a:r>
              <a:rPr lang="en-US"/>
              <a:t>Methodology</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Method (e.g. Qualitative interviews)</a:t>
            </a:r>
            <a:endParaRPr/>
          </a:p>
        </p:txBody>
      </p:sp>
      <p:sp>
        <p:nvSpPr>
          <p:cNvPr id="130" name="Google Shape;130;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31" name="Google Shape;131;p20"/>
          <p:cNvSpPr txBox="1"/>
          <p:nvPr>
            <p:ph idx="2" type="body"/>
          </p:nvPr>
        </p:nvSpPr>
        <p:spPr>
          <a:xfrm>
            <a:off x="613175" y="1507125"/>
            <a:ext cx="10215300" cy="2585100"/>
          </a:xfrm>
          <a:prstGeom prst="rect">
            <a:avLst/>
          </a:prstGeom>
        </p:spPr>
        <p:txBody>
          <a:bodyPr anchorCtr="0" anchor="t" bIns="45700" lIns="45700" spcFirstLastPara="1" rIns="45700" wrap="square" tIns="45700">
            <a:noAutofit/>
          </a:bodyPr>
          <a:lstStyle/>
          <a:p>
            <a:pPr indent="0" lvl="0" marL="0" rtl="0" algn="l">
              <a:lnSpc>
                <a:spcPct val="114000"/>
              </a:lnSpc>
              <a:spcBef>
                <a:spcPts val="0"/>
              </a:spcBef>
              <a:spcAft>
                <a:spcPts val="0"/>
              </a:spcAft>
              <a:buNone/>
            </a:pPr>
            <a:r>
              <a:rPr b="0" lang="en-US">
                <a:highlight>
                  <a:srgbClr val="FFFFFF"/>
                </a:highlight>
              </a:rPr>
              <a:t>Description of method and why it was used</a:t>
            </a:r>
            <a:endParaRPr b="0">
              <a:highlight>
                <a:srgbClr val="FFFFFF"/>
              </a:highlight>
            </a:endParaRPr>
          </a:p>
          <a:p>
            <a:pPr indent="0" lvl="0" marL="0" rtl="0" algn="l">
              <a:spcBef>
                <a:spcPts val="1000"/>
              </a:spcBef>
              <a:spcAft>
                <a:spcPts val="1000"/>
              </a:spcAft>
              <a:buNone/>
            </a:pPr>
            <a:r>
              <a:t/>
            </a:r>
            <a:endParaRPr b="0">
              <a:highlight>
                <a:srgbClr val="FFFFFF"/>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solidFill>
                  <a:srgbClr val="0070BC"/>
                </a:solidFill>
              </a:rPr>
              <a:t>Who we spoke with</a:t>
            </a:r>
            <a:endParaRPr>
              <a:solidFill>
                <a:srgbClr val="0070BC"/>
              </a:solidFill>
            </a:endParaRPr>
          </a:p>
        </p:txBody>
      </p:sp>
      <p:sp>
        <p:nvSpPr>
          <p:cNvPr id="138" name="Google Shape;138;p21"/>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39" name="Google Shape;139;p21"/>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Lorem ipsum</a:t>
            </a:r>
            <a:endParaRPr b="0"/>
          </a:p>
          <a:p>
            <a:pPr indent="-355600" lvl="0" marL="457200" rtl="0" algn="l">
              <a:lnSpc>
                <a:spcPct val="114000"/>
              </a:lnSpc>
              <a:spcBef>
                <a:spcPts val="1000"/>
              </a:spcBef>
              <a:spcAft>
                <a:spcPts val="1000"/>
              </a:spcAft>
              <a:buSzPts val="2000"/>
              <a:buChar char="●"/>
            </a:pPr>
            <a:r>
              <a:t/>
            </a:r>
            <a:endParaRPr b="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0">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Research questions</a:t>
            </a:r>
            <a:endParaRPr/>
          </a:p>
        </p:txBody>
      </p:sp>
      <p:sp>
        <p:nvSpPr>
          <p:cNvPr id="146" name="Google Shape;146;p22"/>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800"/>
              </a:spcBef>
              <a:spcAft>
                <a:spcPts val="0"/>
              </a:spcAft>
              <a:buNone/>
            </a:pPr>
            <a:r>
              <a:rPr lang="en-US"/>
              <a:t>Methodology</a:t>
            </a:r>
            <a:endParaRPr/>
          </a:p>
        </p:txBody>
      </p:sp>
      <p:sp>
        <p:nvSpPr>
          <p:cNvPr id="147" name="Google Shape;147;p22"/>
          <p:cNvSpPr txBox="1"/>
          <p:nvPr>
            <p:ph idx="2" type="body"/>
          </p:nvPr>
        </p:nvSpPr>
        <p:spPr>
          <a:xfrm>
            <a:off x="613175" y="1533850"/>
            <a:ext cx="10694100" cy="4307400"/>
          </a:xfrm>
          <a:prstGeom prst="rect">
            <a:avLst/>
          </a:prstGeom>
        </p:spPr>
        <p:txBody>
          <a:bodyPr anchorCtr="0" anchor="t" bIns="45700" lIns="45700" spcFirstLastPara="1" rIns="45700" wrap="square" tIns="45700">
            <a:noAutofit/>
          </a:bodyPr>
          <a:lstStyle/>
          <a:p>
            <a:pPr indent="-355600" lvl="0" marL="457200" rtl="0" algn="l">
              <a:lnSpc>
                <a:spcPct val="114000"/>
              </a:lnSpc>
              <a:spcBef>
                <a:spcPts val="0"/>
              </a:spcBef>
              <a:spcAft>
                <a:spcPts val="0"/>
              </a:spcAft>
              <a:buSzPts val="2000"/>
              <a:buChar char="●"/>
            </a:pPr>
            <a:r>
              <a:rPr b="0" lang="en-US"/>
              <a:t>Lorem ipsum</a:t>
            </a:r>
            <a:endParaRPr b="0"/>
          </a:p>
          <a:p>
            <a:pPr indent="-355600" lvl="0" marL="457200" rtl="0" algn="l">
              <a:lnSpc>
                <a:spcPct val="114000"/>
              </a:lnSpc>
              <a:spcBef>
                <a:spcPts val="1000"/>
              </a:spcBef>
              <a:spcAft>
                <a:spcPts val="1000"/>
              </a:spcAft>
              <a:buSzPts val="2000"/>
              <a:buChar char="●"/>
            </a:pPr>
            <a:r>
              <a:t/>
            </a:r>
            <a:endParaRPr b="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