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12192000"/>
  <p:notesSz cx="6858000" cy="9144000"/>
  <p:embeddedFontLst>
    <p:embeddedFont>
      <p:font typeface="Proxima Nova"/>
      <p:regular r:id="rId39"/>
      <p:bold r:id="rId40"/>
      <p:italic r:id="rId41"/>
      <p:boldItalic r:id="rId42"/>
    </p:embeddedFont>
    <p:embeddedFont>
      <p:font typeface="Source Sans Pro SemiBold"/>
      <p:regular r:id="rId43"/>
      <p:bold r:id="rId44"/>
      <p:italic r:id="rId45"/>
      <p:boldItalic r:id="rId46"/>
    </p:embeddedFont>
    <p:embeddedFont>
      <p:font typeface="Source Sans Pro Black"/>
      <p:bold r:id="rId47"/>
      <p:boldItalic r:id="rId48"/>
    </p:embeddedFont>
    <p:embeddedFont>
      <p:font typeface="Bitter"/>
      <p:regular r:id="rId49"/>
      <p:bold r:id="rId50"/>
      <p:italic r:id="rId51"/>
      <p:boldItalic r:id="rId52"/>
    </p:embeddedFont>
    <p:embeddedFont>
      <p:font typeface="Source Sans Pr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Trevor Pierce"/>
  <p:cmAuthor clrIdx="1" id="1" initials="" lastIdx="5" name="Jennifer Stricklan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E499F7-E6D9-41F6-B299-A8DF6FABC621}">
  <a:tblStyle styleId="{7AE499F7-E6D9-41F6-B299-A8DF6FABC62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42" Type="http://schemas.openxmlformats.org/officeDocument/2006/relationships/font" Target="fonts/ProximaNova-boldItalic.fntdata"/><Relationship Id="rId41" Type="http://schemas.openxmlformats.org/officeDocument/2006/relationships/font" Target="fonts/ProximaNova-italic.fntdata"/><Relationship Id="rId44" Type="http://schemas.openxmlformats.org/officeDocument/2006/relationships/font" Target="fonts/SourceSansProSemiBold-bold.fntdata"/><Relationship Id="rId43" Type="http://schemas.openxmlformats.org/officeDocument/2006/relationships/font" Target="fonts/SourceSansProSemiBold-regular.fntdata"/><Relationship Id="rId46" Type="http://schemas.openxmlformats.org/officeDocument/2006/relationships/font" Target="fonts/SourceSansProSemiBold-boldItalic.fntdata"/><Relationship Id="rId45" Type="http://schemas.openxmlformats.org/officeDocument/2006/relationships/font" Target="fonts/SourceSansPro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SourceSansProBlack-boldItalic.fntdata"/><Relationship Id="rId47" Type="http://schemas.openxmlformats.org/officeDocument/2006/relationships/font" Target="fonts/SourceSansProBlack-bold.fntdata"/><Relationship Id="rId49" Type="http://schemas.openxmlformats.org/officeDocument/2006/relationships/font" Target="fonts/Bitter-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ProximaNova-regular.fntdata"/><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itter-italic.fntdata"/><Relationship Id="rId50" Type="http://schemas.openxmlformats.org/officeDocument/2006/relationships/font" Target="fonts/Bitter-bold.fntdata"/><Relationship Id="rId53" Type="http://schemas.openxmlformats.org/officeDocument/2006/relationships/font" Target="fonts/SourceSansPro-regular.fntdata"/><Relationship Id="rId52" Type="http://schemas.openxmlformats.org/officeDocument/2006/relationships/font" Target="fonts/Bitter-boldItalic.fntdata"/><Relationship Id="rId11" Type="http://schemas.openxmlformats.org/officeDocument/2006/relationships/slide" Target="slides/slide5.xml"/><Relationship Id="rId55" Type="http://schemas.openxmlformats.org/officeDocument/2006/relationships/font" Target="fonts/SourceSansPro-italic.fntdata"/><Relationship Id="rId10" Type="http://schemas.openxmlformats.org/officeDocument/2006/relationships/slide" Target="slides/slide4.xml"/><Relationship Id="rId54" Type="http://schemas.openxmlformats.org/officeDocument/2006/relationships/font" Target="fonts/SourceSansPro-bold.fntdata"/><Relationship Id="rId13" Type="http://schemas.openxmlformats.org/officeDocument/2006/relationships/slide" Target="slides/slide7.xml"/><Relationship Id="rId12" Type="http://schemas.openxmlformats.org/officeDocument/2006/relationships/slide" Target="slides/slide6.xml"/><Relationship Id="rId56" Type="http://schemas.openxmlformats.org/officeDocument/2006/relationships/font" Target="fonts/SourceSansPr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6-29T22:22:31.828">
    <p:pos x="384" y="960"/>
    <p:text>+jennifer.strickland@adhocteam.us Looking at this fresh, I think we'd benefit from having a glossary slide that outlines in 1-2 sentences each, what these terms mean. I think it should come right after this slide, and would transition nicely to the deeper explanations in the next slides.
_Reassigned to you_</p:text>
  </p:cm>
  <p:cm authorId="0" idx="2" dt="2020-06-29T22:11:27.363">
    <p:pos x="384" y="960"/>
    <p:text>I can't unassign this, which is not great. I'll start a document for the glossary meanings and share with you shortly.</p:text>
  </p:cm>
  <p:cm authorId="1" idx="1" dt="2020-06-29T22:19:49.045">
    <p:pos x="384" y="960"/>
    <p:text>Would it be possible to just create a new slide after this one, and create the glossary there?</p:text>
  </p:cm>
  <p:cm authorId="1" idx="2" dt="2020-06-29T22:22:31.828">
    <p:pos x="384" y="960"/>
    <p:text>_Marked as done_
On second thought, we have that at the end of the deck… we created the content of this talk all together in the Google document. I think the terms definition at the end scratches that itch.</p:text>
  </p:cm>
  <p:cm authorId="1" idx="3" dt="2020-06-29T22:21:50.124">
    <p:pos x="384" y="960"/>
    <p:text>_Re-opened_</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4" dt="2020-06-29T22:02:26.196">
    <p:pos x="384" y="960"/>
    <p:text>+trevor@adhocteam.us I just realized this. This makes me think we really ought to raise this as a reason to evaluate criteria. With 40% — and rising each day — of our population coming from mobile, our design standards should embrace some of WCAG 2.1.</p:text>
  </p:cm>
  <p:cm authorId="0" idx="3" dt="2020-06-29T22:02:26.196">
    <p:pos x="384" y="960"/>
    <p:text>+jennifer.strickland@adhocteam.us Agreed. Mobile traffic is up almost 7% in just the last few months. We should start evaluating the 2.1 SC and see how that fits into the collab cycle checkpoints.</p:text>
  </p:cm>
  <p:cm authorId="0" idx="4" dt="2020-05-04T17:06:35.053">
    <p:pos x="384" y="1060"/>
    <p:text>Could we consolidate these two points? I'm hesitant to speculate on when WCAG 2.1 is adopted as the law. That does not mean we shouldn't build to it -- quite the opposite. Building to WCAG 2.1 is the right thing to do; it has a lot of improvements from 2.0.</p:text>
  </p:cm>
  <p:cm authorId="1" idx="5" dt="2020-05-04T17:06:35.053">
    <p:pos x="384" y="1060"/>
    <p:text>What's the objective in consolidating these two points? 
Our original presentation outline attempted to push that 2.1 is coming soon, but on a recent call with OPM the Access Board rep said they currently think they will wait until Silver. Our goal is to future-proof — regardless of law. 
This slide is about ambiguity, and further identifies just how "Huh?" it all 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department-of-veterans-affairs/va.gov-team/blob/master/platform/accessibility/guidance/defect-severity-rubric.md"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department-of-veterans-affairs/va.gov-team-sensitive/blob/master/Administrative/memos/508-ds-process.md"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2a1f7d08c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2a1f7d08c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72a1f7d08c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19e23c9e4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19e23c9e4_0_1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719e23c9e4_0_1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2a1f7d08c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2a1f7d08c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72a1f7d08c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2a1f7d08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2a1f7d08c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WCAG 2.0 AA uses:</a:t>
            </a:r>
            <a:endParaRPr/>
          </a:p>
          <a:p>
            <a:pPr indent="-304800" lvl="0" marL="457200" rtl="0" algn="l">
              <a:lnSpc>
                <a:spcPct val="115000"/>
              </a:lnSpc>
              <a:spcBef>
                <a:spcPts val="1100"/>
              </a:spcBef>
              <a:spcAft>
                <a:spcPts val="0"/>
              </a:spcAft>
              <a:buClr>
                <a:srgbClr val="484641"/>
              </a:buClr>
              <a:buSzPts val="1200"/>
              <a:buChar char="●"/>
            </a:pPr>
            <a:r>
              <a:rPr b="1" lang="en-US">
                <a:solidFill>
                  <a:srgbClr val="484641"/>
                </a:solidFill>
                <a:highlight>
                  <a:srgbClr val="FFFFFF"/>
                </a:highlight>
                <a:latin typeface="Arial"/>
                <a:ea typeface="Arial"/>
                <a:cs typeface="Arial"/>
                <a:sym typeface="Arial"/>
              </a:rPr>
              <a:t>MUST:</a:t>
            </a:r>
            <a:r>
              <a:rPr lang="en-US">
                <a:solidFill>
                  <a:srgbClr val="484641"/>
                </a:solidFill>
                <a:highlight>
                  <a:srgbClr val="FFFFFF"/>
                </a:highlight>
                <a:latin typeface="Arial"/>
                <a:ea typeface="Arial"/>
                <a:cs typeface="Arial"/>
                <a:sym typeface="Arial"/>
              </a:rPr>
              <a:t> Required</a:t>
            </a:r>
            <a:endParaRPr>
              <a:solidFill>
                <a:srgbClr val="484641"/>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484641"/>
              </a:buClr>
              <a:buSzPts val="1200"/>
              <a:buChar char="●"/>
            </a:pPr>
            <a:r>
              <a:rPr b="1" lang="en-US">
                <a:solidFill>
                  <a:srgbClr val="484641"/>
                </a:solidFill>
                <a:highlight>
                  <a:srgbClr val="FFFFFF"/>
                </a:highlight>
                <a:latin typeface="Arial"/>
                <a:ea typeface="Arial"/>
                <a:cs typeface="Arial"/>
                <a:sym typeface="Arial"/>
              </a:rPr>
              <a:t>SHOULD:</a:t>
            </a:r>
            <a:r>
              <a:rPr lang="en-US">
                <a:solidFill>
                  <a:srgbClr val="484641"/>
                </a:solidFill>
                <a:highlight>
                  <a:srgbClr val="FFFFFF"/>
                </a:highlight>
                <a:latin typeface="Arial"/>
                <a:ea typeface="Arial"/>
                <a:cs typeface="Arial"/>
                <a:sym typeface="Arial"/>
              </a:rPr>
              <a:t> Strongly recommended</a:t>
            </a:r>
            <a:endParaRPr>
              <a:solidFill>
                <a:srgbClr val="484641"/>
              </a:solidFill>
              <a:highlight>
                <a:srgbClr val="FFFFFF"/>
              </a:highlight>
              <a:latin typeface="Arial"/>
              <a:ea typeface="Arial"/>
              <a:cs typeface="Arial"/>
              <a:sym typeface="Arial"/>
            </a:endParaRPr>
          </a:p>
          <a:p>
            <a:pPr indent="-304800" lvl="0" marL="457200" rtl="0" algn="l">
              <a:lnSpc>
                <a:spcPct val="115000"/>
              </a:lnSpc>
              <a:spcBef>
                <a:spcPts val="0"/>
              </a:spcBef>
              <a:spcAft>
                <a:spcPts val="0"/>
              </a:spcAft>
              <a:buClr>
                <a:srgbClr val="484641"/>
              </a:buClr>
              <a:buSzPts val="1200"/>
              <a:buChar char="●"/>
            </a:pPr>
            <a:r>
              <a:rPr b="1" lang="en-US">
                <a:solidFill>
                  <a:srgbClr val="484641"/>
                </a:solidFill>
                <a:highlight>
                  <a:srgbClr val="FFFFFF"/>
                </a:highlight>
                <a:latin typeface="Arial"/>
                <a:ea typeface="Arial"/>
                <a:cs typeface="Arial"/>
                <a:sym typeface="Arial"/>
              </a:rPr>
              <a:t>MAY:</a:t>
            </a:r>
            <a:r>
              <a:rPr lang="en-US">
                <a:solidFill>
                  <a:srgbClr val="484641"/>
                </a:solidFill>
                <a:highlight>
                  <a:srgbClr val="FFFFFF"/>
                </a:highlight>
                <a:latin typeface="Arial"/>
                <a:ea typeface="Arial"/>
                <a:cs typeface="Arial"/>
                <a:sym typeface="Arial"/>
              </a:rPr>
              <a:t> Optional or conditionally recommended</a:t>
            </a:r>
            <a:endParaRPr/>
          </a:p>
        </p:txBody>
      </p:sp>
      <p:sp>
        <p:nvSpPr>
          <p:cNvPr id="181" name="Google Shape;181;g72a1f7d08c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724bfe18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724bfe184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8724bfe184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19e23c9e4_0_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19e23c9e4_0_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719e23c9e4_0_1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2f451023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2f451023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https://github.com/department-of-veterans-affairs/va.gov-team/blob/master/platform/accessibility/guidance/defect-severity-rubric.md</a:t>
            </a:r>
            <a:r>
              <a:rPr lang="en-US"/>
              <a:t> </a:t>
            </a:r>
            <a:endParaRPr/>
          </a:p>
        </p:txBody>
      </p:sp>
      <p:sp>
        <p:nvSpPr>
          <p:cNvPr id="205" name="Google Shape;205;g72f451023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2f4510234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2f4510234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72f4510234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750d8024f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750d8024f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750d8024f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19e23c9e4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19e23c9e4_0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719e23c9e4_0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6ff54c1e7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6ff54c1e7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6ff54c1e7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19e23c9e4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19e23c9e4_0_1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719e23c9e4_0_1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2f4510234_2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2f4510234_2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72f4510234_2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2f4510234_2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2f4510234_2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72f4510234_2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3a9590e7f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3a9590e7f_0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73a9590e7f_0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19e23c9e4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19e23c9e4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719e23c9e4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19e23c9e4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19e23c9e4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719e23c9e4_0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3a9590e7f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3a9590e7f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73a9590e7f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73a9590e7f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73a9590e7f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What makes sense for us to support on VA.gov?</a:t>
            </a:r>
            <a:endParaRPr/>
          </a:p>
        </p:txBody>
      </p:sp>
      <p:sp>
        <p:nvSpPr>
          <p:cNvPr id="303" name="Google Shape;303;g73a9590e7f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e6128d45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e6128d45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8e6128d45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73a9590e7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73a9590e7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https://github.com/department-of-veterans-affairs/va.gov-team-sensitive/blob/master/Administrative/memos/508-ds-process.md</a:t>
            </a:r>
            <a:r>
              <a:rPr lang="en-US"/>
              <a:t> </a:t>
            </a:r>
            <a:endParaRPr/>
          </a:p>
          <a:p>
            <a:pPr indent="0" lvl="0" marL="0" rtl="0" algn="l">
              <a:spcBef>
                <a:spcPts val="0"/>
              </a:spcBef>
              <a:spcAft>
                <a:spcPts val="0"/>
              </a:spcAft>
              <a:buNone/>
            </a:pPr>
            <a:r>
              <a:t/>
            </a:r>
            <a:endParaRPr/>
          </a:p>
        </p:txBody>
      </p:sp>
      <p:sp>
        <p:nvSpPr>
          <p:cNvPr id="330" name="Google Shape;330;g73a9590e7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ff54c1e70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ff54c1e70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6ff54c1e70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719e23c9e4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719e23c9e4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719e23c9e4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6ff54c1e70_4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ff54c1e70_4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6ff54c1e70_4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6ff54c1e70_4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ff54c1e70_4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6ff54c1e70_4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5ecb3b2d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5ecb3b2d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85ecb3b2d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5ecb3b2d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5ecb3b2d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85ecb3b2d3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19e23c9e4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19e23c9e4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719e23c9e4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73a9590e7f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3a9590e7f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73a9590e7f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a2c4c391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a2c4c391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8a2c4c391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19e23c9e4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19e23c9e4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719e23c9e4_0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lvl1pPr lvl="0" rtl="0" algn="ctr">
              <a:spcBef>
                <a:spcPts val="0"/>
              </a:spcBef>
              <a:spcAft>
                <a:spcPts val="0"/>
              </a:spcAft>
              <a:buNone/>
              <a:defRPr sz="4800">
                <a:solidFill>
                  <a:srgbClr val="F2F2F2"/>
                </a:solidFill>
              </a:defRPr>
            </a:lvl1pPr>
            <a:lvl2pPr lvl="1" rtl="0" algn="ctr">
              <a:spcBef>
                <a:spcPts val="0"/>
              </a:spcBef>
              <a:spcAft>
                <a:spcPts val="0"/>
              </a:spcAft>
              <a:buNone/>
              <a:defRPr sz="4800">
                <a:solidFill>
                  <a:srgbClr val="F2F2F2"/>
                </a:solidFill>
              </a:defRPr>
            </a:lvl2pPr>
            <a:lvl3pPr lvl="2" rtl="0" algn="ctr">
              <a:spcBef>
                <a:spcPts val="0"/>
              </a:spcBef>
              <a:spcAft>
                <a:spcPts val="0"/>
              </a:spcAft>
              <a:buNone/>
              <a:defRPr sz="4800">
                <a:solidFill>
                  <a:srgbClr val="F2F2F2"/>
                </a:solidFill>
              </a:defRPr>
            </a:lvl3pPr>
            <a:lvl4pPr lvl="3" rtl="0" algn="ctr">
              <a:spcBef>
                <a:spcPts val="0"/>
              </a:spcBef>
              <a:spcAft>
                <a:spcPts val="0"/>
              </a:spcAft>
              <a:buNone/>
              <a:defRPr sz="4800">
                <a:solidFill>
                  <a:srgbClr val="F2F2F2"/>
                </a:solidFill>
              </a:defRPr>
            </a:lvl4pPr>
            <a:lvl5pPr lvl="4" rtl="0" algn="ctr">
              <a:spcBef>
                <a:spcPts val="0"/>
              </a:spcBef>
              <a:spcAft>
                <a:spcPts val="0"/>
              </a:spcAft>
              <a:buNone/>
              <a:defRPr sz="4800">
                <a:solidFill>
                  <a:srgbClr val="F2F2F2"/>
                </a:solidFill>
              </a:defRPr>
            </a:lvl5pPr>
            <a:lvl6pPr lvl="5" rtl="0" algn="ctr">
              <a:spcBef>
                <a:spcPts val="0"/>
              </a:spcBef>
              <a:spcAft>
                <a:spcPts val="0"/>
              </a:spcAft>
              <a:buNone/>
              <a:defRPr sz="4800">
                <a:solidFill>
                  <a:srgbClr val="F2F2F2"/>
                </a:solidFill>
              </a:defRPr>
            </a:lvl6pPr>
            <a:lvl7pPr lvl="6" rtl="0" algn="ctr">
              <a:spcBef>
                <a:spcPts val="0"/>
              </a:spcBef>
              <a:spcAft>
                <a:spcPts val="0"/>
              </a:spcAft>
              <a:buNone/>
              <a:defRPr sz="4800">
                <a:solidFill>
                  <a:srgbClr val="F2F2F2"/>
                </a:solidFill>
              </a:defRPr>
            </a:lvl7pPr>
            <a:lvl8pPr lvl="7" rtl="0" algn="ctr">
              <a:spcBef>
                <a:spcPts val="0"/>
              </a:spcBef>
              <a:spcAft>
                <a:spcPts val="0"/>
              </a:spcAft>
              <a:buNone/>
              <a:defRPr sz="4800">
                <a:solidFill>
                  <a:srgbClr val="F2F2F2"/>
                </a:solidFill>
              </a:defRPr>
            </a:lvl8pPr>
            <a:lvl9pPr lvl="8" rtl="0" algn="ctr">
              <a:spcBef>
                <a:spcPts val="0"/>
              </a:spcBef>
              <a:spcAft>
                <a:spcPts val="0"/>
              </a:spcAft>
              <a:buNone/>
              <a:defRPr sz="4800">
                <a:solidFill>
                  <a:srgbClr val="F2F2F2"/>
                </a:solidFill>
              </a:defRPr>
            </a:lvl9pPr>
          </a:lstStyle>
          <a:p/>
        </p:txBody>
      </p:sp>
      <p:sp>
        <p:nvSpPr>
          <p:cNvPr id="17" name="Google Shape;17;p2"/>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lvl1pPr lvl="0" algn="ctr">
              <a:spcBef>
                <a:spcPts val="800"/>
              </a:spcBef>
              <a:spcAft>
                <a:spcPts val="0"/>
              </a:spcAft>
              <a:buNone/>
              <a:defRPr b="1" sz="1800">
                <a:solidFill>
                  <a:srgbClr val="F2F2F2"/>
                </a:solidFill>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67" name="Shape 67"/>
        <p:cNvGrpSpPr/>
        <p:nvPr/>
      </p:nvGrpSpPr>
      <p:grpSpPr>
        <a:xfrm>
          <a:off x="0" y="0"/>
          <a:ext cx="0" cy="0"/>
          <a:chOff x="0" y="0"/>
          <a:chExt cx="0" cy="0"/>
        </a:xfrm>
      </p:grpSpPr>
      <p:sp>
        <p:nvSpPr>
          <p:cNvPr id="68" name="Google Shape;68;p1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69" name="Google Shape;69;p1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0" name="Google Shape;70;p11"/>
          <p:cNvSpPr txBox="1"/>
          <p:nvPr>
            <p:ph idx="1" type="body"/>
          </p:nvPr>
        </p:nvSpPr>
        <p:spPr>
          <a:xfrm>
            <a:off x="592750" y="1406000"/>
            <a:ext cx="5283600" cy="47520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1" name="Google Shape;71;p1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72" name="Shape 72"/>
        <p:cNvGrpSpPr/>
        <p:nvPr/>
      </p:nvGrpSpPr>
      <p:grpSpPr>
        <a:xfrm>
          <a:off x="0" y="0"/>
          <a:ext cx="0" cy="0"/>
          <a:chOff x="0" y="0"/>
          <a:chExt cx="0" cy="0"/>
        </a:xfrm>
      </p:grpSpPr>
      <p:sp>
        <p:nvSpPr>
          <p:cNvPr id="73" name="Google Shape;73;p12"/>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74" name="Google Shape;74;p1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5" name="Google Shape;75;p12"/>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6" name="Google Shape;76;p12"/>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77" name="Shape 77"/>
        <p:cNvGrpSpPr/>
        <p:nvPr/>
      </p:nvGrpSpPr>
      <p:grpSpPr>
        <a:xfrm>
          <a:off x="0" y="0"/>
          <a:ext cx="0" cy="0"/>
          <a:chOff x="0" y="0"/>
          <a:chExt cx="0" cy="0"/>
        </a:xfrm>
      </p:grpSpPr>
      <p:sp>
        <p:nvSpPr>
          <p:cNvPr id="78" name="Google Shape;78;p1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0" name="Google Shape;20;p3"/>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21" name="Google Shape;21;p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23"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5" name="Google Shape;25;p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b="0" i="0" sz="1200" u="none" cap="none" strike="noStrike">
                <a:solidFill>
                  <a:srgbClr val="87BCE8"/>
                </a:solidFill>
                <a:latin typeface="Avenir"/>
                <a:ea typeface="Avenir"/>
                <a:cs typeface="Avenir"/>
                <a:sym typeface="Avenir"/>
              </a:defRPr>
            </a:lvl1pPr>
            <a:lvl2pPr indent="0" lvl="1" marL="0" algn="r">
              <a:spcBef>
                <a:spcPts val="0"/>
              </a:spcBef>
              <a:buNone/>
              <a:defRPr b="0" i="0" sz="1200" u="none" cap="none" strike="noStrike">
                <a:solidFill>
                  <a:srgbClr val="87BCE8"/>
                </a:solidFill>
                <a:latin typeface="Avenir"/>
                <a:ea typeface="Avenir"/>
                <a:cs typeface="Avenir"/>
                <a:sym typeface="Avenir"/>
              </a:defRPr>
            </a:lvl2pPr>
            <a:lvl3pPr indent="0" lvl="2" marL="0" algn="r">
              <a:spcBef>
                <a:spcPts val="0"/>
              </a:spcBef>
              <a:buNone/>
              <a:defRPr b="0" i="0" sz="1200" u="none" cap="none" strike="noStrike">
                <a:solidFill>
                  <a:srgbClr val="87BCE8"/>
                </a:solidFill>
                <a:latin typeface="Avenir"/>
                <a:ea typeface="Avenir"/>
                <a:cs typeface="Avenir"/>
                <a:sym typeface="Avenir"/>
              </a:defRPr>
            </a:lvl3pPr>
            <a:lvl4pPr indent="0" lvl="3" marL="0" algn="r">
              <a:spcBef>
                <a:spcPts val="0"/>
              </a:spcBef>
              <a:buNone/>
              <a:defRPr b="0" i="0" sz="1200" u="none" cap="none" strike="noStrike">
                <a:solidFill>
                  <a:srgbClr val="87BCE8"/>
                </a:solidFill>
                <a:latin typeface="Avenir"/>
                <a:ea typeface="Avenir"/>
                <a:cs typeface="Avenir"/>
                <a:sym typeface="Avenir"/>
              </a:defRPr>
            </a:lvl4pPr>
            <a:lvl5pPr indent="0" lvl="4" marL="0" algn="r">
              <a:spcBef>
                <a:spcPts val="0"/>
              </a:spcBef>
              <a:buNone/>
              <a:defRPr b="0" i="0" sz="1200" u="none" cap="none" strike="noStrike">
                <a:solidFill>
                  <a:srgbClr val="87BCE8"/>
                </a:solidFill>
                <a:latin typeface="Avenir"/>
                <a:ea typeface="Avenir"/>
                <a:cs typeface="Avenir"/>
                <a:sym typeface="Avenir"/>
              </a:defRPr>
            </a:lvl5pPr>
            <a:lvl6pPr indent="0" lvl="5" marL="0" algn="r">
              <a:spcBef>
                <a:spcPts val="0"/>
              </a:spcBef>
              <a:buNone/>
              <a:defRPr b="0" i="0" sz="1200" u="none" cap="none" strike="noStrike">
                <a:solidFill>
                  <a:srgbClr val="87BCE8"/>
                </a:solidFill>
                <a:latin typeface="Avenir"/>
                <a:ea typeface="Avenir"/>
                <a:cs typeface="Avenir"/>
                <a:sym typeface="Avenir"/>
              </a:defRPr>
            </a:lvl6pPr>
            <a:lvl7pPr indent="0" lvl="6" marL="0" algn="r">
              <a:spcBef>
                <a:spcPts val="0"/>
              </a:spcBef>
              <a:buNone/>
              <a:defRPr b="0" i="0" sz="1200" u="none" cap="none" strike="noStrike">
                <a:solidFill>
                  <a:srgbClr val="87BCE8"/>
                </a:solidFill>
                <a:latin typeface="Avenir"/>
                <a:ea typeface="Avenir"/>
                <a:cs typeface="Avenir"/>
                <a:sym typeface="Avenir"/>
              </a:defRPr>
            </a:lvl7pPr>
            <a:lvl8pPr indent="0" lvl="7" marL="0" algn="r">
              <a:spcBef>
                <a:spcPts val="0"/>
              </a:spcBef>
              <a:buNone/>
              <a:defRPr b="0" i="0" sz="1200" u="none" cap="none" strike="noStrike">
                <a:solidFill>
                  <a:srgbClr val="87BCE8"/>
                </a:solidFill>
                <a:latin typeface="Avenir"/>
                <a:ea typeface="Avenir"/>
                <a:cs typeface="Avenir"/>
                <a:sym typeface="Avenir"/>
              </a:defRPr>
            </a:lvl8pPr>
            <a:lvl9pPr indent="0" lvl="8" marL="0" algn="r">
              <a:spcBef>
                <a:spcPts val="0"/>
              </a:spcBef>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27" name="Google Shape;27;p4"/>
          <p:cNvSpPr txBox="1"/>
          <p:nvPr>
            <p:ph idx="1" type="body"/>
          </p:nvPr>
        </p:nvSpPr>
        <p:spPr>
          <a:xfrm>
            <a:off x="613175" y="1283350"/>
            <a:ext cx="55800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28" name="Google Shape;28;p4"/>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29" name="Shape 29"/>
        <p:cNvGrpSpPr/>
        <p:nvPr/>
      </p:nvGrpSpPr>
      <p:grpSpPr>
        <a:xfrm>
          <a:off x="0" y="0"/>
          <a:ext cx="0" cy="0"/>
          <a:chOff x="0" y="0"/>
          <a:chExt cx="0" cy="0"/>
        </a:xfrm>
      </p:grpSpPr>
      <p:sp>
        <p:nvSpPr>
          <p:cNvPr id="30" name="Google Shape;30;p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32" name="Google Shape;32;p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33" name="Shape 33"/>
        <p:cNvGrpSpPr/>
        <p:nvPr/>
      </p:nvGrpSpPr>
      <p:grpSpPr>
        <a:xfrm>
          <a:off x="0" y="0"/>
          <a:ext cx="0" cy="0"/>
          <a:chOff x="0" y="0"/>
          <a:chExt cx="0" cy="0"/>
        </a:xfrm>
      </p:grpSpPr>
      <p:sp>
        <p:nvSpPr>
          <p:cNvPr id="34" name="Google Shape;34;p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6"/>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1</a:t>
            </a:r>
            <a:endParaRPr b="1" sz="2400">
              <a:solidFill>
                <a:srgbClr val="FFFFFF"/>
              </a:solidFill>
              <a:latin typeface="Proxima Nova"/>
              <a:ea typeface="Proxima Nova"/>
              <a:cs typeface="Proxima Nova"/>
              <a:sym typeface="Proxima Nova"/>
            </a:endParaRPr>
          </a:p>
        </p:txBody>
      </p:sp>
      <p:sp>
        <p:nvSpPr>
          <p:cNvPr id="36" name="Google Shape;36;p6"/>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37" name="Google Shape;37;p6"/>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2400">
              <a:solidFill>
                <a:srgbClr val="FFFFFF"/>
              </a:solidFill>
              <a:latin typeface="Proxima Nova"/>
              <a:ea typeface="Proxima Nova"/>
              <a:cs typeface="Proxima Nova"/>
              <a:sym typeface="Proxima Nova"/>
            </a:endParaRPr>
          </a:p>
        </p:txBody>
      </p:sp>
      <p:sp>
        <p:nvSpPr>
          <p:cNvPr id="38" name="Google Shape;38;p6"/>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39" name="Google Shape;39;p6"/>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sp>
        <p:nvSpPr>
          <p:cNvPr id="40" name="Google Shape;40;p6"/>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1" name="Google Shape;41;p6"/>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42" name="Google Shape;42;p6"/>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cxnSp>
        <p:nvCxnSpPr>
          <p:cNvPr id="43" name="Google Shape;43;p6"/>
          <p:cNvCxnSpPr>
            <a:stCxn id="35" idx="3"/>
            <a:endCxn id="41"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4" name="Google Shape;44;p6"/>
          <p:cNvCxnSpPr>
            <a:stCxn id="41" idx="3"/>
            <a:endCxn id="40"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5" name="Google Shape;45;p6"/>
          <p:cNvCxnSpPr>
            <a:stCxn id="40" idx="3"/>
            <a:endCxn id="42"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med" w="med" type="none"/>
            <a:tailEnd len="med" w="med" type="triangle"/>
          </a:ln>
        </p:spPr>
      </p:cxnSp>
      <p:sp>
        <p:nvSpPr>
          <p:cNvPr id="46" name="Google Shape;46;p6"/>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7" name="Google Shape;47;p6"/>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8" name="Google Shape;48;p6"/>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9" name="Google Shape;49;p6"/>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0" name="Google Shape;50;p6"/>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1" name="Google Shape;51;p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52" name="Shape 52"/>
        <p:cNvGrpSpPr/>
        <p:nvPr/>
      </p:nvGrpSpPr>
      <p:grpSpPr>
        <a:xfrm>
          <a:off x="0" y="0"/>
          <a:ext cx="0" cy="0"/>
          <a:chOff x="0" y="0"/>
          <a:chExt cx="0" cy="0"/>
        </a:xfrm>
      </p:grpSpPr>
      <p:sp>
        <p:nvSpPr>
          <p:cNvPr id="53" name="Google Shape;53;p7"/>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54" name="Google Shape;54;p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7"/>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6" name="Google Shape;56;p7"/>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57" name="Shape 57"/>
        <p:cNvGrpSpPr/>
        <p:nvPr/>
      </p:nvGrpSpPr>
      <p:grpSpPr>
        <a:xfrm>
          <a:off x="0" y="0"/>
          <a:ext cx="0" cy="0"/>
          <a:chOff x="0" y="0"/>
          <a:chExt cx="0" cy="0"/>
        </a:xfrm>
      </p:grpSpPr>
      <p:sp>
        <p:nvSpPr>
          <p:cNvPr id="58" name="Google Shape;58;p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59" name="Google Shape;59;p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61" name="Shape 61"/>
        <p:cNvGrpSpPr/>
        <p:nvPr/>
      </p:nvGrpSpPr>
      <p:grpSpPr>
        <a:xfrm>
          <a:off x="0" y="0"/>
          <a:ext cx="0" cy="0"/>
          <a:chOff x="0" y="0"/>
          <a:chExt cx="0" cy="0"/>
        </a:xfrm>
      </p:grpSpPr>
      <p:sp>
        <p:nvSpPr>
          <p:cNvPr id="62" name="Google Shape;62;p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9"/>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64" name="Shape 64"/>
        <p:cNvGrpSpPr/>
        <p:nvPr/>
      </p:nvGrpSpPr>
      <p:grpSpPr>
        <a:xfrm>
          <a:off x="0" y="0"/>
          <a:ext cx="0" cy="0"/>
          <a:chOff x="0" y="0"/>
          <a:chExt cx="0" cy="0"/>
        </a:xfrm>
      </p:grpSpPr>
      <p:sp>
        <p:nvSpPr>
          <p:cNvPr id="65" name="Google Shape;65;p1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ctr">
              <a:spcBef>
                <a:spcPts val="0"/>
              </a:spcBef>
              <a:buNone/>
              <a:defRPr sz="3600">
                <a:solidFill>
                  <a:srgbClr val="89BDE8"/>
                </a:solidFill>
                <a:latin typeface="Bitter"/>
                <a:ea typeface="Bitter"/>
                <a:cs typeface="Bitter"/>
                <a:sym typeface="Bitter"/>
              </a:defRPr>
            </a:lvl1pPr>
            <a:lvl2pPr indent="0" lvl="1" marL="0" rtl="0" algn="ctr">
              <a:spcBef>
                <a:spcPts val="0"/>
              </a:spcBef>
              <a:buNone/>
              <a:defRPr sz="3600">
                <a:solidFill>
                  <a:srgbClr val="89BDE8"/>
                </a:solidFill>
                <a:latin typeface="Bitter"/>
                <a:ea typeface="Bitter"/>
                <a:cs typeface="Bitter"/>
                <a:sym typeface="Bitter"/>
              </a:defRPr>
            </a:lvl2pPr>
            <a:lvl3pPr indent="0" lvl="2" marL="0" rtl="0" algn="ctr">
              <a:spcBef>
                <a:spcPts val="0"/>
              </a:spcBef>
              <a:buNone/>
              <a:defRPr sz="3600">
                <a:solidFill>
                  <a:srgbClr val="89BDE8"/>
                </a:solidFill>
                <a:latin typeface="Bitter"/>
                <a:ea typeface="Bitter"/>
                <a:cs typeface="Bitter"/>
                <a:sym typeface="Bitter"/>
              </a:defRPr>
            </a:lvl3pPr>
            <a:lvl4pPr indent="0" lvl="3" marL="0" rtl="0" algn="ctr">
              <a:spcBef>
                <a:spcPts val="0"/>
              </a:spcBef>
              <a:buNone/>
              <a:defRPr sz="3600">
                <a:solidFill>
                  <a:srgbClr val="89BDE8"/>
                </a:solidFill>
                <a:latin typeface="Bitter"/>
                <a:ea typeface="Bitter"/>
                <a:cs typeface="Bitter"/>
                <a:sym typeface="Bitter"/>
              </a:defRPr>
            </a:lvl4pPr>
            <a:lvl5pPr indent="0" lvl="4" marL="0" rtl="0" algn="ctr">
              <a:spcBef>
                <a:spcPts val="0"/>
              </a:spcBef>
              <a:buNone/>
              <a:defRPr sz="3600">
                <a:solidFill>
                  <a:srgbClr val="89BDE8"/>
                </a:solidFill>
                <a:latin typeface="Bitter"/>
                <a:ea typeface="Bitter"/>
                <a:cs typeface="Bitter"/>
                <a:sym typeface="Bitter"/>
              </a:defRPr>
            </a:lvl5pPr>
            <a:lvl6pPr indent="0" lvl="5" marL="0" rtl="0" algn="ctr">
              <a:spcBef>
                <a:spcPts val="0"/>
              </a:spcBef>
              <a:buNone/>
              <a:defRPr sz="3600">
                <a:solidFill>
                  <a:srgbClr val="89BDE8"/>
                </a:solidFill>
                <a:latin typeface="Bitter"/>
                <a:ea typeface="Bitter"/>
                <a:cs typeface="Bitter"/>
                <a:sym typeface="Bitter"/>
              </a:defRPr>
            </a:lvl6pPr>
            <a:lvl7pPr indent="0" lvl="6" marL="0" rtl="0" algn="ctr">
              <a:spcBef>
                <a:spcPts val="0"/>
              </a:spcBef>
              <a:buNone/>
              <a:defRPr sz="3600">
                <a:solidFill>
                  <a:srgbClr val="89BDE8"/>
                </a:solidFill>
                <a:latin typeface="Bitter"/>
                <a:ea typeface="Bitter"/>
                <a:cs typeface="Bitter"/>
                <a:sym typeface="Bitter"/>
              </a:defRPr>
            </a:lvl7pPr>
            <a:lvl8pPr indent="0" lvl="7" marL="0" rtl="0" algn="ctr">
              <a:spcBef>
                <a:spcPts val="0"/>
              </a:spcBef>
              <a:buNone/>
              <a:defRPr sz="3600">
                <a:solidFill>
                  <a:srgbClr val="89BDE8"/>
                </a:solidFill>
                <a:latin typeface="Bitter"/>
                <a:ea typeface="Bitter"/>
                <a:cs typeface="Bitter"/>
                <a:sym typeface="Bitter"/>
              </a:defRPr>
            </a:lvl8pPr>
            <a:lvl9pPr indent="0" lvl="8" marL="0" rtl="0" algn="ctr">
              <a:spcBef>
                <a:spcPts val="0"/>
              </a:spcBef>
              <a:buNone/>
              <a:defRPr sz="3600">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i="0" u="none" cap="none" strike="noStrike"/>
          </a:p>
        </p:txBody>
      </p:sp>
      <p:sp>
        <p:nvSpPr>
          <p:cNvPr id="66" name="Google Shape;66;p10"/>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rgbClr val="F2F2F2"/>
                </a:solidFill>
                <a:latin typeface="Bitter"/>
                <a:ea typeface="Bitter"/>
                <a:cs typeface="Bitter"/>
                <a:sym typeface="Bitter"/>
              </a:defRPr>
            </a:lvl1pPr>
            <a:lvl2pPr lvl="1" rtl="0" algn="ctr">
              <a:spcBef>
                <a:spcPts val="0"/>
              </a:spcBef>
              <a:spcAft>
                <a:spcPts val="0"/>
              </a:spcAft>
              <a:buNone/>
              <a:defRPr sz="3600">
                <a:solidFill>
                  <a:srgbClr val="F2F2F2"/>
                </a:solidFill>
                <a:latin typeface="Bitter"/>
                <a:ea typeface="Bitter"/>
                <a:cs typeface="Bitter"/>
                <a:sym typeface="Bitter"/>
              </a:defRPr>
            </a:lvl2pPr>
            <a:lvl3pPr lvl="2" rtl="0" algn="ctr">
              <a:spcBef>
                <a:spcPts val="0"/>
              </a:spcBef>
              <a:spcAft>
                <a:spcPts val="0"/>
              </a:spcAft>
              <a:buNone/>
              <a:defRPr sz="3600">
                <a:solidFill>
                  <a:srgbClr val="F2F2F2"/>
                </a:solidFill>
                <a:latin typeface="Bitter"/>
                <a:ea typeface="Bitter"/>
                <a:cs typeface="Bitter"/>
                <a:sym typeface="Bitter"/>
              </a:defRPr>
            </a:lvl3pPr>
            <a:lvl4pPr lvl="3" rtl="0" algn="ctr">
              <a:spcBef>
                <a:spcPts val="0"/>
              </a:spcBef>
              <a:spcAft>
                <a:spcPts val="0"/>
              </a:spcAft>
              <a:buNone/>
              <a:defRPr sz="3600">
                <a:solidFill>
                  <a:srgbClr val="F2F2F2"/>
                </a:solidFill>
                <a:latin typeface="Bitter"/>
                <a:ea typeface="Bitter"/>
                <a:cs typeface="Bitter"/>
                <a:sym typeface="Bitter"/>
              </a:defRPr>
            </a:lvl4pPr>
            <a:lvl5pPr lvl="4" rtl="0" algn="ctr">
              <a:spcBef>
                <a:spcPts val="0"/>
              </a:spcBef>
              <a:spcAft>
                <a:spcPts val="0"/>
              </a:spcAft>
              <a:buNone/>
              <a:defRPr sz="3600">
                <a:solidFill>
                  <a:srgbClr val="F2F2F2"/>
                </a:solidFill>
                <a:latin typeface="Bitter"/>
                <a:ea typeface="Bitter"/>
                <a:cs typeface="Bitter"/>
                <a:sym typeface="Bitter"/>
              </a:defRPr>
            </a:lvl5pPr>
            <a:lvl6pPr lvl="5" rtl="0" algn="ctr">
              <a:spcBef>
                <a:spcPts val="0"/>
              </a:spcBef>
              <a:spcAft>
                <a:spcPts val="0"/>
              </a:spcAft>
              <a:buNone/>
              <a:defRPr sz="3600">
                <a:solidFill>
                  <a:srgbClr val="F2F2F2"/>
                </a:solidFill>
                <a:latin typeface="Bitter"/>
                <a:ea typeface="Bitter"/>
                <a:cs typeface="Bitter"/>
                <a:sym typeface="Bitter"/>
              </a:defRPr>
            </a:lvl6pPr>
            <a:lvl7pPr lvl="6" rtl="0" algn="ctr">
              <a:spcBef>
                <a:spcPts val="0"/>
              </a:spcBef>
              <a:spcAft>
                <a:spcPts val="0"/>
              </a:spcAft>
              <a:buNone/>
              <a:defRPr sz="3600">
                <a:solidFill>
                  <a:srgbClr val="F2F2F2"/>
                </a:solidFill>
                <a:latin typeface="Bitter"/>
                <a:ea typeface="Bitter"/>
                <a:cs typeface="Bitter"/>
                <a:sym typeface="Bitter"/>
              </a:defRPr>
            </a:lvl7pPr>
            <a:lvl8pPr lvl="7" rtl="0" algn="ctr">
              <a:spcBef>
                <a:spcPts val="0"/>
              </a:spcBef>
              <a:spcAft>
                <a:spcPts val="0"/>
              </a:spcAft>
              <a:buNone/>
              <a:defRPr sz="3600">
                <a:solidFill>
                  <a:srgbClr val="F2F2F2"/>
                </a:solidFill>
                <a:latin typeface="Bitter"/>
                <a:ea typeface="Bitter"/>
                <a:cs typeface="Bitter"/>
                <a:sym typeface="Bitter"/>
              </a:defRPr>
            </a:lvl8pPr>
            <a:lvl9pPr lvl="8" rtl="0" algn="ctr">
              <a:spcBef>
                <a:spcPts val="0"/>
              </a:spcBef>
              <a:spcAft>
                <a:spcPts val="0"/>
              </a:spcAft>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200" u="none" cap="none" strike="noStrike">
                <a:solidFill>
                  <a:srgbClr val="7F8EA3"/>
                </a:solidFill>
                <a:latin typeface="Avenir"/>
                <a:ea typeface="Avenir"/>
                <a:cs typeface="Avenir"/>
                <a:sym typeface="Avenir"/>
              </a:defRPr>
            </a:lvl1pPr>
            <a:lvl2pPr indent="0" lvl="1" marL="0" marR="0" rtl="0" algn="r">
              <a:spcBef>
                <a:spcPts val="0"/>
              </a:spcBef>
              <a:buNone/>
              <a:defRPr b="0" i="0" sz="1200" u="none" cap="none" strike="noStrike">
                <a:solidFill>
                  <a:srgbClr val="7F8EA3"/>
                </a:solidFill>
                <a:latin typeface="Avenir"/>
                <a:ea typeface="Avenir"/>
                <a:cs typeface="Avenir"/>
                <a:sym typeface="Avenir"/>
              </a:defRPr>
            </a:lvl2pPr>
            <a:lvl3pPr indent="0" lvl="2" marL="0" marR="0" rtl="0" algn="r">
              <a:spcBef>
                <a:spcPts val="0"/>
              </a:spcBef>
              <a:buNone/>
              <a:defRPr b="0" i="0" sz="1200" u="none" cap="none" strike="noStrike">
                <a:solidFill>
                  <a:srgbClr val="7F8EA3"/>
                </a:solidFill>
                <a:latin typeface="Avenir"/>
                <a:ea typeface="Avenir"/>
                <a:cs typeface="Avenir"/>
                <a:sym typeface="Avenir"/>
              </a:defRPr>
            </a:lvl3pPr>
            <a:lvl4pPr indent="0" lvl="3" marL="0" marR="0" rtl="0" algn="r">
              <a:spcBef>
                <a:spcPts val="0"/>
              </a:spcBef>
              <a:buNone/>
              <a:defRPr b="0" i="0" sz="1200" u="none" cap="none" strike="noStrike">
                <a:solidFill>
                  <a:srgbClr val="7F8EA3"/>
                </a:solidFill>
                <a:latin typeface="Avenir"/>
                <a:ea typeface="Avenir"/>
                <a:cs typeface="Avenir"/>
                <a:sym typeface="Avenir"/>
              </a:defRPr>
            </a:lvl4pPr>
            <a:lvl5pPr indent="0" lvl="4" marL="0" marR="0" rtl="0" algn="r">
              <a:spcBef>
                <a:spcPts val="0"/>
              </a:spcBef>
              <a:buNone/>
              <a:defRPr b="0" i="0" sz="1200" u="none" cap="none" strike="noStrike">
                <a:solidFill>
                  <a:srgbClr val="7F8EA3"/>
                </a:solidFill>
                <a:latin typeface="Avenir"/>
                <a:ea typeface="Avenir"/>
                <a:cs typeface="Avenir"/>
                <a:sym typeface="Avenir"/>
              </a:defRPr>
            </a:lvl5pPr>
            <a:lvl6pPr indent="0" lvl="5" marL="0" marR="0" rtl="0" algn="r">
              <a:spcBef>
                <a:spcPts val="0"/>
              </a:spcBef>
              <a:buNone/>
              <a:defRPr b="0" i="0" sz="1200" u="none" cap="none" strike="noStrike">
                <a:solidFill>
                  <a:srgbClr val="7F8EA3"/>
                </a:solidFill>
                <a:latin typeface="Avenir"/>
                <a:ea typeface="Avenir"/>
                <a:cs typeface="Avenir"/>
                <a:sym typeface="Avenir"/>
              </a:defRPr>
            </a:lvl6pPr>
            <a:lvl7pPr indent="0" lvl="6" marL="0" marR="0" rtl="0" algn="r">
              <a:spcBef>
                <a:spcPts val="0"/>
              </a:spcBef>
              <a:buNone/>
              <a:defRPr b="0" i="0" sz="1200" u="none" cap="none" strike="noStrike">
                <a:solidFill>
                  <a:srgbClr val="7F8EA3"/>
                </a:solidFill>
                <a:latin typeface="Avenir"/>
                <a:ea typeface="Avenir"/>
                <a:cs typeface="Avenir"/>
                <a:sym typeface="Avenir"/>
              </a:defRPr>
            </a:lvl7pPr>
            <a:lvl8pPr indent="0" lvl="7" marL="0" marR="0" rtl="0" algn="r">
              <a:spcBef>
                <a:spcPts val="0"/>
              </a:spcBef>
              <a:buNone/>
              <a:defRPr b="0" i="0" sz="1200" u="none" cap="none" strike="noStrike">
                <a:solidFill>
                  <a:srgbClr val="7F8EA3"/>
                </a:solidFill>
                <a:latin typeface="Avenir"/>
                <a:ea typeface="Avenir"/>
                <a:cs typeface="Avenir"/>
                <a:sym typeface="Avenir"/>
              </a:defRPr>
            </a:lvl8pPr>
            <a:lvl9pPr indent="0" lvl="8" marL="0" marR="0" rtl="0" algn="r">
              <a:spcBef>
                <a:spcPts val="0"/>
              </a:spcBef>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ennifer.strickland@adhocteam.us" TargetMode="External"/><Relationship Id="rId4" Type="http://schemas.openxmlformats.org/officeDocument/2006/relationships/hyperlink" Target="mailto:trevor@adhocteam.us" TargetMode="External"/><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s://tools.ietf.org/html/rfc2119" TargetMode="Externa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s://github.com/department-of-veterans-affairs/va.gov-team/blob/master/platform/accessibility/guidance/defect-severity-rubric.md" TargetMode="External"/><Relationship Id="rId4" Type="http://schemas.openxmlformats.org/officeDocument/2006/relationships/image" Target="../media/image8.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hyperlink" Target="https://github.com/department-of-veterans-affairs/va.gov-team/tree/master/teams/vsa/accessibility/learning-session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comments" Target="../comments/commen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hyperlink" Target="https://myaccessible.website/accessibility-expert/ag-3.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https://github.com/department-of-veterans-affairs/va.gov-team/blob/master/platform/accessibility/guidance/defect-severity-rubric.md"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hyperlink" Target="https://github.com/department-of-veterans-affairs/va.gov-team/blob/master/platform/accessibility/WCAG-Checklist.md" TargetMode="External"/><Relationship Id="rId4" Type="http://schemas.openxmlformats.org/officeDocument/2006/relationships/hyperlink" Target="https://www.w3.org/WAI/WCAG21/quickref/" TargetMode="External"/><Relationship Id="rId5" Type="http://schemas.openxmlformats.org/officeDocument/2006/relationships/hyperlink" Target="https://github.com/department-of-veterans-affairs/va.gov-team/tree/master/platform/accessibility" TargetMode="External"/><Relationship Id="rId6" Type="http://schemas.openxmlformats.org/officeDocument/2006/relationships/hyperlink" Target="https://adhoc.team/2020/02/07/accessibility-beyond-compliance/" TargetMode="External"/><Relationship Id="rId7" Type="http://schemas.openxmlformats.org/officeDocument/2006/relationships/hyperlink" Target="https://github.com/department-of-veterans-affairs/va.gov-team/blob/master/teams/vsa/accessibility/accessibility-beyond-compliance.md" TargetMode="External"/><Relationship Id="rId8" Type="http://schemas.openxmlformats.org/officeDocument/2006/relationships/hyperlink" Target="https://docs.google.com/spreadsheets/d/1xHwdyQAwbsAnD5pTHGaMxpS9XfdbBVcVVTvulgWI7dw/edit#gid=2089055656"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github.com/department-of-veterans-affairs/va.gov-team/blob/master/teams/vsa/accessibility/accessibility-beyond-compliance.m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sp>
        <p:nvSpPr>
          <p:cNvPr id="83" name="Google Shape;83;p14"/>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3432025" y="6072925"/>
            <a:ext cx="2559300" cy="393600"/>
          </a:xfrm>
          <a:prstGeom prst="rect">
            <a:avLst/>
          </a:prstGeom>
          <a:noFill/>
          <a:ln>
            <a:noFill/>
          </a:ln>
        </p:spPr>
        <p:txBody>
          <a:bodyPr anchorCtr="0" anchor="t" bIns="35550" lIns="71100" spcFirstLastPara="1" rIns="71100" wrap="square" tIns="35550">
            <a:noAutofit/>
          </a:bodyPr>
          <a:lstStyle/>
          <a:p>
            <a:pPr indent="0" lvl="0" marL="0" rtl="0" algn="l">
              <a:spcBef>
                <a:spcPts val="0"/>
              </a:spcBef>
              <a:spcAft>
                <a:spcPts val="0"/>
              </a:spcAft>
              <a:buClr>
                <a:srgbClr val="000000"/>
              </a:buClr>
              <a:buFont typeface="Arial"/>
              <a:buNone/>
            </a:pPr>
            <a:r>
              <a:rPr lang="en-US" sz="1100">
                <a:latin typeface="Source Sans Pro SemiBold"/>
                <a:ea typeface="Source Sans Pro SemiBold"/>
                <a:cs typeface="Source Sans Pro SemiBold"/>
                <a:sym typeface="Source Sans Pro SemiBold"/>
              </a:rPr>
              <a:t>Jennifer Strickland</a:t>
            </a:r>
            <a:br>
              <a:rPr lang="en-US" sz="1100">
                <a:latin typeface="Source Sans Pro SemiBold"/>
                <a:ea typeface="Source Sans Pro SemiBold"/>
                <a:cs typeface="Source Sans Pro SemiBold"/>
                <a:sym typeface="Source Sans Pro SemiBold"/>
              </a:rPr>
            </a:br>
            <a:r>
              <a:rPr lang="en-US" sz="1100">
                <a:latin typeface="Source Sans Pro SemiBold"/>
                <a:ea typeface="Source Sans Pro SemiBold"/>
                <a:cs typeface="Source Sans Pro SemiBold"/>
                <a:sym typeface="Source Sans Pro SemiBold"/>
              </a:rPr>
              <a:t>Designer + Accessibility Specialist, VSA</a:t>
            </a:r>
            <a:endParaRPr sz="1100">
              <a:latin typeface="Source Sans Pro SemiBold"/>
              <a:ea typeface="Source Sans Pro SemiBold"/>
              <a:cs typeface="Source Sans Pro SemiBold"/>
              <a:sym typeface="Source Sans Pro SemiBold"/>
            </a:endParaRPr>
          </a:p>
          <a:p>
            <a:pPr indent="0" lvl="0" marL="0" rtl="0" algn="l">
              <a:spcBef>
                <a:spcPts val="0"/>
              </a:spcBef>
              <a:spcAft>
                <a:spcPts val="0"/>
              </a:spcAft>
              <a:buClr>
                <a:srgbClr val="000000"/>
              </a:buClr>
              <a:buFont typeface="Arial"/>
              <a:buNone/>
            </a:pPr>
            <a:r>
              <a:rPr lang="en-US" sz="1100" u="sng">
                <a:solidFill>
                  <a:schemeClr val="hlink"/>
                </a:solidFill>
                <a:latin typeface="Source Sans Pro"/>
                <a:ea typeface="Source Sans Pro"/>
                <a:cs typeface="Source Sans Pro"/>
                <a:sym typeface="Source Sans Pro"/>
                <a:hlinkClick r:id="rId3"/>
              </a:rPr>
              <a:t>jennifer.strickland@adhocteam.us</a:t>
            </a:r>
            <a:endParaRPr sz="1100">
              <a:latin typeface="Source Sans Pro SemiBold"/>
              <a:ea typeface="Source Sans Pro SemiBold"/>
              <a:cs typeface="Source Sans Pro SemiBold"/>
              <a:sym typeface="Source Sans Pro SemiBold"/>
            </a:endParaRPr>
          </a:p>
        </p:txBody>
      </p:sp>
      <p:sp>
        <p:nvSpPr>
          <p:cNvPr id="85" name="Google Shape;85;p14"/>
          <p:cNvSpPr/>
          <p:nvPr/>
        </p:nvSpPr>
        <p:spPr>
          <a:xfrm>
            <a:off x="548575" y="6072925"/>
            <a:ext cx="2791800" cy="393600"/>
          </a:xfrm>
          <a:prstGeom prst="rect">
            <a:avLst/>
          </a:prstGeom>
          <a:noFill/>
          <a:ln>
            <a:noFill/>
          </a:ln>
        </p:spPr>
        <p:txBody>
          <a:bodyPr anchorCtr="0" anchor="t" bIns="35550" lIns="71100" spcFirstLastPara="1" rIns="71100" wrap="square" tIns="35550">
            <a:noAutofit/>
          </a:bodyPr>
          <a:lstStyle/>
          <a:p>
            <a:pPr indent="0" lvl="0" marL="0" rtl="0" algn="l">
              <a:spcBef>
                <a:spcPts val="0"/>
              </a:spcBef>
              <a:spcAft>
                <a:spcPts val="0"/>
              </a:spcAft>
              <a:buClr>
                <a:srgbClr val="000000"/>
              </a:buClr>
              <a:buFont typeface="Arial"/>
              <a:buNone/>
            </a:pPr>
            <a:r>
              <a:rPr lang="en-US" sz="1100">
                <a:latin typeface="Source Sans Pro SemiBold"/>
                <a:ea typeface="Source Sans Pro SemiBold"/>
                <a:cs typeface="Source Sans Pro SemiBold"/>
                <a:sym typeface="Source Sans Pro SemiBold"/>
              </a:rPr>
              <a:t>Trevor Pierce</a:t>
            </a:r>
            <a:br>
              <a:rPr lang="en-US" sz="1100">
                <a:latin typeface="Source Sans Pro SemiBold"/>
                <a:ea typeface="Source Sans Pro SemiBold"/>
                <a:cs typeface="Source Sans Pro SemiBold"/>
                <a:sym typeface="Source Sans Pro SemiBold"/>
              </a:rPr>
            </a:br>
            <a:r>
              <a:rPr lang="en-US" sz="1100">
                <a:latin typeface="Source Sans Pro SemiBold"/>
                <a:ea typeface="Source Sans Pro SemiBold"/>
                <a:cs typeface="Source Sans Pro SemiBold"/>
                <a:sym typeface="Source Sans Pro SemiBold"/>
              </a:rPr>
              <a:t>Designer + Accessibility Specialist, VSP</a:t>
            </a:r>
            <a:br>
              <a:rPr lang="en-US" sz="1100">
                <a:latin typeface="Source Sans Pro"/>
                <a:ea typeface="Source Sans Pro"/>
                <a:cs typeface="Source Sans Pro"/>
                <a:sym typeface="Source Sans Pro"/>
              </a:rPr>
            </a:br>
            <a:r>
              <a:rPr lang="en-US" sz="1100" u="sng">
                <a:solidFill>
                  <a:schemeClr val="hlink"/>
                </a:solidFill>
                <a:latin typeface="Source Sans Pro"/>
                <a:ea typeface="Source Sans Pro"/>
                <a:cs typeface="Source Sans Pro"/>
                <a:sym typeface="Source Sans Pro"/>
                <a:hlinkClick r:id="rId4"/>
              </a:rPr>
              <a:t>trevor@adhocteam.us</a:t>
            </a:r>
            <a:endParaRPr sz="1100">
              <a:latin typeface="Source Sans Pro SemiBold"/>
              <a:ea typeface="Source Sans Pro SemiBold"/>
              <a:cs typeface="Source Sans Pro SemiBold"/>
              <a:sym typeface="Source Sans Pro SemiBold"/>
            </a:endParaRPr>
          </a:p>
        </p:txBody>
      </p:sp>
      <p:sp>
        <p:nvSpPr>
          <p:cNvPr id="86" name="Google Shape;86;p14"/>
          <p:cNvSpPr txBox="1"/>
          <p:nvPr/>
        </p:nvSpPr>
        <p:spPr>
          <a:xfrm>
            <a:off x="9822525" y="6072919"/>
            <a:ext cx="1501500" cy="5067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July 24, 2020</a:t>
            </a:r>
            <a:endParaRPr sz="1100">
              <a:latin typeface="Source Sans Pro"/>
              <a:ea typeface="Source Sans Pro"/>
              <a:cs typeface="Source Sans Pro"/>
              <a:sym typeface="Source Sans Pro"/>
            </a:endParaRPr>
          </a:p>
        </p:txBody>
      </p:sp>
      <p:pic>
        <p:nvPicPr>
          <p:cNvPr id="87" name="Google Shape;87;p14"/>
          <p:cNvPicPr preferRelativeResize="0"/>
          <p:nvPr/>
        </p:nvPicPr>
        <p:blipFill>
          <a:blip r:embed="rId5">
            <a:alphaModFix/>
          </a:blip>
          <a:stretch>
            <a:fillRect/>
          </a:stretch>
        </p:blipFill>
        <p:spPr>
          <a:xfrm>
            <a:off x="548575" y="466306"/>
            <a:ext cx="2559301" cy="569844"/>
          </a:xfrm>
          <a:prstGeom prst="rect">
            <a:avLst/>
          </a:prstGeom>
          <a:noFill/>
          <a:ln>
            <a:noFill/>
          </a:ln>
        </p:spPr>
      </p:pic>
      <p:sp>
        <p:nvSpPr>
          <p:cNvPr id="88" name="Google Shape;88;p14"/>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p>
            <a:pPr indent="0" lvl="0" marL="0" rtl="0" algn="ctr">
              <a:spcBef>
                <a:spcPts val="0"/>
              </a:spcBef>
              <a:spcAft>
                <a:spcPts val="0"/>
              </a:spcAft>
              <a:buNone/>
            </a:pPr>
            <a:r>
              <a:rPr lang="en-US"/>
              <a:t>Accessibility Compliance</a:t>
            </a:r>
            <a:endParaRPr/>
          </a:p>
        </p:txBody>
      </p:sp>
      <p:sp>
        <p:nvSpPr>
          <p:cNvPr id="89" name="Google Shape;89;p14"/>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p>
            <a:pPr indent="0" lvl="0" marL="0" rtl="0" algn="ctr">
              <a:spcBef>
                <a:spcPts val="800"/>
              </a:spcBef>
              <a:spcAft>
                <a:spcPts val="0"/>
              </a:spcAft>
              <a:buNone/>
            </a:pPr>
            <a:r>
              <a:rPr b="0" lang="en-US">
                <a:latin typeface="Source Sans Pro SemiBold"/>
                <a:ea typeface="Source Sans Pro SemiBold"/>
                <a:cs typeface="Source Sans Pro SemiBold"/>
                <a:sym typeface="Source Sans Pro SemiBold"/>
              </a:rPr>
              <a:t>Accessibility Beyond Compliance (ABC)</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If everything’s !important, </a:t>
            </a:r>
            <a:endParaRPr/>
          </a:p>
          <a:p>
            <a:pPr indent="0" lvl="0" marL="0" rtl="0" algn="ctr">
              <a:spcBef>
                <a:spcPts val="0"/>
              </a:spcBef>
              <a:spcAft>
                <a:spcPts val="0"/>
              </a:spcAft>
              <a:buNone/>
            </a:pPr>
            <a:r>
              <a:rPr lang="en-US"/>
              <a:t>then nothing is.</a:t>
            </a:r>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Feedback framework</a:t>
            </a:r>
            <a:endParaRPr/>
          </a:p>
        </p:txBody>
      </p:sp>
      <p:sp>
        <p:nvSpPr>
          <p:cNvPr id="166" name="Google Shape;166;p24"/>
          <p:cNvSpPr txBox="1"/>
          <p:nvPr>
            <p:ph idx="1" type="body"/>
          </p:nvPr>
        </p:nvSpPr>
        <p:spPr>
          <a:xfrm>
            <a:off x="609600" y="1525500"/>
            <a:ext cx="10386600" cy="4393500"/>
          </a:xfrm>
          <a:prstGeom prst="rect">
            <a:avLst/>
          </a:prstGeom>
          <a:noFill/>
        </p:spPr>
        <p:txBody>
          <a:bodyPr anchorCtr="0" anchor="t" bIns="228600" lIns="228600" spcFirstLastPara="1" rIns="228600" wrap="square" tIns="228600">
            <a:noAutofit/>
          </a:bodyPr>
          <a:lstStyle/>
          <a:p>
            <a:pPr indent="0" lvl="0" marL="0" marR="1756284" rtl="0" algn="l">
              <a:spcBef>
                <a:spcPts val="800"/>
              </a:spcBef>
              <a:spcAft>
                <a:spcPts val="0"/>
              </a:spcAft>
              <a:buNone/>
            </a:pPr>
            <a:r>
              <a:rPr lang="en-US"/>
              <a:t>We have a structure to help understand what is contractually obligated versus what you can “reach for”: the Must/Should/Consider feedback framework.</a:t>
            </a:r>
            <a:endParaRPr/>
          </a:p>
        </p:txBody>
      </p:sp>
      <p:sp>
        <p:nvSpPr>
          <p:cNvPr id="167" name="Google Shape;167;p24"/>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a:t>
            </a:r>
            <a:r>
              <a:rPr b="0" lang="en-US">
                <a:latin typeface="Source Sans Pro SemiBold"/>
                <a:ea typeface="Source Sans Pro SemiBold"/>
                <a:cs typeface="Source Sans Pro SemiBold"/>
                <a:sym typeface="Source Sans Pro SemiBold"/>
              </a:rPr>
              <a:t>Obligated versus what to “reach for”</a:t>
            </a:r>
            <a:endParaRPr b="0">
              <a:latin typeface="Source Sans Pro SemiBold"/>
              <a:ea typeface="Source Sans Pro SemiBold"/>
              <a:cs typeface="Source Sans Pro SemiBold"/>
              <a:sym typeface="Source Sans Pro SemiBold"/>
            </a:endParaRPr>
          </a:p>
        </p:txBody>
      </p:sp>
      <p:pic>
        <p:nvPicPr>
          <p:cNvPr id="168" name="Google Shape;168;p24"/>
          <p:cNvPicPr preferRelativeResize="0"/>
          <p:nvPr/>
        </p:nvPicPr>
        <p:blipFill>
          <a:blip r:embed="rId3">
            <a:alphaModFix/>
          </a:blip>
          <a:stretch>
            <a:fillRect/>
          </a:stretch>
        </p:blipFill>
        <p:spPr>
          <a:xfrm>
            <a:off x="814850" y="2955800"/>
            <a:ext cx="4694193" cy="1733650"/>
          </a:xfrm>
          <a:prstGeom prst="rect">
            <a:avLst/>
          </a:prstGeom>
          <a:noFill/>
          <a:ln>
            <a:noFill/>
          </a:ln>
        </p:spPr>
      </p:pic>
      <p:pic>
        <p:nvPicPr>
          <p:cNvPr id="169" name="Google Shape;169;p24"/>
          <p:cNvPicPr preferRelativeResize="0"/>
          <p:nvPr/>
        </p:nvPicPr>
        <p:blipFill>
          <a:blip r:embed="rId4">
            <a:alphaModFix/>
          </a:blip>
          <a:stretch>
            <a:fillRect/>
          </a:stretch>
        </p:blipFill>
        <p:spPr>
          <a:xfrm>
            <a:off x="6075061" y="3372277"/>
            <a:ext cx="4921064" cy="11847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5"/>
          <p:cNvPicPr preferRelativeResize="0"/>
          <p:nvPr/>
        </p:nvPicPr>
        <p:blipFill rotWithShape="1">
          <a:blip r:embed="rId3">
            <a:alphaModFix/>
          </a:blip>
          <a:srcRect b="0" l="0" r="0" t="21266"/>
          <a:stretch/>
        </p:blipFill>
        <p:spPr>
          <a:xfrm>
            <a:off x="1338900" y="1630097"/>
            <a:ext cx="9514199" cy="4511725"/>
          </a:xfrm>
          <a:prstGeom prst="rect">
            <a:avLst/>
          </a:prstGeom>
          <a:noFill/>
          <a:ln>
            <a:noFill/>
          </a:ln>
        </p:spPr>
      </p:pic>
      <p:sp>
        <p:nvSpPr>
          <p:cNvPr id="176" name="Google Shape;176;p25"/>
          <p:cNvSpPr txBox="1"/>
          <p:nvPr/>
        </p:nvSpPr>
        <p:spPr>
          <a:xfrm>
            <a:off x="296800" y="5984825"/>
            <a:ext cx="11617200" cy="498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latin typeface="Source Sans Pro"/>
                <a:ea typeface="Source Sans Pro"/>
                <a:cs typeface="Source Sans Pro"/>
                <a:sym typeface="Source Sans Pro"/>
              </a:rPr>
              <a:t>HT to Mickin for introducing it! </a:t>
            </a:r>
            <a:r>
              <a:rPr lang="en-US" sz="1600">
                <a:latin typeface="Source Sans Pro"/>
                <a:ea typeface="Source Sans Pro"/>
                <a:cs typeface="Source Sans Pro"/>
                <a:sym typeface="Source Sans Pro"/>
              </a:rPr>
              <a:t>https://medium.com/@jackiebo/do-try-consider-how-we-give-product-feedback-at-asana-db9bc754cc4a</a:t>
            </a:r>
            <a:endParaRPr sz="1600">
              <a:latin typeface="Source Sans Pro"/>
              <a:ea typeface="Source Sans Pro"/>
              <a:cs typeface="Source Sans Pro"/>
              <a:sym typeface="Source Sans Pro"/>
            </a:endParaRPr>
          </a:p>
        </p:txBody>
      </p:sp>
      <p:sp>
        <p:nvSpPr>
          <p:cNvPr id="177" name="Google Shape;177;p25"/>
          <p:cNvSpPr txBox="1"/>
          <p:nvPr>
            <p:ph type="title"/>
          </p:nvPr>
        </p:nvSpPr>
        <p:spPr>
          <a:xfrm>
            <a:off x="623400" y="337250"/>
            <a:ext cx="10959000" cy="5470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Must/Should/Consider started </a:t>
            </a:r>
            <a:br>
              <a:rPr lang="en-US"/>
            </a:br>
            <a:r>
              <a:rPr lang="en-US"/>
              <a:t>from this feedback framework</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rPr lang="en-US"/>
              <a:t>Combined with WCAG success criteria language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84" name="Google Shape;184;p26"/>
          <p:cNvPicPr preferRelativeResize="0"/>
          <p:nvPr/>
        </p:nvPicPr>
        <p:blipFill rotWithShape="1">
          <a:blip r:embed="rId3">
            <a:alphaModFix/>
          </a:blip>
          <a:srcRect b="15454" l="0" r="0" t="0"/>
          <a:stretch/>
        </p:blipFill>
        <p:spPr>
          <a:xfrm>
            <a:off x="1965625" y="1509425"/>
            <a:ext cx="8260750" cy="5348576"/>
          </a:xfrm>
          <a:prstGeom prst="rect">
            <a:avLst/>
          </a:prstGeom>
          <a:noFill/>
          <a:ln>
            <a:noFill/>
          </a:ln>
        </p:spPr>
      </p:pic>
      <p:sp>
        <p:nvSpPr>
          <p:cNvPr id="185" name="Google Shape;185;p26"/>
          <p:cNvSpPr/>
          <p:nvPr/>
        </p:nvSpPr>
        <p:spPr>
          <a:xfrm>
            <a:off x="3815900" y="2567375"/>
            <a:ext cx="456000" cy="254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3607900" y="3824150"/>
            <a:ext cx="626100" cy="254400"/>
          </a:xfrm>
          <a:prstGeom prst="rect">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623400" y="337250"/>
            <a:ext cx="5592000" cy="58455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Key words for use in </a:t>
            </a:r>
            <a:br>
              <a:rPr lang="en-US" sz="2400"/>
            </a:br>
            <a:r>
              <a:rPr lang="en-US" sz="2400"/>
              <a:t>Request for Comments (RFC) </a:t>
            </a:r>
            <a:br>
              <a:rPr lang="en-US" sz="2400"/>
            </a:br>
            <a:r>
              <a:rPr lang="en-US" sz="2400"/>
              <a:t>to indicate requirement levels, </a:t>
            </a:r>
            <a:br>
              <a:rPr lang="en-US" sz="2400"/>
            </a:br>
            <a:r>
              <a:rPr lang="en-US" sz="2400"/>
              <a:t>from Harvard University,</a:t>
            </a:r>
            <a:br>
              <a:rPr lang="en-US" sz="2400"/>
            </a:br>
            <a:r>
              <a:rPr lang="en-US" sz="2400"/>
              <a:t>provided by Deque</a:t>
            </a:r>
            <a:endParaRPr sz="2400"/>
          </a:p>
          <a:p>
            <a:pPr indent="0" lvl="0" marL="0" rtl="0" algn="l">
              <a:spcBef>
                <a:spcPts val="1000"/>
              </a:spcBef>
              <a:spcAft>
                <a:spcPts val="1000"/>
              </a:spcAft>
              <a:buNone/>
            </a:pPr>
            <a:r>
              <a:rPr lang="en-US" sz="1800" u="sng">
                <a:solidFill>
                  <a:schemeClr val="accent3"/>
                </a:solidFill>
                <a:latin typeface="Source Sans Pro"/>
                <a:ea typeface="Source Sans Pro"/>
                <a:cs typeface="Source Sans Pro"/>
                <a:sym typeface="Source Sans Pro"/>
                <a:hlinkClick r:id="rId3"/>
              </a:rPr>
              <a:t>https://tools.ietf.org/html/rfc2119</a:t>
            </a:r>
            <a:r>
              <a:rPr lang="en-US" sz="1800" u="sng">
                <a:solidFill>
                  <a:schemeClr val="accent3"/>
                </a:solidFill>
                <a:latin typeface="Source Sans Pro"/>
                <a:ea typeface="Source Sans Pro"/>
                <a:cs typeface="Source Sans Pro"/>
                <a:sym typeface="Source Sans Pro"/>
              </a:rPr>
              <a:t> </a:t>
            </a:r>
            <a:endParaRPr sz="2000">
              <a:latin typeface="Source Sans Pro"/>
              <a:ea typeface="Source Sans Pro"/>
              <a:cs typeface="Source Sans Pro"/>
              <a:sym typeface="Source Sans Pro"/>
            </a:endParaRPr>
          </a:p>
        </p:txBody>
      </p:sp>
      <p:pic>
        <p:nvPicPr>
          <p:cNvPr id="193" name="Google Shape;193;p27"/>
          <p:cNvPicPr preferRelativeResize="0"/>
          <p:nvPr/>
        </p:nvPicPr>
        <p:blipFill>
          <a:blip r:embed="rId4">
            <a:alphaModFix/>
          </a:blip>
          <a:stretch>
            <a:fillRect/>
          </a:stretch>
        </p:blipFill>
        <p:spPr>
          <a:xfrm>
            <a:off x="6433769" y="0"/>
            <a:ext cx="5178312" cy="68579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613175" y="680400"/>
            <a:ext cx="111477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Accessibility Feedback Framework</a:t>
            </a:r>
            <a:endParaRPr/>
          </a:p>
        </p:txBody>
      </p:sp>
      <p:sp>
        <p:nvSpPr>
          <p:cNvPr id="200" name="Google Shape;200;p28"/>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a:t>
            </a:r>
            <a:r>
              <a:rPr b="0" lang="en-US">
                <a:latin typeface="Source Sans Pro SemiBold"/>
                <a:ea typeface="Source Sans Pro SemiBold"/>
                <a:cs typeface="Source Sans Pro SemiBold"/>
                <a:sym typeface="Source Sans Pro SemiBold"/>
              </a:rPr>
              <a:t>Obligated versus what to “reach for”</a:t>
            </a:r>
            <a:endParaRPr b="0">
              <a:latin typeface="Source Sans Pro SemiBold"/>
              <a:ea typeface="Source Sans Pro SemiBold"/>
              <a:cs typeface="Source Sans Pro SemiBold"/>
              <a:sym typeface="Source Sans Pro SemiBold"/>
            </a:endParaRPr>
          </a:p>
        </p:txBody>
      </p:sp>
      <p:graphicFrame>
        <p:nvGraphicFramePr>
          <p:cNvPr id="201" name="Google Shape;201;p28"/>
          <p:cNvGraphicFramePr/>
          <p:nvPr/>
        </p:nvGraphicFramePr>
        <p:xfrm>
          <a:off x="-167450" y="1714500"/>
          <a:ext cx="3000000" cy="3000000"/>
        </p:xfrm>
        <a:graphic>
          <a:graphicData uri="http://schemas.openxmlformats.org/drawingml/2006/table">
            <a:tbl>
              <a:tblPr>
                <a:noFill/>
                <a:tableStyleId>{7AE499F7-E6D9-41F6-B299-A8DF6FABC621}</a:tableStyleId>
              </a:tblPr>
              <a:tblGrid>
                <a:gridCol w="2791425"/>
                <a:gridCol w="9126900"/>
              </a:tblGrid>
              <a:tr h="1201800">
                <a:tc>
                  <a:txBody>
                    <a:bodyPr/>
                    <a:lstStyle/>
                    <a:p>
                      <a:pPr indent="0" lvl="0" marL="114300" rtl="0" algn="r">
                        <a:lnSpc>
                          <a:spcPct val="150000"/>
                        </a:lnSpc>
                        <a:spcBef>
                          <a:spcPts val="0"/>
                        </a:spcBef>
                        <a:spcAft>
                          <a:spcPts val="0"/>
                        </a:spcAft>
                        <a:buNone/>
                      </a:pPr>
                      <a:r>
                        <a:rPr b="1" lang="en-US" sz="3600">
                          <a:solidFill>
                            <a:srgbClr val="081928"/>
                          </a:solidFill>
                          <a:latin typeface="Source Sans Pro"/>
                          <a:ea typeface="Source Sans Pro"/>
                          <a:cs typeface="Source Sans Pro"/>
                          <a:sym typeface="Source Sans Pro"/>
                        </a:rPr>
                        <a:t>Must</a:t>
                      </a:r>
                      <a:endParaRPr b="1">
                        <a:latin typeface="Source Sans Pro"/>
                        <a:ea typeface="Source Sans Pro"/>
                        <a:cs typeface="Source Sans Pro"/>
                        <a:sym typeface="Source Sans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228600" rtl="0" algn="l">
                        <a:lnSpc>
                          <a:spcPct val="115000"/>
                        </a:lnSpc>
                        <a:spcBef>
                          <a:spcPts val="0"/>
                        </a:spcBef>
                        <a:spcAft>
                          <a:spcPts val="1000"/>
                        </a:spcAft>
                        <a:buNone/>
                      </a:pPr>
                      <a:r>
                        <a:rPr lang="en-US" sz="3600">
                          <a:solidFill>
                            <a:srgbClr val="081928"/>
                          </a:solidFill>
                          <a:latin typeface="Source Sans Pro"/>
                          <a:ea typeface="Source Sans Pro"/>
                          <a:cs typeface="Source Sans Pro"/>
                          <a:sym typeface="Source Sans Pro"/>
                        </a:rPr>
                        <a:t>required for compliance</a:t>
                      </a:r>
                      <a:endParaRPr>
                        <a:latin typeface="Source Sans Pro"/>
                        <a:ea typeface="Source Sans Pro"/>
                        <a:cs typeface="Source Sans Pro"/>
                        <a:sym typeface="Source Sans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540475">
                <a:tc>
                  <a:txBody>
                    <a:bodyPr/>
                    <a:lstStyle/>
                    <a:p>
                      <a:pPr indent="0" lvl="0" marL="114300" marR="0" rtl="0" algn="r">
                        <a:lnSpc>
                          <a:spcPct val="200000"/>
                        </a:lnSpc>
                        <a:spcBef>
                          <a:spcPts val="0"/>
                        </a:spcBef>
                        <a:spcAft>
                          <a:spcPts val="1000"/>
                        </a:spcAft>
                        <a:buNone/>
                      </a:pPr>
                      <a:r>
                        <a:rPr b="1" lang="en-US" sz="3600">
                          <a:solidFill>
                            <a:srgbClr val="081928"/>
                          </a:solidFill>
                          <a:latin typeface="Source Sans Pro"/>
                          <a:ea typeface="Source Sans Pro"/>
                          <a:cs typeface="Source Sans Pro"/>
                          <a:sym typeface="Source Sans Pro"/>
                        </a:rPr>
                        <a:t>Should</a:t>
                      </a:r>
                      <a:endParaRPr b="1" sz="3600">
                        <a:solidFill>
                          <a:srgbClr val="081928"/>
                        </a:solidFill>
                        <a:latin typeface="Source Sans Pro"/>
                        <a:ea typeface="Source Sans Pro"/>
                        <a:cs typeface="Source Sans Pro"/>
                        <a:sym typeface="Source Sans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228600" marR="0" rtl="0" algn="l">
                        <a:lnSpc>
                          <a:spcPct val="115000"/>
                        </a:lnSpc>
                        <a:spcBef>
                          <a:spcPts val="0"/>
                        </a:spcBef>
                        <a:spcAft>
                          <a:spcPts val="1000"/>
                        </a:spcAft>
                        <a:buNone/>
                      </a:pPr>
                      <a:r>
                        <a:rPr lang="en-US" sz="3600">
                          <a:solidFill>
                            <a:srgbClr val="081928"/>
                          </a:solidFill>
                          <a:latin typeface="Source Sans Pro"/>
                          <a:ea typeface="Source Sans Pro"/>
                          <a:cs typeface="Source Sans Pro"/>
                          <a:sym typeface="Source Sans Pro"/>
                        </a:rPr>
                        <a:t>best practice, industry recommendations,</a:t>
                      </a:r>
                      <a:br>
                        <a:rPr lang="en-US" sz="3600">
                          <a:solidFill>
                            <a:srgbClr val="081928"/>
                          </a:solidFill>
                          <a:latin typeface="Source Sans Pro"/>
                          <a:ea typeface="Source Sans Pro"/>
                          <a:cs typeface="Source Sans Pro"/>
                          <a:sym typeface="Source Sans Pro"/>
                        </a:rPr>
                      </a:br>
                      <a:r>
                        <a:rPr lang="en-US" sz="3600">
                          <a:solidFill>
                            <a:srgbClr val="081928"/>
                          </a:solidFill>
                          <a:latin typeface="Source Sans Pro"/>
                          <a:ea typeface="Source Sans Pro"/>
                          <a:cs typeface="Source Sans Pro"/>
                          <a:sym typeface="Source Sans Pro"/>
                        </a:rPr>
                        <a:t>and should be implemented for compliance</a:t>
                      </a:r>
                      <a:endParaRPr sz="3600">
                        <a:solidFill>
                          <a:srgbClr val="081928"/>
                        </a:solidFill>
                        <a:latin typeface="Source Sans Pro"/>
                        <a:ea typeface="Source Sans Pro"/>
                        <a:cs typeface="Source Sans Pro"/>
                        <a:sym typeface="Source Sans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540475">
                <a:tc>
                  <a:txBody>
                    <a:bodyPr/>
                    <a:lstStyle/>
                    <a:p>
                      <a:pPr indent="0" lvl="0" marL="114300" marR="0" rtl="0" algn="r">
                        <a:lnSpc>
                          <a:spcPct val="200000"/>
                        </a:lnSpc>
                        <a:spcBef>
                          <a:spcPts val="0"/>
                        </a:spcBef>
                        <a:spcAft>
                          <a:spcPts val="1000"/>
                        </a:spcAft>
                        <a:buNone/>
                      </a:pPr>
                      <a:r>
                        <a:rPr b="1" lang="en-US" sz="3600">
                          <a:solidFill>
                            <a:srgbClr val="081928"/>
                          </a:solidFill>
                          <a:latin typeface="Source Sans Pro"/>
                          <a:ea typeface="Source Sans Pro"/>
                          <a:cs typeface="Source Sans Pro"/>
                          <a:sym typeface="Source Sans Pro"/>
                        </a:rPr>
                        <a:t>Consider</a:t>
                      </a:r>
                      <a:endParaRPr b="1" sz="3600">
                        <a:solidFill>
                          <a:srgbClr val="081928"/>
                        </a:solidFill>
                        <a:latin typeface="Source Sans Pro"/>
                        <a:ea typeface="Source Sans Pro"/>
                        <a:cs typeface="Source Sans Pro"/>
                        <a:sym typeface="Source Sans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228600" marR="0" rtl="0" algn="l">
                        <a:lnSpc>
                          <a:spcPct val="115000"/>
                        </a:lnSpc>
                        <a:spcBef>
                          <a:spcPts val="0"/>
                        </a:spcBef>
                        <a:spcAft>
                          <a:spcPts val="1000"/>
                        </a:spcAft>
                        <a:buNone/>
                      </a:pPr>
                      <a:r>
                        <a:rPr lang="en-US" sz="3600">
                          <a:solidFill>
                            <a:srgbClr val="081928"/>
                          </a:solidFill>
                          <a:latin typeface="Source Sans Pro"/>
                          <a:ea typeface="Source Sans Pro"/>
                          <a:cs typeface="Source Sans Pro"/>
                          <a:sym typeface="Source Sans Pro"/>
                        </a:rPr>
                        <a:t>suggestions, enhancements, inclusive design, questions/items to consider</a:t>
                      </a:r>
                      <a:endParaRPr sz="3600">
                        <a:solidFill>
                          <a:srgbClr val="081928"/>
                        </a:solidFill>
                        <a:latin typeface="Source Sans Pro"/>
                        <a:ea typeface="Source Sans Pro"/>
                        <a:cs typeface="Source Sans Pro"/>
                        <a:sym typeface="Source Sans Pr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p:nvPr/>
        </p:nvSpPr>
        <p:spPr>
          <a:xfrm>
            <a:off x="6256138" y="1708150"/>
            <a:ext cx="5594100" cy="5149800"/>
          </a:xfrm>
          <a:prstGeom prst="rect">
            <a:avLst/>
          </a:prstGeom>
          <a:solidFill>
            <a:srgbClr val="EFEFEF"/>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txBox="1"/>
          <p:nvPr>
            <p:ph type="title"/>
          </p:nvPr>
        </p:nvSpPr>
        <p:spPr>
          <a:xfrm>
            <a:off x="613175" y="680400"/>
            <a:ext cx="103617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VA Accessibility Defect Severity Rubric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9" name="Google Shape;209;p29"/>
          <p:cNvSpPr txBox="1"/>
          <p:nvPr>
            <p:ph idx="1" type="body"/>
          </p:nvPr>
        </p:nvSpPr>
        <p:spPr>
          <a:xfrm>
            <a:off x="609600" y="1525500"/>
            <a:ext cx="5638800" cy="3159600"/>
          </a:xfrm>
          <a:prstGeom prst="rect">
            <a:avLst/>
          </a:prstGeom>
          <a:noFill/>
          <a:ln>
            <a:noFill/>
          </a:ln>
        </p:spPr>
        <p:txBody>
          <a:bodyPr anchorCtr="0" anchor="t" bIns="228600" lIns="228600" spcFirstLastPara="1" rIns="228600" wrap="square" tIns="228600">
            <a:noAutofit/>
          </a:bodyPr>
          <a:lstStyle/>
          <a:p>
            <a:pPr indent="0" lvl="0" marL="0" rtl="0" algn="l">
              <a:spcBef>
                <a:spcPts val="800"/>
              </a:spcBef>
              <a:spcAft>
                <a:spcPts val="0"/>
              </a:spcAft>
              <a:buNone/>
            </a:pPr>
            <a:r>
              <a:rPr lang="en-US" sz="1800"/>
              <a:t>The framework aligns to the severity rubric. Each issue ticket has a label indicating the severity or impact of the issue that links to the rubric level documentation. </a:t>
            </a:r>
            <a:endParaRPr sz="1800"/>
          </a:p>
          <a:p>
            <a:pPr indent="-342900" lvl="0" marL="457200" rtl="0" algn="l">
              <a:spcBef>
                <a:spcPts val="800"/>
              </a:spcBef>
              <a:spcAft>
                <a:spcPts val="0"/>
              </a:spcAft>
              <a:buSzPts val="1800"/>
              <a:buChar char="●"/>
            </a:pPr>
            <a:r>
              <a:rPr lang="en-US" sz="1800"/>
              <a:t>Must: 508-defect-0, 1, 2</a:t>
            </a:r>
            <a:endParaRPr sz="1800"/>
          </a:p>
          <a:p>
            <a:pPr indent="-342900" lvl="0" marL="457200" rtl="0" algn="l">
              <a:spcBef>
                <a:spcPts val="0"/>
              </a:spcBef>
              <a:spcAft>
                <a:spcPts val="0"/>
              </a:spcAft>
              <a:buSzPts val="1800"/>
              <a:buChar char="●"/>
            </a:pPr>
            <a:r>
              <a:rPr lang="en-US" sz="1800"/>
              <a:t>Should: 508-defect-3, 4</a:t>
            </a:r>
            <a:endParaRPr sz="1800"/>
          </a:p>
          <a:p>
            <a:pPr indent="0" lvl="0" marL="0" rtl="0" algn="l">
              <a:spcBef>
                <a:spcPts val="400"/>
              </a:spcBef>
              <a:spcAft>
                <a:spcPts val="0"/>
              </a:spcAft>
              <a:buNone/>
            </a:pPr>
            <a:r>
              <a:rPr lang="en-US" sz="1800"/>
              <a:t>Find the </a:t>
            </a:r>
            <a:r>
              <a:rPr lang="en-US" sz="1800" u="sng">
                <a:solidFill>
                  <a:schemeClr val="accent3"/>
                </a:solidFill>
                <a:hlinkClick r:id="rId3"/>
              </a:rPr>
              <a:t>rubric in the va.gov-team repo</a:t>
            </a:r>
            <a:r>
              <a:rPr lang="en-US" sz="1800"/>
              <a:t>. </a:t>
            </a:r>
            <a:endParaRPr sz="1800"/>
          </a:p>
          <a:p>
            <a:pPr indent="0" lvl="0" marL="0" rtl="0" algn="l">
              <a:spcBef>
                <a:spcPts val="800"/>
              </a:spcBef>
              <a:spcAft>
                <a:spcPts val="0"/>
              </a:spcAft>
              <a:buNone/>
            </a:pPr>
            <a:r>
              <a:rPr lang="en-US" sz="1600"/>
              <a:t>This appears at the top of each ticket, with the defect rating, linked to its defect description.</a:t>
            </a:r>
            <a:endParaRPr sz="1800"/>
          </a:p>
        </p:txBody>
      </p:sp>
      <p:sp>
        <p:nvSpPr>
          <p:cNvPr id="210" name="Google Shape;210;p29"/>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Obligated versus what to “reach for”</a:t>
            </a:r>
            <a:endParaRPr b="0">
              <a:latin typeface="Source Sans Pro SemiBold"/>
              <a:ea typeface="Source Sans Pro SemiBold"/>
              <a:cs typeface="Source Sans Pro SemiBold"/>
              <a:sym typeface="Source Sans Pro SemiBold"/>
            </a:endParaRPr>
          </a:p>
        </p:txBody>
      </p:sp>
      <p:pic>
        <p:nvPicPr>
          <p:cNvPr id="211" name="Google Shape;211;p29"/>
          <p:cNvPicPr preferRelativeResize="0"/>
          <p:nvPr/>
        </p:nvPicPr>
        <p:blipFill rotWithShape="1">
          <a:blip r:embed="rId4">
            <a:alphaModFix/>
          </a:blip>
          <a:srcRect b="0" l="2630" r="3083" t="0"/>
          <a:stretch/>
        </p:blipFill>
        <p:spPr>
          <a:xfrm>
            <a:off x="6323063" y="1760975"/>
            <a:ext cx="5460250" cy="5044149"/>
          </a:xfrm>
          <a:prstGeom prst="rect">
            <a:avLst/>
          </a:prstGeom>
          <a:noFill/>
          <a:ln>
            <a:noFill/>
          </a:ln>
        </p:spPr>
      </p:pic>
      <p:pic>
        <p:nvPicPr>
          <p:cNvPr id="212" name="Google Shape;212;p29"/>
          <p:cNvPicPr preferRelativeResize="0"/>
          <p:nvPr/>
        </p:nvPicPr>
        <p:blipFill>
          <a:blip r:embed="rId5">
            <a:alphaModFix/>
          </a:blip>
          <a:stretch>
            <a:fillRect/>
          </a:stretch>
        </p:blipFill>
        <p:spPr>
          <a:xfrm>
            <a:off x="1133150" y="4837495"/>
            <a:ext cx="4324350" cy="1895475"/>
          </a:xfrm>
          <a:prstGeom prst="rect">
            <a:avLst/>
          </a:prstGeom>
          <a:noFill/>
          <a:ln cap="flat" cmpd="sng" w="76200">
            <a:solidFill>
              <a:srgbClr val="EFEFEF"/>
            </a:solidFill>
            <a:prstDash val="solid"/>
            <a:round/>
            <a:headEnd len="sm" w="sm" type="none"/>
            <a:tailEnd len="sm" w="sm" type="none"/>
          </a:ln>
        </p:spPr>
      </p:pic>
      <p:sp>
        <p:nvSpPr>
          <p:cNvPr id="213" name="Google Shape;213;p29"/>
          <p:cNvSpPr txBox="1"/>
          <p:nvPr/>
        </p:nvSpPr>
        <p:spPr>
          <a:xfrm>
            <a:off x="8613325" y="3401775"/>
            <a:ext cx="3170100" cy="7935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highlight>
                  <a:srgbClr val="FFF2CC"/>
                </a:highlight>
                <a:latin typeface="Source Sans Pro SemiBold"/>
                <a:ea typeface="Source Sans Pro SemiBold"/>
                <a:cs typeface="Source Sans Pro SemiBold"/>
                <a:sym typeface="Source Sans Pro SemiBold"/>
              </a:rPr>
              <a:t>Note: </a:t>
            </a:r>
            <a:br>
              <a:rPr lang="en-US" sz="1600">
                <a:solidFill>
                  <a:schemeClr val="dk1"/>
                </a:solidFill>
                <a:highlight>
                  <a:srgbClr val="FFF2CC"/>
                </a:highlight>
                <a:latin typeface="Source Sans Pro SemiBold"/>
                <a:ea typeface="Source Sans Pro SemiBold"/>
                <a:cs typeface="Source Sans Pro SemiBold"/>
                <a:sym typeface="Source Sans Pro SemiBold"/>
              </a:rPr>
            </a:br>
            <a:r>
              <a:rPr lang="en-US" sz="1600">
                <a:solidFill>
                  <a:schemeClr val="dk1"/>
                </a:solidFill>
                <a:highlight>
                  <a:srgbClr val="FFF2CC"/>
                </a:highlight>
                <a:latin typeface="Source Sans Pro SemiBold"/>
                <a:ea typeface="Source Sans Pro SemiBold"/>
                <a:cs typeface="Source Sans Pro SemiBold"/>
                <a:sym typeface="Source Sans Pro SemiBold"/>
              </a:rPr>
              <a:t>508-defect-0 and 508-defect-1 issues are launch blockers.</a:t>
            </a:r>
            <a:endParaRPr sz="1600">
              <a:solidFill>
                <a:schemeClr val="dk1"/>
              </a:solidFill>
              <a:highlight>
                <a:srgbClr val="FFF2CC"/>
              </a:highlight>
              <a:latin typeface="Source Sans Pro SemiBold"/>
              <a:ea typeface="Source Sans Pro SemiBold"/>
              <a:cs typeface="Source Sans Pro SemiBold"/>
              <a:sym typeface="Source Sans Pro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613175" y="680400"/>
            <a:ext cx="94329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What does it look like in practice?</a:t>
            </a:r>
            <a:endParaRPr/>
          </a:p>
        </p:txBody>
      </p:sp>
      <p:sp>
        <p:nvSpPr>
          <p:cNvPr id="220" name="Google Shape;220;p30"/>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Obligated versus what to “reach for”</a:t>
            </a:r>
            <a:endParaRPr b="0">
              <a:latin typeface="Source Sans Pro SemiBold"/>
              <a:ea typeface="Source Sans Pro SemiBold"/>
              <a:cs typeface="Source Sans Pro SemiBold"/>
              <a:sym typeface="Source Sans Pro SemiBold"/>
            </a:endParaRPr>
          </a:p>
        </p:txBody>
      </p:sp>
      <p:pic>
        <p:nvPicPr>
          <p:cNvPr id="221" name="Google Shape;221;p30"/>
          <p:cNvPicPr preferRelativeResize="0"/>
          <p:nvPr/>
        </p:nvPicPr>
        <p:blipFill>
          <a:blip r:embed="rId3">
            <a:alphaModFix/>
          </a:blip>
          <a:stretch>
            <a:fillRect/>
          </a:stretch>
        </p:blipFill>
        <p:spPr>
          <a:xfrm>
            <a:off x="728500" y="1874000"/>
            <a:ext cx="6196024" cy="4755475"/>
          </a:xfrm>
          <a:prstGeom prst="rect">
            <a:avLst/>
          </a:prstGeom>
          <a:noFill/>
          <a:ln>
            <a:noFill/>
          </a:ln>
        </p:spPr>
      </p:pic>
      <p:pic>
        <p:nvPicPr>
          <p:cNvPr id="222" name="Google Shape;222;p30"/>
          <p:cNvPicPr preferRelativeResize="0"/>
          <p:nvPr/>
        </p:nvPicPr>
        <p:blipFill rotWithShape="1">
          <a:blip r:embed="rId4">
            <a:alphaModFix/>
          </a:blip>
          <a:srcRect b="0" l="3306" r="0" t="0"/>
          <a:stretch/>
        </p:blipFill>
        <p:spPr>
          <a:xfrm>
            <a:off x="7620762" y="4079100"/>
            <a:ext cx="4239425" cy="2269650"/>
          </a:xfrm>
          <a:prstGeom prst="rect">
            <a:avLst/>
          </a:prstGeom>
          <a:noFill/>
          <a:ln>
            <a:noFill/>
          </a:ln>
        </p:spPr>
      </p:pic>
      <p:pic>
        <p:nvPicPr>
          <p:cNvPr id="223" name="Google Shape;223;p30"/>
          <p:cNvPicPr preferRelativeResize="0"/>
          <p:nvPr/>
        </p:nvPicPr>
        <p:blipFill>
          <a:blip r:embed="rId5">
            <a:alphaModFix/>
          </a:blip>
          <a:stretch>
            <a:fillRect/>
          </a:stretch>
        </p:blipFill>
        <p:spPr>
          <a:xfrm>
            <a:off x="7198002" y="1874000"/>
            <a:ext cx="4384398" cy="1994938"/>
          </a:xfrm>
          <a:prstGeom prst="rect">
            <a:avLst/>
          </a:prstGeom>
          <a:noFill/>
          <a:ln>
            <a:noFill/>
          </a:ln>
        </p:spPr>
      </p:pic>
      <p:sp>
        <p:nvSpPr>
          <p:cNvPr id="224" name="Google Shape;224;p30"/>
          <p:cNvSpPr txBox="1"/>
          <p:nvPr/>
        </p:nvSpPr>
        <p:spPr>
          <a:xfrm>
            <a:off x="609600" y="1220700"/>
            <a:ext cx="5379600" cy="562500"/>
          </a:xfrm>
          <a:prstGeom prst="rect">
            <a:avLst/>
          </a:prstGeom>
          <a:no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p>
            <a:pPr indent="0" lvl="0" marL="0" rtl="0" algn="l">
              <a:lnSpc>
                <a:spcPct val="120000"/>
              </a:lnSpc>
              <a:spcBef>
                <a:spcPts val="800"/>
              </a:spcBef>
              <a:spcAft>
                <a:spcPts val="0"/>
              </a:spcAft>
              <a:buNone/>
            </a:pPr>
            <a:r>
              <a:rPr lang="en-US" sz="2000">
                <a:solidFill>
                  <a:srgbClr val="454454"/>
                </a:solidFill>
                <a:latin typeface="Source Sans Pro"/>
                <a:ea typeface="Source Sans Pro"/>
                <a:cs typeface="Source Sans Pro"/>
                <a:sym typeface="Source Sans Pro"/>
              </a:rPr>
              <a:t>Feedback in comments and design reviews</a:t>
            </a:r>
            <a:endParaRPr sz="2000">
              <a:solidFill>
                <a:srgbClr val="454454"/>
              </a:solidFill>
              <a:latin typeface="Source Sans Pro"/>
              <a:ea typeface="Source Sans Pro"/>
              <a:cs typeface="Source Sans Pro"/>
              <a:sym typeface="Source Sans Pro"/>
            </a:endParaRPr>
          </a:p>
        </p:txBody>
      </p:sp>
      <p:sp>
        <p:nvSpPr>
          <p:cNvPr id="225" name="Google Shape;225;p30"/>
          <p:cNvSpPr txBox="1"/>
          <p:nvPr/>
        </p:nvSpPr>
        <p:spPr>
          <a:xfrm>
            <a:off x="7004500" y="1220700"/>
            <a:ext cx="3970800" cy="562500"/>
          </a:xfrm>
          <a:prstGeom prst="rect">
            <a:avLst/>
          </a:prstGeom>
          <a:no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p>
            <a:pPr indent="0" lvl="0" marL="0" rtl="0" algn="l">
              <a:lnSpc>
                <a:spcPct val="120000"/>
              </a:lnSpc>
              <a:spcBef>
                <a:spcPts val="800"/>
              </a:spcBef>
              <a:spcAft>
                <a:spcPts val="0"/>
              </a:spcAft>
              <a:buNone/>
            </a:pPr>
            <a:r>
              <a:rPr lang="en-US" sz="2000">
                <a:solidFill>
                  <a:srgbClr val="454454"/>
                </a:solidFill>
                <a:latin typeface="Source Sans Pro"/>
                <a:ea typeface="Source Sans Pro"/>
                <a:cs typeface="Source Sans Pro"/>
                <a:sym typeface="Source Sans Pro"/>
              </a:rPr>
              <a:t>Feedback in issue tickets</a:t>
            </a:r>
            <a:endParaRPr sz="2000">
              <a:solidFill>
                <a:srgbClr val="454454"/>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idx="1" type="body"/>
          </p:nvPr>
        </p:nvSpPr>
        <p:spPr>
          <a:xfrm>
            <a:off x="609600" y="1296897"/>
            <a:ext cx="5486400" cy="673500"/>
          </a:xfrm>
          <a:prstGeom prst="rect">
            <a:avLst/>
          </a:prstGeom>
          <a:noFill/>
        </p:spPr>
        <p:txBody>
          <a:bodyPr anchorCtr="0" anchor="t" bIns="228600" lIns="228600" spcFirstLastPara="1" rIns="228600" wrap="square" tIns="228600">
            <a:noAutofit/>
          </a:bodyPr>
          <a:lstStyle/>
          <a:p>
            <a:pPr indent="0" lvl="0" marL="0" rtl="0" algn="l">
              <a:spcBef>
                <a:spcPts val="0"/>
              </a:spcBef>
              <a:spcAft>
                <a:spcPts val="0"/>
              </a:spcAft>
              <a:buNone/>
            </a:pPr>
            <a:r>
              <a:rPr lang="en-US"/>
              <a:t>Feedback in pull request comments</a:t>
            </a:r>
            <a:endParaRPr/>
          </a:p>
        </p:txBody>
      </p:sp>
      <p:sp>
        <p:nvSpPr>
          <p:cNvPr id="232" name="Google Shape;232;p31"/>
          <p:cNvSpPr txBox="1"/>
          <p:nvPr>
            <p:ph type="title"/>
          </p:nvPr>
        </p:nvSpPr>
        <p:spPr>
          <a:xfrm>
            <a:off x="613175" y="680400"/>
            <a:ext cx="93345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chemeClr val="dk1"/>
                </a:solidFill>
              </a:rPr>
              <a:t>What does it look like in practice?</a:t>
            </a:r>
            <a:endParaRPr/>
          </a:p>
        </p:txBody>
      </p:sp>
      <p:sp>
        <p:nvSpPr>
          <p:cNvPr id="233" name="Google Shape;233;p31"/>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Obligated versus what to “reach for”</a:t>
            </a:r>
            <a:endParaRPr/>
          </a:p>
        </p:txBody>
      </p:sp>
      <p:pic>
        <p:nvPicPr>
          <p:cNvPr id="234" name="Google Shape;234;p31"/>
          <p:cNvPicPr preferRelativeResize="0"/>
          <p:nvPr/>
        </p:nvPicPr>
        <p:blipFill rotWithShape="1">
          <a:blip r:embed="rId3">
            <a:alphaModFix/>
          </a:blip>
          <a:srcRect b="11402" l="0" r="0" t="0"/>
          <a:stretch/>
        </p:blipFill>
        <p:spPr>
          <a:xfrm>
            <a:off x="830875" y="1862300"/>
            <a:ext cx="4572301" cy="4606349"/>
          </a:xfrm>
          <a:prstGeom prst="rect">
            <a:avLst/>
          </a:prstGeom>
          <a:noFill/>
          <a:ln>
            <a:noFill/>
          </a:ln>
        </p:spPr>
      </p:pic>
      <p:sp>
        <p:nvSpPr>
          <p:cNvPr id="235" name="Google Shape;235;p31"/>
          <p:cNvSpPr/>
          <p:nvPr/>
        </p:nvSpPr>
        <p:spPr>
          <a:xfrm>
            <a:off x="2943625" y="5138400"/>
            <a:ext cx="407100" cy="2298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
          <p:cNvSpPr txBox="1"/>
          <p:nvPr>
            <p:ph idx="1" type="body"/>
          </p:nvPr>
        </p:nvSpPr>
        <p:spPr>
          <a:xfrm>
            <a:off x="4467675" y="5354475"/>
            <a:ext cx="5313000" cy="673500"/>
          </a:xfrm>
          <a:prstGeom prst="rect">
            <a:avLst/>
          </a:prstGeom>
          <a:noFill/>
          <a:ln>
            <a:noFill/>
          </a:ln>
        </p:spPr>
        <p:txBody>
          <a:bodyPr anchorCtr="0" anchor="t" bIns="228600" lIns="228600" spcFirstLastPara="1" rIns="228600" wrap="square" tIns="228600">
            <a:noAutofit/>
          </a:bodyPr>
          <a:lstStyle/>
          <a:p>
            <a:pPr indent="0" lvl="0" marL="0" rtl="0" algn="l">
              <a:spcBef>
                <a:spcPts val="0"/>
              </a:spcBef>
              <a:spcAft>
                <a:spcPts val="0"/>
              </a:spcAft>
              <a:buNone/>
            </a:pPr>
            <a:r>
              <a:rPr lang="en-US" sz="1400">
                <a:highlight>
                  <a:srgbClr val="FFE599"/>
                </a:highlight>
              </a:rPr>
              <a:t>Where </a:t>
            </a:r>
            <a:r>
              <a:rPr lang="en-US" sz="1400">
                <a:highlight>
                  <a:srgbClr val="FFE599"/>
                </a:highlight>
              </a:rPr>
              <a:t> appropriate, WCAG guidance links are provided.</a:t>
            </a:r>
            <a:endParaRPr sz="1400">
              <a:highlight>
                <a:srgbClr val="FFE599"/>
              </a:highlight>
            </a:endParaRPr>
          </a:p>
        </p:txBody>
      </p:sp>
      <p:sp>
        <p:nvSpPr>
          <p:cNvPr id="237" name="Google Shape;237;p31"/>
          <p:cNvSpPr/>
          <p:nvPr/>
        </p:nvSpPr>
        <p:spPr>
          <a:xfrm>
            <a:off x="1728600" y="5583075"/>
            <a:ext cx="2655600" cy="484200"/>
          </a:xfrm>
          <a:prstGeom prst="roundRect">
            <a:avLst>
              <a:gd fmla="val 16667" name="adj"/>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609600" y="2944048"/>
            <a:ext cx="10972800" cy="969900"/>
          </a:xfrm>
          <a:prstGeom prst="rect">
            <a:avLst/>
          </a:prstGeom>
        </p:spPr>
        <p:txBody>
          <a:bodyPr anchorCtr="0" anchor="b" bIns="45700" lIns="45700" spcFirstLastPara="1" rIns="45700" wrap="square" tIns="45700">
            <a:noAutofit/>
          </a:bodyPr>
          <a:lstStyle/>
          <a:p>
            <a:pPr indent="0" lvl="0" marL="0" rtl="0" algn="l">
              <a:spcBef>
                <a:spcPts val="0"/>
              </a:spcBef>
              <a:spcAft>
                <a:spcPts val="0"/>
              </a:spcAft>
              <a:buNone/>
            </a:pPr>
            <a:r>
              <a:rPr lang="en-US"/>
              <a:t>Avoiding    launch blocker surprises</a:t>
            </a:r>
            <a:endParaRPr/>
          </a:p>
        </p:txBody>
      </p:sp>
      <p:sp>
        <p:nvSpPr>
          <p:cNvPr id="244" name="Google Shape;244;p32"/>
          <p:cNvSpPr txBox="1"/>
          <p:nvPr>
            <p:ph idx="1" type="body"/>
          </p:nvPr>
        </p:nvSpPr>
        <p:spPr>
          <a:xfrm>
            <a:off x="609600" y="2429129"/>
            <a:ext cx="10972800" cy="4824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Accessibility Compliance</a:t>
            </a:r>
            <a:endParaRPr/>
          </a:p>
        </p:txBody>
      </p:sp>
      <p:sp>
        <p:nvSpPr>
          <p:cNvPr id="245" name="Google Shape;245;p32"/>
          <p:cNvSpPr/>
          <p:nvPr/>
        </p:nvSpPr>
        <p:spPr>
          <a:xfrm>
            <a:off x="3218933" y="3061375"/>
            <a:ext cx="801900" cy="8019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6000">
                <a:solidFill>
                  <a:srgbClr val="FFFFFF"/>
                </a:solidFill>
                <a:latin typeface="Source Sans Pro Black"/>
                <a:ea typeface="Source Sans Pro Black"/>
                <a:cs typeface="Source Sans Pro Black"/>
                <a:sym typeface="Source Sans Pro Black"/>
              </a:rPr>
              <a:t>!</a:t>
            </a:r>
            <a:endParaRPr sz="6000">
              <a:solidFill>
                <a:srgbClr val="FFFFFF"/>
              </a:solidFill>
              <a:latin typeface="Source Sans Pro Black"/>
              <a:ea typeface="Source Sans Pro Black"/>
              <a:cs typeface="Source Sans Pro Black"/>
              <a:sym typeface="Source Sans Pro Black"/>
            </a:endParaRPr>
          </a:p>
        </p:txBody>
      </p:sp>
      <p:sp>
        <p:nvSpPr>
          <p:cNvPr id="246" name="Google Shape;246;p32"/>
          <p:cNvSpPr/>
          <p:nvPr/>
        </p:nvSpPr>
        <p:spPr>
          <a:xfrm>
            <a:off x="3218933" y="3061375"/>
            <a:ext cx="801900" cy="8019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5400">
                <a:solidFill>
                  <a:srgbClr val="CC0000"/>
                </a:solidFill>
                <a:latin typeface="Source Sans Pro"/>
                <a:ea typeface="Source Sans Pro"/>
                <a:cs typeface="Source Sans Pro"/>
                <a:sym typeface="Source Sans Pro"/>
              </a:rPr>
              <a:t>!</a:t>
            </a:r>
            <a:endParaRPr b="1" sz="5400">
              <a:solidFill>
                <a:srgbClr val="CC0000"/>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 type="body"/>
          </p:nvPr>
        </p:nvSpPr>
        <p:spPr>
          <a:xfrm>
            <a:off x="592750" y="1798125"/>
            <a:ext cx="5973000" cy="4359900"/>
          </a:xfrm>
          <a:prstGeom prst="rect">
            <a:avLst/>
          </a:prstGeom>
          <a:noFill/>
        </p:spPr>
        <p:txBody>
          <a:bodyPr anchorCtr="0" anchor="t" bIns="45700" lIns="45700" spcFirstLastPara="1" rIns="45700" wrap="square" tIns="45700">
            <a:noAutofit/>
          </a:bodyPr>
          <a:lstStyle/>
          <a:p>
            <a:pPr indent="0" lvl="0" marL="0" rtl="0" algn="l">
              <a:spcBef>
                <a:spcPts val="1000"/>
              </a:spcBef>
              <a:spcAft>
                <a:spcPts val="0"/>
              </a:spcAft>
              <a:buNone/>
            </a:pPr>
            <a:r>
              <a:rPr lang="en-US" sz="1800">
                <a:latin typeface="Source Sans Pro SemiBold"/>
                <a:ea typeface="Source Sans Pro SemiBold"/>
                <a:cs typeface="Source Sans Pro SemiBold"/>
                <a:sym typeface="Source Sans Pro SemiBold"/>
              </a:rPr>
              <a:t>TBD</a:t>
            </a:r>
            <a:r>
              <a:rPr lang="en-US" sz="1800">
                <a:latin typeface="Source Sans Pro SemiBold"/>
                <a:ea typeface="Source Sans Pro SemiBold"/>
                <a:cs typeface="Source Sans Pro SemiBold"/>
                <a:sym typeface="Source Sans Pro SemiBold"/>
              </a:rPr>
              <a:t> 2020</a:t>
            </a:r>
            <a:r>
              <a:rPr lang="en-US" sz="1800"/>
              <a:t>	Web Performance Impact on UX &amp; Accessibility</a:t>
            </a:r>
            <a:endParaRPr sz="1800"/>
          </a:p>
          <a:p>
            <a:pPr indent="0" lvl="0" marL="0" marR="110117" rtl="0" algn="l">
              <a:spcBef>
                <a:spcPts val="1000"/>
              </a:spcBef>
              <a:spcAft>
                <a:spcPts val="0"/>
              </a:spcAft>
              <a:buNone/>
            </a:pPr>
            <a:r>
              <a:rPr lang="en-US" sz="1800"/>
              <a:t>Then, we’ll evaluate how these learning sessions are going, to ensure this is a useful format.</a:t>
            </a:r>
            <a:endParaRPr sz="1800"/>
          </a:p>
          <a:p>
            <a:pPr indent="0" lvl="0" marL="0" rtl="0" algn="l">
              <a:spcBef>
                <a:spcPts val="1000"/>
              </a:spcBef>
              <a:spcAft>
                <a:spcPts val="500"/>
              </a:spcAft>
              <a:buNone/>
            </a:pPr>
            <a:r>
              <a:rPr lang="en-US" sz="1800" u="sng">
                <a:solidFill>
                  <a:srgbClr val="D0E0E3"/>
                </a:solidFill>
                <a:hlinkClick r:id="rId3"/>
              </a:rPr>
              <a:t>Previous ABC Learning Sessions</a:t>
            </a:r>
            <a:r>
              <a:rPr lang="en-US" sz="1800"/>
              <a:t> </a:t>
            </a:r>
            <a:r>
              <a:rPr lang="en-US" sz="1800">
                <a:solidFill>
                  <a:srgbClr val="FFFFFF"/>
                </a:solidFill>
              </a:rPr>
              <a:t>are available in the VA repo.</a:t>
            </a:r>
            <a:endParaRPr sz="1800">
              <a:solidFill>
                <a:srgbClr val="FFFFFF"/>
              </a:solidFill>
            </a:endParaRPr>
          </a:p>
        </p:txBody>
      </p:sp>
      <p:sp>
        <p:nvSpPr>
          <p:cNvPr id="96" name="Google Shape;96;p15"/>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Upcoming Learning Sessions</a:t>
            </a:r>
            <a:endParaRPr/>
          </a:p>
        </p:txBody>
      </p:sp>
      <p:sp>
        <p:nvSpPr>
          <p:cNvPr id="97" name="Google Shape;97;p15"/>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p>
            <a:pPr indent="0" lvl="0" marL="914400" marR="871189" rtl="0" algn="l">
              <a:lnSpc>
                <a:spcPct val="115000"/>
              </a:lnSpc>
              <a:spcBef>
                <a:spcPts val="0"/>
              </a:spcBef>
              <a:spcAft>
                <a:spcPts val="0"/>
              </a:spcAft>
              <a:buNone/>
            </a:pPr>
            <a:r>
              <a:rPr lang="en-US"/>
              <a:t>What can you can do to make sure there are no high severity compliance issues that you are unaware of until you’re wanting to launch?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VSP Collaboration Cycle</a:t>
            </a:r>
            <a:endParaRPr/>
          </a:p>
        </p:txBody>
      </p:sp>
      <p:sp>
        <p:nvSpPr>
          <p:cNvPr id="259" name="Google Shape;259;p34"/>
          <p:cNvSpPr txBox="1"/>
          <p:nvPr>
            <p:ph idx="1" type="body"/>
          </p:nvPr>
        </p:nvSpPr>
        <p:spPr>
          <a:xfrm>
            <a:off x="609600" y="1525500"/>
            <a:ext cx="8436000" cy="1853100"/>
          </a:xfrm>
          <a:prstGeom prst="rect">
            <a:avLst/>
          </a:prstGeom>
          <a:noFill/>
        </p:spPr>
        <p:txBody>
          <a:bodyPr anchorCtr="0" anchor="t" bIns="228600" lIns="228600" spcFirstLastPara="1" rIns="228600" wrap="square" tIns="228600">
            <a:noAutofit/>
          </a:bodyPr>
          <a:lstStyle/>
          <a:p>
            <a:pPr indent="0" lvl="0" marL="0" rtl="0" algn="l">
              <a:spcBef>
                <a:spcPts val="800"/>
              </a:spcBef>
              <a:spcAft>
                <a:spcPts val="0"/>
              </a:spcAft>
              <a:buNone/>
            </a:pPr>
            <a:r>
              <a:rPr lang="en-US"/>
              <a:t>The VSP Collaboration Cycle is intended to ensure teams building on VA.gov align with established standards, including accessibility.</a:t>
            </a:r>
            <a:endParaRPr/>
          </a:p>
        </p:txBody>
      </p:sp>
      <p:sp>
        <p:nvSpPr>
          <p:cNvPr id="260" name="Google Shape;260;p34"/>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Avoiding launchblocker surprises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613175" y="680400"/>
            <a:ext cx="88236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Accessibility spot checks early on </a:t>
            </a:r>
            <a:endParaRPr/>
          </a:p>
        </p:txBody>
      </p:sp>
      <p:sp>
        <p:nvSpPr>
          <p:cNvPr id="267" name="Google Shape;267;p35"/>
          <p:cNvSpPr txBox="1"/>
          <p:nvPr>
            <p:ph idx="1" type="body"/>
          </p:nvPr>
        </p:nvSpPr>
        <p:spPr>
          <a:xfrm>
            <a:off x="609600" y="1525500"/>
            <a:ext cx="8823600" cy="5172600"/>
          </a:xfrm>
          <a:prstGeom prst="rect">
            <a:avLst/>
          </a:prstGeom>
          <a:noFill/>
        </p:spPr>
        <p:txBody>
          <a:bodyPr anchorCtr="0" anchor="t" bIns="228600" lIns="228600" spcFirstLastPara="1" rIns="228600" wrap="square" tIns="228600">
            <a:noAutofit/>
          </a:bodyPr>
          <a:lstStyle/>
          <a:p>
            <a:pPr indent="0" lvl="0" marL="0" marR="0" rtl="0" algn="l">
              <a:spcBef>
                <a:spcPts val="800"/>
              </a:spcBef>
              <a:spcAft>
                <a:spcPts val="0"/>
              </a:spcAft>
              <a:buNone/>
            </a:pPr>
            <a:r>
              <a:rPr lang="en-US"/>
              <a:t>Plan to collaborate with your accessibility specialist and perform accessibility spot checks throughout phases of your work. Issues can be identified and remediated during planning, research, design, as well as development.</a:t>
            </a:r>
            <a:endParaRPr/>
          </a:p>
          <a:p>
            <a:pPr indent="-355600" lvl="0" marL="457200" rtl="0" algn="l">
              <a:spcBef>
                <a:spcPts val="800"/>
              </a:spcBef>
              <a:spcAft>
                <a:spcPts val="0"/>
              </a:spcAft>
              <a:buSzPts val="2000"/>
              <a:buChar char="●"/>
            </a:pPr>
            <a:r>
              <a:rPr lang="en-US"/>
              <a:t>Measure accessibility, set KPIs</a:t>
            </a:r>
            <a:endParaRPr/>
          </a:p>
          <a:p>
            <a:pPr indent="-355600" lvl="0" marL="457200" rtl="0" algn="l">
              <a:spcBef>
                <a:spcPts val="1000"/>
              </a:spcBef>
              <a:spcAft>
                <a:spcPts val="0"/>
              </a:spcAft>
              <a:buSzPts val="2000"/>
              <a:buChar char="●"/>
            </a:pPr>
            <a:r>
              <a:rPr lang="en-US"/>
              <a:t>Include people with disabilities in research</a:t>
            </a:r>
            <a:endParaRPr/>
          </a:p>
          <a:p>
            <a:pPr indent="-355600" lvl="0" marL="457200" rtl="0" algn="l">
              <a:spcBef>
                <a:spcPts val="1000"/>
              </a:spcBef>
              <a:spcAft>
                <a:spcPts val="0"/>
              </a:spcAft>
              <a:buSzPts val="2000"/>
              <a:buChar char="●"/>
            </a:pPr>
            <a:r>
              <a:rPr lang="en-US"/>
              <a:t>Early design collaboration with your a11y specialist</a:t>
            </a:r>
            <a:endParaRPr/>
          </a:p>
          <a:p>
            <a:pPr indent="-355600" lvl="0" marL="457200" marR="433503" rtl="0" algn="l">
              <a:spcBef>
                <a:spcPts val="1000"/>
              </a:spcBef>
              <a:spcAft>
                <a:spcPts val="0"/>
              </a:spcAft>
              <a:buSzPts val="2000"/>
              <a:buChar char="●"/>
            </a:pPr>
            <a:r>
              <a:rPr lang="en-US"/>
              <a:t>Consider a d</a:t>
            </a:r>
            <a:r>
              <a:rPr lang="en-US"/>
              <a:t>esign-dev intent check in with your a11y specialist before starting a build (ping Jennifer for VSA or Trevor for other contracts)</a:t>
            </a:r>
            <a:endParaRPr/>
          </a:p>
          <a:p>
            <a:pPr indent="-355600" lvl="0" marL="457200" marR="0" rtl="0" algn="l">
              <a:spcBef>
                <a:spcPts val="1000"/>
              </a:spcBef>
              <a:spcAft>
                <a:spcPts val="1000"/>
              </a:spcAft>
              <a:buSzPts val="2000"/>
              <a:buChar char="●"/>
            </a:pPr>
            <a:r>
              <a:rPr lang="en-US"/>
              <a:t>If you’re interested in using screen readers to test your work, reach out to your accessibility specialist for support with NVDA and VoiceOver</a:t>
            </a:r>
            <a:endParaRPr/>
          </a:p>
        </p:txBody>
      </p:sp>
      <p:sp>
        <p:nvSpPr>
          <p:cNvPr id="268" name="Google Shape;268;p35"/>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Avoiding launchblocker surprises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VSP Collaboration Cycle</a:t>
            </a:r>
            <a:endParaRPr/>
          </a:p>
        </p:txBody>
      </p:sp>
      <p:sp>
        <p:nvSpPr>
          <p:cNvPr id="275" name="Google Shape;275;p36"/>
          <p:cNvSpPr txBox="1"/>
          <p:nvPr>
            <p:ph idx="1" type="body"/>
          </p:nvPr>
        </p:nvSpPr>
        <p:spPr>
          <a:xfrm>
            <a:off x="609600" y="1525500"/>
            <a:ext cx="10828200" cy="4118100"/>
          </a:xfrm>
          <a:prstGeom prst="rect">
            <a:avLst/>
          </a:prstGeom>
          <a:noFill/>
        </p:spPr>
        <p:txBody>
          <a:bodyPr anchorCtr="0" anchor="t" bIns="228600" lIns="228600" spcFirstLastPara="1" rIns="228600" wrap="square" tIns="228600">
            <a:noAutofit/>
          </a:bodyPr>
          <a:lstStyle/>
          <a:p>
            <a:pPr indent="0" lvl="0" marL="0" rtl="0" algn="l">
              <a:spcBef>
                <a:spcPts val="800"/>
              </a:spcBef>
              <a:spcAft>
                <a:spcPts val="0"/>
              </a:spcAft>
              <a:buNone/>
            </a:pPr>
            <a:r>
              <a:rPr lang="en-US"/>
              <a:t>Accessibility is included in the following collaboration points:</a:t>
            </a:r>
            <a:endParaRPr/>
          </a:p>
          <a:p>
            <a:pPr indent="-355600" lvl="0" marL="457200" rtl="0" algn="l">
              <a:spcBef>
                <a:spcPts val="1000"/>
              </a:spcBef>
              <a:spcAft>
                <a:spcPts val="0"/>
              </a:spcAft>
              <a:buSzPts val="2000"/>
              <a:buChar char="●"/>
            </a:pPr>
            <a:r>
              <a:rPr lang="en-US">
                <a:latin typeface="Source Sans Pro SemiBold"/>
                <a:ea typeface="Source Sans Pro SemiBold"/>
                <a:cs typeface="Source Sans Pro SemiBold"/>
                <a:sym typeface="Source Sans Pro SemiBold"/>
              </a:rPr>
              <a:t>Project Kickoff </a:t>
            </a:r>
            <a:r>
              <a:rPr lang="en-US"/>
              <a:t>— may provide accessibility and inclusive design considerations, or relevant previous work</a:t>
            </a:r>
            <a:endParaRPr/>
          </a:p>
          <a:p>
            <a:pPr indent="-355600" lvl="0" marL="457200" rtl="0" algn="l">
              <a:spcBef>
                <a:spcPts val="1000"/>
              </a:spcBef>
              <a:spcAft>
                <a:spcPts val="0"/>
              </a:spcAft>
              <a:buSzPts val="2000"/>
              <a:buChar char="●"/>
            </a:pPr>
            <a:r>
              <a:rPr lang="en-US">
                <a:latin typeface="Source Sans Pro SemiBold"/>
                <a:ea typeface="Source Sans Pro SemiBold"/>
                <a:cs typeface="Source Sans Pro SemiBold"/>
                <a:sym typeface="Source Sans Pro SemiBold"/>
              </a:rPr>
              <a:t>Design Intent Collaboration</a:t>
            </a:r>
            <a:r>
              <a:rPr lang="en-US"/>
              <a:t> — review team’s design intentions for potential accessibility issues or considerations</a:t>
            </a:r>
            <a:endParaRPr/>
          </a:p>
          <a:p>
            <a:pPr indent="-355600" lvl="0" marL="457200" rtl="0" algn="l">
              <a:spcBef>
                <a:spcPts val="1000"/>
              </a:spcBef>
              <a:spcAft>
                <a:spcPts val="0"/>
              </a:spcAft>
              <a:buSzPts val="2000"/>
              <a:buChar char="●"/>
            </a:pPr>
            <a:r>
              <a:rPr lang="en-US">
                <a:latin typeface="Source Sans Pro SemiBold"/>
                <a:ea typeface="Source Sans Pro SemiBold"/>
                <a:cs typeface="Source Sans Pro SemiBold"/>
                <a:sym typeface="Source Sans Pro SemiBold"/>
              </a:rPr>
              <a:t>Usability Testing Prep</a:t>
            </a:r>
            <a:r>
              <a:rPr lang="en-US"/>
              <a:t> — review design and/or research plan materials for accessibility issues or considerations</a:t>
            </a:r>
            <a:endParaRPr/>
          </a:p>
          <a:p>
            <a:pPr indent="-355600" lvl="0" marL="457200" rtl="0" algn="l">
              <a:spcBef>
                <a:spcPts val="1000"/>
              </a:spcBef>
              <a:spcAft>
                <a:spcPts val="0"/>
              </a:spcAft>
              <a:buSzPts val="2000"/>
              <a:buChar char="●"/>
            </a:pPr>
            <a:r>
              <a:rPr lang="en-US">
                <a:latin typeface="Source Sans Pro SemiBold"/>
                <a:ea typeface="Source Sans Pro SemiBold"/>
                <a:cs typeface="Source Sans Pro SemiBold"/>
                <a:sym typeface="Source Sans Pro SemiBold"/>
              </a:rPr>
              <a:t>Staging Review</a:t>
            </a:r>
            <a:r>
              <a:rPr lang="en-US"/>
              <a:t> — conduct a series of automated and manual accessibility audits to ensure compliance before launch</a:t>
            </a:r>
            <a:endParaRPr/>
          </a:p>
          <a:p>
            <a:pPr indent="-355600" lvl="0" marL="457200" marR="0" rtl="0" algn="l">
              <a:spcBef>
                <a:spcPts val="1000"/>
              </a:spcBef>
              <a:spcAft>
                <a:spcPts val="1000"/>
              </a:spcAft>
              <a:buSzPts val="2000"/>
              <a:buChar char="●"/>
            </a:pPr>
            <a:r>
              <a:rPr lang="en-US">
                <a:latin typeface="Source Sans Pro SemiBold"/>
                <a:ea typeface="Source Sans Pro SemiBold"/>
                <a:cs typeface="Source Sans Pro SemiBold"/>
                <a:sym typeface="Source Sans Pro SemiBold"/>
              </a:rPr>
              <a:t>Full Accessibility and 508 Office Audit</a:t>
            </a:r>
            <a:r>
              <a:rPr lang="en-US"/>
              <a:t> — complete a full accessibility audit after launch, identify outstanding accessibility concerns, coordinate with VA 508 Office for feedback and approval</a:t>
            </a:r>
            <a:endParaRPr/>
          </a:p>
        </p:txBody>
      </p:sp>
      <p:sp>
        <p:nvSpPr>
          <p:cNvPr id="276" name="Google Shape;276;p36"/>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Contractual obligations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609600" y="2944048"/>
            <a:ext cx="10972800" cy="969900"/>
          </a:xfrm>
          <a:prstGeom prst="rect">
            <a:avLst/>
          </a:prstGeom>
        </p:spPr>
        <p:txBody>
          <a:bodyPr anchorCtr="0" anchor="b" bIns="45700" lIns="45700" spcFirstLastPara="1" rIns="45700" wrap="square" tIns="45700">
            <a:noAutofit/>
          </a:bodyPr>
          <a:lstStyle/>
          <a:p>
            <a:pPr indent="0" lvl="0" marL="0" rtl="0" algn="l">
              <a:spcBef>
                <a:spcPts val="0"/>
              </a:spcBef>
              <a:spcAft>
                <a:spcPts val="0"/>
              </a:spcAft>
              <a:buNone/>
            </a:pPr>
            <a:r>
              <a:rPr lang="en-US"/>
              <a:t>Contractual obligations</a:t>
            </a:r>
            <a:endParaRPr/>
          </a:p>
        </p:txBody>
      </p:sp>
      <p:sp>
        <p:nvSpPr>
          <p:cNvPr id="283" name="Google Shape;283;p37"/>
          <p:cNvSpPr txBox="1"/>
          <p:nvPr>
            <p:ph idx="1" type="body"/>
          </p:nvPr>
        </p:nvSpPr>
        <p:spPr>
          <a:xfrm>
            <a:off x="609600" y="2429129"/>
            <a:ext cx="10972800" cy="4824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Accessibility Compliance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What is 508 Compliance? </a:t>
            </a:r>
            <a:endParaRPr/>
          </a:p>
        </p:txBody>
      </p:sp>
      <p:sp>
        <p:nvSpPr>
          <p:cNvPr id="290" name="Google Shape;290;p38"/>
          <p:cNvSpPr txBox="1"/>
          <p:nvPr>
            <p:ph idx="1" type="body"/>
          </p:nvPr>
        </p:nvSpPr>
        <p:spPr>
          <a:xfrm>
            <a:off x="609600" y="1525500"/>
            <a:ext cx="9136500" cy="4399200"/>
          </a:xfrm>
          <a:prstGeom prst="rect">
            <a:avLst/>
          </a:prstGeom>
          <a:noFill/>
        </p:spPr>
        <p:txBody>
          <a:bodyPr anchorCtr="0" anchor="t" bIns="228600" lIns="228600" spcFirstLastPara="1" rIns="228600" wrap="square" tIns="228600">
            <a:noAutofit/>
          </a:bodyPr>
          <a:lstStyle/>
          <a:p>
            <a:pPr indent="0" lvl="0" marL="0" rtl="0" algn="l">
              <a:spcBef>
                <a:spcPts val="800"/>
              </a:spcBef>
              <a:spcAft>
                <a:spcPts val="0"/>
              </a:spcAft>
              <a:buNone/>
            </a:pPr>
            <a:r>
              <a:rPr lang="en-US"/>
              <a:t>Section 508, an amendment to the United States Workforce Rehabilitation Act of 1973, is a federal law mandating that all electronic and information technology developed, procured, maintained, or used by the federal government be accessible to people with disabilities. Since June 2001 the law has required all content created using federal money to be 508 compliant. </a:t>
            </a:r>
            <a:endParaRPr/>
          </a:p>
          <a:p>
            <a:pPr indent="0" lvl="0" marL="0" rtl="0" algn="l">
              <a:spcBef>
                <a:spcPts val="800"/>
              </a:spcBef>
              <a:spcAft>
                <a:spcPts val="0"/>
              </a:spcAft>
              <a:buNone/>
            </a:pPr>
            <a:r>
              <a:rPr lang="en-US"/>
              <a:t>This law requires that all website content be accessible to people with disabilities, including </a:t>
            </a:r>
            <a:r>
              <a:rPr lang="en-US"/>
              <a:t>government hosted or contractor hosted websites and intranet sites, both public- and government-facing</a:t>
            </a:r>
            <a:r>
              <a:rPr lang="en-US"/>
              <a:t>. </a:t>
            </a:r>
            <a:endParaRPr/>
          </a:p>
          <a:p>
            <a:pPr indent="0" lvl="0" marL="0" rtl="0" algn="l">
              <a:spcBef>
                <a:spcPts val="800"/>
              </a:spcBef>
              <a:spcAft>
                <a:spcPts val="0"/>
              </a:spcAft>
              <a:buNone/>
            </a:pPr>
            <a:r>
              <a:rPr lang="en-US"/>
              <a:t>This applies to Web applications, Web pages, and all attached files on the Intranet and the Internet,  including website content, emails, computer software, gaming systems, and PDF versions of traditionally printed assets. PDFs may require 508 remediation as they are not accessible by screen readers. </a:t>
            </a:r>
            <a:endParaRPr/>
          </a:p>
        </p:txBody>
      </p:sp>
      <p:sp>
        <p:nvSpPr>
          <p:cNvPr id="291" name="Google Shape;291;p38"/>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a:t>
            </a:r>
            <a:r>
              <a:rPr b="0" lang="en-US">
                <a:latin typeface="Source Sans Pro SemiBold"/>
                <a:ea typeface="Source Sans Pro SemiBold"/>
                <a:cs typeface="Source Sans Pro SemiBold"/>
                <a:sym typeface="Source Sans Pro SemiBold"/>
              </a:rPr>
              <a:t>Contractual obligations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613175" y="680400"/>
            <a:ext cx="88236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Section 508 uses WCAG standards</a:t>
            </a:r>
            <a:endParaRPr/>
          </a:p>
        </p:txBody>
      </p:sp>
      <p:sp>
        <p:nvSpPr>
          <p:cNvPr id="298" name="Google Shape;298;p39"/>
          <p:cNvSpPr txBox="1"/>
          <p:nvPr>
            <p:ph idx="1" type="body"/>
          </p:nvPr>
        </p:nvSpPr>
        <p:spPr>
          <a:xfrm>
            <a:off x="609600" y="1525500"/>
            <a:ext cx="9136500" cy="4399200"/>
          </a:xfrm>
          <a:prstGeom prst="rect">
            <a:avLst/>
          </a:prstGeom>
          <a:noFill/>
        </p:spPr>
        <p:txBody>
          <a:bodyPr anchorCtr="0" anchor="t" bIns="228600" lIns="228600" spcFirstLastPara="1" rIns="228600" wrap="square" tIns="228600">
            <a:noAutofit/>
          </a:bodyPr>
          <a:lstStyle/>
          <a:p>
            <a:pPr indent="0" lvl="0" marL="0" rtl="0" algn="l">
              <a:spcBef>
                <a:spcPts val="800"/>
              </a:spcBef>
              <a:spcAft>
                <a:spcPts val="0"/>
              </a:spcAft>
              <a:buNone/>
            </a:pPr>
            <a:r>
              <a:rPr lang="en-US"/>
              <a:t>Pronounced “Wuh cag,” WCAG is a rule called the Web Content Accessibility Guidelines (WCAG) created by a group at the W3C. This ruleset explains how to make the web work better for people with disabilities. </a:t>
            </a:r>
            <a:endParaRPr/>
          </a:p>
          <a:p>
            <a:pPr indent="0" lvl="0" marL="0" rtl="0" algn="l">
              <a:spcBef>
                <a:spcPts val="800"/>
              </a:spcBef>
              <a:spcAft>
                <a:spcPts val="0"/>
              </a:spcAft>
              <a:buNone/>
            </a:pPr>
            <a:r>
              <a:rPr lang="en-US"/>
              <a:t>In January 2017, Section 508 underwent a refresh that was many years in the making. A significant change is that the WCAG 2.0 Level A and AA guidelines are now incorporated by reference and required by Section 508. Prior to the refresh, Section 508 included its own list of requirements, which were a modified subset of WCAG 1.0 (not the current version of WCAG).</a:t>
            </a:r>
            <a:endParaRPr/>
          </a:p>
          <a:p>
            <a:pPr indent="0" lvl="0" marL="0" rtl="0" algn="l">
              <a:spcBef>
                <a:spcPts val="800"/>
              </a:spcBef>
              <a:spcAft>
                <a:spcPts val="0"/>
              </a:spcAft>
              <a:buNone/>
            </a:pPr>
            <a:r>
              <a:rPr lang="en-US"/>
              <a:t>T</a:t>
            </a:r>
            <a:r>
              <a:rPr lang="en-US"/>
              <a:t>o be Section 508 compliant, WCAG 2.0, Level A and AA, is the standard.</a:t>
            </a:r>
            <a:r>
              <a:rPr lang="en-US"/>
              <a:t> </a:t>
            </a:r>
            <a:endParaRPr/>
          </a:p>
          <a:p>
            <a:pPr indent="0" lvl="0" marL="0" rtl="0" algn="l">
              <a:spcBef>
                <a:spcPts val="800"/>
              </a:spcBef>
              <a:spcAft>
                <a:spcPts val="0"/>
              </a:spcAft>
              <a:buNone/>
            </a:pPr>
            <a:r>
              <a:rPr lang="en-US"/>
              <a:t>We use a series of automated and manual success criteria for ensuring electronic content and web apps are accessible for the largest group of users.</a:t>
            </a:r>
            <a:endParaRPr/>
          </a:p>
        </p:txBody>
      </p:sp>
      <p:sp>
        <p:nvSpPr>
          <p:cNvPr id="299" name="Google Shape;299;p39"/>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Contractual obligations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613175" y="680400"/>
            <a:ext cx="83496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WCAG 2.0, possibly soon to be 2.1?</a:t>
            </a:r>
            <a:endParaRPr/>
          </a:p>
        </p:txBody>
      </p:sp>
      <p:sp>
        <p:nvSpPr>
          <p:cNvPr id="306" name="Google Shape;306;p40"/>
          <p:cNvSpPr txBox="1"/>
          <p:nvPr>
            <p:ph idx="1" type="body"/>
          </p:nvPr>
        </p:nvSpPr>
        <p:spPr>
          <a:xfrm>
            <a:off x="609600" y="1525500"/>
            <a:ext cx="9002100" cy="4030200"/>
          </a:xfrm>
          <a:prstGeom prst="rect">
            <a:avLst/>
          </a:prstGeom>
          <a:noFill/>
        </p:spPr>
        <p:txBody>
          <a:bodyPr anchorCtr="0" anchor="t" bIns="228600" lIns="228600" spcFirstLastPara="1" rIns="228600" wrap="square" tIns="228600">
            <a:noAutofit/>
          </a:bodyPr>
          <a:lstStyle/>
          <a:p>
            <a:pPr indent="0" lvl="0" marL="0" rtl="0" algn="l">
              <a:spcBef>
                <a:spcPts val="800"/>
              </a:spcBef>
              <a:spcAft>
                <a:spcPts val="0"/>
              </a:spcAft>
              <a:buNone/>
            </a:pPr>
            <a:r>
              <a:rPr lang="en-US"/>
              <a:t>Remember that previously mentioned “ambiguity”?</a:t>
            </a:r>
            <a:endParaRPr/>
          </a:p>
          <a:p>
            <a:pPr indent="-355600" lvl="0" marL="457200" rtl="0" algn="l">
              <a:spcBef>
                <a:spcPts val="1000"/>
              </a:spcBef>
              <a:spcAft>
                <a:spcPts val="0"/>
              </a:spcAft>
              <a:buSzPts val="2000"/>
              <a:buChar char="●"/>
            </a:pPr>
            <a:r>
              <a:rPr lang="en-US"/>
              <a:t>Section 508 is based on </a:t>
            </a:r>
            <a:r>
              <a:rPr lang="en-US">
                <a:latin typeface="Source Sans Pro SemiBold"/>
                <a:ea typeface="Source Sans Pro SemiBold"/>
                <a:cs typeface="Source Sans Pro SemiBold"/>
                <a:sym typeface="Source Sans Pro SemiBold"/>
              </a:rPr>
              <a:t>WCAG 2.0</a:t>
            </a:r>
            <a:r>
              <a:rPr lang="en-US"/>
              <a:t> success criteria.</a:t>
            </a:r>
            <a:endParaRPr/>
          </a:p>
          <a:p>
            <a:pPr indent="-355600" lvl="0" marL="457200" rtl="0" algn="l">
              <a:spcBef>
                <a:spcPts val="1000"/>
              </a:spcBef>
              <a:spcAft>
                <a:spcPts val="0"/>
              </a:spcAft>
              <a:buSzPts val="2000"/>
              <a:buChar char="●"/>
            </a:pPr>
            <a:r>
              <a:rPr lang="en-US">
                <a:latin typeface="Source Sans Pro SemiBold"/>
                <a:ea typeface="Source Sans Pro SemiBold"/>
                <a:cs typeface="Source Sans Pro SemiBold"/>
                <a:sym typeface="Source Sans Pro SemiBold"/>
              </a:rPr>
              <a:t>WCAG 2.1 </a:t>
            </a:r>
            <a:r>
              <a:rPr lang="en-US"/>
              <a:t>was released on June 5, 2018.</a:t>
            </a:r>
            <a:endParaRPr/>
          </a:p>
          <a:p>
            <a:pPr indent="-355600" lvl="0" marL="457200" marR="477323" rtl="0" algn="l">
              <a:spcBef>
                <a:spcPts val="1000"/>
              </a:spcBef>
              <a:spcAft>
                <a:spcPts val="0"/>
              </a:spcAft>
              <a:buSzPts val="2000"/>
              <a:buChar char="●"/>
            </a:pPr>
            <a:r>
              <a:rPr lang="en-US"/>
              <a:t>Section 508 is rumoured to adopt WCAG 2.1 “soon,” although the Access Board indicated they may choose to wait for </a:t>
            </a:r>
            <a:r>
              <a:rPr lang="en-US">
                <a:latin typeface="Source Sans Pro SemiBold"/>
                <a:ea typeface="Source Sans Pro SemiBold"/>
                <a:cs typeface="Source Sans Pro SemiBold"/>
                <a:sym typeface="Source Sans Pro SemiBold"/>
              </a:rPr>
              <a:t>WCAG 3.0</a:t>
            </a:r>
            <a:r>
              <a:rPr lang="en-US"/>
              <a:t> (Silver / Ag).</a:t>
            </a:r>
            <a:endParaRPr/>
          </a:p>
          <a:p>
            <a:pPr indent="-355600" lvl="0" marL="457200" rtl="0" algn="l">
              <a:spcBef>
                <a:spcPts val="1000"/>
              </a:spcBef>
              <a:spcAft>
                <a:spcPts val="0"/>
              </a:spcAft>
              <a:buSzPts val="2000"/>
              <a:buChar char="●"/>
            </a:pPr>
            <a:r>
              <a:rPr lang="en-US"/>
              <a:t>We aim to future-proof in our work.</a:t>
            </a:r>
            <a:endParaRPr/>
          </a:p>
          <a:p>
            <a:pPr indent="-355600" lvl="0" marL="457200" rtl="0" algn="l">
              <a:spcBef>
                <a:spcPts val="1000"/>
              </a:spcBef>
              <a:spcAft>
                <a:spcPts val="0"/>
              </a:spcAft>
              <a:buSzPts val="2000"/>
              <a:buChar char="●"/>
            </a:pPr>
            <a:r>
              <a:rPr lang="en-US"/>
              <a:t>Section 508 is based on WCAG 2.0, and was not created with mobile in mind, so the criteria is insufficient to address mobile design use cases.</a:t>
            </a:r>
            <a:endParaRPr/>
          </a:p>
          <a:p>
            <a:pPr indent="-355600" lvl="0" marL="457200" rtl="0" algn="l">
              <a:spcBef>
                <a:spcPts val="1000"/>
              </a:spcBef>
              <a:spcAft>
                <a:spcPts val="1000"/>
              </a:spcAft>
              <a:buSzPts val="2000"/>
              <a:buChar char="●"/>
            </a:pPr>
            <a:r>
              <a:rPr lang="en-US"/>
              <a:t>WCAG 2.1 prioritizes mobile success criteria, and improves the quality of mobile UX.</a:t>
            </a:r>
            <a:endParaRPr/>
          </a:p>
        </p:txBody>
      </p:sp>
      <p:sp>
        <p:nvSpPr>
          <p:cNvPr id="307" name="Google Shape;307;p40"/>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a:t>
            </a:r>
            <a:r>
              <a:rPr b="0" lang="en-US">
                <a:latin typeface="Source Sans Pro SemiBold"/>
                <a:ea typeface="Source Sans Pro SemiBold"/>
                <a:cs typeface="Source Sans Pro SemiBold"/>
                <a:sym typeface="Source Sans Pro SemiBold"/>
              </a:rPr>
              <a:t>Contractual obligations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grpSp>
        <p:nvGrpSpPr>
          <p:cNvPr id="313" name="Google Shape;313;p41"/>
          <p:cNvGrpSpPr/>
          <p:nvPr/>
        </p:nvGrpSpPr>
        <p:grpSpPr>
          <a:xfrm>
            <a:off x="12" y="3"/>
            <a:ext cx="12191730" cy="6857825"/>
            <a:chOff x="-353126" y="-82443"/>
            <a:chExt cx="9809100" cy="5517600"/>
          </a:xfrm>
        </p:grpSpPr>
        <p:sp>
          <p:nvSpPr>
            <p:cNvPr id="314" name="Google Shape;314;p41"/>
            <p:cNvSpPr/>
            <p:nvPr/>
          </p:nvSpPr>
          <p:spPr>
            <a:xfrm>
              <a:off x="-353126" y="-82443"/>
              <a:ext cx="9809100" cy="551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15" name="Google Shape;315;p41"/>
            <p:cNvSpPr txBox="1"/>
            <p:nvPr/>
          </p:nvSpPr>
          <p:spPr>
            <a:xfrm>
              <a:off x="2017525" y="4851"/>
              <a:ext cx="5143500" cy="6126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b="1" lang="en-US" sz="1600">
                  <a:solidFill>
                    <a:srgbClr val="FFFFFF"/>
                  </a:solidFill>
                  <a:latin typeface="Source Sans Pro"/>
                  <a:ea typeface="Source Sans Pro"/>
                  <a:cs typeface="Source Sans Pro"/>
                  <a:sym typeface="Source Sans Pro"/>
                </a:rPr>
                <a:t>Usability</a:t>
              </a:r>
              <a:br>
                <a:rPr b="1" lang="en-US">
                  <a:solidFill>
                    <a:srgbClr val="FFFFFF"/>
                  </a:solidFill>
                  <a:latin typeface="Source Sans Pro"/>
                  <a:ea typeface="Source Sans Pro"/>
                  <a:cs typeface="Source Sans Pro"/>
                  <a:sym typeface="Source Sans Pro"/>
                </a:rPr>
              </a:br>
              <a:r>
                <a:rPr b="1" lang="en-US" sz="1100">
                  <a:solidFill>
                    <a:srgbClr val="F2F2F2"/>
                  </a:solidFill>
                  <a:latin typeface="Source Sans Pro"/>
                  <a:ea typeface="Source Sans Pro"/>
                  <a:cs typeface="Source Sans Pro"/>
                  <a:sym typeface="Source Sans Pro"/>
                </a:rPr>
                <a:t>overall ease of use</a:t>
              </a:r>
              <a:endParaRPr sz="1100">
                <a:solidFill>
                  <a:srgbClr val="F2F2F2"/>
                </a:solidFill>
                <a:latin typeface="Source Sans Pro SemiBold"/>
                <a:ea typeface="Source Sans Pro SemiBold"/>
                <a:cs typeface="Source Sans Pro SemiBold"/>
                <a:sym typeface="Source Sans Pro SemiBold"/>
              </a:endParaRPr>
            </a:p>
          </p:txBody>
        </p:sp>
      </p:grpSp>
      <p:grpSp>
        <p:nvGrpSpPr>
          <p:cNvPr id="316" name="Google Shape;316;p41"/>
          <p:cNvGrpSpPr/>
          <p:nvPr/>
        </p:nvGrpSpPr>
        <p:grpSpPr>
          <a:xfrm>
            <a:off x="1873862" y="1538879"/>
            <a:ext cx="8435811" cy="4883665"/>
            <a:chOff x="1154517" y="611275"/>
            <a:chExt cx="6787200" cy="3929250"/>
          </a:xfrm>
        </p:grpSpPr>
        <p:sp>
          <p:nvSpPr>
            <p:cNvPr id="317" name="Google Shape;317;p41"/>
            <p:cNvSpPr/>
            <p:nvPr/>
          </p:nvSpPr>
          <p:spPr>
            <a:xfrm>
              <a:off x="1154517" y="622225"/>
              <a:ext cx="6787200" cy="391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18" name="Google Shape;318;p41"/>
            <p:cNvSpPr txBox="1"/>
            <p:nvPr/>
          </p:nvSpPr>
          <p:spPr>
            <a:xfrm>
              <a:off x="2017525" y="611275"/>
              <a:ext cx="5143500" cy="6126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b="1" lang="en-US" sz="1600">
                  <a:solidFill>
                    <a:srgbClr val="FFFFFF"/>
                  </a:solidFill>
                  <a:latin typeface="Source Sans Pro"/>
                  <a:ea typeface="Source Sans Pro"/>
                  <a:cs typeface="Source Sans Pro"/>
                  <a:sym typeface="Source Sans Pro"/>
                </a:rPr>
                <a:t>Inclusive Design</a:t>
              </a:r>
              <a:br>
                <a:rPr b="1" lang="en-US">
                  <a:solidFill>
                    <a:srgbClr val="FFFFFF"/>
                  </a:solidFill>
                  <a:latin typeface="Source Sans Pro"/>
                  <a:ea typeface="Source Sans Pro"/>
                  <a:cs typeface="Source Sans Pro"/>
                  <a:sym typeface="Source Sans Pro"/>
                </a:rPr>
              </a:br>
              <a:r>
                <a:rPr b="1" lang="en-US" sz="1100">
                  <a:solidFill>
                    <a:srgbClr val="F2F2F2"/>
                  </a:solidFill>
                  <a:latin typeface="Source Sans Pro"/>
                  <a:ea typeface="Source Sans Pro"/>
                  <a:cs typeface="Source Sans Pro"/>
                  <a:sym typeface="Source Sans Pro"/>
                </a:rPr>
                <a:t>accessible for all — not just people w/ disabilities</a:t>
              </a:r>
              <a:endParaRPr b="1" sz="1100">
                <a:solidFill>
                  <a:srgbClr val="F2F2F2"/>
                </a:solidFill>
                <a:latin typeface="Source Sans Pro"/>
                <a:ea typeface="Source Sans Pro"/>
                <a:cs typeface="Source Sans Pro"/>
                <a:sym typeface="Source Sans Pro"/>
              </a:endParaRPr>
            </a:p>
          </p:txBody>
        </p:sp>
      </p:grpSp>
      <p:grpSp>
        <p:nvGrpSpPr>
          <p:cNvPr id="319" name="Google Shape;319;p41"/>
          <p:cNvGrpSpPr/>
          <p:nvPr/>
        </p:nvGrpSpPr>
        <p:grpSpPr>
          <a:xfrm>
            <a:off x="2946494" y="2889470"/>
            <a:ext cx="6392856" cy="3572202"/>
            <a:chOff x="2017525" y="1212925"/>
            <a:chExt cx="5143500" cy="2736900"/>
          </a:xfrm>
        </p:grpSpPr>
        <p:sp>
          <p:nvSpPr>
            <p:cNvPr id="320" name="Google Shape;320;p41"/>
            <p:cNvSpPr/>
            <p:nvPr/>
          </p:nvSpPr>
          <p:spPr>
            <a:xfrm>
              <a:off x="2177725" y="1212925"/>
              <a:ext cx="4740900" cy="2736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21" name="Google Shape;321;p41"/>
            <p:cNvSpPr txBox="1"/>
            <p:nvPr/>
          </p:nvSpPr>
          <p:spPr>
            <a:xfrm>
              <a:off x="2017525" y="1212925"/>
              <a:ext cx="5143500" cy="612600"/>
            </a:xfrm>
            <a:prstGeom prst="rect">
              <a:avLst/>
            </a:prstGeom>
            <a:noFill/>
            <a:ln>
              <a:noFill/>
            </a:ln>
          </p:spPr>
          <p:txBody>
            <a:bodyPr anchorCtr="0" anchor="ctr" bIns="45700" lIns="91425" spcFirstLastPara="1" rIns="91425" wrap="square" tIns="137150">
              <a:noAutofit/>
            </a:bodyPr>
            <a:lstStyle/>
            <a:p>
              <a:pPr indent="0" lvl="0" marL="0" rtl="0" algn="ctr">
                <a:lnSpc>
                  <a:spcPct val="80000"/>
                </a:lnSpc>
                <a:spcBef>
                  <a:spcPts val="0"/>
                </a:spcBef>
                <a:spcAft>
                  <a:spcPts val="0"/>
                </a:spcAft>
                <a:buNone/>
              </a:pPr>
              <a:r>
                <a:rPr b="1" lang="en-US" sz="1600">
                  <a:solidFill>
                    <a:srgbClr val="FFFFFF"/>
                  </a:solidFill>
                  <a:latin typeface="Source Sans Pro"/>
                  <a:ea typeface="Source Sans Pro"/>
                  <a:cs typeface="Source Sans Pro"/>
                  <a:sym typeface="Source Sans Pro"/>
                </a:rPr>
                <a:t>WCAG 2.1</a:t>
              </a:r>
              <a:br>
                <a:rPr b="1" lang="en-US">
                  <a:solidFill>
                    <a:srgbClr val="FFFFFF"/>
                  </a:solidFill>
                  <a:latin typeface="Source Sans Pro"/>
                  <a:ea typeface="Source Sans Pro"/>
                  <a:cs typeface="Source Sans Pro"/>
                  <a:sym typeface="Source Sans Pro"/>
                </a:rPr>
              </a:br>
              <a:r>
                <a:rPr b="1" lang="en-US" sz="1100">
                  <a:solidFill>
                    <a:srgbClr val="F2F2F2"/>
                  </a:solidFill>
                  <a:latin typeface="Source Sans Pro"/>
                  <a:ea typeface="Source Sans Pro"/>
                  <a:cs typeface="Source Sans Pro"/>
                  <a:sym typeface="Source Sans Pro"/>
                </a:rPr>
                <a:t>adds mobile &amp; cognition success criteria</a:t>
              </a:r>
              <a:endParaRPr b="1" sz="1100">
                <a:solidFill>
                  <a:srgbClr val="F2F2F2"/>
                </a:solidFill>
                <a:latin typeface="Source Sans Pro"/>
                <a:ea typeface="Source Sans Pro"/>
                <a:cs typeface="Source Sans Pro"/>
                <a:sym typeface="Source Sans Pro"/>
              </a:endParaRPr>
            </a:p>
          </p:txBody>
        </p:sp>
      </p:grpSp>
      <p:sp>
        <p:nvSpPr>
          <p:cNvPr id="322" name="Google Shape;322;p41"/>
          <p:cNvSpPr txBox="1"/>
          <p:nvPr/>
        </p:nvSpPr>
        <p:spPr>
          <a:xfrm>
            <a:off x="2915702" y="3822197"/>
            <a:ext cx="6392100" cy="5487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lang="en-US" sz="1100">
                <a:solidFill>
                  <a:srgbClr val="F2F2F2"/>
                </a:solidFill>
                <a:latin typeface="Source Sans Pro"/>
                <a:ea typeface="Source Sans Pro"/>
                <a:cs typeface="Source Sans Pro"/>
                <a:sym typeface="Source Sans Pro"/>
              </a:rPr>
              <a:t>More people can use on mobile;</a:t>
            </a:r>
            <a:br>
              <a:rPr lang="en-US" sz="1100">
                <a:solidFill>
                  <a:srgbClr val="F2F2F2"/>
                </a:solidFill>
                <a:latin typeface="Source Sans Pro"/>
                <a:ea typeface="Source Sans Pro"/>
                <a:cs typeface="Source Sans Pro"/>
                <a:sym typeface="Source Sans Pro"/>
              </a:rPr>
            </a:br>
            <a:r>
              <a:rPr lang="en-US" sz="1100">
                <a:solidFill>
                  <a:srgbClr val="F2F2F2"/>
                </a:solidFill>
                <a:latin typeface="Source Sans Pro"/>
                <a:ea typeface="Source Sans Pro"/>
                <a:cs typeface="Source Sans Pro"/>
                <a:sym typeface="Source Sans Pro"/>
              </a:rPr>
              <a:t>improves comprehension through plain language &amp; other s.c.</a:t>
            </a:r>
            <a:endParaRPr sz="1100">
              <a:solidFill>
                <a:srgbClr val="F2F2F2"/>
              </a:solidFill>
              <a:latin typeface="Source Sans Pro"/>
              <a:ea typeface="Source Sans Pro"/>
              <a:cs typeface="Source Sans Pro"/>
              <a:sym typeface="Source Sans Pro"/>
            </a:endParaRPr>
          </a:p>
          <a:p>
            <a:pPr indent="0" lvl="0" marL="0" rtl="0" algn="ctr">
              <a:lnSpc>
                <a:spcPct val="80000"/>
              </a:lnSpc>
              <a:spcBef>
                <a:spcPts val="0"/>
              </a:spcBef>
              <a:spcAft>
                <a:spcPts val="0"/>
              </a:spcAft>
              <a:buNone/>
            </a:pPr>
            <a:r>
              <a:t/>
            </a:r>
            <a:endParaRPr sz="1100">
              <a:solidFill>
                <a:srgbClr val="F2F2F2"/>
              </a:solidFill>
              <a:latin typeface="Source Sans Pro SemiBold"/>
              <a:ea typeface="Source Sans Pro SemiBold"/>
              <a:cs typeface="Source Sans Pro SemiBold"/>
              <a:sym typeface="Source Sans Pro SemiBold"/>
            </a:endParaRPr>
          </a:p>
        </p:txBody>
      </p:sp>
      <p:sp>
        <p:nvSpPr>
          <p:cNvPr id="323" name="Google Shape;323;p41"/>
          <p:cNvSpPr txBox="1"/>
          <p:nvPr/>
        </p:nvSpPr>
        <p:spPr>
          <a:xfrm>
            <a:off x="2895904" y="2135775"/>
            <a:ext cx="6392100" cy="761700"/>
          </a:xfrm>
          <a:prstGeom prst="rect">
            <a:avLst/>
          </a:prstGeom>
          <a:noFill/>
          <a:ln>
            <a:noFill/>
          </a:ln>
        </p:spPr>
        <p:txBody>
          <a:bodyPr anchorCtr="0" anchor="ctr" bIns="182875" lIns="91425" spcFirstLastPara="1" rIns="91425" wrap="square" tIns="91425">
            <a:noAutofit/>
          </a:bodyPr>
          <a:lstStyle/>
          <a:p>
            <a:pPr indent="0" lvl="0" marL="0" marR="0" rtl="0" algn="ctr">
              <a:lnSpc>
                <a:spcPct val="80000"/>
              </a:lnSpc>
              <a:spcBef>
                <a:spcPts val="0"/>
              </a:spcBef>
              <a:spcAft>
                <a:spcPts val="0"/>
              </a:spcAft>
              <a:buNone/>
            </a:pPr>
            <a:r>
              <a:rPr lang="en-US" sz="1100">
                <a:solidFill>
                  <a:srgbClr val="F2F2F2"/>
                </a:solidFill>
                <a:latin typeface="Source Sans Pro"/>
                <a:ea typeface="Source Sans Pro"/>
                <a:cs typeface="Source Sans Pro"/>
                <a:sym typeface="Source Sans Pro"/>
              </a:rPr>
              <a:t>Enhances UX through improved data access </a:t>
            </a:r>
            <a:br>
              <a:rPr lang="en-US" sz="1100">
                <a:solidFill>
                  <a:srgbClr val="F2F2F2"/>
                </a:solidFill>
                <a:latin typeface="Source Sans Pro"/>
                <a:ea typeface="Source Sans Pro"/>
                <a:cs typeface="Source Sans Pro"/>
                <a:sym typeface="Source Sans Pro"/>
              </a:rPr>
            </a:br>
            <a:r>
              <a:rPr lang="en-US" sz="1100">
                <a:solidFill>
                  <a:srgbClr val="F2F2F2"/>
                </a:solidFill>
                <a:latin typeface="Source Sans Pro"/>
                <a:ea typeface="Source Sans Pro"/>
                <a:cs typeface="Source Sans Pro"/>
                <a:sym typeface="Source Sans Pro"/>
              </a:rPr>
              <a:t>and web performance: More users!</a:t>
            </a:r>
            <a:endParaRPr sz="1100">
              <a:solidFill>
                <a:srgbClr val="F2F2F2"/>
              </a:solidFill>
              <a:latin typeface="Source Sans Pro"/>
              <a:ea typeface="Source Sans Pro"/>
              <a:cs typeface="Source Sans Pro"/>
              <a:sym typeface="Source Sans Pro"/>
            </a:endParaRPr>
          </a:p>
        </p:txBody>
      </p:sp>
      <p:sp>
        <p:nvSpPr>
          <p:cNvPr id="324" name="Google Shape;324;p41"/>
          <p:cNvSpPr txBox="1"/>
          <p:nvPr/>
        </p:nvSpPr>
        <p:spPr>
          <a:xfrm>
            <a:off x="2895188" y="754153"/>
            <a:ext cx="6392100" cy="761700"/>
          </a:xfrm>
          <a:prstGeom prst="rect">
            <a:avLst/>
          </a:prstGeom>
          <a:noFill/>
          <a:ln>
            <a:noFill/>
          </a:ln>
        </p:spPr>
        <p:txBody>
          <a:bodyPr anchorCtr="0" anchor="ctr" bIns="91425" lIns="91425" spcFirstLastPara="1" rIns="91425" wrap="square" tIns="0">
            <a:noAutofit/>
          </a:bodyPr>
          <a:lstStyle/>
          <a:p>
            <a:pPr indent="0" lvl="0" marL="0" rtl="0" algn="ctr">
              <a:lnSpc>
                <a:spcPct val="80000"/>
              </a:lnSpc>
              <a:spcBef>
                <a:spcPts val="0"/>
              </a:spcBef>
              <a:spcAft>
                <a:spcPts val="0"/>
              </a:spcAft>
              <a:buNone/>
            </a:pPr>
            <a:r>
              <a:rPr lang="en-US" sz="1100">
                <a:solidFill>
                  <a:srgbClr val="F2F2F2"/>
                </a:solidFill>
                <a:latin typeface="Source Sans Pro"/>
                <a:ea typeface="Source Sans Pro"/>
                <a:cs typeface="Source Sans Pro"/>
                <a:sym typeface="Source Sans Pro"/>
              </a:rPr>
              <a:t>Product is highly usable and accessible:</a:t>
            </a:r>
            <a:endParaRPr sz="1100">
              <a:solidFill>
                <a:srgbClr val="F2F2F2"/>
              </a:solidFill>
              <a:latin typeface="Source Sans Pro"/>
              <a:ea typeface="Source Sans Pro"/>
              <a:cs typeface="Source Sans Pro"/>
              <a:sym typeface="Source Sans Pro"/>
            </a:endParaRPr>
          </a:p>
          <a:p>
            <a:pPr indent="0" lvl="0" marL="0" rtl="0" algn="ctr">
              <a:lnSpc>
                <a:spcPct val="80000"/>
              </a:lnSpc>
              <a:spcBef>
                <a:spcPts val="0"/>
              </a:spcBef>
              <a:spcAft>
                <a:spcPts val="0"/>
              </a:spcAft>
              <a:buNone/>
            </a:pPr>
            <a:r>
              <a:rPr lang="en-US" sz="1100">
                <a:solidFill>
                  <a:srgbClr val="F2F2F2"/>
                </a:solidFill>
                <a:latin typeface="Source Sans Pro"/>
                <a:ea typeface="Source Sans Pro"/>
                <a:cs typeface="Source Sans Pro"/>
                <a:sym typeface="Source Sans Pro"/>
              </a:rPr>
              <a:t>    business + user goals attained</a:t>
            </a:r>
            <a:endParaRPr sz="1100">
              <a:solidFill>
                <a:srgbClr val="F2F2F2"/>
              </a:solidFill>
              <a:latin typeface="Source Sans Pro"/>
              <a:ea typeface="Source Sans Pro"/>
              <a:cs typeface="Source Sans Pro"/>
              <a:sym typeface="Source Sans Pro"/>
            </a:endParaRPr>
          </a:p>
        </p:txBody>
      </p:sp>
      <p:sp>
        <p:nvSpPr>
          <p:cNvPr id="325" name="Google Shape;325;p41"/>
          <p:cNvSpPr/>
          <p:nvPr/>
        </p:nvSpPr>
        <p:spPr>
          <a:xfrm>
            <a:off x="4450612" y="4527883"/>
            <a:ext cx="3281100" cy="1894800"/>
          </a:xfrm>
          <a:prstGeom prst="ellipse">
            <a:avLst/>
          </a:prstGeom>
          <a:solidFill>
            <a:srgbClr val="F2F2F2">
              <a:alpha val="82680"/>
            </a:srgbClr>
          </a:solidFill>
          <a:ln>
            <a:noFill/>
          </a:ln>
        </p:spPr>
        <p:txBody>
          <a:bodyPr anchorCtr="0" anchor="ctr" bIns="45700" lIns="0" spcFirstLastPara="1" rIns="0" wrap="square" tIns="0">
            <a:noAutofit/>
          </a:bodyPr>
          <a:lstStyle/>
          <a:p>
            <a:pPr indent="0" lvl="0" marL="0" marR="0" rtl="0" algn="ctr">
              <a:lnSpc>
                <a:spcPct val="80000"/>
              </a:lnSpc>
              <a:spcBef>
                <a:spcPts val="0"/>
              </a:spcBef>
              <a:spcAft>
                <a:spcPts val="0"/>
              </a:spcAft>
              <a:buNone/>
            </a:pPr>
            <a:r>
              <a:rPr b="1" lang="en-US" sz="1600">
                <a:solidFill>
                  <a:schemeClr val="accent4"/>
                </a:solidFill>
                <a:latin typeface="Source Sans Pro"/>
                <a:ea typeface="Source Sans Pro"/>
                <a:cs typeface="Source Sans Pro"/>
                <a:sym typeface="Source Sans Pro"/>
              </a:rPr>
              <a:t>Section 508 = WCAG 2.0</a:t>
            </a:r>
            <a:endParaRPr b="1" sz="1600">
              <a:solidFill>
                <a:schemeClr val="accent4"/>
              </a:solidFill>
              <a:latin typeface="Source Sans Pro"/>
              <a:ea typeface="Source Sans Pro"/>
              <a:cs typeface="Source Sans Pro"/>
              <a:sym typeface="Source Sans Pro"/>
            </a:endParaRPr>
          </a:p>
          <a:p>
            <a:pPr indent="0" lvl="0" marL="0" marR="0" rtl="0" algn="ctr">
              <a:spcBef>
                <a:spcPts val="0"/>
              </a:spcBef>
              <a:spcAft>
                <a:spcPts val="0"/>
              </a:spcAft>
              <a:buNone/>
            </a:pPr>
            <a:r>
              <a:rPr lang="en-US" sz="1100">
                <a:solidFill>
                  <a:schemeClr val="accent4"/>
                </a:solidFill>
                <a:latin typeface="Source Sans Pro SemiBold"/>
                <a:ea typeface="Source Sans Pro SemiBold"/>
                <a:cs typeface="Source Sans Pro SemiBold"/>
                <a:sym typeface="Source Sans Pro SemiBold"/>
              </a:rPr>
              <a:t>success criteria for: blindness, deafness, </a:t>
            </a:r>
            <a:br>
              <a:rPr lang="en-US" sz="1100">
                <a:solidFill>
                  <a:schemeClr val="accent4"/>
                </a:solidFill>
                <a:latin typeface="Source Sans Pro SemiBold"/>
                <a:ea typeface="Source Sans Pro SemiBold"/>
                <a:cs typeface="Source Sans Pro SemiBold"/>
                <a:sym typeface="Source Sans Pro SemiBold"/>
              </a:rPr>
            </a:br>
            <a:r>
              <a:rPr lang="en-US" sz="1100">
                <a:solidFill>
                  <a:schemeClr val="accent4"/>
                </a:solidFill>
                <a:latin typeface="Source Sans Pro SemiBold"/>
                <a:ea typeface="Source Sans Pro SemiBold"/>
                <a:cs typeface="Source Sans Pro SemiBold"/>
                <a:sym typeface="Source Sans Pro SemiBold"/>
              </a:rPr>
              <a:t>and keyboard usage</a:t>
            </a:r>
            <a:endParaRPr sz="1100">
              <a:solidFill>
                <a:schemeClr val="accent4"/>
              </a:solidFill>
              <a:latin typeface="Source Sans Pro SemiBold"/>
              <a:ea typeface="Source Sans Pro SemiBold"/>
              <a:cs typeface="Source Sans Pro SemiBold"/>
              <a:sym typeface="Source Sans Pro SemiBold"/>
            </a:endParaRPr>
          </a:p>
        </p:txBody>
      </p:sp>
      <p:sp>
        <p:nvSpPr>
          <p:cNvPr id="326" name="Google Shape;326;p41"/>
          <p:cNvSpPr txBox="1"/>
          <p:nvPr/>
        </p:nvSpPr>
        <p:spPr>
          <a:xfrm>
            <a:off x="8946350" y="0"/>
            <a:ext cx="3129300" cy="68580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200">
                <a:solidFill>
                  <a:srgbClr val="1D1C1D"/>
                </a:solidFill>
                <a:latin typeface="Source Sans Pro"/>
                <a:ea typeface="Source Sans Pro"/>
                <a:cs typeface="Source Sans Pro"/>
                <a:sym typeface="Source Sans Pro"/>
              </a:rPr>
              <a:t>Accessibility Guidelines Release Dates</a:t>
            </a:r>
            <a:endParaRPr b="1" sz="1200">
              <a:solidFill>
                <a:srgbClr val="1D1C1D"/>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rgbClr val="1D1C1D"/>
              </a:solidFill>
              <a:latin typeface="Source Sans Pro"/>
              <a:ea typeface="Source Sans Pro"/>
              <a:cs typeface="Source Sans Pro"/>
              <a:sym typeface="Source Sans Pro"/>
            </a:endParaRPr>
          </a:p>
          <a:p>
            <a:pPr indent="0" lvl="0" marL="0" rtl="0" algn="l">
              <a:spcBef>
                <a:spcPts val="0"/>
              </a:spcBef>
              <a:spcAft>
                <a:spcPts val="0"/>
              </a:spcAft>
              <a:buNone/>
            </a:pPr>
            <a:r>
              <a:rPr lang="en-US" sz="1200">
                <a:solidFill>
                  <a:srgbClr val="1D1C1D"/>
                </a:solidFill>
                <a:latin typeface="Source Sans Pro SemiBold"/>
                <a:ea typeface="Source Sans Pro SemiBold"/>
                <a:cs typeface="Source Sans Pro SemiBold"/>
                <a:sym typeface="Source Sans Pro SemiBold"/>
              </a:rPr>
              <a:t>WCAG 2.0 — 2008</a:t>
            </a:r>
            <a:endParaRPr sz="1200">
              <a:solidFill>
                <a:srgbClr val="1D1C1D"/>
              </a:solidFill>
              <a:latin typeface="Source Sans Pro"/>
              <a:ea typeface="Source Sans Pro"/>
              <a:cs typeface="Source Sans Pro"/>
              <a:sym typeface="Source Sans Pro"/>
            </a:endParaRPr>
          </a:p>
          <a:p>
            <a:pPr indent="0" lvl="0" marL="0" rtl="0" algn="l">
              <a:spcBef>
                <a:spcPts val="0"/>
              </a:spcBef>
              <a:spcAft>
                <a:spcPts val="0"/>
              </a:spcAft>
              <a:buNone/>
            </a:pPr>
            <a:r>
              <a:rPr lang="en-US" sz="1200">
                <a:solidFill>
                  <a:srgbClr val="1D1C1D"/>
                </a:solidFill>
                <a:latin typeface="Source Sans Pro"/>
                <a:ea typeface="Source Sans Pro"/>
                <a:cs typeface="Source Sans Pro"/>
                <a:sym typeface="Source Sans Pro"/>
              </a:rPr>
              <a:t>Section 508 adopted WCAG 2.0 in 2017.</a:t>
            </a:r>
            <a:endParaRPr sz="1200">
              <a:solidFill>
                <a:srgbClr val="1D1C1D"/>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rgbClr val="1D1C1D"/>
              </a:solidFill>
              <a:latin typeface="Source Sans Pro"/>
              <a:ea typeface="Source Sans Pro"/>
              <a:cs typeface="Source Sans Pro"/>
              <a:sym typeface="Source Sans Pro"/>
            </a:endParaRPr>
          </a:p>
          <a:p>
            <a:pPr indent="0" lvl="0" marL="0" rtl="0" algn="l">
              <a:spcBef>
                <a:spcPts val="0"/>
              </a:spcBef>
              <a:spcAft>
                <a:spcPts val="0"/>
              </a:spcAft>
              <a:buNone/>
            </a:pPr>
            <a:r>
              <a:rPr lang="en-US" sz="1200">
                <a:solidFill>
                  <a:srgbClr val="1D1C1D"/>
                </a:solidFill>
                <a:latin typeface="Source Sans Pro SemiBold"/>
                <a:ea typeface="Source Sans Pro SemiBold"/>
                <a:cs typeface="Source Sans Pro SemiBold"/>
                <a:sym typeface="Source Sans Pro SemiBold"/>
              </a:rPr>
              <a:t>WCAG 2.1 — 2018</a:t>
            </a:r>
            <a:endParaRPr sz="1200">
              <a:solidFill>
                <a:srgbClr val="1D1C1D"/>
              </a:solidFill>
              <a:latin typeface="Source Sans Pro"/>
              <a:ea typeface="Source Sans Pro"/>
              <a:cs typeface="Source Sans Pro"/>
              <a:sym typeface="Source Sans Pro"/>
            </a:endParaRPr>
          </a:p>
          <a:p>
            <a:pPr indent="0" lvl="0" marL="0" rtl="0" algn="l">
              <a:spcBef>
                <a:spcPts val="0"/>
              </a:spcBef>
              <a:spcAft>
                <a:spcPts val="0"/>
              </a:spcAft>
              <a:buNone/>
            </a:pPr>
            <a:r>
              <a:rPr lang="en-US" sz="1200">
                <a:solidFill>
                  <a:srgbClr val="1D1C1D"/>
                </a:solidFill>
                <a:latin typeface="Source Sans Pro"/>
                <a:ea typeface="Source Sans Pro"/>
                <a:cs typeface="Source Sans Pro"/>
                <a:sym typeface="Source Sans Pro"/>
              </a:rPr>
              <a:t>Adds considerations for mobile design </a:t>
            </a:r>
            <a:br>
              <a:rPr lang="en-US" sz="1200">
                <a:solidFill>
                  <a:srgbClr val="1D1C1D"/>
                </a:solidFill>
                <a:latin typeface="Source Sans Pro"/>
                <a:ea typeface="Source Sans Pro"/>
                <a:cs typeface="Source Sans Pro"/>
                <a:sym typeface="Source Sans Pro"/>
              </a:rPr>
            </a:br>
            <a:r>
              <a:rPr lang="en-US" sz="1200">
                <a:solidFill>
                  <a:srgbClr val="1D1C1D"/>
                </a:solidFill>
                <a:latin typeface="Source Sans Pro"/>
                <a:ea typeface="Source Sans Pro"/>
                <a:cs typeface="Source Sans Pro"/>
                <a:sym typeface="Source Sans Pro"/>
              </a:rPr>
              <a:t>and cognitive considerations.</a:t>
            </a:r>
            <a:endParaRPr sz="1200">
              <a:solidFill>
                <a:srgbClr val="1D1C1D"/>
              </a:solidFill>
              <a:latin typeface="Source Sans Pro"/>
              <a:ea typeface="Source Sans Pro"/>
              <a:cs typeface="Source Sans Pro"/>
              <a:sym typeface="Source Sans Pro"/>
            </a:endParaRPr>
          </a:p>
          <a:p>
            <a:pPr indent="0" lvl="0" marL="0" rtl="0" algn="l">
              <a:spcBef>
                <a:spcPts val="0"/>
              </a:spcBef>
              <a:spcAft>
                <a:spcPts val="0"/>
              </a:spcAft>
              <a:buNone/>
            </a:pPr>
            <a:r>
              <a:t/>
            </a:r>
            <a:endParaRPr sz="1200">
              <a:solidFill>
                <a:srgbClr val="1D1C1D"/>
              </a:solidFill>
              <a:latin typeface="Source Sans Pro"/>
              <a:ea typeface="Source Sans Pro"/>
              <a:cs typeface="Source Sans Pro"/>
              <a:sym typeface="Source Sans Pro"/>
            </a:endParaRPr>
          </a:p>
          <a:p>
            <a:pPr indent="0" lvl="0" marL="0" marR="145571" rtl="0" algn="l">
              <a:spcBef>
                <a:spcPts val="0"/>
              </a:spcBef>
              <a:spcAft>
                <a:spcPts val="0"/>
              </a:spcAft>
              <a:buNone/>
            </a:pPr>
            <a:r>
              <a:rPr lang="en-US" sz="1200">
                <a:solidFill>
                  <a:srgbClr val="1D1C1D"/>
                </a:solidFill>
                <a:uFill>
                  <a:noFill/>
                </a:uFill>
                <a:latin typeface="Source Sans Pro SemiBold"/>
                <a:ea typeface="Source Sans Pro SemiBold"/>
                <a:cs typeface="Source Sans Pro SemiBold"/>
                <a:sym typeface="Source Sans Pro SemiBold"/>
                <a:hlinkClick r:id="rId3"/>
              </a:rPr>
              <a:t>WCAG 3.0</a:t>
            </a:r>
            <a:r>
              <a:rPr lang="en-US" sz="1200">
                <a:solidFill>
                  <a:srgbClr val="1D1C1D"/>
                </a:solidFill>
                <a:latin typeface="Source Sans Pro SemiBold"/>
                <a:ea typeface="Source Sans Pro SemiBold"/>
                <a:cs typeface="Source Sans Pro SemiBold"/>
                <a:sym typeface="Source Sans Pro SemiBold"/>
              </a:rPr>
              <a:t> — final expected 2022</a:t>
            </a:r>
            <a:br>
              <a:rPr lang="en-US" sz="1200">
                <a:solidFill>
                  <a:srgbClr val="1D1C1D"/>
                </a:solidFill>
                <a:latin typeface="Source Sans Pro"/>
                <a:ea typeface="Source Sans Pro"/>
                <a:cs typeface="Source Sans Pro"/>
                <a:sym typeface="Source Sans Pro"/>
              </a:rPr>
            </a:br>
            <a:r>
              <a:rPr lang="en-US" sz="1200">
                <a:solidFill>
                  <a:srgbClr val="1D1C1D"/>
                </a:solidFill>
                <a:latin typeface="Source Sans Pro"/>
                <a:ea typeface="Source Sans Pro"/>
                <a:cs typeface="Source Sans Pro"/>
                <a:sym typeface="Source Sans Pro"/>
              </a:rPr>
              <a:t>Work began late 2016, Candidate Recommendation (approved first draft) expected late 2021, final guidelines expected to launch in late 2022.</a:t>
            </a:r>
            <a:endParaRPr sz="1200">
              <a:solidFill>
                <a:srgbClr val="1D1C1D"/>
              </a:solidFill>
              <a:latin typeface="Source Sans Pro"/>
              <a:ea typeface="Source Sans Pro"/>
              <a:cs typeface="Source Sans Pro"/>
              <a:sym typeface="Source Sans Pro"/>
            </a:endParaRPr>
          </a:p>
          <a:p>
            <a:pPr indent="0" lvl="0" marL="0" rtl="0" algn="l">
              <a:spcBef>
                <a:spcPts val="0"/>
              </a:spcBef>
              <a:spcAft>
                <a:spcPts val="0"/>
              </a:spcAft>
              <a:buNone/>
            </a:pPr>
            <a:r>
              <a:rPr lang="en-US" sz="1200">
                <a:solidFill>
                  <a:srgbClr val="1D1C1D"/>
                </a:solidFill>
                <a:latin typeface="Source Sans Pro"/>
                <a:ea typeface="Source Sans Pro"/>
                <a:cs typeface="Source Sans Pro"/>
                <a:sym typeface="Source Sans Pro"/>
              </a:rPr>
              <a:t> </a:t>
            </a:r>
            <a:endParaRPr sz="1200">
              <a:solidFill>
                <a:srgbClr val="1D1C1D"/>
              </a:solidFill>
              <a:latin typeface="Source Sans Pro"/>
              <a:ea typeface="Source Sans Pro"/>
              <a:cs typeface="Source Sans Pro"/>
              <a:sym typeface="Source Sans Pro"/>
            </a:endParaRPr>
          </a:p>
          <a:p>
            <a:pPr indent="0" lvl="0" marL="0" rtl="0" algn="l">
              <a:spcBef>
                <a:spcPts val="0"/>
              </a:spcBef>
              <a:spcAft>
                <a:spcPts val="0"/>
              </a:spcAft>
              <a:buNone/>
            </a:pPr>
            <a:r>
              <a:rPr lang="en-US" sz="1200">
                <a:solidFill>
                  <a:srgbClr val="1D1C1D"/>
                </a:solidFill>
                <a:latin typeface="Source Sans Pro"/>
                <a:ea typeface="Source Sans Pro"/>
                <a:cs typeface="Source Sans Pro"/>
                <a:sym typeface="Source Sans Pro"/>
              </a:rPr>
              <a:t>The Access Board has indicated they will wait to update Section 508 when WCAG 3.0 (a.k.a. Silver) is released.</a:t>
            </a:r>
            <a:endParaRPr sz="1200">
              <a:latin typeface="Source Sans Pro"/>
              <a:ea typeface="Source Sans Pro"/>
              <a:cs typeface="Source Sans Pro"/>
              <a:sym typeface="Source Sans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2"/>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Authority to Operate (ATO)</a:t>
            </a:r>
            <a:endParaRPr/>
          </a:p>
        </p:txBody>
      </p:sp>
      <p:sp>
        <p:nvSpPr>
          <p:cNvPr id="333" name="Google Shape;333;p42"/>
          <p:cNvSpPr txBox="1"/>
          <p:nvPr>
            <p:ph idx="1" type="body"/>
          </p:nvPr>
        </p:nvSpPr>
        <p:spPr>
          <a:xfrm>
            <a:off x="609600" y="1525500"/>
            <a:ext cx="9136500" cy="4399200"/>
          </a:xfrm>
          <a:prstGeom prst="rect">
            <a:avLst/>
          </a:prstGeom>
          <a:noFill/>
        </p:spPr>
        <p:txBody>
          <a:bodyPr anchorCtr="0" anchor="t" bIns="228600" lIns="228600" spcFirstLastPara="1" rIns="228600" wrap="square" tIns="228600">
            <a:noAutofit/>
          </a:bodyPr>
          <a:lstStyle/>
          <a:p>
            <a:pPr indent="0" lvl="0" marL="0" rtl="0" algn="l">
              <a:spcBef>
                <a:spcPts val="800"/>
              </a:spcBef>
              <a:spcAft>
                <a:spcPts val="0"/>
              </a:spcAft>
              <a:buNone/>
            </a:pPr>
            <a:r>
              <a:rPr lang="en-US"/>
              <a:t>The DSVA ATO requires:</a:t>
            </a:r>
            <a:endParaRPr/>
          </a:p>
          <a:p>
            <a:pPr indent="-355600" lvl="0" marL="457200" rtl="0" algn="l">
              <a:spcBef>
                <a:spcPts val="800"/>
              </a:spcBef>
              <a:spcAft>
                <a:spcPts val="0"/>
              </a:spcAft>
              <a:buSzPts val="2000"/>
              <a:buChar char="●"/>
            </a:pPr>
            <a:r>
              <a:rPr lang="en-US"/>
              <a:t>All code which is committed and deployed passes a required set of integrated tests before the code is launched. The ATO lists Deque’s axe integrated test as the preference, as it includes the 508 required rule set.</a:t>
            </a:r>
            <a:endParaRPr/>
          </a:p>
          <a:p>
            <a:pPr indent="-355600" lvl="0" marL="457200" rtl="0" algn="l">
              <a:spcBef>
                <a:spcPts val="1000"/>
              </a:spcBef>
              <a:spcAft>
                <a:spcPts val="0"/>
              </a:spcAft>
              <a:buSzPts val="2000"/>
              <a:buChar char="●"/>
            </a:pPr>
            <a:r>
              <a:rPr lang="en-US"/>
              <a:t>The ATO acknowledges some issues are unable to be identified by automated tests alone; manual reviews using accessibility software are important to fully confirm the software is accessible. </a:t>
            </a:r>
            <a:endParaRPr/>
          </a:p>
          <a:p>
            <a:pPr indent="-355600" lvl="0" marL="457200" rtl="0" algn="l">
              <a:spcBef>
                <a:spcPts val="1000"/>
              </a:spcBef>
              <a:spcAft>
                <a:spcPts val="1000"/>
              </a:spcAft>
              <a:buSzPts val="2000"/>
              <a:buChar char="●"/>
            </a:pPr>
            <a:r>
              <a:rPr lang="en-US"/>
              <a:t>Digital Service will perform a series of manual checks that have been supplied by the 508 office using accessibility software.</a:t>
            </a:r>
            <a:endParaRPr/>
          </a:p>
        </p:txBody>
      </p:sp>
      <p:sp>
        <p:nvSpPr>
          <p:cNvPr id="334" name="Google Shape;334;p42"/>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Contractual obligations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a:t>Agenda and intro</a:t>
            </a:r>
            <a:endParaRPr/>
          </a:p>
        </p:txBody>
      </p:sp>
      <p:sp>
        <p:nvSpPr>
          <p:cNvPr id="104" name="Google Shape;104;p16"/>
          <p:cNvSpPr txBox="1"/>
          <p:nvPr>
            <p:ph idx="1" type="body"/>
          </p:nvPr>
        </p:nvSpPr>
        <p:spPr>
          <a:xfrm>
            <a:off x="592750" y="1406000"/>
            <a:ext cx="8918700" cy="4752000"/>
          </a:xfrm>
          <a:prstGeom prst="rect">
            <a:avLst/>
          </a:prstGeom>
        </p:spPr>
        <p:txBody>
          <a:bodyPr anchorCtr="0" anchor="t" bIns="45700" lIns="45700" spcFirstLastPara="1" rIns="45700" wrap="square" tIns="45700">
            <a:noAutofit/>
          </a:bodyPr>
          <a:lstStyle/>
          <a:p>
            <a:pPr indent="-381000" lvl="0" marL="457200" rtl="0" algn="l">
              <a:spcBef>
                <a:spcPts val="800"/>
              </a:spcBef>
              <a:spcAft>
                <a:spcPts val="0"/>
              </a:spcAft>
              <a:buSzPts val="2400"/>
              <a:buChar char="●"/>
            </a:pPr>
            <a:r>
              <a:rPr lang="en-US" sz="2400"/>
              <a:t>Why are we having this talk</a:t>
            </a:r>
            <a:endParaRPr sz="2400"/>
          </a:p>
          <a:p>
            <a:pPr indent="-381000" lvl="0" marL="457200" rtl="0" algn="l">
              <a:spcBef>
                <a:spcPts val="1000"/>
              </a:spcBef>
              <a:spcAft>
                <a:spcPts val="0"/>
              </a:spcAft>
              <a:buSzPts val="2400"/>
              <a:buChar char="●"/>
            </a:pPr>
            <a:r>
              <a:rPr lang="en-US" sz="2400"/>
              <a:t>Obligated versus what to “reach for”</a:t>
            </a:r>
            <a:endParaRPr sz="2400"/>
          </a:p>
          <a:p>
            <a:pPr indent="-381000" lvl="0" marL="457200" rtl="0" algn="l">
              <a:spcBef>
                <a:spcPts val="1000"/>
              </a:spcBef>
              <a:spcAft>
                <a:spcPts val="0"/>
              </a:spcAft>
              <a:buSzPts val="2400"/>
              <a:buChar char="●"/>
            </a:pPr>
            <a:r>
              <a:rPr lang="en-US" sz="2400"/>
              <a:t>Avoiding     launch blocker surprises</a:t>
            </a:r>
            <a:endParaRPr sz="2400"/>
          </a:p>
          <a:p>
            <a:pPr indent="-381000" lvl="0" marL="457200" rtl="0" algn="l">
              <a:spcBef>
                <a:spcPts val="1000"/>
              </a:spcBef>
              <a:spcAft>
                <a:spcPts val="0"/>
              </a:spcAft>
              <a:buSzPts val="2400"/>
              <a:buChar char="●"/>
            </a:pPr>
            <a:r>
              <a:rPr lang="en-US" sz="2400"/>
              <a:t>Contractual obligations</a:t>
            </a:r>
            <a:endParaRPr sz="2400"/>
          </a:p>
          <a:p>
            <a:pPr indent="-381000" lvl="0" marL="457200" rtl="0" algn="l">
              <a:spcBef>
                <a:spcPts val="1000"/>
              </a:spcBef>
              <a:spcAft>
                <a:spcPts val="1000"/>
              </a:spcAft>
              <a:buSzPts val="2400"/>
              <a:buChar char="●"/>
            </a:pPr>
            <a:r>
              <a:rPr lang="en-US" sz="2400"/>
              <a:t>Resources</a:t>
            </a:r>
            <a:endParaRPr sz="2400"/>
          </a:p>
        </p:txBody>
      </p:sp>
      <p:sp>
        <p:nvSpPr>
          <p:cNvPr id="105" name="Google Shape;105;p16"/>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 Cognitive Considerations</a:t>
            </a:r>
            <a:endParaRPr/>
          </a:p>
        </p:txBody>
      </p:sp>
      <p:sp>
        <p:nvSpPr>
          <p:cNvPr id="106" name="Google Shape;106;p16"/>
          <p:cNvSpPr/>
          <p:nvPr/>
        </p:nvSpPr>
        <p:spPr>
          <a:xfrm>
            <a:off x="2144188" y="2623025"/>
            <a:ext cx="483300" cy="483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100">
                <a:solidFill>
                  <a:srgbClr val="FFFFFF"/>
                </a:solidFill>
                <a:latin typeface="Source Sans Pro Black"/>
                <a:ea typeface="Source Sans Pro Black"/>
                <a:cs typeface="Source Sans Pro Black"/>
                <a:sym typeface="Source Sans Pro Black"/>
              </a:rPr>
              <a:t>!</a:t>
            </a:r>
            <a:endParaRPr sz="3100">
              <a:solidFill>
                <a:srgbClr val="FFFFFF"/>
              </a:solidFill>
              <a:latin typeface="Source Sans Pro Black"/>
              <a:ea typeface="Source Sans Pro Black"/>
              <a:cs typeface="Source Sans Pro Black"/>
              <a:sym typeface="Source Sans Pro Black"/>
            </a:endParaRPr>
          </a:p>
        </p:txBody>
      </p:sp>
      <p:sp>
        <p:nvSpPr>
          <p:cNvPr id="107" name="Google Shape;107;p16"/>
          <p:cNvSpPr/>
          <p:nvPr/>
        </p:nvSpPr>
        <p:spPr>
          <a:xfrm>
            <a:off x="2144188" y="2623025"/>
            <a:ext cx="483300" cy="4833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800">
                <a:solidFill>
                  <a:srgbClr val="CC0000"/>
                </a:solidFill>
                <a:latin typeface="Source Sans Pro"/>
                <a:ea typeface="Source Sans Pro"/>
                <a:cs typeface="Source Sans Pro"/>
                <a:sym typeface="Source Sans Pro"/>
              </a:rPr>
              <a:t>!</a:t>
            </a:r>
            <a:endParaRPr b="1" sz="2800">
              <a:solidFill>
                <a:srgbClr val="CC0000"/>
              </a:solidFill>
              <a:latin typeface="Source Sans Pro"/>
              <a:ea typeface="Source Sans Pro"/>
              <a:cs typeface="Source Sans Pro"/>
              <a:sym typeface="Source Sans Pr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Severity of issues</a:t>
            </a:r>
            <a:endParaRPr/>
          </a:p>
        </p:txBody>
      </p:sp>
      <p:sp>
        <p:nvSpPr>
          <p:cNvPr id="341" name="Google Shape;341;p43"/>
          <p:cNvSpPr txBox="1"/>
          <p:nvPr>
            <p:ph idx="1" type="body"/>
          </p:nvPr>
        </p:nvSpPr>
        <p:spPr>
          <a:xfrm>
            <a:off x="609600" y="1525500"/>
            <a:ext cx="7582200" cy="4118100"/>
          </a:xfrm>
          <a:prstGeom prst="rect">
            <a:avLst/>
          </a:prstGeom>
          <a:noFill/>
        </p:spPr>
        <p:txBody>
          <a:bodyPr anchorCtr="0" anchor="t" bIns="228600" lIns="228600" spcFirstLastPara="1" rIns="228600" wrap="square" tIns="228600">
            <a:noAutofit/>
          </a:bodyPr>
          <a:lstStyle/>
          <a:p>
            <a:pPr indent="-355600" lvl="0" marL="457200" rtl="0" algn="l">
              <a:spcBef>
                <a:spcPts val="800"/>
              </a:spcBef>
              <a:spcAft>
                <a:spcPts val="0"/>
              </a:spcAft>
              <a:buSzPts val="2000"/>
              <a:buChar char="●"/>
            </a:pPr>
            <a:r>
              <a:rPr lang="en-US"/>
              <a:t>If you have a 508-defect-0, 508-defect-1, 508-defect-2, </a:t>
            </a:r>
            <a:r>
              <a:rPr lang="en-US"/>
              <a:t>or 508-defect-3 </a:t>
            </a:r>
            <a:r>
              <a:rPr lang="en-US"/>
              <a:t>issues</a:t>
            </a:r>
            <a:r>
              <a:rPr lang="en-US"/>
              <a:t> </a:t>
            </a:r>
            <a:r>
              <a:rPr lang="en-US"/>
              <a:t>your product is not fully compliant.</a:t>
            </a:r>
            <a:endParaRPr/>
          </a:p>
          <a:p>
            <a:pPr indent="-355600" lvl="0" marL="457200" rtl="0" algn="l">
              <a:spcBef>
                <a:spcPts val="1000"/>
              </a:spcBef>
              <a:spcAft>
                <a:spcPts val="0"/>
              </a:spcAft>
              <a:buSzPts val="2000"/>
              <a:buChar char="●"/>
            </a:pPr>
            <a:r>
              <a:rPr lang="en-US"/>
              <a:t>If you have 508-defect-4 issues, you have opportunities for improving the user experience and accessibility beyond compliance.</a:t>
            </a:r>
            <a:endParaRPr/>
          </a:p>
          <a:p>
            <a:pPr indent="0" lvl="0" marL="0" rtl="0" algn="l">
              <a:spcBef>
                <a:spcPts val="1000"/>
              </a:spcBef>
              <a:spcAft>
                <a:spcPts val="1000"/>
              </a:spcAft>
              <a:buNone/>
            </a:pPr>
            <a:r>
              <a:rPr lang="en-US"/>
              <a:t>Find the rubric in the </a:t>
            </a:r>
            <a:r>
              <a:rPr lang="en-US" u="sng">
                <a:solidFill>
                  <a:schemeClr val="accent3"/>
                </a:solidFill>
                <a:hlinkClick r:id="rId3"/>
              </a:rPr>
              <a:t>va.gov-team repo</a:t>
            </a:r>
            <a:r>
              <a:rPr lang="en-US"/>
              <a:t>. </a:t>
            </a:r>
            <a:endParaRPr/>
          </a:p>
        </p:txBody>
      </p:sp>
      <p:sp>
        <p:nvSpPr>
          <p:cNvPr id="342" name="Google Shape;342;p43"/>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Contractual obligations</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4"/>
          <p:cNvSpPr txBox="1"/>
          <p:nvPr>
            <p:ph type="title"/>
          </p:nvPr>
        </p:nvSpPr>
        <p:spPr>
          <a:xfrm>
            <a:off x="609600" y="2944048"/>
            <a:ext cx="10972800" cy="969900"/>
          </a:xfrm>
          <a:prstGeom prst="rect">
            <a:avLst/>
          </a:prstGeom>
        </p:spPr>
        <p:txBody>
          <a:bodyPr anchorCtr="0" anchor="b" bIns="45700" lIns="45700" spcFirstLastPara="1" rIns="45700" wrap="square" tIns="45700">
            <a:noAutofit/>
          </a:bodyPr>
          <a:lstStyle/>
          <a:p>
            <a:pPr indent="0" lvl="0" marL="0" rtl="0" algn="l">
              <a:spcBef>
                <a:spcPts val="0"/>
              </a:spcBef>
              <a:spcAft>
                <a:spcPts val="0"/>
              </a:spcAft>
              <a:buNone/>
            </a:pPr>
            <a:r>
              <a:rPr lang="en-US"/>
              <a:t>R</a:t>
            </a:r>
            <a:r>
              <a:rPr lang="en-US"/>
              <a:t>esources</a:t>
            </a:r>
            <a:endParaRPr/>
          </a:p>
        </p:txBody>
      </p:sp>
      <p:sp>
        <p:nvSpPr>
          <p:cNvPr id="349" name="Google Shape;349;p44"/>
          <p:cNvSpPr txBox="1"/>
          <p:nvPr>
            <p:ph idx="1" type="body"/>
          </p:nvPr>
        </p:nvSpPr>
        <p:spPr>
          <a:xfrm>
            <a:off x="609600" y="2429129"/>
            <a:ext cx="10972800" cy="4824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Thank you!</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5"/>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Resources</a:t>
            </a:r>
            <a:endParaRPr/>
          </a:p>
        </p:txBody>
      </p:sp>
      <p:sp>
        <p:nvSpPr>
          <p:cNvPr id="356" name="Google Shape;356;p45"/>
          <p:cNvSpPr txBox="1"/>
          <p:nvPr>
            <p:ph idx="1" type="body"/>
          </p:nvPr>
        </p:nvSpPr>
        <p:spPr>
          <a:xfrm>
            <a:off x="609600" y="1525500"/>
            <a:ext cx="7620000" cy="3121800"/>
          </a:xfrm>
          <a:prstGeom prst="rect">
            <a:avLst/>
          </a:prstGeom>
          <a:noFill/>
        </p:spPr>
        <p:txBody>
          <a:bodyPr anchorCtr="0" anchor="t" bIns="228600" lIns="228600" spcFirstLastPara="1" rIns="228600" wrap="square" tIns="228600">
            <a:noAutofit/>
          </a:bodyPr>
          <a:lstStyle/>
          <a:p>
            <a:pPr indent="-355600" lvl="0" marL="457200" rtl="0" algn="l">
              <a:spcBef>
                <a:spcPts val="800"/>
              </a:spcBef>
              <a:spcAft>
                <a:spcPts val="0"/>
              </a:spcAft>
              <a:buSzPts val="2000"/>
              <a:buChar char="●"/>
            </a:pPr>
            <a:r>
              <a:rPr lang="en-US" u="sng">
                <a:solidFill>
                  <a:schemeClr val="lt1"/>
                </a:solidFill>
                <a:hlinkClick r:id="rId3"/>
              </a:rPr>
              <a:t>WCAG Checklist available on the VA Github</a:t>
            </a:r>
            <a:r>
              <a:rPr lang="en-US">
                <a:solidFill>
                  <a:schemeClr val="lt1"/>
                </a:solidFill>
              </a:rPr>
              <a:t>, </a:t>
            </a:r>
            <a:r>
              <a:rPr lang="en-US">
                <a:solidFill>
                  <a:schemeClr val="lt2"/>
                </a:solidFill>
              </a:rPr>
              <a:t>to understand success criteria</a:t>
            </a:r>
            <a:endParaRPr>
              <a:solidFill>
                <a:schemeClr val="lt2"/>
              </a:solidFill>
            </a:endParaRPr>
          </a:p>
          <a:p>
            <a:pPr indent="-355600" lvl="0" marL="457200" rtl="0" algn="l">
              <a:spcBef>
                <a:spcPts val="1000"/>
              </a:spcBef>
              <a:spcAft>
                <a:spcPts val="0"/>
              </a:spcAft>
              <a:buSzPts val="2000"/>
              <a:buChar char="●"/>
            </a:pPr>
            <a:r>
              <a:rPr lang="en-US"/>
              <a:t>A</a:t>
            </a:r>
            <a:r>
              <a:rPr lang="en-US"/>
              <a:t> customizable </a:t>
            </a:r>
            <a:r>
              <a:rPr lang="en-US" u="sng">
                <a:solidFill>
                  <a:schemeClr val="lt1"/>
                </a:solidFill>
                <a:hlinkClick r:id="rId4"/>
              </a:rPr>
              <a:t>How to Meet WCAG, Quick Reference</a:t>
            </a:r>
            <a:r>
              <a:rPr lang="en-US"/>
              <a:t> from the W3C is useful to understand how to meet the success criteria</a:t>
            </a:r>
            <a:endParaRPr/>
          </a:p>
          <a:p>
            <a:pPr indent="-355600" lvl="0" marL="457200" rtl="0" algn="l">
              <a:spcBef>
                <a:spcPts val="1000"/>
              </a:spcBef>
              <a:spcAft>
                <a:spcPts val="0"/>
              </a:spcAft>
              <a:buSzPts val="2000"/>
              <a:buChar char="●"/>
            </a:pPr>
            <a:r>
              <a:rPr lang="en-US"/>
              <a:t>Resources in the </a:t>
            </a:r>
            <a:r>
              <a:rPr lang="en-US" u="sng">
                <a:solidFill>
                  <a:schemeClr val="lt1"/>
                </a:solidFill>
                <a:hlinkClick r:id="rId5"/>
              </a:rPr>
              <a:t>VA Accessibility repo</a:t>
            </a:r>
            <a:r>
              <a:rPr lang="en-US"/>
              <a:t>, and your individual team’s accessibility repo</a:t>
            </a:r>
            <a:endParaRPr/>
          </a:p>
          <a:p>
            <a:pPr indent="-355600" lvl="0" marL="457200" rtl="0" algn="l">
              <a:spcBef>
                <a:spcPts val="1000"/>
              </a:spcBef>
              <a:spcAft>
                <a:spcPts val="0"/>
              </a:spcAft>
              <a:buSzPts val="2000"/>
              <a:buChar char="●"/>
            </a:pPr>
            <a:r>
              <a:rPr lang="en-US"/>
              <a:t>#vetsgov-accessibility Slack channel</a:t>
            </a:r>
            <a:endParaRPr/>
          </a:p>
          <a:p>
            <a:pPr indent="-355600" lvl="0" marL="457200" rtl="0" algn="l">
              <a:spcBef>
                <a:spcPts val="1000"/>
              </a:spcBef>
              <a:spcAft>
                <a:spcPts val="0"/>
              </a:spcAft>
              <a:buSzPts val="2000"/>
              <a:buChar char="●"/>
            </a:pPr>
            <a:r>
              <a:rPr lang="en-US"/>
              <a:t>Elissa Olinsky’s </a:t>
            </a:r>
            <a:r>
              <a:rPr lang="en-US" u="sng">
                <a:solidFill>
                  <a:schemeClr val="lt1"/>
                </a:solidFill>
                <a:hlinkClick r:id="rId6"/>
              </a:rPr>
              <a:t>Accessibility Beyond Compliance blogpost</a:t>
            </a:r>
            <a:r>
              <a:rPr lang="en-US"/>
              <a:t>, also available in the</a:t>
            </a:r>
            <a:r>
              <a:rPr lang="en-US" u="sng">
                <a:solidFill>
                  <a:schemeClr val="lt1"/>
                </a:solidFill>
              </a:rPr>
              <a:t> </a:t>
            </a:r>
            <a:r>
              <a:rPr lang="en-US" u="sng">
                <a:solidFill>
                  <a:schemeClr val="lt1"/>
                </a:solidFill>
                <a:hlinkClick r:id="rId7"/>
              </a:rPr>
              <a:t>VSA accessibility repo</a:t>
            </a:r>
            <a:endParaRPr/>
          </a:p>
          <a:p>
            <a:pPr indent="-355600" lvl="0" marL="457200" marR="0" rtl="0" algn="l">
              <a:spcBef>
                <a:spcPts val="1000"/>
              </a:spcBef>
              <a:spcAft>
                <a:spcPts val="1000"/>
              </a:spcAft>
              <a:buSzPts val="2000"/>
              <a:buChar char="●"/>
            </a:pPr>
            <a:r>
              <a:rPr lang="en-US" u="sng">
                <a:solidFill>
                  <a:schemeClr val="lt1"/>
                </a:solidFill>
                <a:hlinkClick r:id="rId8"/>
              </a:rPr>
              <a:t>Accessibility review tool for design and development</a:t>
            </a:r>
            <a:r>
              <a:rPr lang="en-US"/>
              <a:t> [Google Sheet]</a:t>
            </a:r>
            <a:endParaRPr/>
          </a:p>
        </p:txBody>
      </p:sp>
      <p:sp>
        <p:nvSpPr>
          <p:cNvPr id="357" name="Google Shape;357;p45"/>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ABC &gt; Accessibility Compliance</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09600" y="2944048"/>
            <a:ext cx="10972800" cy="969900"/>
          </a:xfrm>
          <a:prstGeom prst="rect">
            <a:avLst/>
          </a:prstGeom>
        </p:spPr>
        <p:txBody>
          <a:bodyPr anchorCtr="0" anchor="b" bIns="45700" lIns="45700" spcFirstLastPara="1" rIns="45700" wrap="square" tIns="45700">
            <a:noAutofit/>
          </a:bodyPr>
          <a:lstStyle/>
          <a:p>
            <a:pPr indent="0" lvl="0" marL="0" rtl="0" algn="l">
              <a:spcBef>
                <a:spcPts val="0"/>
              </a:spcBef>
              <a:spcAft>
                <a:spcPts val="0"/>
              </a:spcAft>
              <a:buNone/>
            </a:pPr>
            <a:r>
              <a:rPr lang="en-US"/>
              <a:t>Why are we having this talk</a:t>
            </a:r>
            <a:endParaRPr/>
          </a:p>
        </p:txBody>
      </p:sp>
      <p:sp>
        <p:nvSpPr>
          <p:cNvPr id="114" name="Google Shape;114;p17"/>
          <p:cNvSpPr txBox="1"/>
          <p:nvPr>
            <p:ph idx="1" type="body"/>
          </p:nvPr>
        </p:nvSpPr>
        <p:spPr>
          <a:xfrm>
            <a:off x="609600" y="2429129"/>
            <a:ext cx="10972800" cy="4824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Accessibility Compliance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Compliance confusion</a:t>
            </a:r>
            <a:endParaRPr/>
          </a:p>
        </p:txBody>
      </p:sp>
      <p:sp>
        <p:nvSpPr>
          <p:cNvPr id="121" name="Google Shape;121;p18"/>
          <p:cNvSpPr txBox="1"/>
          <p:nvPr>
            <p:ph idx="1" type="body"/>
          </p:nvPr>
        </p:nvSpPr>
        <p:spPr>
          <a:xfrm>
            <a:off x="609600" y="1525500"/>
            <a:ext cx="8371200" cy="4623900"/>
          </a:xfrm>
          <a:prstGeom prst="rect">
            <a:avLst/>
          </a:prstGeom>
          <a:noFill/>
        </p:spPr>
        <p:txBody>
          <a:bodyPr anchorCtr="0" anchor="t" bIns="228600" lIns="228600" spcFirstLastPara="1" rIns="228600" wrap="square" tIns="228600">
            <a:noAutofit/>
          </a:bodyPr>
          <a:lstStyle/>
          <a:p>
            <a:pPr indent="-355600" lvl="0" marL="457200" rtl="0" algn="l">
              <a:spcBef>
                <a:spcPts val="800"/>
              </a:spcBef>
              <a:spcAft>
                <a:spcPts val="0"/>
              </a:spcAft>
              <a:buSzPts val="2000"/>
              <a:buChar char="●"/>
            </a:pPr>
            <a:r>
              <a:rPr lang="en-US"/>
              <a:t>We have heard folks are confused about how accessibility specialists’ feedback map to required compliance.</a:t>
            </a:r>
            <a:endParaRPr/>
          </a:p>
          <a:p>
            <a:pPr indent="-355600" lvl="0" marL="457200" rtl="0" algn="l">
              <a:spcBef>
                <a:spcPts val="1000"/>
              </a:spcBef>
              <a:spcAft>
                <a:spcPts val="0"/>
              </a:spcAft>
              <a:buSzPts val="2000"/>
              <a:buChar char="●"/>
            </a:pPr>
            <a:r>
              <a:rPr lang="en-US"/>
              <a:t>Teams are unsure what issues are “launch blockers” versus what can wait until after a feature is launched, and why.</a:t>
            </a:r>
            <a:endParaRPr/>
          </a:p>
          <a:p>
            <a:pPr indent="-355600" lvl="0" marL="457200" rtl="0" algn="l">
              <a:spcBef>
                <a:spcPts val="1000"/>
              </a:spcBef>
              <a:spcAft>
                <a:spcPts val="0"/>
              </a:spcAft>
              <a:buSzPts val="2000"/>
              <a:buChar char="●"/>
            </a:pPr>
            <a:r>
              <a:rPr lang="en-US"/>
              <a:t>We want to make sure everyone understands accessibility language like “</a:t>
            </a:r>
            <a:r>
              <a:rPr lang="en-US"/>
              <a:t>508,</a:t>
            </a:r>
            <a:r>
              <a:rPr lang="en-US"/>
              <a:t>” “ATO,” “compliance,” “severity levels,” and “WCAG.”</a:t>
            </a:r>
            <a:endParaRPr/>
          </a:p>
          <a:p>
            <a:pPr indent="-355600" lvl="1" marL="914400" rtl="0" algn="l">
              <a:spcBef>
                <a:spcPts val="1000"/>
              </a:spcBef>
              <a:spcAft>
                <a:spcPts val="0"/>
              </a:spcAft>
              <a:buSzPts val="2000"/>
              <a:buChar char="○"/>
            </a:pPr>
            <a:r>
              <a:rPr lang="en-US"/>
              <a:t>Compliance likely means different things to different people.</a:t>
            </a:r>
            <a:endParaRPr/>
          </a:p>
          <a:p>
            <a:pPr indent="-355600" lvl="1" marL="914400" rtl="0" algn="l">
              <a:spcBef>
                <a:spcPts val="1000"/>
              </a:spcBef>
              <a:spcAft>
                <a:spcPts val="1000"/>
              </a:spcAft>
              <a:buSzPts val="2000"/>
              <a:buChar char="○"/>
            </a:pPr>
            <a:r>
              <a:rPr lang="en-US"/>
              <a:t>We want to create a common meaning for all VFS teams. </a:t>
            </a:r>
            <a:endParaRPr/>
          </a:p>
        </p:txBody>
      </p:sp>
      <p:sp>
        <p:nvSpPr>
          <p:cNvPr id="122" name="Google Shape;122;p18"/>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Why are we having this talk</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There’s some ambiguity… </a:t>
            </a:r>
            <a:endParaRPr/>
          </a:p>
        </p:txBody>
      </p:sp>
      <p:sp>
        <p:nvSpPr>
          <p:cNvPr id="129" name="Google Shape;129;p19"/>
          <p:cNvSpPr txBox="1"/>
          <p:nvPr>
            <p:ph idx="1" type="body"/>
          </p:nvPr>
        </p:nvSpPr>
        <p:spPr>
          <a:xfrm>
            <a:off x="609600" y="1525500"/>
            <a:ext cx="7626900" cy="1853100"/>
          </a:xfrm>
          <a:prstGeom prst="rect">
            <a:avLst/>
          </a:prstGeom>
          <a:noFill/>
        </p:spPr>
        <p:txBody>
          <a:bodyPr anchorCtr="0" anchor="t" bIns="228600" lIns="228600" spcFirstLastPara="1" rIns="228600" wrap="square" tIns="228600">
            <a:noAutofit/>
          </a:bodyPr>
          <a:lstStyle/>
          <a:p>
            <a:pPr indent="-355600" lvl="0" marL="457200" rtl="0" algn="l">
              <a:spcBef>
                <a:spcPts val="800"/>
              </a:spcBef>
              <a:spcAft>
                <a:spcPts val="0"/>
              </a:spcAft>
              <a:buSzPts val="2000"/>
              <a:buChar char="●"/>
            </a:pPr>
            <a:r>
              <a:rPr lang="en-US"/>
              <a:t>Accessibility is worded differently in every contract.</a:t>
            </a:r>
            <a:endParaRPr/>
          </a:p>
          <a:p>
            <a:pPr indent="-355600" lvl="0" marL="457200" rtl="0" algn="l">
              <a:spcBef>
                <a:spcPts val="1000"/>
              </a:spcBef>
              <a:spcAft>
                <a:spcPts val="0"/>
              </a:spcAft>
              <a:buSzPts val="2000"/>
              <a:buChar char="●"/>
            </a:pPr>
            <a:r>
              <a:rPr lang="en-US"/>
              <a:t>There is no boilerplate the VA uses to describe requirements.</a:t>
            </a:r>
            <a:endParaRPr/>
          </a:p>
          <a:p>
            <a:pPr indent="-355600" lvl="0" marL="457200" rtl="0" algn="l">
              <a:spcBef>
                <a:spcPts val="1000"/>
              </a:spcBef>
              <a:spcAft>
                <a:spcPts val="0"/>
              </a:spcAft>
              <a:buSzPts val="2000"/>
              <a:buChar char="●"/>
            </a:pPr>
            <a:r>
              <a:rPr lang="en-US"/>
              <a:t>If it’s available to you, it’s worth looking into your contract to see what it says.</a:t>
            </a:r>
            <a:r>
              <a:rPr lang="en-US"/>
              <a:t> </a:t>
            </a:r>
            <a:endParaRPr/>
          </a:p>
          <a:p>
            <a:pPr indent="-355600" lvl="0" marL="457200" rtl="0" algn="l">
              <a:spcBef>
                <a:spcPts val="1000"/>
              </a:spcBef>
              <a:spcAft>
                <a:spcPts val="1000"/>
              </a:spcAft>
              <a:buSzPts val="2000"/>
              <a:buChar char="●"/>
            </a:pPr>
            <a:r>
              <a:rPr lang="en-US"/>
              <a:t>Each requires meeting Section 508.</a:t>
            </a:r>
            <a:endParaRPr/>
          </a:p>
        </p:txBody>
      </p:sp>
      <p:sp>
        <p:nvSpPr>
          <p:cNvPr id="130" name="Google Shape;130;p19"/>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a:t>
            </a:r>
            <a:r>
              <a:rPr b="0" lang="en-US">
                <a:latin typeface="Source Sans Pro SemiBold"/>
                <a:ea typeface="Source Sans Pro SemiBold"/>
                <a:cs typeface="Source Sans Pro SemiBold"/>
                <a:sym typeface="Source Sans Pro SemiBold"/>
              </a:rPr>
              <a:t>Why are we having this talk</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613175" y="680400"/>
            <a:ext cx="9436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Our work is seen as a “good example”</a:t>
            </a:r>
            <a:endParaRPr/>
          </a:p>
        </p:txBody>
      </p:sp>
      <p:sp>
        <p:nvSpPr>
          <p:cNvPr id="137" name="Google Shape;137;p20"/>
          <p:cNvSpPr txBox="1"/>
          <p:nvPr>
            <p:ph idx="1" type="body"/>
          </p:nvPr>
        </p:nvSpPr>
        <p:spPr>
          <a:xfrm>
            <a:off x="609600" y="1525500"/>
            <a:ext cx="7865400" cy="1853100"/>
          </a:xfrm>
          <a:prstGeom prst="rect">
            <a:avLst/>
          </a:prstGeom>
          <a:noFill/>
        </p:spPr>
        <p:txBody>
          <a:bodyPr anchorCtr="0" anchor="t" bIns="228600" lIns="228600" spcFirstLastPara="1" rIns="228600" wrap="square" tIns="228600">
            <a:noAutofit/>
          </a:bodyPr>
          <a:lstStyle/>
          <a:p>
            <a:pPr indent="0" lvl="0" marL="0" rtl="0" algn="l">
              <a:spcBef>
                <a:spcPts val="800"/>
              </a:spcBef>
              <a:spcAft>
                <a:spcPts val="0"/>
              </a:spcAft>
              <a:buNone/>
            </a:pPr>
            <a:r>
              <a:rPr lang="en-US"/>
              <a:t>The VA and the 508 office see our teams as “going above and beyond” and as good examples, which is why we don’t only tell you what you </a:t>
            </a:r>
            <a:r>
              <a:rPr b="1" lang="en-US"/>
              <a:t>must</a:t>
            </a:r>
            <a:r>
              <a:rPr lang="en-US"/>
              <a:t> do in reviews. </a:t>
            </a:r>
            <a:endParaRPr/>
          </a:p>
          <a:p>
            <a:pPr indent="0" lvl="0" marL="0" rtl="0" algn="l">
              <a:spcBef>
                <a:spcPts val="1000"/>
              </a:spcBef>
              <a:spcAft>
                <a:spcPts val="1000"/>
              </a:spcAft>
              <a:buNone/>
            </a:pPr>
            <a:r>
              <a:rPr lang="en-US"/>
              <a:t>We set a standard for others to follow.</a:t>
            </a:r>
            <a:endParaRPr/>
          </a:p>
        </p:txBody>
      </p:sp>
      <p:sp>
        <p:nvSpPr>
          <p:cNvPr id="138" name="Google Shape;138;p20"/>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a:t>
            </a:r>
            <a:r>
              <a:rPr b="0" lang="en-US">
                <a:latin typeface="Source Sans Pro SemiBold"/>
                <a:ea typeface="Source Sans Pro SemiBold"/>
                <a:cs typeface="Source Sans Pro SemiBold"/>
                <a:sym typeface="Source Sans Pro SemiBold"/>
              </a:rPr>
              <a:t>Why are we having this talk</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613175" y="680400"/>
            <a:ext cx="9436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“Accessible”</a:t>
            </a:r>
            <a:endParaRPr/>
          </a:p>
        </p:txBody>
      </p:sp>
      <p:sp>
        <p:nvSpPr>
          <p:cNvPr id="145" name="Google Shape;145;p21"/>
          <p:cNvSpPr txBox="1"/>
          <p:nvPr>
            <p:ph idx="1" type="body"/>
          </p:nvPr>
        </p:nvSpPr>
        <p:spPr>
          <a:xfrm>
            <a:off x="609600" y="1525500"/>
            <a:ext cx="7865400" cy="3690600"/>
          </a:xfrm>
          <a:prstGeom prst="rect">
            <a:avLst/>
          </a:prstGeom>
          <a:noFill/>
        </p:spPr>
        <p:txBody>
          <a:bodyPr anchorCtr="0" anchor="t" bIns="228600" lIns="228600" spcFirstLastPara="1" rIns="228600" wrap="square" tIns="228600">
            <a:noAutofit/>
          </a:bodyPr>
          <a:lstStyle/>
          <a:p>
            <a:pPr indent="0" lvl="0" marL="0" rtl="0" algn="l">
              <a:spcBef>
                <a:spcPts val="800"/>
              </a:spcBef>
              <a:spcAft>
                <a:spcPts val="0"/>
              </a:spcAft>
              <a:buNone/>
            </a:pPr>
            <a:r>
              <a:rPr lang="en-US"/>
              <a:t>Accessible doesn’t mean it has to deliver the intended experience and content to assistive technologies. </a:t>
            </a:r>
            <a:endParaRPr/>
          </a:p>
          <a:p>
            <a:pPr indent="0" lvl="0" marL="0" rtl="0" algn="l">
              <a:spcBef>
                <a:spcPts val="1000"/>
              </a:spcBef>
              <a:spcAft>
                <a:spcPts val="0"/>
              </a:spcAft>
              <a:buNone/>
            </a:pPr>
            <a:r>
              <a:rPr lang="en-US"/>
              <a:t>It means anyone (with disabilities or not, screen reader or not), should be able to access it. </a:t>
            </a:r>
            <a:endParaRPr/>
          </a:p>
          <a:p>
            <a:pPr indent="0" lvl="0" marL="0" rtl="0" algn="l">
              <a:spcBef>
                <a:spcPts val="1000"/>
              </a:spcBef>
              <a:spcAft>
                <a:spcPts val="1000"/>
              </a:spcAft>
              <a:buNone/>
            </a:pPr>
            <a:r>
              <a:rPr lang="en-US"/>
              <a:t>This is </a:t>
            </a:r>
            <a:r>
              <a:rPr lang="en-US" u="sng">
                <a:solidFill>
                  <a:schemeClr val="hlink"/>
                </a:solidFill>
                <a:hlinkClick r:id="rId3"/>
              </a:rPr>
              <a:t>Accessibility Beyond Compliance</a:t>
            </a:r>
            <a:r>
              <a:rPr lang="en-US"/>
              <a:t>.</a:t>
            </a:r>
            <a:endParaRPr/>
          </a:p>
        </p:txBody>
      </p:sp>
      <p:sp>
        <p:nvSpPr>
          <p:cNvPr id="146" name="Google Shape;146;p21"/>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b="0" lang="en-US">
                <a:latin typeface="Source Sans Pro SemiBold"/>
                <a:ea typeface="Source Sans Pro SemiBold"/>
                <a:cs typeface="Source Sans Pro SemiBold"/>
                <a:sym typeface="Source Sans Pro SemiBold"/>
              </a:rPr>
              <a:t>Accessibility Compliance &gt; Why are we having this talk</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609600" y="2944052"/>
            <a:ext cx="10972800" cy="20862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O</a:t>
            </a:r>
            <a:r>
              <a:rPr lang="en-US"/>
              <a:t>bligated versus what to “reach for”</a:t>
            </a:r>
            <a:endParaRPr/>
          </a:p>
        </p:txBody>
      </p:sp>
      <p:sp>
        <p:nvSpPr>
          <p:cNvPr id="153" name="Google Shape;153;p22"/>
          <p:cNvSpPr txBox="1"/>
          <p:nvPr>
            <p:ph idx="1" type="body"/>
          </p:nvPr>
        </p:nvSpPr>
        <p:spPr>
          <a:xfrm>
            <a:off x="609600" y="2429129"/>
            <a:ext cx="10972800" cy="4824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lang="en-US"/>
              <a:t>Accessibility Compliance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