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271" r:id="rId3"/>
    <p:sldId id="272" r:id="rId4"/>
    <p:sldId id="259" r:id="rId5"/>
    <p:sldId id="258" r:id="rId6"/>
    <p:sldId id="273" r:id="rId7"/>
    <p:sldId id="275" r:id="rId8"/>
    <p:sldId id="276" r:id="rId9"/>
    <p:sldId id="260" r:id="rId10"/>
    <p:sldId id="269" r:id="rId11"/>
    <p:sldId id="270" r:id="rId12"/>
  </p:sldIdLst>
  <p:sldSz cx="13004800" cy="975360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Helvetica Neue" panose="020B0604020202020204" charset="0"/>
      <p:regular r:id="rId18"/>
      <p:bold r:id="rId19"/>
      <p:italic r:id="rId20"/>
      <p:boldItalic r:id="rId21"/>
    </p:embeddedFont>
    <p:embeddedFont>
      <p:font typeface="Helvetica Neue Light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048" userDrawn="1">
          <p15:clr>
            <a:srgbClr val="A4A3A4"/>
          </p15:clr>
        </p15:guide>
        <p15:guide id="2" pos="40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093" autoAdjust="0"/>
  </p:normalViewPr>
  <p:slideViewPr>
    <p:cSldViewPr snapToGrid="0" showGuides="1">
      <p:cViewPr varScale="1">
        <p:scale>
          <a:sx n="48" d="100"/>
          <a:sy n="48" d="100"/>
        </p:scale>
        <p:origin x="1882" y="48"/>
      </p:cViewPr>
      <p:guideLst>
        <p:guide orient="horz" pos="3048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Introductions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Presenting this paper on behalf of - 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endParaRPr sz="1800"/>
          </a:p>
        </p:txBody>
      </p:sp>
      <p:sp>
        <p:nvSpPr>
          <p:cNvPr id="57" name="Google Shape;5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200" b="0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 summary, we have shown that is feasible to predict the genre of music given a common</a:t>
            </a:r>
          </a:p>
          <a:p>
            <a:r>
              <a:rPr lang="en-US" sz="2200" b="0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set of features. Using our simple model KNN we achieved an overall accuracy of 0:65. Using</a:t>
            </a:r>
          </a:p>
          <a:p>
            <a:r>
              <a:rPr lang="en-US" sz="2200" b="0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more advanced method such as Random forest improves this accuracy to 0:73. For future</a:t>
            </a:r>
          </a:p>
          <a:p>
            <a:r>
              <a:rPr lang="en-US" sz="2200" b="0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work, it be advantageous to investigate the </a:t>
            </a:r>
            <a:r>
              <a:rPr lang="en-US" sz="2200" b="0" i="0" u="none" strike="noStrike" cap="none" baseline="0" dirty="0" err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misclassied</a:t>
            </a:r>
            <a:r>
              <a:rPr lang="en-US" sz="2200" b="0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songs and see why they were said</a:t>
            </a:r>
          </a:p>
          <a:p>
            <a:r>
              <a:rPr lang="en-US" sz="2200" b="0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 be of </a:t>
            </a:r>
            <a:r>
              <a:rPr lang="en-US" sz="2200" b="0" i="0" u="none" strike="noStrike" cap="none" baseline="0" dirty="0" err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specic</a:t>
            </a:r>
            <a:r>
              <a:rPr lang="en-US" sz="2200" b="0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genres.</a:t>
            </a:r>
            <a:endParaRPr dirty="0"/>
          </a:p>
        </p:txBody>
      </p:sp>
      <p:sp>
        <p:nvSpPr>
          <p:cNvPr id="149" name="Google Shape;149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1" name="Google Shape;9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82260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Features include: Tempo, valence, Speechiness, loudness, liveness, Instrumentalness, energy, danceability, Acousticness, mode, time signature, and key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1" name="Google Shape;9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73512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400" dirty="0"/>
          </a:p>
        </p:txBody>
      </p:sp>
      <p:sp>
        <p:nvSpPr>
          <p:cNvPr id="75" name="Google Shape;7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14e4ebddc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0" name="Google Shape;70;g614e4ebddc_1_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14e4ebddc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0" name="Google Shape;70;g614e4ebddc_1_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19614603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04083e4fd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US" sz="1600" dirty="0"/>
              <a:t>What is precision, recall and f1 score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endParaRPr lang="en-US" sz="1600" b="0" i="0" u="none" strike="noStrike" cap="none" baseline="0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US" sz="2200" b="0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Using KNN on the test set and as shown in Table 1 , we achieved an overall average</a:t>
            </a:r>
          </a:p>
          <a:p>
            <a:r>
              <a:rPr lang="en-US" sz="2200" b="0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accuracy of 0:65. Further examining the individual precision, recall and f1 scores, the highest</a:t>
            </a:r>
          </a:p>
          <a:p>
            <a:r>
              <a:rPr lang="en-US" sz="2200" b="0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f1 score was seen in EDM class with 0:74. The highest recall was seen in the Country class</a:t>
            </a:r>
          </a:p>
          <a:p>
            <a:r>
              <a:rPr lang="en-US" sz="2200" b="0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 0:92 while the highest precision was seen in the Rap class with 0:89. Additionally, the</a:t>
            </a:r>
          </a:p>
          <a:p>
            <a:r>
              <a:rPr lang="en-US" sz="2200" b="0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RnB Class had a low recall and precision of 0:54. This means that of all the 37 samples in</a:t>
            </a:r>
          </a:p>
          <a:p>
            <a:r>
              <a:rPr lang="en-US" sz="2200" b="0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test set labelled as RnB, it was accurate 54% of the time. On precision, the Country</a:t>
            </a:r>
          </a:p>
          <a:p>
            <a:r>
              <a:rPr lang="en-US" sz="2200" b="0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class scored lowest with 0:49 which means that of all the test samples labelled as country,</a:t>
            </a:r>
          </a:p>
          <a:p>
            <a:r>
              <a:rPr lang="en-US" sz="2200" b="0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only 49% of them were actually of the country class.</a:t>
            </a:r>
          </a:p>
          <a:p>
            <a:endParaRPr lang="en-US" sz="2200" b="0" i="0" u="none" strike="noStrike" cap="none" baseline="0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endParaRPr lang="en-US" sz="2200" b="0" i="0" u="none" strike="noStrike" cap="none" baseline="0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r>
              <a:rPr lang="en-US" sz="2200" b="0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Random Forest Using Random Forest, we improve performance across the four classes.</a:t>
            </a:r>
          </a:p>
          <a:p>
            <a:r>
              <a:rPr lang="en-US" sz="2200" b="0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 achieve higher precision, recall and f1 score in most of the genre classes as seen in Table</a:t>
            </a:r>
          </a:p>
          <a:p>
            <a:r>
              <a:rPr lang="en-US" sz="2200" b="0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 but we have marginal reductions in some. Notably our </a:t>
            </a:r>
            <a:r>
              <a:rPr lang="en-US" sz="2200" b="0" i="0" u="none" strike="noStrike" cap="none" baseline="0" dirty="0" err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classication</a:t>
            </a:r>
            <a:r>
              <a:rPr lang="en-US" sz="2200" b="0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performance on the</a:t>
            </a:r>
          </a:p>
          <a:p>
            <a:r>
              <a:rPr lang="en-US" sz="2200" b="0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RnB class is increased from 0:54 using KNN to 0:61 using random forest. Additionally, the</a:t>
            </a:r>
          </a:p>
          <a:p>
            <a:r>
              <a:rPr lang="en-US" sz="2200" b="0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precision on the country class improved from 0:49 using KNN to 0:65. Our overall average</a:t>
            </a:r>
          </a:p>
          <a:p>
            <a:r>
              <a:rPr lang="en-US" sz="2200" b="0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accuracy was 0:73. For feature importance, the top </a:t>
            </a:r>
            <a:r>
              <a:rPr lang="en-US" sz="2200" b="0" i="0" u="none" strike="noStrike" cap="none" baseline="0" dirty="0" err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ve</a:t>
            </a:r>
            <a:r>
              <a:rPr lang="en-US" sz="2200" b="0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important features for the random</a:t>
            </a:r>
          </a:p>
          <a:p>
            <a:r>
              <a:rPr lang="en-US" sz="2200" b="0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forest were: </a:t>
            </a:r>
            <a:r>
              <a:rPr lang="en-US" sz="2200" b="0" i="0" u="none" strike="noStrike" cap="none" baseline="0" dirty="0" err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speechiness</a:t>
            </a:r>
            <a:r>
              <a:rPr lang="en-US" sz="2200" b="0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energy, </a:t>
            </a:r>
            <a:r>
              <a:rPr lang="en-US" sz="2200" b="0" i="0" u="none" strike="noStrike" cap="none" baseline="0" dirty="0" err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instrumentalness</a:t>
            </a:r>
            <a:r>
              <a:rPr lang="en-US" sz="2200" b="0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danceability, and tempo.</a:t>
            </a:r>
            <a:endParaRPr sz="1600" dirty="0"/>
          </a:p>
        </p:txBody>
      </p:sp>
      <p:sp>
        <p:nvSpPr>
          <p:cNvPr id="83" name="Google Shape;83;g604083e4f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5847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04083e4fd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US" sz="1600" dirty="0"/>
              <a:t>What is precision, recall and f1 score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endParaRPr lang="en-US" sz="1600" b="0" i="0" u="none" strike="noStrike" cap="none" baseline="0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US" sz="2200" b="0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Using KNN on the test set and as shown in Table 1 , we achieved an overall average</a:t>
            </a:r>
          </a:p>
          <a:p>
            <a:r>
              <a:rPr lang="en-US" sz="2200" b="0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accuracy of 0:65. Further examining the individual precision, recall and f1 scores, the highest</a:t>
            </a:r>
          </a:p>
          <a:p>
            <a:r>
              <a:rPr lang="en-US" sz="2200" b="0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f1 score was seen in EDM class with 0:74. The highest recall was seen in the Country class</a:t>
            </a:r>
          </a:p>
          <a:p>
            <a:r>
              <a:rPr lang="en-US" sz="2200" b="0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 0:92 while the highest precision was seen in the Rap class with 0:89. Additionally, the</a:t>
            </a:r>
          </a:p>
          <a:p>
            <a:r>
              <a:rPr lang="en-US" sz="2200" b="0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RnB Class had a low recall and precision of 0:54. This means that of all the 37 samples in</a:t>
            </a:r>
          </a:p>
          <a:p>
            <a:r>
              <a:rPr lang="en-US" sz="2200" b="0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test set labelled as RnB, it was accurate 54% of the time. On precision, the Country</a:t>
            </a:r>
          </a:p>
          <a:p>
            <a:r>
              <a:rPr lang="en-US" sz="2200" b="0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class scored lowest with 0:49 which means that of all the test samples labelled as country,</a:t>
            </a:r>
          </a:p>
          <a:p>
            <a:r>
              <a:rPr lang="en-US" sz="2200" b="0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only 49% of them were actually of the country class.</a:t>
            </a:r>
          </a:p>
          <a:p>
            <a:endParaRPr lang="en-US" sz="2200" b="0" i="0" u="none" strike="noStrike" cap="none" baseline="0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endParaRPr lang="en-US" sz="2200" b="0" i="0" u="none" strike="noStrike" cap="none" baseline="0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r>
              <a:rPr lang="en-US" sz="2200" b="0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Random Forest Using Random Forest, we improve performance across the four classes.</a:t>
            </a:r>
          </a:p>
          <a:p>
            <a:r>
              <a:rPr lang="en-US" sz="2200" b="0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 achieve higher precision, recall and f1 score in most of the genre classes as seen in Table</a:t>
            </a:r>
          </a:p>
          <a:p>
            <a:r>
              <a:rPr lang="en-US" sz="2200" b="0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 but we have marginal reductions in some. Notably our </a:t>
            </a:r>
            <a:r>
              <a:rPr lang="en-US" sz="2200" b="0" i="0" u="none" strike="noStrike" cap="none" baseline="0" dirty="0" err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classication</a:t>
            </a:r>
            <a:r>
              <a:rPr lang="en-US" sz="2200" b="0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performance on the</a:t>
            </a:r>
          </a:p>
          <a:p>
            <a:r>
              <a:rPr lang="en-US" sz="2200" b="0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RnB class is increased from 0:54 using KNN to 0:61 using random forest. Additionally, the</a:t>
            </a:r>
          </a:p>
          <a:p>
            <a:r>
              <a:rPr lang="en-US" sz="2200" b="0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precision on the country class improved from 0:49 using KNN to 0:65. Our overall average</a:t>
            </a:r>
          </a:p>
          <a:p>
            <a:r>
              <a:rPr lang="en-US" sz="2200" b="0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accuracy was 0:73. For feature importance, the top </a:t>
            </a:r>
            <a:r>
              <a:rPr lang="en-US" sz="2200" b="0" i="0" u="none" strike="noStrike" cap="none" baseline="0" dirty="0" err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ve</a:t>
            </a:r>
            <a:r>
              <a:rPr lang="en-US" sz="2200" b="0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important features for the random</a:t>
            </a:r>
          </a:p>
          <a:p>
            <a:r>
              <a:rPr lang="en-US" sz="2200" b="0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forest were: </a:t>
            </a:r>
            <a:r>
              <a:rPr lang="en-US" sz="2200" b="0" i="0" u="none" strike="noStrike" cap="none" baseline="0" dirty="0" err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speechiness</a:t>
            </a:r>
            <a:r>
              <a:rPr lang="en-US" sz="2200" b="0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energy, </a:t>
            </a:r>
            <a:r>
              <a:rPr lang="en-US" sz="2200" b="0" i="0" u="none" strike="noStrike" cap="none" baseline="0" dirty="0" err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instrumentalness</a:t>
            </a:r>
            <a:r>
              <a:rPr lang="en-US" sz="2200" b="0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danceability, and tempo.</a:t>
            </a:r>
            <a:endParaRPr sz="1600" dirty="0"/>
          </a:p>
        </p:txBody>
      </p:sp>
      <p:sp>
        <p:nvSpPr>
          <p:cNvPr id="83" name="Google Shape;83;g604083e4f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97330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04083e4fd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US" sz="1600" dirty="0"/>
              <a:t>What is precision, recall and f1 score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endParaRPr lang="en-US" sz="1600" b="0" i="0" u="none" strike="noStrike" cap="none" baseline="0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US" sz="2200" b="0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Using KNN on the test set and as shown in Table 1 , we achieved an overall average</a:t>
            </a:r>
          </a:p>
          <a:p>
            <a:r>
              <a:rPr lang="en-US" sz="2200" b="0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accuracy of 0:65. Further examining the individual precision, recall and f1 scores, the highest</a:t>
            </a:r>
          </a:p>
          <a:p>
            <a:r>
              <a:rPr lang="en-US" sz="2200" b="0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f1 score was seen in EDM class with 0:74. The highest recall was seen in the Country class</a:t>
            </a:r>
          </a:p>
          <a:p>
            <a:r>
              <a:rPr lang="en-US" sz="2200" b="0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 0:92 while the highest precision was seen in the Rap class with 0:89. Additionally, the</a:t>
            </a:r>
          </a:p>
          <a:p>
            <a:r>
              <a:rPr lang="en-US" sz="2200" b="0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RnB Class had a low recall and precision of 0:54. This means that of all the 37 samples in</a:t>
            </a:r>
          </a:p>
          <a:p>
            <a:r>
              <a:rPr lang="en-US" sz="2200" b="0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test set labelled as RnB, it was accurate 54% of the time. On precision, the Country</a:t>
            </a:r>
          </a:p>
          <a:p>
            <a:r>
              <a:rPr lang="en-US" sz="2200" b="0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class scored lowest with 0:49 which means that of all the test samples labelled as country,</a:t>
            </a:r>
          </a:p>
          <a:p>
            <a:r>
              <a:rPr lang="en-US" sz="2200" b="0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only 49% of them were actually of the country class.</a:t>
            </a:r>
          </a:p>
          <a:p>
            <a:endParaRPr lang="en-US" sz="2200" b="0" i="0" u="none" strike="noStrike" cap="none" baseline="0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endParaRPr lang="en-US" sz="2200" b="0" i="0" u="none" strike="noStrike" cap="none" baseline="0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r>
              <a:rPr lang="en-US" sz="2200" b="0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Random Forest Using Random Forest, we improve performance across the four classes.</a:t>
            </a:r>
          </a:p>
          <a:p>
            <a:r>
              <a:rPr lang="en-US" sz="2200" b="0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 achieve higher precision, recall and f1 score in most of the genre classes as seen in Table</a:t>
            </a:r>
          </a:p>
          <a:p>
            <a:r>
              <a:rPr lang="en-US" sz="2200" b="0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 but we have marginal reductions in some. Notably our </a:t>
            </a:r>
            <a:r>
              <a:rPr lang="en-US" sz="2200" b="0" i="0" u="none" strike="noStrike" cap="none" baseline="0" dirty="0" err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classication</a:t>
            </a:r>
            <a:r>
              <a:rPr lang="en-US" sz="2200" b="0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performance on the</a:t>
            </a:r>
          </a:p>
          <a:p>
            <a:r>
              <a:rPr lang="en-US" sz="2200" b="0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RnB class is increased from 0:54 using KNN to 0:61 using random forest. Additionally, the</a:t>
            </a:r>
          </a:p>
          <a:p>
            <a:r>
              <a:rPr lang="en-US" sz="2200" b="0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precision on the country class improved from 0:49 using KNN to 0:65. Our overall average</a:t>
            </a:r>
          </a:p>
          <a:p>
            <a:r>
              <a:rPr lang="en-US" sz="2200" b="0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accuracy was 0:73. For feature importance, the top </a:t>
            </a:r>
            <a:r>
              <a:rPr lang="en-US" sz="2200" b="0" i="0" u="none" strike="noStrike" cap="none" baseline="0" dirty="0" err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ve</a:t>
            </a:r>
            <a:r>
              <a:rPr lang="en-US" sz="2200" b="0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important features for the random</a:t>
            </a:r>
          </a:p>
          <a:p>
            <a:r>
              <a:rPr lang="en-US" sz="2200" b="0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forest were: </a:t>
            </a:r>
            <a:r>
              <a:rPr lang="en-US" sz="2200" b="0" i="0" u="none" strike="noStrike" cap="none" baseline="0" dirty="0" err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speechiness</a:t>
            </a:r>
            <a:r>
              <a:rPr lang="en-US" sz="2200" b="0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energy, </a:t>
            </a:r>
            <a:r>
              <a:rPr lang="en-US" sz="2200" b="0" i="0" u="none" strike="noStrike" cap="none" baseline="0" dirty="0" err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instrumentalness</a:t>
            </a:r>
            <a:r>
              <a:rPr lang="en-US" sz="2200" b="0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danceability, and tempo.</a:t>
            </a:r>
            <a:endParaRPr sz="1600" dirty="0"/>
          </a:p>
        </p:txBody>
      </p:sp>
      <p:sp>
        <p:nvSpPr>
          <p:cNvPr id="83" name="Google Shape;83;g604083e4f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sz="3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sz="3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sz="3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sz="3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sz="3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400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400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400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400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400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400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400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400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400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400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400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400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2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sz="3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400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400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400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400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400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400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400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400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">
  <p:cSld name="Photo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>
            <a:spLocks noGrp="1"/>
          </p:cNvSpPr>
          <p:nvPr>
            <p:ph type="pic" idx="2"/>
          </p:nvPr>
        </p:nvSpPr>
        <p:spPr>
          <a:xfrm>
            <a:off x="0" y="0"/>
            <a:ext cx="13004800" cy="97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44500" marR="0" lvl="0" indent="-44450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889000" marR="0" lvl="1" indent="-44450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33500" marR="0" lvl="2" indent="-44450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778000" marR="0" lvl="3" indent="-44450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22500" marR="0" lvl="4" indent="-44450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667000" marR="0" lvl="5" indent="-44450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111500" marR="0" lvl="6" indent="-44450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556000" marR="0" lvl="7" indent="-44450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000500" marR="0" lvl="8" indent="-44450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sldNum" idx="1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sldNum" idx="1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400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400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400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400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400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400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400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400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400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Horizontal">
  <p:cSld name="Photo - Horizontal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>
            <a:spLocks noGrp="1"/>
          </p:cNvSpPr>
          <p:nvPr>
            <p:ph type="pic" idx="2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44500" marR="0" lvl="0" indent="-44450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889000" marR="0" lvl="1" indent="-44450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33500" marR="0" lvl="2" indent="-44450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778000" marR="0" lvl="3" indent="-44450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22500" marR="0" lvl="4" indent="-44450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667000" marR="0" lvl="5" indent="-44450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111500" marR="0" lvl="6" indent="-44450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556000" marR="0" lvl="7" indent="-44450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000500" marR="0" lvl="8" indent="-44450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sz="3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sz="3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sz="3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sz="3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sz="3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400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400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400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400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Center">
  <p:cSld name="Title - Cent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Vertical">
  <p:cSld name="Photo - Vertical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>
            <a:spLocks noGrp="1"/>
          </p:cNvSpPr>
          <p:nvPr>
            <p:ph type="pic" idx="2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44500" marR="0" lvl="0" indent="-44450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889000" marR="0" lvl="1" indent="-44450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33500" marR="0" lvl="2" indent="-44450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778000" marR="0" lvl="3" indent="-44450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22500" marR="0" lvl="4" indent="-44450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667000" marR="0" lvl="5" indent="-44450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111500" marR="0" lvl="6" indent="-44450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556000" marR="0" lvl="7" indent="-44450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000500" marR="0" lvl="8" indent="-44450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sz="6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sz="3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sz="3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sz="3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sz="3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sz="3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400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400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400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400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Top">
  <p:cSld name="Title - Top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ullets &amp; Photo">
  <p:cSld name="Title, Bullets &amp; Photo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>
            <a:spLocks noGrp="1"/>
          </p:cNvSpPr>
          <p:nvPr>
            <p:ph type="pic" idx="2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44500" marR="0" lvl="0" indent="-44450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889000" marR="0" lvl="1" indent="-44450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33500" marR="0" lvl="2" indent="-44450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778000" marR="0" lvl="3" indent="-44450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22500" marR="0" lvl="4" indent="-44450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667000" marR="0" lvl="5" indent="-44450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111500" marR="0" lvl="6" indent="-44450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556000" marR="0" lvl="7" indent="-44450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000500" marR="0" lvl="8" indent="-44450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61950" algn="l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Char char="•"/>
              <a:defRPr sz="2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361950" algn="l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Char char="•"/>
              <a:defRPr sz="2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61950" algn="l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Char char="•"/>
              <a:defRPr sz="2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61950" algn="l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Char char="•"/>
              <a:defRPr sz="2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61950" algn="l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Char char="•"/>
              <a:defRPr sz="2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400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400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400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400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s">
  <p:cSld name="Bulle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400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400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400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400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400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400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400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400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400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3 Up">
  <p:cSld name="Photo - 3 Up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>
            <a:spLocks noGrp="1"/>
          </p:cNvSpPr>
          <p:nvPr>
            <p:ph type="pic" idx="2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44500" marR="0" lvl="0" indent="-44450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889000" marR="0" lvl="1" indent="-44450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33500" marR="0" lvl="2" indent="-44450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778000" marR="0" lvl="3" indent="-44450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22500" marR="0" lvl="4" indent="-44450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667000" marR="0" lvl="5" indent="-44450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111500" marR="0" lvl="6" indent="-44450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556000" marR="0" lvl="7" indent="-44450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000500" marR="0" lvl="8" indent="-44450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43" name="Google Shape;43;p10"/>
          <p:cNvSpPr>
            <a:spLocks noGrp="1"/>
          </p:cNvSpPr>
          <p:nvPr>
            <p:ph type="pic" idx="3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44500" marR="0" lvl="0" indent="-44450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889000" marR="0" lvl="1" indent="-44450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33500" marR="0" lvl="2" indent="-44450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778000" marR="0" lvl="3" indent="-44450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22500" marR="0" lvl="4" indent="-44450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667000" marR="0" lvl="5" indent="-44450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111500" marR="0" lvl="6" indent="-44450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556000" marR="0" lvl="7" indent="-44450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000500" marR="0" lvl="8" indent="-44450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44" name="Google Shape;44;p10"/>
          <p:cNvSpPr>
            <a:spLocks noGrp="1"/>
          </p:cNvSpPr>
          <p:nvPr>
            <p:ph type="pic" idx="4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44500" marR="0" lvl="0" indent="-44450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889000" marR="0" lvl="1" indent="-44450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33500" marR="0" lvl="2" indent="-44450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778000" marR="0" lvl="3" indent="-44450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22500" marR="0" lvl="4" indent="-44450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667000" marR="0" lvl="5" indent="-44450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111500" marR="0" lvl="6" indent="-44450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556000" marR="0" lvl="7" indent="-44450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000500" marR="0" lvl="8" indent="-44450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400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400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400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400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400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400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400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400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400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ctrTitle" idx="4294967295"/>
          </p:nvPr>
        </p:nvSpPr>
        <p:spPr>
          <a:xfrm>
            <a:off x="1270050" y="2833396"/>
            <a:ext cx="10464800" cy="1336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</a:pPr>
            <a:r>
              <a:rPr lang="en" sz="5000" dirty="0"/>
              <a:t>M</a:t>
            </a:r>
            <a:r>
              <a:rPr lang="en-US" sz="5000" dirty="0"/>
              <a:t>usic Genre Classification</a:t>
            </a:r>
            <a:endParaRPr sz="5000" b="0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0" name="Google Shape;60;p14"/>
          <p:cNvSpPr txBox="1">
            <a:spLocks noGrp="1"/>
          </p:cNvSpPr>
          <p:nvPr>
            <p:ph type="subTitle" idx="4294967295"/>
          </p:nvPr>
        </p:nvSpPr>
        <p:spPr>
          <a:xfrm>
            <a:off x="1269950" y="4876800"/>
            <a:ext cx="10464900" cy="20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</a:pPr>
            <a:r>
              <a:rPr lang="en-US" sz="2800" dirty="0"/>
              <a:t>Louis A. Gomez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</a:pPr>
            <a:r>
              <a:rPr lang="en" sz="2800" b="0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Stevens Institute of Technology</a:t>
            </a:r>
            <a:endParaRPr sz="2800" b="0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</a:pPr>
            <a:endParaRPr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</a:pPr>
            <a:r>
              <a:rPr lang="en" sz="8000" b="0" i="0" u="none" strike="noStrike" cap="none" dirty="0">
                <a:solidFill>
                  <a:schemeClr val="bg2">
                    <a:lumMod val="60000"/>
                    <a:lumOff val="40000"/>
                  </a:schemeClr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Conclusions</a:t>
            </a:r>
            <a:endParaRPr sz="8000" b="0" i="0" u="none" strike="noStrike" cap="none" dirty="0">
              <a:solidFill>
                <a:schemeClr val="bg2">
                  <a:lumMod val="60000"/>
                  <a:lumOff val="40000"/>
                </a:schemeClr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52" name="Google Shape;152;p27"/>
          <p:cNvSpPr txBox="1"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444500" marR="0" lvl="0" indent="-463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Char char="•"/>
            </a:pPr>
            <a:r>
              <a:rPr lang="en" sz="3000" dirty="0"/>
              <a:t>It is feasibl</a:t>
            </a:r>
            <a:r>
              <a:rPr lang="en-US" sz="3000" dirty="0"/>
              <a:t>e</a:t>
            </a:r>
            <a:r>
              <a:rPr lang="en" sz="3000" dirty="0"/>
              <a:t> to predict the genre of a song given a common set of features </a:t>
            </a:r>
            <a:endParaRPr sz="3000" dirty="0"/>
          </a:p>
          <a:p>
            <a:pPr marL="4445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444500" marR="0" lvl="0" indent="-463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Char char="•"/>
            </a:pPr>
            <a:r>
              <a:rPr lang="en" sz="3000" dirty="0"/>
              <a:t>Using a simple KNN model, we achieve an overall accuracy of 65% while with a Random Forest, we achieve 73% accuracy on the same task.</a:t>
            </a:r>
            <a:endParaRPr sz="3000" dirty="0"/>
          </a:p>
          <a:p>
            <a:pPr marL="4445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444500" marR="0" lvl="0" indent="-463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Char char="•"/>
            </a:pPr>
            <a:r>
              <a:rPr lang="en" sz="3000" dirty="0"/>
              <a:t>For future work, it would be advantageous to investigate the misclass</a:t>
            </a:r>
            <a:r>
              <a:rPr lang="en-US" sz="3000" dirty="0" err="1"/>
              <a:t>ified</a:t>
            </a:r>
            <a:r>
              <a:rPr lang="en-US" sz="3000" dirty="0"/>
              <a:t> songs per genre to understand why they were wrong.</a:t>
            </a:r>
            <a:endParaRPr sz="3000" dirty="0"/>
          </a:p>
          <a:p>
            <a:pPr marL="4445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/>
        </p:nvSpPr>
        <p:spPr>
          <a:xfrm>
            <a:off x="1306450" y="2280700"/>
            <a:ext cx="10674000" cy="27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</a:pPr>
            <a:endParaRPr sz="3200" b="0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59" name="Google Shape;159;p28"/>
          <p:cNvSpPr txBox="1"/>
          <p:nvPr/>
        </p:nvSpPr>
        <p:spPr>
          <a:xfrm>
            <a:off x="4084900" y="3430308"/>
            <a:ext cx="5117100" cy="20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</a:pPr>
            <a:r>
              <a:rPr lang="en" sz="6000" b="1" dirty="0">
                <a:solidFill>
                  <a:srgbClr val="B7B7B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Questions?</a:t>
            </a:r>
            <a:endParaRPr sz="6000" b="1" i="0" u="none" strike="noStrike" cap="none" dirty="0">
              <a:solidFill>
                <a:srgbClr val="B7B7B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</a:pPr>
            <a:r>
              <a:rPr lang="en" sz="8000" b="0" i="0" u="none" strike="noStrike" cap="none" dirty="0">
                <a:solidFill>
                  <a:schemeClr val="bg2">
                    <a:lumMod val="60000"/>
                    <a:lumOff val="40000"/>
                  </a:schemeClr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This </a:t>
            </a:r>
            <a:r>
              <a:rPr lang="en-US" sz="8000" b="0" i="0" u="none" strike="noStrike" cap="none" dirty="0">
                <a:solidFill>
                  <a:schemeClr val="bg2">
                    <a:lumMod val="60000"/>
                    <a:lumOff val="40000"/>
                  </a:schemeClr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project</a:t>
            </a:r>
            <a:endParaRPr sz="8000" b="0" i="0" u="none" strike="noStrike" cap="none" dirty="0">
              <a:solidFill>
                <a:schemeClr val="bg2">
                  <a:lumMod val="60000"/>
                  <a:lumOff val="40000"/>
                </a:schemeClr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952550" y="2554300"/>
            <a:ext cx="11099700" cy="56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lang="en-US" dirty="0"/>
          </a:p>
          <a:p>
            <a:pPr marL="444500" lvl="0" indent="-444500">
              <a:spcBef>
                <a:spcPts val="0"/>
              </a:spcBef>
            </a:pPr>
            <a:r>
              <a:rPr lang="en-US" dirty="0"/>
              <a:t>Software: </a:t>
            </a:r>
            <a:r>
              <a:rPr lang="en-US" dirty="0" err="1"/>
              <a:t>Scikit</a:t>
            </a:r>
            <a:r>
              <a:rPr lang="en-US" dirty="0"/>
              <a:t> Learn</a:t>
            </a:r>
          </a:p>
          <a:p>
            <a:pPr marL="0" lvl="0" indent="0">
              <a:spcBef>
                <a:spcPts val="0"/>
              </a:spcBef>
              <a:buNone/>
            </a:pPr>
            <a:endParaRPr lang="en-US" dirty="0"/>
          </a:p>
          <a:p>
            <a:pPr marL="4445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</a:pPr>
            <a:r>
              <a:rPr lang="en" dirty="0"/>
              <a:t>ML Model</a:t>
            </a:r>
            <a:r>
              <a:rPr lang="en-US" dirty="0"/>
              <a:t>s: KNN, Random Forest</a:t>
            </a:r>
          </a:p>
          <a:p>
            <a:pPr marL="4445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</a:pPr>
            <a:endParaRPr lang="en-US" dirty="0"/>
          </a:p>
          <a:p>
            <a:pPr marL="4445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</a:pPr>
            <a:r>
              <a:rPr lang="en-US" dirty="0"/>
              <a:t>Evaluation: Precision, recall, and f1 score</a:t>
            </a:r>
          </a:p>
          <a:p>
            <a:pPr marL="4445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1230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</a:pPr>
            <a:r>
              <a:rPr lang="en" dirty="0">
                <a:solidFill>
                  <a:schemeClr val="bg2">
                    <a:lumMod val="60000"/>
                    <a:lumOff val="40000"/>
                  </a:schemeClr>
                </a:solidFill>
              </a:rPr>
              <a:t>Dataset</a:t>
            </a:r>
            <a:endParaRPr sz="8000" b="0" i="0" u="none" strike="noStrike" cap="none" dirty="0">
              <a:solidFill>
                <a:schemeClr val="bg2">
                  <a:lumMod val="60000"/>
                  <a:lumOff val="40000"/>
                </a:schemeClr>
              </a:solidFill>
              <a:sym typeface="Helvetica Neue Light"/>
            </a:endParaRPr>
          </a:p>
        </p:txBody>
      </p:sp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952550" y="2326723"/>
            <a:ext cx="11099700" cy="6606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4445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</a:pPr>
            <a:r>
              <a:rPr lang="en" sz="2800" dirty="0"/>
              <a:t>Data colleted from 9 popular spotify </a:t>
            </a:r>
            <a:r>
              <a:rPr lang="en-US" sz="2800" dirty="0"/>
              <a:t>genre specific</a:t>
            </a:r>
            <a:r>
              <a:rPr lang="en" sz="2800" dirty="0"/>
              <a:t> playlists</a:t>
            </a:r>
          </a:p>
          <a:p>
            <a:pPr marL="4445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</a:pPr>
            <a:endParaRPr lang="en" sz="2800" dirty="0"/>
          </a:p>
          <a:p>
            <a:pPr marL="4445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</a:pPr>
            <a:r>
              <a:rPr lang="en" sz="2800" dirty="0"/>
              <a:t>Four classes: Rap, Country, EDM, R</a:t>
            </a:r>
            <a:r>
              <a:rPr lang="en-US" sz="2800" dirty="0"/>
              <a:t>&amp;B</a:t>
            </a:r>
          </a:p>
          <a:p>
            <a:pPr marL="4445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</a:pPr>
            <a:endParaRPr lang="en-US" sz="2800" dirty="0"/>
          </a:p>
          <a:p>
            <a:pPr marL="4445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</a:pPr>
            <a:r>
              <a:rPr lang="en-US" sz="2800" dirty="0"/>
              <a:t>509 unique songs</a:t>
            </a:r>
          </a:p>
          <a:p>
            <a:pPr marL="4445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</a:pPr>
            <a:endParaRPr lang="en-US" sz="2800" dirty="0"/>
          </a:p>
          <a:p>
            <a:pPr marL="4445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</a:pPr>
            <a:r>
              <a:rPr lang="en-US" sz="2800" dirty="0"/>
              <a:t>12 audio specific features:</a:t>
            </a:r>
          </a:p>
          <a:p>
            <a:pPr marL="4445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</a:pPr>
            <a:endParaRPr lang="en-US" sz="2800" dirty="0"/>
          </a:p>
          <a:p>
            <a:pPr marL="4445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</a:pPr>
            <a:endParaRPr sz="2800" dirty="0"/>
          </a:p>
          <a:p>
            <a:pPr marL="4445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/>
          </a:p>
          <a:p>
            <a:pPr marL="4445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</a:pPr>
            <a:endParaRPr sz="28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462448CA-459E-4339-AB26-6778CD9114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2789402"/>
              </p:ext>
            </p:extLst>
          </p:nvPr>
        </p:nvGraphicFramePr>
        <p:xfrm>
          <a:off x="7484532" y="5850076"/>
          <a:ext cx="4262968" cy="3083280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2131484">
                  <a:extLst>
                    <a:ext uri="{9D8B030D-6E8A-4147-A177-3AD203B41FA5}">
                      <a16:colId xmlns:a16="http://schemas.microsoft.com/office/drawing/2014/main" val="1270980694"/>
                    </a:ext>
                  </a:extLst>
                </a:gridCol>
                <a:gridCol w="2131484">
                  <a:extLst>
                    <a:ext uri="{9D8B030D-6E8A-4147-A177-3AD203B41FA5}">
                      <a16:colId xmlns:a16="http://schemas.microsoft.com/office/drawing/2014/main" val="1986420720"/>
                    </a:ext>
                  </a:extLst>
                </a:gridCol>
              </a:tblGrid>
              <a:tr h="616656">
                <a:tc>
                  <a:txBody>
                    <a:bodyPr/>
                    <a:lstStyle/>
                    <a:p>
                      <a:r>
                        <a:rPr lang="en-US" sz="2400" dirty="0"/>
                        <a:t>Class</a:t>
                      </a:r>
                      <a:endParaRPr lang="en-US" sz="2400" dirty="0">
                        <a:latin typeface="Helvetica Neue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Frequency</a:t>
                      </a:r>
                      <a:endParaRPr lang="en-US" sz="2400" dirty="0">
                        <a:latin typeface="Helvetica Neue" panose="020B060402020202020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32531"/>
                  </a:ext>
                </a:extLst>
              </a:tr>
              <a:tr h="616656">
                <a:tc>
                  <a:txBody>
                    <a:bodyPr/>
                    <a:lstStyle/>
                    <a:p>
                      <a:r>
                        <a:rPr lang="en-US" sz="2000" dirty="0"/>
                        <a:t>Country</a:t>
                      </a:r>
                      <a:endParaRPr lang="en-US" sz="2000" dirty="0">
                        <a:latin typeface="Helvetica Neue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102</a:t>
                      </a:r>
                      <a:endParaRPr lang="en-US" sz="2000" dirty="0">
                        <a:latin typeface="Helvetica Neue" panose="020B060402020202020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0048834"/>
                  </a:ext>
                </a:extLst>
              </a:tr>
              <a:tr h="616656">
                <a:tc>
                  <a:txBody>
                    <a:bodyPr/>
                    <a:lstStyle/>
                    <a:p>
                      <a:r>
                        <a:rPr lang="en-US" sz="2000" dirty="0"/>
                        <a:t>EDM</a:t>
                      </a:r>
                      <a:endParaRPr lang="en-US" sz="2000" dirty="0">
                        <a:latin typeface="Helvetica Neue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158</a:t>
                      </a:r>
                      <a:endParaRPr lang="en-US" sz="2000" dirty="0">
                        <a:latin typeface="Helvetica Neue" panose="020B060402020202020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7621911"/>
                  </a:ext>
                </a:extLst>
              </a:tr>
              <a:tr h="616656">
                <a:tc>
                  <a:txBody>
                    <a:bodyPr/>
                    <a:lstStyle/>
                    <a:p>
                      <a:r>
                        <a:rPr lang="en-US" sz="2000" dirty="0"/>
                        <a:t>Rap</a:t>
                      </a:r>
                      <a:endParaRPr lang="en-US" sz="2000" dirty="0">
                        <a:latin typeface="Helvetica Neue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129</a:t>
                      </a:r>
                      <a:endParaRPr lang="en-US" sz="2000" dirty="0">
                        <a:latin typeface="Helvetica Neue" panose="020B060402020202020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458726"/>
                  </a:ext>
                </a:extLst>
              </a:tr>
              <a:tr h="616656">
                <a:tc>
                  <a:txBody>
                    <a:bodyPr/>
                    <a:lstStyle/>
                    <a:p>
                      <a:r>
                        <a:rPr lang="en-US" sz="2000" dirty="0"/>
                        <a:t>RnB</a:t>
                      </a:r>
                      <a:endParaRPr lang="en-US" sz="2000" dirty="0">
                        <a:latin typeface="Helvetica Neue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120</a:t>
                      </a:r>
                      <a:endParaRPr lang="en-US" sz="2000" dirty="0">
                        <a:latin typeface="Helvetica Neue" panose="020B060402020202020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1095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9490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07A32A5-D389-4EB2-BDF2-C33A2DDC97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589" y="1044030"/>
            <a:ext cx="5486401" cy="365760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1B6081D-D3E8-4209-B85B-EB1C655A6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97294" y="1580330"/>
            <a:ext cx="11776" cy="6606369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EF10F2B6-AE16-4ADC-AB9C-472F2670F3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0741" y="1044030"/>
            <a:ext cx="5486402" cy="365760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8CA55E4-1295-45C8-BA05-5A9E705B7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96562" y="4876797"/>
            <a:ext cx="446816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8C5794E-A9A1-4A23-AF68-C79A78223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51022" y="4876797"/>
            <a:ext cx="4468165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9945273E-C1B4-4C58-9B91-AB29D5633A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589" y="5349871"/>
            <a:ext cx="5479552" cy="3657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6399A05-6071-4F5F-880B-11A3421C69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10740" y="5346889"/>
            <a:ext cx="5486400" cy="366217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3;p19">
            <a:extLst>
              <a:ext uri="{FF2B5EF4-FFF2-40B4-BE49-F238E27FC236}">
                <a16:creationId xmlns:a16="http://schemas.microsoft.com/office/drawing/2014/main" id="{202194EA-A770-4326-9106-FBFB32CC262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52500" y="444500"/>
            <a:ext cx="11099800" cy="16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</a:pPr>
            <a:r>
              <a:rPr lang="en-US" sz="8000" b="0" i="0" u="none" strike="noStrike" cap="none" dirty="0">
                <a:solidFill>
                  <a:schemeClr val="bg2">
                    <a:lumMod val="60000"/>
                    <a:lumOff val="40000"/>
                  </a:schemeClr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ML Modelling: KNN</a:t>
            </a:r>
            <a:endParaRPr sz="8000" b="0" i="0" u="none" strike="noStrike" cap="none" dirty="0">
              <a:solidFill>
                <a:schemeClr val="bg2">
                  <a:lumMod val="60000"/>
                  <a:lumOff val="40000"/>
                </a:schemeClr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" name="Google Shape;94;p19">
            <a:extLst>
              <a:ext uri="{FF2B5EF4-FFF2-40B4-BE49-F238E27FC236}">
                <a16:creationId xmlns:a16="http://schemas.microsoft.com/office/drawing/2014/main" id="{F324E92A-7997-40EB-826B-D8E728B9F8D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52550" y="2554300"/>
            <a:ext cx="11099700" cy="56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lang="en-US" dirty="0"/>
          </a:p>
          <a:p>
            <a:pPr marL="0" lvl="0" indent="0">
              <a:spcBef>
                <a:spcPts val="0"/>
              </a:spcBef>
              <a:buNone/>
            </a:pPr>
            <a:endParaRPr lang="en-US" dirty="0"/>
          </a:p>
          <a:p>
            <a:pPr marL="444500" lvl="0" indent="-444500">
              <a:spcBef>
                <a:spcPts val="0"/>
              </a:spcBef>
            </a:pPr>
            <a:r>
              <a:rPr lang="en-US" dirty="0"/>
              <a:t>Within genre similarity</a:t>
            </a:r>
          </a:p>
          <a:p>
            <a:pPr marL="444500" lvl="0" indent="-444500">
              <a:spcBef>
                <a:spcPts val="0"/>
              </a:spcBef>
            </a:pPr>
            <a:endParaRPr lang="en-US" dirty="0"/>
          </a:p>
          <a:p>
            <a:pPr marL="444500" lvl="0" indent="-444500">
              <a:spcBef>
                <a:spcPts val="0"/>
              </a:spcBef>
            </a:pPr>
            <a:r>
              <a:rPr lang="en-US" dirty="0"/>
              <a:t>Main hyperparameter is K</a:t>
            </a:r>
          </a:p>
          <a:p>
            <a:pPr marL="444500" lvl="0" indent="-444500">
              <a:spcBef>
                <a:spcPts val="0"/>
              </a:spcBef>
            </a:pPr>
            <a:endParaRPr lang="en-US" dirty="0"/>
          </a:p>
          <a:p>
            <a:pPr marL="444500" lvl="0" indent="-444500">
              <a:spcBef>
                <a:spcPts val="0"/>
              </a:spcBef>
            </a:pPr>
            <a:r>
              <a:rPr lang="en-US" dirty="0"/>
              <a:t>10-fold cross validation to get optimum value for K over a range of [1,30], K = 26,cv accuracy = 0.657</a:t>
            </a:r>
          </a:p>
          <a:p>
            <a:pPr marL="444500" lvl="0" indent="-444500">
              <a:spcBef>
                <a:spcPts val="0"/>
              </a:spcBef>
            </a:pPr>
            <a:endParaRPr lang="en-US" dirty="0"/>
          </a:p>
          <a:p>
            <a:pPr marL="4445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3;p19">
            <a:extLst>
              <a:ext uri="{FF2B5EF4-FFF2-40B4-BE49-F238E27FC236}">
                <a16:creationId xmlns:a16="http://schemas.microsoft.com/office/drawing/2014/main" id="{202194EA-A770-4326-9106-FBFB32CC262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52499" y="444500"/>
            <a:ext cx="11713633" cy="16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</a:pPr>
            <a:r>
              <a:rPr lang="en-US" sz="6600" b="0" i="0" u="none" strike="noStrike" cap="none" dirty="0">
                <a:solidFill>
                  <a:schemeClr val="bg2">
                    <a:lumMod val="60000"/>
                    <a:lumOff val="40000"/>
                  </a:schemeClr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ML Modelling: Random Forest</a:t>
            </a:r>
            <a:endParaRPr sz="6600" b="0" i="0" u="none" strike="noStrike" cap="none" dirty="0">
              <a:solidFill>
                <a:schemeClr val="bg2">
                  <a:lumMod val="60000"/>
                  <a:lumOff val="40000"/>
                </a:schemeClr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" name="Google Shape;94;p19">
            <a:extLst>
              <a:ext uri="{FF2B5EF4-FFF2-40B4-BE49-F238E27FC236}">
                <a16:creationId xmlns:a16="http://schemas.microsoft.com/office/drawing/2014/main" id="{F324E92A-7997-40EB-826B-D8E728B9F8D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52550" y="1727200"/>
            <a:ext cx="11099700" cy="4233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lang="en-US" dirty="0"/>
          </a:p>
          <a:p>
            <a:pPr marL="0" lvl="0" indent="0">
              <a:spcBef>
                <a:spcPts val="0"/>
              </a:spcBef>
              <a:buNone/>
            </a:pPr>
            <a:endParaRPr lang="en-US" dirty="0"/>
          </a:p>
          <a:p>
            <a:pPr marL="444500" lvl="0" indent="-444500">
              <a:spcBef>
                <a:spcPts val="0"/>
              </a:spcBef>
            </a:pPr>
            <a:r>
              <a:rPr lang="en-US" dirty="0"/>
              <a:t>Robust and able to form complex relationships between features</a:t>
            </a:r>
          </a:p>
          <a:p>
            <a:pPr marL="444500" lvl="0" indent="-444500">
              <a:spcBef>
                <a:spcPts val="0"/>
              </a:spcBef>
            </a:pPr>
            <a:endParaRPr lang="en-US" dirty="0"/>
          </a:p>
          <a:p>
            <a:pPr marL="444500" lvl="0" indent="-444500">
              <a:spcBef>
                <a:spcPts val="0"/>
              </a:spcBef>
            </a:pPr>
            <a:r>
              <a:rPr lang="en-US" dirty="0"/>
              <a:t>Randomized Grid Search and 10-fold cross validation due to large hyperparameter space</a:t>
            </a:r>
          </a:p>
          <a:p>
            <a:pPr marL="444500" lvl="0" indent="-444500">
              <a:spcBef>
                <a:spcPts val="0"/>
              </a:spcBef>
            </a:pPr>
            <a:endParaRPr lang="en-US" dirty="0"/>
          </a:p>
          <a:p>
            <a:pPr marL="4445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aphicFrame>
        <p:nvGraphicFramePr>
          <p:cNvPr id="4" name="Table 2">
            <a:extLst>
              <a:ext uri="{FF2B5EF4-FFF2-40B4-BE49-F238E27FC236}">
                <a16:creationId xmlns:a16="http://schemas.microsoft.com/office/drawing/2014/main" id="{29F24C0C-2841-45A9-A9B2-4C8210BE36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8199040"/>
              </p:ext>
            </p:extLst>
          </p:nvPr>
        </p:nvGraphicFramePr>
        <p:xfrm>
          <a:off x="7484532" y="5850076"/>
          <a:ext cx="4262968" cy="3167664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131484">
                  <a:extLst>
                    <a:ext uri="{9D8B030D-6E8A-4147-A177-3AD203B41FA5}">
                      <a16:colId xmlns:a16="http://schemas.microsoft.com/office/drawing/2014/main" val="1270980694"/>
                    </a:ext>
                  </a:extLst>
                </a:gridCol>
                <a:gridCol w="2131484">
                  <a:extLst>
                    <a:ext uri="{9D8B030D-6E8A-4147-A177-3AD203B41FA5}">
                      <a16:colId xmlns:a16="http://schemas.microsoft.com/office/drawing/2014/main" val="1986420720"/>
                    </a:ext>
                  </a:extLst>
                </a:gridCol>
              </a:tblGrid>
              <a:tr h="616656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Helvetica Neue" panose="020B0604020202020204" charset="0"/>
                        </a:rPr>
                        <a:t>No. of Trees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Helvetica Neue" panose="020B0604020202020204" charset="0"/>
                        </a:rPr>
                        <a:t>100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32531"/>
                  </a:ext>
                </a:extLst>
              </a:tr>
              <a:tr h="616656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Helvetica Neue" panose="020B0604020202020204" charset="0"/>
                        </a:rPr>
                        <a:t>Max Depth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Helvetica Neue" panose="020B0604020202020204" charset="0"/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0048834"/>
                  </a:ext>
                </a:extLst>
              </a:tr>
              <a:tr h="616656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Helvetica Neue" panose="020B0604020202020204" charset="0"/>
                        </a:rPr>
                        <a:t>Min sample split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Helvetica Neue" panose="020B0604020202020204" charset="0"/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7621911"/>
                  </a:ext>
                </a:extLst>
              </a:tr>
              <a:tr h="616656">
                <a:tc>
                  <a:txBody>
                    <a:bodyPr/>
                    <a:lstStyle/>
                    <a:p>
                      <a:r>
                        <a:rPr lang="en-US" sz="2000" dirty="0"/>
                        <a:t>Min sample in leaf</a:t>
                      </a:r>
                      <a:endParaRPr lang="en-US" sz="2000" dirty="0">
                        <a:latin typeface="Helvetica Neue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</a:t>
                      </a:r>
                      <a:endParaRPr lang="en-US" sz="2000" dirty="0">
                        <a:latin typeface="Helvetica Neue" panose="020B060402020202020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458726"/>
                  </a:ext>
                </a:extLst>
              </a:tr>
              <a:tr h="616656">
                <a:tc>
                  <a:txBody>
                    <a:bodyPr/>
                    <a:lstStyle/>
                    <a:p>
                      <a:r>
                        <a:rPr lang="en-US" sz="2000" dirty="0"/>
                        <a:t>Rest</a:t>
                      </a:r>
                      <a:endParaRPr lang="en-US" sz="2000" dirty="0">
                        <a:latin typeface="Helvetica Neue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Default values</a:t>
                      </a:r>
                      <a:endParaRPr lang="en-US" sz="2000" dirty="0">
                        <a:latin typeface="Helvetica Neue" panose="020B060402020202020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1095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2740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952500" y="444500"/>
            <a:ext cx="11099700" cy="21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</a:pPr>
            <a:r>
              <a:rPr lang="en-US" sz="8000" i="0" u="none" strike="noStrike" cap="none" dirty="0">
                <a:solidFill>
                  <a:schemeClr val="bg2">
                    <a:lumMod val="60000"/>
                    <a:lumOff val="40000"/>
                  </a:schemeClr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Results: KNN</a:t>
            </a:r>
            <a:endParaRPr sz="8000" i="0" u="none" strike="noStrike" cap="none" dirty="0">
              <a:solidFill>
                <a:schemeClr val="bg2">
                  <a:lumMod val="60000"/>
                  <a:lumOff val="40000"/>
                </a:schemeClr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B51EB9A-E5DF-4DE8-ABD6-51702480FF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637087"/>
              </p:ext>
            </p:extLst>
          </p:nvPr>
        </p:nvGraphicFramePr>
        <p:xfrm>
          <a:off x="376563" y="2287715"/>
          <a:ext cx="6793494" cy="4862286"/>
        </p:xfrm>
        <a:graphic>
          <a:graphicData uri="http://schemas.openxmlformats.org/drawingml/2006/table">
            <a:tbl>
              <a:tblPr firstRow="1" firstCol="1" bandRow="1"/>
              <a:tblGrid>
                <a:gridCol w="1626408">
                  <a:extLst>
                    <a:ext uri="{9D8B030D-6E8A-4147-A177-3AD203B41FA5}">
                      <a16:colId xmlns:a16="http://schemas.microsoft.com/office/drawing/2014/main" val="2638774382"/>
                    </a:ext>
                  </a:extLst>
                </a:gridCol>
                <a:gridCol w="1364343">
                  <a:extLst>
                    <a:ext uri="{9D8B030D-6E8A-4147-A177-3AD203B41FA5}">
                      <a16:colId xmlns:a16="http://schemas.microsoft.com/office/drawing/2014/main" val="3999479118"/>
                    </a:ext>
                  </a:extLst>
                </a:gridCol>
                <a:gridCol w="1364343">
                  <a:extLst>
                    <a:ext uri="{9D8B030D-6E8A-4147-A177-3AD203B41FA5}">
                      <a16:colId xmlns:a16="http://schemas.microsoft.com/office/drawing/2014/main" val="4260164132"/>
                    </a:ext>
                  </a:extLst>
                </a:gridCol>
                <a:gridCol w="1190172">
                  <a:extLst>
                    <a:ext uri="{9D8B030D-6E8A-4147-A177-3AD203B41FA5}">
                      <a16:colId xmlns:a16="http://schemas.microsoft.com/office/drawing/2014/main" val="2450835089"/>
                    </a:ext>
                  </a:extLst>
                </a:gridCol>
                <a:gridCol w="1248228">
                  <a:extLst>
                    <a:ext uri="{9D8B030D-6E8A-4147-A177-3AD203B41FA5}">
                      <a16:colId xmlns:a16="http://schemas.microsoft.com/office/drawing/2014/main" val="3405533465"/>
                    </a:ext>
                  </a:extLst>
                </a:gridCol>
              </a:tblGrid>
              <a:tr h="1011750">
                <a:tc gridSpan="5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dirty="0">
                          <a:effectLst/>
                          <a:latin typeface="Helvetica Neue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KNN</a:t>
                      </a:r>
                      <a:endParaRPr lang="en-US" sz="2400" b="1" dirty="0">
                        <a:effectLst/>
                        <a:latin typeface="Helvetica Neue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1" dirty="0">
                        <a:effectLst/>
                        <a:latin typeface="Helvetica Neue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2984298"/>
                  </a:ext>
                </a:extLst>
              </a:tr>
              <a:tr h="6717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 dirty="0">
                          <a:effectLst/>
                          <a:latin typeface="Helvetica Neue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Precision</a:t>
                      </a:r>
                      <a:endParaRPr lang="en-US" sz="1800" dirty="0">
                        <a:effectLst/>
                        <a:latin typeface="Helvetica Neue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 dirty="0">
                          <a:effectLst/>
                          <a:latin typeface="Helvetica Neue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Recall</a:t>
                      </a:r>
                      <a:endParaRPr lang="en-US" sz="1800" dirty="0">
                        <a:effectLst/>
                        <a:latin typeface="Helvetica Neue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 dirty="0">
                          <a:effectLst/>
                          <a:latin typeface="Helvetica Neue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F1 Score</a:t>
                      </a:r>
                      <a:endParaRPr lang="en-US" sz="1800" dirty="0">
                        <a:effectLst/>
                        <a:latin typeface="Helvetica Neue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 dirty="0">
                          <a:effectLst/>
                          <a:latin typeface="Helvetica Neue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No. in Test set</a:t>
                      </a:r>
                      <a:endParaRPr lang="en-US" sz="1800" dirty="0">
                        <a:effectLst/>
                        <a:latin typeface="Helvetica Neue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6098878"/>
                  </a:ext>
                </a:extLst>
              </a:tr>
              <a:tr h="6717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Helvetica Neue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Country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Helvetica Neue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Helvetica Neue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Helvetica Neue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Helvetica Neue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6641432"/>
                  </a:ext>
                </a:extLst>
              </a:tr>
              <a:tr h="6267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Helvetica Neue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EDM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Helvetica Neue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Helvetica Neue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Helvetica Neue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Helvetica Neue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183465"/>
                  </a:ext>
                </a:extLst>
              </a:tr>
              <a:tr h="6267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Helvetica Neue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RnB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Helvetica Neue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Helvetica Neue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Helvetica Neue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Helvetica Neue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1623121"/>
                  </a:ext>
                </a:extLst>
              </a:tr>
              <a:tr h="6267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Helvetica Neue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Rap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Helvetica Neue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Helvetica Neue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Helvetica Neue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Helvetica Neue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4556074"/>
                  </a:ext>
                </a:extLst>
              </a:tr>
              <a:tr h="626755">
                <a:tc gridSpan="5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Helvetica Neue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KNN Overall Accuracy: 0.65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Helvetica Neue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Helvetica Neue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Helvetica Neue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Helvetica Neue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3609581"/>
                  </a:ext>
                </a:extLst>
              </a:tr>
            </a:tbl>
          </a:graphicData>
        </a:graphic>
      </p:graphicFrame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5BB8410-F01B-4144-9B52-AF09C897BA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22" t="5592" r="12210" b="2147"/>
          <a:stretch/>
        </p:blipFill>
        <p:spPr>
          <a:xfrm>
            <a:off x="7243033" y="5090985"/>
            <a:ext cx="5458179" cy="4218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007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952500" y="444500"/>
            <a:ext cx="11099700" cy="21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</a:pPr>
            <a:r>
              <a:rPr lang="en-US" sz="8000" b="0" i="0" u="none" strike="noStrike" cap="none" dirty="0">
                <a:solidFill>
                  <a:schemeClr val="bg2">
                    <a:lumMod val="60000"/>
                    <a:lumOff val="40000"/>
                  </a:schemeClr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Results: Random Forest</a:t>
            </a:r>
            <a:endParaRPr sz="8000" b="0" i="0" u="none" strike="noStrike" cap="none" dirty="0">
              <a:solidFill>
                <a:schemeClr val="bg2">
                  <a:lumMod val="60000"/>
                  <a:lumOff val="40000"/>
                </a:schemeClr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B51EB9A-E5DF-4DE8-ABD6-51702480FF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0489287"/>
              </p:ext>
            </p:extLst>
          </p:nvPr>
        </p:nvGraphicFramePr>
        <p:xfrm>
          <a:off x="536221" y="2603600"/>
          <a:ext cx="5748466" cy="4813078"/>
        </p:xfrm>
        <a:graphic>
          <a:graphicData uri="http://schemas.openxmlformats.org/drawingml/2006/table">
            <a:tbl>
              <a:tblPr firstRow="1" firstCol="1" bandRow="1"/>
              <a:tblGrid>
                <a:gridCol w="1452236">
                  <a:extLst>
                    <a:ext uri="{9D8B030D-6E8A-4147-A177-3AD203B41FA5}">
                      <a16:colId xmlns:a16="http://schemas.microsoft.com/office/drawing/2014/main" val="263877438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34617032"/>
                    </a:ext>
                  </a:extLst>
                </a:gridCol>
                <a:gridCol w="1059543">
                  <a:extLst>
                    <a:ext uri="{9D8B030D-6E8A-4147-A177-3AD203B41FA5}">
                      <a16:colId xmlns:a16="http://schemas.microsoft.com/office/drawing/2014/main" val="2439948205"/>
                    </a:ext>
                  </a:extLst>
                </a:gridCol>
                <a:gridCol w="1030514">
                  <a:extLst>
                    <a:ext uri="{9D8B030D-6E8A-4147-A177-3AD203B41FA5}">
                      <a16:colId xmlns:a16="http://schemas.microsoft.com/office/drawing/2014/main" val="3756459015"/>
                    </a:ext>
                  </a:extLst>
                </a:gridCol>
                <a:gridCol w="1045030">
                  <a:extLst>
                    <a:ext uri="{9D8B030D-6E8A-4147-A177-3AD203B41FA5}">
                      <a16:colId xmlns:a16="http://schemas.microsoft.com/office/drawing/2014/main" val="3405533465"/>
                    </a:ext>
                  </a:extLst>
                </a:gridCol>
              </a:tblGrid>
              <a:tr h="732462">
                <a:tc gridSpan="5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Helvetica Neue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Random Forest</a:t>
                      </a:r>
                      <a:endParaRPr lang="en-US" sz="2000" b="1" dirty="0">
                        <a:effectLst/>
                        <a:latin typeface="Helvetica Neue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1" dirty="0">
                        <a:effectLst/>
                        <a:latin typeface="Helvetica Neue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2984298"/>
                  </a:ext>
                </a:extLst>
              </a:tr>
              <a:tr h="6976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 dirty="0">
                          <a:effectLst/>
                          <a:latin typeface="Helvetica Neue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Precision</a:t>
                      </a:r>
                      <a:endParaRPr lang="en-US" sz="1800" dirty="0">
                        <a:effectLst/>
                        <a:latin typeface="Helvetica Neue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 dirty="0">
                          <a:effectLst/>
                          <a:latin typeface="Helvetica Neue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Recall</a:t>
                      </a:r>
                      <a:endParaRPr lang="en-US" sz="1800" dirty="0">
                        <a:effectLst/>
                        <a:latin typeface="Helvetica Neue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 dirty="0">
                          <a:effectLst/>
                          <a:latin typeface="Helvetica Neue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F1 Score</a:t>
                      </a:r>
                      <a:endParaRPr lang="en-US" sz="1800" dirty="0">
                        <a:effectLst/>
                        <a:latin typeface="Helvetica Neue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 dirty="0">
                          <a:effectLst/>
                          <a:latin typeface="Helvetica Neue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No. in Test set</a:t>
                      </a:r>
                      <a:endParaRPr lang="en-US" sz="1800" dirty="0">
                        <a:effectLst/>
                        <a:latin typeface="Helvetica Neue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6098878"/>
                  </a:ext>
                </a:extLst>
              </a:tr>
              <a:tr h="6976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Helvetica Neue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Country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Helvetica Neue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Helvetica Neue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Helvetica Neue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0.75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Helvetica Neue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Helvetica Neue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6641432"/>
                  </a:ext>
                </a:extLst>
              </a:tr>
              <a:tr h="65095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Helvetica Neue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EDM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Helvetica Neue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Helvetica Neue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Helvetica Neue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0.75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Helvetica Neue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Helvetica Neue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183465"/>
                  </a:ext>
                </a:extLst>
              </a:tr>
              <a:tr h="65095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Helvetica Neue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RnB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Helvetica Neue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Helvetica Neue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Helvetica Neue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0.61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Helvetica Neue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Helvetica Neue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1623121"/>
                  </a:ext>
                </a:extLst>
              </a:tr>
              <a:tr h="65095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Helvetica Neue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Rap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Helvetica Neue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Helvetica Neue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Helvetica Neue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0.81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Helvetica Neue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Helvetica Neue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4556074"/>
                  </a:ext>
                </a:extLst>
              </a:tr>
              <a:tr h="650953">
                <a:tc gridSpan="5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Helvetica Neue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Random Forest Overall Accuracy: 0.73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Helvetica Neue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Helvetica Neue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Helvetica Neue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Helvetica Neue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3609581"/>
                  </a:ext>
                </a:extLst>
              </a:tr>
            </a:tbl>
          </a:graphicData>
        </a:graphic>
      </p:graphicFrame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B8F141D-114B-4105-8DDE-7CA692FCA9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78" t="4323" r="11987" b="759"/>
          <a:stretch/>
        </p:blipFill>
        <p:spPr>
          <a:xfrm>
            <a:off x="6966856" y="5010139"/>
            <a:ext cx="5501723" cy="433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390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952500" y="444500"/>
            <a:ext cx="11099700" cy="21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</a:pPr>
            <a:r>
              <a:rPr lang="en-US" sz="8000" b="0" i="0" u="none" strike="noStrike" cap="none" dirty="0">
                <a:solidFill>
                  <a:schemeClr val="bg2">
                    <a:lumMod val="60000"/>
                    <a:lumOff val="40000"/>
                  </a:schemeClr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Results: Summary</a:t>
            </a:r>
            <a:endParaRPr sz="8000" b="0" i="0" u="none" strike="noStrike" cap="none" dirty="0">
              <a:solidFill>
                <a:schemeClr val="bg2">
                  <a:lumMod val="60000"/>
                  <a:lumOff val="40000"/>
                </a:schemeClr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B51EB9A-E5DF-4DE8-ABD6-51702480FF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1826183"/>
              </p:ext>
            </p:extLst>
          </p:nvPr>
        </p:nvGraphicFramePr>
        <p:xfrm>
          <a:off x="986164" y="2603600"/>
          <a:ext cx="11066036" cy="5104527"/>
        </p:xfrm>
        <a:graphic>
          <a:graphicData uri="http://schemas.openxmlformats.org/drawingml/2006/table">
            <a:tbl>
              <a:tblPr firstRow="1" firstCol="1" bandRow="1"/>
              <a:tblGrid>
                <a:gridCol w="2294065">
                  <a:extLst>
                    <a:ext uri="{9D8B030D-6E8A-4147-A177-3AD203B41FA5}">
                      <a16:colId xmlns:a16="http://schemas.microsoft.com/office/drawing/2014/main" val="2638774382"/>
                    </a:ext>
                  </a:extLst>
                </a:gridCol>
                <a:gridCol w="1364342">
                  <a:extLst>
                    <a:ext uri="{9D8B030D-6E8A-4147-A177-3AD203B41FA5}">
                      <a16:colId xmlns:a16="http://schemas.microsoft.com/office/drawing/2014/main" val="3999479118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4260164132"/>
                    </a:ext>
                  </a:extLst>
                </a:gridCol>
                <a:gridCol w="757011">
                  <a:extLst>
                    <a:ext uri="{9D8B030D-6E8A-4147-A177-3AD203B41FA5}">
                      <a16:colId xmlns:a16="http://schemas.microsoft.com/office/drawing/2014/main" val="2450835089"/>
                    </a:ext>
                  </a:extLst>
                </a:gridCol>
                <a:gridCol w="534761">
                  <a:extLst>
                    <a:ext uri="{9D8B030D-6E8A-4147-A177-3AD203B41FA5}">
                      <a16:colId xmlns:a16="http://schemas.microsoft.com/office/drawing/2014/main" val="344602025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234617032"/>
                    </a:ext>
                  </a:extLst>
                </a:gridCol>
                <a:gridCol w="1288556">
                  <a:extLst>
                    <a:ext uri="{9D8B030D-6E8A-4147-A177-3AD203B41FA5}">
                      <a16:colId xmlns:a16="http://schemas.microsoft.com/office/drawing/2014/main" val="2439948205"/>
                    </a:ext>
                  </a:extLst>
                </a:gridCol>
                <a:gridCol w="1284001">
                  <a:extLst>
                    <a:ext uri="{9D8B030D-6E8A-4147-A177-3AD203B41FA5}">
                      <a16:colId xmlns:a16="http://schemas.microsoft.com/office/drawing/2014/main" val="3756459015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3405533465"/>
                    </a:ext>
                  </a:extLst>
                </a:gridCol>
              </a:tblGrid>
              <a:tr h="7145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Helvetica Neue Light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dirty="0">
                          <a:effectLst/>
                          <a:latin typeface="Helvetica Neue Light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KNN</a:t>
                      </a:r>
                      <a:endParaRPr lang="en-US" sz="2400" b="1" dirty="0">
                        <a:effectLst/>
                        <a:latin typeface="Helvetica Neue Light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dirty="0">
                          <a:effectLst/>
                          <a:latin typeface="Helvetica Neue Light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Random Forest</a:t>
                      </a:r>
                      <a:endParaRPr lang="en-US" sz="2400" b="1" dirty="0">
                        <a:effectLst/>
                        <a:latin typeface="Helvetica Neue Light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Helvetica Neue Light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Helvetica Neue Light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2984298"/>
                  </a:ext>
                </a:extLst>
              </a:tr>
              <a:tr h="76586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Helvetica Neue Light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 dirty="0">
                          <a:effectLst/>
                          <a:latin typeface="Helvetica Neue Light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Precision</a:t>
                      </a:r>
                      <a:endParaRPr lang="en-US" sz="2000" dirty="0">
                        <a:effectLst/>
                        <a:latin typeface="Helvetica Neue Light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 dirty="0">
                          <a:effectLst/>
                          <a:latin typeface="Helvetica Neue Light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Recall</a:t>
                      </a:r>
                      <a:endParaRPr lang="en-US" sz="2000" dirty="0">
                        <a:effectLst/>
                        <a:latin typeface="Helvetica Neue Light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 dirty="0">
                          <a:effectLst/>
                          <a:latin typeface="Helvetica Neue Light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F1 Score</a:t>
                      </a:r>
                      <a:endParaRPr lang="en-US" sz="2000" dirty="0">
                        <a:effectLst/>
                        <a:latin typeface="Helvetica Neue Light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 dirty="0">
                          <a:effectLst/>
                          <a:latin typeface="Helvetica Neue Light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Precision</a:t>
                      </a:r>
                      <a:endParaRPr lang="en-US" sz="2000" dirty="0">
                        <a:effectLst/>
                        <a:latin typeface="Helvetica Neue Light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 dirty="0">
                          <a:effectLst/>
                          <a:latin typeface="Helvetica Neue Light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Recall</a:t>
                      </a:r>
                      <a:endParaRPr lang="en-US" sz="2000" dirty="0">
                        <a:effectLst/>
                        <a:latin typeface="Helvetica Neue Light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 dirty="0">
                          <a:effectLst/>
                          <a:latin typeface="Helvetica Neue Light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F1 Score</a:t>
                      </a:r>
                      <a:endParaRPr lang="en-US" sz="2000" dirty="0">
                        <a:effectLst/>
                        <a:latin typeface="Helvetica Neue Light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 dirty="0">
                          <a:effectLst/>
                          <a:latin typeface="Helvetica Neue Light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No. in Test set</a:t>
                      </a:r>
                      <a:endParaRPr lang="en-US" sz="2000" dirty="0">
                        <a:effectLst/>
                        <a:latin typeface="Helvetica Neue Light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6098878"/>
                  </a:ext>
                </a:extLst>
              </a:tr>
              <a:tr h="76586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Helvetica Neue Light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Country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Helvetica Neue Light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Helvetica Neue Light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Helvetica Neue Light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Helvetica Neue Light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Helvetica Neue Light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  <a:latin typeface="Helvetica Neue Light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0.75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Helvetica Neue Light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Helvetica Neue Light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6641432"/>
                  </a:ext>
                </a:extLst>
              </a:tr>
              <a:tr h="7145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Helvetica Neue Light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EDM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Helvetica Neue Light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Helvetica Neue Light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Helvetica Neue Light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Helvetica Neue Light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Helvetica Neue Light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  <a:latin typeface="Helvetica Neue Light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0.75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Helvetica Neue Light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Helvetica Neue Light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183465"/>
                  </a:ext>
                </a:extLst>
              </a:tr>
              <a:tr h="7145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Helvetica Neue Light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RnB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Helvetica Neue Light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Helvetica Neue Light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Helvetica Neue Light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Helvetica Neue Light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Helvetica Neue Light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  <a:latin typeface="Helvetica Neue Light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0.61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Helvetica Neue Light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Helvetica Neue Light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1623121"/>
                  </a:ext>
                </a:extLst>
              </a:tr>
              <a:tr h="7145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Helvetica Neue Light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Rap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Helvetica Neue Light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Helvetica Neue Light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Helvetica Neue Light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Helvetica Neue Light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Helvetica Neue Light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  <a:latin typeface="Helvetica Neue Light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0.81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Helvetica Neue Light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Helvetica Neue Light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4556074"/>
                  </a:ext>
                </a:extLst>
              </a:tr>
              <a:tr h="714559"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Helvetica Neue Light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KNN Overall Accuracy: 0.65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Helvetica Neue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Helvetica Neue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Helvetica Neue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Helvetica Neue Light" panose="020B060402020202020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RF Overall Accuracy: 0.73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Helvetica Neue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Helvetica Neue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Helvetica Neue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Helvetica Neue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3609581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5C163DFE-E9BB-478A-9F33-DAE8A562454B}"/>
              </a:ext>
            </a:extLst>
          </p:cNvPr>
          <p:cNvSpPr/>
          <p:nvPr/>
        </p:nvSpPr>
        <p:spPr>
          <a:xfrm>
            <a:off x="952500" y="8108771"/>
            <a:ext cx="1028155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4500" lvl="0"/>
            <a:r>
              <a:rPr lang="en-US" sz="3600" dirty="0">
                <a:solidFill>
                  <a:srgbClr val="980000"/>
                </a:solidFill>
                <a:latin typeface="Helvetica Neue Light" panose="020B0604020202020204" charset="0"/>
              </a:rPr>
              <a:t>Overall, Random Forest had a better class level accuracy and overall accuracy</a:t>
            </a:r>
            <a:endParaRPr lang="en-US" sz="3600" dirty="0">
              <a:latin typeface="Helvetica Neue Light" panose="020B0604020202020204" charset="0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1284</Words>
  <Application>Microsoft Office PowerPoint</Application>
  <PresentationFormat>Custom</PresentationFormat>
  <Paragraphs>235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Helvetica Neue</vt:lpstr>
      <vt:lpstr>Helvetica Neue Light</vt:lpstr>
      <vt:lpstr>Times New Roman</vt:lpstr>
      <vt:lpstr>Arial</vt:lpstr>
      <vt:lpstr>Calibri</vt:lpstr>
      <vt:lpstr>White</vt:lpstr>
      <vt:lpstr>Music Genre Classification</vt:lpstr>
      <vt:lpstr>This project</vt:lpstr>
      <vt:lpstr>Dataset</vt:lpstr>
      <vt:lpstr>PowerPoint Presentation</vt:lpstr>
      <vt:lpstr>ML Modelling: KNN</vt:lpstr>
      <vt:lpstr>ML Modelling: Random Forest</vt:lpstr>
      <vt:lpstr>Results: KNN</vt:lpstr>
      <vt:lpstr>Results: Random Forest</vt:lpstr>
      <vt:lpstr>Results: Summary</vt:lpstr>
      <vt:lpstr>Conclusions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Genre Classification</dc:title>
  <dc:creator>Louis Gomez</dc:creator>
  <cp:lastModifiedBy>Louis Gomez</cp:lastModifiedBy>
  <cp:revision>12</cp:revision>
  <dcterms:created xsi:type="dcterms:W3CDTF">2019-11-30T23:58:29Z</dcterms:created>
  <dcterms:modified xsi:type="dcterms:W3CDTF">2019-12-03T00:54:04Z</dcterms:modified>
</cp:coreProperties>
</file>