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3"/>
  </p:sldMasterIdLst>
  <p:notesMasterIdLst>
    <p:notesMasterId r:id="rId5"/>
  </p:notesMasterIdLst>
  <p:handoutMasterIdLst>
    <p:handoutMasterId r:id="rId31"/>
  </p:handoutMasterIdLst>
  <p:sldIdLst>
    <p:sldId id="469" r:id="rId4"/>
    <p:sldId id="470" r:id="rId6"/>
    <p:sldId id="472" r:id="rId7"/>
    <p:sldId id="467" r:id="rId8"/>
    <p:sldId id="422" r:id="rId9"/>
    <p:sldId id="423" r:id="rId10"/>
    <p:sldId id="425" r:id="rId11"/>
    <p:sldId id="424" r:id="rId12"/>
    <p:sldId id="426" r:id="rId13"/>
    <p:sldId id="427" r:id="rId14"/>
    <p:sldId id="444" r:id="rId15"/>
    <p:sldId id="428" r:id="rId16"/>
    <p:sldId id="429" r:id="rId17"/>
    <p:sldId id="430" r:id="rId18"/>
    <p:sldId id="431" r:id="rId19"/>
    <p:sldId id="432" r:id="rId20"/>
    <p:sldId id="433" r:id="rId21"/>
    <p:sldId id="434" r:id="rId22"/>
    <p:sldId id="435" r:id="rId23"/>
    <p:sldId id="436" r:id="rId24"/>
    <p:sldId id="437" r:id="rId25"/>
    <p:sldId id="438" r:id="rId26"/>
    <p:sldId id="439" r:id="rId27"/>
    <p:sldId id="440" r:id="rId28"/>
    <p:sldId id="441" r:id="rId29"/>
    <p:sldId id="445" r:id="rId30"/>
  </p:sldIdLst>
  <p:sldSz cx="9144000" cy="6858000" type="screen4x3"/>
  <p:notesSz cx="6858000" cy="9296400"/>
  <p:defaultTextStyle>
    <a:defPPr>
      <a:defRPr lang="de-AT"/>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C79"/>
    <a:srgbClr val="FF9933"/>
    <a:srgbClr val="FFD03B"/>
    <a:srgbClr val="006600"/>
    <a:srgbClr val="FFFF66"/>
    <a:srgbClr val="FF0000"/>
    <a:srgbClr val="00FF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868"/>
    <p:restoredTop sz="85572"/>
  </p:normalViewPr>
  <p:slideViewPr>
    <p:cSldViewPr showGuides="1">
      <p:cViewPr varScale="1">
        <p:scale>
          <a:sx n="83" d="100"/>
          <a:sy n="83" d="100"/>
        </p:scale>
        <p:origin x="1502"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9746" name="Rectangle 2"/>
          <p:cNvSpPr>
            <a:spLocks noGrp="1" noChangeArrowheads="1"/>
          </p:cNvSpPr>
          <p:nvPr>
            <p:ph type="hdr" sz="quarter"/>
          </p:nvPr>
        </p:nvSpPr>
        <p:spPr bwMode="auto">
          <a:xfrm>
            <a:off x="0" y="0"/>
            <a:ext cx="2973388" cy="465138"/>
          </a:xfrm>
          <a:prstGeom prst="rect">
            <a:avLst/>
          </a:prstGeom>
          <a:noFill/>
          <a:ln w="9525">
            <a:noFill/>
            <a:miter lim="800000"/>
          </a:ln>
          <a:effectLst/>
        </p:spPr>
        <p:txBody>
          <a:bodyPr vert="horz" wrap="square" lIns="89273" tIns="44636" rIns="89273" bIns="44636" numCol="1" anchor="t" anchorCtr="0" compatLnSpc="1"/>
          <a:lstStyle>
            <a:lvl1pPr defTabSz="892175" eaLnBrk="1" hangingPunct="1">
              <a:defRPr sz="1200">
                <a:latin typeface="Arial" panose="020B0604020202020204" pitchFamily="34" charset="0"/>
              </a:defRPr>
            </a:lvl1pPr>
          </a:lstStyle>
          <a:p>
            <a:pPr marL="0" marR="0" lvl="0" indent="0" algn="l" defTabSz="892175"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9747" name="Rectangle 3"/>
          <p:cNvSpPr>
            <a:spLocks noGrp="1" noChangeArrowheads="1"/>
          </p:cNvSpPr>
          <p:nvPr>
            <p:ph type="dt" sz="quarter" idx="1"/>
          </p:nvPr>
        </p:nvSpPr>
        <p:spPr bwMode="auto">
          <a:xfrm>
            <a:off x="3884613" y="0"/>
            <a:ext cx="2973388" cy="465138"/>
          </a:xfrm>
          <a:prstGeom prst="rect">
            <a:avLst/>
          </a:prstGeom>
          <a:noFill/>
          <a:ln w="9525">
            <a:noFill/>
            <a:miter lim="800000"/>
          </a:ln>
          <a:effectLst/>
        </p:spPr>
        <p:txBody>
          <a:bodyPr vert="horz" wrap="square" lIns="89273" tIns="44636" rIns="89273" bIns="44636" numCol="1" anchor="t" anchorCtr="0" compatLnSpc="1"/>
          <a:lstStyle>
            <a:lvl1pPr algn="r" defTabSz="892175" eaLnBrk="1" hangingPunct="1">
              <a:defRPr sz="1200">
                <a:latin typeface="Arial" panose="020B0604020202020204" pitchFamily="34" charset="0"/>
              </a:defRPr>
            </a:lvl1pPr>
          </a:lstStyle>
          <a:p>
            <a:pPr marL="0" marR="0" lvl="0" indent="0" algn="r" defTabSz="892175"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9748" name="Rectangle 4"/>
          <p:cNvSpPr>
            <a:spLocks noGrp="1" noChangeArrowheads="1"/>
          </p:cNvSpPr>
          <p:nvPr>
            <p:ph type="ftr" sz="quarter" idx="2"/>
          </p:nvPr>
        </p:nvSpPr>
        <p:spPr bwMode="auto">
          <a:xfrm>
            <a:off x="0" y="8831263"/>
            <a:ext cx="2973388" cy="465138"/>
          </a:xfrm>
          <a:prstGeom prst="rect">
            <a:avLst/>
          </a:prstGeom>
          <a:noFill/>
          <a:ln w="9525">
            <a:noFill/>
            <a:miter lim="800000"/>
          </a:ln>
          <a:effectLst/>
        </p:spPr>
        <p:txBody>
          <a:bodyPr vert="horz" wrap="square" lIns="89273" tIns="44636" rIns="89273" bIns="44636" numCol="1" anchor="b" anchorCtr="0" compatLnSpc="1"/>
          <a:lstStyle>
            <a:lvl1pPr defTabSz="892175" eaLnBrk="1" hangingPunct="1">
              <a:defRPr sz="1200">
                <a:latin typeface="Arial" panose="020B0604020202020204" pitchFamily="34" charset="0"/>
              </a:defRPr>
            </a:lvl1pPr>
          </a:lstStyle>
          <a:p>
            <a:pPr marL="0" marR="0" lvl="0" indent="0" algn="l" defTabSz="892175"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9749" name="Rectangle 5"/>
          <p:cNvSpPr>
            <a:spLocks noGrp="1" noChangeArrowheads="1"/>
          </p:cNvSpPr>
          <p:nvPr>
            <p:ph type="sldNum" sz="quarter" idx="3"/>
          </p:nvPr>
        </p:nvSpPr>
        <p:spPr bwMode="auto">
          <a:xfrm>
            <a:off x="3884613" y="8831263"/>
            <a:ext cx="2973388" cy="465138"/>
          </a:xfrm>
          <a:prstGeom prst="rect">
            <a:avLst/>
          </a:prstGeom>
          <a:noFill/>
          <a:ln w="9525">
            <a:noFill/>
            <a:miter lim="800000"/>
          </a:ln>
          <a:effectLst/>
        </p:spPr>
        <p:txBody>
          <a:bodyPr vert="horz" wrap="square" lIns="89273" tIns="44636" rIns="89273" bIns="44636" numCol="1" anchor="b" anchorCtr="0" compatLnSpc="1"/>
          <a:p>
            <a:pPr lvl="0" algn="r" defTabSz="892175" eaLnBrk="1" hangingPunct="1">
              <a:buNone/>
            </a:pPr>
            <a:fld id="{9A0DB2DC-4C9A-4742-B13C-FB6460FD3503}" type="slidenum">
              <a:rPr lang="en-GB" altLang="en-US" sz="1200" dirty="0"/>
            </a:fld>
            <a:endParaRPr lang="en-GB"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2"/>
          <p:cNvSpPr>
            <a:spLocks noGrp="1" noChangeArrowheads="1"/>
          </p:cNvSpPr>
          <p:nvPr>
            <p:ph type="hdr" sz="quarter"/>
          </p:nvPr>
        </p:nvSpPr>
        <p:spPr bwMode="auto">
          <a:xfrm>
            <a:off x="0" y="0"/>
            <a:ext cx="2973388" cy="465138"/>
          </a:xfrm>
          <a:prstGeom prst="rect">
            <a:avLst/>
          </a:prstGeom>
          <a:noFill/>
          <a:ln w="9525">
            <a:noFill/>
            <a:miter lim="800000"/>
          </a:ln>
          <a:effectLst/>
        </p:spPr>
        <p:txBody>
          <a:bodyPr vert="horz" wrap="square" lIns="89273" tIns="44636" rIns="89273" bIns="44636" numCol="1" anchor="t" anchorCtr="0" compatLnSpc="1"/>
          <a:lstStyle>
            <a:lvl1pPr defTabSz="892175" eaLnBrk="1" hangingPunct="1">
              <a:defRPr sz="1200">
                <a:latin typeface="Arial" panose="020B0604020202020204" pitchFamily="34" charset="0"/>
              </a:defRPr>
            </a:lvl1pPr>
          </a:lstStyle>
          <a:p>
            <a:pPr marL="0" marR="0" lvl="0" indent="0" algn="l" defTabSz="892175" rtl="0" eaLnBrk="1" fontAlgn="base" latinLnBrk="0" hangingPunct="1">
              <a:lnSpc>
                <a:spcPct val="100000"/>
              </a:lnSpc>
              <a:spcBef>
                <a:spcPct val="0"/>
              </a:spcBef>
              <a:spcAft>
                <a:spcPct val="0"/>
              </a:spcAft>
              <a:buClrTx/>
              <a:buSzTx/>
              <a:buFontTx/>
              <a:buNone/>
              <a:defRPr/>
            </a:pPr>
            <a:endParaRPr kumimoji="0" lang="de-AT"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147" name="Rectangle 3"/>
          <p:cNvSpPr>
            <a:spLocks noGrp="1" noChangeArrowheads="1"/>
          </p:cNvSpPr>
          <p:nvPr>
            <p:ph type="dt" idx="1"/>
          </p:nvPr>
        </p:nvSpPr>
        <p:spPr bwMode="auto">
          <a:xfrm>
            <a:off x="3883025" y="0"/>
            <a:ext cx="2973388" cy="465138"/>
          </a:xfrm>
          <a:prstGeom prst="rect">
            <a:avLst/>
          </a:prstGeom>
          <a:noFill/>
          <a:ln w="9525">
            <a:noFill/>
            <a:miter lim="800000"/>
          </a:ln>
          <a:effectLst/>
        </p:spPr>
        <p:txBody>
          <a:bodyPr vert="horz" wrap="square" lIns="89273" tIns="44636" rIns="89273" bIns="44636" numCol="1" anchor="t" anchorCtr="0" compatLnSpc="1"/>
          <a:lstStyle>
            <a:lvl1pPr algn="r" defTabSz="892175" eaLnBrk="1" hangingPunct="1">
              <a:defRPr sz="1200">
                <a:latin typeface="Arial" panose="020B0604020202020204" pitchFamily="34" charset="0"/>
              </a:defRPr>
            </a:lvl1pPr>
          </a:lstStyle>
          <a:p>
            <a:pPr marL="0" marR="0" lvl="0" indent="0" algn="r" defTabSz="892175" rtl="0" eaLnBrk="1" fontAlgn="base" latinLnBrk="0" hangingPunct="1">
              <a:lnSpc>
                <a:spcPct val="100000"/>
              </a:lnSpc>
              <a:spcBef>
                <a:spcPct val="0"/>
              </a:spcBef>
              <a:spcAft>
                <a:spcPct val="0"/>
              </a:spcAft>
              <a:buClrTx/>
              <a:buSzTx/>
              <a:buFontTx/>
              <a:buNone/>
              <a:defRPr/>
            </a:pPr>
            <a:endParaRPr kumimoji="0" lang="de-AT"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052" name="Rectangle 4"/>
          <p:cNvSpPr>
            <a:spLocks noGrp="1" noRot="1" noTextEdit="1"/>
          </p:cNvSpPr>
          <p:nvPr>
            <p:ph type="sldImg" idx="2"/>
          </p:nvPr>
        </p:nvSpPr>
        <p:spPr>
          <a:xfrm>
            <a:off x="1104900" y="696913"/>
            <a:ext cx="4648200" cy="348615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685800" y="4416425"/>
            <a:ext cx="5486400" cy="4183063"/>
          </a:xfrm>
          <a:prstGeom prst="rect">
            <a:avLst/>
          </a:prstGeom>
          <a:noFill/>
          <a:ln w="9525">
            <a:noFill/>
            <a:miter lim="800000"/>
          </a:ln>
          <a:effectLst/>
        </p:spPr>
        <p:txBody>
          <a:bodyPr vert="horz" wrap="square" lIns="89273" tIns="44636" rIns="89273" bIns="44636"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de-AT"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Click to edit Master text styles</a:t>
            </a:r>
            <a:endParaRPr kumimoji="0" lang="de-AT"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de-AT"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Second level</a:t>
            </a:r>
            <a:endParaRPr kumimoji="0" lang="de-AT"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de-AT"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Third level</a:t>
            </a:r>
            <a:endParaRPr kumimoji="0" lang="de-AT"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de-AT"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Fourth level</a:t>
            </a:r>
            <a:endParaRPr kumimoji="0" lang="de-AT"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de-AT"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Fifth level</a:t>
            </a:r>
            <a:endParaRPr kumimoji="0" lang="de-AT"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150" name="Rectangle 6"/>
          <p:cNvSpPr>
            <a:spLocks noGrp="1" noChangeArrowheads="1"/>
          </p:cNvSpPr>
          <p:nvPr>
            <p:ph type="ftr" sz="quarter" idx="4"/>
          </p:nvPr>
        </p:nvSpPr>
        <p:spPr bwMode="auto">
          <a:xfrm>
            <a:off x="0" y="8829675"/>
            <a:ext cx="2973388" cy="465138"/>
          </a:xfrm>
          <a:prstGeom prst="rect">
            <a:avLst/>
          </a:prstGeom>
          <a:noFill/>
          <a:ln w="9525">
            <a:noFill/>
            <a:miter lim="800000"/>
          </a:ln>
          <a:effectLst/>
        </p:spPr>
        <p:txBody>
          <a:bodyPr vert="horz" wrap="square" lIns="89273" tIns="44636" rIns="89273" bIns="44636" numCol="1" anchor="b" anchorCtr="0" compatLnSpc="1"/>
          <a:lstStyle>
            <a:lvl1pPr defTabSz="892175" eaLnBrk="1" hangingPunct="1">
              <a:defRPr sz="1200">
                <a:latin typeface="Arial" panose="020B0604020202020204" pitchFamily="34" charset="0"/>
              </a:defRPr>
            </a:lvl1pPr>
          </a:lstStyle>
          <a:p>
            <a:pPr marL="0" marR="0" lvl="0" indent="0" algn="l" defTabSz="892175" rtl="0" eaLnBrk="1" fontAlgn="base" latinLnBrk="0" hangingPunct="1">
              <a:lnSpc>
                <a:spcPct val="100000"/>
              </a:lnSpc>
              <a:spcBef>
                <a:spcPct val="0"/>
              </a:spcBef>
              <a:spcAft>
                <a:spcPct val="0"/>
              </a:spcAft>
              <a:buClrTx/>
              <a:buSzTx/>
              <a:buFontTx/>
              <a:buNone/>
              <a:defRPr/>
            </a:pPr>
            <a:endParaRPr kumimoji="0" lang="de-AT"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151" name="Rectangle 7"/>
          <p:cNvSpPr>
            <a:spLocks noGrp="1" noChangeArrowheads="1"/>
          </p:cNvSpPr>
          <p:nvPr>
            <p:ph type="sldNum" sz="quarter" idx="5"/>
          </p:nvPr>
        </p:nvSpPr>
        <p:spPr bwMode="auto">
          <a:xfrm>
            <a:off x="3883025" y="8829675"/>
            <a:ext cx="2973388" cy="465138"/>
          </a:xfrm>
          <a:prstGeom prst="rect">
            <a:avLst/>
          </a:prstGeom>
          <a:noFill/>
          <a:ln w="9525">
            <a:noFill/>
            <a:miter lim="800000"/>
          </a:ln>
          <a:effectLst/>
        </p:spPr>
        <p:txBody>
          <a:bodyPr vert="horz" wrap="square" lIns="89273" tIns="44636" rIns="89273" bIns="44636" numCol="1" anchor="b" anchorCtr="0" compatLnSpc="1"/>
          <a:p>
            <a:pPr lvl="0" algn="r" defTabSz="892175" eaLnBrk="1" hangingPunct="1">
              <a:buNone/>
            </a:pPr>
            <a:fld id="{9A0DB2DC-4C9A-4742-B13C-FB6460FD3503}" type="slidenum">
              <a:rPr lang="de-AT" altLang="en-US" sz="1200" dirty="0"/>
            </a:fld>
            <a:endParaRPr lang="de-AT"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image" Target="../media/image1.wmf"/><Relationship Id="rId3" Type="http://schemas.openxmlformats.org/officeDocument/2006/relationships/oleObject" Target="../embeddings/oleObject1.bin"/><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p:nvPr/>
        </p:nvSpPr>
        <p:spPr>
          <a:xfrm>
            <a:off x="3883025" y="0"/>
            <a:ext cx="2976563" cy="466725"/>
          </a:xfrm>
          <a:prstGeom prst="rect">
            <a:avLst/>
          </a:prstGeom>
          <a:noFill/>
          <a:ln w="9525">
            <a:noFill/>
          </a:ln>
        </p:spPr>
        <p:txBody>
          <a:bodyPr wrap="none" anchor="ctr" anchorCtr="0"/>
          <a:p>
            <a:pPr lvl="0" eaLnBrk="1" hangingPunct="1">
              <a:spcBef>
                <a:spcPct val="0"/>
              </a:spcBef>
            </a:pPr>
            <a:endParaRPr lang="en-US" altLang="x-none" sz="2400" dirty="0"/>
          </a:p>
        </p:txBody>
      </p:sp>
      <p:sp>
        <p:nvSpPr>
          <p:cNvPr id="40963" name="Rectangle 3"/>
          <p:cNvSpPr/>
          <p:nvPr/>
        </p:nvSpPr>
        <p:spPr>
          <a:xfrm>
            <a:off x="-3175" y="0"/>
            <a:ext cx="2973388" cy="466725"/>
          </a:xfrm>
          <a:prstGeom prst="rect">
            <a:avLst/>
          </a:prstGeom>
          <a:noFill/>
          <a:ln w="9525">
            <a:noFill/>
          </a:ln>
        </p:spPr>
        <p:txBody>
          <a:bodyPr wrap="none" anchor="ctr" anchorCtr="0"/>
          <a:p>
            <a:pPr lvl="0" eaLnBrk="1" hangingPunct="1">
              <a:spcBef>
                <a:spcPct val="0"/>
              </a:spcBef>
            </a:pPr>
            <a:endParaRPr lang="en-US" altLang="x-none" sz="2400" dirty="0"/>
          </a:p>
        </p:txBody>
      </p:sp>
      <p:sp>
        <p:nvSpPr>
          <p:cNvPr id="40964" name="Rectangle 4"/>
          <p:cNvSpPr>
            <a:spLocks noGrp="1"/>
          </p:cNvSpPr>
          <p:nvPr>
            <p:ph type="body" idx="1"/>
          </p:nvPr>
        </p:nvSpPr>
        <p:spPr>
          <a:xfrm>
            <a:off x="412750" y="4852988"/>
            <a:ext cx="6029325" cy="3819525"/>
          </a:xfrm>
        </p:spPr>
        <p:txBody>
          <a:bodyPr wrap="square" lIns="93272" tIns="46636" rIns="93272" bIns="46636" anchor="t" anchorCtr="0"/>
          <a:p>
            <a:pPr lvl="0" defTabSz="401955">
              <a:tabLst>
                <a:tab pos="457200" algn="l"/>
              </a:tabLst>
            </a:pPr>
            <a:r>
              <a:rPr lang="en-US" altLang="x-none" dirty="0"/>
              <a:t>The ORDER BY Clause</a:t>
            </a:r>
            <a:endParaRPr lang="en-US" altLang="x-none" dirty="0"/>
          </a:p>
          <a:p>
            <a:pPr marL="114300" lvl="1" indent="0" defTabSz="401955">
              <a:tabLst>
                <a:tab pos="457200" algn="l"/>
              </a:tabLst>
            </a:pPr>
            <a:r>
              <a:rPr lang="en-US" altLang="x-none" dirty="0"/>
              <a:t>The order of rows returned in a query result is undefined. The </a:t>
            </a:r>
            <a:r>
              <a:rPr lang="en-US" altLang="x-none" dirty="0">
                <a:solidFill>
                  <a:srgbClr val="FC0128"/>
                </a:solidFill>
              </a:rPr>
              <a:t>ORDER BY </a:t>
            </a:r>
            <a:r>
              <a:rPr lang="en-US" altLang="x-none" dirty="0"/>
              <a:t>clause can be used to sort the rows. If you use the ORDER BY clause, you must place last. You can specify an expression or an alias to sort. </a:t>
            </a:r>
            <a:endParaRPr lang="en-US" altLang="x-none" dirty="0"/>
          </a:p>
          <a:p>
            <a:pPr lvl="0" defTabSz="401955">
              <a:tabLst>
                <a:tab pos="457200" algn="l"/>
              </a:tabLst>
            </a:pPr>
            <a:r>
              <a:rPr lang="en-US" altLang="x-none" dirty="0"/>
              <a:t>Syntax</a:t>
            </a:r>
            <a:endParaRPr lang="en-US" altLang="x-none" dirty="0"/>
          </a:p>
          <a:p>
            <a:pPr lvl="0" defTabSz="401955">
              <a:tabLst>
                <a:tab pos="457200" algn="l"/>
              </a:tabLst>
            </a:pPr>
            <a:endParaRPr lang="en-US" altLang="x-none" sz="500" dirty="0"/>
          </a:p>
          <a:p>
            <a:pPr lvl="0" algn="just" defTabSz="401955">
              <a:spcBef>
                <a:spcPct val="0"/>
              </a:spcBef>
              <a:tabLst>
                <a:tab pos="457200" algn="l"/>
              </a:tabLst>
            </a:pPr>
            <a:r>
              <a:rPr lang="en-US" altLang="x-none" b="1" dirty="0">
                <a:latin typeface="Courier New" panose="02070309020205020404" pitchFamily="49" charset="0"/>
              </a:rPr>
              <a:t> 	</a:t>
            </a:r>
            <a:r>
              <a:rPr lang="en-US" altLang="x-none" b="1" dirty="0">
                <a:latin typeface="Times New Roman" panose="02020603050405020304" pitchFamily="18" charset="0"/>
              </a:rPr>
              <a:t>SELECT</a:t>
            </a:r>
            <a:r>
              <a:rPr lang="en-US" altLang="x-none" b="1" i="1" dirty="0">
                <a:latin typeface="Times New Roman" panose="02020603050405020304" pitchFamily="18" charset="0"/>
              </a:rPr>
              <a:t>	  	expr</a:t>
            </a:r>
            <a:r>
              <a:rPr lang="en-US" altLang="x-none" b="1" dirty="0">
                <a:latin typeface="Times New Roman" panose="02020603050405020304" pitchFamily="18" charset="0"/>
              </a:rPr>
              <a:t> </a:t>
            </a:r>
            <a:endParaRPr lang="en-US" altLang="x-none" b="1" dirty="0">
              <a:latin typeface="Times New Roman" panose="02020603050405020304" pitchFamily="18" charset="0"/>
            </a:endParaRPr>
          </a:p>
          <a:p>
            <a:pPr lvl="0" defTabSz="401955">
              <a:spcBef>
                <a:spcPct val="0"/>
              </a:spcBef>
              <a:tabLst>
                <a:tab pos="457200" algn="l"/>
              </a:tabLst>
            </a:pPr>
            <a:r>
              <a:rPr lang="en-US" altLang="x-none" b="1" dirty="0">
                <a:latin typeface="Times New Roman" panose="02020603050405020304" pitchFamily="18" charset="0"/>
              </a:rPr>
              <a:t> 	FROM 	  	</a:t>
            </a:r>
            <a:r>
              <a:rPr lang="en-US" altLang="x-none" b="1" i="1" dirty="0">
                <a:latin typeface="Times New Roman" panose="02020603050405020304" pitchFamily="18" charset="0"/>
              </a:rPr>
              <a:t>table</a:t>
            </a:r>
            <a:endParaRPr lang="en-US" altLang="x-none" b="1" dirty="0">
              <a:latin typeface="Times New Roman" panose="02020603050405020304" pitchFamily="18" charset="0"/>
            </a:endParaRPr>
          </a:p>
          <a:p>
            <a:pPr lvl="0" defTabSz="401955">
              <a:spcBef>
                <a:spcPct val="0"/>
              </a:spcBef>
              <a:tabLst>
                <a:tab pos="457200" algn="l"/>
              </a:tabLst>
            </a:pPr>
            <a:r>
              <a:rPr lang="en-US" altLang="x-none" b="1" dirty="0">
                <a:latin typeface="Times New Roman" panose="02020603050405020304" pitchFamily="18" charset="0"/>
              </a:rPr>
              <a:t> 	[WHERE 	  	</a:t>
            </a:r>
            <a:r>
              <a:rPr lang="en-US" altLang="x-none" b="1" i="1" dirty="0">
                <a:latin typeface="Times New Roman" panose="02020603050405020304" pitchFamily="18" charset="0"/>
              </a:rPr>
              <a:t>condition(s)</a:t>
            </a:r>
            <a:r>
              <a:rPr lang="en-US" altLang="x-none" b="1" dirty="0">
                <a:latin typeface="Times New Roman" panose="02020603050405020304" pitchFamily="18" charset="0"/>
              </a:rPr>
              <a:t>]</a:t>
            </a:r>
            <a:endParaRPr lang="en-US" altLang="x-none" b="1" dirty="0">
              <a:latin typeface="Times New Roman" panose="02020603050405020304" pitchFamily="18" charset="0"/>
            </a:endParaRPr>
          </a:p>
          <a:p>
            <a:pPr lvl="0" defTabSz="401955">
              <a:spcBef>
                <a:spcPct val="0"/>
              </a:spcBef>
              <a:tabLst>
                <a:tab pos="457200" algn="l"/>
              </a:tabLst>
            </a:pPr>
            <a:r>
              <a:rPr lang="en-US" altLang="x-none" b="1" dirty="0">
                <a:latin typeface="Times New Roman" panose="02020603050405020304" pitchFamily="18" charset="0"/>
              </a:rPr>
              <a:t> 	[ORDER BY	{</a:t>
            </a:r>
            <a:r>
              <a:rPr lang="en-US" altLang="x-none" b="1" i="1" dirty="0">
                <a:latin typeface="Times New Roman" panose="02020603050405020304" pitchFamily="18" charset="0"/>
              </a:rPr>
              <a:t>column</a:t>
            </a:r>
            <a:r>
              <a:rPr lang="en-US" altLang="x-none" b="1" dirty="0">
                <a:latin typeface="Times New Roman" panose="02020603050405020304" pitchFamily="18" charset="0"/>
              </a:rPr>
              <a:t>, </a:t>
            </a:r>
            <a:r>
              <a:rPr lang="en-US" altLang="x-none" b="1" i="1" dirty="0">
                <a:latin typeface="Times New Roman" panose="02020603050405020304" pitchFamily="18" charset="0"/>
              </a:rPr>
              <a:t>expr</a:t>
            </a:r>
            <a:r>
              <a:rPr lang="en-US" altLang="x-none" b="1" dirty="0">
                <a:latin typeface="Times New Roman" panose="02020603050405020304" pitchFamily="18" charset="0"/>
              </a:rPr>
              <a:t>} [ASC|DESC]];</a:t>
            </a:r>
            <a:endParaRPr lang="en-US" altLang="x-none" b="1" dirty="0">
              <a:latin typeface="Times New Roman" panose="02020603050405020304" pitchFamily="18" charset="0"/>
            </a:endParaRPr>
          </a:p>
          <a:p>
            <a:pPr lvl="0" algn="just" defTabSz="401955">
              <a:lnSpc>
                <a:spcPct val="112000"/>
              </a:lnSpc>
              <a:spcBef>
                <a:spcPct val="0"/>
              </a:spcBef>
              <a:tabLst>
                <a:tab pos="457200" algn="l"/>
              </a:tabLst>
            </a:pPr>
            <a:endParaRPr lang="en-US" altLang="x-none" b="1" dirty="0">
              <a:latin typeface="Times" pitchFamily="18" charset="0"/>
            </a:endParaRPr>
          </a:p>
          <a:p>
            <a:pPr marL="114300" lvl="1" indent="0" defTabSz="401955">
              <a:spcBef>
                <a:spcPct val="0"/>
              </a:spcBef>
              <a:tabLst>
                <a:tab pos="457200" algn="l"/>
              </a:tabLst>
            </a:pPr>
            <a:r>
              <a:rPr lang="en-US" altLang="x-none" b="1" dirty="0"/>
              <a:t>where:</a:t>
            </a:r>
            <a:r>
              <a:rPr lang="en-US" altLang="x-none" dirty="0"/>
              <a:t>	ORDER BY		specifies the order in which the retrieved rows are displayed</a:t>
            </a:r>
            <a:endParaRPr lang="en-US" altLang="x-none" dirty="0">
              <a:latin typeface="Times" pitchFamily="18" charset="0"/>
            </a:endParaRPr>
          </a:p>
          <a:p>
            <a:pPr marL="114300" lvl="1" indent="0" defTabSz="401955">
              <a:spcBef>
                <a:spcPct val="0"/>
              </a:spcBef>
              <a:tabLst>
                <a:tab pos="457200" algn="l"/>
              </a:tabLst>
            </a:pPr>
            <a:r>
              <a:rPr lang="en-US" altLang="x-none" dirty="0">
                <a:latin typeface="Times" pitchFamily="18" charset="0"/>
              </a:rPr>
              <a:t>		</a:t>
            </a:r>
            <a:r>
              <a:rPr lang="en-US" altLang="x-none" dirty="0">
                <a:solidFill>
                  <a:srgbClr val="FC0128"/>
                </a:solidFill>
                <a:latin typeface="Times" pitchFamily="18" charset="0"/>
              </a:rPr>
              <a:t>ASC	</a:t>
            </a:r>
            <a:r>
              <a:rPr lang="en-US" altLang="x-none" dirty="0">
                <a:latin typeface="Times" pitchFamily="18" charset="0"/>
              </a:rPr>
              <a:t>		orders the rows in ascending order (this is the default order)</a:t>
            </a:r>
            <a:endParaRPr lang="en-US" altLang="x-none" dirty="0">
              <a:latin typeface="Times" pitchFamily="18" charset="0"/>
            </a:endParaRPr>
          </a:p>
          <a:p>
            <a:pPr marL="114300" lvl="1" indent="0" defTabSz="401955">
              <a:spcBef>
                <a:spcPct val="0"/>
              </a:spcBef>
              <a:tabLst>
                <a:tab pos="457200" algn="l"/>
              </a:tabLst>
            </a:pPr>
            <a:r>
              <a:rPr lang="en-US" altLang="x-none" dirty="0">
                <a:latin typeface="Times" pitchFamily="18" charset="0"/>
              </a:rPr>
              <a:t>		</a:t>
            </a:r>
            <a:r>
              <a:rPr lang="en-US" altLang="x-none" dirty="0">
                <a:solidFill>
                  <a:srgbClr val="FC0128"/>
                </a:solidFill>
                <a:latin typeface="Times" pitchFamily="18" charset="0"/>
              </a:rPr>
              <a:t>DESC	</a:t>
            </a:r>
            <a:r>
              <a:rPr lang="en-US" altLang="x-none" dirty="0">
                <a:latin typeface="Times" pitchFamily="18" charset="0"/>
              </a:rPr>
              <a:t>		orders the rows in descending order</a:t>
            </a:r>
            <a:endParaRPr lang="en-US" altLang="x-none" dirty="0">
              <a:latin typeface="Times" pitchFamily="18" charset="0"/>
            </a:endParaRPr>
          </a:p>
          <a:p>
            <a:pPr marL="114300" lvl="1" indent="0" defTabSz="401955">
              <a:spcBef>
                <a:spcPct val="0"/>
              </a:spcBef>
              <a:tabLst>
                <a:tab pos="457200" algn="l"/>
              </a:tabLst>
            </a:pPr>
            <a:endParaRPr lang="en-US" altLang="x-none" dirty="0"/>
          </a:p>
          <a:p>
            <a:pPr marL="114300" lvl="1" indent="0" defTabSz="401955">
              <a:spcBef>
                <a:spcPct val="0"/>
              </a:spcBef>
              <a:tabLst>
                <a:tab pos="457200" algn="l"/>
              </a:tabLst>
            </a:pPr>
            <a:r>
              <a:rPr lang="en-US" altLang="x-none" dirty="0"/>
              <a:t>If the ORDER BY clause is not used, the sort order is undefined, and the Oracle Server may not fetch rows in the same order for the same query twice. Use the ORDER BY clause to display the rows in a specific order.</a:t>
            </a:r>
            <a:endParaRPr lang="en-US" altLang="x-none" dirty="0"/>
          </a:p>
        </p:txBody>
      </p:sp>
      <p:sp>
        <p:nvSpPr>
          <p:cNvPr id="40965" name="Rectangle 5"/>
          <p:cNvSpPr>
            <a:spLocks noGrp="1" noRot="1" noTextEdit="1"/>
          </p:cNvSpPr>
          <p:nvPr>
            <p:ph type="sldImg"/>
          </p:nvPr>
        </p:nvSpPr>
        <p:spPr>
          <a:xfrm>
            <a:off x="434975" y="155575"/>
            <a:ext cx="5983288" cy="4487863"/>
          </a:xfrm>
          <a:ln w="12700">
            <a:solidFill>
              <a:schemeClr val="tx1">
                <a:alpha val="100000"/>
              </a:schemeClr>
            </a:solidFill>
          </a:ln>
        </p:spPr>
      </p:sp>
      <p:sp>
        <p:nvSpPr>
          <p:cNvPr id="40966" name="Rectangle 6"/>
          <p:cNvSpPr/>
          <p:nvPr/>
        </p:nvSpPr>
        <p:spPr>
          <a:xfrm>
            <a:off x="617538" y="5913438"/>
            <a:ext cx="5662612" cy="777875"/>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x-none" sz="2400" dirty="0"/>
          </a:p>
        </p:txBody>
      </p:sp>
      <p:grpSp>
        <p:nvGrpSpPr>
          <p:cNvPr id="40967" name="Group 7"/>
          <p:cNvGrpSpPr/>
          <p:nvPr/>
        </p:nvGrpSpPr>
        <p:grpSpPr>
          <a:xfrm>
            <a:off x="165100" y="7532688"/>
            <a:ext cx="285750" cy="307975"/>
            <a:chOff x="103" y="4659"/>
            <a:chExt cx="179" cy="191"/>
          </a:xfrm>
        </p:grpSpPr>
        <p:sp>
          <p:nvSpPr>
            <p:cNvPr id="40968" name="Freeform 8"/>
            <p:cNvSpPr/>
            <p:nvPr/>
          </p:nvSpPr>
          <p:spPr>
            <a:xfrm>
              <a:off x="103" y="4659"/>
              <a:ext cx="179" cy="183"/>
            </a:xfrm>
            <a:custGeom>
              <a:avLst/>
              <a:gdLst/>
              <a:ahLst/>
              <a:cxnLst>
                <a:cxn ang="0">
                  <a:pos x="178" y="182"/>
                </a:cxn>
                <a:cxn ang="0">
                  <a:pos x="178" y="0"/>
                </a:cxn>
                <a:cxn ang="0">
                  <a:pos x="0" y="0"/>
                </a:cxn>
                <a:cxn ang="0">
                  <a:pos x="0" y="182"/>
                </a:cxn>
                <a:cxn ang="0">
                  <a:pos x="178" y="182"/>
                </a:cxn>
              </a:cxnLst>
              <a:pathLst>
                <a:path w="179" h="183">
                  <a:moveTo>
                    <a:pt x="178" y="182"/>
                  </a:moveTo>
                  <a:lnTo>
                    <a:pt x="178" y="0"/>
                  </a:lnTo>
                  <a:lnTo>
                    <a:pt x="0" y="0"/>
                  </a:lnTo>
                  <a:lnTo>
                    <a:pt x="0" y="182"/>
                  </a:lnTo>
                  <a:lnTo>
                    <a:pt x="178" y="182"/>
                  </a:lnTo>
                </a:path>
              </a:pathLst>
            </a:custGeom>
            <a:solidFill>
              <a:srgbClr val="000000">
                <a:alpha val="100000"/>
              </a:srgbClr>
            </a:solidFill>
            <a:ln w="9525">
              <a:noFill/>
            </a:ln>
          </p:spPr>
          <p:txBody>
            <a:bodyPr/>
            <a:p>
              <a:endParaRPr lang="en-US"/>
            </a:p>
          </p:txBody>
        </p:sp>
        <p:sp>
          <p:nvSpPr>
            <p:cNvPr id="40969" name="Freeform 9"/>
            <p:cNvSpPr/>
            <p:nvPr/>
          </p:nvSpPr>
          <p:spPr>
            <a:xfrm>
              <a:off x="184" y="4832"/>
              <a:ext cx="26" cy="18"/>
            </a:xfrm>
            <a:custGeom>
              <a:avLst/>
              <a:gdLst/>
              <a:ahLst/>
              <a:cxnLst>
                <a:cxn ang="0">
                  <a:pos x="25" y="17"/>
                </a:cxn>
                <a:cxn ang="0">
                  <a:pos x="25" y="0"/>
                </a:cxn>
                <a:cxn ang="0">
                  <a:pos x="0" y="0"/>
                </a:cxn>
                <a:cxn ang="0">
                  <a:pos x="0" y="17"/>
                </a:cxn>
                <a:cxn ang="0">
                  <a:pos x="25" y="17"/>
                </a:cxn>
              </a:cxnLst>
              <a:pathLst>
                <a:path w="26" h="18">
                  <a:moveTo>
                    <a:pt x="25" y="17"/>
                  </a:moveTo>
                  <a:lnTo>
                    <a:pt x="25" y="0"/>
                  </a:lnTo>
                  <a:lnTo>
                    <a:pt x="0" y="0"/>
                  </a:lnTo>
                  <a:lnTo>
                    <a:pt x="0" y="17"/>
                  </a:lnTo>
                  <a:lnTo>
                    <a:pt x="25" y="17"/>
                  </a:lnTo>
                </a:path>
              </a:pathLst>
            </a:custGeom>
            <a:solidFill>
              <a:srgbClr val="FFFFFF">
                <a:alpha val="100000"/>
              </a:srgbClr>
            </a:solidFill>
            <a:ln w="9525">
              <a:noFill/>
            </a:ln>
          </p:spPr>
          <p:txBody>
            <a:bodyPr/>
            <a:p>
              <a:endParaRPr lang="en-US"/>
            </a:p>
          </p:txBody>
        </p:sp>
        <p:sp>
          <p:nvSpPr>
            <p:cNvPr id="40970" name="Freeform 10"/>
            <p:cNvSpPr/>
            <p:nvPr/>
          </p:nvSpPr>
          <p:spPr>
            <a:xfrm>
              <a:off x="125" y="4711"/>
              <a:ext cx="33" cy="20"/>
            </a:xfrm>
            <a:custGeom>
              <a:avLst/>
              <a:gdLst/>
              <a:ahLst/>
              <a:cxnLst>
                <a:cxn ang="0">
                  <a:pos x="0" y="0"/>
                </a:cxn>
                <a:cxn ang="0">
                  <a:pos x="26" y="19"/>
                </a:cxn>
                <a:cxn ang="0">
                  <a:pos x="32" y="8"/>
                </a:cxn>
                <a:cxn ang="0">
                  <a:pos x="0" y="0"/>
                </a:cxn>
              </a:cxnLst>
              <a:pathLst>
                <a:path w="33" h="20">
                  <a:moveTo>
                    <a:pt x="0" y="0"/>
                  </a:moveTo>
                  <a:lnTo>
                    <a:pt x="26" y="19"/>
                  </a:lnTo>
                  <a:lnTo>
                    <a:pt x="32" y="8"/>
                  </a:lnTo>
                  <a:lnTo>
                    <a:pt x="0" y="0"/>
                  </a:lnTo>
                </a:path>
              </a:pathLst>
            </a:custGeom>
            <a:solidFill>
              <a:srgbClr val="FFFFFF">
                <a:alpha val="100000"/>
              </a:srgbClr>
            </a:solidFill>
            <a:ln w="9525">
              <a:noFill/>
            </a:ln>
          </p:spPr>
          <p:txBody>
            <a:bodyPr/>
            <a:p>
              <a:endParaRPr lang="en-US"/>
            </a:p>
          </p:txBody>
        </p:sp>
        <p:sp>
          <p:nvSpPr>
            <p:cNvPr id="40971" name="Freeform 11"/>
            <p:cNvSpPr/>
            <p:nvPr/>
          </p:nvSpPr>
          <p:spPr>
            <a:xfrm>
              <a:off x="236" y="4711"/>
              <a:ext cx="34" cy="20"/>
            </a:xfrm>
            <a:custGeom>
              <a:avLst/>
              <a:gdLst/>
              <a:ahLst/>
              <a:cxnLst>
                <a:cxn ang="0">
                  <a:pos x="33" y="0"/>
                </a:cxn>
                <a:cxn ang="0">
                  <a:pos x="6" y="19"/>
                </a:cxn>
                <a:cxn ang="0">
                  <a:pos x="0" y="9"/>
                </a:cxn>
                <a:cxn ang="0">
                  <a:pos x="33" y="0"/>
                </a:cxn>
              </a:cxnLst>
              <a:pathLst>
                <a:path w="34" h="20">
                  <a:moveTo>
                    <a:pt x="33" y="0"/>
                  </a:moveTo>
                  <a:lnTo>
                    <a:pt x="6" y="19"/>
                  </a:lnTo>
                  <a:lnTo>
                    <a:pt x="0" y="9"/>
                  </a:lnTo>
                  <a:lnTo>
                    <a:pt x="33" y="0"/>
                  </a:lnTo>
                </a:path>
              </a:pathLst>
            </a:custGeom>
            <a:solidFill>
              <a:srgbClr val="FFFFFF">
                <a:alpha val="100000"/>
              </a:srgbClr>
            </a:solidFill>
            <a:ln w="9525">
              <a:noFill/>
            </a:ln>
          </p:spPr>
          <p:txBody>
            <a:bodyPr/>
            <a:p>
              <a:endParaRPr lang="en-US"/>
            </a:p>
          </p:txBody>
        </p:sp>
        <p:sp>
          <p:nvSpPr>
            <p:cNvPr id="40972" name="Freeform 12"/>
            <p:cNvSpPr/>
            <p:nvPr/>
          </p:nvSpPr>
          <p:spPr>
            <a:xfrm>
              <a:off x="122" y="4750"/>
              <a:ext cx="34" cy="18"/>
            </a:xfrm>
            <a:custGeom>
              <a:avLst/>
              <a:gdLst/>
              <a:ahLst/>
              <a:cxnLst>
                <a:cxn ang="0">
                  <a:pos x="0" y="17"/>
                </a:cxn>
                <a:cxn ang="0">
                  <a:pos x="33" y="13"/>
                </a:cxn>
                <a:cxn ang="0">
                  <a:pos x="31" y="0"/>
                </a:cxn>
                <a:cxn ang="0">
                  <a:pos x="0" y="17"/>
                </a:cxn>
              </a:cxnLst>
              <a:pathLst>
                <a:path w="34" h="18">
                  <a:moveTo>
                    <a:pt x="0" y="17"/>
                  </a:moveTo>
                  <a:lnTo>
                    <a:pt x="33" y="13"/>
                  </a:lnTo>
                  <a:lnTo>
                    <a:pt x="31" y="0"/>
                  </a:lnTo>
                  <a:lnTo>
                    <a:pt x="0" y="17"/>
                  </a:lnTo>
                </a:path>
              </a:pathLst>
            </a:custGeom>
            <a:solidFill>
              <a:srgbClr val="FFFFFF">
                <a:alpha val="100000"/>
              </a:srgbClr>
            </a:solidFill>
            <a:ln w="9525">
              <a:noFill/>
            </a:ln>
          </p:spPr>
          <p:txBody>
            <a:bodyPr/>
            <a:p>
              <a:endParaRPr lang="en-US"/>
            </a:p>
          </p:txBody>
        </p:sp>
        <p:sp>
          <p:nvSpPr>
            <p:cNvPr id="40973" name="Freeform 13"/>
            <p:cNvSpPr/>
            <p:nvPr/>
          </p:nvSpPr>
          <p:spPr>
            <a:xfrm>
              <a:off x="238" y="4751"/>
              <a:ext cx="35" cy="18"/>
            </a:xfrm>
            <a:custGeom>
              <a:avLst/>
              <a:gdLst/>
              <a:ahLst/>
              <a:cxnLst>
                <a:cxn ang="0">
                  <a:pos x="34" y="17"/>
                </a:cxn>
                <a:cxn ang="0">
                  <a:pos x="0" y="14"/>
                </a:cxn>
                <a:cxn ang="0">
                  <a:pos x="2" y="0"/>
                </a:cxn>
                <a:cxn ang="0">
                  <a:pos x="34" y="17"/>
                </a:cxn>
              </a:cxnLst>
              <a:pathLst>
                <a:path w="35" h="18">
                  <a:moveTo>
                    <a:pt x="34" y="17"/>
                  </a:moveTo>
                  <a:lnTo>
                    <a:pt x="0" y="14"/>
                  </a:lnTo>
                  <a:lnTo>
                    <a:pt x="2" y="0"/>
                  </a:lnTo>
                  <a:lnTo>
                    <a:pt x="34" y="17"/>
                  </a:lnTo>
                </a:path>
              </a:pathLst>
            </a:custGeom>
            <a:solidFill>
              <a:srgbClr val="FFFFFF">
                <a:alpha val="100000"/>
              </a:srgbClr>
            </a:solidFill>
            <a:ln w="9525">
              <a:noFill/>
            </a:ln>
          </p:spPr>
          <p:txBody>
            <a:bodyPr/>
            <a:p>
              <a:endParaRPr lang="en-US"/>
            </a:p>
          </p:txBody>
        </p:sp>
        <p:sp>
          <p:nvSpPr>
            <p:cNvPr id="40974" name="Freeform 14"/>
            <p:cNvSpPr/>
            <p:nvPr/>
          </p:nvSpPr>
          <p:spPr>
            <a:xfrm>
              <a:off x="148" y="4673"/>
              <a:ext cx="26" cy="29"/>
            </a:xfrm>
            <a:custGeom>
              <a:avLst/>
              <a:gdLst/>
              <a:ahLst/>
              <a:cxnLst>
                <a:cxn ang="0">
                  <a:pos x="0" y="0"/>
                </a:cxn>
                <a:cxn ang="0">
                  <a:pos x="15" y="28"/>
                </a:cxn>
                <a:cxn ang="0">
                  <a:pos x="25" y="21"/>
                </a:cxn>
                <a:cxn ang="0">
                  <a:pos x="0" y="0"/>
                </a:cxn>
              </a:cxnLst>
              <a:pathLst>
                <a:path w="26" h="29">
                  <a:moveTo>
                    <a:pt x="0" y="0"/>
                  </a:moveTo>
                  <a:lnTo>
                    <a:pt x="15" y="28"/>
                  </a:lnTo>
                  <a:lnTo>
                    <a:pt x="25" y="21"/>
                  </a:lnTo>
                  <a:lnTo>
                    <a:pt x="0" y="0"/>
                  </a:lnTo>
                </a:path>
              </a:pathLst>
            </a:custGeom>
            <a:solidFill>
              <a:srgbClr val="FFFFFF">
                <a:alpha val="100000"/>
              </a:srgbClr>
            </a:solidFill>
            <a:ln w="9525">
              <a:noFill/>
            </a:ln>
          </p:spPr>
          <p:txBody>
            <a:bodyPr/>
            <a:p>
              <a:endParaRPr lang="en-US"/>
            </a:p>
          </p:txBody>
        </p:sp>
        <p:sp>
          <p:nvSpPr>
            <p:cNvPr id="40975" name="Freeform 15"/>
            <p:cNvSpPr/>
            <p:nvPr/>
          </p:nvSpPr>
          <p:spPr>
            <a:xfrm>
              <a:off x="213" y="4675"/>
              <a:ext cx="28" cy="31"/>
            </a:xfrm>
            <a:custGeom>
              <a:avLst/>
              <a:gdLst/>
              <a:ahLst/>
              <a:cxnLst>
                <a:cxn ang="0">
                  <a:pos x="27" y="0"/>
                </a:cxn>
                <a:cxn ang="0">
                  <a:pos x="11" y="30"/>
                </a:cxn>
                <a:cxn ang="0">
                  <a:pos x="0" y="22"/>
                </a:cxn>
                <a:cxn ang="0">
                  <a:pos x="27" y="0"/>
                </a:cxn>
              </a:cxnLst>
              <a:pathLst>
                <a:path w="28" h="31">
                  <a:moveTo>
                    <a:pt x="27" y="0"/>
                  </a:moveTo>
                  <a:lnTo>
                    <a:pt x="11" y="30"/>
                  </a:lnTo>
                  <a:lnTo>
                    <a:pt x="0" y="22"/>
                  </a:lnTo>
                  <a:lnTo>
                    <a:pt x="27" y="0"/>
                  </a:lnTo>
                </a:path>
              </a:pathLst>
            </a:custGeom>
            <a:solidFill>
              <a:srgbClr val="FFFFFF">
                <a:alpha val="100000"/>
              </a:srgbClr>
            </a:solidFill>
            <a:ln w="9525">
              <a:noFill/>
            </a:ln>
          </p:spPr>
          <p:txBody>
            <a:bodyPr/>
            <a:p>
              <a:endParaRPr lang="en-US"/>
            </a:p>
          </p:txBody>
        </p:sp>
        <p:sp>
          <p:nvSpPr>
            <p:cNvPr id="40976" name="Freeform 16"/>
            <p:cNvSpPr/>
            <p:nvPr/>
          </p:nvSpPr>
          <p:spPr>
            <a:xfrm>
              <a:off x="188" y="4664"/>
              <a:ext cx="17" cy="31"/>
            </a:xfrm>
            <a:custGeom>
              <a:avLst/>
              <a:gdLst/>
              <a:ahLst/>
              <a:cxnLst>
                <a:cxn ang="0">
                  <a:pos x="7" y="0"/>
                </a:cxn>
                <a:cxn ang="0">
                  <a:pos x="0" y="30"/>
                </a:cxn>
                <a:cxn ang="0">
                  <a:pos x="16" y="29"/>
                </a:cxn>
                <a:cxn ang="0">
                  <a:pos x="7" y="0"/>
                </a:cxn>
              </a:cxnLst>
              <a:pathLst>
                <a:path w="17" h="31">
                  <a:moveTo>
                    <a:pt x="7" y="0"/>
                  </a:moveTo>
                  <a:lnTo>
                    <a:pt x="0" y="30"/>
                  </a:lnTo>
                  <a:lnTo>
                    <a:pt x="16" y="29"/>
                  </a:lnTo>
                  <a:lnTo>
                    <a:pt x="7" y="0"/>
                  </a:lnTo>
                </a:path>
              </a:pathLst>
            </a:custGeom>
            <a:solidFill>
              <a:srgbClr val="FFFFFF">
                <a:alpha val="100000"/>
              </a:srgbClr>
            </a:solidFill>
            <a:ln w="9525">
              <a:noFill/>
            </a:ln>
          </p:spPr>
          <p:txBody>
            <a:bodyPr/>
            <a:p>
              <a:endParaRPr lang="en-US"/>
            </a:p>
          </p:txBody>
        </p:sp>
        <p:sp>
          <p:nvSpPr>
            <p:cNvPr id="40977" name="Freeform 17"/>
            <p:cNvSpPr/>
            <p:nvPr/>
          </p:nvSpPr>
          <p:spPr>
            <a:xfrm>
              <a:off x="162" y="4710"/>
              <a:ext cx="68" cy="115"/>
            </a:xfrm>
            <a:custGeom>
              <a:avLst/>
              <a:gdLst/>
              <a:ahLst/>
              <a:cxnLst>
                <a:cxn ang="0">
                  <a:pos x="22" y="114"/>
                </a:cxn>
                <a:cxn ang="0">
                  <a:pos x="23" y="94"/>
                </a:cxn>
                <a:cxn ang="0">
                  <a:pos x="21" y="91"/>
                </a:cxn>
                <a:cxn ang="0">
                  <a:pos x="15" y="83"/>
                </a:cxn>
                <a:cxn ang="0">
                  <a:pos x="9" y="72"/>
                </a:cxn>
                <a:cxn ang="0">
                  <a:pos x="4" y="58"/>
                </a:cxn>
                <a:cxn ang="0">
                  <a:pos x="0" y="42"/>
                </a:cxn>
                <a:cxn ang="0">
                  <a:pos x="1" y="27"/>
                </a:cxn>
                <a:cxn ang="0">
                  <a:pos x="8" y="12"/>
                </a:cxn>
                <a:cxn ang="0">
                  <a:pos x="23" y="0"/>
                </a:cxn>
                <a:cxn ang="0">
                  <a:pos x="43" y="0"/>
                </a:cxn>
                <a:cxn ang="0">
                  <a:pos x="46" y="1"/>
                </a:cxn>
                <a:cxn ang="0">
                  <a:pos x="51" y="5"/>
                </a:cxn>
                <a:cxn ang="0">
                  <a:pos x="57" y="11"/>
                </a:cxn>
                <a:cxn ang="0">
                  <a:pos x="63" y="20"/>
                </a:cxn>
                <a:cxn ang="0">
                  <a:pos x="67" y="32"/>
                </a:cxn>
                <a:cxn ang="0">
                  <a:pos x="66" y="48"/>
                </a:cxn>
                <a:cxn ang="0">
                  <a:pos x="59" y="68"/>
                </a:cxn>
                <a:cxn ang="0">
                  <a:pos x="43" y="91"/>
                </a:cxn>
                <a:cxn ang="0">
                  <a:pos x="43" y="114"/>
                </a:cxn>
                <a:cxn ang="0">
                  <a:pos x="22" y="114"/>
                </a:cxn>
              </a:cxnLst>
              <a:pathLst>
                <a:path w="68" h="115">
                  <a:moveTo>
                    <a:pt x="22" y="114"/>
                  </a:moveTo>
                  <a:lnTo>
                    <a:pt x="23" y="94"/>
                  </a:lnTo>
                  <a:lnTo>
                    <a:pt x="21" y="91"/>
                  </a:lnTo>
                  <a:lnTo>
                    <a:pt x="15" y="83"/>
                  </a:lnTo>
                  <a:lnTo>
                    <a:pt x="9" y="72"/>
                  </a:lnTo>
                  <a:lnTo>
                    <a:pt x="4" y="58"/>
                  </a:lnTo>
                  <a:lnTo>
                    <a:pt x="0" y="42"/>
                  </a:lnTo>
                  <a:lnTo>
                    <a:pt x="1" y="27"/>
                  </a:lnTo>
                  <a:lnTo>
                    <a:pt x="8" y="12"/>
                  </a:lnTo>
                  <a:lnTo>
                    <a:pt x="23" y="0"/>
                  </a:lnTo>
                  <a:lnTo>
                    <a:pt x="43" y="0"/>
                  </a:lnTo>
                  <a:lnTo>
                    <a:pt x="46" y="1"/>
                  </a:lnTo>
                  <a:lnTo>
                    <a:pt x="51" y="5"/>
                  </a:lnTo>
                  <a:lnTo>
                    <a:pt x="57" y="11"/>
                  </a:lnTo>
                  <a:lnTo>
                    <a:pt x="63" y="20"/>
                  </a:lnTo>
                  <a:lnTo>
                    <a:pt x="67" y="32"/>
                  </a:lnTo>
                  <a:lnTo>
                    <a:pt x="66" y="48"/>
                  </a:lnTo>
                  <a:lnTo>
                    <a:pt x="59" y="68"/>
                  </a:lnTo>
                  <a:lnTo>
                    <a:pt x="43" y="91"/>
                  </a:lnTo>
                  <a:lnTo>
                    <a:pt x="43" y="114"/>
                  </a:lnTo>
                  <a:lnTo>
                    <a:pt x="22" y="114"/>
                  </a:lnTo>
                </a:path>
              </a:pathLst>
            </a:custGeom>
            <a:solidFill>
              <a:srgbClr val="FFFFFF">
                <a:alpha val="100000"/>
              </a:srgbClr>
            </a:solidFill>
            <a:ln w="9525">
              <a:noFill/>
            </a:ln>
          </p:spPr>
          <p:txBody>
            <a:bodyPr/>
            <a:p>
              <a:endParaRPr lang="en-US"/>
            </a:p>
          </p:txBody>
        </p:sp>
        <p:sp>
          <p:nvSpPr>
            <p:cNvPr id="40978" name="Freeform 18"/>
            <p:cNvSpPr/>
            <p:nvPr/>
          </p:nvSpPr>
          <p:spPr>
            <a:xfrm>
              <a:off x="190" y="4731"/>
              <a:ext cx="17" cy="87"/>
            </a:xfrm>
            <a:custGeom>
              <a:avLst/>
              <a:gdLst/>
              <a:ahLst/>
              <a:cxnLst>
                <a:cxn ang="0">
                  <a:pos x="4" y="0"/>
                </a:cxn>
                <a:cxn ang="0">
                  <a:pos x="6" y="6"/>
                </a:cxn>
                <a:cxn ang="0">
                  <a:pos x="2" y="7"/>
                </a:cxn>
                <a:cxn ang="0">
                  <a:pos x="2" y="78"/>
                </a:cxn>
                <a:cxn ang="0">
                  <a:pos x="0" y="79"/>
                </a:cxn>
                <a:cxn ang="0">
                  <a:pos x="0" y="86"/>
                </a:cxn>
                <a:cxn ang="0">
                  <a:pos x="2" y="86"/>
                </a:cxn>
                <a:cxn ang="0">
                  <a:pos x="4" y="86"/>
                </a:cxn>
                <a:cxn ang="0">
                  <a:pos x="6" y="86"/>
                </a:cxn>
                <a:cxn ang="0">
                  <a:pos x="9" y="85"/>
                </a:cxn>
                <a:cxn ang="0">
                  <a:pos x="13" y="85"/>
                </a:cxn>
                <a:cxn ang="0">
                  <a:pos x="16" y="84"/>
                </a:cxn>
                <a:cxn ang="0">
                  <a:pos x="16" y="82"/>
                </a:cxn>
                <a:cxn ang="0">
                  <a:pos x="16" y="79"/>
                </a:cxn>
                <a:cxn ang="0">
                  <a:pos x="16" y="48"/>
                </a:cxn>
                <a:cxn ang="0">
                  <a:pos x="13" y="47"/>
                </a:cxn>
                <a:cxn ang="0">
                  <a:pos x="13" y="39"/>
                </a:cxn>
                <a:cxn ang="0">
                  <a:pos x="13" y="5"/>
                </a:cxn>
                <a:cxn ang="0">
                  <a:pos x="4" y="0"/>
                </a:cxn>
              </a:cxnLst>
              <a:pathLst>
                <a:path w="17" h="87">
                  <a:moveTo>
                    <a:pt x="4" y="0"/>
                  </a:moveTo>
                  <a:lnTo>
                    <a:pt x="6" y="6"/>
                  </a:lnTo>
                  <a:lnTo>
                    <a:pt x="2" y="7"/>
                  </a:lnTo>
                  <a:lnTo>
                    <a:pt x="2" y="78"/>
                  </a:lnTo>
                  <a:lnTo>
                    <a:pt x="0" y="79"/>
                  </a:lnTo>
                  <a:lnTo>
                    <a:pt x="0" y="86"/>
                  </a:lnTo>
                  <a:lnTo>
                    <a:pt x="2" y="86"/>
                  </a:lnTo>
                  <a:lnTo>
                    <a:pt x="4" y="86"/>
                  </a:lnTo>
                  <a:lnTo>
                    <a:pt x="6" y="86"/>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alpha val="100000"/>
              </a:srgbClr>
            </a:solidFill>
            <a:ln w="9525">
              <a:noFill/>
            </a:ln>
          </p:spPr>
          <p:txBody>
            <a:bodyPr/>
            <a:p>
              <a:endParaRPr lang="en-US"/>
            </a:p>
          </p:txBody>
        </p:sp>
      </p:gr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noRot="1" noTextEdit="1"/>
          </p:cNvSpPr>
          <p:nvPr>
            <p:ph type="sldImg"/>
          </p:nvPr>
        </p:nvSpPr>
        <p:spPr>
          <a:xfrm>
            <a:off x="436563" y="158750"/>
            <a:ext cx="5980112" cy="4484688"/>
          </a:xfrm>
          <a:ln w="12700">
            <a:solidFill>
              <a:schemeClr val="tx1">
                <a:alpha val="100000"/>
              </a:schemeClr>
            </a:solidFill>
          </a:ln>
        </p:spPr>
      </p:sp>
      <p:sp>
        <p:nvSpPr>
          <p:cNvPr id="19459" name="Rectangle 3"/>
          <p:cNvSpPr>
            <a:spLocks noGrp="1"/>
          </p:cNvSpPr>
          <p:nvPr>
            <p:ph type="body" idx="1"/>
          </p:nvPr>
        </p:nvSpPr>
        <p:spPr>
          <a:xfrm>
            <a:off x="412750" y="4852988"/>
            <a:ext cx="6029325" cy="3819525"/>
          </a:xfrm>
          <a:ln/>
        </p:spPr>
        <p:txBody>
          <a:bodyPr wrap="square" lIns="93272" tIns="46636" rIns="93272" bIns="46636" anchor="t" anchorCtr="0"/>
          <a:p>
            <a:pPr lvl="0"/>
            <a:r>
              <a:rPr lang="en-US" altLang="en-US" dirty="0"/>
              <a:t>The COUNT Function (continued)</a:t>
            </a:r>
            <a:endParaRPr lang="en-US" altLang="en-US" dirty="0"/>
          </a:p>
          <a:p>
            <a:pPr lvl="1"/>
            <a:r>
              <a:rPr lang="en-US" altLang="en-US" dirty="0"/>
              <a:t>The slide example displays the number of employees in department 30 who can earn a commission. Notice that the result gives the total number of rows to be four because two employees in department 30 cannot earn a commission and contain a null value in the COMM column.</a:t>
            </a:r>
            <a:endParaRPr lang="en-US" altLang="en-US" dirty="0"/>
          </a:p>
          <a:p>
            <a:pPr lvl="0"/>
            <a:r>
              <a:rPr lang="en-US" altLang="en-US" dirty="0"/>
              <a:t>Example</a:t>
            </a:r>
            <a:endParaRPr lang="en-US" altLang="en-US" dirty="0"/>
          </a:p>
          <a:p>
            <a:pPr lvl="1"/>
            <a:r>
              <a:rPr lang="en-US" altLang="en-US" dirty="0"/>
              <a:t>Display the number of departments in the EMP table.</a:t>
            </a:r>
            <a:endParaRPr lang="en-US" altLang="en-US" dirty="0"/>
          </a:p>
          <a:p>
            <a:pPr lvl="1"/>
            <a:endParaRPr lang="en-US" altLang="en-US" dirty="0"/>
          </a:p>
          <a:p>
            <a:pPr lvl="1"/>
            <a:endParaRPr lang="en-US" altLang="en-US" dirty="0"/>
          </a:p>
          <a:p>
            <a:pPr lvl="1"/>
            <a:endParaRPr lang="en-US" altLang="en-US" dirty="0"/>
          </a:p>
          <a:p>
            <a:pPr lvl="1">
              <a:spcBef>
                <a:spcPct val="0"/>
              </a:spcBef>
            </a:pPr>
            <a:endParaRPr lang="en-US" altLang="en-US" dirty="0"/>
          </a:p>
          <a:p>
            <a:pPr lvl="1">
              <a:spcBef>
                <a:spcPct val="60000"/>
              </a:spcBef>
            </a:pPr>
            <a:endParaRPr lang="en-US" altLang="en-US" dirty="0"/>
          </a:p>
          <a:p>
            <a:pPr lvl="1">
              <a:spcBef>
                <a:spcPct val="60000"/>
              </a:spcBef>
            </a:pPr>
            <a:r>
              <a:rPr lang="en-US" altLang="en-US" dirty="0"/>
              <a:t>Display the number of distinct departments in the EMP table.</a:t>
            </a:r>
            <a:endParaRPr lang="en-US" altLang="en-US" dirty="0"/>
          </a:p>
          <a:p>
            <a:pPr lvl="1">
              <a:spcBef>
                <a:spcPct val="60000"/>
              </a:spcBef>
            </a:pPr>
            <a:endParaRPr lang="en-US" altLang="en-US" dirty="0"/>
          </a:p>
          <a:p>
            <a:pPr lvl="0"/>
            <a:endParaRPr lang="en-US" altLang="en-US" b="1" dirty="0">
              <a:latin typeface="Times New Roman" panose="02020603050405020304" pitchFamily="18" charset="0"/>
            </a:endParaRPr>
          </a:p>
        </p:txBody>
      </p:sp>
      <p:sp>
        <p:nvSpPr>
          <p:cNvPr id="19460" name="Rectangle 4"/>
          <p:cNvSpPr/>
          <p:nvPr/>
        </p:nvSpPr>
        <p:spPr>
          <a:xfrm>
            <a:off x="636588" y="6111875"/>
            <a:ext cx="5594350" cy="425450"/>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19461" name="Rectangle 5"/>
          <p:cNvSpPr/>
          <p:nvPr/>
        </p:nvSpPr>
        <p:spPr>
          <a:xfrm>
            <a:off x="179388" y="6099175"/>
            <a:ext cx="3584575" cy="431800"/>
          </a:xfrm>
          <a:prstGeom prst="rect">
            <a:avLst/>
          </a:prstGeom>
          <a:noFill/>
          <a:ln w="9525">
            <a:noFill/>
          </a:ln>
        </p:spPr>
        <p:txBody>
          <a:bodyPr lIns="91664" tIns="45028" rIns="91664" bIns="45028">
            <a:spAutoFit/>
          </a:bodyPr>
          <a:p>
            <a:pPr marL="450850" lvl="1" indent="0" defTabSz="881380">
              <a:spcBef>
                <a:spcPct val="0"/>
              </a:spcBef>
            </a:pPr>
            <a:r>
              <a:rPr lang="en-US" altLang="en-US" sz="1100" b="1" dirty="0">
                <a:latin typeface="Courier New" panose="02070309020205020404" pitchFamily="49" charset="0"/>
              </a:rPr>
              <a:t>SQL&gt; SELECT	COUNT(deptno)</a:t>
            </a:r>
            <a:endParaRPr lang="en-US" altLang="en-US" sz="1100" b="1" dirty="0">
              <a:latin typeface="Courier New" panose="02070309020205020404" pitchFamily="49" charset="0"/>
            </a:endParaRPr>
          </a:p>
          <a:p>
            <a:pPr marL="450850" lvl="1" indent="0" defTabSz="881380">
              <a:spcBef>
                <a:spcPct val="0"/>
              </a:spcBef>
            </a:pPr>
            <a:r>
              <a:rPr lang="en-US" altLang="en-US" sz="1100" b="1" dirty="0">
                <a:latin typeface="Courier New" panose="02070309020205020404" pitchFamily="49" charset="0"/>
              </a:rPr>
              <a:t>  2  FROM	emp;</a:t>
            </a:r>
            <a:endParaRPr lang="en-US" altLang="en-US" sz="1100" b="1" dirty="0">
              <a:latin typeface="Courier New" panose="02070309020205020404" pitchFamily="49" charset="0"/>
            </a:endParaRPr>
          </a:p>
        </p:txBody>
      </p:sp>
      <p:sp>
        <p:nvSpPr>
          <p:cNvPr id="19462" name="Rectangle 6"/>
          <p:cNvSpPr/>
          <p:nvPr/>
        </p:nvSpPr>
        <p:spPr>
          <a:xfrm>
            <a:off x="636588" y="6608763"/>
            <a:ext cx="5594350" cy="592137"/>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19463" name="Rectangle 7"/>
          <p:cNvSpPr/>
          <p:nvPr/>
        </p:nvSpPr>
        <p:spPr>
          <a:xfrm>
            <a:off x="166688" y="6624638"/>
            <a:ext cx="3659187" cy="603250"/>
          </a:xfrm>
          <a:prstGeom prst="rect">
            <a:avLst/>
          </a:prstGeom>
          <a:noFill/>
          <a:ln w="9525">
            <a:noFill/>
          </a:ln>
        </p:spPr>
        <p:txBody>
          <a:bodyPr lIns="91664" tIns="45028" rIns="91664" bIns="45028">
            <a:spAutoFit/>
          </a:bodyPr>
          <a:p>
            <a:pPr marL="450850" lvl="1" indent="0" defTabSz="881380">
              <a:spcBef>
                <a:spcPct val="0"/>
              </a:spcBef>
            </a:pPr>
            <a:r>
              <a:rPr lang="en-US" altLang="en-US" sz="1100" dirty="0">
                <a:latin typeface="Courier New" panose="02070309020205020404" pitchFamily="49" charset="0"/>
              </a:rPr>
              <a:t>COUNT(DEPTNO)</a:t>
            </a:r>
            <a:endParaRPr lang="en-US" altLang="en-US" sz="1100" dirty="0">
              <a:latin typeface="Courier New" panose="02070309020205020404" pitchFamily="49" charset="0"/>
            </a:endParaRPr>
          </a:p>
          <a:p>
            <a:pPr marL="450850" lvl="1" indent="0" defTabSz="881380">
              <a:spcBef>
                <a:spcPct val="0"/>
              </a:spcBef>
            </a:pPr>
            <a:r>
              <a:rPr lang="en-US" altLang="en-US" sz="1100" dirty="0">
                <a:latin typeface="Courier New" panose="02070309020205020404" pitchFamily="49" charset="0"/>
              </a:rPr>
              <a:t>-------------</a:t>
            </a:r>
            <a:endParaRPr lang="en-US" altLang="en-US" sz="1100" dirty="0">
              <a:latin typeface="Courier New" panose="02070309020205020404" pitchFamily="49" charset="0"/>
            </a:endParaRPr>
          </a:p>
          <a:p>
            <a:pPr marL="450850" lvl="1" indent="0" defTabSz="881380">
              <a:spcBef>
                <a:spcPct val="0"/>
              </a:spcBef>
            </a:pPr>
            <a:r>
              <a:rPr lang="en-US" altLang="en-US" sz="1100" dirty="0">
                <a:latin typeface="Courier New" panose="02070309020205020404" pitchFamily="49" charset="0"/>
              </a:rPr>
              <a:t>           14</a:t>
            </a:r>
            <a:endParaRPr lang="en-US" altLang="en-US" sz="1100" dirty="0">
              <a:latin typeface="Courier New" panose="02070309020205020404" pitchFamily="49" charset="0"/>
            </a:endParaRPr>
          </a:p>
        </p:txBody>
      </p:sp>
      <p:grpSp>
        <p:nvGrpSpPr>
          <p:cNvPr id="19464" name="Group 8"/>
          <p:cNvGrpSpPr/>
          <p:nvPr/>
        </p:nvGrpSpPr>
        <p:grpSpPr>
          <a:xfrm>
            <a:off x="228600" y="7526338"/>
            <a:ext cx="6002338" cy="446087"/>
            <a:chOff x="143" y="4655"/>
            <a:chExt cx="3759" cy="276"/>
          </a:xfrm>
        </p:grpSpPr>
        <p:sp>
          <p:nvSpPr>
            <p:cNvPr id="19467" name="Rectangle 9"/>
            <p:cNvSpPr/>
            <p:nvPr/>
          </p:nvSpPr>
          <p:spPr>
            <a:xfrm>
              <a:off x="399" y="4655"/>
              <a:ext cx="3503" cy="262"/>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19468" name="Rectangle 10"/>
            <p:cNvSpPr/>
            <p:nvPr/>
          </p:nvSpPr>
          <p:spPr>
            <a:xfrm>
              <a:off x="143" y="4663"/>
              <a:ext cx="2690" cy="268"/>
            </a:xfrm>
            <a:prstGeom prst="rect">
              <a:avLst/>
            </a:prstGeom>
            <a:noFill/>
            <a:ln w="9525">
              <a:noFill/>
            </a:ln>
          </p:spPr>
          <p:txBody>
            <a:bodyPr lIns="91664" tIns="45028" rIns="91664" bIns="45028">
              <a:spAutoFit/>
            </a:bodyPr>
            <a:p>
              <a:pPr marL="450850" lvl="1" indent="0" defTabSz="881380">
                <a:spcBef>
                  <a:spcPct val="0"/>
                </a:spcBef>
              </a:pPr>
              <a:r>
                <a:rPr lang="en-US" altLang="en-US" sz="1100" b="1" dirty="0">
                  <a:latin typeface="Courier New" panose="02070309020205020404" pitchFamily="49" charset="0"/>
                </a:rPr>
                <a:t>SQL&gt; SELECT	COUNT(DISTINCT (deptno))</a:t>
              </a:r>
              <a:endParaRPr lang="en-US" altLang="en-US" sz="1100" b="1" dirty="0">
                <a:latin typeface="Courier New" panose="02070309020205020404" pitchFamily="49" charset="0"/>
              </a:endParaRPr>
            </a:p>
            <a:p>
              <a:pPr marL="450850" lvl="1" indent="0" defTabSz="881380">
                <a:spcBef>
                  <a:spcPct val="0"/>
                </a:spcBef>
              </a:pPr>
              <a:r>
                <a:rPr lang="en-US" altLang="en-US" sz="1100" b="1" dirty="0">
                  <a:latin typeface="Courier New" panose="02070309020205020404" pitchFamily="49" charset="0"/>
                </a:rPr>
                <a:t>  2  FROM	emp;</a:t>
              </a:r>
              <a:endParaRPr lang="en-US" altLang="en-US" sz="1100" b="1" dirty="0">
                <a:latin typeface="Courier New" panose="02070309020205020404" pitchFamily="49" charset="0"/>
              </a:endParaRPr>
            </a:p>
          </p:txBody>
        </p:sp>
      </p:grpSp>
      <p:sp>
        <p:nvSpPr>
          <p:cNvPr id="19465" name="Rectangle 11"/>
          <p:cNvSpPr/>
          <p:nvPr/>
        </p:nvSpPr>
        <p:spPr>
          <a:xfrm>
            <a:off x="636588" y="8058150"/>
            <a:ext cx="5594350" cy="609600"/>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19466" name="Rectangle 12"/>
          <p:cNvSpPr/>
          <p:nvPr/>
        </p:nvSpPr>
        <p:spPr>
          <a:xfrm>
            <a:off x="228600" y="8123238"/>
            <a:ext cx="3657600" cy="604837"/>
          </a:xfrm>
          <a:prstGeom prst="rect">
            <a:avLst/>
          </a:prstGeom>
          <a:noFill/>
          <a:ln w="9525">
            <a:noFill/>
          </a:ln>
        </p:spPr>
        <p:txBody>
          <a:bodyPr lIns="91664" tIns="45028" rIns="91664" bIns="45028">
            <a:spAutoFit/>
          </a:bodyPr>
          <a:p>
            <a:pPr marL="450850" lvl="1" indent="0" defTabSz="881380">
              <a:spcBef>
                <a:spcPct val="0"/>
              </a:spcBef>
            </a:pPr>
            <a:r>
              <a:rPr lang="en-US" altLang="en-US" sz="1100" dirty="0">
                <a:latin typeface="Courier New" panose="02070309020205020404" pitchFamily="49" charset="0"/>
              </a:rPr>
              <a:t>COUNT(DISTINCT(DEPTNO))</a:t>
            </a:r>
            <a:endParaRPr lang="en-US" altLang="en-US" sz="1100" dirty="0">
              <a:latin typeface="Courier New" panose="02070309020205020404" pitchFamily="49" charset="0"/>
            </a:endParaRPr>
          </a:p>
          <a:p>
            <a:pPr marL="450850" lvl="1" indent="0" defTabSz="881380">
              <a:spcBef>
                <a:spcPct val="0"/>
              </a:spcBef>
            </a:pPr>
            <a:r>
              <a:rPr lang="en-US" altLang="en-US" sz="1100" dirty="0">
                <a:latin typeface="Courier New" panose="02070309020205020404" pitchFamily="49" charset="0"/>
              </a:rPr>
              <a:t>-----------------------</a:t>
            </a:r>
            <a:endParaRPr lang="en-US" altLang="en-US" sz="1100" dirty="0">
              <a:latin typeface="Courier New" panose="02070309020205020404" pitchFamily="49" charset="0"/>
            </a:endParaRPr>
          </a:p>
          <a:p>
            <a:pPr marL="450850" lvl="1" indent="0" defTabSz="881380">
              <a:spcBef>
                <a:spcPct val="0"/>
              </a:spcBef>
            </a:pPr>
            <a:r>
              <a:rPr lang="en-US" altLang="en-US" sz="1100" dirty="0">
                <a:latin typeface="Courier New" panose="02070309020205020404" pitchFamily="49" charset="0"/>
              </a:rPr>
              <a:t>                      3</a:t>
            </a:r>
            <a:endParaRPr lang="en-US" altLang="en-US" sz="1100" dirty="0">
              <a:latin typeface="Courier New" panose="02070309020205020404" pitchFamily="49"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noRot="1" noTextEdit="1"/>
          </p:cNvSpPr>
          <p:nvPr>
            <p:ph type="sldImg"/>
          </p:nvPr>
        </p:nvSpPr>
        <p:spPr>
          <a:xfrm>
            <a:off x="436563" y="158750"/>
            <a:ext cx="5980112" cy="4484688"/>
          </a:xfrm>
          <a:ln w="12700">
            <a:solidFill>
              <a:schemeClr val="tx1">
                <a:alpha val="100000"/>
              </a:schemeClr>
            </a:solidFill>
          </a:ln>
        </p:spPr>
      </p:sp>
      <p:sp>
        <p:nvSpPr>
          <p:cNvPr id="21507" name="Rectangle 3"/>
          <p:cNvSpPr>
            <a:spLocks noGrp="1"/>
          </p:cNvSpPr>
          <p:nvPr>
            <p:ph type="body" idx="1"/>
          </p:nvPr>
        </p:nvSpPr>
        <p:spPr>
          <a:xfrm>
            <a:off x="412750" y="4852988"/>
            <a:ext cx="6029325" cy="3819525"/>
          </a:xfrm>
          <a:ln/>
        </p:spPr>
        <p:txBody>
          <a:bodyPr wrap="square" lIns="93272" tIns="46636" rIns="93272" bIns="46636" anchor="t" anchorCtr="0"/>
          <a:p>
            <a:pPr lvl="0"/>
            <a:r>
              <a:rPr lang="en-US" altLang="en-US" dirty="0"/>
              <a:t>The COUNT Function (continued)</a:t>
            </a:r>
            <a:endParaRPr lang="en-US" altLang="en-US" dirty="0"/>
          </a:p>
          <a:p>
            <a:pPr lvl="1"/>
            <a:r>
              <a:rPr lang="en-US" altLang="en-US" dirty="0"/>
              <a:t>The slide example displays the number of employees in department 30 who can earn a commission. Notice that the result gives the total number of rows to be four because two employees in department 30 cannot earn a commission and contain a null value in the COMM column.</a:t>
            </a:r>
            <a:endParaRPr lang="en-US" altLang="en-US" dirty="0"/>
          </a:p>
          <a:p>
            <a:pPr lvl="0"/>
            <a:r>
              <a:rPr lang="en-US" altLang="en-US" dirty="0"/>
              <a:t>Example</a:t>
            </a:r>
            <a:endParaRPr lang="en-US" altLang="en-US" dirty="0"/>
          </a:p>
          <a:p>
            <a:pPr lvl="1"/>
            <a:r>
              <a:rPr lang="en-US" altLang="en-US" dirty="0"/>
              <a:t>Display the number of departments in the EMP table.</a:t>
            </a:r>
            <a:endParaRPr lang="en-US" altLang="en-US" dirty="0"/>
          </a:p>
          <a:p>
            <a:pPr lvl="1"/>
            <a:endParaRPr lang="en-US" altLang="en-US" dirty="0"/>
          </a:p>
          <a:p>
            <a:pPr lvl="1"/>
            <a:endParaRPr lang="en-US" altLang="en-US" dirty="0"/>
          </a:p>
          <a:p>
            <a:pPr lvl="1"/>
            <a:endParaRPr lang="en-US" altLang="en-US" dirty="0"/>
          </a:p>
          <a:p>
            <a:pPr lvl="1">
              <a:spcBef>
                <a:spcPct val="0"/>
              </a:spcBef>
            </a:pPr>
            <a:endParaRPr lang="en-US" altLang="en-US" dirty="0"/>
          </a:p>
          <a:p>
            <a:pPr lvl="1">
              <a:spcBef>
                <a:spcPct val="60000"/>
              </a:spcBef>
            </a:pPr>
            <a:endParaRPr lang="en-US" altLang="en-US" dirty="0"/>
          </a:p>
          <a:p>
            <a:pPr lvl="1">
              <a:spcBef>
                <a:spcPct val="60000"/>
              </a:spcBef>
            </a:pPr>
            <a:r>
              <a:rPr lang="en-US" altLang="en-US" dirty="0"/>
              <a:t>Display the number of distinct departments in the EMP table.</a:t>
            </a:r>
            <a:endParaRPr lang="en-US" altLang="en-US" dirty="0"/>
          </a:p>
          <a:p>
            <a:pPr lvl="1">
              <a:spcBef>
                <a:spcPct val="60000"/>
              </a:spcBef>
            </a:pPr>
            <a:endParaRPr lang="en-US" altLang="en-US" dirty="0"/>
          </a:p>
          <a:p>
            <a:pPr lvl="0"/>
            <a:endParaRPr lang="en-US" altLang="en-US" b="1" dirty="0">
              <a:latin typeface="Times New Roman" panose="02020603050405020304" pitchFamily="18" charset="0"/>
            </a:endParaRPr>
          </a:p>
        </p:txBody>
      </p:sp>
      <p:sp>
        <p:nvSpPr>
          <p:cNvPr id="21508" name="Rectangle 4"/>
          <p:cNvSpPr/>
          <p:nvPr/>
        </p:nvSpPr>
        <p:spPr>
          <a:xfrm>
            <a:off x="636588" y="6111875"/>
            <a:ext cx="5594350" cy="425450"/>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21509" name="Rectangle 5"/>
          <p:cNvSpPr/>
          <p:nvPr/>
        </p:nvSpPr>
        <p:spPr>
          <a:xfrm>
            <a:off x="179388" y="6099175"/>
            <a:ext cx="3584575" cy="431800"/>
          </a:xfrm>
          <a:prstGeom prst="rect">
            <a:avLst/>
          </a:prstGeom>
          <a:noFill/>
          <a:ln w="9525">
            <a:noFill/>
          </a:ln>
        </p:spPr>
        <p:txBody>
          <a:bodyPr lIns="91664" tIns="45028" rIns="91664" bIns="45028">
            <a:spAutoFit/>
          </a:bodyPr>
          <a:p>
            <a:pPr marL="450850" lvl="1" indent="0" defTabSz="881380">
              <a:spcBef>
                <a:spcPct val="0"/>
              </a:spcBef>
            </a:pPr>
            <a:r>
              <a:rPr lang="en-US" altLang="en-US" sz="1100" b="1" dirty="0">
                <a:latin typeface="Courier New" panose="02070309020205020404" pitchFamily="49" charset="0"/>
              </a:rPr>
              <a:t>SQL&gt; SELECT	COUNT(deptno)</a:t>
            </a:r>
            <a:endParaRPr lang="en-US" altLang="en-US" sz="1100" b="1" dirty="0">
              <a:latin typeface="Courier New" panose="02070309020205020404" pitchFamily="49" charset="0"/>
            </a:endParaRPr>
          </a:p>
          <a:p>
            <a:pPr marL="450850" lvl="1" indent="0" defTabSz="881380">
              <a:spcBef>
                <a:spcPct val="0"/>
              </a:spcBef>
            </a:pPr>
            <a:r>
              <a:rPr lang="en-US" altLang="en-US" sz="1100" b="1" dirty="0">
                <a:latin typeface="Courier New" panose="02070309020205020404" pitchFamily="49" charset="0"/>
              </a:rPr>
              <a:t>  2  FROM	emp;</a:t>
            </a:r>
            <a:endParaRPr lang="en-US" altLang="en-US" sz="1100" b="1" dirty="0">
              <a:latin typeface="Courier New" panose="02070309020205020404" pitchFamily="49" charset="0"/>
            </a:endParaRPr>
          </a:p>
        </p:txBody>
      </p:sp>
      <p:sp>
        <p:nvSpPr>
          <p:cNvPr id="21510" name="Rectangle 6"/>
          <p:cNvSpPr/>
          <p:nvPr/>
        </p:nvSpPr>
        <p:spPr>
          <a:xfrm>
            <a:off x="636588" y="6608763"/>
            <a:ext cx="5594350" cy="592137"/>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21511" name="Rectangle 7"/>
          <p:cNvSpPr/>
          <p:nvPr/>
        </p:nvSpPr>
        <p:spPr>
          <a:xfrm>
            <a:off x="166688" y="6624638"/>
            <a:ext cx="3659187" cy="603250"/>
          </a:xfrm>
          <a:prstGeom prst="rect">
            <a:avLst/>
          </a:prstGeom>
          <a:noFill/>
          <a:ln w="9525">
            <a:noFill/>
          </a:ln>
        </p:spPr>
        <p:txBody>
          <a:bodyPr lIns="91664" tIns="45028" rIns="91664" bIns="45028">
            <a:spAutoFit/>
          </a:bodyPr>
          <a:p>
            <a:pPr marL="450850" lvl="1" indent="0" defTabSz="881380">
              <a:spcBef>
                <a:spcPct val="0"/>
              </a:spcBef>
            </a:pPr>
            <a:r>
              <a:rPr lang="en-US" altLang="en-US" sz="1100" dirty="0">
                <a:latin typeface="Courier New" panose="02070309020205020404" pitchFamily="49" charset="0"/>
              </a:rPr>
              <a:t>COUNT(DEPTNO)</a:t>
            </a:r>
            <a:endParaRPr lang="en-US" altLang="en-US" sz="1100" dirty="0">
              <a:latin typeface="Courier New" panose="02070309020205020404" pitchFamily="49" charset="0"/>
            </a:endParaRPr>
          </a:p>
          <a:p>
            <a:pPr marL="450850" lvl="1" indent="0" defTabSz="881380">
              <a:spcBef>
                <a:spcPct val="0"/>
              </a:spcBef>
            </a:pPr>
            <a:r>
              <a:rPr lang="en-US" altLang="en-US" sz="1100" dirty="0">
                <a:latin typeface="Courier New" panose="02070309020205020404" pitchFamily="49" charset="0"/>
              </a:rPr>
              <a:t>-------------</a:t>
            </a:r>
            <a:endParaRPr lang="en-US" altLang="en-US" sz="1100" dirty="0">
              <a:latin typeface="Courier New" panose="02070309020205020404" pitchFamily="49" charset="0"/>
            </a:endParaRPr>
          </a:p>
          <a:p>
            <a:pPr marL="450850" lvl="1" indent="0" defTabSz="881380">
              <a:spcBef>
                <a:spcPct val="0"/>
              </a:spcBef>
            </a:pPr>
            <a:r>
              <a:rPr lang="en-US" altLang="en-US" sz="1100" dirty="0">
                <a:latin typeface="Courier New" panose="02070309020205020404" pitchFamily="49" charset="0"/>
              </a:rPr>
              <a:t>           14</a:t>
            </a:r>
            <a:endParaRPr lang="en-US" altLang="en-US" sz="1100" dirty="0">
              <a:latin typeface="Courier New" panose="02070309020205020404" pitchFamily="49" charset="0"/>
            </a:endParaRPr>
          </a:p>
        </p:txBody>
      </p:sp>
      <p:grpSp>
        <p:nvGrpSpPr>
          <p:cNvPr id="21512" name="Group 8"/>
          <p:cNvGrpSpPr/>
          <p:nvPr/>
        </p:nvGrpSpPr>
        <p:grpSpPr>
          <a:xfrm>
            <a:off x="228600" y="7526338"/>
            <a:ext cx="6002338" cy="446087"/>
            <a:chOff x="143" y="4655"/>
            <a:chExt cx="3759" cy="276"/>
          </a:xfrm>
        </p:grpSpPr>
        <p:sp>
          <p:nvSpPr>
            <p:cNvPr id="21515" name="Rectangle 9"/>
            <p:cNvSpPr/>
            <p:nvPr/>
          </p:nvSpPr>
          <p:spPr>
            <a:xfrm>
              <a:off x="399" y="4655"/>
              <a:ext cx="3503" cy="262"/>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21516" name="Rectangle 10"/>
            <p:cNvSpPr/>
            <p:nvPr/>
          </p:nvSpPr>
          <p:spPr>
            <a:xfrm>
              <a:off x="143" y="4663"/>
              <a:ext cx="2690" cy="268"/>
            </a:xfrm>
            <a:prstGeom prst="rect">
              <a:avLst/>
            </a:prstGeom>
            <a:noFill/>
            <a:ln w="9525">
              <a:noFill/>
            </a:ln>
          </p:spPr>
          <p:txBody>
            <a:bodyPr lIns="91664" tIns="45028" rIns="91664" bIns="45028">
              <a:spAutoFit/>
            </a:bodyPr>
            <a:p>
              <a:pPr marL="450850" lvl="1" indent="0" defTabSz="881380">
                <a:spcBef>
                  <a:spcPct val="0"/>
                </a:spcBef>
              </a:pPr>
              <a:r>
                <a:rPr lang="en-US" altLang="en-US" sz="1100" b="1" dirty="0">
                  <a:latin typeface="Courier New" panose="02070309020205020404" pitchFamily="49" charset="0"/>
                </a:rPr>
                <a:t>SQL&gt; SELECT	COUNT(DISTINCT (deptno))</a:t>
              </a:r>
              <a:endParaRPr lang="en-US" altLang="en-US" sz="1100" b="1" dirty="0">
                <a:latin typeface="Courier New" panose="02070309020205020404" pitchFamily="49" charset="0"/>
              </a:endParaRPr>
            </a:p>
            <a:p>
              <a:pPr marL="450850" lvl="1" indent="0" defTabSz="881380">
                <a:spcBef>
                  <a:spcPct val="0"/>
                </a:spcBef>
              </a:pPr>
              <a:r>
                <a:rPr lang="en-US" altLang="en-US" sz="1100" b="1" dirty="0">
                  <a:latin typeface="Courier New" panose="02070309020205020404" pitchFamily="49" charset="0"/>
                </a:rPr>
                <a:t>  2  FROM	emp;</a:t>
              </a:r>
              <a:endParaRPr lang="en-US" altLang="en-US" sz="1100" b="1" dirty="0">
                <a:latin typeface="Courier New" panose="02070309020205020404" pitchFamily="49" charset="0"/>
              </a:endParaRPr>
            </a:p>
          </p:txBody>
        </p:sp>
      </p:grpSp>
      <p:sp>
        <p:nvSpPr>
          <p:cNvPr id="21513" name="Rectangle 11"/>
          <p:cNvSpPr/>
          <p:nvPr/>
        </p:nvSpPr>
        <p:spPr>
          <a:xfrm>
            <a:off x="636588" y="8058150"/>
            <a:ext cx="5594350" cy="609600"/>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21514" name="Rectangle 12"/>
          <p:cNvSpPr/>
          <p:nvPr/>
        </p:nvSpPr>
        <p:spPr>
          <a:xfrm>
            <a:off x="228600" y="8123238"/>
            <a:ext cx="3657600" cy="604837"/>
          </a:xfrm>
          <a:prstGeom prst="rect">
            <a:avLst/>
          </a:prstGeom>
          <a:noFill/>
          <a:ln w="9525">
            <a:noFill/>
          </a:ln>
        </p:spPr>
        <p:txBody>
          <a:bodyPr lIns="91664" tIns="45028" rIns="91664" bIns="45028">
            <a:spAutoFit/>
          </a:bodyPr>
          <a:p>
            <a:pPr marL="450850" lvl="1" indent="0" defTabSz="881380">
              <a:spcBef>
                <a:spcPct val="0"/>
              </a:spcBef>
            </a:pPr>
            <a:r>
              <a:rPr lang="en-US" altLang="en-US" sz="1100" dirty="0">
                <a:latin typeface="Courier New" panose="02070309020205020404" pitchFamily="49" charset="0"/>
              </a:rPr>
              <a:t>COUNT(DISTINCT(DEPTNO))</a:t>
            </a:r>
            <a:endParaRPr lang="en-US" altLang="en-US" sz="1100" dirty="0">
              <a:latin typeface="Courier New" panose="02070309020205020404" pitchFamily="49" charset="0"/>
            </a:endParaRPr>
          </a:p>
          <a:p>
            <a:pPr marL="450850" lvl="1" indent="0" defTabSz="881380">
              <a:spcBef>
                <a:spcPct val="0"/>
              </a:spcBef>
            </a:pPr>
            <a:r>
              <a:rPr lang="en-US" altLang="en-US" sz="1100" dirty="0">
                <a:latin typeface="Courier New" panose="02070309020205020404" pitchFamily="49" charset="0"/>
              </a:rPr>
              <a:t>-----------------------</a:t>
            </a:r>
            <a:endParaRPr lang="en-US" altLang="en-US" sz="1100" dirty="0">
              <a:latin typeface="Courier New" panose="02070309020205020404" pitchFamily="49" charset="0"/>
            </a:endParaRPr>
          </a:p>
          <a:p>
            <a:pPr marL="450850" lvl="1" indent="0" defTabSz="881380">
              <a:spcBef>
                <a:spcPct val="0"/>
              </a:spcBef>
            </a:pPr>
            <a:r>
              <a:rPr lang="en-US" altLang="en-US" sz="1100" dirty="0">
                <a:latin typeface="Courier New" panose="02070309020205020404" pitchFamily="49" charset="0"/>
              </a:rPr>
              <a:t>                      3</a:t>
            </a:r>
            <a:endParaRPr lang="en-US" altLang="en-US" sz="1100" dirty="0">
              <a:latin typeface="Courier New" panose="02070309020205020404" pitchFamily="49"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noRot="1" noTextEdit="1"/>
          </p:cNvSpPr>
          <p:nvPr>
            <p:ph type="sldImg"/>
          </p:nvPr>
        </p:nvSpPr>
        <p:spPr>
          <a:xfrm>
            <a:off x="406400" y="173038"/>
            <a:ext cx="6037263" cy="4527550"/>
          </a:xfrm>
          <a:ln w="12700">
            <a:solidFill>
              <a:schemeClr val="tx1">
                <a:alpha val="100000"/>
              </a:schemeClr>
            </a:solidFill>
          </a:ln>
        </p:spPr>
      </p:sp>
      <p:sp>
        <p:nvSpPr>
          <p:cNvPr id="23555" name="Rectangle 3"/>
          <p:cNvSpPr>
            <a:spLocks noGrp="1"/>
          </p:cNvSpPr>
          <p:nvPr>
            <p:ph type="body" idx="1"/>
          </p:nvPr>
        </p:nvSpPr>
        <p:spPr>
          <a:xfrm>
            <a:off x="455613" y="4849813"/>
            <a:ext cx="5341937" cy="3865562"/>
          </a:xfrm>
          <a:ln/>
        </p:spPr>
        <p:txBody>
          <a:bodyPr wrap="square" lIns="93272" tIns="46636" rIns="93272" bIns="46636" anchor="t" anchorCtr="0"/>
          <a:p>
            <a:pPr lvl="0" defTabSz="396875">
              <a:tabLst>
                <a:tab pos="452755" algn="l"/>
              </a:tabLst>
            </a:pPr>
            <a:r>
              <a:rPr lang="en-US" altLang="en-US" dirty="0"/>
              <a:t>Group Functions and Null Values </a:t>
            </a:r>
            <a:endParaRPr lang="en-US" altLang="en-US" dirty="0"/>
          </a:p>
          <a:p>
            <a:pPr marL="114300" lvl="1" indent="0" defTabSz="396875">
              <a:tabLst>
                <a:tab pos="452755" algn="l"/>
              </a:tabLst>
            </a:pPr>
            <a:r>
              <a:rPr lang="en-US" altLang="en-US" dirty="0"/>
              <a:t>All group functions except COUNT (*) ignore null values in the column. In the slide example, the average is calculated based </a:t>
            </a:r>
            <a:r>
              <a:rPr lang="en-US" altLang="en-US" i="1" dirty="0"/>
              <a:t>only</a:t>
            </a:r>
            <a:r>
              <a:rPr lang="en-US" altLang="en-US" dirty="0"/>
              <a:t> on the rows in the table where a valid value is stored in the COMM column. The average is calculated as total commission being paid to all employees divided by the number of employees receiving commission (4).</a:t>
            </a:r>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Rot="1" noTextEdit="1"/>
          </p:cNvSpPr>
          <p:nvPr>
            <p:ph type="sldImg"/>
          </p:nvPr>
        </p:nvSpPr>
        <p:spPr>
          <a:xfrm>
            <a:off x="406400" y="173038"/>
            <a:ext cx="6037263" cy="4527550"/>
          </a:xfrm>
          <a:ln w="12700">
            <a:solidFill>
              <a:schemeClr val="tx1">
                <a:alpha val="100000"/>
              </a:schemeClr>
            </a:solidFill>
          </a:ln>
        </p:spPr>
      </p:sp>
      <p:sp>
        <p:nvSpPr>
          <p:cNvPr id="25603" name="Rectangle 3"/>
          <p:cNvSpPr>
            <a:spLocks noGrp="1"/>
          </p:cNvSpPr>
          <p:nvPr>
            <p:ph type="body" idx="1"/>
          </p:nvPr>
        </p:nvSpPr>
        <p:spPr>
          <a:xfrm>
            <a:off x="455613" y="4849813"/>
            <a:ext cx="5341937" cy="3865562"/>
          </a:xfrm>
          <a:ln/>
        </p:spPr>
        <p:txBody>
          <a:bodyPr wrap="square" lIns="93272" tIns="46636" rIns="93272" bIns="46636" anchor="t" anchorCtr="0"/>
          <a:p>
            <a:pPr lvl="0" defTabSz="396875">
              <a:tabLst>
                <a:tab pos="452755" algn="l"/>
              </a:tabLst>
            </a:pPr>
            <a:r>
              <a:rPr lang="en-US" altLang="en-US" dirty="0"/>
              <a:t>Group Functions and Null Values (continued)</a:t>
            </a:r>
            <a:endParaRPr lang="en-US" altLang="en-US" dirty="0"/>
          </a:p>
          <a:p>
            <a:pPr marL="114300" lvl="1" indent="0" defTabSz="396875">
              <a:tabLst>
                <a:tab pos="452755" algn="l"/>
              </a:tabLst>
            </a:pPr>
            <a:r>
              <a:rPr lang="en-US" altLang="en-US" dirty="0"/>
              <a:t>The NVL function forces group functions to include null values. In the slide example, the average is calculated based on </a:t>
            </a:r>
            <a:r>
              <a:rPr lang="en-US" altLang="en-US" i="1" dirty="0"/>
              <a:t>all</a:t>
            </a:r>
            <a:r>
              <a:rPr lang="en-US" altLang="en-US" dirty="0"/>
              <a:t> rows in the table regardless of whether null values are stored in the COMM column. The average is calculated as total commission being paid to all employees divided by the total number of employees in the company (14).</a:t>
            </a:r>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p:nvPr/>
        </p:nvSpPr>
        <p:spPr>
          <a:xfrm>
            <a:off x="3883025" y="-1587"/>
            <a:ext cx="2974975" cy="465137"/>
          </a:xfrm>
          <a:prstGeom prst="rect">
            <a:avLst/>
          </a:prstGeom>
          <a:noFill/>
          <a:ln w="9525">
            <a:noFill/>
          </a:ln>
        </p:spPr>
        <p:txBody>
          <a:bodyPr wrap="none" anchor="ctr" anchorCtr="0"/>
          <a:p>
            <a:pPr lvl="0" eaLnBrk="1" hangingPunct="1">
              <a:spcBef>
                <a:spcPct val="0"/>
              </a:spcBef>
            </a:pPr>
            <a:endParaRPr lang="en-US" altLang="en-US" sz="2400" dirty="0"/>
          </a:p>
        </p:txBody>
      </p:sp>
      <p:sp>
        <p:nvSpPr>
          <p:cNvPr id="27651" name="Rectangle 3"/>
          <p:cNvSpPr/>
          <p:nvPr/>
        </p:nvSpPr>
        <p:spPr>
          <a:xfrm>
            <a:off x="-1587" y="-1587"/>
            <a:ext cx="2971800" cy="465137"/>
          </a:xfrm>
          <a:prstGeom prst="rect">
            <a:avLst/>
          </a:prstGeom>
          <a:noFill/>
          <a:ln w="9525">
            <a:noFill/>
          </a:ln>
        </p:spPr>
        <p:txBody>
          <a:bodyPr wrap="none" anchor="ctr" anchorCtr="0"/>
          <a:p>
            <a:pPr lvl="0" eaLnBrk="1" hangingPunct="1">
              <a:spcBef>
                <a:spcPct val="0"/>
              </a:spcBef>
            </a:pPr>
            <a:endParaRPr lang="en-US" altLang="en-US" sz="2400" dirty="0"/>
          </a:p>
        </p:txBody>
      </p:sp>
      <p:sp>
        <p:nvSpPr>
          <p:cNvPr id="27652" name="Rectangle 4"/>
          <p:cNvSpPr>
            <a:spLocks noGrp="1"/>
          </p:cNvSpPr>
          <p:nvPr>
            <p:ph type="body" idx="1"/>
          </p:nvPr>
        </p:nvSpPr>
        <p:spPr>
          <a:xfrm>
            <a:off x="455613" y="4849813"/>
            <a:ext cx="5341937" cy="3865562"/>
          </a:xfrm>
          <a:ln/>
        </p:spPr>
        <p:txBody>
          <a:bodyPr wrap="square" lIns="93272" tIns="46636" rIns="93272" bIns="46636" anchor="t" anchorCtr="0"/>
          <a:p>
            <a:pPr lvl="0" defTabSz="468630">
              <a:tabLst>
                <a:tab pos="444500" algn="l"/>
              </a:tabLst>
            </a:pPr>
            <a:r>
              <a:rPr lang="en-US" altLang="en-US" dirty="0"/>
              <a:t>Groups of Data</a:t>
            </a:r>
            <a:endParaRPr lang="en-US" altLang="en-US" dirty="0"/>
          </a:p>
          <a:p>
            <a:pPr marL="114300" lvl="1" indent="0" defTabSz="468630">
              <a:tabLst>
                <a:tab pos="444500" algn="l"/>
              </a:tabLst>
            </a:pPr>
            <a:r>
              <a:rPr lang="en-US" altLang="en-US" dirty="0"/>
              <a:t>Until now, all group functions have treated the table as one large group of information. At times, you need to divide the table of information into smaller groups. This can be done by using the </a:t>
            </a:r>
            <a:r>
              <a:rPr lang="en-US" altLang="en-US" dirty="0">
                <a:solidFill>
                  <a:srgbClr val="FC0128"/>
                </a:solidFill>
              </a:rPr>
              <a:t>GROUP BY </a:t>
            </a:r>
            <a:r>
              <a:rPr lang="en-US" altLang="en-US" dirty="0"/>
              <a:t>clause.</a:t>
            </a:r>
            <a:endParaRPr lang="en-US" altLang="en-US" dirty="0"/>
          </a:p>
        </p:txBody>
      </p:sp>
      <p:sp>
        <p:nvSpPr>
          <p:cNvPr id="27653" name="Rectangle 5"/>
          <p:cNvSpPr>
            <a:spLocks noGrp="1" noRot="1" noTextEdit="1"/>
          </p:cNvSpPr>
          <p:nvPr>
            <p:ph type="sldImg"/>
          </p:nvPr>
        </p:nvSpPr>
        <p:spPr>
          <a:xfrm>
            <a:off x="406400" y="173038"/>
            <a:ext cx="6037263" cy="4527550"/>
          </a:xfrm>
          <a:ln w="12700">
            <a:solidFill>
              <a:schemeClr val="tx1">
                <a:alpha val="100000"/>
              </a:schemeClr>
            </a:solid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p:nvPr/>
        </p:nvSpPr>
        <p:spPr>
          <a:xfrm>
            <a:off x="3881438" y="0"/>
            <a:ext cx="2978150" cy="465138"/>
          </a:xfrm>
          <a:prstGeom prst="rect">
            <a:avLst/>
          </a:prstGeom>
          <a:noFill/>
          <a:ln w="9525">
            <a:noFill/>
          </a:ln>
        </p:spPr>
        <p:txBody>
          <a:bodyPr wrap="none" anchor="ctr" anchorCtr="0"/>
          <a:p>
            <a:pPr lvl="0" eaLnBrk="1" hangingPunct="1">
              <a:spcBef>
                <a:spcPct val="0"/>
              </a:spcBef>
            </a:pPr>
            <a:endParaRPr lang="en-US" altLang="en-US" sz="2400" dirty="0"/>
          </a:p>
        </p:txBody>
      </p:sp>
      <p:sp>
        <p:nvSpPr>
          <p:cNvPr id="29699" name="Rectangle 3"/>
          <p:cNvSpPr/>
          <p:nvPr/>
        </p:nvSpPr>
        <p:spPr>
          <a:xfrm>
            <a:off x="-3175" y="0"/>
            <a:ext cx="2974975" cy="465138"/>
          </a:xfrm>
          <a:prstGeom prst="rect">
            <a:avLst/>
          </a:prstGeom>
          <a:noFill/>
          <a:ln w="9525">
            <a:noFill/>
          </a:ln>
        </p:spPr>
        <p:txBody>
          <a:bodyPr wrap="none" anchor="ctr" anchorCtr="0"/>
          <a:p>
            <a:pPr lvl="0" eaLnBrk="1" hangingPunct="1">
              <a:spcBef>
                <a:spcPct val="0"/>
              </a:spcBef>
            </a:pPr>
            <a:endParaRPr lang="en-US" altLang="en-US" sz="2400" dirty="0"/>
          </a:p>
        </p:txBody>
      </p:sp>
      <p:sp>
        <p:nvSpPr>
          <p:cNvPr id="29700" name="Rectangle 4"/>
          <p:cNvSpPr>
            <a:spLocks noGrp="1"/>
          </p:cNvSpPr>
          <p:nvPr>
            <p:ph type="body" idx="1"/>
          </p:nvPr>
        </p:nvSpPr>
        <p:spPr>
          <a:xfrm>
            <a:off x="412750" y="4852988"/>
            <a:ext cx="6029325" cy="3819525"/>
          </a:xfrm>
          <a:ln/>
        </p:spPr>
        <p:txBody>
          <a:bodyPr wrap="square" lIns="93272" tIns="46636" rIns="93272" bIns="46636" anchor="t" anchorCtr="0"/>
          <a:p>
            <a:pPr lvl="0"/>
            <a:r>
              <a:rPr lang="en-US" altLang="en-US" dirty="0"/>
              <a:t>The GROUP BY Clause</a:t>
            </a:r>
            <a:endParaRPr lang="en-US" altLang="en-US" dirty="0"/>
          </a:p>
          <a:p>
            <a:pPr lvl="1"/>
            <a:r>
              <a:rPr lang="en-US" altLang="en-US" dirty="0"/>
              <a:t>You can use the </a:t>
            </a:r>
            <a:r>
              <a:rPr lang="en-US" altLang="en-US" dirty="0">
                <a:solidFill>
                  <a:srgbClr val="FC0128"/>
                </a:solidFill>
              </a:rPr>
              <a:t>GROUP BY </a:t>
            </a:r>
            <a:r>
              <a:rPr lang="en-US" altLang="en-US" dirty="0"/>
              <a:t>clause to divide the rows in a table into groups. You can then use the group functions to return summary information for each group. </a:t>
            </a:r>
            <a:endParaRPr lang="en-US" altLang="en-US" dirty="0"/>
          </a:p>
          <a:p>
            <a:pPr lvl="1"/>
            <a:r>
              <a:rPr lang="en-US" altLang="en-US" dirty="0"/>
              <a:t>In the syntax:</a:t>
            </a:r>
            <a:endParaRPr lang="en-US" altLang="en-US" dirty="0"/>
          </a:p>
          <a:p>
            <a:pPr lvl="1"/>
            <a:r>
              <a:rPr lang="en-US" altLang="en-US" dirty="0"/>
              <a:t>	</a:t>
            </a:r>
            <a:r>
              <a:rPr lang="en-US" altLang="en-US" i="1" dirty="0"/>
              <a:t>group_by_expression</a:t>
            </a:r>
            <a:r>
              <a:rPr lang="en-US" altLang="en-US" dirty="0"/>
              <a:t>	specifies columns whose values determine the basis for</a:t>
            </a:r>
            <a:br>
              <a:rPr lang="en-US" altLang="en-US" dirty="0"/>
            </a:br>
            <a:r>
              <a:rPr lang="en-US" altLang="en-US" dirty="0"/>
              <a:t>					grouping rows</a:t>
            </a:r>
            <a:endParaRPr lang="en-US" altLang="en-US" dirty="0"/>
          </a:p>
          <a:p>
            <a:pPr lvl="0"/>
            <a:r>
              <a:rPr lang="en-US" altLang="en-US" dirty="0"/>
              <a:t>Guidelines</a:t>
            </a:r>
            <a:endParaRPr lang="en-US" altLang="en-US" dirty="0"/>
          </a:p>
          <a:p>
            <a:pPr lvl="2"/>
            <a:r>
              <a:rPr lang="en-US" altLang="en-US" dirty="0"/>
              <a:t>If you include a group function in a SELECT clause, you cannot select individual results as well </a:t>
            </a:r>
            <a:r>
              <a:rPr lang="en-US" altLang="en-US" i="1" dirty="0"/>
              <a:t>unless</a:t>
            </a:r>
            <a:r>
              <a:rPr lang="en-US" altLang="en-US" dirty="0"/>
              <a:t> the individual column appears in the GROUP BY clause. You will receive an error message if you fail to include the column list.</a:t>
            </a:r>
            <a:endParaRPr lang="en-US" altLang="en-US" dirty="0"/>
          </a:p>
          <a:p>
            <a:pPr lvl="2"/>
            <a:r>
              <a:rPr lang="en-US" altLang="en-US" dirty="0"/>
              <a:t>Using a WHERE clause, you can preexclude rows before dividing them into groups.</a:t>
            </a:r>
            <a:endParaRPr lang="en-US" altLang="en-US" dirty="0"/>
          </a:p>
          <a:p>
            <a:pPr lvl="2"/>
            <a:r>
              <a:rPr lang="en-US" altLang="en-US" dirty="0"/>
              <a:t>You must include the </a:t>
            </a:r>
            <a:r>
              <a:rPr lang="en-US" altLang="en-US" i="1" dirty="0"/>
              <a:t>columns</a:t>
            </a:r>
            <a:r>
              <a:rPr lang="en-US" altLang="en-US" dirty="0"/>
              <a:t> in the GROUP BY clause. </a:t>
            </a:r>
            <a:endParaRPr lang="en-US" altLang="en-US" dirty="0"/>
          </a:p>
          <a:p>
            <a:pPr lvl="2"/>
            <a:r>
              <a:rPr lang="en-US" altLang="en-US" dirty="0"/>
              <a:t>You cannot use the column alias in the GROUP BY clause.</a:t>
            </a:r>
            <a:endParaRPr lang="en-US" altLang="en-US" dirty="0"/>
          </a:p>
          <a:p>
            <a:pPr lvl="2"/>
            <a:r>
              <a:rPr lang="en-US" altLang="en-US" dirty="0"/>
              <a:t>By default, rows are sorted by ascending order of the columns included in the GROUP BY list. You can override this by using the ORDER BY clause.</a:t>
            </a:r>
            <a:endParaRPr lang="en-US" altLang="en-US" dirty="0"/>
          </a:p>
          <a:p>
            <a:pPr lvl="1"/>
            <a:endParaRPr lang="en-US" altLang="en-US" dirty="0"/>
          </a:p>
          <a:p>
            <a:pPr lvl="0"/>
            <a:endParaRPr lang="en-US" altLang="en-US" b="1" dirty="0">
              <a:latin typeface="Times New Roman" panose="02020603050405020304" pitchFamily="18" charset="0"/>
            </a:endParaRPr>
          </a:p>
        </p:txBody>
      </p:sp>
      <p:sp>
        <p:nvSpPr>
          <p:cNvPr id="29701" name="Rectangle 5"/>
          <p:cNvSpPr>
            <a:spLocks noGrp="1" noRot="1" noTextEdit="1"/>
          </p:cNvSpPr>
          <p:nvPr>
            <p:ph type="sldImg"/>
          </p:nvPr>
        </p:nvSpPr>
        <p:spPr>
          <a:xfrm>
            <a:off x="436563" y="158750"/>
            <a:ext cx="5980112" cy="4484688"/>
          </a:xfrm>
          <a:ln w="12700">
            <a:solidFill>
              <a:schemeClr val="tx1">
                <a:alpha val="100000"/>
              </a:schemeClr>
            </a:solid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p:nvPr/>
        </p:nvSpPr>
        <p:spPr>
          <a:xfrm>
            <a:off x="3883025" y="-1587"/>
            <a:ext cx="2974975" cy="465137"/>
          </a:xfrm>
          <a:prstGeom prst="rect">
            <a:avLst/>
          </a:prstGeom>
          <a:noFill/>
          <a:ln w="9525">
            <a:noFill/>
          </a:ln>
        </p:spPr>
        <p:txBody>
          <a:bodyPr wrap="none" anchor="ctr" anchorCtr="0"/>
          <a:p>
            <a:pPr lvl="0" eaLnBrk="1" hangingPunct="1">
              <a:spcBef>
                <a:spcPct val="0"/>
              </a:spcBef>
            </a:pPr>
            <a:endParaRPr lang="en-US" altLang="en-US" sz="2400" dirty="0"/>
          </a:p>
        </p:txBody>
      </p:sp>
      <p:sp>
        <p:nvSpPr>
          <p:cNvPr id="31747" name="Rectangle 3"/>
          <p:cNvSpPr/>
          <p:nvPr/>
        </p:nvSpPr>
        <p:spPr>
          <a:xfrm>
            <a:off x="-1587" y="-1587"/>
            <a:ext cx="2971800" cy="465137"/>
          </a:xfrm>
          <a:prstGeom prst="rect">
            <a:avLst/>
          </a:prstGeom>
          <a:noFill/>
          <a:ln w="9525">
            <a:noFill/>
          </a:ln>
        </p:spPr>
        <p:txBody>
          <a:bodyPr wrap="none" anchor="ctr" anchorCtr="0"/>
          <a:p>
            <a:pPr lvl="0" eaLnBrk="1" hangingPunct="1">
              <a:spcBef>
                <a:spcPct val="0"/>
              </a:spcBef>
            </a:pPr>
            <a:endParaRPr lang="en-US" altLang="en-US" sz="2400" dirty="0"/>
          </a:p>
        </p:txBody>
      </p:sp>
      <p:sp>
        <p:nvSpPr>
          <p:cNvPr id="31748" name="Rectangle 4"/>
          <p:cNvSpPr>
            <a:spLocks noGrp="1"/>
          </p:cNvSpPr>
          <p:nvPr>
            <p:ph type="body" idx="1"/>
          </p:nvPr>
        </p:nvSpPr>
        <p:spPr>
          <a:xfrm>
            <a:off x="455613" y="4849813"/>
            <a:ext cx="5341937" cy="3865562"/>
          </a:xfrm>
          <a:ln/>
        </p:spPr>
        <p:txBody>
          <a:bodyPr wrap="square" lIns="93272" tIns="46636" rIns="93272" bIns="46636" anchor="t" anchorCtr="0"/>
          <a:p>
            <a:pPr lvl="0" defTabSz="468630">
              <a:tabLst>
                <a:tab pos="444500" algn="l"/>
              </a:tabLst>
            </a:pPr>
            <a:r>
              <a:rPr lang="en-US" altLang="en-US" dirty="0"/>
              <a:t>The GROUP BY Clause (continued)</a:t>
            </a:r>
            <a:endParaRPr lang="en-US" altLang="en-US" dirty="0"/>
          </a:p>
          <a:p>
            <a:pPr marL="114300" lvl="1" indent="0" defTabSz="468630">
              <a:tabLst>
                <a:tab pos="444500" algn="l"/>
              </a:tabLst>
            </a:pPr>
            <a:r>
              <a:rPr lang="en-US" altLang="en-US" dirty="0"/>
              <a:t>When using the GROUP BY clause, make sure that all columns in the SELECT list that are not in the group functions are included in the GROUP BY clause. The example on the slide displays the department number and the average salary for each department. Here is how this SELECT statement, containing a GROUP BY clause, is evaluated:</a:t>
            </a:r>
            <a:endParaRPr lang="en-US" altLang="en-US" dirty="0"/>
          </a:p>
          <a:p>
            <a:pPr marL="440055" lvl="2" indent="-211455" defTabSz="468630">
              <a:tabLst>
                <a:tab pos="444500" algn="l"/>
              </a:tabLst>
            </a:pPr>
            <a:r>
              <a:rPr lang="en-US" altLang="en-US" dirty="0"/>
              <a:t>The SELECT clause specifies the columns to be retrieved:</a:t>
            </a:r>
            <a:endParaRPr lang="en-US" altLang="en-US" dirty="0"/>
          </a:p>
          <a:p>
            <a:pPr marL="800100" lvl="3" indent="-245745" defTabSz="468630">
              <a:tabLst>
                <a:tab pos="444500" algn="l"/>
              </a:tabLst>
            </a:pPr>
            <a:r>
              <a:rPr lang="en-US" altLang="en-US" dirty="0"/>
              <a:t>Department number column in the EMP table</a:t>
            </a:r>
            <a:endParaRPr lang="en-US" altLang="en-US" dirty="0"/>
          </a:p>
          <a:p>
            <a:pPr marL="800100" lvl="3" indent="-245745" defTabSz="468630">
              <a:tabLst>
                <a:tab pos="444500" algn="l"/>
              </a:tabLst>
            </a:pPr>
            <a:r>
              <a:rPr lang="en-US" altLang="en-US" dirty="0"/>
              <a:t>The average of all the salaries in the group you specified in the GROUP BY clause</a:t>
            </a:r>
            <a:endParaRPr lang="en-US" altLang="en-US" dirty="0"/>
          </a:p>
          <a:p>
            <a:pPr marL="440055" lvl="2" indent="-211455" defTabSz="468630">
              <a:tabLst>
                <a:tab pos="444500" algn="l"/>
              </a:tabLst>
            </a:pPr>
            <a:r>
              <a:rPr lang="en-US" altLang="en-US" dirty="0"/>
              <a:t>The FROM clause specifies the tables that the database must access: the EMP table.</a:t>
            </a:r>
            <a:endParaRPr lang="en-US" altLang="en-US" dirty="0"/>
          </a:p>
          <a:p>
            <a:pPr marL="440055" lvl="2" indent="-211455" defTabSz="468630">
              <a:tabLst>
                <a:tab pos="444500" algn="l"/>
              </a:tabLst>
            </a:pPr>
            <a:r>
              <a:rPr lang="en-US" altLang="en-US" dirty="0"/>
              <a:t>The WHERE clause specifies the rows to be retrieved. Since there is no WHERE clause, by default all rows are retrieved. </a:t>
            </a:r>
            <a:endParaRPr lang="en-US" altLang="en-US" dirty="0"/>
          </a:p>
          <a:p>
            <a:pPr marL="440055" lvl="2" indent="-211455" defTabSz="468630">
              <a:tabLst>
                <a:tab pos="444500" algn="l"/>
              </a:tabLst>
            </a:pPr>
            <a:r>
              <a:rPr lang="en-US" altLang="en-US" dirty="0"/>
              <a:t>The GROUP BY clause specifies how the rows should be grouped. The rows are being grouped by department number, so the AVG function that is being applied to the salary column will calculate the </a:t>
            </a:r>
            <a:r>
              <a:rPr lang="en-US" altLang="en-US" i="1" dirty="0"/>
              <a:t>average salary for each department.</a:t>
            </a:r>
            <a:r>
              <a:rPr lang="en-US" altLang="en-US" b="1" i="1" dirty="0"/>
              <a:t> </a:t>
            </a:r>
            <a:endParaRPr lang="en-US" altLang="en-US" b="1" i="1" dirty="0"/>
          </a:p>
          <a:p>
            <a:pPr marL="114300" lvl="1" indent="0" defTabSz="468630">
              <a:tabLst>
                <a:tab pos="444500" algn="l"/>
              </a:tabLst>
            </a:pPr>
            <a:endParaRPr lang="en-US" altLang="en-US" dirty="0">
              <a:solidFill>
                <a:schemeClr val="accent1"/>
              </a:solidFill>
            </a:endParaRPr>
          </a:p>
          <a:p>
            <a:pPr lvl="0" defTabSz="468630">
              <a:tabLst>
                <a:tab pos="444500" algn="l"/>
              </a:tabLst>
            </a:pPr>
            <a:endParaRPr lang="en-US" altLang="en-US" b="1" dirty="0">
              <a:solidFill>
                <a:schemeClr val="accent1"/>
              </a:solidFill>
              <a:latin typeface="Times New Roman" panose="02020603050405020304" pitchFamily="18" charset="0"/>
            </a:endParaRPr>
          </a:p>
        </p:txBody>
      </p:sp>
      <p:sp>
        <p:nvSpPr>
          <p:cNvPr id="31749" name="Rectangle 5"/>
          <p:cNvSpPr>
            <a:spLocks noGrp="1" noRot="1" noTextEdit="1"/>
          </p:cNvSpPr>
          <p:nvPr>
            <p:ph type="sldImg"/>
          </p:nvPr>
        </p:nvSpPr>
        <p:spPr>
          <a:xfrm>
            <a:off x="406400" y="173038"/>
            <a:ext cx="6037263" cy="4527550"/>
          </a:xfrm>
          <a:ln w="12700">
            <a:solidFill>
              <a:schemeClr val="tx1">
                <a:alpha val="100000"/>
              </a:schemeClr>
            </a:solid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p:nvPr/>
        </p:nvSpPr>
        <p:spPr>
          <a:xfrm>
            <a:off x="3883025" y="-1587"/>
            <a:ext cx="2974975" cy="465137"/>
          </a:xfrm>
          <a:prstGeom prst="rect">
            <a:avLst/>
          </a:prstGeom>
          <a:noFill/>
          <a:ln w="9525">
            <a:noFill/>
          </a:ln>
        </p:spPr>
        <p:txBody>
          <a:bodyPr wrap="none" anchor="ctr" anchorCtr="0"/>
          <a:p>
            <a:pPr lvl="0" eaLnBrk="1" hangingPunct="1">
              <a:spcBef>
                <a:spcPct val="0"/>
              </a:spcBef>
            </a:pPr>
            <a:endParaRPr lang="en-US" altLang="en-US" sz="2400" dirty="0"/>
          </a:p>
        </p:txBody>
      </p:sp>
      <p:sp>
        <p:nvSpPr>
          <p:cNvPr id="33795" name="Rectangle 3"/>
          <p:cNvSpPr/>
          <p:nvPr/>
        </p:nvSpPr>
        <p:spPr>
          <a:xfrm>
            <a:off x="-1587" y="-1587"/>
            <a:ext cx="2971800" cy="465137"/>
          </a:xfrm>
          <a:prstGeom prst="rect">
            <a:avLst/>
          </a:prstGeom>
          <a:noFill/>
          <a:ln w="9525">
            <a:noFill/>
          </a:ln>
        </p:spPr>
        <p:txBody>
          <a:bodyPr wrap="none" anchor="ctr" anchorCtr="0"/>
          <a:p>
            <a:pPr lvl="0" eaLnBrk="1" hangingPunct="1">
              <a:spcBef>
                <a:spcPct val="0"/>
              </a:spcBef>
            </a:pPr>
            <a:endParaRPr lang="en-US" altLang="en-US" sz="2400" dirty="0"/>
          </a:p>
        </p:txBody>
      </p:sp>
      <p:sp>
        <p:nvSpPr>
          <p:cNvPr id="33796" name="Rectangle 4"/>
          <p:cNvSpPr>
            <a:spLocks noGrp="1"/>
          </p:cNvSpPr>
          <p:nvPr>
            <p:ph type="body" idx="1"/>
          </p:nvPr>
        </p:nvSpPr>
        <p:spPr>
          <a:xfrm>
            <a:off x="455613" y="4849813"/>
            <a:ext cx="6010275" cy="3865562"/>
          </a:xfrm>
          <a:ln/>
        </p:spPr>
        <p:txBody>
          <a:bodyPr wrap="square" lIns="93272" tIns="46636" rIns="93272" bIns="46636" anchor="t" anchorCtr="0"/>
          <a:p>
            <a:pPr lvl="0" defTabSz="468630">
              <a:tabLst>
                <a:tab pos="444500" algn="l"/>
              </a:tabLst>
            </a:pPr>
            <a:r>
              <a:rPr lang="en-US" altLang="en-US" dirty="0"/>
              <a:t>The GROUP BY Clause (continued)</a:t>
            </a:r>
            <a:endParaRPr lang="en-US" altLang="en-US" dirty="0"/>
          </a:p>
          <a:p>
            <a:pPr marL="114300" lvl="1" indent="0" defTabSz="468630">
              <a:tabLst>
                <a:tab pos="444500" algn="l"/>
              </a:tabLst>
            </a:pPr>
            <a:r>
              <a:rPr lang="en-US" altLang="en-US" dirty="0"/>
              <a:t>The GROUP BY column does not have to be in the SELECT clause. For example, the SELECT statement on the slide displays the average salaries for each department without displaying the respective department numbers. Without the department numbers, however, the results do not look meaningful. </a:t>
            </a:r>
            <a:endParaRPr lang="en-US" altLang="en-US" dirty="0"/>
          </a:p>
          <a:p>
            <a:pPr marL="114300" lvl="1" indent="0" defTabSz="468630">
              <a:tabLst>
                <a:tab pos="444500" algn="l"/>
              </a:tabLst>
            </a:pPr>
            <a:r>
              <a:rPr lang="en-US" altLang="en-US" dirty="0"/>
              <a:t>You can use the group function in the ORDER BY clause.</a:t>
            </a:r>
            <a:endParaRPr lang="en-US" altLang="en-US" dirty="0"/>
          </a:p>
          <a:p>
            <a:pPr marL="114300" lvl="1" indent="0" defTabSz="468630">
              <a:tabLst>
                <a:tab pos="444500" algn="l"/>
              </a:tabLst>
            </a:pPr>
            <a:endParaRPr lang="en-US" altLang="en-US" dirty="0"/>
          </a:p>
          <a:p>
            <a:pPr marL="114300" lvl="1" indent="0" defTabSz="468630">
              <a:tabLst>
                <a:tab pos="444500" algn="l"/>
              </a:tabLst>
            </a:pPr>
            <a:endParaRPr lang="en-US" altLang="en-US" dirty="0"/>
          </a:p>
          <a:p>
            <a:pPr marL="114300" lvl="1" indent="0" defTabSz="468630">
              <a:tabLst>
                <a:tab pos="444500" algn="l"/>
              </a:tabLst>
            </a:pPr>
            <a:endParaRPr lang="en-US" altLang="en-US" dirty="0"/>
          </a:p>
          <a:p>
            <a:pPr marL="114300" lvl="1" indent="0" defTabSz="468630">
              <a:tabLst>
                <a:tab pos="444500" algn="l"/>
              </a:tabLst>
            </a:pPr>
            <a:endParaRPr lang="en-US" altLang="en-US" dirty="0"/>
          </a:p>
          <a:p>
            <a:pPr marL="114300" lvl="1" indent="0" defTabSz="468630">
              <a:tabLst>
                <a:tab pos="444500" algn="l"/>
              </a:tabLst>
            </a:pPr>
            <a:endParaRPr lang="en-US" altLang="en-US" dirty="0"/>
          </a:p>
          <a:p>
            <a:pPr marL="114300" lvl="1" indent="0" defTabSz="468630">
              <a:tabLst>
                <a:tab pos="444500" algn="l"/>
              </a:tabLst>
            </a:pPr>
            <a:endParaRPr lang="en-US" altLang="en-US" dirty="0"/>
          </a:p>
          <a:p>
            <a:pPr marL="114300" lvl="1" indent="0" defTabSz="468630">
              <a:tabLst>
                <a:tab pos="444500" algn="l"/>
              </a:tabLst>
            </a:pPr>
            <a:endParaRPr lang="en-US" altLang="en-US" dirty="0"/>
          </a:p>
          <a:p>
            <a:pPr marL="114300" lvl="1" indent="0" defTabSz="468630">
              <a:tabLst>
                <a:tab pos="444500" algn="l"/>
              </a:tabLst>
            </a:pPr>
            <a:endParaRPr lang="en-US" altLang="en-US" dirty="0"/>
          </a:p>
          <a:p>
            <a:pPr marL="114300" lvl="1" indent="0" defTabSz="468630">
              <a:tabLst>
                <a:tab pos="444500" algn="l"/>
              </a:tabLst>
            </a:pPr>
            <a:endParaRPr lang="en-US" altLang="en-US" dirty="0"/>
          </a:p>
          <a:p>
            <a:pPr marL="114300" lvl="1" indent="0" defTabSz="468630">
              <a:tabLst>
                <a:tab pos="444500" algn="l"/>
              </a:tabLst>
            </a:pPr>
            <a:endParaRPr lang="en-US" altLang="en-US" dirty="0"/>
          </a:p>
          <a:p>
            <a:pPr lvl="0" defTabSz="468630">
              <a:tabLst>
                <a:tab pos="444500" algn="l"/>
              </a:tabLst>
            </a:pPr>
            <a:r>
              <a:rPr lang="en-US" altLang="en-US" dirty="0">
                <a:solidFill>
                  <a:schemeClr val="accent2"/>
                </a:solidFill>
              </a:rPr>
              <a:t>Class Management Note</a:t>
            </a:r>
            <a:endParaRPr lang="en-US" altLang="en-US" dirty="0">
              <a:solidFill>
                <a:schemeClr val="accent2"/>
              </a:solidFill>
            </a:endParaRPr>
          </a:p>
          <a:p>
            <a:pPr marL="114300" lvl="1" indent="0" defTabSz="468630">
              <a:tabLst>
                <a:tab pos="444500" algn="l"/>
              </a:tabLst>
            </a:pPr>
            <a:r>
              <a:rPr lang="en-US" altLang="en-US" dirty="0">
                <a:solidFill>
                  <a:schemeClr val="accent2"/>
                </a:solidFill>
              </a:rPr>
              <a:t>Demonstrate the query with and without the DEPTNO in the SELECT statement.</a:t>
            </a:r>
            <a:endParaRPr lang="en-US" altLang="en-US" dirty="0">
              <a:solidFill>
                <a:schemeClr val="accent2"/>
              </a:solidFill>
            </a:endParaRPr>
          </a:p>
        </p:txBody>
      </p:sp>
      <p:sp>
        <p:nvSpPr>
          <p:cNvPr id="33797" name="Rectangle 5"/>
          <p:cNvSpPr>
            <a:spLocks noGrp="1" noRot="1" noTextEdit="1"/>
          </p:cNvSpPr>
          <p:nvPr>
            <p:ph type="sldImg"/>
          </p:nvPr>
        </p:nvSpPr>
        <p:spPr>
          <a:xfrm>
            <a:off x="406400" y="173038"/>
            <a:ext cx="6037263" cy="4527550"/>
          </a:xfrm>
          <a:ln w="12700">
            <a:solidFill>
              <a:schemeClr val="tx1">
                <a:alpha val="100000"/>
              </a:schemeClr>
            </a:solidFill>
          </a:ln>
        </p:spPr>
      </p:sp>
      <p:grpSp>
        <p:nvGrpSpPr>
          <p:cNvPr id="33798" name="Group 6"/>
          <p:cNvGrpSpPr/>
          <p:nvPr/>
        </p:nvGrpSpPr>
        <p:grpSpPr>
          <a:xfrm>
            <a:off x="254000" y="5899150"/>
            <a:ext cx="5989638" cy="952500"/>
            <a:chOff x="159" y="3649"/>
            <a:chExt cx="3751" cy="589"/>
          </a:xfrm>
        </p:grpSpPr>
        <p:sp>
          <p:nvSpPr>
            <p:cNvPr id="33801" name="Rectangle 7"/>
            <p:cNvSpPr/>
            <p:nvPr/>
          </p:nvSpPr>
          <p:spPr>
            <a:xfrm>
              <a:off x="407" y="3750"/>
              <a:ext cx="3503" cy="488"/>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33802" name="Rectangle 8"/>
            <p:cNvSpPr/>
            <p:nvPr/>
          </p:nvSpPr>
          <p:spPr>
            <a:xfrm>
              <a:off x="159" y="3649"/>
              <a:ext cx="2291" cy="586"/>
            </a:xfrm>
            <a:prstGeom prst="rect">
              <a:avLst/>
            </a:prstGeom>
            <a:noFill/>
            <a:ln w="9525">
              <a:noFill/>
            </a:ln>
          </p:spPr>
          <p:txBody>
            <a:bodyPr lIns="91664" tIns="45028" rIns="91664" bIns="45028">
              <a:spAutoFit/>
            </a:bodyPr>
            <a:p>
              <a:pPr marL="450850" lvl="1" indent="0" defTabSz="881380">
                <a:spcBef>
                  <a:spcPct val="0"/>
                </a:spcBef>
              </a:pPr>
              <a:endParaRPr lang="en-US" altLang="en-US" sz="1100" b="1" dirty="0">
                <a:latin typeface="Courier New" panose="02070309020205020404" pitchFamily="49" charset="0"/>
              </a:endParaRPr>
            </a:p>
            <a:p>
              <a:pPr marL="450850" lvl="1" indent="0" defTabSz="881380">
                <a:spcBef>
                  <a:spcPct val="0"/>
                </a:spcBef>
              </a:pPr>
              <a:r>
                <a:rPr lang="en-US" altLang="en-US" sz="1100" b="1" dirty="0">
                  <a:latin typeface="Courier New" panose="02070309020205020404" pitchFamily="49" charset="0"/>
                </a:rPr>
                <a:t>SQL&gt; SELECT	deptno, AVG(sal)</a:t>
              </a:r>
              <a:endParaRPr lang="en-US" altLang="en-US" sz="1100" b="1" dirty="0">
                <a:latin typeface="Courier New" panose="02070309020205020404" pitchFamily="49" charset="0"/>
              </a:endParaRPr>
            </a:p>
            <a:p>
              <a:pPr marL="450850" lvl="1" indent="0" defTabSz="881380">
                <a:spcBef>
                  <a:spcPct val="0"/>
                </a:spcBef>
              </a:pPr>
              <a:r>
                <a:rPr lang="en-US" altLang="en-US" sz="1100" b="1" dirty="0">
                  <a:latin typeface="Courier New" panose="02070309020205020404" pitchFamily="49" charset="0"/>
                </a:rPr>
                <a:t>  2  FROM	emp</a:t>
              </a:r>
              <a:endParaRPr lang="en-US" altLang="en-US" sz="1100" b="1" dirty="0">
                <a:latin typeface="Courier New" panose="02070309020205020404" pitchFamily="49" charset="0"/>
              </a:endParaRPr>
            </a:p>
            <a:p>
              <a:pPr marL="450850" lvl="1" indent="0" defTabSz="881380">
                <a:spcBef>
                  <a:spcPct val="0"/>
                </a:spcBef>
              </a:pPr>
              <a:r>
                <a:rPr lang="en-US" altLang="en-US" sz="1100" b="1" dirty="0">
                  <a:latin typeface="Courier New" panose="02070309020205020404" pitchFamily="49" charset="0"/>
                </a:rPr>
                <a:t>  3  GROUP BY	deptno</a:t>
              </a:r>
              <a:endParaRPr lang="en-US" altLang="en-US" sz="1100" b="1" dirty="0">
                <a:latin typeface="Courier New" panose="02070309020205020404" pitchFamily="49" charset="0"/>
              </a:endParaRPr>
            </a:p>
            <a:p>
              <a:pPr marL="450850" lvl="1" indent="0" defTabSz="881380">
                <a:spcBef>
                  <a:spcPct val="0"/>
                </a:spcBef>
              </a:pPr>
              <a:r>
                <a:rPr lang="en-US" altLang="en-US" sz="1100" b="1" dirty="0">
                  <a:latin typeface="Courier New" panose="02070309020205020404" pitchFamily="49" charset="0"/>
                </a:rPr>
                <a:t>  4  ORDER BY   AVG(sal);</a:t>
              </a:r>
              <a:endParaRPr lang="en-US" altLang="en-US" sz="1100" b="1" dirty="0">
                <a:latin typeface="Courier New" panose="02070309020205020404" pitchFamily="49" charset="0"/>
              </a:endParaRPr>
            </a:p>
          </p:txBody>
        </p:sp>
      </p:grpSp>
      <p:sp>
        <p:nvSpPr>
          <p:cNvPr id="33799" name="Rectangle 9"/>
          <p:cNvSpPr/>
          <p:nvPr/>
        </p:nvSpPr>
        <p:spPr>
          <a:xfrm>
            <a:off x="649288" y="6921500"/>
            <a:ext cx="5594350" cy="920750"/>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33800" name="Rectangle 10"/>
          <p:cNvSpPr/>
          <p:nvPr/>
        </p:nvSpPr>
        <p:spPr>
          <a:xfrm>
            <a:off x="215900" y="6927850"/>
            <a:ext cx="3657600" cy="947738"/>
          </a:xfrm>
          <a:prstGeom prst="rect">
            <a:avLst/>
          </a:prstGeom>
          <a:noFill/>
          <a:ln w="9525">
            <a:noFill/>
          </a:ln>
        </p:spPr>
        <p:txBody>
          <a:bodyPr lIns="91664" tIns="45028" rIns="91664" bIns="45028">
            <a:spAutoFit/>
          </a:bodyPr>
          <a:p>
            <a:pPr marL="450850" lvl="1" indent="0" defTabSz="881380">
              <a:spcBef>
                <a:spcPct val="0"/>
              </a:spcBef>
            </a:pPr>
            <a:r>
              <a:rPr lang="en-US" altLang="en-US" sz="1100" dirty="0">
                <a:latin typeface="Courier New" panose="02070309020205020404" pitchFamily="49" charset="0"/>
              </a:rPr>
              <a:t>    DEPTNO     AVG(SAL)</a:t>
            </a:r>
            <a:endParaRPr lang="en-US" altLang="en-US" sz="1100" dirty="0">
              <a:latin typeface="Courier New" panose="02070309020205020404" pitchFamily="49" charset="0"/>
            </a:endParaRPr>
          </a:p>
          <a:p>
            <a:pPr marL="450850" lvl="1" indent="0" defTabSz="881380">
              <a:spcBef>
                <a:spcPct val="0"/>
              </a:spcBef>
            </a:pPr>
            <a:r>
              <a:rPr lang="en-US" altLang="en-US" sz="1100" dirty="0">
                <a:latin typeface="Courier New" panose="02070309020205020404" pitchFamily="49" charset="0"/>
              </a:rPr>
              <a:t>---------- ------------</a:t>
            </a:r>
            <a:endParaRPr lang="en-US" altLang="en-US" sz="1100" dirty="0">
              <a:latin typeface="Courier New" panose="02070309020205020404" pitchFamily="49" charset="0"/>
            </a:endParaRPr>
          </a:p>
          <a:p>
            <a:pPr marL="450850" lvl="1" indent="0" defTabSz="881380">
              <a:spcBef>
                <a:spcPct val="0"/>
              </a:spcBef>
            </a:pPr>
            <a:r>
              <a:rPr lang="en-US" altLang="en-US" sz="1100" dirty="0">
                <a:latin typeface="Courier New" panose="02070309020205020404" pitchFamily="49" charset="0"/>
              </a:rPr>
              <a:t>        30    1566.6667 </a:t>
            </a:r>
            <a:endParaRPr lang="en-US" altLang="en-US" sz="1100" dirty="0">
              <a:latin typeface="Courier New" panose="02070309020205020404" pitchFamily="49" charset="0"/>
            </a:endParaRPr>
          </a:p>
          <a:p>
            <a:pPr marL="450850" lvl="1" indent="0" defTabSz="881380">
              <a:spcBef>
                <a:spcPct val="0"/>
              </a:spcBef>
            </a:pPr>
            <a:r>
              <a:rPr lang="en-US" altLang="en-US" sz="1100" dirty="0">
                <a:latin typeface="Courier New" panose="02070309020205020404" pitchFamily="49" charset="0"/>
              </a:rPr>
              <a:t>        20         2175</a:t>
            </a:r>
            <a:endParaRPr lang="en-US" altLang="en-US" sz="1100" dirty="0">
              <a:latin typeface="Courier New" panose="02070309020205020404" pitchFamily="49" charset="0"/>
            </a:endParaRPr>
          </a:p>
          <a:p>
            <a:pPr marL="450850" lvl="1" indent="0" defTabSz="881380">
              <a:spcBef>
                <a:spcPct val="0"/>
              </a:spcBef>
            </a:pPr>
            <a:r>
              <a:rPr lang="en-US" altLang="en-US" sz="1100" dirty="0">
                <a:latin typeface="Courier New" panose="02070309020205020404" pitchFamily="49" charset="0"/>
              </a:rPr>
              <a:t>        10    2916.6667</a:t>
            </a:r>
            <a:endParaRPr lang="en-US" altLang="en-US" sz="1100" dirty="0">
              <a:latin typeface="Courier New" panose="02070309020205020404" pitchFamily="49"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noRot="1" noTextEdit="1"/>
          </p:cNvSpPr>
          <p:nvPr>
            <p:ph type="sldImg"/>
          </p:nvPr>
        </p:nvSpPr>
        <p:spPr>
          <a:xfrm>
            <a:off x="406400" y="173038"/>
            <a:ext cx="6037263" cy="4527550"/>
          </a:xfrm>
          <a:ln w="12700">
            <a:solidFill>
              <a:schemeClr val="tx1">
                <a:alpha val="100000"/>
              </a:schemeClr>
            </a:solidFill>
          </a:ln>
        </p:spPr>
      </p:sp>
      <p:sp>
        <p:nvSpPr>
          <p:cNvPr id="35843" name="Rectangle 3"/>
          <p:cNvSpPr>
            <a:spLocks noGrp="1"/>
          </p:cNvSpPr>
          <p:nvPr>
            <p:ph type="body" idx="1"/>
          </p:nvPr>
        </p:nvSpPr>
        <p:spPr>
          <a:xfrm>
            <a:off x="455613" y="4849813"/>
            <a:ext cx="6048375" cy="3865562"/>
          </a:xfrm>
          <a:ln/>
        </p:spPr>
        <p:txBody>
          <a:bodyPr wrap="square" lIns="93272" tIns="46636" rIns="93272" bIns="46636" anchor="t" anchorCtr="0"/>
          <a:p>
            <a:pPr lvl="0" defTabSz="396875">
              <a:tabLst>
                <a:tab pos="452755" algn="l"/>
              </a:tabLst>
            </a:pPr>
            <a:r>
              <a:rPr lang="en-US" altLang="en-US" dirty="0"/>
              <a:t>Groups Within Groups</a:t>
            </a:r>
            <a:endParaRPr lang="en-US" altLang="en-US" dirty="0"/>
          </a:p>
          <a:p>
            <a:pPr marL="114300" lvl="1" indent="0" defTabSz="396875">
              <a:tabLst>
                <a:tab pos="452755" algn="l"/>
              </a:tabLst>
            </a:pPr>
            <a:r>
              <a:rPr lang="en-US" altLang="en-US" dirty="0"/>
              <a:t>Sometimes there is a need to see results for groups within groups. The slide shows a report that displays the total salary being paid to each job title, within each department.</a:t>
            </a:r>
            <a:endParaRPr lang="en-US" altLang="en-US" dirty="0"/>
          </a:p>
          <a:p>
            <a:pPr marL="114300" lvl="1" indent="0" defTabSz="396875">
              <a:tabLst>
                <a:tab pos="452755" algn="l"/>
              </a:tabLst>
            </a:pPr>
            <a:r>
              <a:rPr lang="en-US" altLang="en-US" dirty="0"/>
              <a:t>The EMP table is grouped first by department number, and within that grouping, it is grouped by job title. For example, the two clerks in department 20 are grouped together and a single result (total salary) is produced for all salespeople within the group. </a:t>
            </a:r>
            <a:endParaRPr lang="en-US" altLang="en-US" dirty="0"/>
          </a:p>
          <a:p>
            <a:pPr marL="114300" lvl="1" indent="0" defTabSz="396875">
              <a:tabLst>
                <a:tab pos="452755" algn="l"/>
              </a:tabLst>
            </a:pPr>
            <a:endParaRPr lang="en-US" altLang="en-US" dirty="0"/>
          </a:p>
          <a:p>
            <a:pPr marL="114300" lvl="1" indent="0" defTabSz="396875">
              <a:tabLst>
                <a:tab pos="452755" algn="l"/>
              </a:tabLst>
            </a:pPr>
            <a:endParaRPr lang="en-US" altLang="en-US" dirty="0"/>
          </a:p>
          <a:p>
            <a:pPr marL="114300" lvl="1" indent="0" defTabSz="396875">
              <a:tabLst>
                <a:tab pos="452755" algn="l"/>
              </a:tabLst>
            </a:pPr>
            <a:endParaRPr lang="en-US" altLang="en-US" dirty="0"/>
          </a:p>
          <a:p>
            <a:pPr marL="114300" lvl="1" indent="0" defTabSz="396875">
              <a:tabLst>
                <a:tab pos="452755" algn="l"/>
              </a:tabLst>
            </a:pPr>
            <a:endParaRPr lang="en-US" altLang="en-US" dirty="0"/>
          </a:p>
          <a:p>
            <a:pPr marL="114300" lvl="1" indent="0" defTabSz="396875">
              <a:tabLst>
                <a:tab pos="452755" algn="l"/>
              </a:tabLst>
            </a:pPr>
            <a:endParaRPr lang="en-US" altLang="en-US" dirty="0"/>
          </a:p>
          <a:p>
            <a:pPr marL="114300" lvl="1" indent="0" defTabSz="396875">
              <a:tabLst>
                <a:tab pos="452755" algn="l"/>
              </a:tabLst>
            </a:pPr>
            <a:endParaRPr lang="en-US" altLang="en-US" dirty="0"/>
          </a:p>
          <a:p>
            <a:pPr marL="114300" lvl="1" indent="0" defTabSz="396875">
              <a:tabLst>
                <a:tab pos="452755" algn="l"/>
              </a:tabLst>
            </a:pPr>
            <a:endParaRPr lang="en-US" altLang="en-US" dirty="0"/>
          </a:p>
          <a:p>
            <a:pPr marL="114300" lvl="1" indent="0" defTabSz="396875">
              <a:tabLst>
                <a:tab pos="452755" algn="l"/>
              </a:tabLst>
            </a:pPr>
            <a:endParaRPr lang="en-US" altLang="en-US" dirty="0"/>
          </a:p>
          <a:p>
            <a:pPr lvl="0" defTabSz="396875">
              <a:tabLst>
                <a:tab pos="452755" algn="l"/>
              </a:tabLst>
            </a:pPr>
            <a:r>
              <a:rPr lang="en-US" altLang="en-US" dirty="0">
                <a:solidFill>
                  <a:schemeClr val="accent2"/>
                </a:solidFill>
              </a:rPr>
              <a:t>Class Management Note</a:t>
            </a:r>
            <a:endParaRPr lang="en-US" altLang="en-US" dirty="0">
              <a:solidFill>
                <a:schemeClr val="accent2"/>
              </a:solidFill>
            </a:endParaRPr>
          </a:p>
          <a:p>
            <a:pPr marL="114300" lvl="1" indent="0" defTabSz="396875">
              <a:tabLst>
                <a:tab pos="452755" algn="l"/>
              </a:tabLst>
            </a:pPr>
            <a:r>
              <a:rPr lang="en-US" altLang="en-US" dirty="0">
                <a:solidFill>
                  <a:schemeClr val="accent2"/>
                </a:solidFill>
              </a:rPr>
              <a:t>Demo: </a:t>
            </a:r>
            <a:r>
              <a:rPr lang="en-US" altLang="en-US" i="1" dirty="0">
                <a:solidFill>
                  <a:schemeClr val="accent2"/>
                </a:solidFill>
              </a:rPr>
              <a:t>l5order1.sql,l5order2.sql</a:t>
            </a:r>
            <a:endParaRPr lang="en-US" altLang="en-US" i="1" dirty="0">
              <a:solidFill>
                <a:schemeClr val="accent2"/>
              </a:solidFill>
            </a:endParaRPr>
          </a:p>
          <a:p>
            <a:pPr marL="114300" lvl="1" indent="0" defTabSz="396875">
              <a:tabLst>
                <a:tab pos="452755" algn="l"/>
              </a:tabLst>
            </a:pPr>
            <a:r>
              <a:rPr lang="en-US" altLang="en-US" dirty="0">
                <a:solidFill>
                  <a:schemeClr val="accent2"/>
                </a:solidFill>
              </a:rPr>
              <a:t>Purpose: To illustrate ordering columns that are grouped by DEPTNO first and ordering columns that are grouped by JOB first.</a:t>
            </a:r>
            <a:endParaRPr lang="en-US" altLang="en-US" dirty="0">
              <a:solidFill>
                <a:schemeClr val="accent2"/>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noRot="1" noTextEdit="1"/>
          </p:cNvSpPr>
          <p:nvPr>
            <p:ph type="sldImg"/>
          </p:nvPr>
        </p:nvSpPr>
        <p:spPr>
          <a:xfrm>
            <a:off x="406400" y="173038"/>
            <a:ext cx="6037263" cy="4527550"/>
          </a:xfrm>
          <a:ln w="12700">
            <a:solidFill>
              <a:schemeClr val="tx1">
                <a:alpha val="100000"/>
              </a:schemeClr>
            </a:solidFill>
          </a:ln>
        </p:spPr>
      </p:sp>
      <p:sp>
        <p:nvSpPr>
          <p:cNvPr id="37891" name="Rectangle 3"/>
          <p:cNvSpPr>
            <a:spLocks noGrp="1"/>
          </p:cNvSpPr>
          <p:nvPr>
            <p:ph type="body" idx="1"/>
          </p:nvPr>
        </p:nvSpPr>
        <p:spPr>
          <a:xfrm>
            <a:off x="455613" y="4849813"/>
            <a:ext cx="5783262" cy="3865562"/>
          </a:xfrm>
          <a:ln/>
        </p:spPr>
        <p:txBody>
          <a:bodyPr wrap="square" lIns="93272" tIns="46636" rIns="93272" bIns="46636" anchor="t" anchorCtr="0"/>
          <a:p>
            <a:pPr lvl="0" defTabSz="396875">
              <a:tabLst>
                <a:tab pos="452755" algn="l"/>
              </a:tabLst>
            </a:pPr>
            <a:r>
              <a:rPr lang="en-US" altLang="en-US" dirty="0"/>
              <a:t>Groups Within Groups (continued)</a:t>
            </a:r>
            <a:endParaRPr lang="en-US" altLang="en-US" dirty="0"/>
          </a:p>
          <a:p>
            <a:pPr marL="114300" lvl="1" indent="0" defTabSz="396875">
              <a:tabLst>
                <a:tab pos="452755" algn="l"/>
              </a:tabLst>
            </a:pPr>
            <a:r>
              <a:rPr lang="en-US" altLang="en-US" dirty="0"/>
              <a:t>You can return summary results for groups and subgroups by listing more than one GROUP BY column. You can determine the default sort order of the results by the order of the columns in the GROUP BY clause. Here is how the SELECT statement on the slide, containing a GROUP BY clause, is evaluated:</a:t>
            </a:r>
            <a:endParaRPr lang="en-US" altLang="en-US" dirty="0"/>
          </a:p>
          <a:p>
            <a:pPr marL="446405" lvl="2" indent="-212725" defTabSz="396875">
              <a:tabLst>
                <a:tab pos="452755" algn="l"/>
              </a:tabLst>
            </a:pPr>
            <a:r>
              <a:rPr lang="en-US" altLang="en-US" dirty="0"/>
              <a:t>The SELECT clause specifies the column to be retrieved:</a:t>
            </a:r>
            <a:endParaRPr lang="en-US" altLang="en-US" dirty="0"/>
          </a:p>
          <a:p>
            <a:pPr marL="844550" lvl="3" indent="-213995" defTabSz="396875">
              <a:tabLst>
                <a:tab pos="452755" algn="l"/>
              </a:tabLst>
            </a:pPr>
            <a:r>
              <a:rPr lang="en-US" altLang="en-US" dirty="0"/>
              <a:t>Department number in the EMP table</a:t>
            </a:r>
            <a:endParaRPr lang="en-US" altLang="en-US" dirty="0"/>
          </a:p>
          <a:p>
            <a:pPr marL="844550" lvl="3" indent="-213995" defTabSz="396875">
              <a:tabLst>
                <a:tab pos="452755" algn="l"/>
              </a:tabLst>
            </a:pPr>
            <a:r>
              <a:rPr lang="en-US" altLang="en-US" dirty="0"/>
              <a:t>Job title in the EMP table</a:t>
            </a:r>
            <a:endParaRPr lang="en-US" altLang="en-US" dirty="0"/>
          </a:p>
          <a:p>
            <a:pPr marL="844550" lvl="3" indent="-213995" defTabSz="396875">
              <a:tabLst>
                <a:tab pos="452755" algn="l"/>
              </a:tabLst>
            </a:pPr>
            <a:r>
              <a:rPr lang="en-US" altLang="en-US" dirty="0"/>
              <a:t>The sum of all the salaries in the group that you specified in the </a:t>
            </a:r>
            <a:endParaRPr lang="en-US" altLang="en-US" dirty="0"/>
          </a:p>
          <a:p>
            <a:pPr marL="114300" lvl="1" indent="0" defTabSz="396875">
              <a:tabLst>
                <a:tab pos="452755" algn="l"/>
              </a:tabLst>
            </a:pPr>
            <a:r>
              <a:rPr lang="en-US" altLang="en-US" dirty="0"/>
              <a:t>		 GROUP BY clause</a:t>
            </a:r>
            <a:endParaRPr lang="en-US" altLang="en-US" dirty="0"/>
          </a:p>
          <a:p>
            <a:pPr marL="446405" lvl="2" indent="-212725" defTabSz="396875">
              <a:tabLst>
                <a:tab pos="452755" algn="l"/>
              </a:tabLst>
            </a:pPr>
            <a:r>
              <a:rPr lang="en-US" altLang="en-US" dirty="0"/>
              <a:t>The FROM clause specifies the tables that the database must access: the EMP table.</a:t>
            </a:r>
            <a:endParaRPr lang="en-US" altLang="en-US" dirty="0"/>
          </a:p>
          <a:p>
            <a:pPr marL="446405" lvl="2" indent="-212725" defTabSz="396875">
              <a:tabLst>
                <a:tab pos="452755" algn="l"/>
              </a:tabLst>
            </a:pPr>
            <a:r>
              <a:rPr lang="en-US" altLang="en-US" dirty="0"/>
              <a:t>The GROUP BY clause specifies how you must group the rows:</a:t>
            </a:r>
            <a:endParaRPr lang="en-US" altLang="en-US" dirty="0"/>
          </a:p>
          <a:p>
            <a:pPr marL="844550" lvl="3" indent="-213995" defTabSz="396875">
              <a:tabLst>
                <a:tab pos="452755" algn="l"/>
              </a:tabLst>
            </a:pPr>
            <a:r>
              <a:rPr lang="en-US" altLang="en-US" dirty="0"/>
              <a:t>First, the rows are grouped by department number. </a:t>
            </a:r>
            <a:endParaRPr lang="en-US" altLang="en-US" dirty="0"/>
          </a:p>
          <a:p>
            <a:pPr marL="844550" lvl="3" indent="-213995" defTabSz="396875">
              <a:tabLst>
                <a:tab pos="452755" algn="l"/>
              </a:tabLst>
            </a:pPr>
            <a:r>
              <a:rPr lang="en-US" altLang="en-US" dirty="0"/>
              <a:t>Second, within the department number groups, the rows are grouped by job title. </a:t>
            </a:r>
            <a:endParaRPr lang="en-US" altLang="en-US" dirty="0"/>
          </a:p>
          <a:p>
            <a:pPr marL="114300" lvl="1" indent="0" defTabSz="396875">
              <a:tabLst>
                <a:tab pos="452755" algn="l"/>
              </a:tabLst>
            </a:pPr>
            <a:r>
              <a:rPr lang="en-US" altLang="en-US" dirty="0"/>
              <a:t>So the SUM function is being applied to the salary column for all job titles within each department number group. </a:t>
            </a:r>
            <a:endParaRPr lang="en-US" altLang="en-US" dirty="0"/>
          </a:p>
          <a:p>
            <a:pPr lvl="0" defTabSz="396875">
              <a:tabLst>
                <a:tab pos="452755" algn="l"/>
              </a:tabLst>
            </a:pPr>
            <a:endParaRPr lang="en-US" altLang="en-US" b="1" dirty="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p:nvPr/>
        </p:nvSpPr>
        <p:spPr>
          <a:xfrm>
            <a:off x="3883025" y="0"/>
            <a:ext cx="2976563" cy="466725"/>
          </a:xfrm>
          <a:prstGeom prst="rect">
            <a:avLst/>
          </a:prstGeom>
          <a:noFill/>
          <a:ln w="9525">
            <a:noFill/>
          </a:ln>
        </p:spPr>
        <p:txBody>
          <a:bodyPr wrap="none" anchor="ctr" anchorCtr="0"/>
          <a:p>
            <a:pPr lvl="0" eaLnBrk="1" hangingPunct="1">
              <a:spcBef>
                <a:spcPct val="0"/>
              </a:spcBef>
            </a:pPr>
            <a:endParaRPr lang="en-US" altLang="x-none" sz="2400" dirty="0"/>
          </a:p>
        </p:txBody>
      </p:sp>
      <p:sp>
        <p:nvSpPr>
          <p:cNvPr id="43011" name="Rectangle 3"/>
          <p:cNvSpPr/>
          <p:nvPr/>
        </p:nvSpPr>
        <p:spPr>
          <a:xfrm>
            <a:off x="-3175" y="0"/>
            <a:ext cx="2973388" cy="466725"/>
          </a:xfrm>
          <a:prstGeom prst="rect">
            <a:avLst/>
          </a:prstGeom>
          <a:noFill/>
          <a:ln w="9525">
            <a:noFill/>
          </a:ln>
        </p:spPr>
        <p:txBody>
          <a:bodyPr wrap="none" anchor="ctr" anchorCtr="0"/>
          <a:p>
            <a:pPr lvl="0" eaLnBrk="1" hangingPunct="1">
              <a:spcBef>
                <a:spcPct val="0"/>
              </a:spcBef>
            </a:pPr>
            <a:endParaRPr lang="en-US" altLang="x-none" sz="2400" dirty="0"/>
          </a:p>
        </p:txBody>
      </p:sp>
      <p:sp>
        <p:nvSpPr>
          <p:cNvPr id="43012" name="Rectangle 4"/>
          <p:cNvSpPr>
            <a:spLocks noGrp="1"/>
          </p:cNvSpPr>
          <p:nvPr>
            <p:ph type="body" idx="1"/>
          </p:nvPr>
        </p:nvSpPr>
        <p:spPr>
          <a:xfrm>
            <a:off x="412750" y="4852988"/>
            <a:ext cx="6029325" cy="3819525"/>
          </a:xfrm>
        </p:spPr>
        <p:txBody>
          <a:bodyPr wrap="square" lIns="93272" tIns="46636" rIns="93272" bIns="46636" anchor="t" anchorCtr="0"/>
          <a:p>
            <a:pPr lvl="0" defTabSz="401955">
              <a:tabLst>
                <a:tab pos="457200" algn="l"/>
              </a:tabLst>
            </a:pPr>
            <a:r>
              <a:rPr lang="en-US" altLang="x-none" dirty="0"/>
              <a:t>The ORDER BY Clause</a:t>
            </a:r>
            <a:endParaRPr lang="en-US" altLang="x-none" dirty="0"/>
          </a:p>
          <a:p>
            <a:pPr marL="114300" lvl="1" indent="0" defTabSz="401955">
              <a:tabLst>
                <a:tab pos="457200" algn="l"/>
              </a:tabLst>
            </a:pPr>
            <a:r>
              <a:rPr lang="en-US" altLang="x-none" dirty="0"/>
              <a:t>The order of rows returned in a query result is undefined. The </a:t>
            </a:r>
            <a:r>
              <a:rPr lang="en-US" altLang="x-none" dirty="0">
                <a:solidFill>
                  <a:srgbClr val="FC0128"/>
                </a:solidFill>
              </a:rPr>
              <a:t>ORDER BY </a:t>
            </a:r>
            <a:r>
              <a:rPr lang="en-US" altLang="x-none" dirty="0"/>
              <a:t>clause can be used to sort the rows. If you use the ORDER BY clause, you must place last. You can specify an expression or an alias to sort. </a:t>
            </a:r>
            <a:endParaRPr lang="en-US" altLang="x-none" dirty="0"/>
          </a:p>
          <a:p>
            <a:pPr lvl="0" defTabSz="401955">
              <a:tabLst>
                <a:tab pos="457200" algn="l"/>
              </a:tabLst>
            </a:pPr>
            <a:r>
              <a:rPr lang="en-US" altLang="x-none" dirty="0"/>
              <a:t>Syntax</a:t>
            </a:r>
            <a:endParaRPr lang="en-US" altLang="x-none" dirty="0"/>
          </a:p>
          <a:p>
            <a:pPr lvl="0" defTabSz="401955">
              <a:tabLst>
                <a:tab pos="457200" algn="l"/>
              </a:tabLst>
            </a:pPr>
            <a:endParaRPr lang="en-US" altLang="x-none" sz="500" dirty="0"/>
          </a:p>
          <a:p>
            <a:pPr lvl="0" algn="just" defTabSz="401955">
              <a:spcBef>
                <a:spcPct val="0"/>
              </a:spcBef>
              <a:tabLst>
                <a:tab pos="457200" algn="l"/>
              </a:tabLst>
            </a:pPr>
            <a:r>
              <a:rPr lang="en-US" altLang="x-none" b="1" dirty="0">
                <a:latin typeface="Courier New" panose="02070309020205020404" pitchFamily="49" charset="0"/>
              </a:rPr>
              <a:t> 	</a:t>
            </a:r>
            <a:r>
              <a:rPr lang="en-US" altLang="x-none" b="1" dirty="0">
                <a:latin typeface="Times New Roman" panose="02020603050405020304" pitchFamily="18" charset="0"/>
              </a:rPr>
              <a:t>SELECT</a:t>
            </a:r>
            <a:r>
              <a:rPr lang="en-US" altLang="x-none" b="1" i="1" dirty="0">
                <a:latin typeface="Times New Roman" panose="02020603050405020304" pitchFamily="18" charset="0"/>
              </a:rPr>
              <a:t>	  	expr</a:t>
            </a:r>
            <a:r>
              <a:rPr lang="en-US" altLang="x-none" b="1" dirty="0">
                <a:latin typeface="Times New Roman" panose="02020603050405020304" pitchFamily="18" charset="0"/>
              </a:rPr>
              <a:t> </a:t>
            </a:r>
            <a:endParaRPr lang="en-US" altLang="x-none" b="1" dirty="0">
              <a:latin typeface="Times New Roman" panose="02020603050405020304" pitchFamily="18" charset="0"/>
            </a:endParaRPr>
          </a:p>
          <a:p>
            <a:pPr lvl="0" defTabSz="401955">
              <a:spcBef>
                <a:spcPct val="0"/>
              </a:spcBef>
              <a:tabLst>
                <a:tab pos="457200" algn="l"/>
              </a:tabLst>
            </a:pPr>
            <a:r>
              <a:rPr lang="en-US" altLang="x-none" b="1" dirty="0">
                <a:latin typeface="Times New Roman" panose="02020603050405020304" pitchFamily="18" charset="0"/>
              </a:rPr>
              <a:t> 	FROM 	  	</a:t>
            </a:r>
            <a:r>
              <a:rPr lang="en-US" altLang="x-none" b="1" i="1" dirty="0">
                <a:latin typeface="Times New Roman" panose="02020603050405020304" pitchFamily="18" charset="0"/>
              </a:rPr>
              <a:t>table</a:t>
            </a:r>
            <a:endParaRPr lang="en-US" altLang="x-none" b="1" dirty="0">
              <a:latin typeface="Times New Roman" panose="02020603050405020304" pitchFamily="18" charset="0"/>
            </a:endParaRPr>
          </a:p>
          <a:p>
            <a:pPr lvl="0" defTabSz="401955">
              <a:spcBef>
                <a:spcPct val="0"/>
              </a:spcBef>
              <a:tabLst>
                <a:tab pos="457200" algn="l"/>
              </a:tabLst>
            </a:pPr>
            <a:r>
              <a:rPr lang="en-US" altLang="x-none" b="1" dirty="0">
                <a:latin typeface="Times New Roman" panose="02020603050405020304" pitchFamily="18" charset="0"/>
              </a:rPr>
              <a:t> 	[WHERE 	  	</a:t>
            </a:r>
            <a:r>
              <a:rPr lang="en-US" altLang="x-none" b="1" i="1" dirty="0">
                <a:latin typeface="Times New Roman" panose="02020603050405020304" pitchFamily="18" charset="0"/>
              </a:rPr>
              <a:t>condition(s)</a:t>
            </a:r>
            <a:r>
              <a:rPr lang="en-US" altLang="x-none" b="1" dirty="0">
                <a:latin typeface="Times New Roman" panose="02020603050405020304" pitchFamily="18" charset="0"/>
              </a:rPr>
              <a:t>]</a:t>
            </a:r>
            <a:endParaRPr lang="en-US" altLang="x-none" b="1" dirty="0">
              <a:latin typeface="Times New Roman" panose="02020603050405020304" pitchFamily="18" charset="0"/>
            </a:endParaRPr>
          </a:p>
          <a:p>
            <a:pPr lvl="0" defTabSz="401955">
              <a:spcBef>
                <a:spcPct val="0"/>
              </a:spcBef>
              <a:tabLst>
                <a:tab pos="457200" algn="l"/>
              </a:tabLst>
            </a:pPr>
            <a:r>
              <a:rPr lang="en-US" altLang="x-none" b="1" dirty="0">
                <a:latin typeface="Times New Roman" panose="02020603050405020304" pitchFamily="18" charset="0"/>
              </a:rPr>
              <a:t> 	[ORDER BY	{</a:t>
            </a:r>
            <a:r>
              <a:rPr lang="en-US" altLang="x-none" b="1" i="1" dirty="0">
                <a:latin typeface="Times New Roman" panose="02020603050405020304" pitchFamily="18" charset="0"/>
              </a:rPr>
              <a:t>column</a:t>
            </a:r>
            <a:r>
              <a:rPr lang="en-US" altLang="x-none" b="1" dirty="0">
                <a:latin typeface="Times New Roman" panose="02020603050405020304" pitchFamily="18" charset="0"/>
              </a:rPr>
              <a:t>, </a:t>
            </a:r>
            <a:r>
              <a:rPr lang="en-US" altLang="x-none" b="1" i="1" dirty="0">
                <a:latin typeface="Times New Roman" panose="02020603050405020304" pitchFamily="18" charset="0"/>
              </a:rPr>
              <a:t>expr</a:t>
            </a:r>
            <a:r>
              <a:rPr lang="en-US" altLang="x-none" b="1" dirty="0">
                <a:latin typeface="Times New Roman" panose="02020603050405020304" pitchFamily="18" charset="0"/>
              </a:rPr>
              <a:t>} [ASC|DESC]];</a:t>
            </a:r>
            <a:endParaRPr lang="en-US" altLang="x-none" b="1" dirty="0">
              <a:latin typeface="Times New Roman" panose="02020603050405020304" pitchFamily="18" charset="0"/>
            </a:endParaRPr>
          </a:p>
          <a:p>
            <a:pPr lvl="0" algn="just" defTabSz="401955">
              <a:lnSpc>
                <a:spcPct val="112000"/>
              </a:lnSpc>
              <a:spcBef>
                <a:spcPct val="0"/>
              </a:spcBef>
              <a:tabLst>
                <a:tab pos="457200" algn="l"/>
              </a:tabLst>
            </a:pPr>
            <a:endParaRPr lang="en-US" altLang="x-none" b="1" dirty="0">
              <a:latin typeface="Times" pitchFamily="18" charset="0"/>
            </a:endParaRPr>
          </a:p>
          <a:p>
            <a:pPr marL="114300" lvl="1" indent="0" defTabSz="401955">
              <a:spcBef>
                <a:spcPct val="0"/>
              </a:spcBef>
              <a:tabLst>
                <a:tab pos="457200" algn="l"/>
              </a:tabLst>
            </a:pPr>
            <a:r>
              <a:rPr lang="en-US" altLang="x-none" b="1" dirty="0"/>
              <a:t>where:</a:t>
            </a:r>
            <a:r>
              <a:rPr lang="en-US" altLang="x-none" dirty="0"/>
              <a:t>	ORDER BY		specifies the order in which the retrieved rows are displayed</a:t>
            </a:r>
            <a:endParaRPr lang="en-US" altLang="x-none" dirty="0">
              <a:latin typeface="Times" pitchFamily="18" charset="0"/>
            </a:endParaRPr>
          </a:p>
          <a:p>
            <a:pPr marL="114300" lvl="1" indent="0" defTabSz="401955">
              <a:spcBef>
                <a:spcPct val="0"/>
              </a:spcBef>
              <a:tabLst>
                <a:tab pos="457200" algn="l"/>
              </a:tabLst>
            </a:pPr>
            <a:r>
              <a:rPr lang="en-US" altLang="x-none" dirty="0">
                <a:latin typeface="Times" pitchFamily="18" charset="0"/>
              </a:rPr>
              <a:t>		</a:t>
            </a:r>
            <a:r>
              <a:rPr lang="en-US" altLang="x-none" dirty="0">
                <a:solidFill>
                  <a:srgbClr val="FC0128"/>
                </a:solidFill>
                <a:latin typeface="Times" pitchFamily="18" charset="0"/>
              </a:rPr>
              <a:t>ASC	</a:t>
            </a:r>
            <a:r>
              <a:rPr lang="en-US" altLang="x-none" dirty="0">
                <a:latin typeface="Times" pitchFamily="18" charset="0"/>
              </a:rPr>
              <a:t>		orders the rows in ascending order (this is the default order)</a:t>
            </a:r>
            <a:endParaRPr lang="en-US" altLang="x-none" dirty="0">
              <a:latin typeface="Times" pitchFamily="18" charset="0"/>
            </a:endParaRPr>
          </a:p>
          <a:p>
            <a:pPr marL="114300" lvl="1" indent="0" defTabSz="401955">
              <a:spcBef>
                <a:spcPct val="0"/>
              </a:spcBef>
              <a:tabLst>
                <a:tab pos="457200" algn="l"/>
              </a:tabLst>
            </a:pPr>
            <a:r>
              <a:rPr lang="en-US" altLang="x-none" dirty="0">
                <a:latin typeface="Times" pitchFamily="18" charset="0"/>
              </a:rPr>
              <a:t>		</a:t>
            </a:r>
            <a:r>
              <a:rPr lang="en-US" altLang="x-none" dirty="0">
                <a:solidFill>
                  <a:srgbClr val="FC0128"/>
                </a:solidFill>
                <a:latin typeface="Times" pitchFamily="18" charset="0"/>
              </a:rPr>
              <a:t>DESC	</a:t>
            </a:r>
            <a:r>
              <a:rPr lang="en-US" altLang="x-none" dirty="0">
                <a:latin typeface="Times" pitchFamily="18" charset="0"/>
              </a:rPr>
              <a:t>		orders the rows in descending order</a:t>
            </a:r>
            <a:endParaRPr lang="en-US" altLang="x-none" dirty="0">
              <a:latin typeface="Times" pitchFamily="18" charset="0"/>
            </a:endParaRPr>
          </a:p>
          <a:p>
            <a:pPr marL="114300" lvl="1" indent="0" defTabSz="401955">
              <a:spcBef>
                <a:spcPct val="0"/>
              </a:spcBef>
              <a:tabLst>
                <a:tab pos="457200" algn="l"/>
              </a:tabLst>
            </a:pPr>
            <a:endParaRPr lang="en-US" altLang="x-none" dirty="0"/>
          </a:p>
          <a:p>
            <a:pPr marL="114300" lvl="1" indent="0" defTabSz="401955">
              <a:spcBef>
                <a:spcPct val="0"/>
              </a:spcBef>
              <a:tabLst>
                <a:tab pos="457200" algn="l"/>
              </a:tabLst>
            </a:pPr>
            <a:r>
              <a:rPr lang="en-US" altLang="x-none" dirty="0"/>
              <a:t>If the ORDER BY clause is not used, the sort order is undefined, and the Oracle Server may not fetch rows in the same order for the same query twice. Use the ORDER BY clause to display the rows in a specific order.</a:t>
            </a:r>
            <a:endParaRPr lang="en-US" altLang="x-none" dirty="0"/>
          </a:p>
        </p:txBody>
      </p:sp>
      <p:sp>
        <p:nvSpPr>
          <p:cNvPr id="43013" name="Rectangle 5"/>
          <p:cNvSpPr>
            <a:spLocks noGrp="1" noRot="1" noTextEdit="1"/>
          </p:cNvSpPr>
          <p:nvPr>
            <p:ph type="sldImg"/>
          </p:nvPr>
        </p:nvSpPr>
        <p:spPr>
          <a:xfrm>
            <a:off x="434975" y="155575"/>
            <a:ext cx="5983288" cy="4487863"/>
          </a:xfrm>
          <a:ln w="12700">
            <a:solidFill>
              <a:schemeClr val="tx1">
                <a:alpha val="100000"/>
              </a:schemeClr>
            </a:solidFill>
          </a:ln>
        </p:spPr>
      </p:sp>
      <p:sp>
        <p:nvSpPr>
          <p:cNvPr id="43014" name="Rectangle 6"/>
          <p:cNvSpPr/>
          <p:nvPr/>
        </p:nvSpPr>
        <p:spPr>
          <a:xfrm>
            <a:off x="617538" y="5913438"/>
            <a:ext cx="5662612" cy="777875"/>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x-none" sz="2400" dirty="0"/>
          </a:p>
        </p:txBody>
      </p:sp>
      <p:grpSp>
        <p:nvGrpSpPr>
          <p:cNvPr id="43015" name="Group 7"/>
          <p:cNvGrpSpPr/>
          <p:nvPr/>
        </p:nvGrpSpPr>
        <p:grpSpPr>
          <a:xfrm>
            <a:off x="165100" y="7532688"/>
            <a:ext cx="285750" cy="307975"/>
            <a:chOff x="103" y="4659"/>
            <a:chExt cx="179" cy="191"/>
          </a:xfrm>
        </p:grpSpPr>
        <p:sp>
          <p:nvSpPr>
            <p:cNvPr id="43016" name="Freeform 8"/>
            <p:cNvSpPr/>
            <p:nvPr/>
          </p:nvSpPr>
          <p:spPr>
            <a:xfrm>
              <a:off x="103" y="4659"/>
              <a:ext cx="179" cy="183"/>
            </a:xfrm>
            <a:custGeom>
              <a:avLst/>
              <a:gdLst/>
              <a:ahLst/>
              <a:cxnLst>
                <a:cxn ang="0">
                  <a:pos x="178" y="182"/>
                </a:cxn>
                <a:cxn ang="0">
                  <a:pos x="178" y="0"/>
                </a:cxn>
                <a:cxn ang="0">
                  <a:pos x="0" y="0"/>
                </a:cxn>
                <a:cxn ang="0">
                  <a:pos x="0" y="182"/>
                </a:cxn>
                <a:cxn ang="0">
                  <a:pos x="178" y="182"/>
                </a:cxn>
              </a:cxnLst>
              <a:pathLst>
                <a:path w="179" h="183">
                  <a:moveTo>
                    <a:pt x="178" y="182"/>
                  </a:moveTo>
                  <a:lnTo>
                    <a:pt x="178" y="0"/>
                  </a:lnTo>
                  <a:lnTo>
                    <a:pt x="0" y="0"/>
                  </a:lnTo>
                  <a:lnTo>
                    <a:pt x="0" y="182"/>
                  </a:lnTo>
                  <a:lnTo>
                    <a:pt x="178" y="182"/>
                  </a:lnTo>
                </a:path>
              </a:pathLst>
            </a:custGeom>
            <a:solidFill>
              <a:srgbClr val="000000">
                <a:alpha val="100000"/>
              </a:srgbClr>
            </a:solidFill>
            <a:ln w="9525">
              <a:noFill/>
            </a:ln>
          </p:spPr>
          <p:txBody>
            <a:bodyPr/>
            <a:p>
              <a:endParaRPr lang="en-US"/>
            </a:p>
          </p:txBody>
        </p:sp>
        <p:sp>
          <p:nvSpPr>
            <p:cNvPr id="43017" name="Freeform 9"/>
            <p:cNvSpPr/>
            <p:nvPr/>
          </p:nvSpPr>
          <p:spPr>
            <a:xfrm>
              <a:off x="184" y="4832"/>
              <a:ext cx="26" cy="18"/>
            </a:xfrm>
            <a:custGeom>
              <a:avLst/>
              <a:gdLst/>
              <a:ahLst/>
              <a:cxnLst>
                <a:cxn ang="0">
                  <a:pos x="25" y="17"/>
                </a:cxn>
                <a:cxn ang="0">
                  <a:pos x="25" y="0"/>
                </a:cxn>
                <a:cxn ang="0">
                  <a:pos x="0" y="0"/>
                </a:cxn>
                <a:cxn ang="0">
                  <a:pos x="0" y="17"/>
                </a:cxn>
                <a:cxn ang="0">
                  <a:pos x="25" y="17"/>
                </a:cxn>
              </a:cxnLst>
              <a:pathLst>
                <a:path w="26" h="18">
                  <a:moveTo>
                    <a:pt x="25" y="17"/>
                  </a:moveTo>
                  <a:lnTo>
                    <a:pt x="25" y="0"/>
                  </a:lnTo>
                  <a:lnTo>
                    <a:pt x="0" y="0"/>
                  </a:lnTo>
                  <a:lnTo>
                    <a:pt x="0" y="17"/>
                  </a:lnTo>
                  <a:lnTo>
                    <a:pt x="25" y="17"/>
                  </a:lnTo>
                </a:path>
              </a:pathLst>
            </a:custGeom>
            <a:solidFill>
              <a:srgbClr val="FFFFFF">
                <a:alpha val="100000"/>
              </a:srgbClr>
            </a:solidFill>
            <a:ln w="9525">
              <a:noFill/>
            </a:ln>
          </p:spPr>
          <p:txBody>
            <a:bodyPr/>
            <a:p>
              <a:endParaRPr lang="en-US"/>
            </a:p>
          </p:txBody>
        </p:sp>
        <p:sp>
          <p:nvSpPr>
            <p:cNvPr id="43018" name="Freeform 10"/>
            <p:cNvSpPr/>
            <p:nvPr/>
          </p:nvSpPr>
          <p:spPr>
            <a:xfrm>
              <a:off x="125" y="4711"/>
              <a:ext cx="33" cy="20"/>
            </a:xfrm>
            <a:custGeom>
              <a:avLst/>
              <a:gdLst/>
              <a:ahLst/>
              <a:cxnLst>
                <a:cxn ang="0">
                  <a:pos x="0" y="0"/>
                </a:cxn>
                <a:cxn ang="0">
                  <a:pos x="26" y="19"/>
                </a:cxn>
                <a:cxn ang="0">
                  <a:pos x="32" y="8"/>
                </a:cxn>
                <a:cxn ang="0">
                  <a:pos x="0" y="0"/>
                </a:cxn>
              </a:cxnLst>
              <a:pathLst>
                <a:path w="33" h="20">
                  <a:moveTo>
                    <a:pt x="0" y="0"/>
                  </a:moveTo>
                  <a:lnTo>
                    <a:pt x="26" y="19"/>
                  </a:lnTo>
                  <a:lnTo>
                    <a:pt x="32" y="8"/>
                  </a:lnTo>
                  <a:lnTo>
                    <a:pt x="0" y="0"/>
                  </a:lnTo>
                </a:path>
              </a:pathLst>
            </a:custGeom>
            <a:solidFill>
              <a:srgbClr val="FFFFFF">
                <a:alpha val="100000"/>
              </a:srgbClr>
            </a:solidFill>
            <a:ln w="9525">
              <a:noFill/>
            </a:ln>
          </p:spPr>
          <p:txBody>
            <a:bodyPr/>
            <a:p>
              <a:endParaRPr lang="en-US"/>
            </a:p>
          </p:txBody>
        </p:sp>
        <p:sp>
          <p:nvSpPr>
            <p:cNvPr id="43019" name="Freeform 11"/>
            <p:cNvSpPr/>
            <p:nvPr/>
          </p:nvSpPr>
          <p:spPr>
            <a:xfrm>
              <a:off x="236" y="4711"/>
              <a:ext cx="34" cy="20"/>
            </a:xfrm>
            <a:custGeom>
              <a:avLst/>
              <a:gdLst/>
              <a:ahLst/>
              <a:cxnLst>
                <a:cxn ang="0">
                  <a:pos x="33" y="0"/>
                </a:cxn>
                <a:cxn ang="0">
                  <a:pos x="6" y="19"/>
                </a:cxn>
                <a:cxn ang="0">
                  <a:pos x="0" y="9"/>
                </a:cxn>
                <a:cxn ang="0">
                  <a:pos x="33" y="0"/>
                </a:cxn>
              </a:cxnLst>
              <a:pathLst>
                <a:path w="34" h="20">
                  <a:moveTo>
                    <a:pt x="33" y="0"/>
                  </a:moveTo>
                  <a:lnTo>
                    <a:pt x="6" y="19"/>
                  </a:lnTo>
                  <a:lnTo>
                    <a:pt x="0" y="9"/>
                  </a:lnTo>
                  <a:lnTo>
                    <a:pt x="33" y="0"/>
                  </a:lnTo>
                </a:path>
              </a:pathLst>
            </a:custGeom>
            <a:solidFill>
              <a:srgbClr val="FFFFFF">
                <a:alpha val="100000"/>
              </a:srgbClr>
            </a:solidFill>
            <a:ln w="9525">
              <a:noFill/>
            </a:ln>
          </p:spPr>
          <p:txBody>
            <a:bodyPr/>
            <a:p>
              <a:endParaRPr lang="en-US"/>
            </a:p>
          </p:txBody>
        </p:sp>
        <p:sp>
          <p:nvSpPr>
            <p:cNvPr id="43020" name="Freeform 12"/>
            <p:cNvSpPr/>
            <p:nvPr/>
          </p:nvSpPr>
          <p:spPr>
            <a:xfrm>
              <a:off x="122" y="4750"/>
              <a:ext cx="34" cy="18"/>
            </a:xfrm>
            <a:custGeom>
              <a:avLst/>
              <a:gdLst/>
              <a:ahLst/>
              <a:cxnLst>
                <a:cxn ang="0">
                  <a:pos x="0" y="17"/>
                </a:cxn>
                <a:cxn ang="0">
                  <a:pos x="33" y="13"/>
                </a:cxn>
                <a:cxn ang="0">
                  <a:pos x="31" y="0"/>
                </a:cxn>
                <a:cxn ang="0">
                  <a:pos x="0" y="17"/>
                </a:cxn>
              </a:cxnLst>
              <a:pathLst>
                <a:path w="34" h="18">
                  <a:moveTo>
                    <a:pt x="0" y="17"/>
                  </a:moveTo>
                  <a:lnTo>
                    <a:pt x="33" y="13"/>
                  </a:lnTo>
                  <a:lnTo>
                    <a:pt x="31" y="0"/>
                  </a:lnTo>
                  <a:lnTo>
                    <a:pt x="0" y="17"/>
                  </a:lnTo>
                </a:path>
              </a:pathLst>
            </a:custGeom>
            <a:solidFill>
              <a:srgbClr val="FFFFFF">
                <a:alpha val="100000"/>
              </a:srgbClr>
            </a:solidFill>
            <a:ln w="9525">
              <a:noFill/>
            </a:ln>
          </p:spPr>
          <p:txBody>
            <a:bodyPr/>
            <a:p>
              <a:endParaRPr lang="en-US"/>
            </a:p>
          </p:txBody>
        </p:sp>
        <p:sp>
          <p:nvSpPr>
            <p:cNvPr id="43021" name="Freeform 13"/>
            <p:cNvSpPr/>
            <p:nvPr/>
          </p:nvSpPr>
          <p:spPr>
            <a:xfrm>
              <a:off x="238" y="4751"/>
              <a:ext cx="35" cy="18"/>
            </a:xfrm>
            <a:custGeom>
              <a:avLst/>
              <a:gdLst/>
              <a:ahLst/>
              <a:cxnLst>
                <a:cxn ang="0">
                  <a:pos x="34" y="17"/>
                </a:cxn>
                <a:cxn ang="0">
                  <a:pos x="0" y="14"/>
                </a:cxn>
                <a:cxn ang="0">
                  <a:pos x="2" y="0"/>
                </a:cxn>
                <a:cxn ang="0">
                  <a:pos x="34" y="17"/>
                </a:cxn>
              </a:cxnLst>
              <a:pathLst>
                <a:path w="35" h="18">
                  <a:moveTo>
                    <a:pt x="34" y="17"/>
                  </a:moveTo>
                  <a:lnTo>
                    <a:pt x="0" y="14"/>
                  </a:lnTo>
                  <a:lnTo>
                    <a:pt x="2" y="0"/>
                  </a:lnTo>
                  <a:lnTo>
                    <a:pt x="34" y="17"/>
                  </a:lnTo>
                </a:path>
              </a:pathLst>
            </a:custGeom>
            <a:solidFill>
              <a:srgbClr val="FFFFFF">
                <a:alpha val="100000"/>
              </a:srgbClr>
            </a:solidFill>
            <a:ln w="9525">
              <a:noFill/>
            </a:ln>
          </p:spPr>
          <p:txBody>
            <a:bodyPr/>
            <a:p>
              <a:endParaRPr lang="en-US"/>
            </a:p>
          </p:txBody>
        </p:sp>
        <p:sp>
          <p:nvSpPr>
            <p:cNvPr id="43022" name="Freeform 14"/>
            <p:cNvSpPr/>
            <p:nvPr/>
          </p:nvSpPr>
          <p:spPr>
            <a:xfrm>
              <a:off x="148" y="4673"/>
              <a:ext cx="26" cy="29"/>
            </a:xfrm>
            <a:custGeom>
              <a:avLst/>
              <a:gdLst/>
              <a:ahLst/>
              <a:cxnLst>
                <a:cxn ang="0">
                  <a:pos x="0" y="0"/>
                </a:cxn>
                <a:cxn ang="0">
                  <a:pos x="15" y="28"/>
                </a:cxn>
                <a:cxn ang="0">
                  <a:pos x="25" y="21"/>
                </a:cxn>
                <a:cxn ang="0">
                  <a:pos x="0" y="0"/>
                </a:cxn>
              </a:cxnLst>
              <a:pathLst>
                <a:path w="26" h="29">
                  <a:moveTo>
                    <a:pt x="0" y="0"/>
                  </a:moveTo>
                  <a:lnTo>
                    <a:pt x="15" y="28"/>
                  </a:lnTo>
                  <a:lnTo>
                    <a:pt x="25" y="21"/>
                  </a:lnTo>
                  <a:lnTo>
                    <a:pt x="0" y="0"/>
                  </a:lnTo>
                </a:path>
              </a:pathLst>
            </a:custGeom>
            <a:solidFill>
              <a:srgbClr val="FFFFFF">
                <a:alpha val="100000"/>
              </a:srgbClr>
            </a:solidFill>
            <a:ln w="9525">
              <a:noFill/>
            </a:ln>
          </p:spPr>
          <p:txBody>
            <a:bodyPr/>
            <a:p>
              <a:endParaRPr lang="en-US"/>
            </a:p>
          </p:txBody>
        </p:sp>
        <p:sp>
          <p:nvSpPr>
            <p:cNvPr id="43023" name="Freeform 15"/>
            <p:cNvSpPr/>
            <p:nvPr/>
          </p:nvSpPr>
          <p:spPr>
            <a:xfrm>
              <a:off x="213" y="4675"/>
              <a:ext cx="28" cy="31"/>
            </a:xfrm>
            <a:custGeom>
              <a:avLst/>
              <a:gdLst/>
              <a:ahLst/>
              <a:cxnLst>
                <a:cxn ang="0">
                  <a:pos x="27" y="0"/>
                </a:cxn>
                <a:cxn ang="0">
                  <a:pos x="11" y="30"/>
                </a:cxn>
                <a:cxn ang="0">
                  <a:pos x="0" y="22"/>
                </a:cxn>
                <a:cxn ang="0">
                  <a:pos x="27" y="0"/>
                </a:cxn>
              </a:cxnLst>
              <a:pathLst>
                <a:path w="28" h="31">
                  <a:moveTo>
                    <a:pt x="27" y="0"/>
                  </a:moveTo>
                  <a:lnTo>
                    <a:pt x="11" y="30"/>
                  </a:lnTo>
                  <a:lnTo>
                    <a:pt x="0" y="22"/>
                  </a:lnTo>
                  <a:lnTo>
                    <a:pt x="27" y="0"/>
                  </a:lnTo>
                </a:path>
              </a:pathLst>
            </a:custGeom>
            <a:solidFill>
              <a:srgbClr val="FFFFFF">
                <a:alpha val="100000"/>
              </a:srgbClr>
            </a:solidFill>
            <a:ln w="9525">
              <a:noFill/>
            </a:ln>
          </p:spPr>
          <p:txBody>
            <a:bodyPr/>
            <a:p>
              <a:endParaRPr lang="en-US"/>
            </a:p>
          </p:txBody>
        </p:sp>
        <p:sp>
          <p:nvSpPr>
            <p:cNvPr id="43024" name="Freeform 16"/>
            <p:cNvSpPr/>
            <p:nvPr/>
          </p:nvSpPr>
          <p:spPr>
            <a:xfrm>
              <a:off x="188" y="4664"/>
              <a:ext cx="17" cy="31"/>
            </a:xfrm>
            <a:custGeom>
              <a:avLst/>
              <a:gdLst/>
              <a:ahLst/>
              <a:cxnLst>
                <a:cxn ang="0">
                  <a:pos x="7" y="0"/>
                </a:cxn>
                <a:cxn ang="0">
                  <a:pos x="0" y="30"/>
                </a:cxn>
                <a:cxn ang="0">
                  <a:pos x="16" y="29"/>
                </a:cxn>
                <a:cxn ang="0">
                  <a:pos x="7" y="0"/>
                </a:cxn>
              </a:cxnLst>
              <a:pathLst>
                <a:path w="17" h="31">
                  <a:moveTo>
                    <a:pt x="7" y="0"/>
                  </a:moveTo>
                  <a:lnTo>
                    <a:pt x="0" y="30"/>
                  </a:lnTo>
                  <a:lnTo>
                    <a:pt x="16" y="29"/>
                  </a:lnTo>
                  <a:lnTo>
                    <a:pt x="7" y="0"/>
                  </a:lnTo>
                </a:path>
              </a:pathLst>
            </a:custGeom>
            <a:solidFill>
              <a:srgbClr val="FFFFFF">
                <a:alpha val="100000"/>
              </a:srgbClr>
            </a:solidFill>
            <a:ln w="9525">
              <a:noFill/>
            </a:ln>
          </p:spPr>
          <p:txBody>
            <a:bodyPr/>
            <a:p>
              <a:endParaRPr lang="en-US"/>
            </a:p>
          </p:txBody>
        </p:sp>
        <p:sp>
          <p:nvSpPr>
            <p:cNvPr id="43025" name="Freeform 17"/>
            <p:cNvSpPr/>
            <p:nvPr/>
          </p:nvSpPr>
          <p:spPr>
            <a:xfrm>
              <a:off x="162" y="4710"/>
              <a:ext cx="68" cy="115"/>
            </a:xfrm>
            <a:custGeom>
              <a:avLst/>
              <a:gdLst/>
              <a:ahLst/>
              <a:cxnLst>
                <a:cxn ang="0">
                  <a:pos x="22" y="114"/>
                </a:cxn>
                <a:cxn ang="0">
                  <a:pos x="23" y="94"/>
                </a:cxn>
                <a:cxn ang="0">
                  <a:pos x="21" y="91"/>
                </a:cxn>
                <a:cxn ang="0">
                  <a:pos x="15" y="83"/>
                </a:cxn>
                <a:cxn ang="0">
                  <a:pos x="9" y="72"/>
                </a:cxn>
                <a:cxn ang="0">
                  <a:pos x="4" y="58"/>
                </a:cxn>
                <a:cxn ang="0">
                  <a:pos x="0" y="42"/>
                </a:cxn>
                <a:cxn ang="0">
                  <a:pos x="1" y="27"/>
                </a:cxn>
                <a:cxn ang="0">
                  <a:pos x="8" y="12"/>
                </a:cxn>
                <a:cxn ang="0">
                  <a:pos x="23" y="0"/>
                </a:cxn>
                <a:cxn ang="0">
                  <a:pos x="43" y="0"/>
                </a:cxn>
                <a:cxn ang="0">
                  <a:pos x="46" y="1"/>
                </a:cxn>
                <a:cxn ang="0">
                  <a:pos x="51" y="5"/>
                </a:cxn>
                <a:cxn ang="0">
                  <a:pos x="57" y="11"/>
                </a:cxn>
                <a:cxn ang="0">
                  <a:pos x="63" y="20"/>
                </a:cxn>
                <a:cxn ang="0">
                  <a:pos x="67" y="32"/>
                </a:cxn>
                <a:cxn ang="0">
                  <a:pos x="66" y="48"/>
                </a:cxn>
                <a:cxn ang="0">
                  <a:pos x="59" y="68"/>
                </a:cxn>
                <a:cxn ang="0">
                  <a:pos x="43" y="91"/>
                </a:cxn>
                <a:cxn ang="0">
                  <a:pos x="43" y="114"/>
                </a:cxn>
                <a:cxn ang="0">
                  <a:pos x="22" y="114"/>
                </a:cxn>
              </a:cxnLst>
              <a:pathLst>
                <a:path w="68" h="115">
                  <a:moveTo>
                    <a:pt x="22" y="114"/>
                  </a:moveTo>
                  <a:lnTo>
                    <a:pt x="23" y="94"/>
                  </a:lnTo>
                  <a:lnTo>
                    <a:pt x="21" y="91"/>
                  </a:lnTo>
                  <a:lnTo>
                    <a:pt x="15" y="83"/>
                  </a:lnTo>
                  <a:lnTo>
                    <a:pt x="9" y="72"/>
                  </a:lnTo>
                  <a:lnTo>
                    <a:pt x="4" y="58"/>
                  </a:lnTo>
                  <a:lnTo>
                    <a:pt x="0" y="42"/>
                  </a:lnTo>
                  <a:lnTo>
                    <a:pt x="1" y="27"/>
                  </a:lnTo>
                  <a:lnTo>
                    <a:pt x="8" y="12"/>
                  </a:lnTo>
                  <a:lnTo>
                    <a:pt x="23" y="0"/>
                  </a:lnTo>
                  <a:lnTo>
                    <a:pt x="43" y="0"/>
                  </a:lnTo>
                  <a:lnTo>
                    <a:pt x="46" y="1"/>
                  </a:lnTo>
                  <a:lnTo>
                    <a:pt x="51" y="5"/>
                  </a:lnTo>
                  <a:lnTo>
                    <a:pt x="57" y="11"/>
                  </a:lnTo>
                  <a:lnTo>
                    <a:pt x="63" y="20"/>
                  </a:lnTo>
                  <a:lnTo>
                    <a:pt x="67" y="32"/>
                  </a:lnTo>
                  <a:lnTo>
                    <a:pt x="66" y="48"/>
                  </a:lnTo>
                  <a:lnTo>
                    <a:pt x="59" y="68"/>
                  </a:lnTo>
                  <a:lnTo>
                    <a:pt x="43" y="91"/>
                  </a:lnTo>
                  <a:lnTo>
                    <a:pt x="43" y="114"/>
                  </a:lnTo>
                  <a:lnTo>
                    <a:pt x="22" y="114"/>
                  </a:lnTo>
                </a:path>
              </a:pathLst>
            </a:custGeom>
            <a:solidFill>
              <a:srgbClr val="FFFFFF">
                <a:alpha val="100000"/>
              </a:srgbClr>
            </a:solidFill>
            <a:ln w="9525">
              <a:noFill/>
            </a:ln>
          </p:spPr>
          <p:txBody>
            <a:bodyPr/>
            <a:p>
              <a:endParaRPr lang="en-US"/>
            </a:p>
          </p:txBody>
        </p:sp>
        <p:sp>
          <p:nvSpPr>
            <p:cNvPr id="43026" name="Freeform 18"/>
            <p:cNvSpPr/>
            <p:nvPr/>
          </p:nvSpPr>
          <p:spPr>
            <a:xfrm>
              <a:off x="190" y="4731"/>
              <a:ext cx="17" cy="87"/>
            </a:xfrm>
            <a:custGeom>
              <a:avLst/>
              <a:gdLst/>
              <a:ahLst/>
              <a:cxnLst>
                <a:cxn ang="0">
                  <a:pos x="4" y="0"/>
                </a:cxn>
                <a:cxn ang="0">
                  <a:pos x="6" y="6"/>
                </a:cxn>
                <a:cxn ang="0">
                  <a:pos x="2" y="7"/>
                </a:cxn>
                <a:cxn ang="0">
                  <a:pos x="2" y="78"/>
                </a:cxn>
                <a:cxn ang="0">
                  <a:pos x="0" y="79"/>
                </a:cxn>
                <a:cxn ang="0">
                  <a:pos x="0" y="86"/>
                </a:cxn>
                <a:cxn ang="0">
                  <a:pos x="2" y="86"/>
                </a:cxn>
                <a:cxn ang="0">
                  <a:pos x="4" y="86"/>
                </a:cxn>
                <a:cxn ang="0">
                  <a:pos x="6" y="86"/>
                </a:cxn>
                <a:cxn ang="0">
                  <a:pos x="9" y="85"/>
                </a:cxn>
                <a:cxn ang="0">
                  <a:pos x="13" y="85"/>
                </a:cxn>
                <a:cxn ang="0">
                  <a:pos x="16" y="84"/>
                </a:cxn>
                <a:cxn ang="0">
                  <a:pos x="16" y="82"/>
                </a:cxn>
                <a:cxn ang="0">
                  <a:pos x="16" y="79"/>
                </a:cxn>
                <a:cxn ang="0">
                  <a:pos x="16" y="48"/>
                </a:cxn>
                <a:cxn ang="0">
                  <a:pos x="13" y="47"/>
                </a:cxn>
                <a:cxn ang="0">
                  <a:pos x="13" y="39"/>
                </a:cxn>
                <a:cxn ang="0">
                  <a:pos x="13" y="5"/>
                </a:cxn>
                <a:cxn ang="0">
                  <a:pos x="4" y="0"/>
                </a:cxn>
              </a:cxnLst>
              <a:pathLst>
                <a:path w="17" h="87">
                  <a:moveTo>
                    <a:pt x="4" y="0"/>
                  </a:moveTo>
                  <a:lnTo>
                    <a:pt x="6" y="6"/>
                  </a:lnTo>
                  <a:lnTo>
                    <a:pt x="2" y="7"/>
                  </a:lnTo>
                  <a:lnTo>
                    <a:pt x="2" y="78"/>
                  </a:lnTo>
                  <a:lnTo>
                    <a:pt x="0" y="79"/>
                  </a:lnTo>
                  <a:lnTo>
                    <a:pt x="0" y="86"/>
                  </a:lnTo>
                  <a:lnTo>
                    <a:pt x="2" y="86"/>
                  </a:lnTo>
                  <a:lnTo>
                    <a:pt x="4" y="86"/>
                  </a:lnTo>
                  <a:lnTo>
                    <a:pt x="6" y="86"/>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alpha val="100000"/>
              </a:srgbClr>
            </a:solidFill>
            <a:ln w="9525">
              <a:noFill/>
            </a:ln>
          </p:spPr>
          <p:txBody>
            <a:bodyPr/>
            <a:p>
              <a:endParaRPr lang="en-US"/>
            </a:p>
          </p:txBody>
        </p:sp>
      </p:gr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body" idx="1"/>
          </p:nvPr>
        </p:nvSpPr>
        <p:spPr>
          <a:xfrm>
            <a:off x="412750" y="4852988"/>
            <a:ext cx="6029325" cy="3819525"/>
          </a:xfrm>
          <a:ln/>
        </p:spPr>
        <p:txBody>
          <a:bodyPr wrap="square" lIns="93272" tIns="46636" rIns="93272" bIns="46636" anchor="t" anchorCtr="0"/>
          <a:p>
            <a:pPr lvl="0" defTabSz="403225"/>
            <a:r>
              <a:rPr lang="en-US" altLang="en-US" dirty="0"/>
              <a:t>Illegal Queries Using Group Functions</a:t>
            </a:r>
            <a:endParaRPr lang="en-US" altLang="en-US" dirty="0"/>
          </a:p>
          <a:p>
            <a:pPr marL="114300" lvl="1" indent="0" defTabSz="403225"/>
            <a:r>
              <a:rPr lang="en-US" altLang="en-US" dirty="0"/>
              <a:t>Whenever you use a mixture of individual items (DEPTNO) and group functions (COUNT) in the same SELECT statement, you must include a GROUP BY clause that specifies the individual items (in this case, DEPTNO). If the GROUP BY clause is missing, then the error message “not a single-group group function” appears and an asterisk (*) points to the offending column. You can correct the error on the slide by adding the GROUP BY clause. </a:t>
            </a:r>
            <a:endParaRPr lang="en-US" altLang="en-US" dirty="0"/>
          </a:p>
          <a:p>
            <a:pPr marL="114300" lvl="1" indent="0" defTabSz="403225"/>
            <a:endParaRPr lang="en-US" altLang="en-US" dirty="0"/>
          </a:p>
          <a:p>
            <a:pPr marL="114300" lvl="1" indent="0" defTabSz="403225"/>
            <a:endParaRPr lang="en-US" altLang="en-US" dirty="0"/>
          </a:p>
          <a:p>
            <a:pPr marL="114300" lvl="1" indent="0" defTabSz="403225"/>
            <a:endParaRPr lang="en-US" altLang="en-US" dirty="0"/>
          </a:p>
          <a:p>
            <a:pPr marL="114300" lvl="1" indent="0" defTabSz="403225"/>
            <a:endParaRPr lang="en-US" altLang="en-US" dirty="0"/>
          </a:p>
          <a:p>
            <a:pPr lvl="0" defTabSz="403225">
              <a:lnSpc>
                <a:spcPct val="112000"/>
              </a:lnSpc>
              <a:spcAft>
                <a:spcPct val="24000"/>
              </a:spcAft>
            </a:pPr>
            <a:endParaRPr lang="en-US" altLang="en-US" b="1" dirty="0">
              <a:latin typeface="Times" pitchFamily="18" charset="0"/>
            </a:endParaRPr>
          </a:p>
          <a:p>
            <a:pPr lvl="0" defTabSz="403225">
              <a:lnSpc>
                <a:spcPct val="112000"/>
              </a:lnSpc>
              <a:spcAft>
                <a:spcPct val="24000"/>
              </a:spcAft>
            </a:pPr>
            <a:endParaRPr lang="en-US" altLang="en-US" b="1" dirty="0">
              <a:latin typeface="Times" pitchFamily="18" charset="0"/>
            </a:endParaRPr>
          </a:p>
          <a:p>
            <a:pPr lvl="0" defTabSz="403225">
              <a:lnSpc>
                <a:spcPct val="112000"/>
              </a:lnSpc>
              <a:spcAft>
                <a:spcPct val="24000"/>
              </a:spcAft>
            </a:pPr>
            <a:endParaRPr lang="en-US" altLang="en-US" b="1" dirty="0">
              <a:latin typeface="Times" pitchFamily="18" charset="0"/>
            </a:endParaRPr>
          </a:p>
          <a:p>
            <a:pPr marL="114300" lvl="1" indent="0" defTabSz="403225">
              <a:spcBef>
                <a:spcPct val="55000"/>
              </a:spcBef>
            </a:pPr>
            <a:r>
              <a:rPr lang="en-US" altLang="en-US" dirty="0"/>
              <a:t>Any column or expression in the SELECT list that is not an aggregate function must be in the GROUP BY clause.</a:t>
            </a:r>
            <a:endParaRPr lang="en-US" altLang="en-US" dirty="0"/>
          </a:p>
          <a:p>
            <a:pPr lvl="0" defTabSz="403225">
              <a:lnSpc>
                <a:spcPct val="90000"/>
              </a:lnSpc>
              <a:spcBef>
                <a:spcPct val="0"/>
              </a:spcBef>
            </a:pPr>
            <a:r>
              <a:rPr lang="en-US" altLang="en-US" dirty="0">
                <a:solidFill>
                  <a:schemeClr val="accent2"/>
                </a:solidFill>
              </a:rPr>
              <a:t>Class Management Note</a:t>
            </a:r>
            <a:endParaRPr lang="en-US" altLang="en-US" dirty="0">
              <a:solidFill>
                <a:schemeClr val="accent2"/>
              </a:solidFill>
            </a:endParaRPr>
          </a:p>
          <a:p>
            <a:pPr marL="114300" lvl="1" indent="0" defTabSz="403225">
              <a:lnSpc>
                <a:spcPct val="90000"/>
              </a:lnSpc>
              <a:spcBef>
                <a:spcPct val="0"/>
              </a:spcBef>
            </a:pPr>
            <a:r>
              <a:rPr lang="en-US" altLang="en-US" dirty="0">
                <a:solidFill>
                  <a:schemeClr val="accent2"/>
                </a:solidFill>
              </a:rPr>
              <a:t>Demo: </a:t>
            </a:r>
            <a:r>
              <a:rPr lang="en-US" altLang="en-US" i="1" dirty="0">
                <a:solidFill>
                  <a:schemeClr val="accent2"/>
                </a:solidFill>
              </a:rPr>
              <a:t>l5error.sql</a:t>
            </a:r>
            <a:endParaRPr lang="en-US" altLang="en-US" i="1" dirty="0">
              <a:solidFill>
                <a:schemeClr val="accent2"/>
              </a:solidFill>
            </a:endParaRPr>
          </a:p>
          <a:p>
            <a:pPr marL="114300" lvl="1" indent="0" defTabSz="403225">
              <a:lnSpc>
                <a:spcPct val="90000"/>
              </a:lnSpc>
              <a:spcBef>
                <a:spcPct val="0"/>
              </a:spcBef>
            </a:pPr>
            <a:r>
              <a:rPr lang="en-US" altLang="en-US" dirty="0">
                <a:solidFill>
                  <a:schemeClr val="accent2"/>
                </a:solidFill>
              </a:rPr>
              <a:t>Purpose: To illustrate executing a SELECT statement with no GROUP BY clause. </a:t>
            </a:r>
            <a:endParaRPr lang="en-US" altLang="en-US" dirty="0">
              <a:solidFill>
                <a:schemeClr val="accent2"/>
              </a:solidFill>
            </a:endParaRPr>
          </a:p>
        </p:txBody>
      </p:sp>
      <p:sp>
        <p:nvSpPr>
          <p:cNvPr id="39939" name="Rectangle 3"/>
          <p:cNvSpPr>
            <a:spLocks noGrp="1" noRot="1" noTextEdit="1"/>
          </p:cNvSpPr>
          <p:nvPr>
            <p:ph type="sldImg"/>
          </p:nvPr>
        </p:nvSpPr>
        <p:spPr>
          <a:xfrm>
            <a:off x="436563" y="158750"/>
            <a:ext cx="5980112" cy="4484688"/>
          </a:xfrm>
          <a:ln w="12700">
            <a:solidFill>
              <a:schemeClr val="tx1">
                <a:alpha val="100000"/>
              </a:schemeClr>
            </a:solidFill>
          </a:ln>
        </p:spPr>
      </p:sp>
      <p:sp>
        <p:nvSpPr>
          <p:cNvPr id="39940" name="Rectangle 4"/>
          <p:cNvSpPr/>
          <p:nvPr/>
        </p:nvSpPr>
        <p:spPr>
          <a:xfrm>
            <a:off x="649288" y="5997575"/>
            <a:ext cx="5594350" cy="641350"/>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39941" name="Rectangle 5"/>
          <p:cNvSpPr/>
          <p:nvPr/>
        </p:nvSpPr>
        <p:spPr>
          <a:xfrm>
            <a:off x="192088" y="6013450"/>
            <a:ext cx="3659187" cy="603250"/>
          </a:xfrm>
          <a:prstGeom prst="rect">
            <a:avLst/>
          </a:prstGeom>
          <a:noFill/>
          <a:ln w="9525">
            <a:noFill/>
          </a:ln>
        </p:spPr>
        <p:txBody>
          <a:bodyPr lIns="91664" tIns="45028" rIns="91664" bIns="45028">
            <a:spAutoFit/>
          </a:bodyPr>
          <a:p>
            <a:pPr marL="450850" lvl="1" indent="0" defTabSz="881380">
              <a:spcBef>
                <a:spcPct val="0"/>
              </a:spcBef>
            </a:pPr>
            <a:r>
              <a:rPr lang="en-US" altLang="en-US" sz="1100" b="1" dirty="0">
                <a:latin typeface="Courier New" panose="02070309020205020404" pitchFamily="49" charset="0"/>
              </a:rPr>
              <a:t>SQL&gt; SELECT	deptno, COUNT(ename)</a:t>
            </a:r>
            <a:endParaRPr lang="en-US" altLang="en-US" sz="1100" b="1" dirty="0">
              <a:latin typeface="Courier New" panose="02070309020205020404" pitchFamily="49" charset="0"/>
            </a:endParaRPr>
          </a:p>
          <a:p>
            <a:pPr marL="450850" lvl="1" indent="0" defTabSz="881380">
              <a:spcBef>
                <a:spcPct val="0"/>
              </a:spcBef>
            </a:pPr>
            <a:r>
              <a:rPr lang="en-US" altLang="en-US" sz="1100" b="1" dirty="0">
                <a:latin typeface="Courier New" panose="02070309020205020404" pitchFamily="49" charset="0"/>
              </a:rPr>
              <a:t>  2  FROM	emp</a:t>
            </a:r>
            <a:endParaRPr lang="en-US" altLang="en-US" sz="1100" b="1" dirty="0">
              <a:latin typeface="Courier New" panose="02070309020205020404" pitchFamily="49" charset="0"/>
            </a:endParaRPr>
          </a:p>
          <a:p>
            <a:pPr marL="450850" lvl="1" indent="0" defTabSz="881380">
              <a:spcBef>
                <a:spcPct val="0"/>
              </a:spcBef>
            </a:pPr>
            <a:r>
              <a:rPr lang="en-US" altLang="en-US" sz="1100" b="1" dirty="0">
                <a:latin typeface="Courier New" panose="02070309020205020404" pitchFamily="49" charset="0"/>
              </a:rPr>
              <a:t>  3  GROUP BY	deptno;</a:t>
            </a:r>
            <a:endParaRPr lang="en-US" altLang="en-US" sz="1100" b="1" dirty="0">
              <a:latin typeface="Courier New" panose="02070309020205020404" pitchFamily="49" charset="0"/>
            </a:endParaRPr>
          </a:p>
        </p:txBody>
      </p:sp>
      <p:grpSp>
        <p:nvGrpSpPr>
          <p:cNvPr id="39942" name="Group 6"/>
          <p:cNvGrpSpPr/>
          <p:nvPr/>
        </p:nvGrpSpPr>
        <p:grpSpPr>
          <a:xfrm>
            <a:off x="228600" y="7826375"/>
            <a:ext cx="284163" cy="296863"/>
            <a:chOff x="143" y="4841"/>
            <a:chExt cx="178" cy="183"/>
          </a:xfrm>
        </p:grpSpPr>
        <p:sp>
          <p:nvSpPr>
            <p:cNvPr id="39945" name="Freeform 7"/>
            <p:cNvSpPr/>
            <p:nvPr/>
          </p:nvSpPr>
          <p:spPr>
            <a:xfrm>
              <a:off x="143" y="4841"/>
              <a:ext cx="178" cy="183"/>
            </a:xfrm>
            <a:custGeom>
              <a:avLst/>
              <a:gdLst>
                <a:gd name="txL" fmla="*/ 0 w 178"/>
                <a:gd name="txT" fmla="*/ 0 h 183"/>
                <a:gd name="txR" fmla="*/ 178 w 178"/>
                <a:gd name="txB" fmla="*/ 183 h 183"/>
              </a:gdLst>
              <a:ahLst/>
              <a:cxnLst>
                <a:cxn ang="0">
                  <a:pos x="177" y="182"/>
                </a:cxn>
                <a:cxn ang="0">
                  <a:pos x="177" y="0"/>
                </a:cxn>
                <a:cxn ang="0">
                  <a:pos x="0" y="0"/>
                </a:cxn>
                <a:cxn ang="0">
                  <a:pos x="0" y="182"/>
                </a:cxn>
                <a:cxn ang="0">
                  <a:pos x="177" y="182"/>
                </a:cxn>
              </a:cxnLst>
              <a:rect l="txL" t="txT" r="txR" b="txB"/>
              <a:pathLst>
                <a:path w="178" h="183">
                  <a:moveTo>
                    <a:pt x="177" y="182"/>
                  </a:moveTo>
                  <a:lnTo>
                    <a:pt x="177" y="0"/>
                  </a:lnTo>
                  <a:lnTo>
                    <a:pt x="0" y="0"/>
                  </a:lnTo>
                  <a:lnTo>
                    <a:pt x="0" y="182"/>
                  </a:lnTo>
                  <a:lnTo>
                    <a:pt x="177" y="182"/>
                  </a:lnTo>
                </a:path>
              </a:pathLst>
            </a:custGeom>
            <a:solidFill>
              <a:srgbClr val="000000">
                <a:alpha val="100000"/>
              </a:srgbClr>
            </a:solidFill>
            <a:ln w="9525">
              <a:noFill/>
            </a:ln>
          </p:spPr>
          <p:txBody>
            <a:bodyPr/>
            <a:p>
              <a:endParaRPr lang="en-US"/>
            </a:p>
          </p:txBody>
        </p:sp>
        <p:sp>
          <p:nvSpPr>
            <p:cNvPr id="39946" name="Freeform 8"/>
            <p:cNvSpPr/>
            <p:nvPr/>
          </p:nvSpPr>
          <p:spPr>
            <a:xfrm>
              <a:off x="153" y="4849"/>
              <a:ext cx="162" cy="164"/>
            </a:xfrm>
            <a:custGeom>
              <a:avLst/>
              <a:gdLst>
                <a:gd name="txL" fmla="*/ 0 w 162"/>
                <a:gd name="txT" fmla="*/ 0 h 164"/>
                <a:gd name="txR" fmla="*/ 162 w 162"/>
                <a:gd name="txB" fmla="*/ 164 h 164"/>
              </a:gdLst>
              <a:ahLst/>
              <a:cxnLst>
                <a:cxn ang="0">
                  <a:pos x="82" y="0"/>
                </a:cxn>
                <a:cxn ang="0">
                  <a:pos x="0" y="163"/>
                </a:cxn>
                <a:cxn ang="0">
                  <a:pos x="161" y="163"/>
                </a:cxn>
                <a:cxn ang="0">
                  <a:pos x="82" y="0"/>
                </a:cxn>
              </a:cxnLst>
              <a:rect l="txL" t="txT" r="txR" b="txB"/>
              <a:pathLst>
                <a:path w="162" h="164">
                  <a:moveTo>
                    <a:pt x="82" y="0"/>
                  </a:moveTo>
                  <a:lnTo>
                    <a:pt x="0" y="163"/>
                  </a:lnTo>
                  <a:lnTo>
                    <a:pt x="161" y="163"/>
                  </a:lnTo>
                  <a:lnTo>
                    <a:pt x="82" y="0"/>
                  </a:lnTo>
                </a:path>
              </a:pathLst>
            </a:custGeom>
            <a:solidFill>
              <a:srgbClr val="FFFFFF">
                <a:alpha val="100000"/>
              </a:srgbClr>
            </a:solidFill>
            <a:ln w="9525">
              <a:noFill/>
            </a:ln>
          </p:spPr>
          <p:txBody>
            <a:bodyPr/>
            <a:p>
              <a:endParaRPr lang="en-US"/>
            </a:p>
          </p:txBody>
        </p:sp>
        <p:sp>
          <p:nvSpPr>
            <p:cNvPr id="39947" name="Freeform 9"/>
            <p:cNvSpPr/>
            <p:nvPr/>
          </p:nvSpPr>
          <p:spPr>
            <a:xfrm>
              <a:off x="171" y="4868"/>
              <a:ext cx="132" cy="133"/>
            </a:xfrm>
            <a:custGeom>
              <a:avLst/>
              <a:gdLst>
                <a:gd name="txL" fmla="*/ 0 w 132"/>
                <a:gd name="txT" fmla="*/ 0 h 133"/>
                <a:gd name="txR" fmla="*/ 132 w 132"/>
                <a:gd name="txB" fmla="*/ 133 h 133"/>
              </a:gdLst>
              <a:ahLst/>
              <a:cxnLst>
                <a:cxn ang="0">
                  <a:pos x="64" y="0"/>
                </a:cxn>
                <a:cxn ang="0">
                  <a:pos x="0" y="132"/>
                </a:cxn>
                <a:cxn ang="0">
                  <a:pos x="131" y="132"/>
                </a:cxn>
                <a:cxn ang="0">
                  <a:pos x="64" y="0"/>
                </a:cxn>
              </a:cxnLst>
              <a:rect l="txL" t="txT" r="txR" b="txB"/>
              <a:pathLst>
                <a:path w="132" h="133">
                  <a:moveTo>
                    <a:pt x="64" y="0"/>
                  </a:moveTo>
                  <a:lnTo>
                    <a:pt x="0" y="132"/>
                  </a:lnTo>
                  <a:lnTo>
                    <a:pt x="131" y="132"/>
                  </a:lnTo>
                  <a:lnTo>
                    <a:pt x="64" y="0"/>
                  </a:lnTo>
                </a:path>
              </a:pathLst>
            </a:custGeom>
            <a:solidFill>
              <a:srgbClr val="000000">
                <a:alpha val="100000"/>
              </a:srgbClr>
            </a:solidFill>
            <a:ln w="9525">
              <a:noFill/>
            </a:ln>
          </p:spPr>
          <p:txBody>
            <a:bodyPr/>
            <a:p>
              <a:endParaRPr lang="en-US"/>
            </a:p>
          </p:txBody>
        </p:sp>
        <p:sp>
          <p:nvSpPr>
            <p:cNvPr id="39948" name="Freeform 10"/>
            <p:cNvSpPr/>
            <p:nvPr/>
          </p:nvSpPr>
          <p:spPr>
            <a:xfrm>
              <a:off x="227" y="4978"/>
              <a:ext cx="20" cy="19"/>
            </a:xfrm>
            <a:custGeom>
              <a:avLst/>
              <a:gdLst>
                <a:gd name="txL" fmla="*/ 0 w 20"/>
                <a:gd name="txT" fmla="*/ 0 h 19"/>
                <a:gd name="txR" fmla="*/ 20 w 20"/>
                <a:gd name="txB" fmla="*/ 19 h 19"/>
              </a:gdLst>
              <a:ahLst/>
              <a:cxnLst>
                <a:cxn ang="0">
                  <a:pos x="9" y="18"/>
                </a:cxn>
                <a:cxn ang="0">
                  <a:pos x="10" y="16"/>
                </a:cxn>
                <a:cxn ang="0">
                  <a:pos x="12" y="16"/>
                </a:cxn>
                <a:cxn ang="0">
                  <a:pos x="14" y="15"/>
                </a:cxn>
                <a:cxn ang="0">
                  <a:pos x="15" y="14"/>
                </a:cxn>
                <a:cxn ang="0">
                  <a:pos x="16" y="13"/>
                </a:cxn>
                <a:cxn ang="0">
                  <a:pos x="17" y="11"/>
                </a:cxn>
                <a:cxn ang="0">
                  <a:pos x="17" y="10"/>
                </a:cxn>
                <a:cxn ang="0">
                  <a:pos x="19" y="8"/>
                </a:cxn>
                <a:cxn ang="0">
                  <a:pos x="17" y="6"/>
                </a:cxn>
                <a:cxn ang="0">
                  <a:pos x="17" y="5"/>
                </a:cxn>
                <a:cxn ang="0">
                  <a:pos x="16" y="3"/>
                </a:cxn>
                <a:cxn ang="0">
                  <a:pos x="15" y="2"/>
                </a:cxn>
                <a:cxn ang="0">
                  <a:pos x="14" y="1"/>
                </a:cxn>
                <a:cxn ang="0">
                  <a:pos x="12" y="0"/>
                </a:cxn>
                <a:cxn ang="0">
                  <a:pos x="10" y="0"/>
                </a:cxn>
                <a:cxn ang="0">
                  <a:pos x="9" y="0"/>
                </a:cxn>
                <a:cxn ang="0">
                  <a:pos x="7" y="0"/>
                </a:cxn>
                <a:cxn ang="0">
                  <a:pos x="5" y="0"/>
                </a:cxn>
                <a:cxn ang="0">
                  <a:pos x="4" y="1"/>
                </a:cxn>
                <a:cxn ang="0">
                  <a:pos x="2" y="2"/>
                </a:cxn>
                <a:cxn ang="0">
                  <a:pos x="1" y="3"/>
                </a:cxn>
                <a:cxn ang="0">
                  <a:pos x="1" y="5"/>
                </a:cxn>
                <a:cxn ang="0">
                  <a:pos x="0" y="6"/>
                </a:cxn>
                <a:cxn ang="0">
                  <a:pos x="0" y="8"/>
                </a:cxn>
                <a:cxn ang="0">
                  <a:pos x="0" y="10"/>
                </a:cxn>
                <a:cxn ang="0">
                  <a:pos x="1" y="11"/>
                </a:cxn>
                <a:cxn ang="0">
                  <a:pos x="1" y="13"/>
                </a:cxn>
                <a:cxn ang="0">
                  <a:pos x="2" y="14"/>
                </a:cxn>
                <a:cxn ang="0">
                  <a:pos x="4" y="15"/>
                </a:cxn>
                <a:cxn ang="0">
                  <a:pos x="5" y="16"/>
                </a:cxn>
                <a:cxn ang="0">
                  <a:pos x="7" y="16"/>
                </a:cxn>
                <a:cxn ang="0">
                  <a:pos x="9" y="18"/>
                </a:cxn>
              </a:cxnLst>
              <a:rect l="txL" t="txT" r="txR" b="txB"/>
              <a:pathLst>
                <a:path w="20" h="19">
                  <a:moveTo>
                    <a:pt x="9" y="18"/>
                  </a:moveTo>
                  <a:lnTo>
                    <a:pt x="10" y="16"/>
                  </a:lnTo>
                  <a:lnTo>
                    <a:pt x="12" y="16"/>
                  </a:lnTo>
                  <a:lnTo>
                    <a:pt x="14" y="15"/>
                  </a:lnTo>
                  <a:lnTo>
                    <a:pt x="15" y="14"/>
                  </a:lnTo>
                  <a:lnTo>
                    <a:pt x="16" y="13"/>
                  </a:lnTo>
                  <a:lnTo>
                    <a:pt x="17" y="11"/>
                  </a:lnTo>
                  <a:lnTo>
                    <a:pt x="17" y="10"/>
                  </a:lnTo>
                  <a:lnTo>
                    <a:pt x="19" y="8"/>
                  </a:lnTo>
                  <a:lnTo>
                    <a:pt x="17" y="6"/>
                  </a:lnTo>
                  <a:lnTo>
                    <a:pt x="17" y="5"/>
                  </a:lnTo>
                  <a:lnTo>
                    <a:pt x="16" y="3"/>
                  </a:lnTo>
                  <a:lnTo>
                    <a:pt x="15" y="2"/>
                  </a:lnTo>
                  <a:lnTo>
                    <a:pt x="14" y="1"/>
                  </a:lnTo>
                  <a:lnTo>
                    <a:pt x="12" y="0"/>
                  </a:lnTo>
                  <a:lnTo>
                    <a:pt x="10" y="0"/>
                  </a:lnTo>
                  <a:lnTo>
                    <a:pt x="9"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9" y="18"/>
                  </a:lnTo>
                </a:path>
              </a:pathLst>
            </a:custGeom>
            <a:solidFill>
              <a:srgbClr val="FFFFFF">
                <a:alpha val="100000"/>
              </a:srgbClr>
            </a:solidFill>
            <a:ln w="9525">
              <a:noFill/>
            </a:ln>
          </p:spPr>
          <p:txBody>
            <a:bodyPr/>
            <a:p>
              <a:endParaRPr lang="en-US"/>
            </a:p>
          </p:txBody>
        </p:sp>
        <p:sp>
          <p:nvSpPr>
            <p:cNvPr id="39949" name="Freeform 11"/>
            <p:cNvSpPr/>
            <p:nvPr/>
          </p:nvSpPr>
          <p:spPr>
            <a:xfrm>
              <a:off x="227" y="4895"/>
              <a:ext cx="19" cy="80"/>
            </a:xfrm>
            <a:custGeom>
              <a:avLst/>
              <a:gdLst>
                <a:gd name="txL" fmla="*/ 0 w 19"/>
                <a:gd name="txT" fmla="*/ 0 h 80"/>
                <a:gd name="txR" fmla="*/ 19 w 19"/>
                <a:gd name="txB" fmla="*/ 80 h 80"/>
              </a:gdLst>
              <a:ahLst/>
              <a:cxnLst>
                <a:cxn ang="0">
                  <a:pos x="10" y="0"/>
                </a:cxn>
                <a:cxn ang="0">
                  <a:pos x="11" y="0"/>
                </a:cxn>
                <a:cxn ang="0">
                  <a:pos x="13" y="0"/>
                </a:cxn>
                <a:cxn ang="0">
                  <a:pos x="15" y="2"/>
                </a:cxn>
                <a:cxn ang="0">
                  <a:pos x="17" y="7"/>
                </a:cxn>
                <a:cxn ang="0">
                  <a:pos x="18" y="15"/>
                </a:cxn>
                <a:cxn ang="0">
                  <a:pos x="18" y="29"/>
                </a:cxn>
                <a:cxn ang="0">
                  <a:pos x="15" y="50"/>
                </a:cxn>
                <a:cxn ang="0">
                  <a:pos x="10" y="79"/>
                </a:cxn>
                <a:cxn ang="0">
                  <a:pos x="5" y="63"/>
                </a:cxn>
                <a:cxn ang="0">
                  <a:pos x="2" y="48"/>
                </a:cxn>
                <a:cxn ang="0">
                  <a:pos x="0" y="34"/>
                </a:cxn>
                <a:cxn ang="0">
                  <a:pos x="0" y="22"/>
                </a:cxn>
                <a:cxn ang="0">
                  <a:pos x="1" y="11"/>
                </a:cxn>
                <a:cxn ang="0">
                  <a:pos x="4" y="4"/>
                </a:cxn>
                <a:cxn ang="0">
                  <a:pos x="7" y="0"/>
                </a:cxn>
                <a:cxn ang="0">
                  <a:pos x="10" y="0"/>
                </a:cxn>
              </a:cxnLst>
              <a:rect l="txL" t="txT" r="txR" b="txB"/>
              <a:pathLst>
                <a:path w="19" h="80">
                  <a:moveTo>
                    <a:pt x="10" y="0"/>
                  </a:moveTo>
                  <a:lnTo>
                    <a:pt x="11" y="0"/>
                  </a:lnTo>
                  <a:lnTo>
                    <a:pt x="13" y="0"/>
                  </a:lnTo>
                  <a:lnTo>
                    <a:pt x="15" y="2"/>
                  </a:lnTo>
                  <a:lnTo>
                    <a:pt x="17" y="7"/>
                  </a:lnTo>
                  <a:lnTo>
                    <a:pt x="18" y="15"/>
                  </a:lnTo>
                  <a:lnTo>
                    <a:pt x="18" y="29"/>
                  </a:lnTo>
                  <a:lnTo>
                    <a:pt x="15" y="50"/>
                  </a:lnTo>
                  <a:lnTo>
                    <a:pt x="10" y="79"/>
                  </a:lnTo>
                  <a:lnTo>
                    <a:pt x="5" y="63"/>
                  </a:lnTo>
                  <a:lnTo>
                    <a:pt x="2" y="48"/>
                  </a:lnTo>
                  <a:lnTo>
                    <a:pt x="0" y="34"/>
                  </a:lnTo>
                  <a:lnTo>
                    <a:pt x="0" y="22"/>
                  </a:lnTo>
                  <a:lnTo>
                    <a:pt x="1" y="11"/>
                  </a:lnTo>
                  <a:lnTo>
                    <a:pt x="4" y="4"/>
                  </a:lnTo>
                  <a:lnTo>
                    <a:pt x="7" y="0"/>
                  </a:lnTo>
                  <a:lnTo>
                    <a:pt x="10" y="0"/>
                  </a:lnTo>
                </a:path>
              </a:pathLst>
            </a:custGeom>
            <a:solidFill>
              <a:srgbClr val="FFFFFF">
                <a:alpha val="100000"/>
              </a:srgbClr>
            </a:solidFill>
            <a:ln w="9525">
              <a:noFill/>
            </a:ln>
          </p:spPr>
          <p:txBody>
            <a:bodyPr/>
            <a:p>
              <a:endParaRPr lang="en-US"/>
            </a:p>
          </p:txBody>
        </p:sp>
      </p:grpSp>
      <p:sp>
        <p:nvSpPr>
          <p:cNvPr id="39943" name="Rectangle 12"/>
          <p:cNvSpPr/>
          <p:nvPr/>
        </p:nvSpPr>
        <p:spPr>
          <a:xfrm>
            <a:off x="649288" y="6731000"/>
            <a:ext cx="5594350" cy="974725"/>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39944" name="Rectangle 13"/>
          <p:cNvSpPr/>
          <p:nvPr/>
        </p:nvSpPr>
        <p:spPr>
          <a:xfrm>
            <a:off x="192088" y="6724650"/>
            <a:ext cx="3659187" cy="946150"/>
          </a:xfrm>
          <a:prstGeom prst="rect">
            <a:avLst/>
          </a:prstGeom>
          <a:noFill/>
          <a:ln w="9525">
            <a:noFill/>
          </a:ln>
        </p:spPr>
        <p:txBody>
          <a:bodyPr lIns="91664" tIns="45028" rIns="91664" bIns="45028">
            <a:spAutoFit/>
          </a:bodyPr>
          <a:p>
            <a:pPr marL="450850" lvl="1" indent="0" defTabSz="881380">
              <a:spcBef>
                <a:spcPct val="0"/>
              </a:spcBef>
              <a:tabLst>
                <a:tab pos="2376805" algn="r"/>
              </a:tabLst>
            </a:pPr>
            <a:r>
              <a:rPr lang="en-US" altLang="en-US" sz="1100" dirty="0">
                <a:latin typeface="Courier New" panose="02070309020205020404" pitchFamily="49" charset="0"/>
              </a:rPr>
              <a:t>    DEPTNO	 COUNT(ENAME)</a:t>
            </a:r>
            <a:endParaRPr lang="en-US" altLang="en-US" sz="1100" dirty="0">
              <a:latin typeface="Courier New" panose="02070309020205020404" pitchFamily="49" charset="0"/>
            </a:endParaRPr>
          </a:p>
          <a:p>
            <a:pPr marL="450850" lvl="1" indent="0" defTabSz="881380">
              <a:spcBef>
                <a:spcPct val="0"/>
              </a:spcBef>
              <a:tabLst>
                <a:tab pos="2376805" algn="r"/>
              </a:tabLst>
            </a:pPr>
            <a:r>
              <a:rPr lang="en-US" altLang="en-US" sz="1100" dirty="0">
                <a:latin typeface="Courier New" panose="02070309020205020404" pitchFamily="49" charset="0"/>
              </a:rPr>
              <a:t>---------- ------------</a:t>
            </a:r>
            <a:endParaRPr lang="en-US" altLang="en-US" sz="1100" dirty="0">
              <a:latin typeface="Courier New" panose="02070309020205020404" pitchFamily="49" charset="0"/>
            </a:endParaRPr>
          </a:p>
          <a:p>
            <a:pPr marL="450850" lvl="1" indent="0" defTabSz="881380">
              <a:spcBef>
                <a:spcPct val="0"/>
              </a:spcBef>
              <a:tabLst>
                <a:tab pos="2376805" algn="r"/>
              </a:tabLst>
            </a:pPr>
            <a:r>
              <a:rPr lang="en-US" altLang="en-US" sz="1100" dirty="0">
                <a:latin typeface="Courier New" panose="02070309020205020404" pitchFamily="49" charset="0"/>
              </a:rPr>
              <a:t>        10	      3</a:t>
            </a:r>
            <a:endParaRPr lang="en-US" altLang="en-US" sz="1100" dirty="0">
              <a:latin typeface="Courier New" panose="02070309020205020404" pitchFamily="49" charset="0"/>
            </a:endParaRPr>
          </a:p>
          <a:p>
            <a:pPr marL="450850" lvl="1" indent="0" defTabSz="881380">
              <a:spcBef>
                <a:spcPct val="0"/>
              </a:spcBef>
              <a:tabLst>
                <a:tab pos="2376805" algn="r"/>
              </a:tabLst>
            </a:pPr>
            <a:r>
              <a:rPr lang="en-US" altLang="en-US" sz="1100" dirty="0">
                <a:latin typeface="Courier New" panose="02070309020205020404" pitchFamily="49" charset="0"/>
              </a:rPr>
              <a:t>        20	      5</a:t>
            </a:r>
            <a:endParaRPr lang="en-US" altLang="en-US" sz="1100" dirty="0">
              <a:latin typeface="Courier New" panose="02070309020205020404" pitchFamily="49" charset="0"/>
            </a:endParaRPr>
          </a:p>
          <a:p>
            <a:pPr marL="450850" lvl="1" indent="0" defTabSz="881380">
              <a:spcBef>
                <a:spcPct val="0"/>
              </a:spcBef>
              <a:tabLst>
                <a:tab pos="2376805" algn="r"/>
              </a:tabLst>
            </a:pPr>
            <a:r>
              <a:rPr lang="en-US" altLang="en-US" sz="1100" dirty="0">
                <a:latin typeface="Courier New" panose="02070309020205020404" pitchFamily="49" charset="0"/>
              </a:rPr>
              <a:t>        30 	      6</a:t>
            </a:r>
            <a:endParaRPr lang="en-US" altLang="en-US" sz="1100" dirty="0">
              <a:latin typeface="Courier New" panose="02070309020205020404" pitchFamily="49"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p:nvPr/>
        </p:nvSpPr>
        <p:spPr>
          <a:xfrm>
            <a:off x="3881438" y="0"/>
            <a:ext cx="2978150" cy="465138"/>
          </a:xfrm>
          <a:prstGeom prst="rect">
            <a:avLst/>
          </a:prstGeom>
          <a:noFill/>
          <a:ln w="9525">
            <a:noFill/>
          </a:ln>
        </p:spPr>
        <p:txBody>
          <a:bodyPr wrap="none" anchor="ctr" anchorCtr="0"/>
          <a:p>
            <a:pPr lvl="0" eaLnBrk="1" hangingPunct="1">
              <a:spcBef>
                <a:spcPct val="0"/>
              </a:spcBef>
            </a:pPr>
            <a:endParaRPr lang="en-US" altLang="en-US" sz="2400" dirty="0"/>
          </a:p>
        </p:txBody>
      </p:sp>
      <p:sp>
        <p:nvSpPr>
          <p:cNvPr id="41987" name="Rectangle 3"/>
          <p:cNvSpPr/>
          <p:nvPr/>
        </p:nvSpPr>
        <p:spPr>
          <a:xfrm>
            <a:off x="-3175" y="0"/>
            <a:ext cx="2974975" cy="465138"/>
          </a:xfrm>
          <a:prstGeom prst="rect">
            <a:avLst/>
          </a:prstGeom>
          <a:noFill/>
          <a:ln w="9525">
            <a:noFill/>
          </a:ln>
        </p:spPr>
        <p:txBody>
          <a:bodyPr wrap="none" anchor="ctr" anchorCtr="0"/>
          <a:p>
            <a:pPr lvl="0" eaLnBrk="1" hangingPunct="1">
              <a:spcBef>
                <a:spcPct val="0"/>
              </a:spcBef>
            </a:pPr>
            <a:endParaRPr lang="en-US" altLang="en-US" sz="2400" dirty="0"/>
          </a:p>
        </p:txBody>
      </p:sp>
      <p:sp>
        <p:nvSpPr>
          <p:cNvPr id="41988" name="Rectangle 4"/>
          <p:cNvSpPr>
            <a:spLocks noGrp="1"/>
          </p:cNvSpPr>
          <p:nvPr>
            <p:ph type="body" idx="1"/>
          </p:nvPr>
        </p:nvSpPr>
        <p:spPr>
          <a:xfrm>
            <a:off x="412750" y="4852988"/>
            <a:ext cx="6029325" cy="3819525"/>
          </a:xfrm>
          <a:ln/>
        </p:spPr>
        <p:txBody>
          <a:bodyPr wrap="square" lIns="93272" tIns="46636" rIns="93272" bIns="46636" anchor="t" anchorCtr="0"/>
          <a:p>
            <a:pPr lvl="0" defTabSz="403225"/>
            <a:r>
              <a:rPr lang="en-US" altLang="en-US" dirty="0"/>
              <a:t>   </a:t>
            </a:r>
            <a:endParaRPr lang="en-US" altLang="en-US" dirty="0"/>
          </a:p>
        </p:txBody>
      </p:sp>
      <p:sp>
        <p:nvSpPr>
          <p:cNvPr id="41989" name="Rectangle 5"/>
          <p:cNvSpPr>
            <a:spLocks noGrp="1" noRot="1" noTextEdit="1"/>
          </p:cNvSpPr>
          <p:nvPr>
            <p:ph type="sldImg"/>
          </p:nvPr>
        </p:nvSpPr>
        <p:spPr>
          <a:xfrm>
            <a:off x="436563" y="158750"/>
            <a:ext cx="5980112" cy="4484688"/>
          </a:xfrm>
          <a:ln w="12700">
            <a:solidFill>
              <a:schemeClr val="tx1">
                <a:alpha val="100000"/>
              </a:schemeClr>
            </a:solidFill>
          </a:ln>
        </p:spPr>
      </p:sp>
      <p:sp>
        <p:nvSpPr>
          <p:cNvPr id="41990" name="Rectangle 6"/>
          <p:cNvSpPr/>
          <p:nvPr/>
        </p:nvSpPr>
        <p:spPr>
          <a:xfrm>
            <a:off x="458788" y="4833938"/>
            <a:ext cx="6030912" cy="3821112"/>
          </a:xfrm>
          <a:prstGeom prst="rect">
            <a:avLst/>
          </a:prstGeom>
          <a:noFill/>
          <a:ln w="9525">
            <a:noFill/>
          </a:ln>
        </p:spPr>
        <p:txBody>
          <a:bodyPr lIns="93272" tIns="46636" rIns="93272" bIns="46636"/>
          <a:p>
            <a:pPr lvl="0" defTabSz="408305"/>
            <a:r>
              <a:rPr lang="en-US" altLang="en-US" sz="1100" b="1" dirty="0"/>
              <a:t>Illegal Queries Using Group Functions (continued)</a:t>
            </a:r>
            <a:endParaRPr lang="en-US" altLang="en-US" sz="1100" b="1" dirty="0"/>
          </a:p>
          <a:p>
            <a:pPr marL="116205" lvl="1" indent="0" defTabSz="408305"/>
            <a:r>
              <a:rPr lang="en-US" altLang="en-US" sz="1100" dirty="0">
                <a:latin typeface="Times New Roman" panose="02020603050405020304" pitchFamily="18" charset="0"/>
              </a:rPr>
              <a:t>The WHERE clause cannot be used to restrict groups. The SELECT statement on the slide results in an error because it uses the WHERE clause to restrict the display of average salaries of those departments that have an average salary greater than $2000.</a:t>
            </a:r>
            <a:endParaRPr lang="en-US" altLang="en-US" sz="1100" dirty="0">
              <a:latin typeface="Times New Roman" panose="02020603050405020304" pitchFamily="18" charset="0"/>
            </a:endParaRPr>
          </a:p>
          <a:p>
            <a:pPr marL="116205" lvl="1" indent="0" defTabSz="408305"/>
            <a:r>
              <a:rPr lang="en-US" altLang="en-US" sz="1100" dirty="0">
                <a:latin typeface="Times New Roman" panose="02020603050405020304" pitchFamily="18" charset="0"/>
              </a:rPr>
              <a:t>You can correct the slide error by using the HAVING clause to restrict groups. </a:t>
            </a:r>
            <a:endParaRPr lang="en-US" altLang="en-US" sz="1100" dirty="0">
              <a:latin typeface="Times New Roman" panose="02020603050405020304" pitchFamily="18" charset="0"/>
            </a:endParaRPr>
          </a:p>
          <a:p>
            <a:pPr marL="116205" lvl="1" indent="0" defTabSz="408305"/>
            <a:endParaRPr lang="en-US" altLang="en-US" sz="1100" dirty="0">
              <a:latin typeface="Times New Roman" panose="02020603050405020304" pitchFamily="18" charset="0"/>
            </a:endParaRPr>
          </a:p>
          <a:p>
            <a:pPr lvl="0" defTabSz="408305"/>
            <a:endParaRPr lang="en-US" altLang="en-US" sz="1100" dirty="0">
              <a:latin typeface="Times New Roman" panose="02020603050405020304" pitchFamily="18" charset="0"/>
            </a:endParaRPr>
          </a:p>
        </p:txBody>
      </p:sp>
      <p:sp>
        <p:nvSpPr>
          <p:cNvPr id="41991" name="Rectangle 7"/>
          <p:cNvSpPr/>
          <p:nvPr/>
        </p:nvSpPr>
        <p:spPr>
          <a:xfrm>
            <a:off x="681038" y="5888038"/>
            <a:ext cx="5562600" cy="739775"/>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41992" name="Rectangle 8"/>
          <p:cNvSpPr/>
          <p:nvPr/>
        </p:nvSpPr>
        <p:spPr>
          <a:xfrm>
            <a:off x="241300" y="5889625"/>
            <a:ext cx="3657600" cy="776288"/>
          </a:xfrm>
          <a:prstGeom prst="rect">
            <a:avLst/>
          </a:prstGeom>
          <a:noFill/>
          <a:ln w="9525">
            <a:noFill/>
          </a:ln>
        </p:spPr>
        <p:txBody>
          <a:bodyPr lIns="91664" tIns="45028" rIns="91664" bIns="45028">
            <a:spAutoFit/>
          </a:bodyPr>
          <a:p>
            <a:pPr marL="450850" lvl="1" indent="0" defTabSz="881380">
              <a:spcBef>
                <a:spcPct val="0"/>
              </a:spcBef>
            </a:pPr>
            <a:r>
              <a:rPr lang="en-US" altLang="en-US" sz="1100" b="1" dirty="0">
                <a:latin typeface="Courier New" panose="02070309020205020404" pitchFamily="49" charset="0"/>
              </a:rPr>
              <a:t>SQL&gt;	SELECT	deptno, AVG(sal)</a:t>
            </a:r>
            <a:endParaRPr lang="en-US" altLang="en-US" sz="1100" b="1" dirty="0">
              <a:latin typeface="Courier New" panose="02070309020205020404" pitchFamily="49" charset="0"/>
            </a:endParaRPr>
          </a:p>
          <a:p>
            <a:pPr marL="450850" lvl="1" indent="0" defTabSz="881380">
              <a:spcBef>
                <a:spcPct val="0"/>
              </a:spcBef>
            </a:pPr>
            <a:r>
              <a:rPr lang="en-US" altLang="en-US" sz="1100" b="1" dirty="0">
                <a:latin typeface="Courier New" panose="02070309020205020404" pitchFamily="49" charset="0"/>
              </a:rPr>
              <a:t>  2	FROM	emp</a:t>
            </a:r>
            <a:endParaRPr lang="en-US" altLang="en-US" sz="1100" b="1" dirty="0">
              <a:latin typeface="Courier New" panose="02070309020205020404" pitchFamily="49" charset="0"/>
            </a:endParaRPr>
          </a:p>
          <a:p>
            <a:pPr marL="450850" lvl="1" indent="0" defTabSz="881380">
              <a:spcBef>
                <a:spcPct val="0"/>
              </a:spcBef>
            </a:pPr>
            <a:r>
              <a:rPr lang="en-US" altLang="en-US" sz="1100" b="1" dirty="0">
                <a:latin typeface="Courier New" panose="02070309020205020404" pitchFamily="49" charset="0"/>
              </a:rPr>
              <a:t>  3	GROUP BY	deptno</a:t>
            </a:r>
            <a:endParaRPr lang="en-US" altLang="en-US" sz="1100" b="1" dirty="0">
              <a:latin typeface="Courier New" panose="02070309020205020404" pitchFamily="49" charset="0"/>
            </a:endParaRPr>
          </a:p>
          <a:p>
            <a:pPr marL="450850" lvl="1" indent="0" defTabSz="881380">
              <a:spcBef>
                <a:spcPct val="0"/>
              </a:spcBef>
            </a:pPr>
            <a:r>
              <a:rPr lang="en-US" altLang="en-US" sz="1100" b="1" dirty="0">
                <a:latin typeface="Courier New" panose="02070309020205020404" pitchFamily="49" charset="0"/>
              </a:rPr>
              <a:t>  4	HAVING	AVG(sal) &gt; 2000;</a:t>
            </a:r>
            <a:endParaRPr lang="en-US" altLang="en-US" sz="1100" b="1" dirty="0">
              <a:latin typeface="Courier New" panose="02070309020205020404" pitchFamily="49" charset="0"/>
            </a:endParaRPr>
          </a:p>
        </p:txBody>
      </p:sp>
      <p:grpSp>
        <p:nvGrpSpPr>
          <p:cNvPr id="41993" name="Group 9"/>
          <p:cNvGrpSpPr/>
          <p:nvPr/>
        </p:nvGrpSpPr>
        <p:grpSpPr>
          <a:xfrm>
            <a:off x="266700" y="6743700"/>
            <a:ext cx="5976938" cy="779463"/>
            <a:chOff x="167" y="4171"/>
            <a:chExt cx="3743" cy="482"/>
          </a:xfrm>
        </p:grpSpPr>
        <p:sp>
          <p:nvSpPr>
            <p:cNvPr id="41994" name="Rectangle 10"/>
            <p:cNvSpPr/>
            <p:nvPr/>
          </p:nvSpPr>
          <p:spPr>
            <a:xfrm>
              <a:off x="427" y="4171"/>
              <a:ext cx="3483" cy="458"/>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41995" name="Rectangle 11"/>
            <p:cNvSpPr/>
            <p:nvPr/>
          </p:nvSpPr>
          <p:spPr>
            <a:xfrm>
              <a:off x="167" y="4173"/>
              <a:ext cx="2291" cy="480"/>
            </a:xfrm>
            <a:prstGeom prst="rect">
              <a:avLst/>
            </a:prstGeom>
            <a:noFill/>
            <a:ln w="9525">
              <a:noFill/>
            </a:ln>
          </p:spPr>
          <p:txBody>
            <a:bodyPr lIns="91664" tIns="45028" rIns="91664" bIns="45028">
              <a:spAutoFit/>
            </a:bodyPr>
            <a:p>
              <a:pPr marL="450850" lvl="1" indent="0" defTabSz="881380">
                <a:spcBef>
                  <a:spcPct val="0"/>
                </a:spcBef>
              </a:pPr>
              <a:r>
                <a:rPr lang="en-US" altLang="en-US" sz="1100" dirty="0">
                  <a:latin typeface="Courier New" panose="02070309020205020404" pitchFamily="49" charset="0"/>
                </a:rPr>
                <a:t>    DEPTNO	 AVG(SAL)</a:t>
              </a:r>
              <a:endParaRPr lang="en-US" altLang="en-US" sz="1100" dirty="0">
                <a:latin typeface="Courier New" panose="02070309020205020404" pitchFamily="49" charset="0"/>
              </a:endParaRPr>
            </a:p>
            <a:p>
              <a:pPr marL="450850" lvl="1" indent="0" defTabSz="881380">
                <a:spcBef>
                  <a:spcPct val="0"/>
                </a:spcBef>
              </a:pPr>
              <a:r>
                <a:rPr lang="en-US" altLang="en-US" sz="1100" dirty="0">
                  <a:latin typeface="Courier New" panose="02070309020205020404" pitchFamily="49" charset="0"/>
                </a:rPr>
                <a:t>---------- --------------</a:t>
              </a:r>
              <a:endParaRPr lang="en-US" altLang="en-US" sz="1100" dirty="0">
                <a:latin typeface="Courier New" panose="02070309020205020404" pitchFamily="49" charset="0"/>
              </a:endParaRPr>
            </a:p>
            <a:p>
              <a:pPr marL="450850" lvl="1" indent="0" defTabSz="881380">
                <a:spcBef>
                  <a:spcPct val="0"/>
                </a:spcBef>
              </a:pPr>
              <a:r>
                <a:rPr lang="en-US" altLang="en-US" sz="1100" dirty="0">
                  <a:latin typeface="Courier New" panose="02070309020205020404" pitchFamily="49" charset="0"/>
                </a:rPr>
                <a:t>        10	2916.6667</a:t>
              </a:r>
              <a:endParaRPr lang="en-US" altLang="en-US" sz="1100" dirty="0">
                <a:latin typeface="Courier New" panose="02070309020205020404" pitchFamily="49" charset="0"/>
              </a:endParaRPr>
            </a:p>
            <a:p>
              <a:pPr marL="450850" lvl="1" indent="0" defTabSz="881380">
                <a:spcBef>
                  <a:spcPct val="0"/>
                </a:spcBef>
              </a:pPr>
              <a:r>
                <a:rPr lang="en-US" altLang="en-US" sz="1100" dirty="0">
                  <a:latin typeface="Courier New" panose="02070309020205020404" pitchFamily="49" charset="0"/>
                </a:rPr>
                <a:t>        20	     2175</a:t>
              </a:r>
              <a:endParaRPr lang="en-US" altLang="en-US" sz="1100" dirty="0">
                <a:latin typeface="Courier New" panose="02070309020205020404" pitchFamily="49" charset="0"/>
              </a:endParaRPr>
            </a:p>
          </p:txBody>
        </p:sp>
      </p:gr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Rot="1" noTextEdit="1"/>
          </p:cNvSpPr>
          <p:nvPr>
            <p:ph type="sldImg"/>
          </p:nvPr>
        </p:nvSpPr>
        <p:spPr>
          <a:xfrm>
            <a:off x="406400" y="173038"/>
            <a:ext cx="6037263" cy="4527550"/>
          </a:xfrm>
          <a:ln w="12700">
            <a:solidFill>
              <a:schemeClr val="tx1">
                <a:alpha val="100000"/>
              </a:schemeClr>
            </a:solidFill>
          </a:ln>
        </p:spPr>
      </p:sp>
      <p:sp>
        <p:nvSpPr>
          <p:cNvPr id="44035" name="Rectangle 3"/>
          <p:cNvSpPr>
            <a:spLocks noGrp="1"/>
          </p:cNvSpPr>
          <p:nvPr>
            <p:ph type="body" idx="1"/>
          </p:nvPr>
        </p:nvSpPr>
        <p:spPr>
          <a:xfrm>
            <a:off x="455613" y="4849813"/>
            <a:ext cx="6022975" cy="3865562"/>
          </a:xfrm>
          <a:ln/>
        </p:spPr>
        <p:txBody>
          <a:bodyPr wrap="square" lIns="93272" tIns="46636" rIns="93272" bIns="46636" anchor="t" anchorCtr="0"/>
          <a:p>
            <a:pPr lvl="0" defTabSz="396875">
              <a:tabLst>
                <a:tab pos="452755" algn="l"/>
              </a:tabLst>
            </a:pPr>
            <a:r>
              <a:rPr lang="en-US" altLang="en-US" dirty="0"/>
              <a:t>Restricting Group Results</a:t>
            </a:r>
            <a:endParaRPr lang="en-US" altLang="en-US" dirty="0"/>
          </a:p>
          <a:p>
            <a:pPr marL="114300" lvl="1" indent="0" defTabSz="396875">
              <a:tabLst>
                <a:tab pos="452755" algn="l"/>
              </a:tabLst>
            </a:pPr>
            <a:r>
              <a:rPr lang="en-US" altLang="en-US" dirty="0"/>
              <a:t>In the same way that you use the WHERE clause to restrict the rows that you select, you use the </a:t>
            </a:r>
            <a:r>
              <a:rPr lang="en-US" altLang="en-US" dirty="0">
                <a:solidFill>
                  <a:srgbClr val="FC0128"/>
                </a:solidFill>
              </a:rPr>
              <a:t>HAVING </a:t>
            </a:r>
            <a:r>
              <a:rPr lang="en-US" altLang="en-US" dirty="0"/>
              <a:t>clause to restrict groups. To find the maximum salary of each department, but show only the departments that have a maximum salary of more than $2900, you need to do the following:</a:t>
            </a:r>
            <a:endParaRPr lang="en-US" altLang="en-US" dirty="0"/>
          </a:p>
          <a:p>
            <a:pPr marL="446405" lvl="2" indent="-212725" defTabSz="396875">
              <a:tabLst>
                <a:tab pos="452755" algn="l"/>
              </a:tabLst>
            </a:pPr>
            <a:r>
              <a:rPr lang="en-US" altLang="en-US" dirty="0"/>
              <a:t>Find the average salary for each department by grouping by department number.</a:t>
            </a:r>
            <a:endParaRPr lang="en-US" altLang="en-US" dirty="0"/>
          </a:p>
          <a:p>
            <a:pPr marL="446405" lvl="2" indent="-212725" defTabSz="396875">
              <a:tabLst>
                <a:tab pos="452755" algn="l"/>
              </a:tabLst>
            </a:pPr>
            <a:r>
              <a:rPr lang="en-US" altLang="en-US" dirty="0"/>
              <a:t>Restrict the groups to those departments with a maximum salary greater than $2900. 	</a:t>
            </a:r>
            <a:endParaRPr lang="en-US" altLang="en-US" dirty="0"/>
          </a:p>
          <a:p>
            <a:pPr marL="114300" lvl="1" indent="0" defTabSz="396875">
              <a:tabLst>
                <a:tab pos="452755" algn="l"/>
              </a:tabLst>
            </a:pPr>
            <a:r>
              <a:rPr lang="en-US" altLang="en-US" dirty="0"/>
              <a:t> </a:t>
            </a:r>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noRot="1" noTextEdit="1"/>
          </p:cNvSpPr>
          <p:nvPr>
            <p:ph type="sldImg"/>
          </p:nvPr>
        </p:nvSpPr>
        <p:spPr>
          <a:xfrm>
            <a:off x="436563" y="158750"/>
            <a:ext cx="5980112" cy="4484688"/>
          </a:xfrm>
          <a:ln w="12700">
            <a:solidFill>
              <a:schemeClr val="tx1">
                <a:alpha val="100000"/>
              </a:schemeClr>
            </a:solidFill>
          </a:ln>
        </p:spPr>
      </p:sp>
      <p:sp>
        <p:nvSpPr>
          <p:cNvPr id="46083" name="Rectangle 3"/>
          <p:cNvSpPr>
            <a:spLocks noGrp="1"/>
          </p:cNvSpPr>
          <p:nvPr>
            <p:ph type="body" idx="1"/>
          </p:nvPr>
        </p:nvSpPr>
        <p:spPr>
          <a:xfrm>
            <a:off x="412750" y="4852988"/>
            <a:ext cx="6029325" cy="3819525"/>
          </a:xfrm>
          <a:ln/>
        </p:spPr>
        <p:txBody>
          <a:bodyPr wrap="square" lIns="93272" tIns="46636" rIns="93272" bIns="46636" anchor="t" anchorCtr="0"/>
          <a:p>
            <a:pPr lvl="0"/>
            <a:r>
              <a:rPr lang="en-US" altLang="en-US" dirty="0"/>
              <a:t>The HAVING Clause</a:t>
            </a:r>
            <a:endParaRPr lang="en-US" altLang="en-US" dirty="0"/>
          </a:p>
          <a:p>
            <a:pPr lvl="1"/>
            <a:r>
              <a:rPr lang="en-US" altLang="en-US" dirty="0"/>
              <a:t>You use the </a:t>
            </a:r>
            <a:r>
              <a:rPr lang="en-US" altLang="en-US" dirty="0">
                <a:solidFill>
                  <a:srgbClr val="FC0128"/>
                </a:solidFill>
              </a:rPr>
              <a:t>HAVING </a:t>
            </a:r>
            <a:r>
              <a:rPr lang="en-US" altLang="en-US" dirty="0"/>
              <a:t>clause to specify which groups are to be displayed. Therefore, you further restrict the groups on the basis of aggregate information.</a:t>
            </a:r>
            <a:endParaRPr lang="en-US" altLang="en-US" dirty="0"/>
          </a:p>
          <a:p>
            <a:pPr lvl="1"/>
            <a:r>
              <a:rPr lang="en-US" altLang="en-US" dirty="0"/>
              <a:t>In the syntax:</a:t>
            </a:r>
            <a:endParaRPr lang="en-US" altLang="en-US" dirty="0"/>
          </a:p>
          <a:p>
            <a:pPr lvl="1"/>
            <a:r>
              <a:rPr lang="en-US" altLang="en-US" dirty="0"/>
              <a:t>	</a:t>
            </a:r>
            <a:r>
              <a:rPr lang="en-US" altLang="en-US" i="1" dirty="0"/>
              <a:t>group_condition</a:t>
            </a:r>
            <a:r>
              <a:rPr lang="en-US" altLang="en-US" dirty="0"/>
              <a:t>		restricts the groups of rows returned to those groups for which </a:t>
            </a:r>
            <a:br>
              <a:rPr lang="en-US" altLang="en-US" dirty="0"/>
            </a:br>
            <a:r>
              <a:rPr lang="en-US" altLang="en-US" dirty="0"/>
              <a:t>					the specified condition is TRUE</a:t>
            </a:r>
            <a:endParaRPr lang="en-US" altLang="en-US" dirty="0"/>
          </a:p>
          <a:p>
            <a:pPr lvl="1"/>
            <a:r>
              <a:rPr lang="en-US" altLang="en-US" dirty="0">
                <a:latin typeface="Times" pitchFamily="18" charset="0"/>
              </a:rPr>
              <a:t>The Oracle Server performs the following steps when you use the HAVING clause:</a:t>
            </a:r>
            <a:endParaRPr lang="en-US" altLang="en-US" dirty="0"/>
          </a:p>
          <a:p>
            <a:pPr lvl="2"/>
            <a:r>
              <a:rPr lang="en-US" altLang="en-US" dirty="0"/>
              <a:t>Rows are grouped.</a:t>
            </a:r>
            <a:endParaRPr lang="en-US" altLang="en-US" dirty="0"/>
          </a:p>
          <a:p>
            <a:pPr lvl="2"/>
            <a:r>
              <a:rPr lang="en-US" altLang="en-US" dirty="0"/>
              <a:t>The group function is applied to the group.</a:t>
            </a:r>
            <a:endParaRPr lang="en-US" altLang="en-US" dirty="0"/>
          </a:p>
          <a:p>
            <a:pPr lvl="2"/>
            <a:r>
              <a:rPr lang="en-US" altLang="en-US" dirty="0"/>
              <a:t>The groups that match the criteria in the HAVING clause are displayed.</a:t>
            </a:r>
            <a:endParaRPr lang="en-US" altLang="en-US" dirty="0"/>
          </a:p>
          <a:p>
            <a:pPr lvl="1"/>
            <a:r>
              <a:rPr lang="en-US" altLang="en-US" dirty="0"/>
              <a:t>The HAVING clause can precede the GROUP BY clause, but it is recommended that you place the GROUP BY clause first because it is more logical. Groups are formed and group functions are calculated before the HAVING clause is applied to the groups in the SELECT list.</a:t>
            </a:r>
            <a:endParaRPr lang="en-US" altLang="en-US" dirty="0"/>
          </a:p>
          <a:p>
            <a:pPr lvl="0"/>
            <a:endParaRPr lang="en-US" altLang="en-US" b="1" dirty="0">
              <a:latin typeface="Times New Roman" panose="02020603050405020304" pitchFamily="18" charset="0"/>
            </a:endParaRPr>
          </a:p>
        </p:txBody>
      </p:sp>
      <p:grpSp>
        <p:nvGrpSpPr>
          <p:cNvPr id="46084" name="Group 4"/>
          <p:cNvGrpSpPr/>
          <p:nvPr/>
        </p:nvGrpSpPr>
        <p:grpSpPr>
          <a:xfrm>
            <a:off x="203200" y="7064375"/>
            <a:ext cx="284163" cy="296863"/>
            <a:chOff x="127" y="4369"/>
            <a:chExt cx="178" cy="184"/>
          </a:xfrm>
        </p:grpSpPr>
        <p:sp>
          <p:nvSpPr>
            <p:cNvPr id="46085" name="Freeform 5"/>
            <p:cNvSpPr/>
            <p:nvPr/>
          </p:nvSpPr>
          <p:spPr>
            <a:xfrm>
              <a:off x="127" y="4369"/>
              <a:ext cx="178" cy="184"/>
            </a:xfrm>
            <a:custGeom>
              <a:avLst/>
              <a:gdLst>
                <a:gd name="txL" fmla="*/ 0 w 178"/>
                <a:gd name="txT" fmla="*/ 0 h 184"/>
                <a:gd name="txR" fmla="*/ 178 w 178"/>
                <a:gd name="txB" fmla="*/ 184 h 184"/>
              </a:gdLst>
              <a:ahLst/>
              <a:cxnLst>
                <a:cxn ang="0">
                  <a:pos x="177" y="183"/>
                </a:cxn>
                <a:cxn ang="0">
                  <a:pos x="177" y="0"/>
                </a:cxn>
                <a:cxn ang="0">
                  <a:pos x="0" y="0"/>
                </a:cxn>
                <a:cxn ang="0">
                  <a:pos x="0" y="183"/>
                </a:cxn>
                <a:cxn ang="0">
                  <a:pos x="177" y="183"/>
                </a:cxn>
              </a:cxnLst>
              <a:rect l="txL" t="txT" r="txR" b="txB"/>
              <a:pathLst>
                <a:path w="178" h="184">
                  <a:moveTo>
                    <a:pt x="177" y="183"/>
                  </a:moveTo>
                  <a:lnTo>
                    <a:pt x="177" y="0"/>
                  </a:lnTo>
                  <a:lnTo>
                    <a:pt x="0" y="0"/>
                  </a:lnTo>
                  <a:lnTo>
                    <a:pt x="0" y="183"/>
                  </a:lnTo>
                  <a:lnTo>
                    <a:pt x="177" y="183"/>
                  </a:lnTo>
                </a:path>
              </a:pathLst>
            </a:custGeom>
            <a:solidFill>
              <a:srgbClr val="000000">
                <a:alpha val="100000"/>
              </a:srgbClr>
            </a:solidFill>
            <a:ln w="9525">
              <a:noFill/>
            </a:ln>
          </p:spPr>
          <p:txBody>
            <a:bodyPr/>
            <a:p>
              <a:endParaRPr lang="en-US"/>
            </a:p>
          </p:txBody>
        </p:sp>
        <p:sp>
          <p:nvSpPr>
            <p:cNvPr id="46086" name="Freeform 6"/>
            <p:cNvSpPr/>
            <p:nvPr/>
          </p:nvSpPr>
          <p:spPr>
            <a:xfrm>
              <a:off x="137" y="4377"/>
              <a:ext cx="162" cy="164"/>
            </a:xfrm>
            <a:custGeom>
              <a:avLst/>
              <a:gdLst>
                <a:gd name="txL" fmla="*/ 0 w 162"/>
                <a:gd name="txT" fmla="*/ 0 h 164"/>
                <a:gd name="txR" fmla="*/ 162 w 162"/>
                <a:gd name="txB" fmla="*/ 164 h 164"/>
              </a:gdLst>
              <a:ahLst/>
              <a:cxnLst>
                <a:cxn ang="0">
                  <a:pos x="82" y="0"/>
                </a:cxn>
                <a:cxn ang="0">
                  <a:pos x="0" y="163"/>
                </a:cxn>
                <a:cxn ang="0">
                  <a:pos x="161" y="163"/>
                </a:cxn>
                <a:cxn ang="0">
                  <a:pos x="82" y="0"/>
                </a:cxn>
              </a:cxnLst>
              <a:rect l="txL" t="txT" r="txR" b="txB"/>
              <a:pathLst>
                <a:path w="162" h="164">
                  <a:moveTo>
                    <a:pt x="82" y="0"/>
                  </a:moveTo>
                  <a:lnTo>
                    <a:pt x="0" y="163"/>
                  </a:lnTo>
                  <a:lnTo>
                    <a:pt x="161" y="163"/>
                  </a:lnTo>
                  <a:lnTo>
                    <a:pt x="82" y="0"/>
                  </a:lnTo>
                </a:path>
              </a:pathLst>
            </a:custGeom>
            <a:solidFill>
              <a:srgbClr val="FFFFFF">
                <a:alpha val="100000"/>
              </a:srgbClr>
            </a:solidFill>
            <a:ln w="9525">
              <a:noFill/>
            </a:ln>
          </p:spPr>
          <p:txBody>
            <a:bodyPr/>
            <a:p>
              <a:endParaRPr lang="en-US"/>
            </a:p>
          </p:txBody>
        </p:sp>
        <p:sp>
          <p:nvSpPr>
            <p:cNvPr id="46087" name="Freeform 7"/>
            <p:cNvSpPr/>
            <p:nvPr/>
          </p:nvSpPr>
          <p:spPr>
            <a:xfrm>
              <a:off x="156" y="4395"/>
              <a:ext cx="132" cy="134"/>
            </a:xfrm>
            <a:custGeom>
              <a:avLst/>
              <a:gdLst>
                <a:gd name="txL" fmla="*/ 0 w 132"/>
                <a:gd name="txT" fmla="*/ 0 h 134"/>
                <a:gd name="txR" fmla="*/ 132 w 132"/>
                <a:gd name="txB" fmla="*/ 134 h 134"/>
              </a:gdLst>
              <a:ahLst/>
              <a:cxnLst>
                <a:cxn ang="0">
                  <a:pos x="64" y="0"/>
                </a:cxn>
                <a:cxn ang="0">
                  <a:pos x="0" y="133"/>
                </a:cxn>
                <a:cxn ang="0">
                  <a:pos x="131" y="133"/>
                </a:cxn>
                <a:cxn ang="0">
                  <a:pos x="64" y="0"/>
                </a:cxn>
              </a:cxnLst>
              <a:rect l="txL" t="txT" r="txR" b="txB"/>
              <a:pathLst>
                <a:path w="132" h="134">
                  <a:moveTo>
                    <a:pt x="64" y="0"/>
                  </a:moveTo>
                  <a:lnTo>
                    <a:pt x="0" y="133"/>
                  </a:lnTo>
                  <a:lnTo>
                    <a:pt x="131" y="133"/>
                  </a:lnTo>
                  <a:lnTo>
                    <a:pt x="64" y="0"/>
                  </a:lnTo>
                </a:path>
              </a:pathLst>
            </a:custGeom>
            <a:solidFill>
              <a:srgbClr val="000000">
                <a:alpha val="100000"/>
              </a:srgbClr>
            </a:solidFill>
            <a:ln w="9525">
              <a:noFill/>
            </a:ln>
          </p:spPr>
          <p:txBody>
            <a:bodyPr/>
            <a:p>
              <a:endParaRPr lang="en-US"/>
            </a:p>
          </p:txBody>
        </p:sp>
        <p:sp>
          <p:nvSpPr>
            <p:cNvPr id="46088" name="Freeform 8"/>
            <p:cNvSpPr/>
            <p:nvPr/>
          </p:nvSpPr>
          <p:spPr>
            <a:xfrm>
              <a:off x="212" y="4507"/>
              <a:ext cx="19" cy="19"/>
            </a:xfrm>
            <a:custGeom>
              <a:avLst/>
              <a:gdLst>
                <a:gd name="txL" fmla="*/ 0 w 19"/>
                <a:gd name="txT" fmla="*/ 0 h 19"/>
                <a:gd name="txR" fmla="*/ 19 w 19"/>
                <a:gd name="txB" fmla="*/ 19 h 19"/>
              </a:gdLst>
              <a:ahLst/>
              <a:cxnLst>
                <a:cxn ang="0">
                  <a:pos x="9" y="18"/>
                </a:cxn>
                <a:cxn ang="0">
                  <a:pos x="10" y="16"/>
                </a:cxn>
                <a:cxn ang="0">
                  <a:pos x="12" y="16"/>
                </a:cxn>
                <a:cxn ang="0">
                  <a:pos x="14" y="15"/>
                </a:cxn>
                <a:cxn ang="0">
                  <a:pos x="15" y="14"/>
                </a:cxn>
                <a:cxn ang="0">
                  <a:pos x="16" y="13"/>
                </a:cxn>
                <a:cxn ang="0">
                  <a:pos x="17" y="11"/>
                </a:cxn>
                <a:cxn ang="0">
                  <a:pos x="17" y="10"/>
                </a:cxn>
                <a:cxn ang="0">
                  <a:pos x="18" y="8"/>
                </a:cxn>
                <a:cxn ang="0">
                  <a:pos x="17" y="6"/>
                </a:cxn>
                <a:cxn ang="0">
                  <a:pos x="17" y="5"/>
                </a:cxn>
                <a:cxn ang="0">
                  <a:pos x="16" y="3"/>
                </a:cxn>
                <a:cxn ang="0">
                  <a:pos x="15" y="2"/>
                </a:cxn>
                <a:cxn ang="0">
                  <a:pos x="14" y="1"/>
                </a:cxn>
                <a:cxn ang="0">
                  <a:pos x="12" y="0"/>
                </a:cxn>
                <a:cxn ang="0">
                  <a:pos x="10" y="0"/>
                </a:cxn>
                <a:cxn ang="0">
                  <a:pos x="9" y="0"/>
                </a:cxn>
                <a:cxn ang="0">
                  <a:pos x="7" y="0"/>
                </a:cxn>
                <a:cxn ang="0">
                  <a:pos x="5" y="0"/>
                </a:cxn>
                <a:cxn ang="0">
                  <a:pos x="4" y="1"/>
                </a:cxn>
                <a:cxn ang="0">
                  <a:pos x="2" y="2"/>
                </a:cxn>
                <a:cxn ang="0">
                  <a:pos x="1" y="3"/>
                </a:cxn>
                <a:cxn ang="0">
                  <a:pos x="1" y="5"/>
                </a:cxn>
                <a:cxn ang="0">
                  <a:pos x="0" y="6"/>
                </a:cxn>
                <a:cxn ang="0">
                  <a:pos x="0" y="8"/>
                </a:cxn>
                <a:cxn ang="0">
                  <a:pos x="0" y="10"/>
                </a:cxn>
                <a:cxn ang="0">
                  <a:pos x="1" y="11"/>
                </a:cxn>
                <a:cxn ang="0">
                  <a:pos x="1" y="13"/>
                </a:cxn>
                <a:cxn ang="0">
                  <a:pos x="2" y="14"/>
                </a:cxn>
                <a:cxn ang="0">
                  <a:pos x="4" y="15"/>
                </a:cxn>
                <a:cxn ang="0">
                  <a:pos x="5" y="16"/>
                </a:cxn>
                <a:cxn ang="0">
                  <a:pos x="7" y="16"/>
                </a:cxn>
                <a:cxn ang="0">
                  <a:pos x="9" y="18"/>
                </a:cxn>
              </a:cxnLst>
              <a:rect l="txL" t="txT" r="txR" b="txB"/>
              <a:pathLst>
                <a:path w="19" h="19">
                  <a:moveTo>
                    <a:pt x="9" y="18"/>
                  </a:moveTo>
                  <a:lnTo>
                    <a:pt x="10" y="16"/>
                  </a:lnTo>
                  <a:lnTo>
                    <a:pt x="12" y="16"/>
                  </a:lnTo>
                  <a:lnTo>
                    <a:pt x="14" y="15"/>
                  </a:lnTo>
                  <a:lnTo>
                    <a:pt x="15" y="14"/>
                  </a:lnTo>
                  <a:lnTo>
                    <a:pt x="16" y="13"/>
                  </a:lnTo>
                  <a:lnTo>
                    <a:pt x="17" y="11"/>
                  </a:lnTo>
                  <a:lnTo>
                    <a:pt x="17" y="10"/>
                  </a:lnTo>
                  <a:lnTo>
                    <a:pt x="18" y="8"/>
                  </a:lnTo>
                  <a:lnTo>
                    <a:pt x="17" y="6"/>
                  </a:lnTo>
                  <a:lnTo>
                    <a:pt x="17" y="5"/>
                  </a:lnTo>
                  <a:lnTo>
                    <a:pt x="16" y="3"/>
                  </a:lnTo>
                  <a:lnTo>
                    <a:pt x="15" y="2"/>
                  </a:lnTo>
                  <a:lnTo>
                    <a:pt x="14" y="1"/>
                  </a:lnTo>
                  <a:lnTo>
                    <a:pt x="12" y="0"/>
                  </a:lnTo>
                  <a:lnTo>
                    <a:pt x="10" y="0"/>
                  </a:lnTo>
                  <a:lnTo>
                    <a:pt x="9"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9" y="18"/>
                  </a:lnTo>
                </a:path>
              </a:pathLst>
            </a:custGeom>
            <a:solidFill>
              <a:srgbClr val="FFFFFF">
                <a:alpha val="100000"/>
              </a:srgbClr>
            </a:solidFill>
            <a:ln w="9525">
              <a:noFill/>
            </a:ln>
          </p:spPr>
          <p:txBody>
            <a:bodyPr/>
            <a:p>
              <a:endParaRPr lang="en-US"/>
            </a:p>
          </p:txBody>
        </p:sp>
        <p:sp>
          <p:nvSpPr>
            <p:cNvPr id="46089" name="Freeform 9"/>
            <p:cNvSpPr/>
            <p:nvPr/>
          </p:nvSpPr>
          <p:spPr>
            <a:xfrm>
              <a:off x="212" y="4424"/>
              <a:ext cx="18" cy="80"/>
            </a:xfrm>
            <a:custGeom>
              <a:avLst/>
              <a:gdLst>
                <a:gd name="txL" fmla="*/ 0 w 18"/>
                <a:gd name="txT" fmla="*/ 0 h 80"/>
                <a:gd name="txR" fmla="*/ 18 w 18"/>
                <a:gd name="txB" fmla="*/ 80 h 80"/>
              </a:gdLst>
              <a:ahLst/>
              <a:cxnLst>
                <a:cxn ang="0">
                  <a:pos x="9" y="0"/>
                </a:cxn>
                <a:cxn ang="0">
                  <a:pos x="10" y="0"/>
                </a:cxn>
                <a:cxn ang="0">
                  <a:pos x="12" y="0"/>
                </a:cxn>
                <a:cxn ang="0">
                  <a:pos x="14" y="2"/>
                </a:cxn>
                <a:cxn ang="0">
                  <a:pos x="16" y="7"/>
                </a:cxn>
                <a:cxn ang="0">
                  <a:pos x="17" y="15"/>
                </a:cxn>
                <a:cxn ang="0">
                  <a:pos x="17" y="29"/>
                </a:cxn>
                <a:cxn ang="0">
                  <a:pos x="14" y="50"/>
                </a:cxn>
                <a:cxn ang="0">
                  <a:pos x="9" y="79"/>
                </a:cxn>
                <a:cxn ang="0">
                  <a:pos x="4" y="63"/>
                </a:cxn>
                <a:cxn ang="0">
                  <a:pos x="1" y="48"/>
                </a:cxn>
                <a:cxn ang="0">
                  <a:pos x="0" y="34"/>
                </a:cxn>
                <a:cxn ang="0">
                  <a:pos x="0" y="22"/>
                </a:cxn>
                <a:cxn ang="0">
                  <a:pos x="0" y="11"/>
                </a:cxn>
                <a:cxn ang="0">
                  <a:pos x="3" y="4"/>
                </a:cxn>
                <a:cxn ang="0">
                  <a:pos x="6" y="0"/>
                </a:cxn>
                <a:cxn ang="0">
                  <a:pos x="9" y="0"/>
                </a:cxn>
              </a:cxnLst>
              <a:rect l="txL" t="txT" r="txR" b="txB"/>
              <a:pathLst>
                <a:path w="18" h="80">
                  <a:moveTo>
                    <a:pt x="9" y="0"/>
                  </a:moveTo>
                  <a:lnTo>
                    <a:pt x="10" y="0"/>
                  </a:lnTo>
                  <a:lnTo>
                    <a:pt x="12" y="0"/>
                  </a:lnTo>
                  <a:lnTo>
                    <a:pt x="14" y="2"/>
                  </a:lnTo>
                  <a:lnTo>
                    <a:pt x="16" y="7"/>
                  </a:lnTo>
                  <a:lnTo>
                    <a:pt x="17" y="15"/>
                  </a:lnTo>
                  <a:lnTo>
                    <a:pt x="17" y="29"/>
                  </a:lnTo>
                  <a:lnTo>
                    <a:pt x="14" y="50"/>
                  </a:lnTo>
                  <a:lnTo>
                    <a:pt x="9" y="79"/>
                  </a:lnTo>
                  <a:lnTo>
                    <a:pt x="4" y="63"/>
                  </a:lnTo>
                  <a:lnTo>
                    <a:pt x="1" y="48"/>
                  </a:lnTo>
                  <a:lnTo>
                    <a:pt x="0" y="34"/>
                  </a:lnTo>
                  <a:lnTo>
                    <a:pt x="0" y="22"/>
                  </a:lnTo>
                  <a:lnTo>
                    <a:pt x="0" y="11"/>
                  </a:lnTo>
                  <a:lnTo>
                    <a:pt x="3" y="4"/>
                  </a:lnTo>
                  <a:lnTo>
                    <a:pt x="6" y="0"/>
                  </a:lnTo>
                  <a:lnTo>
                    <a:pt x="9" y="0"/>
                  </a:lnTo>
                </a:path>
              </a:pathLst>
            </a:custGeom>
            <a:solidFill>
              <a:srgbClr val="FFFFFF">
                <a:alpha val="100000"/>
              </a:srgbClr>
            </a:solidFill>
            <a:ln w="9525">
              <a:noFill/>
            </a:ln>
          </p:spPr>
          <p:txBody>
            <a:bodyPr/>
            <a:p>
              <a:endParaRPr lang="en-US"/>
            </a:p>
          </p:txBody>
        </p:sp>
      </p:gr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p:nvPr/>
        </p:nvSpPr>
        <p:spPr>
          <a:xfrm>
            <a:off x="3883025" y="-1587"/>
            <a:ext cx="2974975" cy="465137"/>
          </a:xfrm>
          <a:prstGeom prst="rect">
            <a:avLst/>
          </a:prstGeom>
          <a:noFill/>
          <a:ln w="9525">
            <a:noFill/>
          </a:ln>
        </p:spPr>
        <p:txBody>
          <a:bodyPr wrap="none" anchor="ctr" anchorCtr="0"/>
          <a:p>
            <a:pPr lvl="0" eaLnBrk="1" hangingPunct="1">
              <a:spcBef>
                <a:spcPct val="0"/>
              </a:spcBef>
            </a:pPr>
            <a:endParaRPr lang="en-US" altLang="en-US" sz="2400" dirty="0"/>
          </a:p>
        </p:txBody>
      </p:sp>
      <p:sp>
        <p:nvSpPr>
          <p:cNvPr id="48131" name="Rectangle 3"/>
          <p:cNvSpPr/>
          <p:nvPr/>
        </p:nvSpPr>
        <p:spPr>
          <a:xfrm>
            <a:off x="-1587" y="-1587"/>
            <a:ext cx="2971800" cy="465137"/>
          </a:xfrm>
          <a:prstGeom prst="rect">
            <a:avLst/>
          </a:prstGeom>
          <a:noFill/>
          <a:ln w="9525">
            <a:noFill/>
          </a:ln>
        </p:spPr>
        <p:txBody>
          <a:bodyPr wrap="none" anchor="ctr" anchorCtr="0"/>
          <a:p>
            <a:pPr lvl="0" eaLnBrk="1" hangingPunct="1">
              <a:spcBef>
                <a:spcPct val="0"/>
              </a:spcBef>
            </a:pPr>
            <a:endParaRPr lang="en-US" altLang="en-US" sz="2400" dirty="0"/>
          </a:p>
        </p:txBody>
      </p:sp>
      <p:sp>
        <p:nvSpPr>
          <p:cNvPr id="48132" name="Rectangle 4"/>
          <p:cNvSpPr>
            <a:spLocks noGrp="1"/>
          </p:cNvSpPr>
          <p:nvPr>
            <p:ph type="body" idx="1"/>
          </p:nvPr>
        </p:nvSpPr>
        <p:spPr>
          <a:xfrm>
            <a:off x="455613" y="4849813"/>
            <a:ext cx="6048375" cy="3865562"/>
          </a:xfrm>
          <a:ln/>
        </p:spPr>
        <p:txBody>
          <a:bodyPr wrap="square" lIns="93272" tIns="46636" rIns="93272" bIns="46636" anchor="t" anchorCtr="0"/>
          <a:p>
            <a:pPr lvl="0" defTabSz="468630">
              <a:tabLst>
                <a:tab pos="444500" algn="l"/>
              </a:tabLst>
            </a:pPr>
            <a:r>
              <a:rPr lang="en-US" altLang="en-US" dirty="0"/>
              <a:t>The HAVING Clause (continued)</a:t>
            </a:r>
            <a:endParaRPr lang="en-US" altLang="en-US" dirty="0"/>
          </a:p>
          <a:p>
            <a:pPr marL="114300" lvl="1" indent="0" defTabSz="468630">
              <a:tabLst>
                <a:tab pos="444500" algn="l"/>
              </a:tabLst>
            </a:pPr>
            <a:r>
              <a:rPr lang="en-US" altLang="en-US" dirty="0"/>
              <a:t>The slide example displays department numbers and maximum salary for those departments whose maximum salary is greater than $2900. </a:t>
            </a:r>
            <a:endParaRPr lang="en-US" altLang="en-US" dirty="0"/>
          </a:p>
          <a:p>
            <a:pPr marL="114300" lvl="1" indent="0" defTabSz="468630">
              <a:tabLst>
                <a:tab pos="444500" algn="l"/>
              </a:tabLst>
            </a:pPr>
            <a:r>
              <a:rPr lang="en-US" altLang="en-US" dirty="0"/>
              <a:t>You can use the GROUP BY clause without using a group function in the SELECT list. </a:t>
            </a:r>
            <a:endParaRPr lang="en-US" altLang="en-US" dirty="0"/>
          </a:p>
          <a:p>
            <a:pPr marL="114300" lvl="1" indent="0" defTabSz="468630">
              <a:tabLst>
                <a:tab pos="444500" algn="l"/>
              </a:tabLst>
            </a:pPr>
            <a:r>
              <a:rPr lang="en-US" altLang="en-US" dirty="0"/>
              <a:t>If you restrict rows based on the result of a group function, you must have a GROUP BY clause as well as the HAVING clause.</a:t>
            </a:r>
            <a:endParaRPr lang="en-US" altLang="en-US" dirty="0"/>
          </a:p>
          <a:p>
            <a:pPr marL="114300" lvl="1" indent="0" defTabSz="468630">
              <a:tabLst>
                <a:tab pos="444500" algn="l"/>
              </a:tabLst>
            </a:pPr>
            <a:r>
              <a:rPr lang="en-US" altLang="en-US" dirty="0"/>
              <a:t>The following example displays the department numbers and average salary for those departments whose maximum salary is greater than $2900:</a:t>
            </a:r>
            <a:endParaRPr lang="en-US" altLang="en-US" dirty="0"/>
          </a:p>
          <a:p>
            <a:pPr lvl="0" defTabSz="468630">
              <a:tabLst>
                <a:tab pos="444500" algn="l"/>
              </a:tabLst>
            </a:pPr>
            <a:endParaRPr lang="en-US" altLang="en-US" b="1" dirty="0">
              <a:latin typeface="Times New Roman" panose="02020603050405020304" pitchFamily="18" charset="0"/>
            </a:endParaRPr>
          </a:p>
        </p:txBody>
      </p:sp>
      <p:sp>
        <p:nvSpPr>
          <p:cNvPr id="48133" name="Rectangle 5"/>
          <p:cNvSpPr>
            <a:spLocks noGrp="1" noRot="1" noTextEdit="1"/>
          </p:cNvSpPr>
          <p:nvPr>
            <p:ph type="sldImg"/>
          </p:nvPr>
        </p:nvSpPr>
        <p:spPr>
          <a:xfrm>
            <a:off x="406400" y="173038"/>
            <a:ext cx="6037263" cy="4527550"/>
          </a:xfrm>
          <a:ln w="12700">
            <a:solidFill>
              <a:schemeClr val="tx1">
                <a:alpha val="100000"/>
              </a:schemeClr>
            </a:solidFill>
          </a:ln>
        </p:spPr>
      </p:sp>
      <p:sp>
        <p:nvSpPr>
          <p:cNvPr id="48134" name="Rectangle 6"/>
          <p:cNvSpPr/>
          <p:nvPr/>
        </p:nvSpPr>
        <p:spPr>
          <a:xfrm>
            <a:off x="676275" y="6526213"/>
            <a:ext cx="5592763" cy="742950"/>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48135" name="Rectangle 7"/>
          <p:cNvSpPr/>
          <p:nvPr/>
        </p:nvSpPr>
        <p:spPr>
          <a:xfrm>
            <a:off x="261938" y="6516688"/>
            <a:ext cx="3659187" cy="776287"/>
          </a:xfrm>
          <a:prstGeom prst="rect">
            <a:avLst/>
          </a:prstGeom>
          <a:noFill/>
          <a:ln w="9525">
            <a:noFill/>
          </a:ln>
        </p:spPr>
        <p:txBody>
          <a:bodyPr lIns="91664" tIns="45028" rIns="91664" bIns="45028">
            <a:spAutoFit/>
          </a:bodyPr>
          <a:p>
            <a:pPr marL="450850" lvl="1" indent="0" defTabSz="881380">
              <a:spcBef>
                <a:spcPct val="0"/>
              </a:spcBef>
            </a:pPr>
            <a:r>
              <a:rPr lang="en-US" altLang="en-US" sz="1100" b="1" dirty="0">
                <a:latin typeface="Courier New" panose="02070309020205020404" pitchFamily="49" charset="0"/>
              </a:rPr>
              <a:t>SQL&gt; SELECT	deptno, AVG(sal)</a:t>
            </a:r>
            <a:endParaRPr lang="en-US" altLang="en-US" sz="1100" b="1" dirty="0">
              <a:latin typeface="Courier New" panose="02070309020205020404" pitchFamily="49" charset="0"/>
            </a:endParaRPr>
          </a:p>
          <a:p>
            <a:pPr marL="450850" lvl="1" indent="0" defTabSz="881380">
              <a:spcBef>
                <a:spcPct val="0"/>
              </a:spcBef>
            </a:pPr>
            <a:r>
              <a:rPr lang="en-US" altLang="en-US" sz="1100" b="1" dirty="0">
                <a:latin typeface="Courier New" panose="02070309020205020404" pitchFamily="49" charset="0"/>
              </a:rPr>
              <a:t>  2  FROM	emp</a:t>
            </a:r>
            <a:endParaRPr lang="en-US" altLang="en-US" sz="1100" b="1" dirty="0">
              <a:latin typeface="Courier New" panose="02070309020205020404" pitchFamily="49" charset="0"/>
            </a:endParaRPr>
          </a:p>
          <a:p>
            <a:pPr marL="450850" lvl="1" indent="0" defTabSz="881380">
              <a:spcBef>
                <a:spcPct val="0"/>
              </a:spcBef>
            </a:pPr>
            <a:r>
              <a:rPr lang="en-US" altLang="en-US" sz="1100" b="1" dirty="0">
                <a:latin typeface="Courier New" panose="02070309020205020404" pitchFamily="49" charset="0"/>
              </a:rPr>
              <a:t>  3  GROUP BY	deptno</a:t>
            </a:r>
            <a:endParaRPr lang="en-US" altLang="en-US" sz="1100" b="1" dirty="0">
              <a:latin typeface="Courier New" panose="02070309020205020404" pitchFamily="49" charset="0"/>
            </a:endParaRPr>
          </a:p>
          <a:p>
            <a:pPr marL="450850" lvl="1" indent="0" defTabSz="881380">
              <a:spcBef>
                <a:spcPct val="0"/>
              </a:spcBef>
            </a:pPr>
            <a:r>
              <a:rPr lang="en-US" altLang="en-US" sz="1100" b="1" dirty="0">
                <a:latin typeface="Courier New" panose="02070309020205020404" pitchFamily="49" charset="0"/>
              </a:rPr>
              <a:t>  4	HAVING	MAX(sal) &gt; 2900;</a:t>
            </a:r>
            <a:endParaRPr lang="en-US" altLang="en-US" sz="1100" b="1" dirty="0">
              <a:latin typeface="Courier New" panose="02070309020205020404" pitchFamily="49" charset="0"/>
            </a:endParaRPr>
          </a:p>
        </p:txBody>
      </p:sp>
      <p:grpSp>
        <p:nvGrpSpPr>
          <p:cNvPr id="48136" name="Group 8"/>
          <p:cNvGrpSpPr/>
          <p:nvPr/>
        </p:nvGrpSpPr>
        <p:grpSpPr>
          <a:xfrm>
            <a:off x="198438" y="7389813"/>
            <a:ext cx="6083300" cy="779462"/>
            <a:chOff x="124" y="4571"/>
            <a:chExt cx="3810" cy="482"/>
          </a:xfrm>
        </p:grpSpPr>
        <p:sp>
          <p:nvSpPr>
            <p:cNvPr id="48137" name="Rectangle 9"/>
            <p:cNvSpPr/>
            <p:nvPr/>
          </p:nvSpPr>
          <p:spPr>
            <a:xfrm>
              <a:off x="424" y="4571"/>
              <a:ext cx="3510" cy="459"/>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48138" name="Rectangle 10"/>
            <p:cNvSpPr/>
            <p:nvPr/>
          </p:nvSpPr>
          <p:spPr>
            <a:xfrm>
              <a:off x="124" y="4573"/>
              <a:ext cx="2292" cy="480"/>
            </a:xfrm>
            <a:prstGeom prst="rect">
              <a:avLst/>
            </a:prstGeom>
            <a:noFill/>
            <a:ln w="9525">
              <a:noFill/>
            </a:ln>
          </p:spPr>
          <p:txBody>
            <a:bodyPr lIns="91664" tIns="45028" rIns="91664" bIns="45028">
              <a:spAutoFit/>
            </a:bodyPr>
            <a:p>
              <a:pPr marL="450850" lvl="1" indent="0" defTabSz="881380">
                <a:spcBef>
                  <a:spcPct val="0"/>
                </a:spcBef>
              </a:pPr>
              <a:r>
                <a:rPr lang="en-US" altLang="en-US" sz="1100" dirty="0">
                  <a:latin typeface="Courier New" panose="02070309020205020404" pitchFamily="49" charset="0"/>
                </a:rPr>
                <a:t>   DEPTNO  AVG(SAL)</a:t>
              </a:r>
              <a:endParaRPr lang="en-US" altLang="en-US" sz="1100" dirty="0">
                <a:latin typeface="Courier New" panose="02070309020205020404" pitchFamily="49" charset="0"/>
              </a:endParaRPr>
            </a:p>
            <a:p>
              <a:pPr marL="450850" lvl="1" indent="0" defTabSz="881380">
                <a:spcBef>
                  <a:spcPct val="0"/>
                </a:spcBef>
              </a:pPr>
              <a:r>
                <a:rPr lang="en-US" altLang="en-US" sz="1100" dirty="0">
                  <a:latin typeface="Courier New" panose="02070309020205020404" pitchFamily="49" charset="0"/>
                </a:rPr>
                <a:t>--------- ---------</a:t>
              </a:r>
              <a:endParaRPr lang="en-US" altLang="en-US" sz="1100" dirty="0">
                <a:latin typeface="Courier New" panose="02070309020205020404" pitchFamily="49" charset="0"/>
              </a:endParaRPr>
            </a:p>
            <a:p>
              <a:pPr marL="450850" lvl="1" indent="0" defTabSz="881380">
                <a:spcBef>
                  <a:spcPct val="0"/>
                </a:spcBef>
              </a:pPr>
              <a:r>
                <a:rPr lang="en-US" altLang="en-US" sz="1100" dirty="0">
                  <a:latin typeface="Courier New" panose="02070309020205020404" pitchFamily="49" charset="0"/>
                </a:rPr>
                <a:t>       10 2916.6667</a:t>
              </a:r>
              <a:endParaRPr lang="en-US" altLang="en-US" sz="1100" dirty="0">
                <a:latin typeface="Courier New" panose="02070309020205020404" pitchFamily="49" charset="0"/>
              </a:endParaRPr>
            </a:p>
            <a:p>
              <a:pPr marL="450850" lvl="1" indent="0" defTabSz="881380">
                <a:spcBef>
                  <a:spcPct val="0"/>
                </a:spcBef>
              </a:pPr>
              <a:r>
                <a:rPr lang="en-US" altLang="en-US" sz="1100" dirty="0">
                  <a:latin typeface="Courier New" panose="02070309020205020404" pitchFamily="49" charset="0"/>
                </a:rPr>
                <a:t>       20      2175</a:t>
              </a:r>
              <a:endParaRPr lang="en-US" altLang="en-US" sz="1100" dirty="0">
                <a:latin typeface="Courier New" panose="02070309020205020404" pitchFamily="49" charset="0"/>
              </a:endParaRPr>
            </a:p>
          </p:txBody>
        </p:sp>
      </p:gr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noRot="1" noTextEdit="1"/>
          </p:cNvSpPr>
          <p:nvPr>
            <p:ph type="sldImg"/>
          </p:nvPr>
        </p:nvSpPr>
        <p:spPr>
          <a:xfrm>
            <a:off x="436563" y="158750"/>
            <a:ext cx="5980112" cy="4484688"/>
          </a:xfrm>
          <a:ln w="12700">
            <a:solidFill>
              <a:schemeClr val="tx1">
                <a:alpha val="100000"/>
              </a:schemeClr>
            </a:solidFill>
          </a:ln>
        </p:spPr>
      </p:sp>
      <p:sp>
        <p:nvSpPr>
          <p:cNvPr id="50179" name="Rectangle 3"/>
          <p:cNvSpPr>
            <a:spLocks noGrp="1"/>
          </p:cNvSpPr>
          <p:nvPr>
            <p:ph type="body" idx="1"/>
          </p:nvPr>
        </p:nvSpPr>
        <p:spPr>
          <a:xfrm>
            <a:off x="412750" y="4852988"/>
            <a:ext cx="6029325" cy="3819525"/>
          </a:xfrm>
          <a:ln/>
        </p:spPr>
        <p:txBody>
          <a:bodyPr wrap="square" lIns="93272" tIns="46636" rIns="93272" bIns="46636" anchor="t" anchorCtr="0"/>
          <a:p>
            <a:pPr lvl="0"/>
            <a:r>
              <a:rPr lang="en-US" altLang="en-US" dirty="0"/>
              <a:t>The HAVING Clause (continued)</a:t>
            </a:r>
            <a:endParaRPr lang="en-US" altLang="en-US" dirty="0"/>
          </a:p>
          <a:p>
            <a:pPr lvl="1"/>
            <a:r>
              <a:rPr lang="en-US" altLang="en-US" dirty="0"/>
              <a:t>The slide example displays the job title and total monthly salary for each job title with a total payroll exceeding $5000. The example excludes salespeople and sorts the list by the total monthly salary.</a:t>
            </a:r>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0"/>
            <a:r>
              <a:rPr lang="en-US" altLang="en-US" dirty="0">
                <a:solidFill>
                  <a:schemeClr val="accent2"/>
                </a:solidFill>
              </a:rPr>
              <a:t>Class Management Note</a:t>
            </a:r>
            <a:endParaRPr lang="en-US" altLang="en-US" dirty="0">
              <a:solidFill>
                <a:schemeClr val="accent2"/>
              </a:solidFill>
            </a:endParaRPr>
          </a:p>
          <a:p>
            <a:pPr lvl="1"/>
            <a:r>
              <a:rPr lang="en-US" altLang="en-US" dirty="0">
                <a:solidFill>
                  <a:schemeClr val="accent2"/>
                </a:solidFill>
              </a:rPr>
              <a:t>Demo: </a:t>
            </a:r>
            <a:r>
              <a:rPr lang="en-US" altLang="en-US" i="1" dirty="0">
                <a:solidFill>
                  <a:schemeClr val="accent2"/>
                </a:solidFill>
              </a:rPr>
              <a:t>l5job1.sql, l5job2.sql</a:t>
            </a:r>
            <a:endParaRPr lang="en-US" altLang="en-US" i="1" dirty="0">
              <a:solidFill>
                <a:schemeClr val="accent2"/>
              </a:solidFill>
            </a:endParaRPr>
          </a:p>
          <a:p>
            <a:pPr lvl="1"/>
            <a:r>
              <a:rPr lang="en-US" altLang="en-US" dirty="0">
                <a:solidFill>
                  <a:schemeClr val="accent2"/>
                </a:solidFill>
              </a:rPr>
              <a:t>Purpose: To illustrate using a WHERE clause to restrict rows by JOB and using a HAVING clause to restrict groups by SUM(SAL).</a:t>
            </a:r>
            <a:endParaRPr lang="en-US" altLang="en-US" dirty="0">
              <a:solidFill>
                <a:schemeClr val="accent2"/>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p:nvPr/>
        </p:nvSpPr>
        <p:spPr>
          <a:xfrm>
            <a:off x="3883025" y="-1587"/>
            <a:ext cx="2974975" cy="465137"/>
          </a:xfrm>
          <a:prstGeom prst="rect">
            <a:avLst/>
          </a:prstGeom>
          <a:noFill/>
          <a:ln w="9525">
            <a:noFill/>
          </a:ln>
        </p:spPr>
        <p:txBody>
          <a:bodyPr wrap="none" anchor="ctr" anchorCtr="0"/>
          <a:p>
            <a:pPr lvl="0" eaLnBrk="1" hangingPunct="1">
              <a:spcBef>
                <a:spcPct val="0"/>
              </a:spcBef>
            </a:pPr>
            <a:endParaRPr lang="en-US" altLang="en-US" sz="2400" dirty="0"/>
          </a:p>
        </p:txBody>
      </p:sp>
      <p:sp>
        <p:nvSpPr>
          <p:cNvPr id="52227" name="Rectangle 3"/>
          <p:cNvSpPr/>
          <p:nvPr/>
        </p:nvSpPr>
        <p:spPr>
          <a:xfrm>
            <a:off x="-1587" y="-1587"/>
            <a:ext cx="2971800" cy="465137"/>
          </a:xfrm>
          <a:prstGeom prst="rect">
            <a:avLst/>
          </a:prstGeom>
          <a:noFill/>
          <a:ln w="9525">
            <a:noFill/>
          </a:ln>
        </p:spPr>
        <p:txBody>
          <a:bodyPr wrap="none" anchor="ctr" anchorCtr="0"/>
          <a:p>
            <a:pPr lvl="0" eaLnBrk="1" hangingPunct="1">
              <a:spcBef>
                <a:spcPct val="0"/>
              </a:spcBef>
            </a:pPr>
            <a:endParaRPr lang="en-US" altLang="en-US" sz="2400" dirty="0"/>
          </a:p>
        </p:txBody>
      </p:sp>
      <p:sp>
        <p:nvSpPr>
          <p:cNvPr id="52228" name="Rectangle 4"/>
          <p:cNvSpPr>
            <a:spLocks noGrp="1"/>
          </p:cNvSpPr>
          <p:nvPr>
            <p:ph type="body" idx="1"/>
          </p:nvPr>
        </p:nvSpPr>
        <p:spPr>
          <a:xfrm>
            <a:off x="455613" y="4849813"/>
            <a:ext cx="6048375" cy="3865562"/>
          </a:xfrm>
          <a:ln/>
        </p:spPr>
        <p:txBody>
          <a:bodyPr wrap="square" lIns="93272" tIns="46636" rIns="93272" bIns="46636" anchor="t" anchorCtr="0"/>
          <a:p>
            <a:pPr lvl="0" defTabSz="468630">
              <a:tabLst>
                <a:tab pos="444500" algn="l"/>
              </a:tabLst>
            </a:pPr>
            <a:r>
              <a:rPr lang="en-US" altLang="en-US" dirty="0"/>
              <a:t>Nesting Group Functions</a:t>
            </a:r>
            <a:endParaRPr lang="en-US" altLang="en-US" dirty="0"/>
          </a:p>
          <a:p>
            <a:pPr marL="114300" lvl="1" indent="0" defTabSz="468630">
              <a:tabLst>
                <a:tab pos="444500" algn="l"/>
              </a:tabLst>
            </a:pPr>
            <a:r>
              <a:rPr lang="en-US" altLang="en-US" dirty="0"/>
              <a:t>Group functions can be nested to a depth of two. The slide example displays the maximum average salary.</a:t>
            </a:r>
            <a:endParaRPr lang="en-US" altLang="en-US" dirty="0"/>
          </a:p>
          <a:p>
            <a:pPr marL="114300" lvl="1" indent="0" defTabSz="468630">
              <a:tabLst>
                <a:tab pos="444500" algn="l"/>
              </a:tabLst>
            </a:pPr>
            <a:endParaRPr lang="en-US" altLang="en-US" dirty="0"/>
          </a:p>
          <a:p>
            <a:pPr lvl="0" defTabSz="468630">
              <a:tabLst>
                <a:tab pos="444500" algn="l"/>
              </a:tabLst>
            </a:pPr>
            <a:endParaRPr lang="en-US" altLang="en-US" b="1" dirty="0">
              <a:latin typeface="Times New Roman" panose="02020603050405020304" pitchFamily="18" charset="0"/>
            </a:endParaRPr>
          </a:p>
        </p:txBody>
      </p:sp>
      <p:sp>
        <p:nvSpPr>
          <p:cNvPr id="52229" name="Rectangle 5"/>
          <p:cNvSpPr>
            <a:spLocks noGrp="1" noRot="1" noTextEdit="1"/>
          </p:cNvSpPr>
          <p:nvPr>
            <p:ph type="sldImg"/>
          </p:nvPr>
        </p:nvSpPr>
        <p:spPr>
          <a:xfrm>
            <a:off x="406400" y="173038"/>
            <a:ext cx="6037263" cy="4527550"/>
          </a:xfrm>
          <a:ln w="12700">
            <a:solidFill>
              <a:schemeClr val="tx1">
                <a:alpha val="100000"/>
              </a:schemeClr>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p:nvPr/>
        </p:nvSpPr>
        <p:spPr>
          <a:xfrm>
            <a:off x="3883025" y="0"/>
            <a:ext cx="2976563" cy="466725"/>
          </a:xfrm>
          <a:prstGeom prst="rect">
            <a:avLst/>
          </a:prstGeom>
          <a:noFill/>
          <a:ln w="9525">
            <a:noFill/>
          </a:ln>
        </p:spPr>
        <p:txBody>
          <a:bodyPr wrap="none" anchor="ctr" anchorCtr="0"/>
          <a:p>
            <a:pPr lvl="0" eaLnBrk="1" hangingPunct="1">
              <a:spcBef>
                <a:spcPct val="0"/>
              </a:spcBef>
            </a:pPr>
            <a:endParaRPr lang="en-US" altLang="x-none" sz="2400" dirty="0"/>
          </a:p>
        </p:txBody>
      </p:sp>
      <p:sp>
        <p:nvSpPr>
          <p:cNvPr id="45059" name="Rectangle 3"/>
          <p:cNvSpPr/>
          <p:nvPr/>
        </p:nvSpPr>
        <p:spPr>
          <a:xfrm>
            <a:off x="-3175" y="0"/>
            <a:ext cx="2973388" cy="466725"/>
          </a:xfrm>
          <a:prstGeom prst="rect">
            <a:avLst/>
          </a:prstGeom>
          <a:noFill/>
          <a:ln w="9525">
            <a:noFill/>
          </a:ln>
        </p:spPr>
        <p:txBody>
          <a:bodyPr wrap="none" anchor="ctr" anchorCtr="0"/>
          <a:p>
            <a:pPr lvl="0" eaLnBrk="1" hangingPunct="1">
              <a:spcBef>
                <a:spcPct val="0"/>
              </a:spcBef>
            </a:pPr>
            <a:endParaRPr lang="en-US" altLang="x-none" sz="2400" dirty="0"/>
          </a:p>
        </p:txBody>
      </p:sp>
      <p:sp>
        <p:nvSpPr>
          <p:cNvPr id="45060" name="Rectangle 4"/>
          <p:cNvSpPr>
            <a:spLocks noGrp="1"/>
          </p:cNvSpPr>
          <p:nvPr>
            <p:ph type="body" idx="1"/>
          </p:nvPr>
        </p:nvSpPr>
        <p:spPr>
          <a:xfrm>
            <a:off x="412750" y="4852988"/>
            <a:ext cx="6029325" cy="3819525"/>
          </a:xfrm>
        </p:spPr>
        <p:txBody>
          <a:bodyPr wrap="square" lIns="93272" tIns="46636" rIns="93272" bIns="46636" anchor="t" anchorCtr="0"/>
          <a:p>
            <a:pPr lvl="0" defTabSz="401955">
              <a:tabLst>
                <a:tab pos="457200" algn="l"/>
              </a:tabLst>
            </a:pPr>
            <a:r>
              <a:rPr lang="en-US" altLang="x-none" dirty="0"/>
              <a:t>The ORDER BY Clause</a:t>
            </a:r>
            <a:endParaRPr lang="en-US" altLang="x-none" dirty="0"/>
          </a:p>
          <a:p>
            <a:pPr marL="114300" lvl="1" indent="0" defTabSz="401955">
              <a:tabLst>
                <a:tab pos="457200" algn="l"/>
              </a:tabLst>
            </a:pPr>
            <a:r>
              <a:rPr lang="en-US" altLang="x-none" dirty="0"/>
              <a:t>The order of rows returned in a query result is undefined. The </a:t>
            </a:r>
            <a:r>
              <a:rPr lang="en-US" altLang="x-none" dirty="0">
                <a:solidFill>
                  <a:srgbClr val="FC0128"/>
                </a:solidFill>
              </a:rPr>
              <a:t>ORDER BY </a:t>
            </a:r>
            <a:r>
              <a:rPr lang="en-US" altLang="x-none" dirty="0"/>
              <a:t>clause can be used to sort the rows. If you use the ORDER BY clause, you must place last. You can specify an expression or an alias to sort. </a:t>
            </a:r>
            <a:endParaRPr lang="en-US" altLang="x-none" dirty="0"/>
          </a:p>
          <a:p>
            <a:pPr lvl="0" defTabSz="401955">
              <a:tabLst>
                <a:tab pos="457200" algn="l"/>
              </a:tabLst>
            </a:pPr>
            <a:r>
              <a:rPr lang="en-US" altLang="x-none" dirty="0"/>
              <a:t>Syntax</a:t>
            </a:r>
            <a:endParaRPr lang="en-US" altLang="x-none" dirty="0"/>
          </a:p>
          <a:p>
            <a:pPr lvl="0" defTabSz="401955">
              <a:tabLst>
                <a:tab pos="457200" algn="l"/>
              </a:tabLst>
            </a:pPr>
            <a:endParaRPr lang="en-US" altLang="x-none" sz="500" dirty="0"/>
          </a:p>
          <a:p>
            <a:pPr lvl="0" algn="just" defTabSz="401955">
              <a:spcBef>
                <a:spcPct val="0"/>
              </a:spcBef>
              <a:tabLst>
                <a:tab pos="457200" algn="l"/>
              </a:tabLst>
            </a:pPr>
            <a:r>
              <a:rPr lang="en-US" altLang="x-none" b="1" dirty="0">
                <a:latin typeface="Courier New" panose="02070309020205020404" pitchFamily="49" charset="0"/>
              </a:rPr>
              <a:t> 	</a:t>
            </a:r>
            <a:r>
              <a:rPr lang="en-US" altLang="x-none" b="1" dirty="0">
                <a:latin typeface="Times New Roman" panose="02020603050405020304" pitchFamily="18" charset="0"/>
              </a:rPr>
              <a:t>SELECT</a:t>
            </a:r>
            <a:r>
              <a:rPr lang="en-US" altLang="x-none" b="1" i="1" dirty="0">
                <a:latin typeface="Times New Roman" panose="02020603050405020304" pitchFamily="18" charset="0"/>
              </a:rPr>
              <a:t>	  	expr</a:t>
            </a:r>
            <a:r>
              <a:rPr lang="en-US" altLang="x-none" b="1" dirty="0">
                <a:latin typeface="Times New Roman" panose="02020603050405020304" pitchFamily="18" charset="0"/>
              </a:rPr>
              <a:t> </a:t>
            </a:r>
            <a:endParaRPr lang="en-US" altLang="x-none" b="1" dirty="0">
              <a:latin typeface="Times New Roman" panose="02020603050405020304" pitchFamily="18" charset="0"/>
            </a:endParaRPr>
          </a:p>
          <a:p>
            <a:pPr lvl="0" defTabSz="401955">
              <a:spcBef>
                <a:spcPct val="0"/>
              </a:spcBef>
              <a:tabLst>
                <a:tab pos="457200" algn="l"/>
              </a:tabLst>
            </a:pPr>
            <a:r>
              <a:rPr lang="en-US" altLang="x-none" b="1" dirty="0">
                <a:latin typeface="Times New Roman" panose="02020603050405020304" pitchFamily="18" charset="0"/>
              </a:rPr>
              <a:t> 	FROM 	  	</a:t>
            </a:r>
            <a:r>
              <a:rPr lang="en-US" altLang="x-none" b="1" i="1" dirty="0">
                <a:latin typeface="Times New Roman" panose="02020603050405020304" pitchFamily="18" charset="0"/>
              </a:rPr>
              <a:t>table</a:t>
            </a:r>
            <a:endParaRPr lang="en-US" altLang="x-none" b="1" dirty="0">
              <a:latin typeface="Times New Roman" panose="02020603050405020304" pitchFamily="18" charset="0"/>
            </a:endParaRPr>
          </a:p>
          <a:p>
            <a:pPr lvl="0" defTabSz="401955">
              <a:spcBef>
                <a:spcPct val="0"/>
              </a:spcBef>
              <a:tabLst>
                <a:tab pos="457200" algn="l"/>
              </a:tabLst>
            </a:pPr>
            <a:r>
              <a:rPr lang="en-US" altLang="x-none" b="1" dirty="0">
                <a:latin typeface="Times New Roman" panose="02020603050405020304" pitchFamily="18" charset="0"/>
              </a:rPr>
              <a:t> 	[WHERE 	  	</a:t>
            </a:r>
            <a:r>
              <a:rPr lang="en-US" altLang="x-none" b="1" i="1" dirty="0">
                <a:latin typeface="Times New Roman" panose="02020603050405020304" pitchFamily="18" charset="0"/>
              </a:rPr>
              <a:t>condition(s)</a:t>
            </a:r>
            <a:r>
              <a:rPr lang="en-US" altLang="x-none" b="1" dirty="0">
                <a:latin typeface="Times New Roman" panose="02020603050405020304" pitchFamily="18" charset="0"/>
              </a:rPr>
              <a:t>]</a:t>
            </a:r>
            <a:endParaRPr lang="en-US" altLang="x-none" b="1" dirty="0">
              <a:latin typeface="Times New Roman" panose="02020603050405020304" pitchFamily="18" charset="0"/>
            </a:endParaRPr>
          </a:p>
          <a:p>
            <a:pPr lvl="0" defTabSz="401955">
              <a:spcBef>
                <a:spcPct val="0"/>
              </a:spcBef>
              <a:tabLst>
                <a:tab pos="457200" algn="l"/>
              </a:tabLst>
            </a:pPr>
            <a:r>
              <a:rPr lang="en-US" altLang="x-none" b="1" dirty="0">
                <a:latin typeface="Times New Roman" panose="02020603050405020304" pitchFamily="18" charset="0"/>
              </a:rPr>
              <a:t> 	[ORDER BY	{</a:t>
            </a:r>
            <a:r>
              <a:rPr lang="en-US" altLang="x-none" b="1" i="1" dirty="0">
                <a:latin typeface="Times New Roman" panose="02020603050405020304" pitchFamily="18" charset="0"/>
              </a:rPr>
              <a:t>column</a:t>
            </a:r>
            <a:r>
              <a:rPr lang="en-US" altLang="x-none" b="1" dirty="0">
                <a:latin typeface="Times New Roman" panose="02020603050405020304" pitchFamily="18" charset="0"/>
              </a:rPr>
              <a:t>, </a:t>
            </a:r>
            <a:r>
              <a:rPr lang="en-US" altLang="x-none" b="1" i="1" dirty="0">
                <a:latin typeface="Times New Roman" panose="02020603050405020304" pitchFamily="18" charset="0"/>
              </a:rPr>
              <a:t>expr</a:t>
            </a:r>
            <a:r>
              <a:rPr lang="en-US" altLang="x-none" b="1" dirty="0">
                <a:latin typeface="Times New Roman" panose="02020603050405020304" pitchFamily="18" charset="0"/>
              </a:rPr>
              <a:t>} [ASC|DESC]];</a:t>
            </a:r>
            <a:endParaRPr lang="en-US" altLang="x-none" b="1" dirty="0">
              <a:latin typeface="Times New Roman" panose="02020603050405020304" pitchFamily="18" charset="0"/>
            </a:endParaRPr>
          </a:p>
          <a:p>
            <a:pPr lvl="0" algn="just" defTabSz="401955">
              <a:lnSpc>
                <a:spcPct val="112000"/>
              </a:lnSpc>
              <a:spcBef>
                <a:spcPct val="0"/>
              </a:spcBef>
              <a:tabLst>
                <a:tab pos="457200" algn="l"/>
              </a:tabLst>
            </a:pPr>
            <a:endParaRPr lang="en-US" altLang="x-none" b="1" dirty="0">
              <a:latin typeface="Times" pitchFamily="18" charset="0"/>
            </a:endParaRPr>
          </a:p>
          <a:p>
            <a:pPr marL="114300" lvl="1" indent="0" defTabSz="401955">
              <a:spcBef>
                <a:spcPct val="0"/>
              </a:spcBef>
              <a:tabLst>
                <a:tab pos="457200" algn="l"/>
              </a:tabLst>
            </a:pPr>
            <a:r>
              <a:rPr lang="en-US" altLang="x-none" b="1" dirty="0"/>
              <a:t>where:</a:t>
            </a:r>
            <a:r>
              <a:rPr lang="en-US" altLang="x-none" dirty="0"/>
              <a:t>	ORDER BY		specifies the order in which the retrieved rows are displayed</a:t>
            </a:r>
            <a:endParaRPr lang="en-US" altLang="x-none" dirty="0">
              <a:latin typeface="Times" pitchFamily="18" charset="0"/>
            </a:endParaRPr>
          </a:p>
          <a:p>
            <a:pPr marL="114300" lvl="1" indent="0" defTabSz="401955">
              <a:spcBef>
                <a:spcPct val="0"/>
              </a:spcBef>
              <a:tabLst>
                <a:tab pos="457200" algn="l"/>
              </a:tabLst>
            </a:pPr>
            <a:r>
              <a:rPr lang="en-US" altLang="x-none" dirty="0">
                <a:latin typeface="Times" pitchFamily="18" charset="0"/>
              </a:rPr>
              <a:t>		</a:t>
            </a:r>
            <a:r>
              <a:rPr lang="en-US" altLang="x-none" dirty="0">
                <a:solidFill>
                  <a:srgbClr val="FC0128"/>
                </a:solidFill>
                <a:latin typeface="Times" pitchFamily="18" charset="0"/>
              </a:rPr>
              <a:t>ASC	</a:t>
            </a:r>
            <a:r>
              <a:rPr lang="en-US" altLang="x-none" dirty="0">
                <a:latin typeface="Times" pitchFamily="18" charset="0"/>
              </a:rPr>
              <a:t>		orders the rows in ascending order (this is the default order)</a:t>
            </a:r>
            <a:endParaRPr lang="en-US" altLang="x-none" dirty="0">
              <a:latin typeface="Times" pitchFamily="18" charset="0"/>
            </a:endParaRPr>
          </a:p>
          <a:p>
            <a:pPr marL="114300" lvl="1" indent="0" defTabSz="401955">
              <a:spcBef>
                <a:spcPct val="0"/>
              </a:spcBef>
              <a:tabLst>
                <a:tab pos="457200" algn="l"/>
              </a:tabLst>
            </a:pPr>
            <a:r>
              <a:rPr lang="en-US" altLang="x-none" dirty="0">
                <a:latin typeface="Times" pitchFamily="18" charset="0"/>
              </a:rPr>
              <a:t>		</a:t>
            </a:r>
            <a:r>
              <a:rPr lang="en-US" altLang="x-none" dirty="0">
                <a:solidFill>
                  <a:srgbClr val="FC0128"/>
                </a:solidFill>
                <a:latin typeface="Times" pitchFamily="18" charset="0"/>
              </a:rPr>
              <a:t>DESC	</a:t>
            </a:r>
            <a:r>
              <a:rPr lang="en-US" altLang="x-none" dirty="0">
                <a:latin typeface="Times" pitchFamily="18" charset="0"/>
              </a:rPr>
              <a:t>		orders the rows in descending order</a:t>
            </a:r>
            <a:endParaRPr lang="en-US" altLang="x-none" dirty="0">
              <a:latin typeface="Times" pitchFamily="18" charset="0"/>
            </a:endParaRPr>
          </a:p>
          <a:p>
            <a:pPr marL="114300" lvl="1" indent="0" defTabSz="401955">
              <a:spcBef>
                <a:spcPct val="0"/>
              </a:spcBef>
              <a:tabLst>
                <a:tab pos="457200" algn="l"/>
              </a:tabLst>
            </a:pPr>
            <a:endParaRPr lang="en-US" altLang="x-none" dirty="0"/>
          </a:p>
          <a:p>
            <a:pPr marL="114300" lvl="1" indent="0" defTabSz="401955">
              <a:spcBef>
                <a:spcPct val="0"/>
              </a:spcBef>
              <a:tabLst>
                <a:tab pos="457200" algn="l"/>
              </a:tabLst>
            </a:pPr>
            <a:r>
              <a:rPr lang="en-US" altLang="x-none" dirty="0"/>
              <a:t>If the ORDER BY clause is not used, the sort order is undefined, and the Oracle Server may not fetch rows in the same order for the same query twice. Use the ORDER BY clause to display the rows in a specific order.</a:t>
            </a:r>
            <a:endParaRPr lang="en-US" altLang="x-none" dirty="0"/>
          </a:p>
        </p:txBody>
      </p:sp>
      <p:sp>
        <p:nvSpPr>
          <p:cNvPr id="45061" name="Rectangle 5"/>
          <p:cNvSpPr>
            <a:spLocks noGrp="1" noRot="1" noTextEdit="1"/>
          </p:cNvSpPr>
          <p:nvPr>
            <p:ph type="sldImg"/>
          </p:nvPr>
        </p:nvSpPr>
        <p:spPr>
          <a:xfrm>
            <a:off x="434975" y="155575"/>
            <a:ext cx="5983288" cy="4487863"/>
          </a:xfrm>
          <a:ln w="12700">
            <a:solidFill>
              <a:schemeClr val="tx1">
                <a:alpha val="100000"/>
              </a:schemeClr>
            </a:solidFill>
          </a:ln>
        </p:spPr>
      </p:sp>
      <p:sp>
        <p:nvSpPr>
          <p:cNvPr id="45062" name="Rectangle 6"/>
          <p:cNvSpPr/>
          <p:nvPr/>
        </p:nvSpPr>
        <p:spPr>
          <a:xfrm>
            <a:off x="617538" y="5913438"/>
            <a:ext cx="5662612" cy="777875"/>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x-none" sz="2400" dirty="0"/>
          </a:p>
        </p:txBody>
      </p:sp>
      <p:grpSp>
        <p:nvGrpSpPr>
          <p:cNvPr id="45063" name="Group 7"/>
          <p:cNvGrpSpPr/>
          <p:nvPr/>
        </p:nvGrpSpPr>
        <p:grpSpPr>
          <a:xfrm>
            <a:off x="165100" y="7532688"/>
            <a:ext cx="285750" cy="307975"/>
            <a:chOff x="103" y="4659"/>
            <a:chExt cx="179" cy="191"/>
          </a:xfrm>
        </p:grpSpPr>
        <p:sp>
          <p:nvSpPr>
            <p:cNvPr id="45064" name="Freeform 8"/>
            <p:cNvSpPr/>
            <p:nvPr/>
          </p:nvSpPr>
          <p:spPr>
            <a:xfrm>
              <a:off x="103" y="4659"/>
              <a:ext cx="179" cy="183"/>
            </a:xfrm>
            <a:custGeom>
              <a:avLst/>
              <a:gdLst/>
              <a:ahLst/>
              <a:cxnLst>
                <a:cxn ang="0">
                  <a:pos x="178" y="182"/>
                </a:cxn>
                <a:cxn ang="0">
                  <a:pos x="178" y="0"/>
                </a:cxn>
                <a:cxn ang="0">
                  <a:pos x="0" y="0"/>
                </a:cxn>
                <a:cxn ang="0">
                  <a:pos x="0" y="182"/>
                </a:cxn>
                <a:cxn ang="0">
                  <a:pos x="178" y="182"/>
                </a:cxn>
              </a:cxnLst>
              <a:pathLst>
                <a:path w="179" h="183">
                  <a:moveTo>
                    <a:pt x="178" y="182"/>
                  </a:moveTo>
                  <a:lnTo>
                    <a:pt x="178" y="0"/>
                  </a:lnTo>
                  <a:lnTo>
                    <a:pt x="0" y="0"/>
                  </a:lnTo>
                  <a:lnTo>
                    <a:pt x="0" y="182"/>
                  </a:lnTo>
                  <a:lnTo>
                    <a:pt x="178" y="182"/>
                  </a:lnTo>
                </a:path>
              </a:pathLst>
            </a:custGeom>
            <a:solidFill>
              <a:srgbClr val="000000">
                <a:alpha val="100000"/>
              </a:srgbClr>
            </a:solidFill>
            <a:ln w="9525">
              <a:noFill/>
            </a:ln>
          </p:spPr>
          <p:txBody>
            <a:bodyPr/>
            <a:p>
              <a:endParaRPr lang="en-US"/>
            </a:p>
          </p:txBody>
        </p:sp>
        <p:sp>
          <p:nvSpPr>
            <p:cNvPr id="45065" name="Freeform 9"/>
            <p:cNvSpPr/>
            <p:nvPr/>
          </p:nvSpPr>
          <p:spPr>
            <a:xfrm>
              <a:off x="184" y="4832"/>
              <a:ext cx="26" cy="18"/>
            </a:xfrm>
            <a:custGeom>
              <a:avLst/>
              <a:gdLst/>
              <a:ahLst/>
              <a:cxnLst>
                <a:cxn ang="0">
                  <a:pos x="25" y="17"/>
                </a:cxn>
                <a:cxn ang="0">
                  <a:pos x="25" y="0"/>
                </a:cxn>
                <a:cxn ang="0">
                  <a:pos x="0" y="0"/>
                </a:cxn>
                <a:cxn ang="0">
                  <a:pos x="0" y="17"/>
                </a:cxn>
                <a:cxn ang="0">
                  <a:pos x="25" y="17"/>
                </a:cxn>
              </a:cxnLst>
              <a:pathLst>
                <a:path w="26" h="18">
                  <a:moveTo>
                    <a:pt x="25" y="17"/>
                  </a:moveTo>
                  <a:lnTo>
                    <a:pt x="25" y="0"/>
                  </a:lnTo>
                  <a:lnTo>
                    <a:pt x="0" y="0"/>
                  </a:lnTo>
                  <a:lnTo>
                    <a:pt x="0" y="17"/>
                  </a:lnTo>
                  <a:lnTo>
                    <a:pt x="25" y="17"/>
                  </a:lnTo>
                </a:path>
              </a:pathLst>
            </a:custGeom>
            <a:solidFill>
              <a:srgbClr val="FFFFFF">
                <a:alpha val="100000"/>
              </a:srgbClr>
            </a:solidFill>
            <a:ln w="9525">
              <a:noFill/>
            </a:ln>
          </p:spPr>
          <p:txBody>
            <a:bodyPr/>
            <a:p>
              <a:endParaRPr lang="en-US"/>
            </a:p>
          </p:txBody>
        </p:sp>
        <p:sp>
          <p:nvSpPr>
            <p:cNvPr id="45066" name="Freeform 10"/>
            <p:cNvSpPr/>
            <p:nvPr/>
          </p:nvSpPr>
          <p:spPr>
            <a:xfrm>
              <a:off x="125" y="4711"/>
              <a:ext cx="33" cy="20"/>
            </a:xfrm>
            <a:custGeom>
              <a:avLst/>
              <a:gdLst/>
              <a:ahLst/>
              <a:cxnLst>
                <a:cxn ang="0">
                  <a:pos x="0" y="0"/>
                </a:cxn>
                <a:cxn ang="0">
                  <a:pos x="26" y="19"/>
                </a:cxn>
                <a:cxn ang="0">
                  <a:pos x="32" y="8"/>
                </a:cxn>
                <a:cxn ang="0">
                  <a:pos x="0" y="0"/>
                </a:cxn>
              </a:cxnLst>
              <a:pathLst>
                <a:path w="33" h="20">
                  <a:moveTo>
                    <a:pt x="0" y="0"/>
                  </a:moveTo>
                  <a:lnTo>
                    <a:pt x="26" y="19"/>
                  </a:lnTo>
                  <a:lnTo>
                    <a:pt x="32" y="8"/>
                  </a:lnTo>
                  <a:lnTo>
                    <a:pt x="0" y="0"/>
                  </a:lnTo>
                </a:path>
              </a:pathLst>
            </a:custGeom>
            <a:solidFill>
              <a:srgbClr val="FFFFFF">
                <a:alpha val="100000"/>
              </a:srgbClr>
            </a:solidFill>
            <a:ln w="9525">
              <a:noFill/>
            </a:ln>
          </p:spPr>
          <p:txBody>
            <a:bodyPr/>
            <a:p>
              <a:endParaRPr lang="en-US"/>
            </a:p>
          </p:txBody>
        </p:sp>
        <p:sp>
          <p:nvSpPr>
            <p:cNvPr id="45067" name="Freeform 11"/>
            <p:cNvSpPr/>
            <p:nvPr/>
          </p:nvSpPr>
          <p:spPr>
            <a:xfrm>
              <a:off x="236" y="4711"/>
              <a:ext cx="34" cy="20"/>
            </a:xfrm>
            <a:custGeom>
              <a:avLst/>
              <a:gdLst/>
              <a:ahLst/>
              <a:cxnLst>
                <a:cxn ang="0">
                  <a:pos x="33" y="0"/>
                </a:cxn>
                <a:cxn ang="0">
                  <a:pos x="6" y="19"/>
                </a:cxn>
                <a:cxn ang="0">
                  <a:pos x="0" y="9"/>
                </a:cxn>
                <a:cxn ang="0">
                  <a:pos x="33" y="0"/>
                </a:cxn>
              </a:cxnLst>
              <a:pathLst>
                <a:path w="34" h="20">
                  <a:moveTo>
                    <a:pt x="33" y="0"/>
                  </a:moveTo>
                  <a:lnTo>
                    <a:pt x="6" y="19"/>
                  </a:lnTo>
                  <a:lnTo>
                    <a:pt x="0" y="9"/>
                  </a:lnTo>
                  <a:lnTo>
                    <a:pt x="33" y="0"/>
                  </a:lnTo>
                </a:path>
              </a:pathLst>
            </a:custGeom>
            <a:solidFill>
              <a:srgbClr val="FFFFFF">
                <a:alpha val="100000"/>
              </a:srgbClr>
            </a:solidFill>
            <a:ln w="9525">
              <a:noFill/>
            </a:ln>
          </p:spPr>
          <p:txBody>
            <a:bodyPr/>
            <a:p>
              <a:endParaRPr lang="en-US"/>
            </a:p>
          </p:txBody>
        </p:sp>
        <p:sp>
          <p:nvSpPr>
            <p:cNvPr id="45068" name="Freeform 12"/>
            <p:cNvSpPr/>
            <p:nvPr/>
          </p:nvSpPr>
          <p:spPr>
            <a:xfrm>
              <a:off x="122" y="4750"/>
              <a:ext cx="34" cy="18"/>
            </a:xfrm>
            <a:custGeom>
              <a:avLst/>
              <a:gdLst/>
              <a:ahLst/>
              <a:cxnLst>
                <a:cxn ang="0">
                  <a:pos x="0" y="17"/>
                </a:cxn>
                <a:cxn ang="0">
                  <a:pos x="33" y="13"/>
                </a:cxn>
                <a:cxn ang="0">
                  <a:pos x="31" y="0"/>
                </a:cxn>
                <a:cxn ang="0">
                  <a:pos x="0" y="17"/>
                </a:cxn>
              </a:cxnLst>
              <a:pathLst>
                <a:path w="34" h="18">
                  <a:moveTo>
                    <a:pt x="0" y="17"/>
                  </a:moveTo>
                  <a:lnTo>
                    <a:pt x="33" y="13"/>
                  </a:lnTo>
                  <a:lnTo>
                    <a:pt x="31" y="0"/>
                  </a:lnTo>
                  <a:lnTo>
                    <a:pt x="0" y="17"/>
                  </a:lnTo>
                </a:path>
              </a:pathLst>
            </a:custGeom>
            <a:solidFill>
              <a:srgbClr val="FFFFFF">
                <a:alpha val="100000"/>
              </a:srgbClr>
            </a:solidFill>
            <a:ln w="9525">
              <a:noFill/>
            </a:ln>
          </p:spPr>
          <p:txBody>
            <a:bodyPr/>
            <a:p>
              <a:endParaRPr lang="en-US"/>
            </a:p>
          </p:txBody>
        </p:sp>
        <p:sp>
          <p:nvSpPr>
            <p:cNvPr id="45069" name="Freeform 13"/>
            <p:cNvSpPr/>
            <p:nvPr/>
          </p:nvSpPr>
          <p:spPr>
            <a:xfrm>
              <a:off x="238" y="4751"/>
              <a:ext cx="35" cy="18"/>
            </a:xfrm>
            <a:custGeom>
              <a:avLst/>
              <a:gdLst/>
              <a:ahLst/>
              <a:cxnLst>
                <a:cxn ang="0">
                  <a:pos x="34" y="17"/>
                </a:cxn>
                <a:cxn ang="0">
                  <a:pos x="0" y="14"/>
                </a:cxn>
                <a:cxn ang="0">
                  <a:pos x="2" y="0"/>
                </a:cxn>
                <a:cxn ang="0">
                  <a:pos x="34" y="17"/>
                </a:cxn>
              </a:cxnLst>
              <a:pathLst>
                <a:path w="35" h="18">
                  <a:moveTo>
                    <a:pt x="34" y="17"/>
                  </a:moveTo>
                  <a:lnTo>
                    <a:pt x="0" y="14"/>
                  </a:lnTo>
                  <a:lnTo>
                    <a:pt x="2" y="0"/>
                  </a:lnTo>
                  <a:lnTo>
                    <a:pt x="34" y="17"/>
                  </a:lnTo>
                </a:path>
              </a:pathLst>
            </a:custGeom>
            <a:solidFill>
              <a:srgbClr val="FFFFFF">
                <a:alpha val="100000"/>
              </a:srgbClr>
            </a:solidFill>
            <a:ln w="9525">
              <a:noFill/>
            </a:ln>
          </p:spPr>
          <p:txBody>
            <a:bodyPr/>
            <a:p>
              <a:endParaRPr lang="en-US"/>
            </a:p>
          </p:txBody>
        </p:sp>
        <p:sp>
          <p:nvSpPr>
            <p:cNvPr id="45070" name="Freeform 14"/>
            <p:cNvSpPr/>
            <p:nvPr/>
          </p:nvSpPr>
          <p:spPr>
            <a:xfrm>
              <a:off x="148" y="4673"/>
              <a:ext cx="26" cy="29"/>
            </a:xfrm>
            <a:custGeom>
              <a:avLst/>
              <a:gdLst/>
              <a:ahLst/>
              <a:cxnLst>
                <a:cxn ang="0">
                  <a:pos x="0" y="0"/>
                </a:cxn>
                <a:cxn ang="0">
                  <a:pos x="15" y="28"/>
                </a:cxn>
                <a:cxn ang="0">
                  <a:pos x="25" y="21"/>
                </a:cxn>
                <a:cxn ang="0">
                  <a:pos x="0" y="0"/>
                </a:cxn>
              </a:cxnLst>
              <a:pathLst>
                <a:path w="26" h="29">
                  <a:moveTo>
                    <a:pt x="0" y="0"/>
                  </a:moveTo>
                  <a:lnTo>
                    <a:pt x="15" y="28"/>
                  </a:lnTo>
                  <a:lnTo>
                    <a:pt x="25" y="21"/>
                  </a:lnTo>
                  <a:lnTo>
                    <a:pt x="0" y="0"/>
                  </a:lnTo>
                </a:path>
              </a:pathLst>
            </a:custGeom>
            <a:solidFill>
              <a:srgbClr val="FFFFFF">
                <a:alpha val="100000"/>
              </a:srgbClr>
            </a:solidFill>
            <a:ln w="9525">
              <a:noFill/>
            </a:ln>
          </p:spPr>
          <p:txBody>
            <a:bodyPr/>
            <a:p>
              <a:endParaRPr lang="en-US"/>
            </a:p>
          </p:txBody>
        </p:sp>
        <p:sp>
          <p:nvSpPr>
            <p:cNvPr id="45071" name="Freeform 15"/>
            <p:cNvSpPr/>
            <p:nvPr/>
          </p:nvSpPr>
          <p:spPr>
            <a:xfrm>
              <a:off x="213" y="4675"/>
              <a:ext cx="28" cy="31"/>
            </a:xfrm>
            <a:custGeom>
              <a:avLst/>
              <a:gdLst/>
              <a:ahLst/>
              <a:cxnLst>
                <a:cxn ang="0">
                  <a:pos x="27" y="0"/>
                </a:cxn>
                <a:cxn ang="0">
                  <a:pos x="11" y="30"/>
                </a:cxn>
                <a:cxn ang="0">
                  <a:pos x="0" y="22"/>
                </a:cxn>
                <a:cxn ang="0">
                  <a:pos x="27" y="0"/>
                </a:cxn>
              </a:cxnLst>
              <a:pathLst>
                <a:path w="28" h="31">
                  <a:moveTo>
                    <a:pt x="27" y="0"/>
                  </a:moveTo>
                  <a:lnTo>
                    <a:pt x="11" y="30"/>
                  </a:lnTo>
                  <a:lnTo>
                    <a:pt x="0" y="22"/>
                  </a:lnTo>
                  <a:lnTo>
                    <a:pt x="27" y="0"/>
                  </a:lnTo>
                </a:path>
              </a:pathLst>
            </a:custGeom>
            <a:solidFill>
              <a:srgbClr val="FFFFFF">
                <a:alpha val="100000"/>
              </a:srgbClr>
            </a:solidFill>
            <a:ln w="9525">
              <a:noFill/>
            </a:ln>
          </p:spPr>
          <p:txBody>
            <a:bodyPr/>
            <a:p>
              <a:endParaRPr lang="en-US"/>
            </a:p>
          </p:txBody>
        </p:sp>
        <p:sp>
          <p:nvSpPr>
            <p:cNvPr id="45072" name="Freeform 16"/>
            <p:cNvSpPr/>
            <p:nvPr/>
          </p:nvSpPr>
          <p:spPr>
            <a:xfrm>
              <a:off x="188" y="4664"/>
              <a:ext cx="17" cy="31"/>
            </a:xfrm>
            <a:custGeom>
              <a:avLst/>
              <a:gdLst/>
              <a:ahLst/>
              <a:cxnLst>
                <a:cxn ang="0">
                  <a:pos x="7" y="0"/>
                </a:cxn>
                <a:cxn ang="0">
                  <a:pos x="0" y="30"/>
                </a:cxn>
                <a:cxn ang="0">
                  <a:pos x="16" y="29"/>
                </a:cxn>
                <a:cxn ang="0">
                  <a:pos x="7" y="0"/>
                </a:cxn>
              </a:cxnLst>
              <a:pathLst>
                <a:path w="17" h="31">
                  <a:moveTo>
                    <a:pt x="7" y="0"/>
                  </a:moveTo>
                  <a:lnTo>
                    <a:pt x="0" y="30"/>
                  </a:lnTo>
                  <a:lnTo>
                    <a:pt x="16" y="29"/>
                  </a:lnTo>
                  <a:lnTo>
                    <a:pt x="7" y="0"/>
                  </a:lnTo>
                </a:path>
              </a:pathLst>
            </a:custGeom>
            <a:solidFill>
              <a:srgbClr val="FFFFFF">
                <a:alpha val="100000"/>
              </a:srgbClr>
            </a:solidFill>
            <a:ln w="9525">
              <a:noFill/>
            </a:ln>
          </p:spPr>
          <p:txBody>
            <a:bodyPr/>
            <a:p>
              <a:endParaRPr lang="en-US"/>
            </a:p>
          </p:txBody>
        </p:sp>
        <p:sp>
          <p:nvSpPr>
            <p:cNvPr id="45073" name="Freeform 17"/>
            <p:cNvSpPr/>
            <p:nvPr/>
          </p:nvSpPr>
          <p:spPr>
            <a:xfrm>
              <a:off x="162" y="4710"/>
              <a:ext cx="68" cy="115"/>
            </a:xfrm>
            <a:custGeom>
              <a:avLst/>
              <a:gdLst/>
              <a:ahLst/>
              <a:cxnLst>
                <a:cxn ang="0">
                  <a:pos x="22" y="114"/>
                </a:cxn>
                <a:cxn ang="0">
                  <a:pos x="23" y="94"/>
                </a:cxn>
                <a:cxn ang="0">
                  <a:pos x="21" y="91"/>
                </a:cxn>
                <a:cxn ang="0">
                  <a:pos x="15" y="83"/>
                </a:cxn>
                <a:cxn ang="0">
                  <a:pos x="9" y="72"/>
                </a:cxn>
                <a:cxn ang="0">
                  <a:pos x="4" y="58"/>
                </a:cxn>
                <a:cxn ang="0">
                  <a:pos x="0" y="42"/>
                </a:cxn>
                <a:cxn ang="0">
                  <a:pos x="1" y="27"/>
                </a:cxn>
                <a:cxn ang="0">
                  <a:pos x="8" y="12"/>
                </a:cxn>
                <a:cxn ang="0">
                  <a:pos x="23" y="0"/>
                </a:cxn>
                <a:cxn ang="0">
                  <a:pos x="43" y="0"/>
                </a:cxn>
                <a:cxn ang="0">
                  <a:pos x="46" y="1"/>
                </a:cxn>
                <a:cxn ang="0">
                  <a:pos x="51" y="5"/>
                </a:cxn>
                <a:cxn ang="0">
                  <a:pos x="57" y="11"/>
                </a:cxn>
                <a:cxn ang="0">
                  <a:pos x="63" y="20"/>
                </a:cxn>
                <a:cxn ang="0">
                  <a:pos x="67" y="32"/>
                </a:cxn>
                <a:cxn ang="0">
                  <a:pos x="66" y="48"/>
                </a:cxn>
                <a:cxn ang="0">
                  <a:pos x="59" y="68"/>
                </a:cxn>
                <a:cxn ang="0">
                  <a:pos x="43" y="91"/>
                </a:cxn>
                <a:cxn ang="0">
                  <a:pos x="43" y="114"/>
                </a:cxn>
                <a:cxn ang="0">
                  <a:pos x="22" y="114"/>
                </a:cxn>
              </a:cxnLst>
              <a:pathLst>
                <a:path w="68" h="115">
                  <a:moveTo>
                    <a:pt x="22" y="114"/>
                  </a:moveTo>
                  <a:lnTo>
                    <a:pt x="23" y="94"/>
                  </a:lnTo>
                  <a:lnTo>
                    <a:pt x="21" y="91"/>
                  </a:lnTo>
                  <a:lnTo>
                    <a:pt x="15" y="83"/>
                  </a:lnTo>
                  <a:lnTo>
                    <a:pt x="9" y="72"/>
                  </a:lnTo>
                  <a:lnTo>
                    <a:pt x="4" y="58"/>
                  </a:lnTo>
                  <a:lnTo>
                    <a:pt x="0" y="42"/>
                  </a:lnTo>
                  <a:lnTo>
                    <a:pt x="1" y="27"/>
                  </a:lnTo>
                  <a:lnTo>
                    <a:pt x="8" y="12"/>
                  </a:lnTo>
                  <a:lnTo>
                    <a:pt x="23" y="0"/>
                  </a:lnTo>
                  <a:lnTo>
                    <a:pt x="43" y="0"/>
                  </a:lnTo>
                  <a:lnTo>
                    <a:pt x="46" y="1"/>
                  </a:lnTo>
                  <a:lnTo>
                    <a:pt x="51" y="5"/>
                  </a:lnTo>
                  <a:lnTo>
                    <a:pt x="57" y="11"/>
                  </a:lnTo>
                  <a:lnTo>
                    <a:pt x="63" y="20"/>
                  </a:lnTo>
                  <a:lnTo>
                    <a:pt x="67" y="32"/>
                  </a:lnTo>
                  <a:lnTo>
                    <a:pt x="66" y="48"/>
                  </a:lnTo>
                  <a:lnTo>
                    <a:pt x="59" y="68"/>
                  </a:lnTo>
                  <a:lnTo>
                    <a:pt x="43" y="91"/>
                  </a:lnTo>
                  <a:lnTo>
                    <a:pt x="43" y="114"/>
                  </a:lnTo>
                  <a:lnTo>
                    <a:pt x="22" y="114"/>
                  </a:lnTo>
                </a:path>
              </a:pathLst>
            </a:custGeom>
            <a:solidFill>
              <a:srgbClr val="FFFFFF">
                <a:alpha val="100000"/>
              </a:srgbClr>
            </a:solidFill>
            <a:ln w="9525">
              <a:noFill/>
            </a:ln>
          </p:spPr>
          <p:txBody>
            <a:bodyPr/>
            <a:p>
              <a:endParaRPr lang="en-US"/>
            </a:p>
          </p:txBody>
        </p:sp>
        <p:sp>
          <p:nvSpPr>
            <p:cNvPr id="45074" name="Freeform 18"/>
            <p:cNvSpPr/>
            <p:nvPr/>
          </p:nvSpPr>
          <p:spPr>
            <a:xfrm>
              <a:off x="190" y="4731"/>
              <a:ext cx="17" cy="87"/>
            </a:xfrm>
            <a:custGeom>
              <a:avLst/>
              <a:gdLst/>
              <a:ahLst/>
              <a:cxnLst>
                <a:cxn ang="0">
                  <a:pos x="4" y="0"/>
                </a:cxn>
                <a:cxn ang="0">
                  <a:pos x="6" y="6"/>
                </a:cxn>
                <a:cxn ang="0">
                  <a:pos x="2" y="7"/>
                </a:cxn>
                <a:cxn ang="0">
                  <a:pos x="2" y="78"/>
                </a:cxn>
                <a:cxn ang="0">
                  <a:pos x="0" y="79"/>
                </a:cxn>
                <a:cxn ang="0">
                  <a:pos x="0" y="86"/>
                </a:cxn>
                <a:cxn ang="0">
                  <a:pos x="2" y="86"/>
                </a:cxn>
                <a:cxn ang="0">
                  <a:pos x="4" y="86"/>
                </a:cxn>
                <a:cxn ang="0">
                  <a:pos x="6" y="86"/>
                </a:cxn>
                <a:cxn ang="0">
                  <a:pos x="9" y="85"/>
                </a:cxn>
                <a:cxn ang="0">
                  <a:pos x="13" y="85"/>
                </a:cxn>
                <a:cxn ang="0">
                  <a:pos x="16" y="84"/>
                </a:cxn>
                <a:cxn ang="0">
                  <a:pos x="16" y="82"/>
                </a:cxn>
                <a:cxn ang="0">
                  <a:pos x="16" y="79"/>
                </a:cxn>
                <a:cxn ang="0">
                  <a:pos x="16" y="48"/>
                </a:cxn>
                <a:cxn ang="0">
                  <a:pos x="13" y="47"/>
                </a:cxn>
                <a:cxn ang="0">
                  <a:pos x="13" y="39"/>
                </a:cxn>
                <a:cxn ang="0">
                  <a:pos x="13" y="5"/>
                </a:cxn>
                <a:cxn ang="0">
                  <a:pos x="4" y="0"/>
                </a:cxn>
              </a:cxnLst>
              <a:pathLst>
                <a:path w="17" h="87">
                  <a:moveTo>
                    <a:pt x="4" y="0"/>
                  </a:moveTo>
                  <a:lnTo>
                    <a:pt x="6" y="6"/>
                  </a:lnTo>
                  <a:lnTo>
                    <a:pt x="2" y="7"/>
                  </a:lnTo>
                  <a:lnTo>
                    <a:pt x="2" y="78"/>
                  </a:lnTo>
                  <a:lnTo>
                    <a:pt x="0" y="79"/>
                  </a:lnTo>
                  <a:lnTo>
                    <a:pt x="0" y="86"/>
                  </a:lnTo>
                  <a:lnTo>
                    <a:pt x="2" y="86"/>
                  </a:lnTo>
                  <a:lnTo>
                    <a:pt x="4" y="86"/>
                  </a:lnTo>
                  <a:lnTo>
                    <a:pt x="6" y="86"/>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alpha val="100000"/>
              </a:srgbClr>
            </a:solidFill>
            <a:ln w="9525">
              <a:noFill/>
            </a:ln>
          </p:spPr>
          <p:txBody>
            <a:bodyPr/>
            <a:p>
              <a:endParaRPr lang="en-US"/>
            </a:p>
          </p:txBody>
        </p:sp>
      </p:gr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p:nvPr/>
        </p:nvSpPr>
        <p:spPr>
          <a:xfrm>
            <a:off x="3883025" y="-1587"/>
            <a:ext cx="2974975" cy="465137"/>
          </a:xfrm>
          <a:prstGeom prst="rect">
            <a:avLst/>
          </a:prstGeom>
          <a:noFill/>
          <a:ln w="9525">
            <a:noFill/>
          </a:ln>
        </p:spPr>
        <p:txBody>
          <a:bodyPr wrap="none" anchor="ctr" anchorCtr="0"/>
          <a:p>
            <a:pPr lvl="0" eaLnBrk="1" hangingPunct="1">
              <a:spcBef>
                <a:spcPct val="0"/>
              </a:spcBef>
            </a:pPr>
            <a:endParaRPr lang="en-US" altLang="en-US" sz="2400" dirty="0"/>
          </a:p>
        </p:txBody>
      </p:sp>
      <p:sp>
        <p:nvSpPr>
          <p:cNvPr id="7171" name="Rectangle 3"/>
          <p:cNvSpPr/>
          <p:nvPr/>
        </p:nvSpPr>
        <p:spPr>
          <a:xfrm>
            <a:off x="-1587" y="-1587"/>
            <a:ext cx="2971800" cy="465137"/>
          </a:xfrm>
          <a:prstGeom prst="rect">
            <a:avLst/>
          </a:prstGeom>
          <a:noFill/>
          <a:ln w="9525">
            <a:noFill/>
          </a:ln>
        </p:spPr>
        <p:txBody>
          <a:bodyPr wrap="none" anchor="ctr" anchorCtr="0"/>
          <a:p>
            <a:pPr lvl="0" eaLnBrk="1" hangingPunct="1">
              <a:spcBef>
                <a:spcPct val="0"/>
              </a:spcBef>
            </a:pPr>
            <a:endParaRPr lang="en-US" altLang="en-US" sz="2400" dirty="0"/>
          </a:p>
        </p:txBody>
      </p:sp>
      <p:sp>
        <p:nvSpPr>
          <p:cNvPr id="7172" name="Rectangle 4"/>
          <p:cNvSpPr>
            <a:spLocks noGrp="1"/>
          </p:cNvSpPr>
          <p:nvPr>
            <p:ph type="body" idx="1"/>
          </p:nvPr>
        </p:nvSpPr>
        <p:spPr>
          <a:xfrm>
            <a:off x="455613" y="4849813"/>
            <a:ext cx="5341937" cy="3865562"/>
          </a:xfrm>
        </p:spPr>
        <p:txBody>
          <a:bodyPr wrap="square" lIns="93272" tIns="46636" rIns="93272" bIns="46636" anchor="t" anchorCtr="0"/>
          <a:p>
            <a:pPr lvl="0" defTabSz="468630">
              <a:tabLst>
                <a:tab pos="444500" algn="l"/>
              </a:tabLst>
            </a:pPr>
            <a:r>
              <a:rPr lang="en-US" altLang="en-US" dirty="0"/>
              <a:t>Group Functions</a:t>
            </a:r>
            <a:endParaRPr lang="en-US" altLang="en-US" dirty="0"/>
          </a:p>
          <a:p>
            <a:pPr marL="114300" lvl="1" indent="0" defTabSz="468630">
              <a:tabLst>
                <a:tab pos="444500" algn="l"/>
              </a:tabLst>
            </a:pPr>
            <a:r>
              <a:rPr lang="en-US" altLang="en-US" dirty="0"/>
              <a:t>Unlike single-row functions, </a:t>
            </a:r>
            <a:r>
              <a:rPr lang="en-US" altLang="en-US" dirty="0">
                <a:solidFill>
                  <a:srgbClr val="FC0128"/>
                </a:solidFill>
              </a:rPr>
              <a:t>group functions </a:t>
            </a:r>
            <a:r>
              <a:rPr lang="en-US" altLang="en-US" dirty="0"/>
              <a:t>operate on sets of rows to give one result per group. These sets may be the whole table or the table split into groups. </a:t>
            </a:r>
            <a:endParaRPr lang="en-US" altLang="en-US" dirty="0"/>
          </a:p>
        </p:txBody>
      </p:sp>
      <p:sp>
        <p:nvSpPr>
          <p:cNvPr id="7173" name="Rectangle 5"/>
          <p:cNvSpPr>
            <a:spLocks noGrp="1" noRot="1" noTextEdit="1"/>
          </p:cNvSpPr>
          <p:nvPr>
            <p:ph type="sldImg"/>
          </p:nvPr>
        </p:nvSpPr>
        <p:spPr>
          <a:xfrm>
            <a:off x="406400" y="173038"/>
            <a:ext cx="6037263" cy="4527550"/>
          </a:xfrm>
          <a:ln w="12700">
            <a:solidFill>
              <a:schemeClr val="tx1">
                <a:alpha val="100000"/>
              </a:schemeClr>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body" idx="1"/>
          </p:nvPr>
        </p:nvSpPr>
        <p:spPr>
          <a:xfrm>
            <a:off x="412750" y="4852988"/>
            <a:ext cx="6029325" cy="3819525"/>
          </a:xfrm>
          <a:ln/>
        </p:spPr>
        <p:txBody>
          <a:bodyPr wrap="square" lIns="93272" tIns="46636" rIns="93272" bIns="46636" anchor="t" anchorCtr="0"/>
          <a:p>
            <a:pPr lvl="0"/>
            <a:r>
              <a:rPr lang="en-US" altLang="en-US" dirty="0"/>
              <a:t>Group Functions (continued)</a:t>
            </a:r>
            <a:endParaRPr lang="en-US" altLang="en-US" dirty="0"/>
          </a:p>
          <a:p>
            <a:pPr lvl="1"/>
            <a:r>
              <a:rPr lang="en-US" altLang="en-US" dirty="0"/>
              <a:t>Each of the functions accepts an argument. The following table identifies the options that you can use in the syntax:</a:t>
            </a:r>
            <a:endParaRPr lang="en-US" altLang="en-US" dirty="0"/>
          </a:p>
          <a:p>
            <a:pPr lvl="1"/>
            <a:endParaRPr lang="en-US" altLang="en-US" dirty="0"/>
          </a:p>
          <a:p>
            <a:pPr lvl="0"/>
            <a:endParaRPr lang="en-US" altLang="en-US" b="1" dirty="0">
              <a:latin typeface="Times New Roman" panose="02020603050405020304" pitchFamily="18" charset="0"/>
            </a:endParaRPr>
          </a:p>
        </p:txBody>
      </p:sp>
      <p:sp>
        <p:nvSpPr>
          <p:cNvPr id="9219" name="Rectangle 3"/>
          <p:cNvSpPr>
            <a:spLocks noGrp="1" noRot="1" noTextEdit="1"/>
          </p:cNvSpPr>
          <p:nvPr>
            <p:ph type="sldImg"/>
          </p:nvPr>
        </p:nvSpPr>
        <p:spPr>
          <a:xfrm>
            <a:off x="436563" y="158750"/>
            <a:ext cx="5980112" cy="4484688"/>
          </a:xfrm>
          <a:ln w="12700">
            <a:solidFill>
              <a:schemeClr val="tx1">
                <a:alpha val="100000"/>
              </a:schemeClr>
            </a:solidFill>
          </a:ln>
        </p:spPr>
      </p:sp>
      <p:graphicFrame>
        <p:nvGraphicFramePr>
          <p:cNvPr id="9220" name="Object 4"/>
          <p:cNvGraphicFramePr/>
          <p:nvPr/>
        </p:nvGraphicFramePr>
        <p:xfrm>
          <a:off x="388938" y="5529263"/>
          <a:ext cx="6024562" cy="2320925"/>
        </p:xfrm>
        <a:graphic>
          <a:graphicData uri="http://schemas.openxmlformats.org/presentationml/2006/ole">
            <mc:AlternateContent xmlns:mc="http://schemas.openxmlformats.org/markup-compatibility/2006">
              <mc:Choice xmlns:v="urn:schemas-microsoft-com:vml" Requires="v">
                <p:oleObj spid="_x0000_s3076" name="" r:id="rId3" imgW="5989320" imgH="2278380" progId="Word.Document.6">
                  <p:embed/>
                </p:oleObj>
              </mc:Choice>
              <mc:Fallback>
                <p:oleObj name="" r:id="rId3" imgW="5989320" imgH="2278380" progId="Word.Document.6">
                  <p:embed/>
                  <p:pic>
                    <p:nvPicPr>
                      <p:cNvPr id="0" name="Picture 3075"/>
                      <p:cNvPicPr/>
                      <p:nvPr/>
                    </p:nvPicPr>
                    <p:blipFill>
                      <a:blip r:embed="rId4"/>
                      <a:stretch>
                        <a:fillRect/>
                      </a:stretch>
                    </p:blipFill>
                    <p:spPr>
                      <a:xfrm>
                        <a:off x="388938" y="5529263"/>
                        <a:ext cx="6024562" cy="2320925"/>
                      </a:xfrm>
                      <a:prstGeom prst="rect">
                        <a:avLst/>
                      </a:prstGeom>
                      <a:noFill/>
                      <a:ln w="38100">
                        <a:noFill/>
                        <a:miter/>
                      </a:ln>
                    </p:spPr>
                  </p:pic>
                </p:oleObj>
              </mc:Fallback>
            </mc:AlternateContent>
          </a:graphicData>
        </a:graphic>
      </p:graphicFrame>
      <p:sp>
        <p:nvSpPr>
          <p:cNvPr id="9221" name="Rectangle 5"/>
          <p:cNvSpPr/>
          <p:nvPr/>
        </p:nvSpPr>
        <p:spPr>
          <a:xfrm>
            <a:off x="731838" y="8150225"/>
            <a:ext cx="180975" cy="593725"/>
          </a:xfrm>
          <a:prstGeom prst="rect">
            <a:avLst/>
          </a:prstGeom>
          <a:noFill/>
          <a:ln w="9525">
            <a:noFill/>
          </a:ln>
        </p:spPr>
        <p:txBody>
          <a:bodyPr wrap="none" anchor="ctr" anchorCtr="0"/>
          <a:p>
            <a:pPr lvl="0" eaLnBrk="1" hangingPunct="1">
              <a:spcBef>
                <a:spcPct val="0"/>
              </a:spcBef>
            </a:pPr>
            <a:endParaRPr lang="en-US" altLang="en-US" sz="24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body" idx="1"/>
          </p:nvPr>
        </p:nvSpPr>
        <p:spPr>
          <a:xfrm>
            <a:off x="412750" y="4852988"/>
            <a:ext cx="6029325" cy="3819525"/>
          </a:xfrm>
          <a:ln/>
        </p:spPr>
        <p:txBody>
          <a:bodyPr wrap="square" lIns="93272" tIns="46636" rIns="93272" bIns="46636" anchor="t" anchorCtr="0"/>
          <a:p>
            <a:pPr lvl="0"/>
            <a:r>
              <a:rPr lang="en-US" altLang="en-US" dirty="0"/>
              <a:t>Guidelines for Using Group Functions</a:t>
            </a:r>
            <a:endParaRPr lang="en-US" altLang="en-US" dirty="0"/>
          </a:p>
          <a:p>
            <a:pPr lvl="2"/>
            <a:r>
              <a:rPr lang="en-US" altLang="en-US" dirty="0"/>
              <a:t>DISTINCT makes the function consider only nonduplicate values; ALL makes it consider every value including duplicates. The default is ALL and therefore does not need to be specified.</a:t>
            </a:r>
            <a:endParaRPr lang="en-US" altLang="en-US" dirty="0"/>
          </a:p>
          <a:p>
            <a:pPr lvl="2"/>
            <a:r>
              <a:rPr lang="en-US" altLang="en-US" dirty="0"/>
              <a:t>The datatypes for the arguments may be CHAR, VARCHAR2, NUMBER, or DATE where </a:t>
            </a:r>
            <a:r>
              <a:rPr lang="en-US" altLang="en-US" i="1" dirty="0"/>
              <a:t>expr</a:t>
            </a:r>
            <a:r>
              <a:rPr lang="en-US" altLang="en-US" dirty="0"/>
              <a:t> is listed. </a:t>
            </a:r>
            <a:endParaRPr lang="en-US" altLang="en-US" dirty="0"/>
          </a:p>
          <a:p>
            <a:pPr lvl="2"/>
            <a:r>
              <a:rPr lang="en-US" altLang="en-US" dirty="0"/>
              <a:t>All group functions except COUNT(*) ignore null values. To substitute a value for null values, use the NVL function.</a:t>
            </a:r>
            <a:endParaRPr lang="en-US" altLang="en-US" dirty="0"/>
          </a:p>
          <a:p>
            <a:pPr lvl="2"/>
            <a:r>
              <a:rPr lang="en-US" altLang="en-US" dirty="0"/>
              <a:t>The Oracle Server implicitly sorts the result set in ascending order when using a GROUP BY clause. To override this default ordering, DESC can be used in an ORDER BY clause.</a:t>
            </a:r>
            <a:endParaRPr lang="en-US" altLang="en-US" dirty="0"/>
          </a:p>
          <a:p>
            <a:pPr lvl="0"/>
            <a:endParaRPr lang="en-US" altLang="en-US" dirty="0"/>
          </a:p>
          <a:p>
            <a:pPr lvl="0"/>
            <a:endParaRPr lang="en-US" altLang="en-US" dirty="0"/>
          </a:p>
          <a:p>
            <a:pPr lvl="0"/>
            <a:endParaRPr lang="en-US" altLang="en-US" dirty="0"/>
          </a:p>
          <a:p>
            <a:pPr lvl="0"/>
            <a:endParaRPr lang="en-US" altLang="en-US" dirty="0"/>
          </a:p>
          <a:p>
            <a:pPr lvl="0"/>
            <a:endParaRPr lang="en-US" altLang="en-US" dirty="0"/>
          </a:p>
          <a:p>
            <a:pPr lvl="0"/>
            <a:r>
              <a:rPr lang="en-US" altLang="en-US" dirty="0">
                <a:solidFill>
                  <a:schemeClr val="accent2"/>
                </a:solidFill>
              </a:rPr>
              <a:t>Class Management Note</a:t>
            </a:r>
            <a:endParaRPr lang="en-US" altLang="en-US" dirty="0">
              <a:solidFill>
                <a:schemeClr val="accent2"/>
              </a:solidFill>
            </a:endParaRPr>
          </a:p>
          <a:p>
            <a:pPr lvl="1"/>
            <a:r>
              <a:rPr lang="en-US" altLang="en-US" dirty="0">
                <a:solidFill>
                  <a:schemeClr val="accent2"/>
                </a:solidFill>
              </a:rPr>
              <a:t>Stress the use of DISTINCT and group functions ignoring null values. ALL is the default and is very rarely specified.</a:t>
            </a:r>
            <a:endParaRPr lang="en-US" altLang="en-US" dirty="0">
              <a:solidFill>
                <a:schemeClr val="accent2"/>
              </a:solidFill>
            </a:endParaRPr>
          </a:p>
        </p:txBody>
      </p:sp>
      <p:sp>
        <p:nvSpPr>
          <p:cNvPr id="11267" name="Rectangle 3"/>
          <p:cNvSpPr>
            <a:spLocks noGrp="1" noRot="1" noTextEdit="1"/>
          </p:cNvSpPr>
          <p:nvPr>
            <p:ph type="sldImg"/>
          </p:nvPr>
        </p:nvSpPr>
        <p:spPr>
          <a:xfrm>
            <a:off x="436563" y="158750"/>
            <a:ext cx="5980112" cy="4484688"/>
          </a:xfrm>
          <a:ln w="12700">
            <a:solidFill>
              <a:schemeClr val="tx1">
                <a:alpha val="100000"/>
              </a:schemeClr>
            </a:solidFill>
          </a:ln>
        </p:spPr>
      </p:sp>
      <p:sp>
        <p:nvSpPr>
          <p:cNvPr id="11268" name="Rectangle 4"/>
          <p:cNvSpPr/>
          <p:nvPr/>
        </p:nvSpPr>
        <p:spPr>
          <a:xfrm>
            <a:off x="731838" y="8150225"/>
            <a:ext cx="180975" cy="593725"/>
          </a:xfrm>
          <a:prstGeom prst="rect">
            <a:avLst/>
          </a:prstGeom>
          <a:noFill/>
          <a:ln w="9525">
            <a:noFill/>
          </a:ln>
        </p:spPr>
        <p:txBody>
          <a:bodyPr wrap="none" anchor="ctr" anchorCtr="0"/>
          <a:p>
            <a:pPr lvl="0" eaLnBrk="1" hangingPunct="1">
              <a:spcBef>
                <a:spcPct val="0"/>
              </a:spcBef>
            </a:pPr>
            <a:endParaRPr lang="en-US" altLang="en-US" sz="24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Rot="1" noTextEdit="1"/>
          </p:cNvSpPr>
          <p:nvPr>
            <p:ph type="sldImg"/>
          </p:nvPr>
        </p:nvSpPr>
        <p:spPr>
          <a:xfrm>
            <a:off x="436563" y="158750"/>
            <a:ext cx="5980112" cy="4484688"/>
          </a:xfrm>
          <a:ln w="12700">
            <a:solidFill>
              <a:schemeClr val="tx1">
                <a:alpha val="100000"/>
              </a:schemeClr>
            </a:solidFill>
          </a:ln>
        </p:spPr>
      </p:sp>
      <p:sp>
        <p:nvSpPr>
          <p:cNvPr id="13315" name="Rectangle 3"/>
          <p:cNvSpPr>
            <a:spLocks noGrp="1"/>
          </p:cNvSpPr>
          <p:nvPr>
            <p:ph type="body" idx="1"/>
          </p:nvPr>
        </p:nvSpPr>
        <p:spPr>
          <a:xfrm>
            <a:off x="412750" y="4852988"/>
            <a:ext cx="6029325" cy="3819525"/>
          </a:xfrm>
          <a:ln/>
        </p:spPr>
        <p:txBody>
          <a:bodyPr wrap="square" lIns="93272" tIns="46636" rIns="93272" bIns="46636" anchor="t" anchorCtr="0"/>
          <a:p>
            <a:pPr lvl="0"/>
            <a:r>
              <a:rPr lang="en-US" altLang="en-US" dirty="0"/>
              <a:t>Group Functions (continued)</a:t>
            </a:r>
            <a:endParaRPr lang="en-US" altLang="en-US" dirty="0"/>
          </a:p>
          <a:p>
            <a:pPr lvl="1"/>
            <a:r>
              <a:rPr lang="en-US" altLang="en-US" dirty="0"/>
              <a:t>You can use </a:t>
            </a:r>
            <a:r>
              <a:rPr lang="en-US" altLang="en-US" dirty="0">
                <a:solidFill>
                  <a:srgbClr val="FC0128"/>
                </a:solidFill>
              </a:rPr>
              <a:t>MAX </a:t>
            </a:r>
            <a:r>
              <a:rPr lang="en-US" altLang="en-US" dirty="0"/>
              <a:t>and </a:t>
            </a:r>
            <a:r>
              <a:rPr lang="en-US" altLang="en-US" dirty="0">
                <a:solidFill>
                  <a:srgbClr val="FC0128"/>
                </a:solidFill>
              </a:rPr>
              <a:t>MIN </a:t>
            </a:r>
            <a:r>
              <a:rPr lang="en-US" altLang="en-US" dirty="0"/>
              <a:t>functions for any datatype. The slide example displays the most junior and most senior employee. </a:t>
            </a:r>
            <a:endParaRPr lang="en-US" altLang="en-US" dirty="0"/>
          </a:p>
          <a:p>
            <a:pPr lvl="1"/>
            <a:r>
              <a:rPr lang="en-US" altLang="en-US" dirty="0"/>
              <a:t>The following example displays the employee name that is first and the employee name that is the last in an alphabetized list of all employees.</a:t>
            </a:r>
            <a:endParaRPr lang="en-US" altLang="en-US" dirty="0"/>
          </a:p>
          <a:p>
            <a:pPr lvl="1"/>
            <a:endParaRPr lang="en-US" altLang="en-US" dirty="0"/>
          </a:p>
          <a:p>
            <a:pPr lvl="1"/>
            <a:endParaRPr lang="en-US" altLang="en-US" dirty="0"/>
          </a:p>
          <a:p>
            <a:pPr lvl="1"/>
            <a:endParaRPr lang="en-US" altLang="en-US" b="1" dirty="0"/>
          </a:p>
          <a:p>
            <a:pPr lvl="1"/>
            <a:endParaRPr lang="en-US" altLang="en-US" b="1" dirty="0"/>
          </a:p>
          <a:p>
            <a:pPr lvl="1"/>
            <a:endParaRPr lang="en-US" altLang="en-US" b="1" dirty="0"/>
          </a:p>
          <a:p>
            <a:pPr lvl="1"/>
            <a:endParaRPr lang="en-US" altLang="en-US" sz="700" b="1" dirty="0"/>
          </a:p>
          <a:p>
            <a:pPr lvl="1"/>
            <a:r>
              <a:rPr lang="en-US" altLang="en-US" b="1" dirty="0"/>
              <a:t>Note:</a:t>
            </a:r>
            <a:r>
              <a:rPr lang="en-US" altLang="en-US" dirty="0"/>
              <a:t> AVG, SUM, VARIANCE, and STDDEV functions can be used only with numeric datatypes.</a:t>
            </a:r>
            <a:endParaRPr lang="en-US" altLang="en-US" dirty="0"/>
          </a:p>
        </p:txBody>
      </p:sp>
      <p:sp>
        <p:nvSpPr>
          <p:cNvPr id="13316" name="Rectangle 4"/>
          <p:cNvSpPr/>
          <p:nvPr/>
        </p:nvSpPr>
        <p:spPr>
          <a:xfrm>
            <a:off x="641350" y="5948363"/>
            <a:ext cx="5551488" cy="423862"/>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13317" name="Rectangle 5"/>
          <p:cNvSpPr/>
          <p:nvPr/>
        </p:nvSpPr>
        <p:spPr>
          <a:xfrm>
            <a:off x="166688" y="5961063"/>
            <a:ext cx="6062662" cy="433387"/>
          </a:xfrm>
          <a:prstGeom prst="rect">
            <a:avLst/>
          </a:prstGeom>
          <a:noFill/>
          <a:ln w="9525">
            <a:noFill/>
          </a:ln>
        </p:spPr>
        <p:txBody>
          <a:bodyPr lIns="91664" tIns="45028" rIns="91664" bIns="45028">
            <a:spAutoFit/>
          </a:bodyPr>
          <a:p>
            <a:pPr marL="450850" lvl="1" indent="0" defTabSz="881380">
              <a:spcBef>
                <a:spcPct val="0"/>
              </a:spcBef>
            </a:pPr>
            <a:r>
              <a:rPr lang="en-US" altLang="en-US" sz="1100" b="1" dirty="0">
                <a:latin typeface="Courier New" panose="02070309020205020404" pitchFamily="49" charset="0"/>
              </a:rPr>
              <a:t>SQL&gt; SELECT	MIN(ename), MAX(ename)</a:t>
            </a:r>
            <a:endParaRPr lang="en-US" altLang="en-US" sz="1100" b="1" dirty="0">
              <a:latin typeface="Courier New" panose="02070309020205020404" pitchFamily="49" charset="0"/>
            </a:endParaRPr>
          </a:p>
          <a:p>
            <a:pPr marL="450850" lvl="1" indent="0" defTabSz="881380">
              <a:spcBef>
                <a:spcPct val="0"/>
              </a:spcBef>
            </a:pPr>
            <a:r>
              <a:rPr lang="en-US" altLang="en-US" sz="1100" b="1" dirty="0">
                <a:latin typeface="Courier New" panose="02070309020205020404" pitchFamily="49" charset="0"/>
              </a:rPr>
              <a:t>  2  FROM	emp;</a:t>
            </a:r>
            <a:endParaRPr lang="en-US" altLang="en-US" sz="1100" b="1" dirty="0">
              <a:latin typeface="Courier New" panose="02070309020205020404" pitchFamily="49" charset="0"/>
            </a:endParaRPr>
          </a:p>
        </p:txBody>
      </p:sp>
      <p:sp>
        <p:nvSpPr>
          <p:cNvPr id="13318" name="Rectangle 6"/>
          <p:cNvSpPr/>
          <p:nvPr/>
        </p:nvSpPr>
        <p:spPr>
          <a:xfrm>
            <a:off x="641350" y="6507163"/>
            <a:ext cx="5551488" cy="554037"/>
          </a:xfrm>
          <a:prstGeom prst="rect">
            <a:avLst/>
          </a:prstGeom>
          <a:noFill/>
          <a:ln w="12700" cap="flat" cmpd="sng">
            <a:solidFill>
              <a:schemeClr val="tx1"/>
            </a:solidFill>
            <a:prstDash val="solid"/>
            <a:miter/>
            <a:headEnd type="none" w="med" len="med"/>
            <a:tailEnd type="none" w="med" len="med"/>
          </a:ln>
        </p:spPr>
        <p:txBody>
          <a:bodyPr wrap="none" anchor="ctr" anchorCtr="0"/>
          <a:p>
            <a:pPr lvl="0" eaLnBrk="1" hangingPunct="1">
              <a:spcBef>
                <a:spcPct val="0"/>
              </a:spcBef>
            </a:pPr>
            <a:endParaRPr lang="en-US" altLang="en-US" sz="2400" dirty="0"/>
          </a:p>
        </p:txBody>
      </p:sp>
      <p:sp>
        <p:nvSpPr>
          <p:cNvPr id="13319" name="Rectangle 7"/>
          <p:cNvSpPr/>
          <p:nvPr/>
        </p:nvSpPr>
        <p:spPr>
          <a:xfrm>
            <a:off x="166688" y="6508750"/>
            <a:ext cx="3586162" cy="604838"/>
          </a:xfrm>
          <a:prstGeom prst="rect">
            <a:avLst/>
          </a:prstGeom>
          <a:noFill/>
          <a:ln w="9525">
            <a:noFill/>
          </a:ln>
        </p:spPr>
        <p:txBody>
          <a:bodyPr lIns="91664" tIns="45028" rIns="91664" bIns="45028">
            <a:spAutoFit/>
          </a:bodyPr>
          <a:p>
            <a:pPr marL="450850" lvl="1" indent="0" defTabSz="881380">
              <a:spcBef>
                <a:spcPct val="0"/>
              </a:spcBef>
            </a:pPr>
            <a:r>
              <a:rPr lang="en-US" altLang="en-US" sz="1100" dirty="0">
                <a:latin typeface="Courier New" panose="02070309020205020404" pitchFamily="49" charset="0"/>
              </a:rPr>
              <a:t>MIN(ENAME) MAX(ENAME)</a:t>
            </a:r>
            <a:endParaRPr lang="en-US" altLang="en-US" sz="1100" dirty="0">
              <a:latin typeface="Courier New" panose="02070309020205020404" pitchFamily="49" charset="0"/>
            </a:endParaRPr>
          </a:p>
          <a:p>
            <a:pPr marL="450850" lvl="1" indent="0" defTabSz="881380">
              <a:spcBef>
                <a:spcPct val="0"/>
              </a:spcBef>
            </a:pPr>
            <a:r>
              <a:rPr lang="en-US" altLang="en-US" sz="1100" dirty="0">
                <a:latin typeface="Courier New" panose="02070309020205020404" pitchFamily="49" charset="0"/>
              </a:rPr>
              <a:t>---------- ----------</a:t>
            </a:r>
            <a:endParaRPr lang="en-US" altLang="en-US" sz="1100" dirty="0">
              <a:latin typeface="Courier New" panose="02070309020205020404" pitchFamily="49" charset="0"/>
            </a:endParaRPr>
          </a:p>
          <a:p>
            <a:pPr marL="450850" lvl="1" indent="0" defTabSz="881380">
              <a:spcBef>
                <a:spcPct val="0"/>
              </a:spcBef>
            </a:pPr>
            <a:r>
              <a:rPr lang="en-US" altLang="en-US" sz="1100" dirty="0">
                <a:latin typeface="Courier New" panose="02070309020205020404" pitchFamily="49" charset="0"/>
              </a:rPr>
              <a:t>ADAMS      WARD</a:t>
            </a:r>
            <a:endParaRPr lang="en-US" altLang="en-US" sz="1100" dirty="0">
              <a:latin typeface="Courier New" panose="02070309020205020404" pitchFamily="49"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p:nvPr/>
        </p:nvSpPr>
        <p:spPr>
          <a:xfrm>
            <a:off x="3881438" y="0"/>
            <a:ext cx="2978150" cy="465138"/>
          </a:xfrm>
          <a:prstGeom prst="rect">
            <a:avLst/>
          </a:prstGeom>
          <a:noFill/>
          <a:ln w="9525">
            <a:noFill/>
          </a:ln>
        </p:spPr>
        <p:txBody>
          <a:bodyPr wrap="none" anchor="ctr" anchorCtr="0"/>
          <a:p>
            <a:pPr lvl="0" eaLnBrk="1" hangingPunct="1">
              <a:spcBef>
                <a:spcPct val="0"/>
              </a:spcBef>
            </a:pPr>
            <a:endParaRPr lang="en-US" altLang="en-US" sz="2400" dirty="0"/>
          </a:p>
        </p:txBody>
      </p:sp>
      <p:sp>
        <p:nvSpPr>
          <p:cNvPr id="15363" name="Rectangle 3"/>
          <p:cNvSpPr/>
          <p:nvPr/>
        </p:nvSpPr>
        <p:spPr>
          <a:xfrm>
            <a:off x="-3175" y="0"/>
            <a:ext cx="2974975" cy="465138"/>
          </a:xfrm>
          <a:prstGeom prst="rect">
            <a:avLst/>
          </a:prstGeom>
          <a:noFill/>
          <a:ln w="9525">
            <a:noFill/>
          </a:ln>
        </p:spPr>
        <p:txBody>
          <a:bodyPr wrap="none" anchor="ctr" anchorCtr="0"/>
          <a:p>
            <a:pPr lvl="0" eaLnBrk="1" hangingPunct="1">
              <a:spcBef>
                <a:spcPct val="0"/>
              </a:spcBef>
            </a:pPr>
            <a:endParaRPr lang="en-US" altLang="en-US" sz="2400" dirty="0"/>
          </a:p>
        </p:txBody>
      </p:sp>
      <p:sp>
        <p:nvSpPr>
          <p:cNvPr id="15364" name="Rectangle 4"/>
          <p:cNvSpPr>
            <a:spLocks noGrp="1"/>
          </p:cNvSpPr>
          <p:nvPr>
            <p:ph type="body" idx="1"/>
          </p:nvPr>
        </p:nvSpPr>
        <p:spPr>
          <a:xfrm>
            <a:off x="412750" y="4852988"/>
            <a:ext cx="6029325" cy="3819525"/>
          </a:xfrm>
          <a:ln/>
        </p:spPr>
        <p:txBody>
          <a:bodyPr wrap="square" lIns="93272" tIns="46636" rIns="93272" bIns="46636" anchor="t" anchorCtr="0"/>
          <a:p>
            <a:pPr lvl="0"/>
            <a:r>
              <a:rPr lang="en-US" altLang="en-US" dirty="0"/>
              <a:t>Group Functions</a:t>
            </a:r>
            <a:endParaRPr lang="en-US" altLang="en-US" dirty="0"/>
          </a:p>
          <a:p>
            <a:pPr lvl="1"/>
            <a:r>
              <a:rPr lang="en-US" altLang="en-US" dirty="0"/>
              <a:t>You can use </a:t>
            </a:r>
            <a:r>
              <a:rPr lang="en-US" altLang="en-US" dirty="0">
                <a:solidFill>
                  <a:srgbClr val="FC0128"/>
                </a:solidFill>
              </a:rPr>
              <a:t>AVG,</a:t>
            </a:r>
            <a:r>
              <a:rPr lang="en-US" altLang="en-US" dirty="0"/>
              <a:t> </a:t>
            </a:r>
            <a:r>
              <a:rPr lang="en-US" altLang="en-US" dirty="0">
                <a:solidFill>
                  <a:srgbClr val="FC0128"/>
                </a:solidFill>
              </a:rPr>
              <a:t>SUM,</a:t>
            </a:r>
            <a:r>
              <a:rPr lang="en-US" altLang="en-US" dirty="0"/>
              <a:t> MIN, and MAX functions against columns that can store numeric data. The example on the slide displays the average, highest, lowest, and sum of monthly salaries for all salespeople.</a:t>
            </a:r>
            <a:endParaRPr lang="en-US" altLang="en-US" dirty="0"/>
          </a:p>
          <a:p>
            <a:pPr lvl="0"/>
            <a:endParaRPr lang="en-US" altLang="en-US" b="1" dirty="0">
              <a:latin typeface="Times New Roman" panose="02020603050405020304" pitchFamily="18" charset="0"/>
            </a:endParaRPr>
          </a:p>
        </p:txBody>
      </p:sp>
      <p:sp>
        <p:nvSpPr>
          <p:cNvPr id="15365" name="Rectangle 5"/>
          <p:cNvSpPr>
            <a:spLocks noGrp="1" noRot="1" noTextEdit="1"/>
          </p:cNvSpPr>
          <p:nvPr>
            <p:ph type="sldImg"/>
          </p:nvPr>
        </p:nvSpPr>
        <p:spPr>
          <a:xfrm>
            <a:off x="436563" y="158750"/>
            <a:ext cx="5980112" cy="4484688"/>
          </a:xfrm>
          <a:ln w="12700">
            <a:solidFill>
              <a:schemeClr val="tx1">
                <a:alpha val="100000"/>
              </a:schemeClr>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body" idx="1"/>
          </p:nvPr>
        </p:nvSpPr>
        <p:spPr>
          <a:xfrm>
            <a:off x="412750" y="4852988"/>
            <a:ext cx="6029325" cy="3819525"/>
          </a:xfrm>
          <a:ln/>
        </p:spPr>
        <p:txBody>
          <a:bodyPr wrap="square" lIns="93272" tIns="46636" rIns="93272" bIns="46636" anchor="t" anchorCtr="0"/>
          <a:p>
            <a:pPr lvl="0" defTabSz="403225"/>
            <a:r>
              <a:rPr lang="en-US" altLang="en-US" dirty="0"/>
              <a:t>The COUNT Function</a:t>
            </a:r>
            <a:endParaRPr lang="en-US" altLang="en-US" dirty="0"/>
          </a:p>
          <a:p>
            <a:pPr marL="114300" lvl="1" indent="0" defTabSz="403225"/>
            <a:r>
              <a:rPr lang="en-US" altLang="en-US" dirty="0"/>
              <a:t>The </a:t>
            </a:r>
            <a:r>
              <a:rPr lang="en-US" altLang="en-US" dirty="0">
                <a:solidFill>
                  <a:srgbClr val="FC0128"/>
                </a:solidFill>
              </a:rPr>
              <a:t>COUNT </a:t>
            </a:r>
            <a:r>
              <a:rPr lang="en-US" altLang="en-US" dirty="0"/>
              <a:t>function has two formats:</a:t>
            </a:r>
            <a:endParaRPr lang="en-US" altLang="en-US" dirty="0"/>
          </a:p>
          <a:p>
            <a:pPr marL="449580" lvl="2" indent="-214630" defTabSz="403225"/>
            <a:r>
              <a:rPr lang="en-US" altLang="en-US" dirty="0"/>
              <a:t> COUNT(*) </a:t>
            </a:r>
            <a:endParaRPr lang="en-US" altLang="en-US" dirty="0"/>
          </a:p>
          <a:p>
            <a:pPr marL="449580" lvl="2" indent="-214630" defTabSz="403225"/>
            <a:r>
              <a:rPr lang="en-US" altLang="en-US" dirty="0"/>
              <a:t> COUNT(</a:t>
            </a:r>
            <a:r>
              <a:rPr lang="en-US" altLang="en-US" i="1" dirty="0"/>
              <a:t>expr</a:t>
            </a:r>
            <a:r>
              <a:rPr lang="en-US" altLang="en-US" dirty="0"/>
              <a:t>)</a:t>
            </a:r>
            <a:endParaRPr lang="en-US" altLang="en-US" dirty="0"/>
          </a:p>
          <a:p>
            <a:pPr marL="114300" lvl="1" indent="0" defTabSz="403225"/>
            <a:r>
              <a:rPr lang="en-US" altLang="en-US" dirty="0"/>
              <a:t>COUNT(*) returns the number of rows in a table, including duplicate rows and rows containing null values in any of the columns. If a WHERE clause is included in the SELECT statement, COUNT(*) returns the number of rows that satisfies the condition in the WHERE clause. </a:t>
            </a:r>
            <a:endParaRPr lang="en-US" altLang="en-US" dirty="0"/>
          </a:p>
          <a:p>
            <a:pPr marL="114300" lvl="1" indent="0" defTabSz="403225"/>
            <a:r>
              <a:rPr lang="en-US" altLang="en-US" dirty="0"/>
              <a:t>In contrast, COUNT(</a:t>
            </a:r>
            <a:r>
              <a:rPr lang="en-US" altLang="en-US" i="1" dirty="0"/>
              <a:t>expr</a:t>
            </a:r>
            <a:r>
              <a:rPr lang="en-US" altLang="en-US" dirty="0"/>
              <a:t>) returns the number of nonnull rows in the column identified by </a:t>
            </a:r>
            <a:r>
              <a:rPr lang="en-US" altLang="en-US" i="1" dirty="0"/>
              <a:t>expr</a:t>
            </a:r>
            <a:r>
              <a:rPr lang="en-US" altLang="en-US" dirty="0"/>
              <a:t>. </a:t>
            </a:r>
            <a:endParaRPr lang="en-US" altLang="en-US" dirty="0"/>
          </a:p>
          <a:p>
            <a:pPr marL="114300" lvl="1" indent="0" defTabSz="403225"/>
            <a:r>
              <a:rPr lang="en-US" altLang="en-US" dirty="0"/>
              <a:t>The slide example displays the number of employees in department 30.</a:t>
            </a:r>
            <a:endParaRPr lang="en-US" altLang="en-US" dirty="0"/>
          </a:p>
          <a:p>
            <a:pPr marL="114300" lvl="1" indent="0" defTabSz="403225"/>
            <a:endParaRPr lang="en-US" altLang="en-US" dirty="0"/>
          </a:p>
          <a:p>
            <a:pPr marL="114300" lvl="1" indent="0" defTabSz="403225"/>
            <a:endParaRPr lang="en-US" altLang="en-US" dirty="0"/>
          </a:p>
          <a:p>
            <a:pPr marL="114300" lvl="1" indent="0" defTabSz="403225"/>
            <a:endParaRPr lang="en-US" altLang="en-US" dirty="0"/>
          </a:p>
          <a:p>
            <a:pPr marL="114300" lvl="1" indent="0" defTabSz="403225"/>
            <a:endParaRPr lang="en-US" altLang="en-US" dirty="0"/>
          </a:p>
          <a:p>
            <a:pPr marL="114300" lvl="1" indent="0" defTabSz="403225"/>
            <a:endParaRPr lang="en-US" altLang="en-US" dirty="0"/>
          </a:p>
          <a:p>
            <a:pPr lvl="0" defTabSz="403225"/>
            <a:r>
              <a:rPr lang="en-US" altLang="en-US" dirty="0">
                <a:solidFill>
                  <a:schemeClr val="accent2"/>
                </a:solidFill>
              </a:rPr>
              <a:t>Class Management Note</a:t>
            </a:r>
            <a:endParaRPr lang="en-US" altLang="en-US" dirty="0">
              <a:solidFill>
                <a:schemeClr val="accent2"/>
              </a:solidFill>
            </a:endParaRPr>
          </a:p>
          <a:p>
            <a:pPr marL="114300" lvl="1" indent="0" defTabSz="403225"/>
            <a:r>
              <a:rPr lang="en-US" altLang="en-US" dirty="0">
                <a:solidFill>
                  <a:schemeClr val="accent2"/>
                </a:solidFill>
              </a:rPr>
              <a:t>Demo: </a:t>
            </a:r>
            <a:r>
              <a:rPr lang="en-US" altLang="en-US" i="1" dirty="0">
                <a:solidFill>
                  <a:schemeClr val="accent2"/>
                </a:solidFill>
              </a:rPr>
              <a:t>l5count1.sql, l5count2.sql</a:t>
            </a:r>
            <a:endParaRPr lang="en-US" altLang="en-US" i="1" dirty="0">
              <a:solidFill>
                <a:schemeClr val="accent2"/>
              </a:solidFill>
            </a:endParaRPr>
          </a:p>
          <a:p>
            <a:pPr marL="114300" lvl="1" indent="0" defTabSz="403225"/>
            <a:r>
              <a:rPr lang="en-US" altLang="en-US" dirty="0">
                <a:solidFill>
                  <a:schemeClr val="accent2"/>
                </a:solidFill>
              </a:rPr>
              <a:t>Purpose: To illustrate using the COUNT(*) and COUNT(</a:t>
            </a:r>
            <a:r>
              <a:rPr lang="en-US" altLang="en-US" i="1" dirty="0">
                <a:solidFill>
                  <a:schemeClr val="accent2"/>
                </a:solidFill>
              </a:rPr>
              <a:t>expr</a:t>
            </a:r>
            <a:r>
              <a:rPr lang="en-US" altLang="en-US" dirty="0">
                <a:solidFill>
                  <a:schemeClr val="accent2"/>
                </a:solidFill>
              </a:rPr>
              <a:t>) functions.</a:t>
            </a:r>
            <a:endParaRPr lang="en-US" altLang="en-US" dirty="0">
              <a:solidFill>
                <a:schemeClr val="accent2"/>
              </a:solidFill>
            </a:endParaRPr>
          </a:p>
        </p:txBody>
      </p:sp>
      <p:sp>
        <p:nvSpPr>
          <p:cNvPr id="17411" name="Rectangle 3"/>
          <p:cNvSpPr>
            <a:spLocks noGrp="1" noRot="1" noTextEdit="1"/>
          </p:cNvSpPr>
          <p:nvPr>
            <p:ph type="sldImg"/>
          </p:nvPr>
        </p:nvSpPr>
        <p:spPr>
          <a:xfrm>
            <a:off x="436563" y="158750"/>
            <a:ext cx="5980112" cy="4484688"/>
          </a:xfrm>
          <a:ln w="12700">
            <a:solidFill>
              <a:schemeClr val="tx1">
                <a:alpha val="100000"/>
              </a:schemeClr>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228600"/>
            <a:ext cx="2068513" cy="593725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33388" y="228600"/>
            <a:ext cx="6056312" cy="59372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3388" y="228600"/>
            <a:ext cx="8277225" cy="12192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433388" y="1524000"/>
            <a:ext cx="4062412" cy="46418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524000"/>
            <a:ext cx="4062413" cy="46418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33388" y="1524000"/>
            <a:ext cx="4062412"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524000"/>
            <a:ext cx="4062413"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228600"/>
            <a:ext cx="2068513" cy="593725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33388" y="228600"/>
            <a:ext cx="6056312" cy="59372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3388" y="228600"/>
            <a:ext cx="8277225" cy="12192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433388" y="1524000"/>
            <a:ext cx="4062412" cy="46418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524000"/>
            <a:ext cx="4062413" cy="46418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33388" y="1524000"/>
            <a:ext cx="4062412"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524000"/>
            <a:ext cx="4062413"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p:sp>
        <p:nvSpPr>
          <p:cNvPr id="1026" name="Rectangle 2"/>
          <p:cNvSpPr>
            <a:spLocks noGrp="1"/>
          </p:cNvSpPr>
          <p:nvPr>
            <p:ph type="title"/>
          </p:nvPr>
        </p:nvSpPr>
        <p:spPr>
          <a:xfrm>
            <a:off x="433388" y="228600"/>
            <a:ext cx="8277225" cy="1219200"/>
          </a:xfrm>
          <a:prstGeom prst="rect">
            <a:avLst/>
          </a:prstGeom>
          <a:noFill/>
          <a:ln w="9525">
            <a:noFill/>
          </a:ln>
        </p:spPr>
        <p:txBody>
          <a:bodyPr anchor="ctr" anchorCtr="0"/>
          <a:p>
            <a:pPr lvl="0"/>
            <a:r>
              <a:rPr lang="de-DE" altLang="en-US" dirty="0"/>
              <a:t>Titel bearbeiten</a:t>
            </a:r>
            <a:endParaRPr lang="de-DE" altLang="en-US" dirty="0"/>
          </a:p>
        </p:txBody>
      </p:sp>
      <p:sp>
        <p:nvSpPr>
          <p:cNvPr id="1027" name="Rectangle 3"/>
          <p:cNvSpPr>
            <a:spLocks noGrp="1"/>
          </p:cNvSpPr>
          <p:nvPr>
            <p:ph type="body" idx="1"/>
          </p:nvPr>
        </p:nvSpPr>
        <p:spPr>
          <a:xfrm>
            <a:off x="433388" y="1524000"/>
            <a:ext cx="8277225" cy="4641850"/>
          </a:xfrm>
          <a:prstGeom prst="rect">
            <a:avLst/>
          </a:prstGeom>
          <a:noFill/>
          <a:ln w="9525">
            <a:noFill/>
          </a:ln>
        </p:spPr>
        <p:txBody>
          <a:bodyPr/>
          <a:p>
            <a:pPr lvl="0"/>
            <a:r>
              <a:rPr lang="de-DE" altLang="en-US" dirty="0"/>
              <a:t>Erste Ebene</a:t>
            </a:r>
            <a:endParaRPr lang="de-DE" altLang="en-US" dirty="0"/>
          </a:p>
          <a:p>
            <a:pPr lvl="1"/>
            <a:r>
              <a:rPr lang="de-DE" altLang="en-US" dirty="0"/>
              <a:t>Zweite Ebene</a:t>
            </a:r>
            <a:endParaRPr lang="de-DE" altLang="en-US" dirty="0"/>
          </a:p>
          <a:p>
            <a:pPr lvl="2"/>
            <a:r>
              <a:rPr lang="de-DE" altLang="en-US" dirty="0"/>
              <a:t>Dritte Ebene</a:t>
            </a:r>
            <a:endParaRPr lang="de-DE" altLang="en-US" dirty="0"/>
          </a:p>
          <a:p>
            <a:pPr lvl="3"/>
            <a:r>
              <a:rPr lang="de-DE" altLang="en-US" dirty="0"/>
              <a:t>Vierte Ebene</a:t>
            </a:r>
            <a:endParaRPr lang="de-DE" altLang="en-US" dirty="0"/>
          </a:p>
          <a:p>
            <a:pPr lvl="4"/>
            <a:r>
              <a:rPr lang="de-DE" altLang="en-US" dirty="0"/>
              <a:t>Fünfte Ebene</a:t>
            </a:r>
            <a:endParaRPr lang="de-DE" altLang="en-US" dirty="0"/>
          </a:p>
        </p:txBody>
      </p:sp>
      <p:sp>
        <p:nvSpPr>
          <p:cNvPr id="4100" name="Rectangle 4"/>
          <p:cNvSpPr>
            <a:spLocks noGrp="1" noChangeArrowheads="1"/>
          </p:cNvSpPr>
          <p:nvPr>
            <p:ph type="dt" sz="half" idx="2"/>
          </p:nvPr>
        </p:nvSpPr>
        <p:spPr bwMode="auto">
          <a:xfrm>
            <a:off x="4211638" y="6569075"/>
            <a:ext cx="1905000" cy="315913"/>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9" name="Rectangle 14"/>
          <p:cNvSpPr>
            <a:spLocks noChangeArrowheads="1"/>
          </p:cNvSpPr>
          <p:nvPr/>
        </p:nvSpPr>
        <p:spPr bwMode="auto">
          <a:xfrm>
            <a:off x="395288" y="1125538"/>
            <a:ext cx="8748713" cy="73025"/>
          </a:xfrm>
          <a:prstGeom prst="rect">
            <a:avLst/>
          </a:prstGeom>
          <a:gradFill rotWithShape="1">
            <a:gsLst>
              <a:gs pos="0">
                <a:srgbClr val="800000"/>
              </a:gs>
              <a:gs pos="100000">
                <a:srgbClr val="FF8585">
                  <a:alpha val="0"/>
                </a:srgbClr>
              </a:gs>
            </a:gsLst>
            <a:lin ang="0" scaled="1"/>
          </a:gra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0" name="Rectangle 10"/>
          <p:cNvSpPr>
            <a:spLocks noChangeArrowheads="1"/>
          </p:cNvSpPr>
          <p:nvPr/>
        </p:nvSpPr>
        <p:spPr bwMode="auto">
          <a:xfrm>
            <a:off x="0" y="6569075"/>
            <a:ext cx="9167813" cy="315913"/>
          </a:xfrm>
          <a:prstGeom prst="rect">
            <a:avLst/>
          </a:prstGeom>
          <a:gradFill rotWithShape="1">
            <a:gsLst>
              <a:gs pos="0">
                <a:srgbClr val="800000"/>
              </a:gs>
              <a:gs pos="100000">
                <a:srgbClr val="FF8585">
                  <a:alpha val="0"/>
                </a:srgbClr>
              </a:gs>
            </a:gsLst>
            <a:lin ang="0" scaled="1"/>
          </a:gra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1" name="Text Box 11"/>
          <p:cNvSpPr txBox="1">
            <a:spLocks noChangeArrowheads="1"/>
          </p:cNvSpPr>
          <p:nvPr/>
        </p:nvSpPr>
        <p:spPr bwMode="auto">
          <a:xfrm>
            <a:off x="-36512" y="6583363"/>
            <a:ext cx="5905500" cy="244475"/>
          </a:xfrm>
          <a:prstGeom prst="rect">
            <a:avLst/>
          </a:prstGeom>
          <a:noFill/>
          <a:ln>
            <a:noFill/>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de-DE" altLang="en-US" sz="10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 2009</a:t>
            </a:r>
            <a:r>
              <a:rPr kumimoji="0" lang="de-DE" altLang="en-US" sz="10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rPr>
              <a:t>   Punjab University College of Information Technology (PUCIT) </a:t>
            </a:r>
            <a:endParaRPr kumimoji="0" lang="de-DE" altLang="en-US" sz="1000" b="0" i="0" u="none" strike="noStrike" kern="1200" cap="none" spc="0" normalizeH="0" baseline="0" noProof="0">
              <a:ln>
                <a:noFill/>
              </a:ln>
              <a:solidFill>
                <a:srgbClr val="FFFF00"/>
              </a:solidFill>
              <a:effectLst/>
              <a:uLnTx/>
              <a:uFillTx/>
              <a:latin typeface="Arial" panose="020B0604020202020204" pitchFamily="34" charset="0"/>
              <a:ea typeface="+mn-ea"/>
              <a:cs typeface="+mn-cs"/>
            </a:endParaRPr>
          </a:p>
        </p:txBody>
      </p:sp>
      <p:sp>
        <p:nvSpPr>
          <p:cNvPr id="4108" name="Rectangle 12"/>
          <p:cNvSpPr>
            <a:spLocks noChangeArrowheads="1"/>
          </p:cNvSpPr>
          <p:nvPr/>
        </p:nvSpPr>
        <p:spPr bwMode="auto">
          <a:xfrm>
            <a:off x="7596188" y="6640513"/>
            <a:ext cx="1905000" cy="215900"/>
          </a:xfrm>
          <a:prstGeom prst="rect">
            <a:avLst/>
          </a:prstGeom>
          <a:noFill/>
          <a:ln w="9525">
            <a:noFill/>
            <a:miter lim="800000"/>
          </a:ln>
          <a:effectLst/>
        </p:spPr>
        <p:txBody>
          <a:bodyPr/>
          <a:p>
            <a:pPr lvl="0" algn="ctr" eaLnBrk="1" hangingPunct="1">
              <a:buNone/>
            </a:pPr>
            <a:r>
              <a:rPr lang="de-DE" altLang="en-US" sz="1000" dirty="0">
                <a:latin typeface="Arial" panose="020B0604020202020204" pitchFamily="34" charset="0"/>
              </a:rPr>
              <a:t>Slide </a:t>
            </a:r>
            <a:fld id="{9A0DB2DC-4C9A-4742-B13C-FB6460FD3503}" type="slidenum">
              <a:rPr lang="de-DE" altLang="en-US" sz="1000" dirty="0">
                <a:latin typeface="Arial" panose="020B0604020202020204" pitchFamily="34" charset="0"/>
              </a:rPr>
            </a:fld>
            <a:endParaRPr lang="de-DE" altLang="en-US" sz="1000"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anose="020B0604020202020204" pitchFamily="34" charset="0"/>
        </a:defRPr>
      </a:lvl2pPr>
      <a:lvl3pPr algn="l" rtl="0" eaLnBrk="0" fontAlgn="base" hangingPunct="0">
        <a:spcBef>
          <a:spcPct val="0"/>
        </a:spcBef>
        <a:spcAft>
          <a:spcPct val="0"/>
        </a:spcAft>
        <a:defRPr sz="4000">
          <a:solidFill>
            <a:schemeClr val="tx2"/>
          </a:solidFill>
          <a:latin typeface="Arial" panose="020B0604020202020204" pitchFamily="34" charset="0"/>
        </a:defRPr>
      </a:lvl3pPr>
      <a:lvl4pPr algn="l" rtl="0" eaLnBrk="0" fontAlgn="base" hangingPunct="0">
        <a:spcBef>
          <a:spcPct val="0"/>
        </a:spcBef>
        <a:spcAft>
          <a:spcPct val="0"/>
        </a:spcAft>
        <a:defRPr sz="4000">
          <a:solidFill>
            <a:schemeClr val="tx2"/>
          </a:solidFill>
          <a:latin typeface="Arial" panose="020B0604020202020204" pitchFamily="34" charset="0"/>
        </a:defRPr>
      </a:lvl4pPr>
      <a:lvl5pPr algn="l" rtl="0" eaLnBrk="0" fontAlgn="base" hangingPunct="0">
        <a:spcBef>
          <a:spcPct val="0"/>
        </a:spcBef>
        <a:spcAft>
          <a:spcPct val="0"/>
        </a:spcAft>
        <a:defRPr sz="4000">
          <a:solidFill>
            <a:schemeClr val="tx2"/>
          </a:solidFill>
          <a:latin typeface="Arial" panose="020B0604020202020204" pitchFamily="34" charset="0"/>
        </a:defRPr>
      </a:lvl5pPr>
      <a:lvl6pPr marL="457200" algn="l" rtl="0" fontAlgn="base">
        <a:spcBef>
          <a:spcPct val="0"/>
        </a:spcBef>
        <a:spcAft>
          <a:spcPct val="0"/>
        </a:spcAft>
        <a:defRPr sz="4000">
          <a:solidFill>
            <a:schemeClr val="tx2"/>
          </a:solidFill>
          <a:latin typeface="Arial" panose="020B0604020202020204" pitchFamily="34" charset="0"/>
        </a:defRPr>
      </a:lvl6pPr>
      <a:lvl7pPr marL="914400" algn="l" rtl="0" fontAlgn="base">
        <a:spcBef>
          <a:spcPct val="0"/>
        </a:spcBef>
        <a:spcAft>
          <a:spcPct val="0"/>
        </a:spcAft>
        <a:defRPr sz="4000">
          <a:solidFill>
            <a:schemeClr val="tx2"/>
          </a:solidFill>
          <a:latin typeface="Arial" panose="020B0604020202020204" pitchFamily="34" charset="0"/>
        </a:defRPr>
      </a:lvl7pPr>
      <a:lvl8pPr marL="1371600" algn="l" rtl="0" fontAlgn="base">
        <a:spcBef>
          <a:spcPct val="0"/>
        </a:spcBef>
        <a:spcAft>
          <a:spcPct val="0"/>
        </a:spcAft>
        <a:defRPr sz="4000">
          <a:solidFill>
            <a:schemeClr val="tx2"/>
          </a:solidFill>
          <a:latin typeface="Arial" panose="020B0604020202020204" pitchFamily="34" charset="0"/>
        </a:defRPr>
      </a:lvl8pPr>
      <a:lvl9pPr marL="1828800" algn="l" rtl="0" fontAlgn="base">
        <a:spcBef>
          <a:spcPct val="0"/>
        </a:spcBef>
        <a:spcAft>
          <a:spcPct val="0"/>
        </a:spcAft>
        <a:defRPr sz="40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p:sp>
        <p:nvSpPr>
          <p:cNvPr id="1026" name="Rectangle 2"/>
          <p:cNvSpPr>
            <a:spLocks noGrp="1"/>
          </p:cNvSpPr>
          <p:nvPr>
            <p:ph type="title"/>
          </p:nvPr>
        </p:nvSpPr>
        <p:spPr>
          <a:xfrm>
            <a:off x="433388" y="228600"/>
            <a:ext cx="8277225" cy="1219200"/>
          </a:xfrm>
          <a:prstGeom prst="rect">
            <a:avLst/>
          </a:prstGeom>
          <a:noFill/>
          <a:ln w="9525">
            <a:noFill/>
          </a:ln>
        </p:spPr>
        <p:txBody>
          <a:bodyPr anchor="ctr" anchorCtr="0"/>
          <a:p>
            <a:pPr lvl="0"/>
            <a:r>
              <a:rPr lang="de-DE" altLang="en-US" dirty="0"/>
              <a:t>Titel bearbeiten</a:t>
            </a:r>
            <a:endParaRPr lang="de-DE" altLang="en-US" dirty="0"/>
          </a:p>
        </p:txBody>
      </p:sp>
      <p:sp>
        <p:nvSpPr>
          <p:cNvPr id="1027" name="Rectangle 3"/>
          <p:cNvSpPr>
            <a:spLocks noGrp="1"/>
          </p:cNvSpPr>
          <p:nvPr>
            <p:ph type="body" idx="1"/>
          </p:nvPr>
        </p:nvSpPr>
        <p:spPr>
          <a:xfrm>
            <a:off x="433388" y="1524000"/>
            <a:ext cx="8277225" cy="4641850"/>
          </a:xfrm>
          <a:prstGeom prst="rect">
            <a:avLst/>
          </a:prstGeom>
          <a:noFill/>
          <a:ln w="9525">
            <a:noFill/>
          </a:ln>
        </p:spPr>
        <p:txBody>
          <a:bodyPr/>
          <a:p>
            <a:pPr lvl="0"/>
            <a:r>
              <a:rPr lang="de-DE" altLang="en-US" dirty="0"/>
              <a:t>Erste Ebene</a:t>
            </a:r>
            <a:endParaRPr lang="de-DE" altLang="en-US" dirty="0"/>
          </a:p>
          <a:p>
            <a:pPr lvl="1"/>
            <a:r>
              <a:rPr lang="de-DE" altLang="en-US" dirty="0"/>
              <a:t>Zweite Ebene</a:t>
            </a:r>
            <a:endParaRPr lang="de-DE" altLang="en-US" dirty="0"/>
          </a:p>
          <a:p>
            <a:pPr lvl="2"/>
            <a:r>
              <a:rPr lang="de-DE" altLang="en-US" dirty="0"/>
              <a:t>Dritte Ebene</a:t>
            </a:r>
            <a:endParaRPr lang="de-DE" altLang="en-US" dirty="0"/>
          </a:p>
          <a:p>
            <a:pPr lvl="3"/>
            <a:r>
              <a:rPr lang="de-DE" altLang="en-US" dirty="0"/>
              <a:t>Vierte Ebene</a:t>
            </a:r>
            <a:endParaRPr lang="de-DE" altLang="en-US" dirty="0"/>
          </a:p>
          <a:p>
            <a:pPr lvl="4"/>
            <a:r>
              <a:rPr lang="de-DE" altLang="en-US" dirty="0"/>
              <a:t>Fünfte Ebene</a:t>
            </a:r>
            <a:endParaRPr lang="de-DE" altLang="en-US" dirty="0"/>
          </a:p>
        </p:txBody>
      </p:sp>
      <p:sp>
        <p:nvSpPr>
          <p:cNvPr id="4100" name="Rectangle 4"/>
          <p:cNvSpPr>
            <a:spLocks noGrp="1" noChangeArrowheads="1"/>
          </p:cNvSpPr>
          <p:nvPr>
            <p:ph type="dt" sz="half" idx="2"/>
          </p:nvPr>
        </p:nvSpPr>
        <p:spPr bwMode="auto">
          <a:xfrm>
            <a:off x="4211638" y="6569075"/>
            <a:ext cx="1905000" cy="315913"/>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9" name="Rectangle 14"/>
          <p:cNvSpPr>
            <a:spLocks noChangeArrowheads="1"/>
          </p:cNvSpPr>
          <p:nvPr/>
        </p:nvSpPr>
        <p:spPr bwMode="auto">
          <a:xfrm>
            <a:off x="395288" y="1125538"/>
            <a:ext cx="8748713" cy="73025"/>
          </a:xfrm>
          <a:prstGeom prst="rect">
            <a:avLst/>
          </a:prstGeom>
          <a:gradFill rotWithShape="1">
            <a:gsLst>
              <a:gs pos="0">
                <a:srgbClr val="800000"/>
              </a:gs>
              <a:gs pos="100000">
                <a:srgbClr val="FF8585">
                  <a:alpha val="0"/>
                </a:srgbClr>
              </a:gs>
            </a:gsLst>
            <a:lin ang="0" scaled="1"/>
          </a:gra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0" name="Rectangle 10"/>
          <p:cNvSpPr>
            <a:spLocks noChangeArrowheads="1"/>
          </p:cNvSpPr>
          <p:nvPr/>
        </p:nvSpPr>
        <p:spPr bwMode="auto">
          <a:xfrm>
            <a:off x="0" y="6569075"/>
            <a:ext cx="9167813" cy="315913"/>
          </a:xfrm>
          <a:prstGeom prst="rect">
            <a:avLst/>
          </a:prstGeom>
          <a:gradFill rotWithShape="1">
            <a:gsLst>
              <a:gs pos="0">
                <a:srgbClr val="800000"/>
              </a:gs>
              <a:gs pos="100000">
                <a:srgbClr val="FF8585">
                  <a:alpha val="0"/>
                </a:srgbClr>
              </a:gs>
            </a:gsLst>
            <a:lin ang="0" scaled="1"/>
          </a:gra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1" name="Text Box 11"/>
          <p:cNvSpPr txBox="1">
            <a:spLocks noChangeArrowheads="1"/>
          </p:cNvSpPr>
          <p:nvPr/>
        </p:nvSpPr>
        <p:spPr bwMode="auto">
          <a:xfrm>
            <a:off x="-36512" y="6583363"/>
            <a:ext cx="5905500" cy="244475"/>
          </a:xfrm>
          <a:prstGeom prst="rect">
            <a:avLst/>
          </a:prstGeom>
          <a:noFill/>
          <a:ln>
            <a:noFill/>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de-DE" altLang="en-US" sz="10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 2009</a:t>
            </a:r>
            <a:r>
              <a:rPr kumimoji="0" lang="de-DE" altLang="en-US" sz="1000" b="0" i="0" u="none" strike="noStrike" kern="1200" cap="none" spc="0" normalizeH="0" baseline="0" noProof="0">
                <a:ln>
                  <a:noFill/>
                </a:ln>
                <a:solidFill>
                  <a:srgbClr val="FFFF00"/>
                </a:solidFill>
                <a:effectLst/>
                <a:uLnTx/>
                <a:uFillTx/>
                <a:latin typeface="Arial" panose="020B0604020202020204" pitchFamily="34" charset="0"/>
                <a:ea typeface="+mn-ea"/>
                <a:cs typeface="Arial" panose="020B0604020202020204" pitchFamily="34" charset="0"/>
              </a:rPr>
              <a:t>   Punjab University College of Information Technology (PUCIT) </a:t>
            </a:r>
            <a:endParaRPr kumimoji="0" lang="de-DE" altLang="en-US" sz="1000" b="0" i="0" u="none" strike="noStrike" kern="1200" cap="none" spc="0" normalizeH="0" baseline="0" noProof="0">
              <a:ln>
                <a:noFill/>
              </a:ln>
              <a:solidFill>
                <a:srgbClr val="FFFF00"/>
              </a:solidFill>
              <a:effectLst/>
              <a:uLnTx/>
              <a:uFillTx/>
              <a:latin typeface="Arial" panose="020B0604020202020204" pitchFamily="34" charset="0"/>
              <a:ea typeface="+mn-ea"/>
              <a:cs typeface="+mn-cs"/>
            </a:endParaRPr>
          </a:p>
        </p:txBody>
      </p:sp>
      <p:sp>
        <p:nvSpPr>
          <p:cNvPr id="4108" name="Rectangle 12"/>
          <p:cNvSpPr>
            <a:spLocks noChangeArrowheads="1"/>
          </p:cNvSpPr>
          <p:nvPr/>
        </p:nvSpPr>
        <p:spPr bwMode="auto">
          <a:xfrm>
            <a:off x="7596188" y="6640513"/>
            <a:ext cx="1905000" cy="215900"/>
          </a:xfrm>
          <a:prstGeom prst="rect">
            <a:avLst/>
          </a:prstGeom>
          <a:noFill/>
          <a:ln w="9525">
            <a:noFill/>
            <a:miter lim="800000"/>
          </a:ln>
          <a:effectLst/>
        </p:spPr>
        <p:txBody>
          <a:bodyPr/>
          <a:p>
            <a:pPr lvl="0" algn="ctr" eaLnBrk="1" hangingPunct="1">
              <a:buNone/>
            </a:pPr>
            <a:r>
              <a:rPr lang="de-DE" altLang="en-US" sz="1000" dirty="0">
                <a:latin typeface="Arial" panose="020B0604020202020204" pitchFamily="34" charset="0"/>
              </a:rPr>
              <a:t>Slide </a:t>
            </a:r>
            <a:fld id="{9A0DB2DC-4C9A-4742-B13C-FB6460FD3503}" type="slidenum">
              <a:rPr lang="de-DE" altLang="en-US" sz="1000" dirty="0">
                <a:latin typeface="Arial" panose="020B0604020202020204" pitchFamily="34" charset="0"/>
              </a:rPr>
            </a:fld>
            <a:endParaRPr lang="de-DE" altLang="en-US" sz="1000"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anose="020B0604020202020204" pitchFamily="34" charset="0"/>
        </a:defRPr>
      </a:lvl2pPr>
      <a:lvl3pPr algn="l" rtl="0" eaLnBrk="0" fontAlgn="base" hangingPunct="0">
        <a:spcBef>
          <a:spcPct val="0"/>
        </a:spcBef>
        <a:spcAft>
          <a:spcPct val="0"/>
        </a:spcAft>
        <a:defRPr sz="4000">
          <a:solidFill>
            <a:schemeClr val="tx2"/>
          </a:solidFill>
          <a:latin typeface="Arial" panose="020B0604020202020204" pitchFamily="34" charset="0"/>
        </a:defRPr>
      </a:lvl3pPr>
      <a:lvl4pPr algn="l" rtl="0" eaLnBrk="0" fontAlgn="base" hangingPunct="0">
        <a:spcBef>
          <a:spcPct val="0"/>
        </a:spcBef>
        <a:spcAft>
          <a:spcPct val="0"/>
        </a:spcAft>
        <a:defRPr sz="4000">
          <a:solidFill>
            <a:schemeClr val="tx2"/>
          </a:solidFill>
          <a:latin typeface="Arial" panose="020B0604020202020204" pitchFamily="34" charset="0"/>
        </a:defRPr>
      </a:lvl4pPr>
      <a:lvl5pPr algn="l" rtl="0" eaLnBrk="0" fontAlgn="base" hangingPunct="0">
        <a:spcBef>
          <a:spcPct val="0"/>
        </a:spcBef>
        <a:spcAft>
          <a:spcPct val="0"/>
        </a:spcAft>
        <a:defRPr sz="4000">
          <a:solidFill>
            <a:schemeClr val="tx2"/>
          </a:solidFill>
          <a:latin typeface="Arial" panose="020B0604020202020204" pitchFamily="34" charset="0"/>
        </a:defRPr>
      </a:lvl5pPr>
      <a:lvl6pPr marL="457200" algn="l" rtl="0" fontAlgn="base">
        <a:spcBef>
          <a:spcPct val="0"/>
        </a:spcBef>
        <a:spcAft>
          <a:spcPct val="0"/>
        </a:spcAft>
        <a:defRPr sz="4000">
          <a:solidFill>
            <a:schemeClr val="tx2"/>
          </a:solidFill>
          <a:latin typeface="Arial" panose="020B0604020202020204" pitchFamily="34" charset="0"/>
        </a:defRPr>
      </a:lvl6pPr>
      <a:lvl7pPr marL="914400" algn="l" rtl="0" fontAlgn="base">
        <a:spcBef>
          <a:spcPct val="0"/>
        </a:spcBef>
        <a:spcAft>
          <a:spcPct val="0"/>
        </a:spcAft>
        <a:defRPr sz="4000">
          <a:solidFill>
            <a:schemeClr val="tx2"/>
          </a:solidFill>
          <a:latin typeface="Arial" panose="020B0604020202020204" pitchFamily="34" charset="0"/>
        </a:defRPr>
      </a:lvl7pPr>
      <a:lvl8pPr marL="1371600" algn="l" rtl="0" fontAlgn="base">
        <a:spcBef>
          <a:spcPct val="0"/>
        </a:spcBef>
        <a:spcAft>
          <a:spcPct val="0"/>
        </a:spcAft>
        <a:defRPr sz="4000">
          <a:solidFill>
            <a:schemeClr val="tx2"/>
          </a:solidFill>
          <a:latin typeface="Arial" panose="020B0604020202020204" pitchFamily="34" charset="0"/>
        </a:defRPr>
      </a:lvl8pPr>
      <a:lvl9pPr marL="1828800" algn="l" rtl="0" fontAlgn="base">
        <a:spcBef>
          <a:spcPct val="0"/>
        </a:spcBef>
        <a:spcAft>
          <a:spcPct val="0"/>
        </a:spcAft>
        <a:defRPr sz="40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4"/>
          <p:cNvSpPr>
            <a:spLocks noGrp="1"/>
          </p:cNvSpPr>
          <p:nvPr>
            <p:ph type="title"/>
          </p:nvPr>
        </p:nvSpPr>
        <p:spPr>
          <a:xfrm>
            <a:off x="468313" y="617538"/>
            <a:ext cx="3362325" cy="434975"/>
          </a:xfrm>
        </p:spPr>
        <p:txBody>
          <a:bodyPr vert="horz" wrap="square" lIns="92075" tIns="46038" rIns="92075" bIns="46038" anchor="t" anchorCtr="0"/>
          <a:p>
            <a:r>
              <a:rPr lang="en-US" altLang="x-none" sz="2800" dirty="0">
                <a:solidFill>
                  <a:srgbClr val="800000"/>
                </a:solidFill>
              </a:rPr>
              <a:t>ORDER BY Clause</a:t>
            </a:r>
            <a:endParaRPr lang="en-US" altLang="x-none" sz="2800" dirty="0">
              <a:solidFill>
                <a:srgbClr val="800000"/>
              </a:solidFill>
            </a:endParaRPr>
          </a:p>
        </p:txBody>
      </p:sp>
      <p:sp>
        <p:nvSpPr>
          <p:cNvPr id="39939" name="Rectangle 5"/>
          <p:cNvSpPr>
            <a:spLocks noGrp="1"/>
          </p:cNvSpPr>
          <p:nvPr>
            <p:ph idx="1"/>
          </p:nvPr>
        </p:nvSpPr>
        <p:spPr>
          <a:xfrm>
            <a:off x="395288" y="1285875"/>
            <a:ext cx="8208962" cy="1990725"/>
          </a:xfrm>
        </p:spPr>
        <p:txBody>
          <a:bodyPr vert="horz" wrap="square" lIns="92075" tIns="46038" rIns="92075" bIns="46038" anchor="t" anchorCtr="0">
            <a:spAutoFit/>
          </a:bodyPr>
          <a:p>
            <a:pPr lvl="1"/>
            <a:r>
              <a:rPr lang="en-US" altLang="x-none" dirty="0"/>
              <a:t>Sort rows with the ORDER BY clause</a:t>
            </a:r>
            <a:endParaRPr lang="en-US" altLang="x-none" dirty="0"/>
          </a:p>
          <a:p>
            <a:pPr lvl="2"/>
            <a:r>
              <a:rPr lang="en-US" altLang="x-none" dirty="0"/>
              <a:t>ASC: ascending order, default</a:t>
            </a:r>
            <a:endParaRPr lang="en-US" altLang="x-none" dirty="0"/>
          </a:p>
          <a:p>
            <a:pPr lvl="2"/>
            <a:r>
              <a:rPr lang="en-US" altLang="x-none" dirty="0"/>
              <a:t>DESC: descending order</a:t>
            </a:r>
            <a:endParaRPr lang="en-US" altLang="x-none" dirty="0"/>
          </a:p>
          <a:p>
            <a:pPr lvl="1"/>
            <a:r>
              <a:rPr lang="en-US" altLang="x-none" dirty="0"/>
              <a:t>The ORDER BY clause comes last in the SELECT statement.</a:t>
            </a:r>
            <a:endParaRPr lang="en-US" altLang="x-none" dirty="0"/>
          </a:p>
        </p:txBody>
      </p:sp>
      <p:sp>
        <p:nvSpPr>
          <p:cNvPr id="39940" name="Rectangle 11"/>
          <p:cNvSpPr/>
          <p:nvPr/>
        </p:nvSpPr>
        <p:spPr>
          <a:xfrm>
            <a:off x="960438" y="3594100"/>
            <a:ext cx="7197725" cy="1190625"/>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200150" algn="l"/>
              </a:tabLst>
            </a:pPr>
            <a:endParaRPr lang="en-US" altLang="x-none" sz="1800" b="1" dirty="0">
              <a:solidFill>
                <a:srgbClr val="000000"/>
              </a:solidFill>
              <a:latin typeface="Courier New" panose="02070309020205020404" pitchFamily="49" charset="0"/>
            </a:endParaRPr>
          </a:p>
          <a:p>
            <a:pPr marL="0" lvl="0" indent="0" defTabSz="914400">
              <a:spcBef>
                <a:spcPct val="0"/>
              </a:spcBef>
              <a:buNone/>
              <a:tabLst>
                <a:tab pos="1200150" algn="l"/>
              </a:tabLst>
            </a:pPr>
            <a:endParaRPr lang="en-US" altLang="x-none" sz="1800" b="1" dirty="0">
              <a:solidFill>
                <a:srgbClr val="000000"/>
              </a:solidFill>
              <a:latin typeface="Courier New" panose="02070309020205020404" pitchFamily="49" charset="0"/>
            </a:endParaRPr>
          </a:p>
        </p:txBody>
      </p:sp>
      <p:sp>
        <p:nvSpPr>
          <p:cNvPr id="110604" name="Rectangle 12"/>
          <p:cNvSpPr/>
          <p:nvPr/>
        </p:nvSpPr>
        <p:spPr>
          <a:xfrm>
            <a:off x="1041400" y="4171950"/>
            <a:ext cx="6540500" cy="584200"/>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x-none" sz="2400" dirty="0"/>
          </a:p>
        </p:txBody>
      </p:sp>
      <p:sp>
        <p:nvSpPr>
          <p:cNvPr id="39942" name="Rectangle 13"/>
          <p:cNvSpPr/>
          <p:nvPr/>
        </p:nvSpPr>
        <p:spPr>
          <a:xfrm>
            <a:off x="947738" y="3581400"/>
            <a:ext cx="7223125" cy="1216025"/>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200150" algn="l"/>
              </a:tabLst>
            </a:pPr>
            <a:r>
              <a:rPr lang="en-US" altLang="x-none" sz="1800" b="1" dirty="0">
                <a:solidFill>
                  <a:srgbClr val="000000"/>
                </a:solidFill>
                <a:latin typeface="Courier New" panose="02070309020205020404" pitchFamily="49" charset="0"/>
              </a:rPr>
              <a:t>SELECT		[DISTINCT] {*| </a:t>
            </a:r>
            <a:r>
              <a:rPr lang="en-US" altLang="x-none" sz="1800" b="1" i="1" dirty="0">
                <a:solidFill>
                  <a:srgbClr val="000000"/>
                </a:solidFill>
                <a:latin typeface="Courier New" panose="02070309020205020404" pitchFamily="49" charset="0"/>
              </a:rPr>
              <a:t>column </a:t>
            </a:r>
            <a:r>
              <a:rPr lang="en-US" altLang="x-none" sz="1800" b="1" dirty="0">
                <a:solidFill>
                  <a:srgbClr val="000000"/>
                </a:solidFill>
                <a:latin typeface="Courier New" panose="02070309020205020404" pitchFamily="49" charset="0"/>
              </a:rPr>
              <a:t>[</a:t>
            </a:r>
            <a:r>
              <a:rPr lang="en-US" altLang="x-none" sz="1800" b="1" i="1" dirty="0">
                <a:solidFill>
                  <a:srgbClr val="000000"/>
                </a:solidFill>
                <a:latin typeface="Courier New" panose="02070309020205020404" pitchFamily="49" charset="0"/>
              </a:rPr>
              <a:t>alias</a:t>
            </a:r>
            <a:r>
              <a:rPr lang="en-US" altLang="x-none" sz="1800" b="1" dirty="0">
                <a:solidFill>
                  <a:srgbClr val="000000"/>
                </a:solidFill>
                <a:latin typeface="Courier New" panose="02070309020205020404" pitchFamily="49" charset="0"/>
              </a:rPr>
              <a:t>], ...}</a:t>
            </a:r>
            <a:endParaRPr lang="en-US" altLang="x-none" sz="18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x-none" sz="1800" b="1" dirty="0">
                <a:solidFill>
                  <a:srgbClr val="000000"/>
                </a:solidFill>
                <a:latin typeface="Courier New" panose="02070309020205020404" pitchFamily="49" charset="0"/>
              </a:rPr>
              <a:t>FROM 		</a:t>
            </a:r>
            <a:r>
              <a:rPr lang="en-US" altLang="x-none" sz="1800" b="1" i="1" dirty="0">
                <a:solidFill>
                  <a:srgbClr val="000000"/>
                </a:solidFill>
                <a:latin typeface="Courier New" panose="02070309020205020404" pitchFamily="49" charset="0"/>
              </a:rPr>
              <a:t>table</a:t>
            </a:r>
            <a:endParaRPr lang="en-US" altLang="x-none" sz="18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x-none" sz="1800" b="1" dirty="0">
                <a:solidFill>
                  <a:srgbClr val="000000"/>
                </a:solidFill>
                <a:latin typeface="Courier New" panose="02070309020205020404" pitchFamily="49" charset="0"/>
              </a:rPr>
              <a:t>[WHERE		</a:t>
            </a:r>
            <a:r>
              <a:rPr lang="en-US" altLang="x-none" sz="1800" b="1" i="1" dirty="0">
                <a:solidFill>
                  <a:srgbClr val="000000"/>
                </a:solidFill>
                <a:latin typeface="Courier New" panose="02070309020205020404" pitchFamily="49" charset="0"/>
              </a:rPr>
              <a:t>condition(s)</a:t>
            </a:r>
            <a:r>
              <a:rPr lang="en-US" altLang="x-none" sz="1800" b="1" dirty="0">
                <a:solidFill>
                  <a:srgbClr val="000000"/>
                </a:solidFill>
                <a:latin typeface="Courier New" panose="02070309020205020404" pitchFamily="49" charset="0"/>
              </a:rPr>
              <a:t>]</a:t>
            </a:r>
            <a:endParaRPr lang="en-US" altLang="x-none" sz="18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x-none" sz="1800" b="1" dirty="0">
                <a:solidFill>
                  <a:srgbClr val="000000"/>
                </a:solidFill>
                <a:latin typeface="Courier New" panose="02070309020205020404" pitchFamily="49" charset="0"/>
              </a:rPr>
              <a:t>[ORDER BY	{</a:t>
            </a:r>
            <a:r>
              <a:rPr lang="en-US" altLang="x-none" sz="1800" b="1" i="1" dirty="0">
                <a:solidFill>
                  <a:srgbClr val="000000"/>
                </a:solidFill>
                <a:latin typeface="Courier New" panose="02070309020205020404" pitchFamily="49" charset="0"/>
              </a:rPr>
              <a:t>column, expr, alias</a:t>
            </a:r>
            <a:r>
              <a:rPr lang="en-US" altLang="x-none" sz="1800" b="1" dirty="0">
                <a:solidFill>
                  <a:srgbClr val="000000"/>
                </a:solidFill>
                <a:latin typeface="Courier New" panose="02070309020205020404" pitchFamily="49" charset="0"/>
              </a:rPr>
              <a:t>} [ASC|DESC]];</a:t>
            </a:r>
            <a:endParaRPr lang="en-US" altLang="x-none" sz="1800" b="1" dirty="0">
              <a:solidFill>
                <a:srgbClr val="000000"/>
              </a:solidFill>
              <a:latin typeface="Courier New" panose="020703090202050204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0604"/>
                                        </p:tgtEl>
                                        <p:attrNameLst>
                                          <p:attrName>style.visibility</p:attrName>
                                        </p:attrNameLst>
                                      </p:cBhvr>
                                      <p:to>
                                        <p:strVal val="visible"/>
                                      </p:to>
                                    </p:set>
                                    <p:animEffect transition="in" filter="wipe(up)">
                                      <p:cBhvr>
                                        <p:cTn id="7" dur="500"/>
                                        <p:tgtEl>
                                          <p:spTgt spid="110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p:nvPr/>
        </p:nvSpPr>
        <p:spPr>
          <a:xfrm>
            <a:off x="1169988" y="2601913"/>
            <a:ext cx="6832600" cy="915987"/>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p:txBody>
      </p:sp>
      <p:sp>
        <p:nvSpPr>
          <p:cNvPr id="18435" name="Rectangle 3"/>
          <p:cNvSpPr/>
          <p:nvPr/>
        </p:nvSpPr>
        <p:spPr>
          <a:xfrm>
            <a:off x="1173163" y="3824288"/>
            <a:ext cx="6858000" cy="941387"/>
          </a:xfrm>
          <a:prstGeom prst="rect">
            <a:avLst/>
          </a:prstGeom>
          <a:solidFill>
            <a:srgbClr val="EAEAEA"/>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828800" algn="l"/>
                <a:tab pos="3086100" algn="l"/>
                <a:tab pos="422910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828800" algn="l"/>
                <a:tab pos="3086100" algn="l"/>
                <a:tab pos="422910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828800" algn="l"/>
                <a:tab pos="3086100" algn="l"/>
                <a:tab pos="4229100" algn="l"/>
              </a:tabLst>
            </a:pPr>
            <a:endParaRPr lang="en-US" altLang="en-US" sz="1800" b="1" dirty="0">
              <a:solidFill>
                <a:srgbClr val="000000"/>
              </a:solidFill>
              <a:latin typeface="Courier New" panose="02070309020205020404" pitchFamily="49" charset="0"/>
            </a:endParaRPr>
          </a:p>
        </p:txBody>
      </p:sp>
      <p:grpSp>
        <p:nvGrpSpPr>
          <p:cNvPr id="2" name="Group 4"/>
          <p:cNvGrpSpPr/>
          <p:nvPr/>
        </p:nvGrpSpPr>
        <p:grpSpPr>
          <a:xfrm>
            <a:off x="1238250" y="2651125"/>
            <a:ext cx="3390900" cy="2063750"/>
            <a:chOff x="780" y="1670"/>
            <a:chExt cx="2136" cy="1300"/>
          </a:xfrm>
        </p:grpSpPr>
        <p:sp>
          <p:nvSpPr>
            <p:cNvPr id="18441" name="Rectangle 5"/>
            <p:cNvSpPr/>
            <p:nvPr/>
          </p:nvSpPr>
          <p:spPr>
            <a:xfrm>
              <a:off x="1932" y="1670"/>
              <a:ext cx="984" cy="179"/>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18442" name="Rectangle 6"/>
            <p:cNvSpPr/>
            <p:nvPr/>
          </p:nvSpPr>
          <p:spPr>
            <a:xfrm>
              <a:off x="780" y="2442"/>
              <a:ext cx="1026" cy="528"/>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sp>
        <p:nvSpPr>
          <p:cNvPr id="18437" name="Rectangle 7"/>
          <p:cNvSpPr>
            <a:spLocks noGrp="1"/>
          </p:cNvSpPr>
          <p:nvPr>
            <p:ph type="title"/>
          </p:nvPr>
        </p:nvSpPr>
        <p:spPr>
          <a:xfrm>
            <a:off x="323850" y="661988"/>
            <a:ext cx="4930775" cy="463550"/>
          </a:xfrm>
          <a:ln/>
        </p:spPr>
        <p:txBody>
          <a:bodyPr vert="horz" wrap="square" lIns="92075" tIns="46038" rIns="92075" bIns="46038" anchor="t" anchorCtr="0"/>
          <a:p>
            <a:r>
              <a:rPr lang="en-US" altLang="en-US" sz="2800" dirty="0">
                <a:solidFill>
                  <a:srgbClr val="800000"/>
                </a:solidFill>
              </a:rPr>
              <a:t>Using the COUNT Function</a:t>
            </a:r>
            <a:endParaRPr lang="en-US" altLang="en-US" sz="2800" dirty="0">
              <a:solidFill>
                <a:srgbClr val="800000"/>
              </a:solidFill>
            </a:endParaRPr>
          </a:p>
        </p:txBody>
      </p:sp>
      <p:sp>
        <p:nvSpPr>
          <p:cNvPr id="18438" name="Rectangle 8"/>
          <p:cNvSpPr>
            <a:spLocks noGrp="1"/>
          </p:cNvSpPr>
          <p:nvPr>
            <p:ph idx="1"/>
          </p:nvPr>
        </p:nvSpPr>
        <p:spPr>
          <a:xfrm>
            <a:off x="1046163" y="1516063"/>
            <a:ext cx="7385050" cy="954087"/>
          </a:xfrm>
          <a:ln/>
        </p:spPr>
        <p:txBody>
          <a:bodyPr vert="horz" wrap="square" lIns="92075" tIns="46038" rIns="92075" bIns="46038" anchor="t" anchorCtr="0">
            <a:spAutoFit/>
          </a:bodyPr>
          <a:p>
            <a:r>
              <a:rPr lang="en-US" altLang="en-US" dirty="0"/>
              <a:t>COUNT(</a:t>
            </a:r>
            <a:r>
              <a:rPr lang="en-US" altLang="en-US" i="1" dirty="0"/>
              <a:t>expr</a:t>
            </a:r>
            <a:r>
              <a:rPr lang="en-US" altLang="en-US" dirty="0"/>
              <a:t>) returns the number of rows with non-null values for the </a:t>
            </a:r>
            <a:r>
              <a:rPr lang="en-US" altLang="en-US" i="1" dirty="0">
                <a:latin typeface="Courier New" panose="02070309020205020404" pitchFamily="49" charset="0"/>
              </a:rPr>
              <a:t>expr</a:t>
            </a:r>
            <a:r>
              <a:rPr lang="en-US" altLang="en-US" dirty="0"/>
              <a:t>.</a:t>
            </a:r>
            <a:endParaRPr lang="en-US" altLang="en-US" dirty="0"/>
          </a:p>
        </p:txBody>
      </p:sp>
      <p:sp>
        <p:nvSpPr>
          <p:cNvPr id="18439" name="Rectangle 9"/>
          <p:cNvSpPr/>
          <p:nvPr/>
        </p:nvSpPr>
        <p:spPr>
          <a:xfrm>
            <a:off x="1182688" y="2589213"/>
            <a:ext cx="6858000" cy="941387"/>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SQL&gt; SELECT	COUNT(comm)</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2  FROM	emp</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3  WHERE	deptno = 30;</a:t>
            </a:r>
            <a:endParaRPr lang="en-US" altLang="en-US" sz="1800" b="1" dirty="0">
              <a:solidFill>
                <a:srgbClr val="000000"/>
              </a:solidFill>
              <a:latin typeface="Courier New" panose="02070309020205020404" pitchFamily="49" charset="0"/>
            </a:endParaRPr>
          </a:p>
        </p:txBody>
      </p:sp>
      <p:sp>
        <p:nvSpPr>
          <p:cNvPr id="18440" name="Rectangle 10"/>
          <p:cNvSpPr/>
          <p:nvPr/>
        </p:nvSpPr>
        <p:spPr>
          <a:xfrm>
            <a:off x="1211263" y="3836988"/>
            <a:ext cx="6832600" cy="915987"/>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828800" algn="l"/>
                <a:tab pos="3086100" algn="l"/>
                <a:tab pos="4229100" algn="l"/>
              </a:tabLst>
            </a:pPr>
            <a:r>
              <a:rPr lang="en-US" altLang="en-US" sz="1800" b="1" dirty="0">
                <a:solidFill>
                  <a:srgbClr val="000000"/>
                </a:solidFill>
                <a:latin typeface="Courier New" panose="02070309020205020404" pitchFamily="49" charset="0"/>
              </a:rPr>
              <a:t>COUNT(COMM)</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828800" algn="l"/>
                <a:tab pos="3086100" algn="l"/>
                <a:tab pos="4229100" algn="l"/>
              </a:tabLst>
            </a:pPr>
            <a:r>
              <a:rPr lang="en-US" altLang="en-US" sz="1800" b="1" dirty="0">
                <a:solidFill>
                  <a:srgbClr val="000000"/>
                </a:solidFill>
                <a:latin typeface="Courier New" panose="02070309020205020404" pitchFamily="49" charset="0"/>
              </a:rPr>
              <a:t>-----------</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828800" algn="l"/>
                <a:tab pos="3086100" algn="l"/>
                <a:tab pos="4229100" algn="l"/>
              </a:tabLst>
            </a:pPr>
            <a:r>
              <a:rPr lang="en-US" altLang="en-US" sz="1800" b="1" dirty="0">
                <a:solidFill>
                  <a:srgbClr val="000000"/>
                </a:solidFill>
                <a:latin typeface="Courier New" panose="02070309020205020404" pitchFamily="49" charset="0"/>
              </a:rPr>
              <a:t>          4</a:t>
            </a:r>
            <a:endParaRPr lang="en-US" altLang="en-US" sz="1800" b="1" dirty="0">
              <a:solidFill>
                <a:srgbClr val="000000"/>
              </a:solidFill>
              <a:latin typeface="Courier New" panose="020703090202050204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p:nvPr/>
        </p:nvSpPr>
        <p:spPr>
          <a:xfrm>
            <a:off x="1169988" y="2601913"/>
            <a:ext cx="6832600" cy="915987"/>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p:txBody>
      </p:sp>
      <p:sp>
        <p:nvSpPr>
          <p:cNvPr id="20483" name="Rectangle 3"/>
          <p:cNvSpPr/>
          <p:nvPr/>
        </p:nvSpPr>
        <p:spPr>
          <a:xfrm>
            <a:off x="1173163" y="3844925"/>
            <a:ext cx="6858000" cy="941388"/>
          </a:xfrm>
          <a:prstGeom prst="rect">
            <a:avLst/>
          </a:prstGeom>
          <a:solidFill>
            <a:srgbClr val="EAEAEA"/>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828800" algn="l"/>
                <a:tab pos="3086100" algn="l"/>
                <a:tab pos="422910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828800" algn="l"/>
                <a:tab pos="3086100" algn="l"/>
                <a:tab pos="422910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828800" algn="l"/>
                <a:tab pos="3086100" algn="l"/>
                <a:tab pos="4229100" algn="l"/>
              </a:tabLst>
            </a:pPr>
            <a:endParaRPr lang="en-US" altLang="en-US" sz="1800" b="1" dirty="0">
              <a:solidFill>
                <a:srgbClr val="000000"/>
              </a:solidFill>
              <a:latin typeface="Courier New" panose="02070309020205020404" pitchFamily="49" charset="0"/>
            </a:endParaRPr>
          </a:p>
        </p:txBody>
      </p:sp>
      <p:sp>
        <p:nvSpPr>
          <p:cNvPr id="20484" name="Rectangle 7"/>
          <p:cNvSpPr>
            <a:spLocks noGrp="1"/>
          </p:cNvSpPr>
          <p:nvPr>
            <p:ph type="title"/>
          </p:nvPr>
        </p:nvSpPr>
        <p:spPr>
          <a:xfrm>
            <a:off x="323850" y="661988"/>
            <a:ext cx="4930775" cy="463550"/>
          </a:xfrm>
          <a:ln/>
        </p:spPr>
        <p:txBody>
          <a:bodyPr vert="horz" wrap="square" lIns="92075" tIns="46038" rIns="92075" bIns="46038" anchor="t" anchorCtr="0"/>
          <a:p>
            <a:r>
              <a:rPr lang="en-US" altLang="en-US" sz="2800" dirty="0">
                <a:solidFill>
                  <a:srgbClr val="800000"/>
                </a:solidFill>
              </a:rPr>
              <a:t>Using the COUNT Function</a:t>
            </a:r>
            <a:endParaRPr lang="en-US" altLang="en-US" sz="2800" dirty="0">
              <a:solidFill>
                <a:srgbClr val="800000"/>
              </a:solidFill>
            </a:endParaRPr>
          </a:p>
        </p:txBody>
      </p:sp>
      <p:sp>
        <p:nvSpPr>
          <p:cNvPr id="20485" name="Rectangle 8"/>
          <p:cNvSpPr>
            <a:spLocks noGrp="1"/>
          </p:cNvSpPr>
          <p:nvPr>
            <p:ph idx="1"/>
          </p:nvPr>
        </p:nvSpPr>
        <p:spPr>
          <a:xfrm>
            <a:off x="500063" y="1357313"/>
            <a:ext cx="8215312" cy="954087"/>
          </a:xfrm>
          <a:ln/>
        </p:spPr>
        <p:txBody>
          <a:bodyPr vert="horz" wrap="square" lIns="92075" tIns="46038" rIns="92075" bIns="46038" anchor="t" anchorCtr="0">
            <a:spAutoFit/>
          </a:bodyPr>
          <a:p>
            <a:pPr>
              <a:spcBef>
                <a:spcPct val="0"/>
              </a:spcBef>
            </a:pPr>
            <a:r>
              <a:rPr lang="en-US" altLang="en-US" dirty="0">
                <a:latin typeface="Courier New" panose="02070309020205020404" pitchFamily="49" charset="0"/>
              </a:rPr>
              <a:t>COUNT(DISTINCT expr)</a:t>
            </a:r>
            <a:r>
              <a:rPr lang="en-US" altLang="en-US" dirty="0"/>
              <a:t> returns the number of distinct non-null values of the </a:t>
            </a:r>
            <a:r>
              <a:rPr lang="en-US" altLang="en-US" i="1" dirty="0">
                <a:latin typeface="Courier New" panose="02070309020205020404" pitchFamily="49" charset="0"/>
              </a:rPr>
              <a:t>expr</a:t>
            </a:r>
            <a:r>
              <a:rPr lang="en-US" altLang="en-US" dirty="0"/>
              <a:t>.</a:t>
            </a:r>
            <a:endParaRPr lang="en-US" altLang="en-US" dirty="0"/>
          </a:p>
        </p:txBody>
      </p:sp>
      <p:sp>
        <p:nvSpPr>
          <p:cNvPr id="20486" name="Rectangle 9"/>
          <p:cNvSpPr/>
          <p:nvPr/>
        </p:nvSpPr>
        <p:spPr>
          <a:xfrm>
            <a:off x="1182688" y="2571750"/>
            <a:ext cx="6858000" cy="941388"/>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SQL&gt; SELECT	COUNT(DISTINCT deptno)</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2  FROM	emp;  </a:t>
            </a:r>
            <a:endParaRPr lang="en-US" altLang="en-US" sz="1800" b="1" dirty="0">
              <a:solidFill>
                <a:srgbClr val="000000"/>
              </a:solidFill>
              <a:latin typeface="Courier New" panose="02070309020205020404" pitchFamily="49" charset="0"/>
            </a:endParaRPr>
          </a:p>
        </p:txBody>
      </p:sp>
      <p:sp>
        <p:nvSpPr>
          <p:cNvPr id="20487" name="Rectangle 10"/>
          <p:cNvSpPr/>
          <p:nvPr/>
        </p:nvSpPr>
        <p:spPr>
          <a:xfrm>
            <a:off x="1211263" y="3857625"/>
            <a:ext cx="6832600" cy="923925"/>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828800" algn="l"/>
                <a:tab pos="3086100" algn="l"/>
                <a:tab pos="4229100" algn="l"/>
              </a:tabLst>
            </a:pPr>
            <a:r>
              <a:rPr lang="en-US" altLang="en-US" sz="1800" b="1" dirty="0">
                <a:solidFill>
                  <a:srgbClr val="000000"/>
                </a:solidFill>
                <a:latin typeface="Courier New" panose="02070309020205020404" pitchFamily="49" charset="0"/>
              </a:rPr>
              <a:t>COUNT(DISTINCT deptno) </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828800" algn="l"/>
                <a:tab pos="3086100" algn="l"/>
                <a:tab pos="4229100" algn="l"/>
              </a:tabLst>
            </a:pPr>
            <a:r>
              <a:rPr lang="en-US" altLang="en-US" sz="1800" b="1" dirty="0">
                <a:solidFill>
                  <a:srgbClr val="000000"/>
                </a:solidFill>
                <a:latin typeface="Courier New" panose="02070309020205020404" pitchFamily="49" charset="0"/>
              </a:rPr>
              <a:t>----------------------</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828800" algn="l"/>
                <a:tab pos="3086100" algn="l"/>
                <a:tab pos="4229100" algn="l"/>
              </a:tabLst>
            </a:pPr>
            <a:r>
              <a:rPr lang="en-US" altLang="en-US" sz="1800" b="1" dirty="0">
                <a:solidFill>
                  <a:srgbClr val="000000"/>
                </a:solidFill>
                <a:latin typeface="Courier New" panose="02070309020205020404" pitchFamily="49" charset="0"/>
              </a:rPr>
              <a:t>          4</a:t>
            </a:r>
            <a:endParaRPr lang="en-US" altLang="en-US" sz="1800" b="1" dirty="0">
              <a:solidFill>
                <a:srgbClr val="000000"/>
              </a:solidFill>
              <a:latin typeface="Courier New" panose="02070309020205020404" pitchFamily="49" charset="0"/>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p:nvPr/>
        </p:nvSpPr>
        <p:spPr>
          <a:xfrm>
            <a:off x="966788" y="2613025"/>
            <a:ext cx="7289800" cy="641350"/>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p:txBody>
      </p:sp>
      <p:sp>
        <p:nvSpPr>
          <p:cNvPr id="22531" name="Rectangle 3"/>
          <p:cNvSpPr/>
          <p:nvPr/>
        </p:nvSpPr>
        <p:spPr>
          <a:xfrm>
            <a:off x="962025" y="3816350"/>
            <a:ext cx="7289800" cy="941388"/>
          </a:xfrm>
          <a:prstGeom prst="rect">
            <a:avLst/>
          </a:prstGeom>
          <a:solidFill>
            <a:srgbClr val="EAEAEA"/>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828800" algn="l"/>
                <a:tab pos="3086100" algn="l"/>
                <a:tab pos="422910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828800" algn="l"/>
                <a:tab pos="3086100" algn="l"/>
                <a:tab pos="422910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828800" algn="l"/>
                <a:tab pos="3086100" algn="l"/>
                <a:tab pos="4229100" algn="l"/>
              </a:tabLst>
            </a:pPr>
            <a:endParaRPr lang="en-US" altLang="en-US" sz="1800" b="1" dirty="0">
              <a:solidFill>
                <a:srgbClr val="000000"/>
              </a:solidFill>
              <a:latin typeface="Courier New" panose="02070309020205020404" pitchFamily="49" charset="0"/>
            </a:endParaRPr>
          </a:p>
        </p:txBody>
      </p:sp>
      <p:grpSp>
        <p:nvGrpSpPr>
          <p:cNvPr id="2" name="Group 4"/>
          <p:cNvGrpSpPr/>
          <p:nvPr/>
        </p:nvGrpSpPr>
        <p:grpSpPr>
          <a:xfrm>
            <a:off x="1023938" y="2659063"/>
            <a:ext cx="2909887" cy="2044700"/>
            <a:chOff x="645" y="1675"/>
            <a:chExt cx="1833" cy="1288"/>
          </a:xfrm>
        </p:grpSpPr>
        <p:sp>
          <p:nvSpPr>
            <p:cNvPr id="22537" name="Rectangle 5"/>
            <p:cNvSpPr/>
            <p:nvPr/>
          </p:nvSpPr>
          <p:spPr>
            <a:xfrm>
              <a:off x="1671" y="1675"/>
              <a:ext cx="807" cy="179"/>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22538" name="Rectangle 6"/>
            <p:cNvSpPr/>
            <p:nvPr/>
          </p:nvSpPr>
          <p:spPr>
            <a:xfrm>
              <a:off x="645" y="2435"/>
              <a:ext cx="885" cy="528"/>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sp>
        <p:nvSpPr>
          <p:cNvPr id="22533" name="Rectangle 7"/>
          <p:cNvSpPr>
            <a:spLocks noGrp="1"/>
          </p:cNvSpPr>
          <p:nvPr>
            <p:ph type="title"/>
          </p:nvPr>
        </p:nvSpPr>
        <p:spPr>
          <a:xfrm>
            <a:off x="323850" y="619125"/>
            <a:ext cx="5418138" cy="433388"/>
          </a:xfrm>
          <a:ln/>
        </p:spPr>
        <p:txBody>
          <a:bodyPr vert="horz" wrap="square" lIns="92075" tIns="46038" rIns="92075" bIns="46038" anchor="t" anchorCtr="0"/>
          <a:p>
            <a:r>
              <a:rPr lang="en-US" altLang="en-US" sz="2800" dirty="0">
                <a:solidFill>
                  <a:srgbClr val="800000"/>
                </a:solidFill>
              </a:rPr>
              <a:t>Group Functions and Null Values</a:t>
            </a:r>
            <a:endParaRPr lang="en-US" altLang="en-US" sz="2800" dirty="0">
              <a:solidFill>
                <a:srgbClr val="800000"/>
              </a:solidFill>
            </a:endParaRPr>
          </a:p>
        </p:txBody>
      </p:sp>
      <p:sp>
        <p:nvSpPr>
          <p:cNvPr id="22534" name="Rectangle 8"/>
          <p:cNvSpPr>
            <a:spLocks noGrp="1"/>
          </p:cNvSpPr>
          <p:nvPr>
            <p:ph idx="1"/>
          </p:nvPr>
        </p:nvSpPr>
        <p:spPr>
          <a:xfrm>
            <a:off x="468313" y="1268413"/>
            <a:ext cx="7385050" cy="946150"/>
          </a:xfrm>
          <a:ln/>
        </p:spPr>
        <p:txBody>
          <a:bodyPr vert="horz" wrap="square" lIns="92075" tIns="46038" rIns="92075" bIns="46038" anchor="t" anchorCtr="0">
            <a:spAutoFit/>
          </a:bodyPr>
          <a:p>
            <a:r>
              <a:rPr lang="en-US" altLang="en-US" dirty="0"/>
              <a:t>Group functions ignore null values in the column.</a:t>
            </a:r>
            <a:endParaRPr lang="en-US" altLang="en-US" dirty="0"/>
          </a:p>
        </p:txBody>
      </p:sp>
      <p:sp>
        <p:nvSpPr>
          <p:cNvPr id="22535" name="Rectangle 9"/>
          <p:cNvSpPr/>
          <p:nvPr/>
        </p:nvSpPr>
        <p:spPr>
          <a:xfrm>
            <a:off x="941388" y="2600325"/>
            <a:ext cx="7315200" cy="66675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SQL&gt; SELECT AVG(comm)</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2  FROM   emp;</a:t>
            </a:r>
            <a:endParaRPr lang="en-US" altLang="en-US" sz="1800" b="1" dirty="0">
              <a:solidFill>
                <a:srgbClr val="000000"/>
              </a:solidFill>
              <a:latin typeface="Courier New" panose="02070309020205020404" pitchFamily="49" charset="0"/>
            </a:endParaRPr>
          </a:p>
        </p:txBody>
      </p:sp>
      <p:sp>
        <p:nvSpPr>
          <p:cNvPr id="22536" name="Rectangle 10"/>
          <p:cNvSpPr/>
          <p:nvPr/>
        </p:nvSpPr>
        <p:spPr>
          <a:xfrm>
            <a:off x="962025" y="3829050"/>
            <a:ext cx="7264400" cy="915988"/>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828800" algn="l"/>
                <a:tab pos="3086100" algn="l"/>
                <a:tab pos="4229100" algn="l"/>
              </a:tabLst>
            </a:pPr>
            <a:r>
              <a:rPr lang="en-US" altLang="en-US" sz="1800" b="1" dirty="0">
                <a:solidFill>
                  <a:srgbClr val="000000"/>
                </a:solidFill>
                <a:latin typeface="Courier New" panose="02070309020205020404" pitchFamily="49" charset="0"/>
              </a:rPr>
              <a:t> AVG(COMM)</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828800" algn="l"/>
                <a:tab pos="3086100" algn="l"/>
                <a:tab pos="4229100" algn="l"/>
              </a:tabLst>
            </a:pPr>
            <a:r>
              <a:rPr lang="en-US" altLang="en-US" sz="1800" b="1" dirty="0">
                <a:solidFill>
                  <a:srgbClr val="000000"/>
                </a:solidFill>
                <a:latin typeface="Courier New" panose="02070309020205020404" pitchFamily="49" charset="0"/>
              </a:rPr>
              <a:t>---------</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828800" algn="l"/>
                <a:tab pos="3086100" algn="l"/>
                <a:tab pos="4229100" algn="l"/>
              </a:tabLst>
            </a:pPr>
            <a:r>
              <a:rPr lang="en-US" altLang="en-US" sz="1800" b="1" dirty="0">
                <a:solidFill>
                  <a:srgbClr val="000000"/>
                </a:solidFill>
                <a:latin typeface="Courier New" panose="02070309020205020404" pitchFamily="49" charset="0"/>
              </a:rPr>
              <a:t>      550</a:t>
            </a:r>
            <a:endParaRPr lang="en-US" altLang="en-US" sz="1800" b="1" dirty="0">
              <a:solidFill>
                <a:srgbClr val="000000"/>
              </a:solidFill>
              <a:latin typeface="Courier New" panose="020703090202050204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p:nvPr/>
        </p:nvSpPr>
        <p:spPr>
          <a:xfrm>
            <a:off x="909638" y="3206750"/>
            <a:ext cx="7289800" cy="641350"/>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p:txBody>
      </p:sp>
      <p:sp>
        <p:nvSpPr>
          <p:cNvPr id="24579" name="Rectangle 3"/>
          <p:cNvSpPr/>
          <p:nvPr/>
        </p:nvSpPr>
        <p:spPr>
          <a:xfrm>
            <a:off x="919163" y="4416425"/>
            <a:ext cx="7315200" cy="941388"/>
          </a:xfrm>
          <a:prstGeom prst="rect">
            <a:avLst/>
          </a:prstGeom>
          <a:solidFill>
            <a:srgbClr val="EAEAEA"/>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828800" algn="l"/>
                <a:tab pos="3086100" algn="l"/>
                <a:tab pos="422910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828800" algn="l"/>
                <a:tab pos="3086100" algn="l"/>
                <a:tab pos="422910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828800" algn="l"/>
                <a:tab pos="3086100" algn="l"/>
                <a:tab pos="4229100" algn="l"/>
              </a:tabLst>
            </a:pPr>
            <a:endParaRPr lang="en-US" altLang="en-US" sz="1800" b="1" dirty="0">
              <a:solidFill>
                <a:srgbClr val="000000"/>
              </a:solidFill>
              <a:latin typeface="Courier New" panose="02070309020205020404" pitchFamily="49" charset="0"/>
            </a:endParaRPr>
          </a:p>
        </p:txBody>
      </p:sp>
      <p:grpSp>
        <p:nvGrpSpPr>
          <p:cNvPr id="2" name="Group 4"/>
          <p:cNvGrpSpPr/>
          <p:nvPr/>
        </p:nvGrpSpPr>
        <p:grpSpPr>
          <a:xfrm>
            <a:off x="984250" y="3244850"/>
            <a:ext cx="3848100" cy="2066925"/>
            <a:chOff x="620" y="2044"/>
            <a:chExt cx="2424" cy="1302"/>
          </a:xfrm>
        </p:grpSpPr>
        <p:sp>
          <p:nvSpPr>
            <p:cNvPr id="24585" name="Rectangle 5"/>
            <p:cNvSpPr/>
            <p:nvPr/>
          </p:nvSpPr>
          <p:spPr>
            <a:xfrm>
              <a:off x="620" y="2818"/>
              <a:ext cx="1428" cy="528"/>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24586" name="Rectangle 6"/>
            <p:cNvSpPr/>
            <p:nvPr/>
          </p:nvSpPr>
          <p:spPr>
            <a:xfrm>
              <a:off x="1640" y="2044"/>
              <a:ext cx="1404" cy="179"/>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sp>
        <p:nvSpPr>
          <p:cNvPr id="24581" name="Rectangle 7"/>
          <p:cNvSpPr>
            <a:spLocks noGrp="1"/>
          </p:cNvSpPr>
          <p:nvPr>
            <p:ph type="title"/>
          </p:nvPr>
        </p:nvSpPr>
        <p:spPr>
          <a:xfrm>
            <a:off x="433388" y="228600"/>
            <a:ext cx="8277225" cy="968375"/>
          </a:xfrm>
          <a:ln/>
        </p:spPr>
        <p:txBody>
          <a:bodyPr vert="horz" wrap="square" lIns="92075" tIns="46038" rIns="92075" bIns="46038" anchor="t" anchorCtr="0"/>
          <a:p>
            <a:r>
              <a:rPr lang="en-US" altLang="en-US" sz="2800" dirty="0">
                <a:solidFill>
                  <a:srgbClr val="800000"/>
                </a:solidFill>
              </a:rPr>
              <a:t>Using the NVL Function </a:t>
            </a:r>
            <a:br>
              <a:rPr lang="en-US" altLang="en-US" sz="2800" dirty="0">
                <a:solidFill>
                  <a:srgbClr val="800000"/>
                </a:solidFill>
              </a:rPr>
            </a:br>
            <a:r>
              <a:rPr lang="en-US" altLang="en-US" sz="2800" dirty="0">
                <a:solidFill>
                  <a:srgbClr val="800000"/>
                </a:solidFill>
              </a:rPr>
              <a:t>with Group Functions</a:t>
            </a:r>
            <a:endParaRPr lang="en-US" altLang="en-US" sz="2800" dirty="0">
              <a:solidFill>
                <a:srgbClr val="800000"/>
              </a:solidFill>
            </a:endParaRPr>
          </a:p>
        </p:txBody>
      </p:sp>
      <p:sp>
        <p:nvSpPr>
          <p:cNvPr id="24582" name="Rectangle 8"/>
          <p:cNvSpPr>
            <a:spLocks noGrp="1"/>
          </p:cNvSpPr>
          <p:nvPr>
            <p:ph idx="1"/>
          </p:nvPr>
        </p:nvSpPr>
        <p:spPr>
          <a:xfrm>
            <a:off x="430213" y="1412875"/>
            <a:ext cx="8277225" cy="946150"/>
          </a:xfrm>
          <a:ln/>
        </p:spPr>
        <p:txBody>
          <a:bodyPr vert="horz" wrap="square" lIns="92075" tIns="46038" rIns="92075" bIns="46038" anchor="t" anchorCtr="0">
            <a:spAutoFit/>
          </a:bodyPr>
          <a:p>
            <a:r>
              <a:rPr lang="en-US" altLang="en-US" dirty="0"/>
              <a:t>The NVL function forces group functions to include null values.</a:t>
            </a:r>
            <a:endParaRPr lang="en-US" altLang="en-US" dirty="0"/>
          </a:p>
        </p:txBody>
      </p:sp>
      <p:sp>
        <p:nvSpPr>
          <p:cNvPr id="24583" name="Rectangle 9"/>
          <p:cNvSpPr/>
          <p:nvPr/>
        </p:nvSpPr>
        <p:spPr>
          <a:xfrm>
            <a:off x="896938" y="3194050"/>
            <a:ext cx="7315200" cy="66675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SQL&gt; SELECT AVG(NVL(comm,0))</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2  FROM   emp;</a:t>
            </a:r>
            <a:endParaRPr lang="en-US" altLang="en-US" sz="1800" b="1" dirty="0">
              <a:solidFill>
                <a:srgbClr val="000000"/>
              </a:solidFill>
              <a:latin typeface="Courier New" panose="02070309020205020404" pitchFamily="49" charset="0"/>
            </a:endParaRPr>
          </a:p>
        </p:txBody>
      </p:sp>
      <p:sp>
        <p:nvSpPr>
          <p:cNvPr id="24584" name="Rectangle 10"/>
          <p:cNvSpPr/>
          <p:nvPr/>
        </p:nvSpPr>
        <p:spPr>
          <a:xfrm>
            <a:off x="931863" y="4429125"/>
            <a:ext cx="7289800" cy="915988"/>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828800" algn="l"/>
                <a:tab pos="3086100" algn="l"/>
                <a:tab pos="4229100" algn="l"/>
              </a:tabLst>
            </a:pPr>
            <a:r>
              <a:rPr lang="en-US" altLang="en-US" sz="1800" b="1" dirty="0">
                <a:solidFill>
                  <a:srgbClr val="000000"/>
                </a:solidFill>
                <a:latin typeface="Courier New" panose="02070309020205020404" pitchFamily="49" charset="0"/>
              </a:rPr>
              <a:t>AVG(NVL(COMM,0))</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828800" algn="l"/>
                <a:tab pos="3086100" algn="l"/>
                <a:tab pos="4229100" algn="l"/>
              </a:tabLst>
            </a:pPr>
            <a:r>
              <a:rPr lang="en-US" altLang="en-US" sz="1800" b="1" dirty="0">
                <a:solidFill>
                  <a:srgbClr val="000000"/>
                </a:solidFill>
                <a:latin typeface="Courier New" panose="02070309020205020404" pitchFamily="49" charset="0"/>
              </a:rPr>
              <a:t>----------------</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828800" algn="l"/>
                <a:tab pos="3086100" algn="l"/>
                <a:tab pos="4229100" algn="l"/>
              </a:tabLst>
            </a:pPr>
            <a:r>
              <a:rPr lang="en-US" altLang="en-US" sz="1800" b="1" dirty="0">
                <a:solidFill>
                  <a:srgbClr val="000000"/>
                </a:solidFill>
                <a:latin typeface="Courier New" panose="02070309020205020404" pitchFamily="49" charset="0"/>
              </a:rPr>
              <a:t>       157.14286</a:t>
            </a:r>
            <a:endParaRPr lang="en-US" altLang="en-US" sz="1800" b="1" dirty="0">
              <a:solidFill>
                <a:srgbClr val="000000"/>
              </a:solidFill>
              <a:latin typeface="Courier New" panose="020703090202050204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p:nvPr/>
        </p:nvSpPr>
        <p:spPr>
          <a:xfrm>
            <a:off x="5956300" y="3079750"/>
            <a:ext cx="2546350" cy="1711325"/>
          </a:xfrm>
          <a:prstGeom prst="rect">
            <a:avLst/>
          </a:prstGeom>
          <a:solidFill>
            <a:srgbClr val="FFCC99"/>
          </a:solidFill>
          <a:ln w="25400" cap="flat" cmpd="sng">
            <a:solidFill>
              <a:srgbClr val="000000"/>
            </a:solidFill>
            <a:prstDash val="solid"/>
            <a:miter/>
            <a:headEnd type="none" w="med" len="med"/>
            <a:tailEnd type="none" w="med" len="med"/>
          </a:ln>
          <a:effectLst>
            <a:outerShdw dist="107763" dir="2699999" algn="ctr" rotWithShape="0">
              <a:srgbClr val="000000">
                <a:alpha val="50000"/>
              </a:srgbClr>
            </a:outerShdw>
          </a:effectLst>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p:txBody>
      </p:sp>
      <p:sp>
        <p:nvSpPr>
          <p:cNvPr id="26627" name="Rectangle 3"/>
          <p:cNvSpPr/>
          <p:nvPr/>
        </p:nvSpPr>
        <p:spPr>
          <a:xfrm>
            <a:off x="798513" y="1930400"/>
            <a:ext cx="3233737" cy="4079875"/>
          </a:xfrm>
          <a:prstGeom prst="rect">
            <a:avLst/>
          </a:prstGeom>
          <a:solidFill>
            <a:srgbClr val="FFCC99"/>
          </a:solidFill>
          <a:ln w="25400" cap="flat" cmpd="sng">
            <a:solidFill>
              <a:srgbClr val="000000"/>
            </a:solidFill>
            <a:prstDash val="solid"/>
            <a:miter/>
            <a:headEnd type="none" w="med" len="med"/>
            <a:tailEnd type="none" w="med" len="med"/>
          </a:ln>
          <a:effectLst>
            <a:outerShdw dist="107763" dir="2699999" algn="ctr" rotWithShape="0">
              <a:srgbClr val="000000">
                <a:alpha val="50000"/>
              </a:srgbClr>
            </a:outerShdw>
          </a:effectLst>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p:txBody>
      </p:sp>
      <p:sp>
        <p:nvSpPr>
          <p:cNvPr id="26628" name="Rectangle 4"/>
          <p:cNvSpPr>
            <a:spLocks noGrp="1"/>
          </p:cNvSpPr>
          <p:nvPr>
            <p:ph type="title"/>
          </p:nvPr>
        </p:nvSpPr>
        <p:spPr>
          <a:xfrm>
            <a:off x="323850" y="603250"/>
            <a:ext cx="4052888" cy="522288"/>
          </a:xfrm>
          <a:ln/>
        </p:spPr>
        <p:txBody>
          <a:bodyPr vert="horz" wrap="square" lIns="92075" tIns="46038" rIns="92075" bIns="46038" anchor="t" anchorCtr="0"/>
          <a:p>
            <a:r>
              <a:rPr lang="en-US" altLang="en-US" sz="2800" dirty="0">
                <a:solidFill>
                  <a:srgbClr val="800000"/>
                </a:solidFill>
              </a:rPr>
              <a:t>Creating Groups of Data </a:t>
            </a:r>
            <a:endParaRPr lang="en-US" altLang="en-US" sz="2800" dirty="0">
              <a:solidFill>
                <a:srgbClr val="800000"/>
              </a:solidFill>
            </a:endParaRPr>
          </a:p>
        </p:txBody>
      </p:sp>
      <p:sp>
        <p:nvSpPr>
          <p:cNvPr id="208901" name="Rectangle 5"/>
          <p:cNvSpPr>
            <a:spLocks noChangeArrowheads="1"/>
          </p:cNvSpPr>
          <p:nvPr/>
        </p:nvSpPr>
        <p:spPr bwMode="auto">
          <a:xfrm>
            <a:off x="703263" y="1544638"/>
            <a:ext cx="735013" cy="396875"/>
          </a:xfrm>
          <a:prstGeom prst="rect">
            <a:avLst/>
          </a:prstGeom>
          <a:noFill/>
          <a:ln w="9525">
            <a:noFill/>
            <a:miter lim="800000"/>
          </a:ln>
          <a:effectLst/>
        </p:spPr>
        <p:txBody>
          <a:bodyPr wrap="none" lIns="92075" tIns="46038" rIns="92075" bIns="46038">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EMP</a:t>
            </a:r>
            <a:endParaRPr kumimoji="0" 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26630" name="Freeform 6"/>
          <p:cNvSpPr/>
          <p:nvPr/>
        </p:nvSpPr>
        <p:spPr>
          <a:xfrm>
            <a:off x="4043363" y="1925638"/>
            <a:ext cx="1920875" cy="4079875"/>
          </a:xfrm>
          <a:custGeom>
            <a:avLst/>
            <a:gdLst>
              <a:gd name="txL" fmla="*/ 0 w 1210"/>
              <a:gd name="txT" fmla="*/ 0 h 2570"/>
              <a:gd name="txR" fmla="*/ 1210 w 1210"/>
              <a:gd name="txB" fmla="*/ 2570 h 2570"/>
            </a:gdLst>
            <a:ahLst/>
            <a:cxnLst>
              <a:cxn ang="0">
                <a:pos x="0" y="2147483646"/>
              </a:cxn>
              <a:cxn ang="0">
                <a:pos x="0" y="0"/>
              </a:cxn>
              <a:cxn ang="0">
                <a:pos x="2147483646" y="2147483646"/>
              </a:cxn>
              <a:cxn ang="0">
                <a:pos x="2147483646" y="2147483646"/>
              </a:cxn>
              <a:cxn ang="0">
                <a:pos x="0" y="2147483646"/>
              </a:cxn>
            </a:cxnLst>
            <a:rect l="txL" t="txT" r="txR" b="txB"/>
            <a:pathLst>
              <a:path w="1210" h="2570">
                <a:moveTo>
                  <a:pt x="0" y="2569"/>
                </a:moveTo>
                <a:lnTo>
                  <a:pt x="0" y="0"/>
                </a:lnTo>
                <a:lnTo>
                  <a:pt x="1209" y="731"/>
                </a:lnTo>
                <a:lnTo>
                  <a:pt x="1209" y="1823"/>
                </a:lnTo>
                <a:lnTo>
                  <a:pt x="0" y="2569"/>
                </a:lnTo>
              </a:path>
            </a:pathLst>
          </a:custGeom>
          <a:solidFill>
            <a:srgbClr val="FFCC99">
              <a:alpha val="50195"/>
            </a:srgbClr>
          </a:solidFill>
          <a:ln w="9525">
            <a:noFill/>
          </a:ln>
        </p:spPr>
        <p:txBody>
          <a:bodyPr/>
          <a:p>
            <a:endParaRPr lang="en-US"/>
          </a:p>
        </p:txBody>
      </p:sp>
      <p:sp>
        <p:nvSpPr>
          <p:cNvPr id="208903" name="Rectangle 7"/>
          <p:cNvSpPr>
            <a:spLocks noChangeArrowheads="1"/>
          </p:cNvSpPr>
          <p:nvPr/>
        </p:nvSpPr>
        <p:spPr bwMode="auto">
          <a:xfrm>
            <a:off x="4443413" y="3051175"/>
            <a:ext cx="1543050" cy="1739900"/>
          </a:xfrm>
          <a:prstGeom prst="rect">
            <a:avLst/>
          </a:prstGeom>
          <a:noFill/>
          <a:ln w="9525">
            <a:noFill/>
            <a:miter lim="800000"/>
          </a:ln>
          <a:effectLst/>
        </p:spPr>
        <p:txBody>
          <a:bodyPr wrap="none" lIns="92075" tIns="46038" rIns="92075" bIns="46038">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t>“average</a:t>
            </a:r>
            <a:br>
              <a:rPr kumimoji="0" 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br>
            <a:r>
              <a:rPr kumimoji="0" 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t>salary </a:t>
            </a:r>
            <a:endParaRPr kumimoji="0" 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t>in EMP</a:t>
            </a:r>
            <a:br>
              <a:rPr kumimoji="0" 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br>
            <a:r>
              <a:rPr kumimoji="0" 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t>table </a:t>
            </a:r>
            <a:endParaRPr kumimoji="0" 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t>for each </a:t>
            </a:r>
            <a:endParaRPr kumimoji="0" 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t>department”</a:t>
            </a:r>
            <a:endParaRPr kumimoji="0" 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endParaRPr>
          </a:p>
        </p:txBody>
      </p:sp>
      <p:grpSp>
        <p:nvGrpSpPr>
          <p:cNvPr id="2" name="Group 8"/>
          <p:cNvGrpSpPr/>
          <p:nvPr/>
        </p:nvGrpSpPr>
        <p:grpSpPr>
          <a:xfrm>
            <a:off x="868363" y="2436813"/>
            <a:ext cx="7561262" cy="1644650"/>
            <a:chOff x="547" y="1535"/>
            <a:chExt cx="4763" cy="1036"/>
          </a:xfrm>
        </p:grpSpPr>
        <p:grpSp>
          <p:nvGrpSpPr>
            <p:cNvPr id="26645" name="Group 9"/>
            <p:cNvGrpSpPr/>
            <p:nvPr/>
          </p:nvGrpSpPr>
          <p:grpSpPr>
            <a:xfrm>
              <a:off x="547" y="1535"/>
              <a:ext cx="4763" cy="1036"/>
              <a:chOff x="547" y="1535"/>
              <a:chExt cx="4763" cy="1036"/>
            </a:xfrm>
          </p:grpSpPr>
          <p:sp>
            <p:nvSpPr>
              <p:cNvPr id="26647" name="Rectangle 10"/>
              <p:cNvSpPr/>
              <p:nvPr/>
            </p:nvSpPr>
            <p:spPr>
              <a:xfrm>
                <a:off x="547" y="1535"/>
                <a:ext cx="1965" cy="489"/>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26648" name="Rectangle 11"/>
              <p:cNvSpPr/>
              <p:nvPr/>
            </p:nvSpPr>
            <p:spPr>
              <a:xfrm>
                <a:off x="3800" y="2392"/>
                <a:ext cx="1510" cy="179"/>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sp>
          <p:nvSpPr>
            <p:cNvPr id="208908" name="Rectangle 12"/>
            <p:cNvSpPr>
              <a:spLocks noChangeArrowheads="1"/>
            </p:cNvSpPr>
            <p:nvPr/>
          </p:nvSpPr>
          <p:spPr bwMode="auto">
            <a:xfrm>
              <a:off x="2536" y="1709"/>
              <a:ext cx="596" cy="196"/>
            </a:xfrm>
            <a:prstGeom prst="rect">
              <a:avLst/>
            </a:prstGeom>
            <a:noFill/>
            <a:ln w="9525">
              <a:noFill/>
              <a:miter lim="800000"/>
            </a:ln>
            <a:effectLst/>
          </p:spPr>
          <p:txBody>
            <a:bodyPr wrap="none" lIns="92075" tIns="46038" rIns="92075" bIns="46038">
              <a:spAutoFit/>
            </a:bodyPr>
            <a:lstStyle/>
            <a:p>
              <a:pPr marL="0" marR="0" lvl="0" indent="0" algn="l" defTabSz="914400" rtl="0" eaLnBrk="0" fontAlgn="base" latinLnBrk="0" hangingPunct="0">
                <a:lnSpc>
                  <a:spcPct val="120000"/>
                </a:lnSpc>
                <a:spcBef>
                  <a:spcPct val="60000"/>
                </a:spcBef>
                <a:spcAft>
                  <a:spcPct val="0"/>
                </a:spcAft>
                <a:buClrTx/>
                <a:buSzTx/>
                <a:buFontTx/>
                <a:buNone/>
                <a:defRPr/>
              </a:pPr>
              <a:r>
                <a:rPr kumimoji="0" lang="en-US" sz="1200" b="1" i="0" u="none" strike="noStrike" kern="1200" cap="none" spc="0" normalizeH="0" baseline="0" noProof="0">
                  <a:ln>
                    <a:noFill/>
                  </a:ln>
                  <a:solidFill>
                    <a:srgbClr val="FF5050"/>
                  </a:solidFill>
                  <a:effectLst>
                    <a:outerShdw blurRad="38100" dist="38100" dir="2700000" algn="tl">
                      <a:srgbClr val="000000"/>
                    </a:outerShdw>
                  </a:effectLst>
                  <a:uLnTx/>
                  <a:uFillTx/>
                  <a:latin typeface="Arial" panose="020B0604020202020204" pitchFamily="34" charset="0"/>
                  <a:ea typeface="+mn-ea"/>
                  <a:cs typeface="+mn-cs"/>
                </a:rPr>
                <a:t> 2916.6667</a:t>
              </a:r>
              <a:endParaRPr kumimoji="0" lang="en-US" sz="1200" b="1" i="0" u="none" strike="noStrike" kern="1200" cap="none" spc="0" normalizeH="0" baseline="0" noProof="0">
                <a:ln>
                  <a:noFill/>
                </a:ln>
                <a:solidFill>
                  <a:srgbClr val="FF5050"/>
                </a:solidFill>
                <a:effectLst>
                  <a:outerShdw blurRad="38100" dist="38100" dir="2700000" algn="tl">
                    <a:srgbClr val="000000"/>
                  </a:outerShdw>
                </a:effectLst>
                <a:uLnTx/>
                <a:uFillTx/>
                <a:latin typeface="Arial" panose="020B0604020202020204" pitchFamily="34" charset="0"/>
                <a:ea typeface="+mn-ea"/>
                <a:cs typeface="+mn-cs"/>
              </a:endParaRPr>
            </a:p>
          </p:txBody>
        </p:sp>
      </p:grpSp>
      <p:grpSp>
        <p:nvGrpSpPr>
          <p:cNvPr id="4" name="Group 13"/>
          <p:cNvGrpSpPr/>
          <p:nvPr/>
        </p:nvGrpSpPr>
        <p:grpSpPr>
          <a:xfrm>
            <a:off x="868363" y="3224213"/>
            <a:ext cx="7561262" cy="1233487"/>
            <a:chOff x="547" y="2031"/>
            <a:chExt cx="4763" cy="777"/>
          </a:xfrm>
        </p:grpSpPr>
        <p:grpSp>
          <p:nvGrpSpPr>
            <p:cNvPr id="26641" name="Group 14"/>
            <p:cNvGrpSpPr/>
            <p:nvPr/>
          </p:nvGrpSpPr>
          <p:grpSpPr>
            <a:xfrm>
              <a:off x="547" y="2031"/>
              <a:ext cx="4763" cy="777"/>
              <a:chOff x="547" y="2031"/>
              <a:chExt cx="4763" cy="777"/>
            </a:xfrm>
          </p:grpSpPr>
          <p:sp>
            <p:nvSpPr>
              <p:cNvPr id="26643" name="Rectangle 15"/>
              <p:cNvSpPr/>
              <p:nvPr/>
            </p:nvSpPr>
            <p:spPr>
              <a:xfrm>
                <a:off x="3800" y="2602"/>
                <a:ext cx="1510" cy="179"/>
              </a:xfrm>
              <a:prstGeom prst="rect">
                <a:avLst/>
              </a:prstGeom>
              <a:solidFill>
                <a:srgbClr val="00990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26644" name="Rectangle 16"/>
              <p:cNvSpPr/>
              <p:nvPr/>
            </p:nvSpPr>
            <p:spPr>
              <a:xfrm>
                <a:off x="547" y="2031"/>
                <a:ext cx="1965" cy="777"/>
              </a:xfrm>
              <a:prstGeom prst="rect">
                <a:avLst/>
              </a:prstGeom>
              <a:solidFill>
                <a:srgbClr val="00990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sp>
          <p:nvSpPr>
            <p:cNvPr id="208913" name="Rectangle 17"/>
            <p:cNvSpPr>
              <a:spLocks noChangeArrowheads="1"/>
            </p:cNvSpPr>
            <p:nvPr/>
          </p:nvSpPr>
          <p:spPr bwMode="auto">
            <a:xfrm>
              <a:off x="2536" y="2333"/>
              <a:ext cx="356" cy="196"/>
            </a:xfrm>
            <a:prstGeom prst="rect">
              <a:avLst/>
            </a:prstGeom>
            <a:noFill/>
            <a:ln w="9525">
              <a:noFill/>
              <a:miter lim="800000"/>
            </a:ln>
            <a:effectLst/>
          </p:spPr>
          <p:txBody>
            <a:bodyPr wrap="none" lIns="92075" tIns="46038" rIns="92075" bIns="46038">
              <a:spAutoFit/>
            </a:bodyPr>
            <a:lstStyle/>
            <a:p>
              <a:pPr marL="0" marR="0" lvl="0" indent="0" algn="l" defTabSz="914400" rtl="0" eaLnBrk="0" fontAlgn="base" latinLnBrk="0" hangingPunct="0">
                <a:lnSpc>
                  <a:spcPct val="120000"/>
                </a:lnSpc>
                <a:spcBef>
                  <a:spcPct val="60000"/>
                </a:spcBef>
                <a:spcAft>
                  <a:spcPct val="0"/>
                </a:spcAft>
                <a:buClrTx/>
                <a:buSzTx/>
                <a:buFontTx/>
                <a:buNone/>
                <a:defRPr/>
              </a:pPr>
              <a:r>
                <a:rPr kumimoji="0" lang="en-US" sz="1200" b="1" i="0" u="none" strike="noStrike" kern="1200" cap="none" spc="0" normalizeH="0" baseline="0" noProof="0">
                  <a:ln>
                    <a:noFill/>
                  </a:ln>
                  <a:solidFill>
                    <a:srgbClr val="339933"/>
                  </a:solidFill>
                  <a:effectLst>
                    <a:outerShdw blurRad="38100" dist="38100" dir="2700000" algn="tl">
                      <a:srgbClr val="000000"/>
                    </a:outerShdw>
                  </a:effectLst>
                  <a:uLnTx/>
                  <a:uFillTx/>
                  <a:latin typeface="Arial" panose="020B0604020202020204" pitchFamily="34" charset="0"/>
                  <a:ea typeface="+mn-ea"/>
                  <a:cs typeface="+mn-cs"/>
                </a:rPr>
                <a:t> 2175</a:t>
              </a:r>
              <a:endParaRPr kumimoji="0" lang="en-US" sz="1200" b="1" i="0" u="none" strike="noStrike" kern="1200" cap="none" spc="0" normalizeH="0" baseline="0" noProof="0">
                <a:ln>
                  <a:noFill/>
                </a:ln>
                <a:solidFill>
                  <a:srgbClr val="339933"/>
                </a:solidFill>
                <a:effectLst>
                  <a:outerShdw blurRad="38100" dist="38100" dir="2700000" algn="tl">
                    <a:srgbClr val="000000"/>
                  </a:outerShdw>
                </a:effectLst>
                <a:uLnTx/>
                <a:uFillTx/>
                <a:latin typeface="Arial" panose="020B0604020202020204" pitchFamily="34" charset="0"/>
                <a:ea typeface="+mn-ea"/>
                <a:cs typeface="+mn-cs"/>
              </a:endParaRPr>
            </a:p>
          </p:txBody>
        </p:sp>
      </p:grpSp>
      <p:grpSp>
        <p:nvGrpSpPr>
          <p:cNvPr id="6" name="Group 18"/>
          <p:cNvGrpSpPr/>
          <p:nvPr/>
        </p:nvGrpSpPr>
        <p:grpSpPr>
          <a:xfrm>
            <a:off x="868363" y="4464050"/>
            <a:ext cx="7561262" cy="1479550"/>
            <a:chOff x="547" y="2812"/>
            <a:chExt cx="4763" cy="932"/>
          </a:xfrm>
        </p:grpSpPr>
        <p:grpSp>
          <p:nvGrpSpPr>
            <p:cNvPr id="26637" name="Group 19"/>
            <p:cNvGrpSpPr/>
            <p:nvPr/>
          </p:nvGrpSpPr>
          <p:grpSpPr>
            <a:xfrm>
              <a:off x="547" y="2812"/>
              <a:ext cx="4763" cy="932"/>
              <a:chOff x="547" y="2812"/>
              <a:chExt cx="4763" cy="932"/>
            </a:xfrm>
          </p:grpSpPr>
          <p:sp>
            <p:nvSpPr>
              <p:cNvPr id="26639" name="Rectangle 20"/>
              <p:cNvSpPr/>
              <p:nvPr/>
            </p:nvSpPr>
            <p:spPr>
              <a:xfrm>
                <a:off x="3800" y="2812"/>
                <a:ext cx="1510" cy="179"/>
              </a:xfrm>
              <a:prstGeom prst="rect">
                <a:avLst/>
              </a:prstGeom>
              <a:solidFill>
                <a:srgbClr val="3399FF">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26640" name="Rectangle 21"/>
              <p:cNvSpPr/>
              <p:nvPr/>
            </p:nvSpPr>
            <p:spPr>
              <a:xfrm>
                <a:off x="547" y="2815"/>
                <a:ext cx="1965" cy="929"/>
              </a:xfrm>
              <a:prstGeom prst="rect">
                <a:avLst/>
              </a:prstGeom>
              <a:solidFill>
                <a:srgbClr val="3399FF">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sp>
          <p:nvSpPr>
            <p:cNvPr id="208918" name="Rectangle 22"/>
            <p:cNvSpPr>
              <a:spLocks noChangeArrowheads="1"/>
            </p:cNvSpPr>
            <p:nvPr/>
          </p:nvSpPr>
          <p:spPr bwMode="auto">
            <a:xfrm>
              <a:off x="2536" y="3125"/>
              <a:ext cx="596" cy="196"/>
            </a:xfrm>
            <a:prstGeom prst="rect">
              <a:avLst/>
            </a:prstGeom>
            <a:noFill/>
            <a:ln w="9525">
              <a:noFill/>
              <a:miter lim="800000"/>
            </a:ln>
            <a:effectLst/>
          </p:spPr>
          <p:txBody>
            <a:bodyPr wrap="none" lIns="92075" tIns="46038" rIns="92075" bIns="46038">
              <a:spAutoFit/>
            </a:bodyPr>
            <a:lstStyle/>
            <a:p>
              <a:pPr marL="0" marR="0" lvl="0" indent="0" algn="l" defTabSz="914400" rtl="0" eaLnBrk="0" fontAlgn="base" latinLnBrk="0" hangingPunct="0">
                <a:lnSpc>
                  <a:spcPct val="120000"/>
                </a:lnSpc>
                <a:spcBef>
                  <a:spcPct val="60000"/>
                </a:spcBef>
                <a:spcAft>
                  <a:spcPct val="0"/>
                </a:spcAft>
                <a:buClrTx/>
                <a:buSzTx/>
                <a:buFontTx/>
                <a:buNone/>
                <a:defRPr/>
              </a:pPr>
              <a:r>
                <a:rPr kumimoji="0" lang="en-US" sz="1200" b="1" i="0" u="none" strike="noStrike" kern="1200" cap="none" spc="0" normalizeH="0" baseline="0" noProof="0">
                  <a:ln>
                    <a:noFill/>
                  </a:ln>
                  <a:solidFill>
                    <a:srgbClr val="66CCFF"/>
                  </a:solidFill>
                  <a:effectLst>
                    <a:outerShdw blurRad="38100" dist="38100" dir="2700000" algn="tl">
                      <a:srgbClr val="000000"/>
                    </a:outerShdw>
                  </a:effectLst>
                  <a:uLnTx/>
                  <a:uFillTx/>
                  <a:latin typeface="Arial" panose="020B0604020202020204" pitchFamily="34" charset="0"/>
                  <a:ea typeface="+mn-ea"/>
                  <a:cs typeface="+mn-cs"/>
                </a:rPr>
                <a:t> 1566.6667</a:t>
              </a:r>
              <a:endParaRPr kumimoji="0" lang="en-US" sz="1200" b="1" i="0" u="none" strike="noStrike" kern="1200" cap="none" spc="0" normalizeH="0" baseline="0" noProof="0">
                <a:ln>
                  <a:noFill/>
                </a:ln>
                <a:solidFill>
                  <a:srgbClr val="66CCFF"/>
                </a:solidFill>
                <a:effectLst>
                  <a:outerShdw blurRad="38100" dist="38100" dir="2700000" algn="tl">
                    <a:srgbClr val="000000"/>
                  </a:outerShdw>
                </a:effectLst>
                <a:uLnTx/>
                <a:uFillTx/>
                <a:latin typeface="Arial" panose="020B0604020202020204" pitchFamily="34" charset="0"/>
                <a:ea typeface="+mn-ea"/>
                <a:cs typeface="+mn-cs"/>
              </a:endParaRPr>
            </a:p>
          </p:txBody>
        </p:sp>
      </p:grpSp>
      <p:sp>
        <p:nvSpPr>
          <p:cNvPr id="26635" name="Rectangle 23"/>
          <p:cNvSpPr/>
          <p:nvPr/>
        </p:nvSpPr>
        <p:spPr>
          <a:xfrm>
            <a:off x="1309688" y="1949450"/>
            <a:ext cx="2790825" cy="4576763"/>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spcBef>
                <a:spcPct val="0"/>
              </a:spcBef>
              <a:buNone/>
            </a:pPr>
            <a:r>
              <a:rPr lang="en-US" altLang="en-US" sz="1800" b="1" dirty="0">
                <a:solidFill>
                  <a:srgbClr val="000000"/>
                </a:solidFill>
                <a:latin typeface="Courier New" panose="02070309020205020404" pitchFamily="49" charset="0"/>
              </a:rPr>
              <a:t>   DEPTNO       SAL</a:t>
            </a:r>
            <a:endParaRPr lang="en-US" altLang="en-US" sz="1800" b="1" dirty="0">
              <a:solidFill>
                <a:srgbClr val="000000"/>
              </a:solidFill>
              <a:latin typeface="Courier New" panose="02070309020205020404" pitchFamily="49" charset="0"/>
            </a:endParaRPr>
          </a:p>
          <a:p>
            <a:pPr marL="0" lvl="0" indent="0">
              <a:lnSpc>
                <a:spcPct val="90000"/>
              </a:lnSpc>
              <a:spcBef>
                <a:spcPct val="0"/>
              </a:spcBef>
              <a:buNone/>
            </a:pPr>
            <a:r>
              <a:rPr lang="en-US" altLang="en-US" sz="1800" b="1" dirty="0">
                <a:solidFill>
                  <a:srgbClr val="000000"/>
                </a:solidFill>
                <a:latin typeface="Courier New" panose="02070309020205020404" pitchFamily="49" charset="0"/>
              </a:rPr>
              <a:t>--------- ---------</a:t>
            </a:r>
            <a:endParaRPr lang="en-US" altLang="en-US" sz="1800" b="1" dirty="0">
              <a:solidFill>
                <a:srgbClr val="000000"/>
              </a:solidFill>
              <a:latin typeface="Courier New" panose="02070309020205020404" pitchFamily="49" charset="0"/>
            </a:endParaRPr>
          </a:p>
          <a:p>
            <a:pPr marL="0" lvl="0" indent="0">
              <a:lnSpc>
                <a:spcPct val="90000"/>
              </a:lnSpc>
              <a:spcBef>
                <a:spcPct val="0"/>
              </a:spcBef>
              <a:buNone/>
            </a:pPr>
            <a:r>
              <a:rPr lang="en-US" altLang="en-US" sz="1800" b="1" dirty="0">
                <a:solidFill>
                  <a:srgbClr val="000000"/>
                </a:solidFill>
                <a:latin typeface="Courier New" panose="02070309020205020404" pitchFamily="49" charset="0"/>
              </a:rPr>
              <a:t>       10      2450</a:t>
            </a:r>
            <a:endParaRPr lang="en-US" altLang="en-US" sz="1800" b="1" dirty="0">
              <a:solidFill>
                <a:srgbClr val="000000"/>
              </a:solidFill>
              <a:latin typeface="Courier New" panose="02070309020205020404" pitchFamily="49" charset="0"/>
            </a:endParaRPr>
          </a:p>
          <a:p>
            <a:pPr marL="0" lvl="0" indent="0">
              <a:lnSpc>
                <a:spcPct val="90000"/>
              </a:lnSpc>
              <a:spcBef>
                <a:spcPct val="0"/>
              </a:spcBef>
              <a:buNone/>
            </a:pPr>
            <a:r>
              <a:rPr lang="en-US" altLang="en-US" sz="1800" b="1" dirty="0">
                <a:solidFill>
                  <a:srgbClr val="000000"/>
                </a:solidFill>
                <a:latin typeface="Courier New" panose="02070309020205020404" pitchFamily="49" charset="0"/>
              </a:rPr>
              <a:t>       10      5000</a:t>
            </a:r>
            <a:endParaRPr lang="en-US" altLang="en-US" sz="1800" b="1" dirty="0">
              <a:solidFill>
                <a:srgbClr val="000000"/>
              </a:solidFill>
              <a:latin typeface="Courier New" panose="02070309020205020404" pitchFamily="49" charset="0"/>
            </a:endParaRPr>
          </a:p>
          <a:p>
            <a:pPr marL="0" lvl="0" indent="0">
              <a:lnSpc>
                <a:spcPct val="90000"/>
              </a:lnSpc>
              <a:spcBef>
                <a:spcPct val="0"/>
              </a:spcBef>
              <a:buNone/>
            </a:pPr>
            <a:r>
              <a:rPr lang="en-US" altLang="en-US" sz="1800" b="1" dirty="0">
                <a:solidFill>
                  <a:srgbClr val="000000"/>
                </a:solidFill>
                <a:latin typeface="Courier New" panose="02070309020205020404" pitchFamily="49" charset="0"/>
              </a:rPr>
              <a:t>       10      1300</a:t>
            </a:r>
            <a:endParaRPr lang="en-US" altLang="en-US" sz="1800" b="1" dirty="0">
              <a:solidFill>
                <a:srgbClr val="000000"/>
              </a:solidFill>
              <a:latin typeface="Courier New" panose="02070309020205020404" pitchFamily="49" charset="0"/>
            </a:endParaRPr>
          </a:p>
          <a:p>
            <a:pPr marL="0" lvl="0" indent="0">
              <a:lnSpc>
                <a:spcPct val="90000"/>
              </a:lnSpc>
              <a:spcBef>
                <a:spcPct val="0"/>
              </a:spcBef>
              <a:buNone/>
            </a:pPr>
            <a:r>
              <a:rPr lang="en-US" altLang="en-US" sz="1800" b="1" dirty="0">
                <a:solidFill>
                  <a:srgbClr val="000000"/>
                </a:solidFill>
                <a:latin typeface="Courier New" panose="02070309020205020404" pitchFamily="49" charset="0"/>
              </a:rPr>
              <a:t>       20       800</a:t>
            </a:r>
            <a:endParaRPr lang="en-US" altLang="en-US" sz="1800" b="1" dirty="0">
              <a:solidFill>
                <a:srgbClr val="000000"/>
              </a:solidFill>
              <a:latin typeface="Courier New" panose="02070309020205020404" pitchFamily="49" charset="0"/>
            </a:endParaRPr>
          </a:p>
          <a:p>
            <a:pPr marL="0" lvl="0" indent="0">
              <a:lnSpc>
                <a:spcPct val="90000"/>
              </a:lnSpc>
              <a:spcBef>
                <a:spcPct val="0"/>
              </a:spcBef>
              <a:buNone/>
            </a:pPr>
            <a:r>
              <a:rPr lang="en-US" altLang="en-US" sz="1800" b="1" dirty="0">
                <a:solidFill>
                  <a:srgbClr val="000000"/>
                </a:solidFill>
                <a:latin typeface="Courier New" panose="02070309020205020404" pitchFamily="49" charset="0"/>
              </a:rPr>
              <a:t>       20      1100</a:t>
            </a:r>
            <a:endParaRPr lang="en-US" altLang="en-US" sz="1800" b="1" dirty="0">
              <a:solidFill>
                <a:srgbClr val="000000"/>
              </a:solidFill>
              <a:latin typeface="Courier New" panose="02070309020205020404" pitchFamily="49" charset="0"/>
            </a:endParaRPr>
          </a:p>
          <a:p>
            <a:pPr marL="0" lvl="0" indent="0">
              <a:lnSpc>
                <a:spcPct val="90000"/>
              </a:lnSpc>
              <a:spcBef>
                <a:spcPct val="0"/>
              </a:spcBef>
              <a:buNone/>
            </a:pPr>
            <a:r>
              <a:rPr lang="en-US" altLang="en-US" sz="1800" b="1" dirty="0">
                <a:solidFill>
                  <a:srgbClr val="000000"/>
                </a:solidFill>
                <a:latin typeface="Courier New" panose="02070309020205020404" pitchFamily="49" charset="0"/>
              </a:rPr>
              <a:t>       20      3000</a:t>
            </a:r>
            <a:endParaRPr lang="en-US" altLang="en-US" sz="1800" b="1" dirty="0">
              <a:solidFill>
                <a:srgbClr val="000000"/>
              </a:solidFill>
              <a:latin typeface="Courier New" panose="02070309020205020404" pitchFamily="49" charset="0"/>
            </a:endParaRPr>
          </a:p>
          <a:p>
            <a:pPr marL="0" lvl="0" indent="0">
              <a:lnSpc>
                <a:spcPct val="90000"/>
              </a:lnSpc>
              <a:spcBef>
                <a:spcPct val="0"/>
              </a:spcBef>
              <a:buNone/>
            </a:pPr>
            <a:r>
              <a:rPr lang="en-US" altLang="en-US" sz="1800" b="1" dirty="0">
                <a:solidFill>
                  <a:srgbClr val="000000"/>
                </a:solidFill>
                <a:latin typeface="Courier New" panose="02070309020205020404" pitchFamily="49" charset="0"/>
              </a:rPr>
              <a:t>       20      3000</a:t>
            </a:r>
            <a:endParaRPr lang="en-US" altLang="en-US" sz="1800" b="1" dirty="0">
              <a:solidFill>
                <a:srgbClr val="000000"/>
              </a:solidFill>
              <a:latin typeface="Courier New" panose="02070309020205020404" pitchFamily="49" charset="0"/>
            </a:endParaRPr>
          </a:p>
          <a:p>
            <a:pPr marL="0" lvl="0" indent="0">
              <a:lnSpc>
                <a:spcPct val="90000"/>
              </a:lnSpc>
              <a:spcBef>
                <a:spcPct val="0"/>
              </a:spcBef>
              <a:buNone/>
            </a:pPr>
            <a:r>
              <a:rPr lang="en-US" altLang="en-US" sz="1800" b="1" dirty="0">
                <a:solidFill>
                  <a:srgbClr val="000000"/>
                </a:solidFill>
                <a:latin typeface="Courier New" panose="02070309020205020404" pitchFamily="49" charset="0"/>
              </a:rPr>
              <a:t>       20      2975</a:t>
            </a:r>
            <a:endParaRPr lang="en-US" altLang="en-US" sz="1800" b="1" dirty="0">
              <a:solidFill>
                <a:srgbClr val="000000"/>
              </a:solidFill>
              <a:latin typeface="Courier New" panose="02070309020205020404" pitchFamily="49" charset="0"/>
            </a:endParaRPr>
          </a:p>
          <a:p>
            <a:pPr marL="0" lvl="0" indent="0">
              <a:lnSpc>
                <a:spcPct val="90000"/>
              </a:lnSpc>
              <a:spcBef>
                <a:spcPct val="0"/>
              </a:spcBef>
              <a:buNone/>
            </a:pPr>
            <a:r>
              <a:rPr lang="en-US" altLang="en-US" sz="1800" b="1" dirty="0">
                <a:solidFill>
                  <a:srgbClr val="000000"/>
                </a:solidFill>
                <a:latin typeface="Courier New" panose="02070309020205020404" pitchFamily="49" charset="0"/>
              </a:rPr>
              <a:t>       30      1600</a:t>
            </a:r>
            <a:endParaRPr lang="en-US" altLang="en-US" sz="1800" b="1" dirty="0">
              <a:solidFill>
                <a:srgbClr val="000000"/>
              </a:solidFill>
              <a:latin typeface="Courier New" panose="02070309020205020404" pitchFamily="49" charset="0"/>
            </a:endParaRPr>
          </a:p>
          <a:p>
            <a:pPr marL="0" lvl="0" indent="0">
              <a:lnSpc>
                <a:spcPct val="90000"/>
              </a:lnSpc>
              <a:spcBef>
                <a:spcPct val="0"/>
              </a:spcBef>
              <a:buNone/>
            </a:pPr>
            <a:r>
              <a:rPr lang="en-US" altLang="en-US" sz="1800" b="1" dirty="0">
                <a:solidFill>
                  <a:srgbClr val="000000"/>
                </a:solidFill>
                <a:latin typeface="Courier New" panose="02070309020205020404" pitchFamily="49" charset="0"/>
              </a:rPr>
              <a:t>       30      2850</a:t>
            </a:r>
            <a:endParaRPr lang="en-US" altLang="en-US" sz="1800" b="1" dirty="0">
              <a:solidFill>
                <a:srgbClr val="000000"/>
              </a:solidFill>
              <a:latin typeface="Courier New" panose="02070309020205020404" pitchFamily="49" charset="0"/>
            </a:endParaRPr>
          </a:p>
          <a:p>
            <a:pPr marL="0" lvl="0" indent="0">
              <a:lnSpc>
                <a:spcPct val="90000"/>
              </a:lnSpc>
              <a:spcBef>
                <a:spcPct val="0"/>
              </a:spcBef>
              <a:buNone/>
            </a:pPr>
            <a:r>
              <a:rPr lang="en-US" altLang="en-US" sz="1800" b="1" dirty="0">
                <a:solidFill>
                  <a:srgbClr val="000000"/>
                </a:solidFill>
                <a:latin typeface="Courier New" panose="02070309020205020404" pitchFamily="49" charset="0"/>
              </a:rPr>
              <a:t>       30      1250</a:t>
            </a:r>
            <a:endParaRPr lang="en-US" altLang="en-US" sz="1800" b="1" dirty="0">
              <a:solidFill>
                <a:srgbClr val="000000"/>
              </a:solidFill>
              <a:latin typeface="Courier New" panose="02070309020205020404" pitchFamily="49" charset="0"/>
            </a:endParaRPr>
          </a:p>
          <a:p>
            <a:pPr marL="0" lvl="0" indent="0">
              <a:lnSpc>
                <a:spcPct val="90000"/>
              </a:lnSpc>
              <a:spcBef>
                <a:spcPct val="0"/>
              </a:spcBef>
              <a:buNone/>
            </a:pPr>
            <a:r>
              <a:rPr lang="en-US" altLang="en-US" sz="1800" b="1" dirty="0">
                <a:solidFill>
                  <a:srgbClr val="000000"/>
                </a:solidFill>
                <a:latin typeface="Courier New" panose="02070309020205020404" pitchFamily="49" charset="0"/>
              </a:rPr>
              <a:t>       30       950</a:t>
            </a:r>
            <a:endParaRPr lang="en-US" altLang="en-US" sz="1800" b="1" dirty="0">
              <a:solidFill>
                <a:srgbClr val="000000"/>
              </a:solidFill>
              <a:latin typeface="Courier New" panose="02070309020205020404" pitchFamily="49" charset="0"/>
            </a:endParaRPr>
          </a:p>
          <a:p>
            <a:pPr marL="0" lvl="0" indent="0">
              <a:lnSpc>
                <a:spcPct val="90000"/>
              </a:lnSpc>
              <a:spcBef>
                <a:spcPct val="0"/>
              </a:spcBef>
              <a:buNone/>
            </a:pPr>
            <a:r>
              <a:rPr lang="en-US" altLang="en-US" sz="1800" b="1" dirty="0">
                <a:solidFill>
                  <a:srgbClr val="000000"/>
                </a:solidFill>
                <a:latin typeface="Courier New" panose="02070309020205020404" pitchFamily="49" charset="0"/>
              </a:rPr>
              <a:t>       30      1500</a:t>
            </a:r>
            <a:endParaRPr lang="en-US" altLang="en-US" sz="1800" b="1" dirty="0">
              <a:solidFill>
                <a:srgbClr val="000000"/>
              </a:solidFill>
              <a:latin typeface="Courier New" panose="02070309020205020404" pitchFamily="49" charset="0"/>
            </a:endParaRPr>
          </a:p>
          <a:p>
            <a:pPr marL="0" lvl="0" indent="0">
              <a:lnSpc>
                <a:spcPct val="90000"/>
              </a:lnSpc>
              <a:spcBef>
                <a:spcPct val="0"/>
              </a:spcBef>
              <a:buNone/>
            </a:pPr>
            <a:r>
              <a:rPr lang="en-US" altLang="en-US" sz="1800" b="1" dirty="0">
                <a:solidFill>
                  <a:srgbClr val="000000"/>
                </a:solidFill>
                <a:latin typeface="Courier New" panose="02070309020205020404" pitchFamily="49" charset="0"/>
              </a:rPr>
              <a:t>       30      1250</a:t>
            </a:r>
            <a:endParaRPr lang="en-US" altLang="en-US" sz="1800" b="1" dirty="0">
              <a:solidFill>
                <a:srgbClr val="000000"/>
              </a:solidFill>
              <a:latin typeface="Courier New" panose="02070309020205020404" pitchFamily="49" charset="0"/>
            </a:endParaRPr>
          </a:p>
          <a:p>
            <a:pPr marL="0" lvl="0" indent="0">
              <a:lnSpc>
                <a:spcPct val="90000"/>
              </a:lnSpc>
              <a:spcBef>
                <a:spcPct val="0"/>
              </a:spcBef>
              <a:buNone/>
            </a:pPr>
            <a:endParaRPr lang="en-US" altLang="en-US" sz="1800" b="1" dirty="0">
              <a:solidFill>
                <a:srgbClr val="000000"/>
              </a:solidFill>
              <a:latin typeface="Courier New" panose="02070309020205020404" pitchFamily="49" charset="0"/>
            </a:endParaRPr>
          </a:p>
          <a:p>
            <a:pPr marL="0" lvl="0" indent="0">
              <a:spcBef>
                <a:spcPct val="0"/>
              </a:spcBef>
              <a:buNone/>
            </a:pPr>
            <a:endParaRPr lang="en-US" altLang="en-US" sz="1800" b="1" dirty="0">
              <a:solidFill>
                <a:srgbClr val="000000"/>
              </a:solidFill>
              <a:latin typeface="Courier New" panose="02070309020205020404" pitchFamily="49" charset="0"/>
            </a:endParaRPr>
          </a:p>
        </p:txBody>
      </p:sp>
      <p:sp>
        <p:nvSpPr>
          <p:cNvPr id="26636" name="Rectangle 24"/>
          <p:cNvSpPr/>
          <p:nvPr/>
        </p:nvSpPr>
        <p:spPr>
          <a:xfrm>
            <a:off x="5719763" y="3032125"/>
            <a:ext cx="2790825" cy="1806575"/>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125000"/>
              </a:lnSpc>
              <a:spcBef>
                <a:spcPct val="0"/>
              </a:spcBef>
              <a:buNone/>
            </a:pPr>
            <a:r>
              <a:rPr lang="en-US" altLang="en-US" sz="1800" b="1" dirty="0">
                <a:solidFill>
                  <a:srgbClr val="000000"/>
                </a:solidFill>
                <a:latin typeface="Courier New" panose="02070309020205020404" pitchFamily="49" charset="0"/>
              </a:rPr>
              <a:t>   DEPTNO  AVG(SAL)</a:t>
            </a:r>
            <a:endParaRPr lang="en-US" altLang="en-US" sz="1800" b="1" dirty="0">
              <a:solidFill>
                <a:srgbClr val="000000"/>
              </a:solidFill>
              <a:latin typeface="Courier New" panose="02070309020205020404" pitchFamily="49" charset="0"/>
            </a:endParaRPr>
          </a:p>
          <a:p>
            <a:pPr marL="0" lvl="0" indent="0">
              <a:lnSpc>
                <a:spcPct val="125000"/>
              </a:lnSpc>
              <a:spcBef>
                <a:spcPct val="0"/>
              </a:spcBef>
              <a:buNone/>
            </a:pPr>
            <a:r>
              <a:rPr lang="en-US" altLang="en-US" sz="1800" b="1" dirty="0">
                <a:solidFill>
                  <a:srgbClr val="000000"/>
                </a:solidFill>
                <a:latin typeface="Courier New" panose="02070309020205020404" pitchFamily="49" charset="0"/>
              </a:rPr>
              <a:t>  ------- ---------</a:t>
            </a:r>
            <a:endParaRPr lang="en-US" altLang="en-US" sz="1800" b="1" dirty="0">
              <a:solidFill>
                <a:srgbClr val="000000"/>
              </a:solidFill>
              <a:latin typeface="Courier New" panose="02070309020205020404" pitchFamily="49" charset="0"/>
            </a:endParaRPr>
          </a:p>
          <a:p>
            <a:pPr marL="0" lvl="0" indent="0">
              <a:lnSpc>
                <a:spcPct val="125000"/>
              </a:lnSpc>
              <a:spcBef>
                <a:spcPct val="0"/>
              </a:spcBef>
              <a:buNone/>
            </a:pPr>
            <a:r>
              <a:rPr lang="en-US" altLang="en-US" sz="1800" b="1" dirty="0">
                <a:solidFill>
                  <a:srgbClr val="000000"/>
                </a:solidFill>
                <a:latin typeface="Courier New" panose="02070309020205020404" pitchFamily="49" charset="0"/>
              </a:rPr>
              <a:t>       10 2916.6667</a:t>
            </a:r>
            <a:endParaRPr lang="en-US" altLang="en-US" sz="1800" b="1" dirty="0">
              <a:solidFill>
                <a:srgbClr val="000000"/>
              </a:solidFill>
              <a:latin typeface="Courier New" panose="02070309020205020404" pitchFamily="49" charset="0"/>
            </a:endParaRPr>
          </a:p>
          <a:p>
            <a:pPr marL="0" lvl="0" indent="0">
              <a:lnSpc>
                <a:spcPct val="125000"/>
              </a:lnSpc>
              <a:spcBef>
                <a:spcPct val="0"/>
              </a:spcBef>
              <a:buNone/>
            </a:pPr>
            <a:r>
              <a:rPr lang="en-US" altLang="en-US" sz="1800" b="1" dirty="0">
                <a:solidFill>
                  <a:srgbClr val="000000"/>
                </a:solidFill>
                <a:latin typeface="Courier New" panose="02070309020205020404" pitchFamily="49" charset="0"/>
              </a:rPr>
              <a:t>       20      2175</a:t>
            </a:r>
            <a:endParaRPr lang="en-US" altLang="en-US" sz="1800" b="1" dirty="0">
              <a:solidFill>
                <a:srgbClr val="000000"/>
              </a:solidFill>
              <a:latin typeface="Courier New" panose="02070309020205020404" pitchFamily="49" charset="0"/>
            </a:endParaRPr>
          </a:p>
          <a:p>
            <a:pPr marL="0" lvl="0" indent="0">
              <a:lnSpc>
                <a:spcPct val="125000"/>
              </a:lnSpc>
              <a:spcBef>
                <a:spcPct val="0"/>
              </a:spcBef>
              <a:buNone/>
            </a:pPr>
            <a:r>
              <a:rPr lang="en-US" altLang="en-US" sz="1800" b="1" dirty="0">
                <a:solidFill>
                  <a:srgbClr val="000000"/>
                </a:solidFill>
                <a:latin typeface="Courier New" panose="02070309020205020404" pitchFamily="49" charset="0"/>
              </a:rPr>
              <a:t>       30 1566.6667</a:t>
            </a:r>
            <a:endParaRPr lang="en-US" altLang="en-US" sz="1800" b="1" dirty="0">
              <a:solidFill>
                <a:srgbClr val="000000"/>
              </a:solidFill>
              <a:latin typeface="Courier New" panose="020703090202050204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p:nvPr/>
        </p:nvSpPr>
        <p:spPr>
          <a:xfrm>
            <a:off x="1008063" y="2541588"/>
            <a:ext cx="7169150" cy="1465262"/>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p:txBody>
      </p:sp>
      <p:sp>
        <p:nvSpPr>
          <p:cNvPr id="28675" name="Rectangle 3"/>
          <p:cNvSpPr>
            <a:spLocks noGrp="1"/>
          </p:cNvSpPr>
          <p:nvPr>
            <p:ph type="title"/>
          </p:nvPr>
        </p:nvSpPr>
        <p:spPr>
          <a:xfrm>
            <a:off x="395288" y="188913"/>
            <a:ext cx="8016875" cy="881062"/>
          </a:xfrm>
          <a:ln/>
        </p:spPr>
        <p:txBody>
          <a:bodyPr vert="horz" wrap="square" lIns="92075" tIns="46038" rIns="92075" bIns="46038" anchor="t" anchorCtr="0"/>
          <a:p>
            <a:r>
              <a:rPr lang="en-US" altLang="en-US" sz="2800" dirty="0">
                <a:solidFill>
                  <a:srgbClr val="800000"/>
                </a:solidFill>
              </a:rPr>
              <a:t>Creating Groups of Data: </a:t>
            </a:r>
            <a:br>
              <a:rPr lang="en-US" altLang="en-US" sz="2800" dirty="0">
                <a:solidFill>
                  <a:srgbClr val="800000"/>
                </a:solidFill>
              </a:rPr>
            </a:br>
            <a:r>
              <a:rPr lang="en-US" altLang="en-US" sz="2800" dirty="0">
                <a:solidFill>
                  <a:srgbClr val="800000"/>
                </a:solidFill>
              </a:rPr>
              <a:t>GROUP BY Clause</a:t>
            </a:r>
            <a:endParaRPr lang="en-US" altLang="en-US" sz="2800" dirty="0">
              <a:solidFill>
                <a:srgbClr val="800000"/>
              </a:solidFill>
            </a:endParaRPr>
          </a:p>
        </p:txBody>
      </p:sp>
      <p:sp>
        <p:nvSpPr>
          <p:cNvPr id="210948" name="Rectangle 4"/>
          <p:cNvSpPr/>
          <p:nvPr/>
        </p:nvSpPr>
        <p:spPr>
          <a:xfrm>
            <a:off x="1092200" y="3429000"/>
            <a:ext cx="4648200" cy="284163"/>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28677" name="Rectangle 5"/>
          <p:cNvSpPr/>
          <p:nvPr/>
        </p:nvSpPr>
        <p:spPr>
          <a:xfrm>
            <a:off x="982663" y="2528888"/>
            <a:ext cx="7194550" cy="1490662"/>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SELECT	</a:t>
            </a:r>
            <a:r>
              <a:rPr lang="en-US" altLang="en-US" sz="1800" b="1" i="1" dirty="0">
                <a:solidFill>
                  <a:srgbClr val="000000"/>
                </a:solidFill>
                <a:latin typeface="Courier New" panose="02070309020205020404" pitchFamily="49" charset="0"/>
              </a:rPr>
              <a:t>column</a:t>
            </a:r>
            <a:r>
              <a:rPr lang="en-US" altLang="en-US" sz="1800" b="1" dirty="0">
                <a:solidFill>
                  <a:srgbClr val="000000"/>
                </a:solidFill>
                <a:latin typeface="Courier New" panose="02070309020205020404" pitchFamily="49" charset="0"/>
              </a:rPr>
              <a:t>, </a:t>
            </a:r>
            <a:r>
              <a:rPr lang="en-US" altLang="en-US" sz="1800" b="1" i="1" dirty="0">
                <a:solidFill>
                  <a:srgbClr val="000000"/>
                </a:solidFill>
                <a:latin typeface="Courier New" panose="02070309020205020404" pitchFamily="49" charset="0"/>
              </a:rPr>
              <a:t>group_function(column)</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FROM		</a:t>
            </a:r>
            <a:r>
              <a:rPr lang="en-US" altLang="en-US" sz="1800" b="1" i="1" dirty="0">
                <a:solidFill>
                  <a:srgbClr val="000000"/>
                </a:solidFill>
                <a:latin typeface="Courier New" panose="02070309020205020404" pitchFamily="49" charset="0"/>
              </a:rPr>
              <a:t>table</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[WHERE	</a:t>
            </a:r>
            <a:r>
              <a:rPr lang="en-US" altLang="en-US" sz="1800" b="1" i="1" dirty="0">
                <a:solidFill>
                  <a:srgbClr val="000000"/>
                </a:solidFill>
                <a:latin typeface="Courier New" panose="02070309020205020404" pitchFamily="49" charset="0"/>
              </a:rPr>
              <a:t>condition</a:t>
            </a:r>
            <a:r>
              <a:rPr lang="en-US" altLang="en-US" sz="1800" b="1" dirty="0">
                <a:solidFill>
                  <a:srgbClr val="000000"/>
                </a:solidFill>
                <a:latin typeface="Courier New" panose="02070309020205020404" pitchFamily="49" charset="0"/>
              </a:rPr>
              <a:t>]</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[GROUP BY	</a:t>
            </a:r>
            <a:r>
              <a:rPr lang="en-US" altLang="en-US" sz="1800" b="1" i="1" dirty="0">
                <a:solidFill>
                  <a:srgbClr val="000000"/>
                </a:solidFill>
                <a:latin typeface="Courier New" panose="02070309020205020404" pitchFamily="49" charset="0"/>
              </a:rPr>
              <a:t>group_by_expression</a:t>
            </a:r>
            <a:r>
              <a:rPr lang="en-US" altLang="en-US" sz="1800" b="1" dirty="0">
                <a:solidFill>
                  <a:srgbClr val="000000"/>
                </a:solidFill>
                <a:latin typeface="Courier New" panose="02070309020205020404" pitchFamily="49" charset="0"/>
              </a:rPr>
              <a:t>]</a:t>
            </a:r>
            <a:endParaRPr lang="en-US" altLang="en-US" sz="1800" b="1" i="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[ORDER BY	</a:t>
            </a:r>
            <a:r>
              <a:rPr lang="en-US" altLang="en-US" sz="1800" b="1" i="1" dirty="0">
                <a:solidFill>
                  <a:srgbClr val="000000"/>
                </a:solidFill>
                <a:latin typeface="Courier New" panose="02070309020205020404" pitchFamily="49" charset="0"/>
              </a:rPr>
              <a:t>column</a:t>
            </a:r>
            <a:r>
              <a:rPr lang="en-US" altLang="en-US" sz="1800" b="1" dirty="0">
                <a:solidFill>
                  <a:srgbClr val="000000"/>
                </a:solidFill>
                <a:latin typeface="Courier New" panose="02070309020205020404" pitchFamily="49" charset="0"/>
              </a:rPr>
              <a:t>];</a:t>
            </a:r>
            <a:endParaRPr lang="en-US" altLang="en-US" sz="1800" b="1" dirty="0">
              <a:solidFill>
                <a:srgbClr val="000000"/>
              </a:solidFill>
              <a:latin typeface="Courier New" panose="02070309020205020404" pitchFamily="49" charset="0"/>
            </a:endParaRPr>
          </a:p>
        </p:txBody>
      </p:sp>
      <p:sp>
        <p:nvSpPr>
          <p:cNvPr id="28678" name="Rectangle 6"/>
          <p:cNvSpPr>
            <a:spLocks noGrp="1"/>
          </p:cNvSpPr>
          <p:nvPr>
            <p:ph idx="1"/>
          </p:nvPr>
        </p:nvSpPr>
        <p:spPr>
          <a:xfrm>
            <a:off x="850900" y="4530725"/>
            <a:ext cx="7577138" cy="946150"/>
          </a:xfrm>
          <a:ln/>
        </p:spPr>
        <p:txBody>
          <a:bodyPr vert="horz" wrap="square" lIns="92075" tIns="46038" rIns="92075" bIns="46038" anchor="t" anchorCtr="0">
            <a:spAutoFit/>
          </a:bodyPr>
          <a:p>
            <a:r>
              <a:rPr lang="en-US" altLang="en-US" dirty="0"/>
              <a:t>Divide rows in a table into smaller groups by using the GROUP BY clause.</a:t>
            </a:r>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0948"/>
                                        </p:tgtEl>
                                        <p:attrNameLst>
                                          <p:attrName>style.visibility</p:attrName>
                                        </p:attrNameLst>
                                      </p:cBhvr>
                                      <p:to>
                                        <p:strVal val="visible"/>
                                      </p:to>
                                    </p:set>
                                    <p:animEffect transition="in" filter="wipe(up)">
                                      <p:cBhvr>
                                        <p:cTn id="7" dur="500"/>
                                        <p:tgtEl>
                                          <p:spTgt spid="210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p:nvPr/>
        </p:nvSpPr>
        <p:spPr>
          <a:xfrm>
            <a:off x="923925" y="2919413"/>
            <a:ext cx="7289800" cy="915987"/>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p:txBody>
      </p:sp>
      <p:sp>
        <p:nvSpPr>
          <p:cNvPr id="30723" name="Rectangle 3"/>
          <p:cNvSpPr/>
          <p:nvPr/>
        </p:nvSpPr>
        <p:spPr>
          <a:xfrm>
            <a:off x="938213" y="4425950"/>
            <a:ext cx="7289800" cy="1465263"/>
          </a:xfrm>
          <a:prstGeom prst="rect">
            <a:avLst/>
          </a:prstGeom>
          <a:solidFill>
            <a:srgbClr val="EAEAEA"/>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p:txBody>
      </p:sp>
      <p:sp>
        <p:nvSpPr>
          <p:cNvPr id="30724" name="Rectangle 4"/>
          <p:cNvSpPr>
            <a:spLocks noGrp="1"/>
          </p:cNvSpPr>
          <p:nvPr>
            <p:ph type="title"/>
          </p:nvPr>
        </p:nvSpPr>
        <p:spPr>
          <a:xfrm>
            <a:off x="290513" y="661988"/>
            <a:ext cx="5218112" cy="463550"/>
          </a:xfrm>
          <a:ln/>
        </p:spPr>
        <p:txBody>
          <a:bodyPr vert="horz" wrap="square" lIns="92075" tIns="46038" rIns="92075" bIns="46038" anchor="t" anchorCtr="0"/>
          <a:p>
            <a:r>
              <a:rPr lang="en-US" altLang="en-US" sz="2800" dirty="0">
                <a:solidFill>
                  <a:srgbClr val="800000"/>
                </a:solidFill>
              </a:rPr>
              <a:t>Using the GROUP BY Clause </a:t>
            </a:r>
            <a:endParaRPr lang="en-US" altLang="en-US" sz="2800" dirty="0">
              <a:solidFill>
                <a:srgbClr val="800000"/>
              </a:solidFill>
            </a:endParaRPr>
          </a:p>
        </p:txBody>
      </p:sp>
      <p:sp>
        <p:nvSpPr>
          <p:cNvPr id="30725" name="Rectangle 5"/>
          <p:cNvSpPr>
            <a:spLocks noGrp="1"/>
          </p:cNvSpPr>
          <p:nvPr>
            <p:ph idx="1"/>
          </p:nvPr>
        </p:nvSpPr>
        <p:spPr>
          <a:xfrm>
            <a:off x="539750" y="1382713"/>
            <a:ext cx="7577138" cy="822325"/>
          </a:xfrm>
          <a:ln/>
        </p:spPr>
        <p:txBody>
          <a:bodyPr vert="horz" wrap="square" lIns="92075" tIns="46038" rIns="92075" bIns="46038" anchor="t" anchorCtr="0">
            <a:spAutoFit/>
          </a:bodyPr>
          <a:p>
            <a:r>
              <a:rPr lang="en-US" altLang="en-US" sz="2400" dirty="0"/>
              <a:t>All columns in the SELECT list that are not in group functions must be in the GROUP BY clause.</a:t>
            </a:r>
            <a:endParaRPr lang="en-US" altLang="en-US" sz="2400" dirty="0"/>
          </a:p>
        </p:txBody>
      </p:sp>
      <p:grpSp>
        <p:nvGrpSpPr>
          <p:cNvPr id="2" name="Group 6"/>
          <p:cNvGrpSpPr/>
          <p:nvPr/>
        </p:nvGrpSpPr>
        <p:grpSpPr>
          <a:xfrm>
            <a:off x="1016000" y="2944813"/>
            <a:ext cx="2895600" cy="2925762"/>
            <a:chOff x="640" y="1855"/>
            <a:chExt cx="1824" cy="1843"/>
          </a:xfrm>
        </p:grpSpPr>
        <p:grpSp>
          <p:nvGrpSpPr>
            <p:cNvPr id="30729" name="Group 7"/>
            <p:cNvGrpSpPr/>
            <p:nvPr/>
          </p:nvGrpSpPr>
          <p:grpSpPr>
            <a:xfrm>
              <a:off x="640" y="2210"/>
              <a:ext cx="1824" cy="1488"/>
              <a:chOff x="640" y="2210"/>
              <a:chExt cx="1824" cy="1488"/>
            </a:xfrm>
          </p:grpSpPr>
          <p:sp>
            <p:nvSpPr>
              <p:cNvPr id="30731" name="Rectangle 8"/>
              <p:cNvSpPr/>
              <p:nvPr/>
            </p:nvSpPr>
            <p:spPr>
              <a:xfrm>
                <a:off x="1016" y="2210"/>
                <a:ext cx="1448" cy="179"/>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30732" name="Rectangle 9"/>
              <p:cNvSpPr/>
              <p:nvPr/>
            </p:nvSpPr>
            <p:spPr>
              <a:xfrm>
                <a:off x="640" y="3154"/>
                <a:ext cx="1664" cy="179"/>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30733" name="Rectangle 10"/>
              <p:cNvSpPr/>
              <p:nvPr/>
            </p:nvSpPr>
            <p:spPr>
              <a:xfrm>
                <a:off x="640" y="3335"/>
                <a:ext cx="1664" cy="179"/>
              </a:xfrm>
              <a:prstGeom prst="rect">
                <a:avLst/>
              </a:prstGeom>
              <a:solidFill>
                <a:srgbClr val="00990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30734" name="Rectangle 11"/>
              <p:cNvSpPr/>
              <p:nvPr/>
            </p:nvSpPr>
            <p:spPr>
              <a:xfrm>
                <a:off x="640" y="3519"/>
                <a:ext cx="1664" cy="179"/>
              </a:xfrm>
              <a:prstGeom prst="rect">
                <a:avLst/>
              </a:prstGeom>
              <a:solidFill>
                <a:srgbClr val="3399FF">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sp>
          <p:nvSpPr>
            <p:cNvPr id="30730" name="Rectangle 12"/>
            <p:cNvSpPr/>
            <p:nvPr/>
          </p:nvSpPr>
          <p:spPr>
            <a:xfrm>
              <a:off x="1772" y="1855"/>
              <a:ext cx="588" cy="179"/>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sp>
        <p:nvSpPr>
          <p:cNvPr id="30727" name="Rectangle 13"/>
          <p:cNvSpPr/>
          <p:nvPr/>
        </p:nvSpPr>
        <p:spPr>
          <a:xfrm>
            <a:off x="889000" y="2906713"/>
            <a:ext cx="7315200" cy="941387"/>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SQL&gt; SELECT   deptno, AVG(sal)</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2  FROM     emp</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3  GROUP BY deptno;</a:t>
            </a:r>
            <a:endParaRPr lang="en-US" altLang="en-US" sz="1800" b="1" dirty="0">
              <a:solidFill>
                <a:srgbClr val="000000"/>
              </a:solidFill>
              <a:latin typeface="Courier New" panose="02070309020205020404" pitchFamily="49" charset="0"/>
            </a:endParaRPr>
          </a:p>
        </p:txBody>
      </p:sp>
      <p:sp>
        <p:nvSpPr>
          <p:cNvPr id="30728" name="Rectangle 14"/>
          <p:cNvSpPr/>
          <p:nvPr/>
        </p:nvSpPr>
        <p:spPr>
          <a:xfrm>
            <a:off x="903288" y="4413250"/>
            <a:ext cx="7315200" cy="1490663"/>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DEPTNO  AVG(SAL)</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10 2916.6667</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20      2175</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30 1566.6667</a:t>
            </a:r>
            <a:endParaRPr lang="en-US" altLang="en-US" sz="1800" b="1" dirty="0">
              <a:solidFill>
                <a:srgbClr val="000000"/>
              </a:solidFill>
              <a:latin typeface="Courier New" panose="020703090202050204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p:nvPr/>
        </p:nvSpPr>
        <p:spPr>
          <a:xfrm>
            <a:off x="889000" y="2613025"/>
            <a:ext cx="7289800" cy="915988"/>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p:txBody>
      </p:sp>
      <p:sp>
        <p:nvSpPr>
          <p:cNvPr id="32771" name="Rectangle 3"/>
          <p:cNvSpPr/>
          <p:nvPr/>
        </p:nvSpPr>
        <p:spPr>
          <a:xfrm>
            <a:off x="903288" y="4119563"/>
            <a:ext cx="7289800" cy="1465262"/>
          </a:xfrm>
          <a:prstGeom prst="rect">
            <a:avLst/>
          </a:prstGeom>
          <a:solidFill>
            <a:srgbClr val="EAEAEA"/>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p:txBody>
      </p:sp>
      <p:sp>
        <p:nvSpPr>
          <p:cNvPr id="32772" name="Rectangle 4"/>
          <p:cNvSpPr>
            <a:spLocks noGrp="1"/>
          </p:cNvSpPr>
          <p:nvPr>
            <p:ph type="title"/>
          </p:nvPr>
        </p:nvSpPr>
        <p:spPr>
          <a:xfrm>
            <a:off x="323850" y="620713"/>
            <a:ext cx="5146675" cy="608012"/>
          </a:xfrm>
          <a:ln/>
        </p:spPr>
        <p:txBody>
          <a:bodyPr vert="horz" wrap="square" lIns="92075" tIns="46038" rIns="92075" bIns="46038" anchor="t" anchorCtr="0"/>
          <a:p>
            <a:r>
              <a:rPr lang="en-US" altLang="en-US" sz="2800" dirty="0">
                <a:solidFill>
                  <a:srgbClr val="800000"/>
                </a:solidFill>
              </a:rPr>
              <a:t>Using the GROUP BY Clause </a:t>
            </a:r>
            <a:endParaRPr lang="en-US" altLang="en-US" sz="2800" dirty="0">
              <a:solidFill>
                <a:srgbClr val="800000"/>
              </a:solidFill>
            </a:endParaRPr>
          </a:p>
        </p:txBody>
      </p:sp>
      <p:sp>
        <p:nvSpPr>
          <p:cNvPr id="32773" name="Rectangle 5"/>
          <p:cNvSpPr>
            <a:spLocks noGrp="1"/>
          </p:cNvSpPr>
          <p:nvPr>
            <p:ph idx="1"/>
          </p:nvPr>
        </p:nvSpPr>
        <p:spPr>
          <a:xfrm>
            <a:off x="395288" y="1268413"/>
            <a:ext cx="7577137" cy="946150"/>
          </a:xfrm>
          <a:ln/>
        </p:spPr>
        <p:txBody>
          <a:bodyPr vert="horz" wrap="square" lIns="92075" tIns="46038" rIns="92075" bIns="46038" anchor="t" anchorCtr="0">
            <a:spAutoFit/>
          </a:bodyPr>
          <a:p>
            <a:r>
              <a:rPr lang="en-US" altLang="en-US" dirty="0"/>
              <a:t>The GROUP BY column does not have to be in the SELECT list.</a:t>
            </a:r>
            <a:endParaRPr lang="en-US" altLang="en-US" dirty="0"/>
          </a:p>
        </p:txBody>
      </p:sp>
      <p:grpSp>
        <p:nvGrpSpPr>
          <p:cNvPr id="2" name="Group 6"/>
          <p:cNvGrpSpPr/>
          <p:nvPr/>
        </p:nvGrpSpPr>
        <p:grpSpPr>
          <a:xfrm>
            <a:off x="952500" y="3189288"/>
            <a:ext cx="2895600" cy="2362200"/>
            <a:chOff x="600" y="2009"/>
            <a:chExt cx="1824" cy="1488"/>
          </a:xfrm>
        </p:grpSpPr>
        <p:sp>
          <p:nvSpPr>
            <p:cNvPr id="32777" name="Rectangle 7"/>
            <p:cNvSpPr/>
            <p:nvPr/>
          </p:nvSpPr>
          <p:spPr>
            <a:xfrm>
              <a:off x="976" y="2009"/>
              <a:ext cx="1448" cy="179"/>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32778" name="Rectangle 8"/>
            <p:cNvSpPr/>
            <p:nvPr/>
          </p:nvSpPr>
          <p:spPr>
            <a:xfrm>
              <a:off x="600" y="2953"/>
              <a:ext cx="848" cy="179"/>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32779" name="Rectangle 9"/>
            <p:cNvSpPr/>
            <p:nvPr/>
          </p:nvSpPr>
          <p:spPr>
            <a:xfrm>
              <a:off x="600" y="3134"/>
              <a:ext cx="848" cy="179"/>
            </a:xfrm>
            <a:prstGeom prst="rect">
              <a:avLst/>
            </a:prstGeom>
            <a:solidFill>
              <a:srgbClr val="00990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32780" name="Rectangle 10"/>
            <p:cNvSpPr/>
            <p:nvPr/>
          </p:nvSpPr>
          <p:spPr>
            <a:xfrm>
              <a:off x="600" y="3318"/>
              <a:ext cx="848" cy="179"/>
            </a:xfrm>
            <a:prstGeom prst="rect">
              <a:avLst/>
            </a:prstGeom>
            <a:solidFill>
              <a:srgbClr val="3399FF">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sp>
        <p:nvSpPr>
          <p:cNvPr id="32775" name="Rectangle 11"/>
          <p:cNvSpPr/>
          <p:nvPr/>
        </p:nvSpPr>
        <p:spPr>
          <a:xfrm>
            <a:off x="863600" y="2600325"/>
            <a:ext cx="7315200" cy="941388"/>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SQL&gt; SELECT   AVG(sal)</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2  FROM     emp</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3  GROUP BY deptno;</a:t>
            </a:r>
            <a:endParaRPr lang="en-US" altLang="en-US" sz="1800" b="1" dirty="0">
              <a:solidFill>
                <a:srgbClr val="000000"/>
              </a:solidFill>
              <a:latin typeface="Courier New" panose="02070309020205020404" pitchFamily="49" charset="0"/>
            </a:endParaRPr>
          </a:p>
        </p:txBody>
      </p:sp>
      <p:sp>
        <p:nvSpPr>
          <p:cNvPr id="32776" name="Rectangle 12"/>
          <p:cNvSpPr/>
          <p:nvPr/>
        </p:nvSpPr>
        <p:spPr>
          <a:xfrm>
            <a:off x="877888" y="4106863"/>
            <a:ext cx="7315200" cy="1490662"/>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AVG(SAL)</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2916.6667</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2175</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1566.6667</a:t>
            </a:r>
            <a:endParaRPr lang="en-US" altLang="en-US" sz="1800" b="1" dirty="0">
              <a:solidFill>
                <a:srgbClr val="000000"/>
              </a:solidFill>
              <a:latin typeface="Courier New" panose="020703090202050204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p:nvPr/>
        </p:nvSpPr>
        <p:spPr>
          <a:xfrm>
            <a:off x="5461000" y="2425700"/>
            <a:ext cx="3263900" cy="3089275"/>
          </a:xfrm>
          <a:prstGeom prst="rect">
            <a:avLst/>
          </a:prstGeom>
          <a:solidFill>
            <a:srgbClr val="FFCC99"/>
          </a:solidFill>
          <a:ln w="25400" cap="flat" cmpd="sng">
            <a:solidFill>
              <a:srgbClr val="000000"/>
            </a:solidFill>
            <a:prstDash val="solid"/>
            <a:miter/>
            <a:headEnd type="none" w="med" len="med"/>
            <a:tailEnd type="none" w="med" len="med"/>
          </a:ln>
          <a:effectLst>
            <a:outerShdw dist="107763" dir="2699999" algn="ctr" rotWithShape="0">
              <a:srgbClr val="000000">
                <a:alpha val="50000"/>
              </a:srgbClr>
            </a:outerShdw>
          </a:effectLst>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p:txBody>
      </p:sp>
      <p:sp>
        <p:nvSpPr>
          <p:cNvPr id="34819" name="Rectangle 3"/>
          <p:cNvSpPr>
            <a:spLocks noGrp="1"/>
          </p:cNvSpPr>
          <p:nvPr>
            <p:ph type="title"/>
          </p:nvPr>
        </p:nvSpPr>
        <p:spPr>
          <a:xfrm>
            <a:off x="433388" y="228600"/>
            <a:ext cx="8277225" cy="1039813"/>
          </a:xfrm>
          <a:ln/>
        </p:spPr>
        <p:txBody>
          <a:bodyPr vert="horz" wrap="square" lIns="92075" tIns="46038" rIns="92075" bIns="46038" anchor="t" anchorCtr="0"/>
          <a:p>
            <a:r>
              <a:rPr lang="en-US" altLang="en-US" sz="2800" dirty="0">
                <a:solidFill>
                  <a:srgbClr val="800000"/>
                </a:solidFill>
              </a:rPr>
              <a:t>Grouping by More </a:t>
            </a:r>
            <a:br>
              <a:rPr lang="en-US" altLang="en-US" sz="2800" dirty="0">
                <a:solidFill>
                  <a:srgbClr val="800000"/>
                </a:solidFill>
              </a:rPr>
            </a:br>
            <a:r>
              <a:rPr lang="en-US" altLang="en-US" sz="2800" dirty="0">
                <a:solidFill>
                  <a:srgbClr val="800000"/>
                </a:solidFill>
              </a:rPr>
              <a:t>Than One Column</a:t>
            </a:r>
            <a:endParaRPr lang="en-US" altLang="en-US" sz="2800" dirty="0">
              <a:solidFill>
                <a:srgbClr val="800000"/>
              </a:solidFill>
            </a:endParaRPr>
          </a:p>
        </p:txBody>
      </p:sp>
      <p:sp>
        <p:nvSpPr>
          <p:cNvPr id="34820" name="Rectangle 4"/>
          <p:cNvSpPr/>
          <p:nvPr/>
        </p:nvSpPr>
        <p:spPr>
          <a:xfrm>
            <a:off x="473075" y="1789113"/>
            <a:ext cx="3241675" cy="4327525"/>
          </a:xfrm>
          <a:prstGeom prst="rect">
            <a:avLst/>
          </a:prstGeom>
          <a:solidFill>
            <a:srgbClr val="FFCC99"/>
          </a:solidFill>
          <a:ln w="25400" cap="flat" cmpd="sng">
            <a:solidFill>
              <a:srgbClr val="000000"/>
            </a:solidFill>
            <a:prstDash val="solid"/>
            <a:miter/>
            <a:headEnd type="none" w="med" len="med"/>
            <a:tailEnd type="none" w="med" len="med"/>
          </a:ln>
          <a:effectLst>
            <a:outerShdw dist="107763" dir="2699999" algn="ctr" rotWithShape="0">
              <a:srgbClr val="000000">
                <a:alpha val="50000"/>
              </a:srgbClr>
            </a:outerShdw>
          </a:effectLst>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p:txBody>
      </p:sp>
      <p:sp>
        <p:nvSpPr>
          <p:cNvPr id="217093" name="Rectangle 5"/>
          <p:cNvSpPr>
            <a:spLocks noChangeArrowheads="1"/>
          </p:cNvSpPr>
          <p:nvPr/>
        </p:nvSpPr>
        <p:spPr bwMode="auto">
          <a:xfrm>
            <a:off x="379413" y="1422400"/>
            <a:ext cx="679450" cy="366713"/>
          </a:xfrm>
          <a:prstGeom prst="rect">
            <a:avLst/>
          </a:prstGeom>
          <a:noFill/>
          <a:ln w="9525">
            <a:noFill/>
            <a:miter lim="800000"/>
          </a:ln>
          <a:effectLst/>
        </p:spPr>
        <p:txBody>
          <a:bodyPr wrap="none" lIns="92075" tIns="46038" rIns="92075" bIns="46038">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EMP</a:t>
            </a:r>
            <a:endParaRPr kumimoji="0" lang="en-US" sz="18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34822" name="Freeform 6"/>
          <p:cNvSpPr/>
          <p:nvPr/>
        </p:nvSpPr>
        <p:spPr>
          <a:xfrm>
            <a:off x="3719513" y="1801813"/>
            <a:ext cx="1730375" cy="4321175"/>
          </a:xfrm>
          <a:custGeom>
            <a:avLst/>
            <a:gdLst>
              <a:gd name="txL" fmla="*/ 0 w 1090"/>
              <a:gd name="txT" fmla="*/ 0 h 2722"/>
              <a:gd name="txR" fmla="*/ 1090 w 1090"/>
              <a:gd name="txB" fmla="*/ 2722 h 2722"/>
            </a:gdLst>
            <a:ahLst/>
            <a:cxnLst>
              <a:cxn ang="0">
                <a:pos x="0" y="2147483646"/>
              </a:cxn>
              <a:cxn ang="0">
                <a:pos x="0" y="0"/>
              </a:cxn>
              <a:cxn ang="0">
                <a:pos x="2147483646" y="2147483646"/>
              </a:cxn>
              <a:cxn ang="0">
                <a:pos x="2147483646" y="2147483646"/>
              </a:cxn>
              <a:cxn ang="0">
                <a:pos x="0" y="2147483646"/>
              </a:cxn>
            </a:cxnLst>
            <a:rect l="txL" t="txT" r="txR" b="txB"/>
            <a:pathLst>
              <a:path w="1090" h="2722">
                <a:moveTo>
                  <a:pt x="0" y="2721"/>
                </a:moveTo>
                <a:lnTo>
                  <a:pt x="0" y="0"/>
                </a:lnTo>
                <a:lnTo>
                  <a:pt x="1089" y="401"/>
                </a:lnTo>
                <a:lnTo>
                  <a:pt x="1089" y="2336"/>
                </a:lnTo>
                <a:lnTo>
                  <a:pt x="0" y="2721"/>
                </a:lnTo>
              </a:path>
            </a:pathLst>
          </a:custGeom>
          <a:solidFill>
            <a:srgbClr val="FFCC99">
              <a:alpha val="50195"/>
            </a:srgbClr>
          </a:solidFill>
          <a:ln w="9525">
            <a:noFill/>
          </a:ln>
        </p:spPr>
        <p:txBody>
          <a:bodyPr/>
          <a:p>
            <a:endParaRPr lang="en-US"/>
          </a:p>
        </p:txBody>
      </p:sp>
      <p:sp>
        <p:nvSpPr>
          <p:cNvPr id="217095" name="Rectangle 7"/>
          <p:cNvSpPr>
            <a:spLocks noChangeArrowheads="1"/>
          </p:cNvSpPr>
          <p:nvPr/>
        </p:nvSpPr>
        <p:spPr bwMode="auto">
          <a:xfrm>
            <a:off x="3713163" y="3165475"/>
            <a:ext cx="1811338" cy="1314450"/>
          </a:xfrm>
          <a:prstGeom prst="rect">
            <a:avLst/>
          </a:prstGeom>
          <a:noFill/>
          <a:ln w="9525">
            <a:noFill/>
            <a:miter lim="800000"/>
          </a:ln>
          <a:effectLst/>
        </p:spPr>
        <p:txBody>
          <a:bodyPr wrap="none" lIns="92075" tIns="46038" rIns="92075" bIns="46038">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t>“sum salaries in </a:t>
            </a:r>
            <a:endParaRPr kumimoji="0" lang="en-US" sz="16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t>the EMP table</a:t>
            </a:r>
            <a:br>
              <a:rPr kumimoji="0" lang="en-US" sz="16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br>
            <a:r>
              <a:rPr kumimoji="0" lang="en-US" sz="16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t>for each job, </a:t>
            </a:r>
            <a:endParaRPr kumimoji="0" lang="en-US" sz="16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t>grouped by </a:t>
            </a:r>
            <a:endParaRPr kumimoji="0" lang="en-US" sz="16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t>department”</a:t>
            </a:r>
            <a:endParaRPr kumimoji="0" lang="en-US" sz="16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endParaRPr>
          </a:p>
        </p:txBody>
      </p:sp>
      <p:grpSp>
        <p:nvGrpSpPr>
          <p:cNvPr id="2" name="Group 8"/>
          <p:cNvGrpSpPr/>
          <p:nvPr/>
        </p:nvGrpSpPr>
        <p:grpSpPr>
          <a:xfrm>
            <a:off x="531813" y="2360613"/>
            <a:ext cx="8140700" cy="1411287"/>
            <a:chOff x="335" y="1487"/>
            <a:chExt cx="5128" cy="889"/>
          </a:xfrm>
        </p:grpSpPr>
        <p:sp>
          <p:nvSpPr>
            <p:cNvPr id="34834" name="Rectangle 9"/>
            <p:cNvSpPr/>
            <p:nvPr/>
          </p:nvSpPr>
          <p:spPr>
            <a:xfrm>
              <a:off x="335" y="1487"/>
              <a:ext cx="1965" cy="489"/>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34835" name="Rectangle 10"/>
            <p:cNvSpPr/>
            <p:nvPr/>
          </p:nvSpPr>
          <p:spPr>
            <a:xfrm>
              <a:off x="3531" y="1896"/>
              <a:ext cx="1932" cy="480"/>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grpSp>
        <p:nvGrpSpPr>
          <p:cNvPr id="3" name="Group 11"/>
          <p:cNvGrpSpPr/>
          <p:nvPr/>
        </p:nvGrpSpPr>
        <p:grpSpPr>
          <a:xfrm>
            <a:off x="531813" y="3143250"/>
            <a:ext cx="8140700" cy="1462088"/>
            <a:chOff x="335" y="1980"/>
            <a:chExt cx="5128" cy="921"/>
          </a:xfrm>
        </p:grpSpPr>
        <p:sp>
          <p:nvSpPr>
            <p:cNvPr id="34832" name="Rectangle 12"/>
            <p:cNvSpPr/>
            <p:nvPr/>
          </p:nvSpPr>
          <p:spPr>
            <a:xfrm>
              <a:off x="3531" y="2380"/>
              <a:ext cx="1932" cy="521"/>
            </a:xfrm>
            <a:prstGeom prst="rect">
              <a:avLst/>
            </a:prstGeom>
            <a:solidFill>
              <a:srgbClr val="00990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34833" name="Rectangle 13"/>
            <p:cNvSpPr/>
            <p:nvPr/>
          </p:nvSpPr>
          <p:spPr>
            <a:xfrm>
              <a:off x="335" y="1980"/>
              <a:ext cx="1965" cy="852"/>
            </a:xfrm>
            <a:prstGeom prst="rect">
              <a:avLst/>
            </a:prstGeom>
            <a:solidFill>
              <a:srgbClr val="00990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grpSp>
        <p:nvGrpSpPr>
          <p:cNvPr id="4" name="Group 14"/>
          <p:cNvGrpSpPr/>
          <p:nvPr/>
        </p:nvGrpSpPr>
        <p:grpSpPr>
          <a:xfrm>
            <a:off x="534988" y="4502150"/>
            <a:ext cx="8137525" cy="1550988"/>
            <a:chOff x="337" y="2836"/>
            <a:chExt cx="5126" cy="977"/>
          </a:xfrm>
        </p:grpSpPr>
        <p:sp>
          <p:nvSpPr>
            <p:cNvPr id="34830" name="Rectangle 15"/>
            <p:cNvSpPr/>
            <p:nvPr/>
          </p:nvSpPr>
          <p:spPr>
            <a:xfrm>
              <a:off x="3531" y="2905"/>
              <a:ext cx="1932" cy="488"/>
            </a:xfrm>
            <a:prstGeom prst="rect">
              <a:avLst/>
            </a:prstGeom>
            <a:solidFill>
              <a:srgbClr val="3399FF">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34831" name="Rectangle 16"/>
            <p:cNvSpPr/>
            <p:nvPr/>
          </p:nvSpPr>
          <p:spPr>
            <a:xfrm>
              <a:off x="337" y="2836"/>
              <a:ext cx="1965" cy="977"/>
            </a:xfrm>
            <a:prstGeom prst="rect">
              <a:avLst/>
            </a:prstGeom>
            <a:solidFill>
              <a:srgbClr val="3399FF">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sp>
        <p:nvSpPr>
          <p:cNvPr id="34827" name="Rectangle 17"/>
          <p:cNvSpPr/>
          <p:nvPr/>
        </p:nvSpPr>
        <p:spPr>
          <a:xfrm>
            <a:off x="430213" y="1774825"/>
            <a:ext cx="3278187" cy="4359275"/>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125000"/>
              </a:lnSpc>
              <a:spcBef>
                <a:spcPct val="0"/>
              </a:spcBef>
              <a:buNone/>
            </a:pPr>
            <a:r>
              <a:rPr lang="en-US" altLang="en-US" sz="1400" b="1" dirty="0">
                <a:solidFill>
                  <a:srgbClr val="000000"/>
                </a:solidFill>
                <a:latin typeface="Courier New" panose="02070309020205020404" pitchFamily="49" charset="0"/>
              </a:rPr>
              <a:t>   DEPTNO JOB             SAL</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 ---------</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10 MANAGER        2450</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10 PRESIDENT      5000</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10 CLERK          1300</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20 CLERK           800</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20 CLERK          1100</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20 ANALYST        3000</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20 ANALYST        3000</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20 MANAGER        2975</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30 SALESMAN       1600</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30 MANAGER        2850</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30 SALESMAN       1250</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30 CLERK           950</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30 SALESMAN       1500</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30 SALESMAN       1250</a:t>
            </a:r>
            <a:endParaRPr lang="en-US" altLang="en-US" sz="1400" b="1" dirty="0">
              <a:solidFill>
                <a:srgbClr val="000000"/>
              </a:solidFill>
              <a:latin typeface="Courier New" panose="02070309020205020404" pitchFamily="49" charset="0"/>
            </a:endParaRPr>
          </a:p>
        </p:txBody>
      </p:sp>
      <p:sp>
        <p:nvSpPr>
          <p:cNvPr id="34828" name="Rectangle 18"/>
          <p:cNvSpPr/>
          <p:nvPr/>
        </p:nvSpPr>
        <p:spPr>
          <a:xfrm>
            <a:off x="6505575" y="2422525"/>
            <a:ext cx="2211388" cy="3025775"/>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125000"/>
              </a:lnSpc>
              <a:spcBef>
                <a:spcPct val="0"/>
              </a:spcBef>
              <a:buNone/>
            </a:pPr>
            <a:r>
              <a:rPr lang="en-US" altLang="en-US" sz="1400" b="1" dirty="0">
                <a:solidFill>
                  <a:srgbClr val="000000"/>
                </a:solidFill>
                <a:latin typeface="Courier New" panose="02070309020205020404" pitchFamily="49" charset="0"/>
              </a:rPr>
              <a:t>JOB        SUM(SAL)</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CLERK          1300</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MANAGER        2450</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PRESIDENT      5000</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ANALYST        6000</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CLERK          1900</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MANAGER        2975</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CLERK           950</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MANAGER        2850</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SALESMAN       5600</a:t>
            </a:r>
            <a:endParaRPr lang="en-US" altLang="en-US" sz="1400" b="1" dirty="0">
              <a:solidFill>
                <a:srgbClr val="000000"/>
              </a:solidFill>
              <a:latin typeface="Courier New" panose="02070309020205020404" pitchFamily="49" charset="0"/>
            </a:endParaRPr>
          </a:p>
        </p:txBody>
      </p:sp>
      <p:sp>
        <p:nvSpPr>
          <p:cNvPr id="34829" name="Rectangle 19"/>
          <p:cNvSpPr/>
          <p:nvPr/>
        </p:nvSpPr>
        <p:spPr>
          <a:xfrm>
            <a:off x="5472113" y="2422525"/>
            <a:ext cx="1038225" cy="3025775"/>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lnSpc>
                <a:spcPct val="125000"/>
              </a:lnSpc>
              <a:spcBef>
                <a:spcPct val="0"/>
              </a:spcBef>
              <a:buNone/>
            </a:pPr>
            <a:r>
              <a:rPr lang="en-US" altLang="en-US" sz="1400" b="1" dirty="0">
                <a:solidFill>
                  <a:srgbClr val="000000"/>
                </a:solidFill>
                <a:latin typeface="Courier New" panose="02070309020205020404" pitchFamily="49" charset="0"/>
              </a:rPr>
              <a:t>DEPTNO</a:t>
            </a:r>
            <a:endParaRPr lang="en-US" altLang="en-US" sz="1400" b="1" dirty="0">
              <a:solidFill>
                <a:srgbClr val="000000"/>
              </a:solidFill>
              <a:latin typeface="Courier New" panose="02070309020205020404" pitchFamily="49" charset="0"/>
            </a:endParaRPr>
          </a:p>
          <a:p>
            <a:pPr marL="0" lvl="0" indent="0" algn="r">
              <a:lnSpc>
                <a:spcPct val="125000"/>
              </a:lnSpc>
              <a:spcBef>
                <a:spcPct val="0"/>
              </a:spcBef>
              <a:buNone/>
            </a:pPr>
            <a:r>
              <a:rPr lang="en-US" altLang="en-US" sz="1400" b="1" dirty="0">
                <a:solidFill>
                  <a:srgbClr val="000000"/>
                </a:solidFill>
                <a:latin typeface="Courier New" panose="02070309020205020404" pitchFamily="49" charset="0"/>
              </a:rPr>
              <a:t>--------</a:t>
            </a:r>
            <a:endParaRPr lang="en-US" altLang="en-US" sz="1400" b="1" dirty="0">
              <a:solidFill>
                <a:srgbClr val="000000"/>
              </a:solidFill>
              <a:latin typeface="Courier New" panose="02070309020205020404" pitchFamily="49" charset="0"/>
            </a:endParaRPr>
          </a:p>
          <a:p>
            <a:pPr marL="0" lvl="0" indent="0" algn="r">
              <a:lnSpc>
                <a:spcPct val="125000"/>
              </a:lnSpc>
              <a:spcBef>
                <a:spcPct val="0"/>
              </a:spcBef>
              <a:buNone/>
            </a:pPr>
            <a:r>
              <a:rPr lang="en-US" altLang="en-US" sz="1400" b="1" dirty="0">
                <a:solidFill>
                  <a:srgbClr val="000000"/>
                </a:solidFill>
                <a:latin typeface="Courier New" panose="02070309020205020404" pitchFamily="49" charset="0"/>
              </a:rPr>
              <a:t>10</a:t>
            </a:r>
            <a:endParaRPr lang="en-US" altLang="en-US" sz="1400" b="1" dirty="0">
              <a:solidFill>
                <a:srgbClr val="000000"/>
              </a:solidFill>
              <a:latin typeface="Courier New" panose="02070309020205020404" pitchFamily="49" charset="0"/>
            </a:endParaRPr>
          </a:p>
          <a:p>
            <a:pPr marL="0" lvl="0" indent="0" algn="r">
              <a:lnSpc>
                <a:spcPct val="125000"/>
              </a:lnSpc>
              <a:spcBef>
                <a:spcPct val="0"/>
              </a:spcBef>
              <a:buNone/>
            </a:pPr>
            <a:r>
              <a:rPr lang="en-US" altLang="en-US" sz="1400" b="1" dirty="0">
                <a:solidFill>
                  <a:srgbClr val="000000"/>
                </a:solidFill>
                <a:latin typeface="Courier New" panose="02070309020205020404" pitchFamily="49" charset="0"/>
              </a:rPr>
              <a:t>10</a:t>
            </a:r>
            <a:endParaRPr lang="en-US" altLang="en-US" sz="1400" b="1" dirty="0">
              <a:solidFill>
                <a:srgbClr val="000000"/>
              </a:solidFill>
              <a:latin typeface="Courier New" panose="02070309020205020404" pitchFamily="49" charset="0"/>
            </a:endParaRPr>
          </a:p>
          <a:p>
            <a:pPr marL="0" lvl="0" indent="0" algn="r">
              <a:lnSpc>
                <a:spcPct val="125000"/>
              </a:lnSpc>
              <a:spcBef>
                <a:spcPct val="0"/>
              </a:spcBef>
              <a:buNone/>
            </a:pPr>
            <a:r>
              <a:rPr lang="en-US" altLang="en-US" sz="1400" b="1" dirty="0">
                <a:solidFill>
                  <a:srgbClr val="000000"/>
                </a:solidFill>
                <a:latin typeface="Courier New" panose="02070309020205020404" pitchFamily="49" charset="0"/>
              </a:rPr>
              <a:t>10</a:t>
            </a:r>
            <a:endParaRPr lang="en-US" altLang="en-US" sz="1400" b="1" dirty="0">
              <a:solidFill>
                <a:srgbClr val="000000"/>
              </a:solidFill>
              <a:latin typeface="Courier New" panose="02070309020205020404" pitchFamily="49" charset="0"/>
            </a:endParaRPr>
          </a:p>
          <a:p>
            <a:pPr marL="0" lvl="0" indent="0" algn="r">
              <a:lnSpc>
                <a:spcPct val="125000"/>
              </a:lnSpc>
              <a:spcBef>
                <a:spcPct val="0"/>
              </a:spcBef>
              <a:buNone/>
            </a:pPr>
            <a:r>
              <a:rPr lang="en-US" altLang="en-US" sz="1400" b="1" dirty="0">
                <a:solidFill>
                  <a:srgbClr val="000000"/>
                </a:solidFill>
                <a:latin typeface="Courier New" panose="02070309020205020404" pitchFamily="49" charset="0"/>
              </a:rPr>
              <a:t>20</a:t>
            </a:r>
            <a:endParaRPr lang="en-US" altLang="en-US" sz="1400" b="1" dirty="0">
              <a:solidFill>
                <a:srgbClr val="000000"/>
              </a:solidFill>
              <a:latin typeface="Courier New" panose="02070309020205020404" pitchFamily="49" charset="0"/>
            </a:endParaRPr>
          </a:p>
          <a:p>
            <a:pPr marL="0" lvl="0" indent="0" algn="r">
              <a:lnSpc>
                <a:spcPct val="125000"/>
              </a:lnSpc>
              <a:spcBef>
                <a:spcPct val="0"/>
              </a:spcBef>
              <a:buNone/>
            </a:pPr>
            <a:r>
              <a:rPr lang="en-US" altLang="en-US" sz="1400" b="1" dirty="0">
                <a:solidFill>
                  <a:srgbClr val="000000"/>
                </a:solidFill>
                <a:latin typeface="Courier New" panose="02070309020205020404" pitchFamily="49" charset="0"/>
              </a:rPr>
              <a:t>20</a:t>
            </a:r>
            <a:endParaRPr lang="en-US" altLang="en-US" sz="1400" b="1" dirty="0">
              <a:solidFill>
                <a:srgbClr val="000000"/>
              </a:solidFill>
              <a:latin typeface="Courier New" panose="02070309020205020404" pitchFamily="49" charset="0"/>
            </a:endParaRPr>
          </a:p>
          <a:p>
            <a:pPr marL="0" lvl="0" indent="0" algn="r">
              <a:lnSpc>
                <a:spcPct val="125000"/>
              </a:lnSpc>
              <a:spcBef>
                <a:spcPct val="0"/>
              </a:spcBef>
              <a:buNone/>
            </a:pPr>
            <a:r>
              <a:rPr lang="en-US" altLang="en-US" sz="1400" b="1" dirty="0">
                <a:solidFill>
                  <a:srgbClr val="000000"/>
                </a:solidFill>
                <a:latin typeface="Courier New" panose="02070309020205020404" pitchFamily="49" charset="0"/>
              </a:rPr>
              <a:t>20</a:t>
            </a:r>
            <a:endParaRPr lang="en-US" altLang="en-US" sz="1400" b="1" dirty="0">
              <a:solidFill>
                <a:srgbClr val="000000"/>
              </a:solidFill>
              <a:latin typeface="Courier New" panose="02070309020205020404" pitchFamily="49" charset="0"/>
            </a:endParaRPr>
          </a:p>
          <a:p>
            <a:pPr marL="0" lvl="0" indent="0" algn="r">
              <a:lnSpc>
                <a:spcPct val="125000"/>
              </a:lnSpc>
              <a:spcBef>
                <a:spcPct val="0"/>
              </a:spcBef>
              <a:buNone/>
            </a:pPr>
            <a:r>
              <a:rPr lang="en-US" altLang="en-US" sz="1400" b="1" dirty="0">
                <a:solidFill>
                  <a:srgbClr val="000000"/>
                </a:solidFill>
                <a:latin typeface="Courier New" panose="02070309020205020404" pitchFamily="49" charset="0"/>
              </a:rPr>
              <a:t>30</a:t>
            </a:r>
            <a:endParaRPr lang="en-US" altLang="en-US" sz="1400" b="1" dirty="0">
              <a:solidFill>
                <a:srgbClr val="000000"/>
              </a:solidFill>
              <a:latin typeface="Courier New" panose="02070309020205020404" pitchFamily="49" charset="0"/>
            </a:endParaRPr>
          </a:p>
          <a:p>
            <a:pPr marL="0" lvl="0" indent="0" algn="r">
              <a:lnSpc>
                <a:spcPct val="125000"/>
              </a:lnSpc>
              <a:spcBef>
                <a:spcPct val="0"/>
              </a:spcBef>
              <a:buNone/>
            </a:pPr>
            <a:r>
              <a:rPr lang="en-US" altLang="en-US" sz="1400" b="1" dirty="0">
                <a:solidFill>
                  <a:srgbClr val="000000"/>
                </a:solidFill>
                <a:latin typeface="Courier New" panose="02070309020205020404" pitchFamily="49" charset="0"/>
              </a:rPr>
              <a:t>30</a:t>
            </a:r>
            <a:endParaRPr lang="en-US" altLang="en-US" sz="1400" b="1" dirty="0">
              <a:solidFill>
                <a:srgbClr val="000000"/>
              </a:solidFill>
              <a:latin typeface="Courier New" panose="02070309020205020404" pitchFamily="49" charset="0"/>
            </a:endParaRPr>
          </a:p>
          <a:p>
            <a:pPr marL="0" lvl="0" indent="0" algn="r">
              <a:lnSpc>
                <a:spcPct val="125000"/>
              </a:lnSpc>
              <a:spcBef>
                <a:spcPct val="0"/>
              </a:spcBef>
              <a:buNone/>
            </a:pPr>
            <a:r>
              <a:rPr lang="en-US" altLang="en-US" sz="1400" b="1" dirty="0">
                <a:solidFill>
                  <a:srgbClr val="000000"/>
                </a:solidFill>
                <a:latin typeface="Courier New" panose="02070309020205020404" pitchFamily="49" charset="0"/>
              </a:rPr>
              <a:t>30</a:t>
            </a:r>
            <a:endParaRPr lang="en-US" altLang="en-US" sz="1400" b="1" dirty="0">
              <a:solidFill>
                <a:srgbClr val="000000"/>
              </a:solidFill>
              <a:latin typeface="Courier New" panose="020703090202050204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p:nvPr/>
        </p:nvSpPr>
        <p:spPr>
          <a:xfrm>
            <a:off x="914400" y="1990725"/>
            <a:ext cx="7289800" cy="915988"/>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p:txBody>
      </p:sp>
      <p:sp>
        <p:nvSpPr>
          <p:cNvPr id="36867" name="Rectangle 3"/>
          <p:cNvSpPr/>
          <p:nvPr/>
        </p:nvSpPr>
        <p:spPr>
          <a:xfrm>
            <a:off x="915988" y="3505200"/>
            <a:ext cx="7326312" cy="2566988"/>
          </a:xfrm>
          <a:prstGeom prst="rect">
            <a:avLst/>
          </a:prstGeom>
          <a:solidFill>
            <a:srgbClr val="DDDDDD"/>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p:txBody>
      </p:sp>
      <p:sp>
        <p:nvSpPr>
          <p:cNvPr id="36868" name="Rectangle 4"/>
          <p:cNvSpPr>
            <a:spLocks noGrp="1"/>
          </p:cNvSpPr>
          <p:nvPr>
            <p:ph type="title"/>
          </p:nvPr>
        </p:nvSpPr>
        <p:spPr>
          <a:ln/>
        </p:spPr>
        <p:txBody>
          <a:bodyPr vert="horz" wrap="square" lIns="92075" tIns="46038" rIns="92075" bIns="46038" anchor="t" anchorCtr="0"/>
          <a:p>
            <a:r>
              <a:rPr lang="en-US" altLang="en-US" sz="2800" dirty="0">
                <a:solidFill>
                  <a:srgbClr val="800000"/>
                </a:solidFill>
              </a:rPr>
              <a:t>Using the GROUP BY Clause </a:t>
            </a:r>
            <a:br>
              <a:rPr lang="en-US" altLang="en-US" sz="2800" dirty="0">
                <a:solidFill>
                  <a:srgbClr val="800000"/>
                </a:solidFill>
              </a:rPr>
            </a:br>
            <a:r>
              <a:rPr lang="en-US" altLang="en-US" sz="2800" dirty="0">
                <a:solidFill>
                  <a:srgbClr val="800000"/>
                </a:solidFill>
              </a:rPr>
              <a:t>on Multiple Columns</a:t>
            </a:r>
            <a:endParaRPr lang="en-US" altLang="en-US" sz="2800" dirty="0">
              <a:solidFill>
                <a:srgbClr val="800000"/>
              </a:solidFill>
            </a:endParaRPr>
          </a:p>
        </p:txBody>
      </p:sp>
      <p:grpSp>
        <p:nvGrpSpPr>
          <p:cNvPr id="2" name="Group 5"/>
          <p:cNvGrpSpPr/>
          <p:nvPr/>
        </p:nvGrpSpPr>
        <p:grpSpPr>
          <a:xfrm>
            <a:off x="982663" y="2546350"/>
            <a:ext cx="3484562" cy="3198813"/>
            <a:chOff x="619" y="1604"/>
            <a:chExt cx="2195" cy="2015"/>
          </a:xfrm>
        </p:grpSpPr>
        <p:sp>
          <p:nvSpPr>
            <p:cNvPr id="36872" name="Rectangle 6"/>
            <p:cNvSpPr/>
            <p:nvPr/>
          </p:nvSpPr>
          <p:spPr>
            <a:xfrm>
              <a:off x="1024" y="1604"/>
              <a:ext cx="1790" cy="179"/>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36873" name="Rectangle 7"/>
            <p:cNvSpPr/>
            <p:nvPr/>
          </p:nvSpPr>
          <p:spPr>
            <a:xfrm>
              <a:off x="619" y="2233"/>
              <a:ext cx="1701" cy="1386"/>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sp>
        <p:nvSpPr>
          <p:cNvPr id="36870" name="Rectangle 8"/>
          <p:cNvSpPr/>
          <p:nvPr/>
        </p:nvSpPr>
        <p:spPr>
          <a:xfrm>
            <a:off x="914400" y="1978025"/>
            <a:ext cx="7315200" cy="941388"/>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SQL&gt; SELECT   deptno, job, sum(sal)</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2  FROM     emp</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3  GROUP BY deptno, job;</a:t>
            </a:r>
            <a:endParaRPr lang="en-US" altLang="en-US" sz="1800" b="1" dirty="0">
              <a:solidFill>
                <a:srgbClr val="000000"/>
              </a:solidFill>
              <a:latin typeface="Courier New" panose="02070309020205020404" pitchFamily="49" charset="0"/>
            </a:endParaRPr>
          </a:p>
        </p:txBody>
      </p:sp>
      <p:sp>
        <p:nvSpPr>
          <p:cNvPr id="36871" name="Rectangle 9"/>
          <p:cNvSpPr/>
          <p:nvPr/>
        </p:nvSpPr>
        <p:spPr>
          <a:xfrm>
            <a:off x="915988" y="3492500"/>
            <a:ext cx="7351712" cy="2592388"/>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DEPTNO JOB        SUM(SAL)</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 ---------</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10 CLERK          1300</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10 MANAGER        2450</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10 PRESIDENT      5000</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20 ANALYST        6000</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20 CLERK          1900</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9 rows selected.</a:t>
            </a:r>
            <a:endParaRPr lang="en-US" altLang="en-US" sz="1800" b="1" dirty="0">
              <a:solidFill>
                <a:srgbClr val="000000"/>
              </a:solidFill>
              <a:latin typeface="Courier New" panose="020703090202050204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type="title"/>
          </p:nvPr>
        </p:nvSpPr>
        <p:spPr>
          <a:xfrm>
            <a:off x="468313" y="617538"/>
            <a:ext cx="3362325" cy="434975"/>
          </a:xfrm>
        </p:spPr>
        <p:txBody>
          <a:bodyPr vert="horz" wrap="square" lIns="92075" tIns="46038" rIns="92075" bIns="46038" anchor="t" anchorCtr="0"/>
          <a:p>
            <a:r>
              <a:rPr lang="en-US" altLang="x-none" sz="2800" dirty="0">
                <a:solidFill>
                  <a:srgbClr val="800000"/>
                </a:solidFill>
              </a:rPr>
              <a:t>ORDER BY Clause</a:t>
            </a:r>
            <a:endParaRPr lang="en-US" altLang="x-none" sz="2800" dirty="0">
              <a:solidFill>
                <a:srgbClr val="800000"/>
              </a:solidFill>
            </a:endParaRPr>
          </a:p>
        </p:txBody>
      </p:sp>
      <p:sp>
        <p:nvSpPr>
          <p:cNvPr id="41987" name="Rectangle 8"/>
          <p:cNvSpPr/>
          <p:nvPr/>
        </p:nvSpPr>
        <p:spPr>
          <a:xfrm>
            <a:off x="842963" y="1570038"/>
            <a:ext cx="7291387" cy="915987"/>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200150" algn="l"/>
              </a:tabLst>
            </a:pPr>
            <a:endParaRPr lang="en-US" altLang="x-none" sz="1800" b="1" dirty="0">
              <a:solidFill>
                <a:srgbClr val="000000"/>
              </a:solidFill>
              <a:latin typeface="Courier New" panose="02070309020205020404" pitchFamily="49" charset="0"/>
            </a:endParaRPr>
          </a:p>
          <a:p>
            <a:pPr marL="0" lvl="0" indent="0" defTabSz="914400">
              <a:spcBef>
                <a:spcPct val="0"/>
              </a:spcBef>
              <a:buNone/>
              <a:tabLst>
                <a:tab pos="1200150" algn="l"/>
              </a:tabLst>
            </a:pPr>
            <a:endParaRPr lang="en-US" altLang="x-none" sz="1800" b="1" dirty="0">
              <a:solidFill>
                <a:srgbClr val="000000"/>
              </a:solidFill>
              <a:latin typeface="Courier New" panose="02070309020205020404" pitchFamily="49" charset="0"/>
            </a:endParaRPr>
          </a:p>
          <a:p>
            <a:pPr marL="0" lvl="0" indent="0" defTabSz="914400">
              <a:spcBef>
                <a:spcPct val="0"/>
              </a:spcBef>
              <a:buNone/>
              <a:tabLst>
                <a:tab pos="1200150" algn="l"/>
              </a:tabLst>
            </a:pPr>
            <a:endParaRPr lang="en-US" altLang="x-none" sz="1800" b="1" dirty="0">
              <a:solidFill>
                <a:srgbClr val="000000"/>
              </a:solidFill>
              <a:latin typeface="Courier New" panose="02070309020205020404" pitchFamily="49" charset="0"/>
            </a:endParaRPr>
          </a:p>
          <a:p>
            <a:pPr marL="0" lvl="0" indent="0" defTabSz="914400">
              <a:spcBef>
                <a:spcPct val="0"/>
              </a:spcBef>
              <a:buNone/>
              <a:tabLst>
                <a:tab pos="1200150" algn="l"/>
              </a:tabLst>
            </a:pPr>
            <a:endParaRPr lang="en-US" altLang="x-none" sz="1800" b="1" dirty="0">
              <a:solidFill>
                <a:srgbClr val="000000"/>
              </a:solidFill>
              <a:latin typeface="Courier New" panose="02070309020205020404" pitchFamily="49" charset="0"/>
            </a:endParaRPr>
          </a:p>
        </p:txBody>
      </p:sp>
      <p:sp>
        <p:nvSpPr>
          <p:cNvPr id="41988" name="Rectangle 9"/>
          <p:cNvSpPr/>
          <p:nvPr/>
        </p:nvSpPr>
        <p:spPr>
          <a:xfrm>
            <a:off x="830263" y="1557338"/>
            <a:ext cx="7316787" cy="941387"/>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200150" algn="l"/>
              </a:tabLst>
            </a:pPr>
            <a:endParaRPr lang="en-US" altLang="x-none" sz="18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x-none" sz="1800" b="1" dirty="0">
                <a:solidFill>
                  <a:srgbClr val="000000"/>
                </a:solidFill>
                <a:latin typeface="Courier New" panose="02070309020205020404" pitchFamily="49" charset="0"/>
              </a:rPr>
              <a:t>SQL&gt; SELECT  	 ename, job, deptno, hiredate</a:t>
            </a:r>
            <a:endParaRPr lang="en-US" altLang="x-none" sz="18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x-none" sz="1800" b="1" dirty="0">
                <a:solidFill>
                  <a:srgbClr val="000000"/>
                </a:solidFill>
                <a:latin typeface="Courier New" panose="02070309020205020404" pitchFamily="49" charset="0"/>
              </a:rPr>
              <a:t>  2  FROM    	 emp</a:t>
            </a:r>
            <a:endParaRPr lang="en-US" altLang="x-none" sz="18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x-none" sz="1800" b="1" dirty="0">
                <a:solidFill>
                  <a:srgbClr val="000000"/>
                </a:solidFill>
                <a:latin typeface="Courier New" panose="02070309020205020404" pitchFamily="49" charset="0"/>
              </a:rPr>
              <a:t>  3  ORDER BY hiredate;</a:t>
            </a:r>
            <a:endParaRPr lang="en-US" altLang="x-none" sz="1800" b="1" dirty="0">
              <a:solidFill>
                <a:srgbClr val="000000"/>
              </a:solidFill>
              <a:latin typeface="Courier New" panose="02070309020205020404" pitchFamily="49" charset="0"/>
            </a:endParaRPr>
          </a:p>
          <a:p>
            <a:pPr marL="0" lvl="0" indent="0" defTabSz="914400">
              <a:spcBef>
                <a:spcPct val="0"/>
              </a:spcBef>
              <a:buNone/>
              <a:tabLst>
                <a:tab pos="1200150" algn="l"/>
              </a:tabLst>
            </a:pPr>
            <a:endParaRPr lang="en-US" altLang="x-none" sz="1800" b="1" dirty="0">
              <a:solidFill>
                <a:srgbClr val="000000"/>
              </a:solidFill>
              <a:latin typeface="Courier New" panose="02070309020205020404" pitchFamily="49" charset="0"/>
            </a:endParaRPr>
          </a:p>
        </p:txBody>
      </p:sp>
      <p:sp>
        <p:nvSpPr>
          <p:cNvPr id="41989" name="Rectangle 10"/>
          <p:cNvSpPr/>
          <p:nvPr/>
        </p:nvSpPr>
        <p:spPr>
          <a:xfrm>
            <a:off x="827088" y="2716213"/>
            <a:ext cx="7291387" cy="915987"/>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200150" algn="l"/>
              </a:tabLst>
            </a:pPr>
            <a:endParaRPr lang="en-US" altLang="x-none" sz="1800" b="1" dirty="0">
              <a:solidFill>
                <a:srgbClr val="000000"/>
              </a:solidFill>
              <a:latin typeface="Courier New" panose="02070309020205020404" pitchFamily="49" charset="0"/>
            </a:endParaRPr>
          </a:p>
          <a:p>
            <a:pPr marL="0" lvl="0" indent="0" defTabSz="914400">
              <a:spcBef>
                <a:spcPct val="0"/>
              </a:spcBef>
              <a:buNone/>
              <a:tabLst>
                <a:tab pos="1200150" algn="l"/>
              </a:tabLst>
            </a:pPr>
            <a:endParaRPr lang="en-US" altLang="x-none" sz="1800" b="1" dirty="0">
              <a:solidFill>
                <a:srgbClr val="000000"/>
              </a:solidFill>
              <a:latin typeface="Courier New" panose="02070309020205020404" pitchFamily="49" charset="0"/>
            </a:endParaRPr>
          </a:p>
        </p:txBody>
      </p:sp>
      <p:sp>
        <p:nvSpPr>
          <p:cNvPr id="41990" name="Rectangle 11"/>
          <p:cNvSpPr/>
          <p:nvPr/>
        </p:nvSpPr>
        <p:spPr>
          <a:xfrm>
            <a:off x="839788" y="2703513"/>
            <a:ext cx="7316787" cy="941387"/>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200150" algn="l"/>
              </a:tabLst>
            </a:pPr>
            <a:r>
              <a:rPr lang="en-US" altLang="x-none" sz="1800" b="1" dirty="0">
                <a:solidFill>
                  <a:srgbClr val="000000"/>
                </a:solidFill>
                <a:latin typeface="Courier New" panose="02070309020205020404" pitchFamily="49" charset="0"/>
              </a:rPr>
              <a:t>SQL&gt; SELECT  	 ename, job, deptno, hiredate</a:t>
            </a:r>
            <a:endParaRPr lang="en-US" altLang="x-none" sz="18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x-none" sz="1800" b="1" dirty="0">
                <a:solidFill>
                  <a:srgbClr val="000000"/>
                </a:solidFill>
                <a:latin typeface="Courier New" panose="02070309020205020404" pitchFamily="49" charset="0"/>
              </a:rPr>
              <a:t>  2  FROM    	 emp</a:t>
            </a:r>
            <a:endParaRPr lang="en-US" altLang="x-none" sz="18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x-none" sz="1800" b="1" dirty="0">
                <a:solidFill>
                  <a:srgbClr val="000000"/>
                </a:solidFill>
                <a:latin typeface="Courier New" panose="02070309020205020404" pitchFamily="49" charset="0"/>
              </a:rPr>
              <a:t>  3  ORDER BY hiredate DESC;</a:t>
            </a:r>
            <a:endParaRPr lang="en-US" altLang="x-none" sz="1800" b="1" dirty="0">
              <a:solidFill>
                <a:srgbClr val="000000"/>
              </a:solidFill>
              <a:latin typeface="Courier New" panose="02070309020205020404" pitchFamily="49" charset="0"/>
            </a:endParaRPr>
          </a:p>
        </p:txBody>
      </p:sp>
      <p:sp>
        <p:nvSpPr>
          <p:cNvPr id="41991" name="Rectangle 12"/>
          <p:cNvSpPr/>
          <p:nvPr/>
        </p:nvSpPr>
        <p:spPr>
          <a:xfrm>
            <a:off x="839788" y="3795713"/>
            <a:ext cx="7291387" cy="915987"/>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200150" algn="l"/>
              </a:tabLst>
            </a:pPr>
            <a:endParaRPr lang="en-US" altLang="x-none" sz="1800" b="1" dirty="0">
              <a:solidFill>
                <a:srgbClr val="000000"/>
              </a:solidFill>
              <a:latin typeface="Courier New" panose="02070309020205020404" pitchFamily="49" charset="0"/>
            </a:endParaRPr>
          </a:p>
          <a:p>
            <a:pPr marL="0" lvl="0" indent="0" defTabSz="914400">
              <a:spcBef>
                <a:spcPct val="0"/>
              </a:spcBef>
              <a:buNone/>
              <a:tabLst>
                <a:tab pos="1200150" algn="l"/>
              </a:tabLst>
            </a:pPr>
            <a:endParaRPr lang="en-US" altLang="x-none" sz="1800" b="1" dirty="0">
              <a:solidFill>
                <a:srgbClr val="000000"/>
              </a:solidFill>
              <a:latin typeface="Courier New" panose="02070309020205020404" pitchFamily="49" charset="0"/>
            </a:endParaRPr>
          </a:p>
        </p:txBody>
      </p:sp>
      <p:sp>
        <p:nvSpPr>
          <p:cNvPr id="41992" name="Rectangle 13"/>
          <p:cNvSpPr/>
          <p:nvPr/>
        </p:nvSpPr>
        <p:spPr>
          <a:xfrm>
            <a:off x="827088" y="3783013"/>
            <a:ext cx="7316787" cy="941387"/>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200150" algn="l"/>
              </a:tabLst>
            </a:pPr>
            <a:r>
              <a:rPr lang="en-US" altLang="x-none" sz="1800" b="1" dirty="0">
                <a:solidFill>
                  <a:srgbClr val="000000"/>
                </a:solidFill>
                <a:latin typeface="Courier New" panose="02070309020205020404" pitchFamily="49" charset="0"/>
              </a:rPr>
              <a:t>SQL&gt; SELECT   empno, ename, sal*12 annsal</a:t>
            </a:r>
            <a:endParaRPr lang="en-US" altLang="x-none" sz="18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x-none" sz="1800" b="1" dirty="0">
                <a:solidFill>
                  <a:srgbClr val="000000"/>
                </a:solidFill>
                <a:latin typeface="Courier New" panose="02070309020205020404" pitchFamily="49" charset="0"/>
              </a:rPr>
              <a:t>  2  FROM     emp</a:t>
            </a:r>
            <a:endParaRPr lang="en-US" altLang="x-none" sz="18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x-none" sz="1800" b="1" dirty="0">
                <a:solidFill>
                  <a:srgbClr val="000000"/>
                </a:solidFill>
                <a:latin typeface="Courier New" panose="02070309020205020404" pitchFamily="49" charset="0"/>
              </a:rPr>
              <a:t>  3  ORDER BY annsal;</a:t>
            </a:r>
            <a:endParaRPr lang="en-US" altLang="x-none" sz="1800" b="1" dirty="0">
              <a:solidFill>
                <a:srgbClr val="000000"/>
              </a:solidFill>
              <a:latin typeface="Courier New" panose="02070309020205020404" pitchFamily="49" charset="0"/>
            </a:endParaRPr>
          </a:p>
        </p:txBody>
      </p:sp>
      <p:sp>
        <p:nvSpPr>
          <p:cNvPr id="41993" name="Rectangle 14"/>
          <p:cNvSpPr/>
          <p:nvPr/>
        </p:nvSpPr>
        <p:spPr>
          <a:xfrm>
            <a:off x="830263" y="4948238"/>
            <a:ext cx="6877050" cy="915987"/>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200150" algn="l"/>
              </a:tabLst>
            </a:pPr>
            <a:endParaRPr lang="en-US" altLang="x-none" sz="1800" b="1" dirty="0">
              <a:solidFill>
                <a:srgbClr val="000000"/>
              </a:solidFill>
              <a:latin typeface="Courier New" panose="02070309020205020404" pitchFamily="49" charset="0"/>
            </a:endParaRPr>
          </a:p>
          <a:p>
            <a:pPr marL="0" lvl="0" indent="0" defTabSz="914400">
              <a:spcBef>
                <a:spcPct val="0"/>
              </a:spcBef>
              <a:buNone/>
              <a:tabLst>
                <a:tab pos="1200150" algn="l"/>
              </a:tabLst>
            </a:pPr>
            <a:endParaRPr lang="en-US" altLang="x-none" sz="1800" b="1" dirty="0">
              <a:solidFill>
                <a:srgbClr val="000000"/>
              </a:solidFill>
              <a:latin typeface="Courier New" panose="02070309020205020404" pitchFamily="49" charset="0"/>
            </a:endParaRPr>
          </a:p>
        </p:txBody>
      </p:sp>
      <p:sp>
        <p:nvSpPr>
          <p:cNvPr id="41994" name="Rectangle 15"/>
          <p:cNvSpPr/>
          <p:nvPr/>
        </p:nvSpPr>
        <p:spPr>
          <a:xfrm>
            <a:off x="827088" y="4935538"/>
            <a:ext cx="6902450" cy="941387"/>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200150" algn="l"/>
              </a:tabLst>
            </a:pPr>
            <a:r>
              <a:rPr lang="en-US" altLang="x-none" sz="1800" b="1" dirty="0">
                <a:solidFill>
                  <a:srgbClr val="000000"/>
                </a:solidFill>
                <a:latin typeface="Courier New" panose="02070309020205020404" pitchFamily="49" charset="0"/>
              </a:rPr>
              <a:t>SQL&gt; SELECT	 ename, deptno, sal</a:t>
            </a:r>
            <a:endParaRPr lang="en-US" altLang="x-none" sz="18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x-none" sz="1800" b="1" dirty="0">
                <a:solidFill>
                  <a:srgbClr val="000000"/>
                </a:solidFill>
                <a:latin typeface="Courier New" panose="02070309020205020404" pitchFamily="49" charset="0"/>
              </a:rPr>
              <a:t>  2  FROM 	 emp</a:t>
            </a:r>
            <a:endParaRPr lang="en-US" altLang="x-none" sz="18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x-none" sz="1800" b="1" dirty="0">
                <a:solidFill>
                  <a:srgbClr val="000000"/>
                </a:solidFill>
                <a:latin typeface="Courier New" panose="02070309020205020404" pitchFamily="49" charset="0"/>
              </a:rPr>
              <a:t>  3  ORDER BY	 deptno, sal DESC;</a:t>
            </a:r>
            <a:endParaRPr lang="en-US" altLang="x-none" sz="1800" b="1" dirty="0">
              <a:solidFill>
                <a:srgbClr val="000000"/>
              </a:solidFill>
              <a:latin typeface="Courier New" panose="02070309020205020404" pitchFamily="49" charset="0"/>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p:nvPr>
        </p:nvSpPr>
        <p:spPr>
          <a:xfrm>
            <a:off x="323850" y="188913"/>
            <a:ext cx="8597900" cy="881062"/>
          </a:xfrm>
          <a:ln/>
        </p:spPr>
        <p:txBody>
          <a:bodyPr vert="horz" wrap="square" lIns="92075" tIns="46038" rIns="92075" bIns="46038" anchor="t" anchorCtr="0"/>
          <a:p>
            <a:r>
              <a:rPr lang="en-US" altLang="en-US" sz="2800" dirty="0">
                <a:solidFill>
                  <a:srgbClr val="800000"/>
                </a:solidFill>
              </a:rPr>
              <a:t>Illegal Queries </a:t>
            </a:r>
            <a:br>
              <a:rPr lang="en-US" altLang="en-US" sz="2800" dirty="0">
                <a:solidFill>
                  <a:srgbClr val="800000"/>
                </a:solidFill>
              </a:rPr>
            </a:br>
            <a:r>
              <a:rPr lang="en-US" altLang="en-US" sz="2800" dirty="0">
                <a:solidFill>
                  <a:srgbClr val="800000"/>
                </a:solidFill>
              </a:rPr>
              <a:t>Using Group Functions</a:t>
            </a:r>
            <a:endParaRPr lang="en-US" altLang="en-US" sz="2800" dirty="0">
              <a:solidFill>
                <a:srgbClr val="800000"/>
              </a:solidFill>
            </a:endParaRPr>
          </a:p>
        </p:txBody>
      </p:sp>
      <p:sp>
        <p:nvSpPr>
          <p:cNvPr id="38915" name="Rectangle 3"/>
          <p:cNvSpPr>
            <a:spLocks noGrp="1"/>
          </p:cNvSpPr>
          <p:nvPr>
            <p:ph idx="1"/>
          </p:nvPr>
        </p:nvSpPr>
        <p:spPr>
          <a:xfrm>
            <a:off x="881063" y="1557338"/>
            <a:ext cx="7712075" cy="1373187"/>
          </a:xfrm>
          <a:ln/>
        </p:spPr>
        <p:txBody>
          <a:bodyPr vert="horz" wrap="square" lIns="92075" tIns="46038" rIns="92075" bIns="46038" anchor="t" anchorCtr="0">
            <a:spAutoFit/>
          </a:bodyPr>
          <a:p>
            <a:r>
              <a:rPr lang="en-US" altLang="en-US" dirty="0"/>
              <a:t>Any column or expression in the SELECT list that is not an aggregate function must be in the GROUP BY clause.</a:t>
            </a:r>
            <a:endParaRPr lang="en-US" altLang="en-US" dirty="0"/>
          </a:p>
        </p:txBody>
      </p:sp>
      <p:sp>
        <p:nvSpPr>
          <p:cNvPr id="38916" name="Rectangle 4"/>
          <p:cNvSpPr/>
          <p:nvPr/>
        </p:nvSpPr>
        <p:spPr>
          <a:xfrm>
            <a:off x="1030288" y="3413125"/>
            <a:ext cx="7137400" cy="803275"/>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SQL&gt; SELECT	deptno, COUNT(ename)</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2  FROM	emp;</a:t>
            </a:r>
            <a:endParaRPr lang="en-US" altLang="en-US" sz="1800" b="1" dirty="0">
              <a:solidFill>
                <a:srgbClr val="000000"/>
              </a:solidFill>
              <a:latin typeface="Courier New" panose="02070309020205020404" pitchFamily="49" charset="0"/>
            </a:endParaRPr>
          </a:p>
        </p:txBody>
      </p:sp>
      <p:sp>
        <p:nvSpPr>
          <p:cNvPr id="38917" name="Rectangle 5"/>
          <p:cNvSpPr/>
          <p:nvPr/>
        </p:nvSpPr>
        <p:spPr>
          <a:xfrm>
            <a:off x="1049338" y="4489450"/>
            <a:ext cx="7137400" cy="1346200"/>
          </a:xfrm>
          <a:prstGeom prst="rect">
            <a:avLst/>
          </a:prstGeom>
          <a:solidFill>
            <a:srgbClr val="DDDDDD"/>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SELECT deptno, COUNT(ename)</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ERROR at line 1:</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ORA-00937: not a single-group group function</a:t>
            </a:r>
            <a:endParaRPr lang="en-US" altLang="en-US" sz="1800" b="1" dirty="0">
              <a:solidFill>
                <a:srgbClr val="000000"/>
              </a:solidFill>
              <a:latin typeface="Courier New" panose="02070309020205020404" pitchFamily="49" charset="0"/>
            </a:endParaRPr>
          </a:p>
        </p:txBody>
      </p:sp>
      <p:sp>
        <p:nvSpPr>
          <p:cNvPr id="221190" name="Rectangle 6"/>
          <p:cNvSpPr>
            <a:spLocks noChangeArrowheads="1"/>
          </p:cNvSpPr>
          <p:nvPr/>
        </p:nvSpPr>
        <p:spPr bwMode="auto">
          <a:xfrm rot="21180000">
            <a:off x="1355725" y="3902075"/>
            <a:ext cx="6615113" cy="457200"/>
          </a:xfrm>
          <a:prstGeom prst="rect">
            <a:avLst/>
          </a:prstGeom>
          <a:noFill/>
          <a:ln w="9525">
            <a:noFill/>
            <a:miter lim="800000"/>
          </a:ln>
          <a:effectLst>
            <a:outerShdw dist="53882" dir="2700000" algn="ctr" rotWithShape="0">
              <a:srgbClr val="000000">
                <a:alpha val="50000"/>
              </a:srgbClr>
            </a:outerShdw>
          </a:effectLst>
        </p:spPr>
        <p:txBody>
          <a:bodyPr lIns="92075" tIns="46038" rIns="92075" bIns="46038">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Arial" panose="020B0604020202020204" pitchFamily="34" charset="0"/>
                <a:ea typeface="+mn-ea"/>
                <a:cs typeface="+mn-cs"/>
              </a:rPr>
              <a:t>Column missing in the GROUP BY clause</a:t>
            </a:r>
            <a:endParaRPr kumimoji="0" 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Arial" panose="020B0604020202020204" pitchFamily="34" charset="0"/>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1190"/>
                                        </p:tgtEl>
                                        <p:attrNameLst>
                                          <p:attrName>style.visibility</p:attrName>
                                        </p:attrNameLst>
                                      </p:cBhvr>
                                      <p:to>
                                        <p:strVal val="visible"/>
                                      </p:to>
                                    </p:set>
                                    <p:animEffect transition="in" filter="wipe(down)">
                                      <p:cBhvr>
                                        <p:cTn id="7" dur="500"/>
                                        <p:tgtEl>
                                          <p:spTgt spid="221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type="title"/>
          </p:nvPr>
        </p:nvSpPr>
        <p:spPr>
          <a:xfrm>
            <a:off x="433388" y="228600"/>
            <a:ext cx="8277225" cy="968375"/>
          </a:xfrm>
          <a:ln/>
        </p:spPr>
        <p:txBody>
          <a:bodyPr vert="horz" wrap="square" lIns="92075" tIns="46038" rIns="92075" bIns="46038" anchor="t" anchorCtr="0"/>
          <a:p>
            <a:r>
              <a:rPr lang="en-US" altLang="en-US" sz="2800" dirty="0">
                <a:solidFill>
                  <a:srgbClr val="800000"/>
                </a:solidFill>
              </a:rPr>
              <a:t>Illegal Queries </a:t>
            </a:r>
            <a:br>
              <a:rPr lang="en-US" altLang="en-US" sz="2800" dirty="0">
                <a:solidFill>
                  <a:srgbClr val="800000"/>
                </a:solidFill>
              </a:rPr>
            </a:br>
            <a:r>
              <a:rPr lang="en-US" altLang="en-US" sz="2800" dirty="0">
                <a:solidFill>
                  <a:srgbClr val="800000"/>
                </a:solidFill>
              </a:rPr>
              <a:t>Using Group Functions</a:t>
            </a:r>
            <a:endParaRPr lang="en-US" altLang="en-US" sz="2800" dirty="0">
              <a:solidFill>
                <a:srgbClr val="800000"/>
              </a:solidFill>
            </a:endParaRPr>
          </a:p>
        </p:txBody>
      </p:sp>
      <p:sp>
        <p:nvSpPr>
          <p:cNvPr id="40963" name="Rectangle 3"/>
          <p:cNvSpPr>
            <a:spLocks noGrp="1"/>
          </p:cNvSpPr>
          <p:nvPr>
            <p:ph idx="1"/>
          </p:nvPr>
        </p:nvSpPr>
        <p:spPr>
          <a:xfrm>
            <a:off x="514350" y="1778000"/>
            <a:ext cx="8628063" cy="895350"/>
          </a:xfrm>
          <a:ln/>
        </p:spPr>
        <p:txBody>
          <a:bodyPr vert="horz" wrap="square" lIns="92075" tIns="46038" rIns="92075" bIns="46038" anchor="t" anchorCtr="0">
            <a:spAutoFit/>
          </a:bodyPr>
          <a:p>
            <a:pPr lvl="1"/>
            <a:r>
              <a:rPr lang="en-US" altLang="en-US" dirty="0"/>
              <a:t>You cannot use the WHERE clause to restrict groups.</a:t>
            </a:r>
            <a:endParaRPr lang="en-US" altLang="en-US" dirty="0"/>
          </a:p>
          <a:p>
            <a:pPr lvl="1"/>
            <a:r>
              <a:rPr lang="en-US" altLang="en-US" dirty="0"/>
              <a:t>You use the HAVING clause to restrict groups.</a:t>
            </a:r>
            <a:endParaRPr lang="en-US" altLang="en-US" dirty="0"/>
          </a:p>
        </p:txBody>
      </p:sp>
      <p:sp>
        <p:nvSpPr>
          <p:cNvPr id="40964" name="Rectangle 4"/>
          <p:cNvSpPr/>
          <p:nvPr/>
        </p:nvSpPr>
        <p:spPr>
          <a:xfrm>
            <a:off x="995363" y="3365500"/>
            <a:ext cx="7385050" cy="1270000"/>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SQL&gt; SELECT	 deptno, AVG(sal)</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2  FROM	 emp</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3  WHERE	 AVG(sal) &gt; 2000</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4  GROUP BY	 deptno;</a:t>
            </a:r>
            <a:endParaRPr lang="en-US" altLang="en-US" sz="1800" b="1" dirty="0">
              <a:solidFill>
                <a:srgbClr val="000000"/>
              </a:solidFill>
              <a:latin typeface="Courier New" panose="02070309020205020404" pitchFamily="49" charset="0"/>
            </a:endParaRPr>
          </a:p>
        </p:txBody>
      </p:sp>
      <p:sp>
        <p:nvSpPr>
          <p:cNvPr id="40965" name="Rectangle 5"/>
          <p:cNvSpPr/>
          <p:nvPr/>
        </p:nvSpPr>
        <p:spPr>
          <a:xfrm>
            <a:off x="1033463" y="4832350"/>
            <a:ext cx="7385050" cy="1274763"/>
          </a:xfrm>
          <a:prstGeom prst="rect">
            <a:avLst/>
          </a:prstGeom>
          <a:solidFill>
            <a:srgbClr val="DDDDDD"/>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WHERE AVG(sal) &gt; 2000</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ERROR at line 3:</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ORA-00934: group function is not allowed here</a:t>
            </a:r>
            <a:endParaRPr lang="en-US" altLang="en-US" sz="1800" b="1" dirty="0">
              <a:solidFill>
                <a:srgbClr val="000000"/>
              </a:solidFill>
              <a:latin typeface="Courier New" panose="02070309020205020404" pitchFamily="49" charset="0"/>
            </a:endParaRPr>
          </a:p>
        </p:txBody>
      </p:sp>
      <p:sp>
        <p:nvSpPr>
          <p:cNvPr id="223238" name="Rectangle 6"/>
          <p:cNvSpPr>
            <a:spLocks noChangeArrowheads="1"/>
          </p:cNvSpPr>
          <p:nvPr/>
        </p:nvSpPr>
        <p:spPr bwMode="auto">
          <a:xfrm rot="19980000">
            <a:off x="2938463" y="4283075"/>
            <a:ext cx="5200650" cy="822325"/>
          </a:xfrm>
          <a:prstGeom prst="rect">
            <a:avLst/>
          </a:prstGeom>
          <a:noFill/>
          <a:ln w="9525">
            <a:noFill/>
            <a:miter lim="800000"/>
          </a:ln>
          <a:effectLst>
            <a:outerShdw dist="53882" dir="2700000" algn="ctr" rotWithShape="0">
              <a:srgbClr val="000000">
                <a:alpha val="50000"/>
              </a:srgbClr>
            </a:outerShdw>
          </a:effectLst>
        </p:spPr>
        <p:txBody>
          <a:bodyPr lIns="92075" tIns="46038" rIns="92075" bIns="46038">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Arial" panose="020B0604020202020204" pitchFamily="34" charset="0"/>
                <a:ea typeface="+mn-ea"/>
                <a:cs typeface="+mn-cs"/>
              </a:rPr>
              <a:t>Cannot use the WHERE clause</a:t>
            </a:r>
            <a:endParaRPr kumimoji="0" 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Arial" panose="020B0604020202020204" pitchFamily="34" charset="0"/>
                <a:ea typeface="+mn-ea"/>
                <a:cs typeface="+mn-cs"/>
              </a:rPr>
              <a:t>            to restrict groups</a:t>
            </a:r>
            <a:endParaRPr kumimoji="0" 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Arial" panose="020B0604020202020204" pitchFamily="34" charset="0"/>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3238"/>
                                        </p:tgtEl>
                                        <p:attrNameLst>
                                          <p:attrName>style.visibility</p:attrName>
                                        </p:attrNameLst>
                                      </p:cBhvr>
                                      <p:to>
                                        <p:strVal val="visible"/>
                                      </p:to>
                                    </p:set>
                                    <p:animEffect transition="in" filter="wipe(down)">
                                      <p:cBhvr>
                                        <p:cTn id="7" dur="500"/>
                                        <p:tgtEl>
                                          <p:spTgt spid="223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p:nvPr/>
        </p:nvSpPr>
        <p:spPr>
          <a:xfrm>
            <a:off x="6083300" y="3225800"/>
            <a:ext cx="2209800" cy="1108075"/>
          </a:xfrm>
          <a:prstGeom prst="rect">
            <a:avLst/>
          </a:prstGeom>
          <a:solidFill>
            <a:srgbClr val="FFCC99"/>
          </a:solidFill>
          <a:ln w="25400" cap="flat" cmpd="sng">
            <a:solidFill>
              <a:srgbClr val="000000"/>
            </a:solidFill>
            <a:prstDash val="solid"/>
            <a:miter/>
            <a:headEnd type="none" w="med" len="med"/>
            <a:tailEnd type="none" w="med" len="med"/>
          </a:ln>
          <a:effectLst>
            <a:outerShdw dist="107763" dir="2699999" algn="ctr" rotWithShape="0">
              <a:srgbClr val="000000">
                <a:alpha val="50000"/>
              </a:srgbClr>
            </a:outerShdw>
          </a:effectLst>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p:txBody>
      </p:sp>
      <p:sp>
        <p:nvSpPr>
          <p:cNvPr id="43011" name="Rectangle 3"/>
          <p:cNvSpPr/>
          <p:nvPr/>
        </p:nvSpPr>
        <p:spPr>
          <a:xfrm>
            <a:off x="800100" y="1625600"/>
            <a:ext cx="2273300" cy="4327525"/>
          </a:xfrm>
          <a:prstGeom prst="rect">
            <a:avLst/>
          </a:prstGeom>
          <a:solidFill>
            <a:srgbClr val="FFCC99"/>
          </a:solidFill>
          <a:ln w="25400" cap="flat" cmpd="sng">
            <a:solidFill>
              <a:srgbClr val="000000"/>
            </a:solidFill>
            <a:prstDash val="solid"/>
            <a:miter/>
            <a:headEnd type="none" w="med" len="med"/>
            <a:tailEnd type="none" w="med" len="med"/>
          </a:ln>
          <a:effectLst>
            <a:outerShdw dist="107763" dir="2699999" algn="ctr" rotWithShape="0">
              <a:srgbClr val="000000">
                <a:alpha val="50000"/>
              </a:srgbClr>
            </a:outerShdw>
          </a:effectLst>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p:txBody>
      </p:sp>
      <p:sp>
        <p:nvSpPr>
          <p:cNvPr id="43012" name="Freeform 4"/>
          <p:cNvSpPr/>
          <p:nvPr/>
        </p:nvSpPr>
        <p:spPr>
          <a:xfrm>
            <a:off x="3078163" y="1624013"/>
            <a:ext cx="3044825" cy="4321175"/>
          </a:xfrm>
          <a:custGeom>
            <a:avLst/>
            <a:gdLst>
              <a:gd name="txL" fmla="*/ 0 w 1918"/>
              <a:gd name="txT" fmla="*/ 0 h 2722"/>
              <a:gd name="txR" fmla="*/ 1918 w 1918"/>
              <a:gd name="txB" fmla="*/ 2722 h 2722"/>
            </a:gdLst>
            <a:ahLst/>
            <a:cxnLst>
              <a:cxn ang="0">
                <a:pos x="0" y="2147483646"/>
              </a:cxn>
              <a:cxn ang="0">
                <a:pos x="0" y="0"/>
              </a:cxn>
              <a:cxn ang="0">
                <a:pos x="2147483646" y="2147483646"/>
              </a:cxn>
              <a:cxn ang="0">
                <a:pos x="2147483646" y="2147483646"/>
              </a:cxn>
              <a:cxn ang="0">
                <a:pos x="0" y="2147483646"/>
              </a:cxn>
            </a:cxnLst>
            <a:rect l="txL" t="txT" r="txR" b="txB"/>
            <a:pathLst>
              <a:path w="1918" h="2722">
                <a:moveTo>
                  <a:pt x="0" y="2721"/>
                </a:moveTo>
                <a:lnTo>
                  <a:pt x="0" y="0"/>
                </a:lnTo>
                <a:lnTo>
                  <a:pt x="1917" y="1016"/>
                </a:lnTo>
                <a:lnTo>
                  <a:pt x="1917" y="1705"/>
                </a:lnTo>
                <a:lnTo>
                  <a:pt x="0" y="2721"/>
                </a:lnTo>
              </a:path>
            </a:pathLst>
          </a:custGeom>
          <a:solidFill>
            <a:srgbClr val="FFCC99">
              <a:alpha val="50195"/>
            </a:srgbClr>
          </a:solidFill>
          <a:ln w="9525">
            <a:noFill/>
          </a:ln>
        </p:spPr>
        <p:txBody>
          <a:bodyPr/>
          <a:p>
            <a:endParaRPr lang="en-US"/>
          </a:p>
        </p:txBody>
      </p:sp>
      <p:sp>
        <p:nvSpPr>
          <p:cNvPr id="43013" name="Rectangle 5"/>
          <p:cNvSpPr>
            <a:spLocks noGrp="1"/>
          </p:cNvSpPr>
          <p:nvPr>
            <p:ph type="title"/>
          </p:nvPr>
        </p:nvSpPr>
        <p:spPr>
          <a:xfrm>
            <a:off x="395288" y="588963"/>
            <a:ext cx="4283075" cy="536575"/>
          </a:xfrm>
          <a:ln/>
        </p:spPr>
        <p:txBody>
          <a:bodyPr vert="horz" wrap="square" lIns="92075" tIns="46038" rIns="92075" bIns="46038" anchor="t" anchorCtr="0"/>
          <a:p>
            <a:r>
              <a:rPr lang="en-US" altLang="en-US" sz="2800" dirty="0">
                <a:solidFill>
                  <a:srgbClr val="800000"/>
                </a:solidFill>
              </a:rPr>
              <a:t>Excluding Group Results</a:t>
            </a:r>
            <a:endParaRPr lang="en-US" altLang="en-US" sz="2800" dirty="0">
              <a:solidFill>
                <a:srgbClr val="800000"/>
              </a:solidFill>
            </a:endParaRPr>
          </a:p>
        </p:txBody>
      </p:sp>
      <p:sp>
        <p:nvSpPr>
          <p:cNvPr id="225286" name="Rectangle 6"/>
          <p:cNvSpPr>
            <a:spLocks noChangeArrowheads="1"/>
          </p:cNvSpPr>
          <p:nvPr/>
        </p:nvSpPr>
        <p:spPr bwMode="auto">
          <a:xfrm>
            <a:off x="4068763" y="3133725"/>
            <a:ext cx="1847850" cy="1465263"/>
          </a:xfrm>
          <a:prstGeom prst="rect">
            <a:avLst/>
          </a:prstGeom>
          <a:noFill/>
          <a:ln w="9525">
            <a:noFill/>
            <a:miter lim="800000"/>
          </a:ln>
          <a:effectLst/>
        </p:spPr>
        <p:txBody>
          <a:bodyPr wrap="none" lIns="92075" tIns="46038" rIns="92075" bIns="46038">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t>“maximum</a:t>
            </a:r>
            <a:br>
              <a:rPr kumimoji="0" 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br>
            <a:r>
              <a:rPr kumimoji="0" 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t>salary</a:t>
            </a:r>
            <a:br>
              <a:rPr kumimoji="0" 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br>
            <a:r>
              <a:rPr kumimoji="0" 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t>per department</a:t>
            </a:r>
            <a:endParaRPr kumimoji="0" 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t>greater than</a:t>
            </a:r>
            <a:br>
              <a:rPr kumimoji="0" 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br>
            <a:r>
              <a:rPr kumimoji="0" 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t>$2900”</a:t>
            </a:r>
            <a:endParaRPr kumimoji="0" 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225287" name="Rectangle 7"/>
          <p:cNvSpPr>
            <a:spLocks noChangeArrowheads="1"/>
          </p:cNvSpPr>
          <p:nvPr/>
        </p:nvSpPr>
        <p:spPr bwMode="auto">
          <a:xfrm>
            <a:off x="722313" y="1258888"/>
            <a:ext cx="679450" cy="366713"/>
          </a:xfrm>
          <a:prstGeom prst="rect">
            <a:avLst/>
          </a:prstGeom>
          <a:noFill/>
          <a:ln w="9525">
            <a:noFill/>
            <a:miter lim="800000"/>
          </a:ln>
          <a:effectLst/>
        </p:spPr>
        <p:txBody>
          <a:bodyPr wrap="none" lIns="92075" tIns="46038" rIns="92075" bIns="46038">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t>EMP</a:t>
            </a:r>
            <a:endParaRPr kumimoji="0" lang="en-US" sz="18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endParaRPr>
          </a:p>
        </p:txBody>
      </p:sp>
      <p:grpSp>
        <p:nvGrpSpPr>
          <p:cNvPr id="2" name="Group 8"/>
          <p:cNvGrpSpPr/>
          <p:nvPr/>
        </p:nvGrpSpPr>
        <p:grpSpPr>
          <a:xfrm>
            <a:off x="868363" y="2208213"/>
            <a:ext cx="7348537" cy="1843087"/>
            <a:chOff x="547" y="1391"/>
            <a:chExt cx="4629" cy="1161"/>
          </a:xfrm>
        </p:grpSpPr>
        <p:grpSp>
          <p:nvGrpSpPr>
            <p:cNvPr id="43027" name="Group 9"/>
            <p:cNvGrpSpPr/>
            <p:nvPr/>
          </p:nvGrpSpPr>
          <p:grpSpPr>
            <a:xfrm>
              <a:off x="547" y="1391"/>
              <a:ext cx="4629" cy="1161"/>
              <a:chOff x="547" y="1391"/>
              <a:chExt cx="4629" cy="1161"/>
            </a:xfrm>
          </p:grpSpPr>
          <p:sp>
            <p:nvSpPr>
              <p:cNvPr id="43029" name="Rectangle 10"/>
              <p:cNvSpPr/>
              <p:nvPr/>
            </p:nvSpPr>
            <p:spPr>
              <a:xfrm>
                <a:off x="547" y="1391"/>
                <a:ext cx="1333" cy="489"/>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43030" name="Rectangle 11"/>
              <p:cNvSpPr/>
              <p:nvPr/>
            </p:nvSpPr>
            <p:spPr>
              <a:xfrm>
                <a:off x="3873" y="2382"/>
                <a:ext cx="1303" cy="170"/>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sp>
          <p:nvSpPr>
            <p:cNvPr id="225292" name="Rectangle 12"/>
            <p:cNvSpPr>
              <a:spLocks noChangeArrowheads="1"/>
            </p:cNvSpPr>
            <p:nvPr/>
          </p:nvSpPr>
          <p:spPr bwMode="auto">
            <a:xfrm>
              <a:off x="2026" y="1493"/>
              <a:ext cx="462" cy="274"/>
            </a:xfrm>
            <a:prstGeom prst="rect">
              <a:avLst/>
            </a:prstGeom>
            <a:noFill/>
            <a:ln w="9525">
              <a:noFill/>
              <a:miter lim="800000"/>
            </a:ln>
            <a:effectLst/>
          </p:spPr>
          <p:txBody>
            <a:bodyPr wrap="none" lIns="92075" tIns="46038" rIns="92075" bIns="46038">
              <a:spAutoFit/>
            </a:bodyPr>
            <a:lstStyle/>
            <a:p>
              <a:pPr marL="0" marR="0" lvl="0" indent="0" algn="l" defTabSz="914400" rtl="0" eaLnBrk="0" fontAlgn="base" latinLnBrk="0" hangingPunct="0">
                <a:lnSpc>
                  <a:spcPct val="125000"/>
                </a:lnSpc>
                <a:spcBef>
                  <a:spcPct val="0"/>
                </a:spcBef>
                <a:spcAft>
                  <a:spcPct val="0"/>
                </a:spcAft>
                <a:buClrTx/>
                <a:buSzTx/>
                <a:buFontTx/>
                <a:buNone/>
                <a:defRPr/>
              </a:pPr>
              <a:r>
                <a:rPr kumimoji="0" lang="en-US" sz="1800" b="1" i="0" u="none" strike="noStrike" kern="1200" cap="none" spc="0" normalizeH="0" baseline="0" noProof="0">
                  <a:ln>
                    <a:noFill/>
                  </a:ln>
                  <a:solidFill>
                    <a:srgbClr val="FF6633"/>
                  </a:solidFill>
                  <a:effectLst>
                    <a:outerShdw blurRad="38100" dist="38100" dir="2700000" algn="tl">
                      <a:srgbClr val="000000"/>
                    </a:outerShdw>
                  </a:effectLst>
                  <a:uLnTx/>
                  <a:uFillTx/>
                  <a:latin typeface="Courier New" panose="02070309020205020404" pitchFamily="49" charset="0"/>
                  <a:ea typeface="+mn-ea"/>
                  <a:cs typeface="+mn-cs"/>
                </a:rPr>
                <a:t>5000</a:t>
              </a:r>
              <a:endParaRPr kumimoji="0" lang="en-US" sz="1800" b="1" i="0" u="none" strike="noStrike" kern="1200" cap="none" spc="0" normalizeH="0" baseline="0" noProof="0">
                <a:ln>
                  <a:noFill/>
                </a:ln>
                <a:solidFill>
                  <a:srgbClr val="FF6633"/>
                </a:solidFill>
                <a:effectLst>
                  <a:outerShdw blurRad="38100" dist="38100" dir="2700000" algn="tl">
                    <a:srgbClr val="000000"/>
                  </a:outerShdw>
                </a:effectLst>
                <a:uLnTx/>
                <a:uFillTx/>
                <a:latin typeface="Courier New" panose="02070309020205020404" pitchFamily="49" charset="0"/>
                <a:ea typeface="+mn-ea"/>
                <a:cs typeface="+mn-cs"/>
              </a:endParaRPr>
            </a:p>
          </p:txBody>
        </p:sp>
      </p:grpSp>
      <p:grpSp>
        <p:nvGrpSpPr>
          <p:cNvPr id="4" name="Group 13"/>
          <p:cNvGrpSpPr/>
          <p:nvPr/>
        </p:nvGrpSpPr>
        <p:grpSpPr>
          <a:xfrm>
            <a:off x="868363" y="2990850"/>
            <a:ext cx="7348537" cy="1352550"/>
            <a:chOff x="547" y="1884"/>
            <a:chExt cx="4629" cy="852"/>
          </a:xfrm>
        </p:grpSpPr>
        <p:sp>
          <p:nvSpPr>
            <p:cNvPr id="225294" name="Rectangle 14"/>
            <p:cNvSpPr>
              <a:spLocks noChangeArrowheads="1"/>
            </p:cNvSpPr>
            <p:nvPr/>
          </p:nvSpPr>
          <p:spPr bwMode="auto">
            <a:xfrm>
              <a:off x="2026" y="2205"/>
              <a:ext cx="462" cy="274"/>
            </a:xfrm>
            <a:prstGeom prst="rect">
              <a:avLst/>
            </a:prstGeom>
            <a:noFill/>
            <a:ln w="9525">
              <a:noFill/>
              <a:miter lim="800000"/>
            </a:ln>
            <a:effectLst/>
          </p:spPr>
          <p:txBody>
            <a:bodyPr wrap="none" lIns="92075" tIns="46038" rIns="92075" bIns="46038">
              <a:spAutoFit/>
            </a:bodyPr>
            <a:lstStyle/>
            <a:p>
              <a:pPr marL="0" marR="0" lvl="0" indent="0" algn="l" defTabSz="914400" rtl="0" eaLnBrk="0" fontAlgn="base" latinLnBrk="0" hangingPunct="0">
                <a:lnSpc>
                  <a:spcPct val="125000"/>
                </a:lnSpc>
                <a:spcBef>
                  <a:spcPct val="0"/>
                </a:spcBef>
                <a:spcAft>
                  <a:spcPct val="0"/>
                </a:spcAft>
                <a:buClrTx/>
                <a:buSzTx/>
                <a:buFontTx/>
                <a:buNone/>
                <a:defRPr/>
              </a:pPr>
              <a:r>
                <a:rPr kumimoji="0" lang="en-US" sz="1800" b="1" i="0" u="none" strike="noStrike" kern="1200" cap="none" spc="0" normalizeH="0" baseline="0" noProof="0">
                  <a:ln>
                    <a:noFill/>
                  </a:ln>
                  <a:solidFill>
                    <a:srgbClr val="339933"/>
                  </a:solidFill>
                  <a:effectLst>
                    <a:outerShdw blurRad="38100" dist="38100" dir="2700000" algn="tl">
                      <a:srgbClr val="000000"/>
                    </a:outerShdw>
                  </a:effectLst>
                  <a:uLnTx/>
                  <a:uFillTx/>
                  <a:latin typeface="Courier New" panose="02070309020205020404" pitchFamily="49" charset="0"/>
                  <a:ea typeface="+mn-ea"/>
                  <a:cs typeface="+mn-cs"/>
                </a:rPr>
                <a:t>3000</a:t>
              </a:r>
              <a:endParaRPr kumimoji="0" lang="en-US" sz="1800" b="1" i="0" u="none" strike="noStrike" kern="1200" cap="none" spc="0" normalizeH="0" baseline="0" noProof="0">
                <a:ln>
                  <a:noFill/>
                </a:ln>
                <a:solidFill>
                  <a:srgbClr val="339933"/>
                </a:solidFill>
                <a:effectLst>
                  <a:outerShdw blurRad="38100" dist="38100" dir="2700000" algn="tl">
                    <a:srgbClr val="000000"/>
                  </a:outerShdw>
                </a:effectLst>
                <a:uLnTx/>
                <a:uFillTx/>
                <a:latin typeface="Courier New" panose="02070309020205020404" pitchFamily="49" charset="0"/>
                <a:ea typeface="+mn-ea"/>
                <a:cs typeface="+mn-cs"/>
              </a:endParaRPr>
            </a:p>
          </p:txBody>
        </p:sp>
        <p:grpSp>
          <p:nvGrpSpPr>
            <p:cNvPr id="43024" name="Group 15"/>
            <p:cNvGrpSpPr/>
            <p:nvPr/>
          </p:nvGrpSpPr>
          <p:grpSpPr>
            <a:xfrm>
              <a:off x="547" y="1884"/>
              <a:ext cx="4629" cy="852"/>
              <a:chOff x="547" y="1884"/>
              <a:chExt cx="4629" cy="852"/>
            </a:xfrm>
          </p:grpSpPr>
          <p:sp>
            <p:nvSpPr>
              <p:cNvPr id="43025" name="Rectangle 16"/>
              <p:cNvSpPr/>
              <p:nvPr/>
            </p:nvSpPr>
            <p:spPr>
              <a:xfrm>
                <a:off x="3872" y="2555"/>
                <a:ext cx="1304" cy="160"/>
              </a:xfrm>
              <a:prstGeom prst="rect">
                <a:avLst/>
              </a:prstGeom>
              <a:solidFill>
                <a:srgbClr val="00990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43026" name="Rectangle 17"/>
              <p:cNvSpPr/>
              <p:nvPr/>
            </p:nvSpPr>
            <p:spPr>
              <a:xfrm>
                <a:off x="547" y="1884"/>
                <a:ext cx="1333" cy="852"/>
              </a:xfrm>
              <a:prstGeom prst="rect">
                <a:avLst/>
              </a:prstGeom>
              <a:solidFill>
                <a:srgbClr val="00990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grpSp>
      <p:grpSp>
        <p:nvGrpSpPr>
          <p:cNvPr id="6" name="Group 18"/>
          <p:cNvGrpSpPr/>
          <p:nvPr/>
        </p:nvGrpSpPr>
        <p:grpSpPr>
          <a:xfrm>
            <a:off x="871538" y="4349750"/>
            <a:ext cx="3078162" cy="1550988"/>
            <a:chOff x="549" y="2740"/>
            <a:chExt cx="1939" cy="977"/>
          </a:xfrm>
        </p:grpSpPr>
        <p:sp>
          <p:nvSpPr>
            <p:cNvPr id="43021" name="Rectangle 19"/>
            <p:cNvSpPr/>
            <p:nvPr/>
          </p:nvSpPr>
          <p:spPr>
            <a:xfrm>
              <a:off x="549" y="2740"/>
              <a:ext cx="1333" cy="977"/>
            </a:xfrm>
            <a:prstGeom prst="rect">
              <a:avLst/>
            </a:prstGeom>
            <a:solidFill>
              <a:srgbClr val="3399FF">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225300" name="Rectangle 20"/>
            <p:cNvSpPr>
              <a:spLocks noChangeArrowheads="1"/>
            </p:cNvSpPr>
            <p:nvPr/>
          </p:nvSpPr>
          <p:spPr bwMode="auto">
            <a:xfrm>
              <a:off x="2026" y="3085"/>
              <a:ext cx="462" cy="274"/>
            </a:xfrm>
            <a:prstGeom prst="rect">
              <a:avLst/>
            </a:prstGeom>
            <a:noFill/>
            <a:ln w="9525">
              <a:noFill/>
              <a:miter lim="800000"/>
            </a:ln>
            <a:effectLst/>
          </p:spPr>
          <p:txBody>
            <a:bodyPr wrap="none" lIns="92075" tIns="46038" rIns="92075" bIns="46038">
              <a:spAutoFit/>
            </a:bodyPr>
            <a:lstStyle/>
            <a:p>
              <a:pPr marL="0" marR="0" lvl="0" indent="0" algn="l" defTabSz="914400" rtl="0" eaLnBrk="0" fontAlgn="base" latinLnBrk="0" hangingPunct="0">
                <a:lnSpc>
                  <a:spcPct val="125000"/>
                </a:lnSpc>
                <a:spcBef>
                  <a:spcPct val="0"/>
                </a:spcBef>
                <a:spcAft>
                  <a:spcPct val="0"/>
                </a:spcAft>
                <a:buClrTx/>
                <a:buSzTx/>
                <a:buFontTx/>
                <a:buNone/>
                <a:defRPr/>
              </a:pPr>
              <a:r>
                <a:rPr kumimoji="0" lang="en-US" sz="1800" b="1" i="0" u="none" strike="noStrike" kern="1200" cap="none" spc="0" normalizeH="0" baseline="0" noProof="0">
                  <a:ln>
                    <a:noFill/>
                  </a:ln>
                  <a:solidFill>
                    <a:srgbClr val="66CCFF"/>
                  </a:solidFill>
                  <a:effectLst>
                    <a:outerShdw blurRad="38100" dist="38100" dir="2700000" algn="tl">
                      <a:srgbClr val="000000"/>
                    </a:outerShdw>
                  </a:effectLst>
                  <a:uLnTx/>
                  <a:uFillTx/>
                  <a:latin typeface="Courier New" panose="02070309020205020404" pitchFamily="49" charset="0"/>
                  <a:ea typeface="+mn-ea"/>
                  <a:cs typeface="+mn-cs"/>
                </a:rPr>
                <a:t>2850</a:t>
              </a:r>
              <a:endParaRPr kumimoji="0" lang="en-US" sz="1800" b="1" i="0" u="none" strike="noStrike" kern="1200" cap="none" spc="0" normalizeH="0" baseline="0" noProof="0">
                <a:ln>
                  <a:noFill/>
                </a:ln>
                <a:solidFill>
                  <a:srgbClr val="66CCFF"/>
                </a:solidFill>
                <a:effectLst>
                  <a:outerShdw blurRad="38100" dist="38100" dir="2700000" algn="tl">
                    <a:srgbClr val="000000"/>
                  </a:outerShdw>
                </a:effectLst>
                <a:uLnTx/>
                <a:uFillTx/>
                <a:latin typeface="Courier New" panose="02070309020205020404" pitchFamily="49" charset="0"/>
                <a:ea typeface="+mn-ea"/>
                <a:cs typeface="+mn-cs"/>
              </a:endParaRPr>
            </a:p>
          </p:txBody>
        </p:sp>
      </p:grpSp>
      <p:sp>
        <p:nvSpPr>
          <p:cNvPr id="43019" name="Rectangle 21"/>
          <p:cNvSpPr/>
          <p:nvPr/>
        </p:nvSpPr>
        <p:spPr>
          <a:xfrm>
            <a:off x="820738" y="1611313"/>
            <a:ext cx="2211387" cy="4359275"/>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125000"/>
              </a:lnSpc>
              <a:spcBef>
                <a:spcPct val="0"/>
              </a:spcBef>
              <a:buNone/>
            </a:pPr>
            <a:r>
              <a:rPr lang="en-US" altLang="en-US" sz="1400" b="1" dirty="0">
                <a:solidFill>
                  <a:srgbClr val="000000"/>
                </a:solidFill>
                <a:latin typeface="Courier New" panose="02070309020205020404" pitchFamily="49" charset="0"/>
              </a:rPr>
              <a:t>   DEPTNO       SAL</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10      2450</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10      5000</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10      1300</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20       800</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20      1100</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20      3000</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20      3000</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20      2975</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30      1600</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30      2850</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30      1250</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30       950</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30      1500</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30      1250</a:t>
            </a:r>
            <a:endParaRPr lang="en-US" altLang="en-US" sz="1400" b="1" dirty="0">
              <a:solidFill>
                <a:srgbClr val="000000"/>
              </a:solidFill>
              <a:latin typeface="Courier New" panose="02070309020205020404" pitchFamily="49" charset="0"/>
            </a:endParaRPr>
          </a:p>
        </p:txBody>
      </p:sp>
      <p:sp>
        <p:nvSpPr>
          <p:cNvPr id="43020" name="Rectangle 22"/>
          <p:cNvSpPr/>
          <p:nvPr/>
        </p:nvSpPr>
        <p:spPr>
          <a:xfrm>
            <a:off x="6073775" y="3197225"/>
            <a:ext cx="2211388" cy="1158875"/>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125000"/>
              </a:lnSpc>
              <a:spcBef>
                <a:spcPct val="0"/>
              </a:spcBef>
              <a:buNone/>
            </a:pPr>
            <a:r>
              <a:rPr lang="en-US" altLang="en-US" sz="1400" b="1" dirty="0">
                <a:solidFill>
                  <a:srgbClr val="000000"/>
                </a:solidFill>
                <a:latin typeface="Courier New" panose="02070309020205020404" pitchFamily="49" charset="0"/>
              </a:rPr>
              <a:t>   DEPTNO  MAX(SAL)</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10      5000</a:t>
            </a:r>
            <a:endParaRPr lang="en-US" altLang="en-US" sz="1400" b="1" dirty="0">
              <a:solidFill>
                <a:srgbClr val="000000"/>
              </a:solidFill>
              <a:latin typeface="Courier New" panose="02070309020205020404" pitchFamily="49" charset="0"/>
            </a:endParaRPr>
          </a:p>
          <a:p>
            <a:pPr marL="0" lvl="0" indent="0">
              <a:lnSpc>
                <a:spcPct val="125000"/>
              </a:lnSpc>
              <a:spcBef>
                <a:spcPct val="0"/>
              </a:spcBef>
              <a:buNone/>
            </a:pPr>
            <a:r>
              <a:rPr lang="en-US" altLang="en-US" sz="1400" b="1" dirty="0">
                <a:solidFill>
                  <a:srgbClr val="000000"/>
                </a:solidFill>
                <a:latin typeface="Courier New" panose="02070309020205020404" pitchFamily="49" charset="0"/>
              </a:rPr>
              <a:t>       20      3000</a:t>
            </a:r>
            <a:endParaRPr lang="en-US" altLang="en-US" sz="1400" b="1" dirty="0">
              <a:solidFill>
                <a:srgbClr val="000000"/>
              </a:solidFill>
              <a:latin typeface="Courier New" panose="020703090202050204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p:nvPr/>
        </p:nvSpPr>
        <p:spPr>
          <a:xfrm>
            <a:off x="968375" y="4389438"/>
            <a:ext cx="7213600" cy="1739900"/>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p:txBody>
      </p:sp>
      <p:sp>
        <p:nvSpPr>
          <p:cNvPr id="45059" name="Rectangle 3"/>
          <p:cNvSpPr>
            <a:spLocks noGrp="1"/>
          </p:cNvSpPr>
          <p:nvPr>
            <p:ph type="title"/>
          </p:nvPr>
        </p:nvSpPr>
        <p:spPr>
          <a:xfrm>
            <a:off x="323850" y="620713"/>
            <a:ext cx="8277225" cy="536575"/>
          </a:xfrm>
          <a:ln/>
        </p:spPr>
        <p:txBody>
          <a:bodyPr vert="horz" wrap="square" lIns="92075" tIns="46038" rIns="92075" bIns="46038" anchor="t" anchorCtr="0"/>
          <a:p>
            <a:r>
              <a:rPr lang="en-US" altLang="en-US" sz="2800" dirty="0">
                <a:solidFill>
                  <a:srgbClr val="800000"/>
                </a:solidFill>
              </a:rPr>
              <a:t>Excluding Group Results: HAVING Clause</a:t>
            </a:r>
            <a:endParaRPr lang="en-US" altLang="en-US" sz="2800" dirty="0">
              <a:solidFill>
                <a:srgbClr val="800000"/>
              </a:solidFill>
            </a:endParaRPr>
          </a:p>
        </p:txBody>
      </p:sp>
      <p:sp>
        <p:nvSpPr>
          <p:cNvPr id="45060" name="Rectangle 4"/>
          <p:cNvSpPr>
            <a:spLocks noGrp="1"/>
          </p:cNvSpPr>
          <p:nvPr>
            <p:ph idx="1"/>
          </p:nvPr>
        </p:nvSpPr>
        <p:spPr>
          <a:xfrm>
            <a:off x="911225" y="1735138"/>
            <a:ext cx="7699375" cy="1614487"/>
          </a:xfrm>
          <a:ln/>
        </p:spPr>
        <p:txBody>
          <a:bodyPr vert="horz" wrap="square" lIns="92075" tIns="46038" rIns="92075" bIns="46038" anchor="t" anchorCtr="0">
            <a:spAutoFit/>
          </a:bodyPr>
          <a:p>
            <a:r>
              <a:rPr lang="en-US" altLang="en-US" dirty="0"/>
              <a:t>Use the HAVING clause to restrict groups</a:t>
            </a:r>
            <a:endParaRPr lang="en-US" altLang="en-US" dirty="0"/>
          </a:p>
          <a:p>
            <a:pPr lvl="2"/>
            <a:r>
              <a:rPr lang="en-US" altLang="en-US" dirty="0"/>
              <a:t>Rows are grouped.</a:t>
            </a:r>
            <a:endParaRPr lang="en-US" altLang="en-US" dirty="0"/>
          </a:p>
          <a:p>
            <a:pPr lvl="2"/>
            <a:r>
              <a:rPr lang="en-US" altLang="en-US" dirty="0"/>
              <a:t>The group function is applied.</a:t>
            </a:r>
            <a:endParaRPr lang="en-US" altLang="en-US" dirty="0"/>
          </a:p>
          <a:p>
            <a:pPr lvl="2"/>
            <a:r>
              <a:rPr lang="en-US" altLang="en-US" dirty="0"/>
              <a:t>Groups matching the HAVING clause are displayed.</a:t>
            </a:r>
            <a:endParaRPr lang="en-US" altLang="en-US" dirty="0"/>
          </a:p>
        </p:txBody>
      </p:sp>
      <p:sp>
        <p:nvSpPr>
          <p:cNvPr id="227333" name="Rectangle 5"/>
          <p:cNvSpPr/>
          <p:nvPr/>
        </p:nvSpPr>
        <p:spPr>
          <a:xfrm>
            <a:off x="1046163" y="5530850"/>
            <a:ext cx="4059237" cy="304800"/>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45062" name="Rectangle 6"/>
          <p:cNvSpPr/>
          <p:nvPr/>
        </p:nvSpPr>
        <p:spPr>
          <a:xfrm>
            <a:off x="955675" y="4376738"/>
            <a:ext cx="7239000" cy="176530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SELECT	</a:t>
            </a:r>
            <a:r>
              <a:rPr lang="en-US" altLang="en-US" sz="1800" b="1" i="1" dirty="0">
                <a:solidFill>
                  <a:srgbClr val="000000"/>
                </a:solidFill>
                <a:latin typeface="Courier New" panose="02070309020205020404" pitchFamily="49" charset="0"/>
              </a:rPr>
              <a:t>column</a:t>
            </a:r>
            <a:r>
              <a:rPr lang="en-US" altLang="en-US" sz="1800" b="1" dirty="0">
                <a:solidFill>
                  <a:srgbClr val="000000"/>
                </a:solidFill>
                <a:latin typeface="Courier New" panose="02070309020205020404" pitchFamily="49" charset="0"/>
              </a:rPr>
              <a:t>, </a:t>
            </a:r>
            <a:r>
              <a:rPr lang="en-US" altLang="en-US" sz="1800" b="1" i="1" dirty="0">
                <a:solidFill>
                  <a:srgbClr val="000000"/>
                </a:solidFill>
                <a:latin typeface="Courier New" panose="02070309020205020404" pitchFamily="49" charset="0"/>
              </a:rPr>
              <a:t>group_function</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FROM		</a:t>
            </a:r>
            <a:r>
              <a:rPr lang="en-US" altLang="en-US" sz="1800" b="1" i="1" dirty="0">
                <a:solidFill>
                  <a:srgbClr val="000000"/>
                </a:solidFill>
                <a:latin typeface="Courier New" panose="02070309020205020404" pitchFamily="49" charset="0"/>
              </a:rPr>
              <a:t>table</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[WHERE	</a:t>
            </a:r>
            <a:r>
              <a:rPr lang="en-US" altLang="en-US" sz="1800" b="1" i="1" dirty="0">
                <a:solidFill>
                  <a:srgbClr val="000000"/>
                </a:solidFill>
                <a:latin typeface="Courier New" panose="02070309020205020404" pitchFamily="49" charset="0"/>
              </a:rPr>
              <a:t>condition</a:t>
            </a:r>
            <a:r>
              <a:rPr lang="en-US" altLang="en-US" sz="1800" b="1" dirty="0">
                <a:solidFill>
                  <a:srgbClr val="000000"/>
                </a:solidFill>
                <a:latin typeface="Courier New" panose="02070309020205020404" pitchFamily="49" charset="0"/>
              </a:rPr>
              <a:t>]</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[GROUP BY	</a:t>
            </a:r>
            <a:r>
              <a:rPr lang="en-US" altLang="en-US" sz="1800" b="1" i="1" dirty="0">
                <a:solidFill>
                  <a:srgbClr val="000000"/>
                </a:solidFill>
                <a:latin typeface="Courier New" panose="02070309020205020404" pitchFamily="49" charset="0"/>
              </a:rPr>
              <a:t>group_by_expression</a:t>
            </a:r>
            <a:r>
              <a:rPr lang="en-US" altLang="en-US" sz="1800" b="1" dirty="0">
                <a:solidFill>
                  <a:srgbClr val="000000"/>
                </a:solidFill>
                <a:latin typeface="Courier New" panose="02070309020205020404" pitchFamily="49" charset="0"/>
              </a:rPr>
              <a:t>]</a:t>
            </a:r>
            <a:endParaRPr lang="en-US" altLang="en-US" sz="1800" b="1" i="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[HAVING	</a:t>
            </a:r>
            <a:r>
              <a:rPr lang="en-US" altLang="en-US" sz="1800" b="1" i="1" dirty="0">
                <a:solidFill>
                  <a:srgbClr val="000000"/>
                </a:solidFill>
                <a:latin typeface="Courier New" panose="02070309020205020404" pitchFamily="49" charset="0"/>
              </a:rPr>
              <a:t>group_condition</a:t>
            </a:r>
            <a:r>
              <a:rPr lang="en-US" altLang="en-US" sz="1800" b="1" dirty="0">
                <a:solidFill>
                  <a:srgbClr val="000000"/>
                </a:solidFill>
                <a:latin typeface="Courier New" panose="02070309020205020404" pitchFamily="49" charset="0"/>
              </a:rPr>
              <a:t>]</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[ORDER BY	</a:t>
            </a:r>
            <a:r>
              <a:rPr lang="en-US" altLang="en-US" sz="1800" b="1" i="1" dirty="0">
                <a:solidFill>
                  <a:srgbClr val="000000"/>
                </a:solidFill>
                <a:latin typeface="Courier New" panose="02070309020205020404" pitchFamily="49" charset="0"/>
              </a:rPr>
              <a:t>column</a:t>
            </a:r>
            <a:r>
              <a:rPr lang="en-US" altLang="en-US" sz="1800" b="1" dirty="0">
                <a:solidFill>
                  <a:srgbClr val="000000"/>
                </a:solidFill>
                <a:latin typeface="Courier New" panose="02070309020205020404" pitchFamily="49" charset="0"/>
              </a:rPr>
              <a:t>];</a:t>
            </a:r>
            <a:endParaRPr lang="en-US" altLang="en-US" sz="1800" b="1" dirty="0">
              <a:solidFill>
                <a:srgbClr val="000000"/>
              </a:solidFill>
              <a:latin typeface="Courier New" panose="020703090202050204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7333"/>
                                        </p:tgtEl>
                                        <p:attrNameLst>
                                          <p:attrName>style.visibility</p:attrName>
                                        </p:attrNameLst>
                                      </p:cBhvr>
                                      <p:to>
                                        <p:strVal val="visible"/>
                                      </p:to>
                                    </p:set>
                                    <p:animEffect transition="in" filter="wipe(left)">
                                      <p:cBhvr>
                                        <p:cTn id="7" dur="500"/>
                                        <p:tgtEl>
                                          <p:spTgt spid="227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p:nvPr/>
        </p:nvSpPr>
        <p:spPr>
          <a:xfrm>
            <a:off x="927100" y="1965325"/>
            <a:ext cx="7289800" cy="1190625"/>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p:txBody>
      </p:sp>
      <p:sp>
        <p:nvSpPr>
          <p:cNvPr id="47107" name="Rectangle 3"/>
          <p:cNvSpPr/>
          <p:nvPr/>
        </p:nvSpPr>
        <p:spPr>
          <a:xfrm>
            <a:off x="954088" y="3800475"/>
            <a:ext cx="7289800" cy="1190625"/>
          </a:xfrm>
          <a:prstGeom prst="rect">
            <a:avLst/>
          </a:prstGeom>
          <a:solidFill>
            <a:srgbClr val="EAEAEA"/>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p:txBody>
      </p:sp>
      <p:sp>
        <p:nvSpPr>
          <p:cNvPr id="47108" name="Rectangle 4"/>
          <p:cNvSpPr>
            <a:spLocks noGrp="1"/>
          </p:cNvSpPr>
          <p:nvPr>
            <p:ph type="title"/>
          </p:nvPr>
        </p:nvSpPr>
        <p:spPr>
          <a:xfrm>
            <a:off x="323850" y="660400"/>
            <a:ext cx="4425950" cy="536575"/>
          </a:xfrm>
          <a:ln/>
        </p:spPr>
        <p:txBody>
          <a:bodyPr vert="horz" wrap="square" lIns="92075" tIns="46038" rIns="92075" bIns="46038" anchor="t" anchorCtr="0"/>
          <a:p>
            <a:r>
              <a:rPr lang="en-US" altLang="en-US" sz="2800" dirty="0">
                <a:solidFill>
                  <a:srgbClr val="800000"/>
                </a:solidFill>
              </a:rPr>
              <a:t>Using the HAVING Clause</a:t>
            </a:r>
            <a:endParaRPr lang="en-US" altLang="en-US" sz="2800" dirty="0">
              <a:solidFill>
                <a:srgbClr val="800000"/>
              </a:solidFill>
            </a:endParaRPr>
          </a:p>
        </p:txBody>
      </p:sp>
      <p:grpSp>
        <p:nvGrpSpPr>
          <p:cNvPr id="2" name="Group 5"/>
          <p:cNvGrpSpPr/>
          <p:nvPr/>
        </p:nvGrpSpPr>
        <p:grpSpPr>
          <a:xfrm>
            <a:off x="1643063" y="2792413"/>
            <a:ext cx="3259137" cy="2135187"/>
            <a:chOff x="1035" y="1759"/>
            <a:chExt cx="2053" cy="1345"/>
          </a:xfrm>
        </p:grpSpPr>
        <p:sp>
          <p:nvSpPr>
            <p:cNvPr id="47112" name="Rectangle 6"/>
            <p:cNvSpPr/>
            <p:nvPr/>
          </p:nvSpPr>
          <p:spPr>
            <a:xfrm>
              <a:off x="1035" y="1759"/>
              <a:ext cx="2053" cy="192"/>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47113" name="Rectangle 7"/>
            <p:cNvSpPr/>
            <p:nvPr/>
          </p:nvSpPr>
          <p:spPr>
            <a:xfrm>
              <a:off x="1539" y="2431"/>
              <a:ext cx="797" cy="673"/>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sp>
        <p:nvSpPr>
          <p:cNvPr id="47110" name="Rectangle 8"/>
          <p:cNvSpPr/>
          <p:nvPr/>
        </p:nvSpPr>
        <p:spPr>
          <a:xfrm>
            <a:off x="914400" y="1952625"/>
            <a:ext cx="7315200" cy="1216025"/>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SQL&gt; SELECT   deptno, max(sal)</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2  FROM     emp</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3  GROUP BY deptno</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4  HAVING   max(sal)&gt;2900;</a:t>
            </a:r>
            <a:endParaRPr lang="en-US" altLang="en-US" sz="1800" b="1" dirty="0">
              <a:solidFill>
                <a:srgbClr val="000000"/>
              </a:solidFill>
              <a:latin typeface="Courier New" panose="02070309020205020404" pitchFamily="49" charset="0"/>
            </a:endParaRPr>
          </a:p>
        </p:txBody>
      </p:sp>
      <p:sp>
        <p:nvSpPr>
          <p:cNvPr id="47111" name="Rectangle 9"/>
          <p:cNvSpPr/>
          <p:nvPr/>
        </p:nvSpPr>
        <p:spPr>
          <a:xfrm>
            <a:off x="941388" y="3787775"/>
            <a:ext cx="7315200" cy="1216025"/>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DEPTNO  MAX(SAL)</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10      5000</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20      3000</a:t>
            </a:r>
            <a:endParaRPr lang="en-US" altLang="en-US" sz="1800" b="1" dirty="0">
              <a:solidFill>
                <a:srgbClr val="000000"/>
              </a:solidFill>
              <a:latin typeface="Courier New" panose="020703090202050204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type="title"/>
          </p:nvPr>
        </p:nvSpPr>
        <p:spPr>
          <a:xfrm>
            <a:off x="323850" y="620713"/>
            <a:ext cx="4643438" cy="536575"/>
          </a:xfrm>
          <a:ln/>
        </p:spPr>
        <p:txBody>
          <a:bodyPr vert="horz" wrap="square" lIns="92075" tIns="46038" rIns="92075" bIns="46038" anchor="t" anchorCtr="0"/>
          <a:p>
            <a:r>
              <a:rPr lang="en-US" altLang="en-US" sz="2800" dirty="0">
                <a:solidFill>
                  <a:srgbClr val="800000"/>
                </a:solidFill>
              </a:rPr>
              <a:t>Using the HAVING Clause</a:t>
            </a:r>
            <a:endParaRPr lang="en-US" altLang="en-US" sz="2800" dirty="0">
              <a:solidFill>
                <a:srgbClr val="800000"/>
              </a:solidFill>
            </a:endParaRPr>
          </a:p>
        </p:txBody>
      </p:sp>
      <p:sp>
        <p:nvSpPr>
          <p:cNvPr id="49155" name="Rectangle 3"/>
          <p:cNvSpPr/>
          <p:nvPr/>
        </p:nvSpPr>
        <p:spPr>
          <a:xfrm>
            <a:off x="889000" y="1879600"/>
            <a:ext cx="7518400" cy="1955800"/>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p:txBody>
      </p:sp>
      <p:sp>
        <p:nvSpPr>
          <p:cNvPr id="49156" name="Rectangle 4"/>
          <p:cNvSpPr/>
          <p:nvPr/>
        </p:nvSpPr>
        <p:spPr>
          <a:xfrm>
            <a:off x="952500" y="2238375"/>
            <a:ext cx="7315200" cy="1216025"/>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SQL&gt; SELECT    job, SUM(sal) PAYROLL</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2  FROM      emp</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3  WHERE	  job NOT LIKE 'SALES%'</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4  GROUP BY  job</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5  HAVING    SUM(sal)&gt;5000</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6  ORDER BY  SUM(sal);</a:t>
            </a:r>
            <a:endParaRPr lang="en-US" altLang="en-US" sz="1800" b="1" dirty="0">
              <a:solidFill>
                <a:srgbClr val="000000"/>
              </a:solidFill>
              <a:latin typeface="Courier New" panose="02070309020205020404" pitchFamily="49" charset="0"/>
            </a:endParaRPr>
          </a:p>
        </p:txBody>
      </p:sp>
      <p:sp>
        <p:nvSpPr>
          <p:cNvPr id="49157" name="Rectangle 5"/>
          <p:cNvSpPr/>
          <p:nvPr/>
        </p:nvSpPr>
        <p:spPr>
          <a:xfrm>
            <a:off x="896938" y="4124325"/>
            <a:ext cx="7515225" cy="1190625"/>
          </a:xfrm>
          <a:prstGeom prst="rect">
            <a:avLst/>
          </a:prstGeom>
          <a:solidFill>
            <a:srgbClr val="EAEAEA"/>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p:txBody>
      </p:sp>
      <p:sp>
        <p:nvSpPr>
          <p:cNvPr id="49158" name="Rectangle 6"/>
          <p:cNvSpPr/>
          <p:nvPr/>
        </p:nvSpPr>
        <p:spPr>
          <a:xfrm>
            <a:off x="884238" y="4111625"/>
            <a:ext cx="7315200" cy="1216025"/>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JOB         PAYROLL</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ANALYST        6000</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MANAGER        8275</a:t>
            </a:r>
            <a:endParaRPr lang="en-US" altLang="en-US" sz="1800" b="1" dirty="0">
              <a:solidFill>
                <a:srgbClr val="000000"/>
              </a:solidFill>
              <a:latin typeface="Courier New" panose="020703090202050204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p:nvPr/>
        </p:nvSpPr>
        <p:spPr>
          <a:xfrm>
            <a:off x="927100" y="2470150"/>
            <a:ext cx="7289800" cy="927100"/>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p:txBody>
      </p:sp>
      <p:sp>
        <p:nvSpPr>
          <p:cNvPr id="51203" name="Rectangle 3"/>
          <p:cNvSpPr/>
          <p:nvPr/>
        </p:nvSpPr>
        <p:spPr>
          <a:xfrm>
            <a:off x="954088" y="3822700"/>
            <a:ext cx="7289800" cy="1003300"/>
          </a:xfrm>
          <a:prstGeom prst="rect">
            <a:avLst/>
          </a:prstGeom>
          <a:solidFill>
            <a:srgbClr val="EAEAEA"/>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p:txBody>
      </p:sp>
      <p:sp>
        <p:nvSpPr>
          <p:cNvPr id="51204" name="Rectangle 4"/>
          <p:cNvSpPr>
            <a:spLocks noGrp="1"/>
          </p:cNvSpPr>
          <p:nvPr>
            <p:ph type="title"/>
          </p:nvPr>
        </p:nvSpPr>
        <p:spPr>
          <a:xfrm>
            <a:off x="323850" y="620713"/>
            <a:ext cx="4210050" cy="536575"/>
          </a:xfrm>
          <a:ln/>
        </p:spPr>
        <p:txBody>
          <a:bodyPr vert="horz" wrap="square" lIns="92075" tIns="46038" rIns="92075" bIns="46038" anchor="t" anchorCtr="0"/>
          <a:p>
            <a:r>
              <a:rPr lang="en-US" altLang="en-US" sz="2800" dirty="0">
                <a:solidFill>
                  <a:srgbClr val="800000"/>
                </a:solidFill>
              </a:rPr>
              <a:t>Nesting Group Functions</a:t>
            </a:r>
            <a:endParaRPr lang="en-US" altLang="en-US" sz="2800" dirty="0">
              <a:solidFill>
                <a:srgbClr val="800000"/>
              </a:solidFill>
            </a:endParaRPr>
          </a:p>
        </p:txBody>
      </p:sp>
      <p:grpSp>
        <p:nvGrpSpPr>
          <p:cNvPr id="2" name="Group 5"/>
          <p:cNvGrpSpPr/>
          <p:nvPr/>
        </p:nvGrpSpPr>
        <p:grpSpPr>
          <a:xfrm>
            <a:off x="976313" y="2506663"/>
            <a:ext cx="3767137" cy="2274887"/>
            <a:chOff x="615" y="1579"/>
            <a:chExt cx="2373" cy="1433"/>
          </a:xfrm>
        </p:grpSpPr>
        <p:sp>
          <p:nvSpPr>
            <p:cNvPr id="51209" name="Rectangle 6"/>
            <p:cNvSpPr/>
            <p:nvPr/>
          </p:nvSpPr>
          <p:spPr>
            <a:xfrm>
              <a:off x="1803" y="1579"/>
              <a:ext cx="1185" cy="197"/>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51210" name="Rectangle 7"/>
            <p:cNvSpPr/>
            <p:nvPr/>
          </p:nvSpPr>
          <p:spPr>
            <a:xfrm>
              <a:off x="615" y="2431"/>
              <a:ext cx="1173" cy="581"/>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sp>
        <p:nvSpPr>
          <p:cNvPr id="51206" name="Rectangle 8"/>
          <p:cNvSpPr/>
          <p:nvPr/>
        </p:nvSpPr>
        <p:spPr>
          <a:xfrm>
            <a:off x="952500" y="2333625"/>
            <a:ext cx="7315200" cy="1216025"/>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SQL&gt; SELECT   max(avg(sal))</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2  FROM     emp</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3  GROUP BY deptno;</a:t>
            </a:r>
            <a:endParaRPr lang="en-US" altLang="en-US" sz="1800" b="1" dirty="0">
              <a:solidFill>
                <a:srgbClr val="000000"/>
              </a:solidFill>
              <a:latin typeface="Courier New" panose="02070309020205020404" pitchFamily="49" charset="0"/>
            </a:endParaRPr>
          </a:p>
        </p:txBody>
      </p:sp>
      <p:sp>
        <p:nvSpPr>
          <p:cNvPr id="51207" name="Rectangle 9"/>
          <p:cNvSpPr/>
          <p:nvPr/>
        </p:nvSpPr>
        <p:spPr>
          <a:xfrm>
            <a:off x="941388" y="3711575"/>
            <a:ext cx="7315200" cy="1216025"/>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MAX(AVG(SAL))</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2916.6667</a:t>
            </a:r>
            <a:endParaRPr lang="en-US" altLang="en-US" sz="1800" b="1" dirty="0">
              <a:solidFill>
                <a:srgbClr val="000000"/>
              </a:solidFill>
              <a:latin typeface="Courier New" panose="02070309020205020404" pitchFamily="49" charset="0"/>
            </a:endParaRPr>
          </a:p>
        </p:txBody>
      </p:sp>
      <p:sp>
        <p:nvSpPr>
          <p:cNvPr id="51208" name="Rectangle 10"/>
          <p:cNvSpPr>
            <a:spLocks noGrp="1"/>
          </p:cNvSpPr>
          <p:nvPr>
            <p:ph idx="1"/>
          </p:nvPr>
        </p:nvSpPr>
        <p:spPr>
          <a:xfrm>
            <a:off x="911225" y="1354138"/>
            <a:ext cx="7699375" cy="519112"/>
          </a:xfrm>
          <a:ln/>
        </p:spPr>
        <p:txBody>
          <a:bodyPr vert="horz" wrap="square" lIns="92075" tIns="46038" rIns="92075" bIns="46038" anchor="t" anchorCtr="0">
            <a:spAutoFit/>
          </a:bodyPr>
          <a:p>
            <a:r>
              <a:rPr lang="en-US" altLang="en-US" dirty="0"/>
              <a:t>Display the maximum average salary. </a:t>
            </a:r>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p:nvPr>
        </p:nvSpPr>
        <p:spPr>
          <a:xfrm>
            <a:off x="468313" y="617538"/>
            <a:ext cx="4391025" cy="434975"/>
          </a:xfrm>
        </p:spPr>
        <p:txBody>
          <a:bodyPr vert="horz" wrap="square" lIns="92075" tIns="46038" rIns="92075" bIns="46038" anchor="t" anchorCtr="0"/>
          <a:p>
            <a:r>
              <a:rPr lang="en-US" altLang="x-none" sz="2800" dirty="0">
                <a:solidFill>
                  <a:srgbClr val="800000"/>
                </a:solidFill>
              </a:rPr>
              <a:t>Sorting by Column Alias</a:t>
            </a:r>
            <a:endParaRPr lang="en-US" altLang="x-none" sz="2800" dirty="0">
              <a:solidFill>
                <a:srgbClr val="800000"/>
              </a:solidFill>
            </a:endParaRPr>
          </a:p>
        </p:txBody>
      </p:sp>
      <p:sp>
        <p:nvSpPr>
          <p:cNvPr id="44035" name="Rectangle 7"/>
          <p:cNvSpPr/>
          <p:nvPr/>
        </p:nvSpPr>
        <p:spPr>
          <a:xfrm>
            <a:off x="768350" y="1928813"/>
            <a:ext cx="7291388" cy="915987"/>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200150" algn="l"/>
              </a:tabLst>
            </a:pPr>
            <a:endParaRPr lang="en-US" altLang="x-none" sz="1800" b="1" dirty="0">
              <a:solidFill>
                <a:srgbClr val="000000"/>
              </a:solidFill>
              <a:latin typeface="Courier New" panose="02070309020205020404" pitchFamily="49" charset="0"/>
            </a:endParaRPr>
          </a:p>
          <a:p>
            <a:pPr marL="0" lvl="0" indent="0" defTabSz="914400">
              <a:spcBef>
                <a:spcPct val="0"/>
              </a:spcBef>
              <a:buNone/>
              <a:tabLst>
                <a:tab pos="1200150" algn="l"/>
              </a:tabLst>
            </a:pPr>
            <a:endParaRPr lang="en-US" altLang="x-none" sz="1800" b="1" dirty="0">
              <a:solidFill>
                <a:srgbClr val="000000"/>
              </a:solidFill>
              <a:latin typeface="Courier New" panose="02070309020205020404" pitchFamily="49" charset="0"/>
            </a:endParaRPr>
          </a:p>
        </p:txBody>
      </p:sp>
      <p:sp>
        <p:nvSpPr>
          <p:cNvPr id="44036" name="Rectangle 8"/>
          <p:cNvSpPr/>
          <p:nvPr/>
        </p:nvSpPr>
        <p:spPr>
          <a:xfrm>
            <a:off x="755650" y="1916113"/>
            <a:ext cx="7316788" cy="941387"/>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200150" algn="l"/>
              </a:tabLst>
            </a:pPr>
            <a:r>
              <a:rPr lang="en-US" altLang="x-none" sz="1800" b="1" dirty="0">
                <a:solidFill>
                  <a:srgbClr val="000000"/>
                </a:solidFill>
                <a:latin typeface="Courier New" panose="02070309020205020404" pitchFamily="49" charset="0"/>
              </a:rPr>
              <a:t>SQL&gt; SELECT   empno, ename, sal*12 annsal</a:t>
            </a:r>
            <a:endParaRPr lang="en-US" altLang="x-none" sz="18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x-none" sz="1800" b="1" dirty="0">
                <a:solidFill>
                  <a:srgbClr val="000000"/>
                </a:solidFill>
                <a:latin typeface="Courier New" panose="02070309020205020404" pitchFamily="49" charset="0"/>
              </a:rPr>
              <a:t>  2  FROM     emp</a:t>
            </a:r>
            <a:endParaRPr lang="en-US" altLang="x-none" sz="18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x-none" sz="1800" b="1" dirty="0">
                <a:solidFill>
                  <a:srgbClr val="000000"/>
                </a:solidFill>
                <a:latin typeface="Courier New" panose="02070309020205020404" pitchFamily="49" charset="0"/>
              </a:rPr>
              <a:t>  3  ORDER BY annsal;</a:t>
            </a:r>
            <a:endParaRPr lang="en-US" altLang="x-none" sz="1800" b="1" dirty="0">
              <a:solidFill>
                <a:srgbClr val="000000"/>
              </a:solidFill>
              <a:latin typeface="Courier New" panose="02070309020205020404" pitchFamily="49" charset="0"/>
            </a:endParaRPr>
          </a:p>
        </p:txBody>
      </p:sp>
      <p:sp>
        <p:nvSpPr>
          <p:cNvPr id="44037" name="Rectangle 9"/>
          <p:cNvSpPr/>
          <p:nvPr/>
        </p:nvSpPr>
        <p:spPr>
          <a:xfrm>
            <a:off x="758825" y="3729038"/>
            <a:ext cx="6877050" cy="915987"/>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200150" algn="l"/>
              </a:tabLst>
            </a:pPr>
            <a:endParaRPr lang="en-US" altLang="x-none" sz="1800" b="1" dirty="0">
              <a:solidFill>
                <a:srgbClr val="000000"/>
              </a:solidFill>
              <a:latin typeface="Courier New" panose="02070309020205020404" pitchFamily="49" charset="0"/>
            </a:endParaRPr>
          </a:p>
          <a:p>
            <a:pPr marL="0" lvl="0" indent="0" defTabSz="914400">
              <a:spcBef>
                <a:spcPct val="0"/>
              </a:spcBef>
              <a:buNone/>
              <a:tabLst>
                <a:tab pos="1200150" algn="l"/>
              </a:tabLst>
            </a:pPr>
            <a:endParaRPr lang="en-US" altLang="x-none" sz="1800" b="1" dirty="0">
              <a:solidFill>
                <a:srgbClr val="000000"/>
              </a:solidFill>
              <a:latin typeface="Courier New" panose="02070309020205020404" pitchFamily="49" charset="0"/>
            </a:endParaRPr>
          </a:p>
        </p:txBody>
      </p:sp>
      <p:sp>
        <p:nvSpPr>
          <p:cNvPr id="44038" name="Rectangle 10"/>
          <p:cNvSpPr/>
          <p:nvPr/>
        </p:nvSpPr>
        <p:spPr>
          <a:xfrm>
            <a:off x="755650" y="3716338"/>
            <a:ext cx="6902450" cy="941387"/>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200150" algn="l"/>
              </a:tabLst>
            </a:pPr>
            <a:r>
              <a:rPr lang="en-US" altLang="x-none" sz="1800" b="1" dirty="0">
                <a:solidFill>
                  <a:srgbClr val="000000"/>
                </a:solidFill>
                <a:latin typeface="Courier New" panose="02070309020205020404" pitchFamily="49" charset="0"/>
              </a:rPr>
              <a:t>SQL&gt; SELECT	 ename, deptno, sal</a:t>
            </a:r>
            <a:endParaRPr lang="en-US" altLang="x-none" sz="18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x-none" sz="1800" b="1" dirty="0">
                <a:solidFill>
                  <a:srgbClr val="000000"/>
                </a:solidFill>
                <a:latin typeface="Courier New" panose="02070309020205020404" pitchFamily="49" charset="0"/>
              </a:rPr>
              <a:t>  2  FROM 	 emp</a:t>
            </a:r>
            <a:endParaRPr lang="en-US" altLang="x-none" sz="1800" b="1" dirty="0">
              <a:solidFill>
                <a:srgbClr val="000000"/>
              </a:solidFill>
              <a:latin typeface="Courier New" panose="02070309020205020404" pitchFamily="49" charset="0"/>
            </a:endParaRPr>
          </a:p>
          <a:p>
            <a:pPr marL="0" lvl="0" indent="0" defTabSz="914400">
              <a:spcBef>
                <a:spcPct val="0"/>
              </a:spcBef>
              <a:buNone/>
              <a:tabLst>
                <a:tab pos="1200150" algn="l"/>
              </a:tabLst>
            </a:pPr>
            <a:r>
              <a:rPr lang="en-US" altLang="x-none" sz="1800" b="1" dirty="0">
                <a:solidFill>
                  <a:srgbClr val="000000"/>
                </a:solidFill>
                <a:latin typeface="Courier New" panose="02070309020205020404" pitchFamily="49" charset="0"/>
              </a:rPr>
              <a:t>  3  ORDER BY	 2;</a:t>
            </a:r>
            <a:endParaRPr lang="en-US" altLang="x-none" sz="1800" b="1" dirty="0">
              <a:solidFill>
                <a:srgbClr val="000000"/>
              </a:solidFill>
              <a:latin typeface="Courier New" panose="02070309020205020404" pitchFamily="49"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p:nvPr/>
        </p:nvSpPr>
        <p:spPr>
          <a:xfrm>
            <a:off x="6664325" y="3852863"/>
            <a:ext cx="1430338" cy="1162050"/>
          </a:xfrm>
          <a:prstGeom prst="rect">
            <a:avLst/>
          </a:prstGeom>
          <a:solidFill>
            <a:srgbClr val="FFCC99"/>
          </a:solidFill>
          <a:ln w="25400" cap="flat" cmpd="sng">
            <a:solidFill>
              <a:srgbClr val="000000"/>
            </a:solidFill>
            <a:prstDash val="solid"/>
            <a:miter/>
            <a:headEnd type="none" w="med" len="med"/>
            <a:tailEnd type="none" w="med" len="med"/>
          </a:ln>
          <a:effectLst>
            <a:outerShdw dist="107763" dir="2699999" algn="ctr" rotWithShape="0">
              <a:srgbClr val="000000">
                <a:alpha val="50000"/>
              </a:srgbClr>
            </a:outerShdw>
          </a:effectLst>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p:txBody>
      </p:sp>
      <p:sp>
        <p:nvSpPr>
          <p:cNvPr id="6147" name="Rectangle 3"/>
          <p:cNvSpPr/>
          <p:nvPr/>
        </p:nvSpPr>
        <p:spPr>
          <a:xfrm>
            <a:off x="1158875" y="2289175"/>
            <a:ext cx="2905125" cy="4092575"/>
          </a:xfrm>
          <a:prstGeom prst="rect">
            <a:avLst/>
          </a:prstGeom>
          <a:solidFill>
            <a:srgbClr val="FFCC99"/>
          </a:solidFill>
          <a:ln w="25400" cap="flat" cmpd="sng">
            <a:solidFill>
              <a:srgbClr val="000000"/>
            </a:solidFill>
            <a:prstDash val="solid"/>
            <a:miter/>
            <a:headEnd type="none" w="med" len="med"/>
            <a:tailEnd type="none" w="med" len="med"/>
          </a:ln>
          <a:effectLst>
            <a:outerShdw dist="107763" dir="2699999" algn="ctr" rotWithShape="0">
              <a:srgbClr val="000000">
                <a:alpha val="50000"/>
              </a:srgbClr>
            </a:outerShdw>
          </a:effectLst>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0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a:p>
            <a:pPr marL="0" lvl="0" indent="0" defTabSz="914400">
              <a:lnSpc>
                <a:spcPct val="95000"/>
              </a:lnSpc>
              <a:spcBef>
                <a:spcPct val="0"/>
              </a:spcBef>
              <a:buNone/>
              <a:tabLst>
                <a:tab pos="914400" algn="l"/>
                <a:tab pos="1885950" algn="l"/>
                <a:tab pos="2457450" algn="l"/>
              </a:tabLst>
            </a:pPr>
            <a:endParaRPr lang="en-US" altLang="en-US" sz="1800" b="1" dirty="0">
              <a:solidFill>
                <a:srgbClr val="000000"/>
              </a:solidFill>
              <a:latin typeface="Courier New" panose="02070309020205020404" pitchFamily="49" charset="0"/>
            </a:endParaRPr>
          </a:p>
        </p:txBody>
      </p:sp>
      <p:sp>
        <p:nvSpPr>
          <p:cNvPr id="6148" name="Rectangle 4"/>
          <p:cNvSpPr>
            <a:spLocks noGrp="1"/>
          </p:cNvSpPr>
          <p:nvPr>
            <p:ph type="title"/>
          </p:nvPr>
        </p:nvSpPr>
        <p:spPr>
          <a:xfrm>
            <a:off x="323850" y="660400"/>
            <a:ext cx="4643438" cy="536575"/>
          </a:xfrm>
        </p:spPr>
        <p:txBody>
          <a:bodyPr vert="horz" wrap="square" lIns="92075" tIns="46038" rIns="92075" bIns="46038" anchor="t" anchorCtr="0"/>
          <a:p>
            <a:r>
              <a:rPr lang="en-US" altLang="en-US" sz="2800" dirty="0">
                <a:solidFill>
                  <a:srgbClr val="800000"/>
                </a:solidFill>
              </a:rPr>
              <a:t>What Are Group Functions?</a:t>
            </a:r>
            <a:endParaRPr lang="en-US" altLang="en-US" sz="2800" dirty="0">
              <a:solidFill>
                <a:srgbClr val="800000"/>
              </a:solidFill>
            </a:endParaRPr>
          </a:p>
        </p:txBody>
      </p:sp>
      <p:sp>
        <p:nvSpPr>
          <p:cNvPr id="6149" name="Rectangle 5"/>
          <p:cNvSpPr>
            <a:spLocks noGrp="1"/>
          </p:cNvSpPr>
          <p:nvPr>
            <p:ph idx="1"/>
          </p:nvPr>
        </p:nvSpPr>
        <p:spPr>
          <a:xfrm>
            <a:off x="395288" y="1201738"/>
            <a:ext cx="8208962" cy="714375"/>
          </a:xfrm>
        </p:spPr>
        <p:txBody>
          <a:bodyPr vert="horz" wrap="square" lIns="92075" tIns="46038" rIns="92075" bIns="46038" anchor="t" anchorCtr="0">
            <a:spAutoFit/>
          </a:bodyPr>
          <a:p>
            <a:pPr>
              <a:lnSpc>
                <a:spcPct val="85000"/>
              </a:lnSpc>
            </a:pPr>
            <a:r>
              <a:rPr lang="en-US" altLang="en-US" sz="2400" dirty="0"/>
              <a:t>Group functions operate on sets of rows to give one result per group.</a:t>
            </a:r>
            <a:endParaRPr lang="en-US" altLang="en-US" sz="2400" dirty="0"/>
          </a:p>
        </p:txBody>
      </p:sp>
      <p:sp>
        <p:nvSpPr>
          <p:cNvPr id="190470" name="Rectangle 6"/>
          <p:cNvSpPr>
            <a:spLocks noChangeArrowheads="1"/>
          </p:cNvSpPr>
          <p:nvPr/>
        </p:nvSpPr>
        <p:spPr bwMode="auto">
          <a:xfrm>
            <a:off x="1058863" y="1933575"/>
            <a:ext cx="735013" cy="396875"/>
          </a:xfrm>
          <a:prstGeom prst="rect">
            <a:avLst/>
          </a:prstGeom>
          <a:noFill/>
          <a:ln w="9525">
            <a:noFill/>
            <a:miter lim="800000"/>
          </a:ln>
          <a:effectLst/>
        </p:spPr>
        <p:txBody>
          <a:bodyPr wrap="none" lIns="92075" tIns="46038" rIns="92075" bIns="46038">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rPr>
              <a:t>EMP</a:t>
            </a:r>
            <a:endParaRPr kumimoji="0" 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mn-ea"/>
              <a:cs typeface="+mn-cs"/>
            </a:endParaRPr>
          </a:p>
        </p:txBody>
      </p:sp>
      <p:sp>
        <p:nvSpPr>
          <p:cNvPr id="6151" name="Freeform 7"/>
          <p:cNvSpPr/>
          <p:nvPr/>
        </p:nvSpPr>
        <p:spPr>
          <a:xfrm>
            <a:off x="4062413" y="2297113"/>
            <a:ext cx="2608262" cy="4079875"/>
          </a:xfrm>
          <a:custGeom>
            <a:avLst/>
            <a:gdLst>
              <a:gd name="txL" fmla="*/ 0 w 1643"/>
              <a:gd name="txT" fmla="*/ 0 h 2570"/>
              <a:gd name="txR" fmla="*/ 1643 w 1643"/>
              <a:gd name="txB" fmla="*/ 2570 h 2570"/>
            </a:gdLst>
            <a:ahLst/>
            <a:cxnLst>
              <a:cxn ang="0">
                <a:pos x="0" y="2147483646"/>
              </a:cxn>
              <a:cxn ang="0">
                <a:pos x="0" y="0"/>
              </a:cxn>
              <a:cxn ang="0">
                <a:pos x="2147483646" y="2147483646"/>
              </a:cxn>
              <a:cxn ang="0">
                <a:pos x="2147483646" y="2147483646"/>
              </a:cxn>
              <a:cxn ang="0">
                <a:pos x="0" y="2147483646"/>
              </a:cxn>
            </a:cxnLst>
            <a:rect l="txL" t="txT" r="txR" b="txB"/>
            <a:pathLst>
              <a:path w="1643" h="2570">
                <a:moveTo>
                  <a:pt x="0" y="2569"/>
                </a:moveTo>
                <a:lnTo>
                  <a:pt x="0" y="0"/>
                </a:lnTo>
                <a:lnTo>
                  <a:pt x="1642" y="973"/>
                </a:lnTo>
                <a:lnTo>
                  <a:pt x="1642" y="1721"/>
                </a:lnTo>
                <a:lnTo>
                  <a:pt x="0" y="2569"/>
                </a:lnTo>
              </a:path>
            </a:pathLst>
          </a:custGeom>
          <a:solidFill>
            <a:srgbClr val="FFCC99">
              <a:alpha val="50195"/>
            </a:srgbClr>
          </a:solidFill>
          <a:ln w="9525">
            <a:noFill/>
          </a:ln>
        </p:spPr>
        <p:txBody>
          <a:bodyPr/>
          <a:p>
            <a:endParaRPr lang="en-US"/>
          </a:p>
        </p:txBody>
      </p:sp>
      <p:sp>
        <p:nvSpPr>
          <p:cNvPr id="190472" name="Rectangle 8"/>
          <p:cNvSpPr>
            <a:spLocks noChangeArrowheads="1"/>
          </p:cNvSpPr>
          <p:nvPr/>
        </p:nvSpPr>
        <p:spPr bwMode="auto">
          <a:xfrm>
            <a:off x="4392613" y="3898900"/>
            <a:ext cx="1976438" cy="1006475"/>
          </a:xfrm>
          <a:prstGeom prst="rect">
            <a:avLst/>
          </a:prstGeom>
          <a:noFill/>
          <a:ln w="9525">
            <a:noFill/>
            <a:miter lim="800000"/>
          </a:ln>
          <a:effectLst/>
        </p:spPr>
        <p:txBody>
          <a:bodyPr wrap="none" lIns="92075" tIns="46038" rIns="92075" bIns="46038">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t>“maximum  </a:t>
            </a:r>
            <a:endParaRPr kumimoji="0" lang="en-US" sz="20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t>  salary in </a:t>
            </a:r>
            <a:endParaRPr kumimoji="0" lang="en-US" sz="20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rPr>
              <a:t>the EMP table”</a:t>
            </a:r>
            <a:endParaRPr kumimoji="0" lang="en-US" sz="2000" b="1" i="0" u="none" strike="noStrike" kern="1200" cap="none" spc="0" normalizeH="0" baseline="0" noProof="0">
              <a:ln>
                <a:noFill/>
              </a:ln>
              <a:solidFill>
                <a:schemeClr val="accent2"/>
              </a:solidFill>
              <a:effectLst>
                <a:outerShdw blurRad="38100" dist="38100" dir="2700000" algn="tl">
                  <a:srgbClr val="000000"/>
                </a:outerShdw>
              </a:effectLst>
              <a:uLnTx/>
              <a:uFillTx/>
              <a:latin typeface="Arial" panose="020B0604020202020204" pitchFamily="34" charset="0"/>
              <a:ea typeface="+mn-ea"/>
              <a:cs typeface="+mn-cs"/>
            </a:endParaRPr>
          </a:p>
        </p:txBody>
      </p:sp>
      <p:grpSp>
        <p:nvGrpSpPr>
          <p:cNvPr id="2" name="Group 9"/>
          <p:cNvGrpSpPr/>
          <p:nvPr/>
        </p:nvGrpSpPr>
        <p:grpSpPr>
          <a:xfrm>
            <a:off x="2713038" y="2794000"/>
            <a:ext cx="5297487" cy="3525838"/>
            <a:chOff x="1709" y="1658"/>
            <a:chExt cx="3337" cy="2221"/>
          </a:xfrm>
        </p:grpSpPr>
        <p:sp>
          <p:nvSpPr>
            <p:cNvPr id="6156" name="Rectangle 10"/>
            <p:cNvSpPr/>
            <p:nvPr/>
          </p:nvSpPr>
          <p:spPr>
            <a:xfrm>
              <a:off x="1709" y="1658"/>
              <a:ext cx="786" cy="2221"/>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6157" name="Rectangle 11"/>
            <p:cNvSpPr/>
            <p:nvPr/>
          </p:nvSpPr>
          <p:spPr>
            <a:xfrm>
              <a:off x="4258" y="2820"/>
              <a:ext cx="788" cy="200"/>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sp>
        <p:nvSpPr>
          <p:cNvPr id="6154" name="Rectangle 12"/>
          <p:cNvSpPr/>
          <p:nvPr/>
        </p:nvSpPr>
        <p:spPr>
          <a:xfrm>
            <a:off x="1219200" y="2319338"/>
            <a:ext cx="3192463" cy="4054475"/>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90000"/>
              </a:lnSpc>
              <a:spcBef>
                <a:spcPct val="0"/>
              </a:spcBef>
              <a:buNone/>
            </a:pPr>
            <a:r>
              <a:rPr lang="en-US" altLang="en-US" sz="1800" b="1" dirty="0">
                <a:solidFill>
                  <a:srgbClr val="000000"/>
                </a:solidFill>
                <a:latin typeface="Courier New" panose="02070309020205020404" pitchFamily="49" charset="0"/>
              </a:rPr>
              <a:t>   DEPTNO       SAL</a:t>
            </a:r>
            <a:endParaRPr lang="en-US" altLang="en-US" sz="1800" b="1" dirty="0">
              <a:solidFill>
                <a:srgbClr val="000000"/>
              </a:solidFill>
              <a:latin typeface="Courier New" panose="02070309020205020404" pitchFamily="49" charset="0"/>
            </a:endParaRPr>
          </a:p>
          <a:p>
            <a:pPr marL="0" lvl="0" indent="0">
              <a:lnSpc>
                <a:spcPct val="90000"/>
              </a:lnSpc>
              <a:spcBef>
                <a:spcPct val="0"/>
              </a:spcBef>
              <a:buNone/>
            </a:pPr>
            <a:r>
              <a:rPr lang="en-US" altLang="en-US" sz="1800" b="1" dirty="0">
                <a:solidFill>
                  <a:srgbClr val="000000"/>
                </a:solidFill>
                <a:latin typeface="Courier New" panose="02070309020205020404" pitchFamily="49" charset="0"/>
              </a:rPr>
              <a:t>--------- ---------</a:t>
            </a:r>
            <a:endParaRPr lang="en-US" altLang="en-US" sz="1800" b="1" dirty="0">
              <a:solidFill>
                <a:srgbClr val="000000"/>
              </a:solidFill>
              <a:latin typeface="Courier New" panose="02070309020205020404" pitchFamily="49" charset="0"/>
            </a:endParaRPr>
          </a:p>
          <a:p>
            <a:pPr marL="0" lvl="0" indent="0">
              <a:lnSpc>
                <a:spcPct val="90000"/>
              </a:lnSpc>
              <a:spcBef>
                <a:spcPct val="0"/>
              </a:spcBef>
              <a:buNone/>
            </a:pPr>
            <a:r>
              <a:rPr lang="en-US" altLang="en-US" sz="1800" b="1" dirty="0">
                <a:solidFill>
                  <a:srgbClr val="000000"/>
                </a:solidFill>
                <a:latin typeface="Courier New" panose="02070309020205020404" pitchFamily="49" charset="0"/>
              </a:rPr>
              <a:t>       10      2450</a:t>
            </a:r>
            <a:endParaRPr lang="en-US" altLang="en-US" sz="1800" b="1" dirty="0">
              <a:solidFill>
                <a:srgbClr val="000000"/>
              </a:solidFill>
              <a:latin typeface="Courier New" panose="02070309020205020404" pitchFamily="49" charset="0"/>
            </a:endParaRPr>
          </a:p>
          <a:p>
            <a:pPr marL="0" lvl="0" indent="0">
              <a:lnSpc>
                <a:spcPct val="90000"/>
              </a:lnSpc>
              <a:spcBef>
                <a:spcPct val="0"/>
              </a:spcBef>
              <a:buNone/>
            </a:pPr>
            <a:r>
              <a:rPr lang="en-US" altLang="en-US" sz="1800" b="1" dirty="0">
                <a:solidFill>
                  <a:srgbClr val="000000"/>
                </a:solidFill>
                <a:latin typeface="Courier New" panose="02070309020205020404" pitchFamily="49" charset="0"/>
              </a:rPr>
              <a:t>       10      5000</a:t>
            </a:r>
            <a:endParaRPr lang="en-US" altLang="en-US" sz="1800" b="1" dirty="0">
              <a:solidFill>
                <a:srgbClr val="000000"/>
              </a:solidFill>
              <a:latin typeface="Courier New" panose="02070309020205020404" pitchFamily="49" charset="0"/>
            </a:endParaRPr>
          </a:p>
          <a:p>
            <a:pPr marL="0" lvl="0" indent="0">
              <a:lnSpc>
                <a:spcPct val="90000"/>
              </a:lnSpc>
              <a:spcBef>
                <a:spcPct val="0"/>
              </a:spcBef>
              <a:buNone/>
            </a:pPr>
            <a:r>
              <a:rPr lang="en-US" altLang="en-US" sz="1800" b="1" dirty="0">
                <a:solidFill>
                  <a:srgbClr val="000000"/>
                </a:solidFill>
                <a:latin typeface="Courier New" panose="02070309020205020404" pitchFamily="49" charset="0"/>
              </a:rPr>
              <a:t>       10      1300</a:t>
            </a:r>
            <a:endParaRPr lang="en-US" altLang="en-US" sz="1800" b="1" dirty="0">
              <a:solidFill>
                <a:srgbClr val="000000"/>
              </a:solidFill>
              <a:latin typeface="Courier New" panose="02070309020205020404" pitchFamily="49" charset="0"/>
            </a:endParaRPr>
          </a:p>
          <a:p>
            <a:pPr marL="0" lvl="0" indent="0">
              <a:lnSpc>
                <a:spcPct val="90000"/>
              </a:lnSpc>
              <a:spcBef>
                <a:spcPct val="0"/>
              </a:spcBef>
              <a:buNone/>
            </a:pPr>
            <a:r>
              <a:rPr lang="en-US" altLang="en-US" sz="1800" b="1" dirty="0">
                <a:solidFill>
                  <a:srgbClr val="000000"/>
                </a:solidFill>
                <a:latin typeface="Courier New" panose="02070309020205020404" pitchFamily="49" charset="0"/>
              </a:rPr>
              <a:t>       20       800</a:t>
            </a:r>
            <a:endParaRPr lang="en-US" altLang="en-US" sz="1800" b="1" dirty="0">
              <a:solidFill>
                <a:srgbClr val="000000"/>
              </a:solidFill>
              <a:latin typeface="Courier New" panose="02070309020205020404" pitchFamily="49" charset="0"/>
            </a:endParaRPr>
          </a:p>
          <a:p>
            <a:pPr marL="0" lvl="0" indent="0">
              <a:lnSpc>
                <a:spcPct val="90000"/>
              </a:lnSpc>
              <a:spcBef>
                <a:spcPct val="0"/>
              </a:spcBef>
              <a:buNone/>
            </a:pPr>
            <a:r>
              <a:rPr lang="en-US" altLang="en-US" sz="1800" b="1" dirty="0">
                <a:solidFill>
                  <a:srgbClr val="000000"/>
                </a:solidFill>
                <a:latin typeface="Courier New" panose="02070309020205020404" pitchFamily="49" charset="0"/>
              </a:rPr>
              <a:t>       20      1100</a:t>
            </a:r>
            <a:endParaRPr lang="en-US" altLang="en-US" sz="1800" b="1" dirty="0">
              <a:solidFill>
                <a:srgbClr val="000000"/>
              </a:solidFill>
              <a:latin typeface="Courier New" panose="02070309020205020404" pitchFamily="49" charset="0"/>
            </a:endParaRPr>
          </a:p>
          <a:p>
            <a:pPr marL="0" lvl="0" indent="0">
              <a:lnSpc>
                <a:spcPct val="90000"/>
              </a:lnSpc>
              <a:spcBef>
                <a:spcPct val="0"/>
              </a:spcBef>
              <a:buNone/>
            </a:pPr>
            <a:r>
              <a:rPr lang="en-US" altLang="en-US" sz="1800" b="1" dirty="0">
                <a:solidFill>
                  <a:srgbClr val="000000"/>
                </a:solidFill>
                <a:latin typeface="Courier New" panose="02070309020205020404" pitchFamily="49" charset="0"/>
              </a:rPr>
              <a:t>       20      3000</a:t>
            </a:r>
            <a:endParaRPr lang="en-US" altLang="en-US" sz="1800" b="1" dirty="0">
              <a:solidFill>
                <a:srgbClr val="000000"/>
              </a:solidFill>
              <a:latin typeface="Courier New" panose="02070309020205020404" pitchFamily="49" charset="0"/>
            </a:endParaRPr>
          </a:p>
          <a:p>
            <a:pPr marL="0" lvl="0" indent="0">
              <a:lnSpc>
                <a:spcPct val="90000"/>
              </a:lnSpc>
              <a:spcBef>
                <a:spcPct val="0"/>
              </a:spcBef>
              <a:buNone/>
            </a:pPr>
            <a:r>
              <a:rPr lang="en-US" altLang="en-US" sz="1800" b="1" dirty="0">
                <a:solidFill>
                  <a:srgbClr val="000000"/>
                </a:solidFill>
                <a:latin typeface="Courier New" panose="02070309020205020404" pitchFamily="49" charset="0"/>
              </a:rPr>
              <a:t>       20      3000</a:t>
            </a:r>
            <a:endParaRPr lang="en-US" altLang="en-US" sz="1800" b="1" dirty="0">
              <a:solidFill>
                <a:srgbClr val="000000"/>
              </a:solidFill>
              <a:latin typeface="Courier New" panose="02070309020205020404" pitchFamily="49" charset="0"/>
            </a:endParaRPr>
          </a:p>
          <a:p>
            <a:pPr marL="0" lvl="0" indent="0">
              <a:lnSpc>
                <a:spcPct val="90000"/>
              </a:lnSpc>
              <a:spcBef>
                <a:spcPct val="0"/>
              </a:spcBef>
              <a:buNone/>
            </a:pPr>
            <a:r>
              <a:rPr lang="en-US" altLang="en-US" sz="1800" b="1" dirty="0">
                <a:solidFill>
                  <a:srgbClr val="000000"/>
                </a:solidFill>
                <a:latin typeface="Courier New" panose="02070309020205020404" pitchFamily="49" charset="0"/>
              </a:rPr>
              <a:t>       20      2975</a:t>
            </a:r>
            <a:endParaRPr lang="en-US" altLang="en-US" sz="1800" b="1" dirty="0">
              <a:solidFill>
                <a:srgbClr val="000000"/>
              </a:solidFill>
              <a:latin typeface="Courier New" panose="02070309020205020404" pitchFamily="49" charset="0"/>
            </a:endParaRPr>
          </a:p>
          <a:p>
            <a:pPr marL="0" lvl="0" indent="0">
              <a:lnSpc>
                <a:spcPct val="90000"/>
              </a:lnSpc>
              <a:spcBef>
                <a:spcPct val="0"/>
              </a:spcBef>
              <a:buNone/>
            </a:pPr>
            <a:r>
              <a:rPr lang="en-US" altLang="en-US" sz="1800" b="1" dirty="0">
                <a:solidFill>
                  <a:srgbClr val="000000"/>
                </a:solidFill>
                <a:latin typeface="Courier New" panose="02070309020205020404" pitchFamily="49" charset="0"/>
              </a:rPr>
              <a:t>       30      1600</a:t>
            </a:r>
            <a:endParaRPr lang="en-US" altLang="en-US" sz="1800" b="1" dirty="0">
              <a:solidFill>
                <a:srgbClr val="000000"/>
              </a:solidFill>
              <a:latin typeface="Courier New" panose="02070309020205020404" pitchFamily="49" charset="0"/>
            </a:endParaRPr>
          </a:p>
          <a:p>
            <a:pPr marL="0" lvl="0" indent="0">
              <a:lnSpc>
                <a:spcPct val="90000"/>
              </a:lnSpc>
              <a:spcBef>
                <a:spcPct val="0"/>
              </a:spcBef>
              <a:buNone/>
            </a:pPr>
            <a:r>
              <a:rPr lang="en-US" altLang="en-US" sz="1800" b="1" dirty="0">
                <a:solidFill>
                  <a:srgbClr val="000000"/>
                </a:solidFill>
                <a:latin typeface="Courier New" panose="02070309020205020404" pitchFamily="49" charset="0"/>
              </a:rPr>
              <a:t>       30      2850</a:t>
            </a:r>
            <a:endParaRPr lang="en-US" altLang="en-US" sz="1800" b="1" dirty="0">
              <a:solidFill>
                <a:srgbClr val="000000"/>
              </a:solidFill>
              <a:latin typeface="Courier New" panose="02070309020205020404" pitchFamily="49" charset="0"/>
            </a:endParaRPr>
          </a:p>
          <a:p>
            <a:pPr marL="0" lvl="0" indent="0">
              <a:lnSpc>
                <a:spcPct val="90000"/>
              </a:lnSpc>
              <a:spcBef>
                <a:spcPct val="0"/>
              </a:spcBef>
              <a:buNone/>
            </a:pPr>
            <a:r>
              <a:rPr lang="en-US" altLang="en-US" sz="1800" b="1" dirty="0">
                <a:solidFill>
                  <a:srgbClr val="000000"/>
                </a:solidFill>
                <a:latin typeface="Courier New" panose="02070309020205020404" pitchFamily="49" charset="0"/>
              </a:rPr>
              <a:t>       30      1250</a:t>
            </a:r>
            <a:endParaRPr lang="en-US" altLang="en-US" sz="1800" b="1" dirty="0">
              <a:solidFill>
                <a:srgbClr val="000000"/>
              </a:solidFill>
              <a:latin typeface="Courier New" panose="02070309020205020404" pitchFamily="49" charset="0"/>
            </a:endParaRPr>
          </a:p>
          <a:p>
            <a:pPr marL="0" lvl="0" indent="0">
              <a:lnSpc>
                <a:spcPct val="90000"/>
              </a:lnSpc>
              <a:spcBef>
                <a:spcPct val="0"/>
              </a:spcBef>
              <a:buNone/>
            </a:pPr>
            <a:r>
              <a:rPr lang="en-US" altLang="en-US" sz="1800" b="1" dirty="0">
                <a:solidFill>
                  <a:srgbClr val="000000"/>
                </a:solidFill>
                <a:latin typeface="Courier New" panose="02070309020205020404" pitchFamily="49" charset="0"/>
              </a:rPr>
              <a:t>       30       950</a:t>
            </a:r>
            <a:endParaRPr lang="en-US" altLang="en-US" sz="1800" b="1" dirty="0">
              <a:solidFill>
                <a:srgbClr val="000000"/>
              </a:solidFill>
              <a:latin typeface="Courier New" panose="02070309020205020404" pitchFamily="49" charset="0"/>
            </a:endParaRPr>
          </a:p>
          <a:p>
            <a:pPr marL="0" lvl="0" indent="0">
              <a:lnSpc>
                <a:spcPct val="90000"/>
              </a:lnSpc>
              <a:spcBef>
                <a:spcPct val="0"/>
              </a:spcBef>
              <a:buNone/>
            </a:pPr>
            <a:r>
              <a:rPr lang="en-US" altLang="en-US" sz="1800" b="1" dirty="0">
                <a:solidFill>
                  <a:srgbClr val="000000"/>
                </a:solidFill>
                <a:latin typeface="Courier New" panose="02070309020205020404" pitchFamily="49" charset="0"/>
              </a:rPr>
              <a:t>       30      1500</a:t>
            </a:r>
            <a:endParaRPr lang="en-US" altLang="en-US" sz="1800" b="1" dirty="0">
              <a:solidFill>
                <a:srgbClr val="000000"/>
              </a:solidFill>
              <a:latin typeface="Courier New" panose="02070309020205020404" pitchFamily="49" charset="0"/>
            </a:endParaRPr>
          </a:p>
          <a:p>
            <a:pPr marL="0" lvl="0" indent="0">
              <a:lnSpc>
                <a:spcPct val="90000"/>
              </a:lnSpc>
              <a:spcBef>
                <a:spcPct val="0"/>
              </a:spcBef>
              <a:buNone/>
            </a:pPr>
            <a:r>
              <a:rPr lang="en-US" altLang="en-US" sz="1800" b="1" dirty="0">
                <a:solidFill>
                  <a:srgbClr val="000000"/>
                </a:solidFill>
                <a:latin typeface="Courier New" panose="02070309020205020404" pitchFamily="49" charset="0"/>
              </a:rPr>
              <a:t>       30      1250</a:t>
            </a:r>
            <a:endParaRPr lang="en-US" altLang="en-US" sz="1800" b="1" dirty="0">
              <a:solidFill>
                <a:srgbClr val="000000"/>
              </a:solidFill>
              <a:latin typeface="Courier New" panose="02070309020205020404" pitchFamily="49" charset="0"/>
            </a:endParaRPr>
          </a:p>
        </p:txBody>
      </p:sp>
      <p:sp>
        <p:nvSpPr>
          <p:cNvPr id="6155" name="Rectangle 13"/>
          <p:cNvSpPr/>
          <p:nvPr/>
        </p:nvSpPr>
        <p:spPr>
          <a:xfrm>
            <a:off x="6659563" y="3859213"/>
            <a:ext cx="1412875" cy="1120775"/>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nSpc>
                <a:spcPct val="125000"/>
              </a:lnSpc>
              <a:spcBef>
                <a:spcPct val="0"/>
              </a:spcBef>
              <a:buNone/>
            </a:pPr>
            <a:r>
              <a:rPr lang="en-US" altLang="en-US" sz="1800" b="1" dirty="0">
                <a:solidFill>
                  <a:srgbClr val="000000"/>
                </a:solidFill>
                <a:latin typeface="Courier New" panose="02070309020205020404" pitchFamily="49" charset="0"/>
              </a:rPr>
              <a:t> MAX(SAL)</a:t>
            </a:r>
            <a:endParaRPr lang="en-US" altLang="en-US" sz="1800" b="1" dirty="0">
              <a:solidFill>
                <a:srgbClr val="000000"/>
              </a:solidFill>
              <a:latin typeface="Courier New" panose="02070309020205020404" pitchFamily="49" charset="0"/>
            </a:endParaRPr>
          </a:p>
          <a:p>
            <a:pPr marL="0" lvl="0" indent="0">
              <a:lnSpc>
                <a:spcPct val="125000"/>
              </a:lnSpc>
              <a:spcBef>
                <a:spcPct val="0"/>
              </a:spcBef>
              <a:buNone/>
            </a:pPr>
            <a:r>
              <a:rPr lang="en-US" altLang="en-US" sz="1800" b="1" dirty="0">
                <a:solidFill>
                  <a:srgbClr val="000000"/>
                </a:solidFill>
                <a:latin typeface="Courier New" panose="02070309020205020404" pitchFamily="49" charset="0"/>
              </a:rPr>
              <a:t>---------</a:t>
            </a:r>
            <a:endParaRPr lang="en-US" altLang="en-US" sz="1800" b="1" dirty="0">
              <a:solidFill>
                <a:srgbClr val="000000"/>
              </a:solidFill>
              <a:latin typeface="Courier New" panose="02070309020205020404" pitchFamily="49" charset="0"/>
            </a:endParaRPr>
          </a:p>
          <a:p>
            <a:pPr marL="0" lvl="0" indent="0">
              <a:lnSpc>
                <a:spcPct val="125000"/>
              </a:lnSpc>
              <a:spcBef>
                <a:spcPct val="0"/>
              </a:spcBef>
              <a:buNone/>
            </a:pPr>
            <a:r>
              <a:rPr lang="en-US" altLang="en-US" sz="1800" b="1" dirty="0">
                <a:solidFill>
                  <a:srgbClr val="000000"/>
                </a:solidFill>
                <a:latin typeface="Courier New" panose="02070309020205020404" pitchFamily="49" charset="0"/>
              </a:rPr>
              <a:t>     5000</a:t>
            </a:r>
            <a:endParaRPr lang="en-US" altLang="en-US" sz="1800" b="1" dirty="0">
              <a:solidFill>
                <a:srgbClr val="000000"/>
              </a:solidFill>
              <a:latin typeface="Courier New" panose="020703090202050204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xfrm>
            <a:off x="288925" y="620713"/>
            <a:ext cx="4930775" cy="608012"/>
          </a:xfrm>
          <a:ln/>
        </p:spPr>
        <p:txBody>
          <a:bodyPr vert="horz" wrap="square" lIns="92075" tIns="46038" rIns="92075" bIns="46038" anchor="t" anchorCtr="0"/>
          <a:p>
            <a:r>
              <a:rPr lang="en-US" altLang="en-US" sz="2800" dirty="0">
                <a:solidFill>
                  <a:srgbClr val="800000"/>
                </a:solidFill>
              </a:rPr>
              <a:t>Types of Group Functions</a:t>
            </a:r>
            <a:endParaRPr lang="en-US" altLang="en-US" sz="2800" dirty="0">
              <a:solidFill>
                <a:srgbClr val="800000"/>
              </a:solidFill>
            </a:endParaRPr>
          </a:p>
        </p:txBody>
      </p:sp>
      <p:graphicFrame>
        <p:nvGraphicFramePr>
          <p:cNvPr id="2" name="Table 2"/>
          <p:cNvGraphicFramePr>
            <a:graphicFrameLocks noGrp="1"/>
          </p:cNvGraphicFramePr>
          <p:nvPr/>
        </p:nvGraphicFramePr>
        <p:xfrm>
          <a:off x="395288" y="1427163"/>
          <a:ext cx="8280400" cy="3565525"/>
        </p:xfrm>
        <a:graphic>
          <a:graphicData uri="http://schemas.openxmlformats.org/drawingml/2006/table">
            <a:tbl>
              <a:tblPr firstRow="1" bandRow="1">
                <a:tableStyleId>{5C22544A-7EE6-4342-B048-85BDC9FD1C3A}</a:tableStyleId>
              </a:tblPr>
              <a:tblGrid>
                <a:gridCol w="1566563"/>
                <a:gridCol w="6713837"/>
              </a:tblGrid>
              <a:tr h="396169">
                <a:tc>
                  <a:txBody>
                    <a:bodyPr/>
                    <a:lstStyle/>
                    <a:p>
                      <a:r>
                        <a:rPr lang="en-US" sz="2000" dirty="0">
                          <a:solidFill>
                            <a:schemeClr val="tx1"/>
                          </a:solidFill>
                        </a:rPr>
                        <a:t>Function</a:t>
                      </a:r>
                      <a:endParaRPr lang="en-US" sz="2000" dirty="0">
                        <a:solidFill>
                          <a:schemeClr val="tx1"/>
                        </a:solidFill>
                      </a:endParaRPr>
                    </a:p>
                  </a:txBody>
                  <a:tcPr marL="91434" marR="91434"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C79"/>
                    </a:solidFill>
                  </a:tcPr>
                </a:tc>
                <a:tc>
                  <a:txBody>
                    <a:bodyPr/>
                    <a:lstStyle/>
                    <a:p>
                      <a:r>
                        <a:rPr lang="en-US" sz="2000" dirty="0">
                          <a:solidFill>
                            <a:schemeClr val="tx1"/>
                          </a:solidFill>
                        </a:rPr>
                        <a:t>Description</a:t>
                      </a:r>
                      <a:endParaRPr lang="en-US" sz="2000" dirty="0">
                        <a:solidFill>
                          <a:schemeClr val="tx1"/>
                        </a:solidFill>
                      </a:endParaRPr>
                    </a:p>
                  </a:txBody>
                  <a:tcPr marL="91434" marR="91434"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C79"/>
                    </a:solidFill>
                  </a:tcPr>
                </a:tc>
              </a:tr>
              <a:tr h="396169">
                <a:tc>
                  <a:txBody>
                    <a:bodyPr/>
                    <a:lstStyle/>
                    <a:p>
                      <a:r>
                        <a:rPr lang="en-US" sz="2000" dirty="0">
                          <a:solidFill>
                            <a:schemeClr val="tx1"/>
                          </a:solidFill>
                        </a:rPr>
                        <a:t>MAX</a:t>
                      </a:r>
                      <a:endParaRPr lang="en-US" sz="2000" dirty="0">
                        <a:solidFill>
                          <a:schemeClr val="tx1"/>
                        </a:solidFill>
                      </a:endParaRPr>
                    </a:p>
                  </a:txBody>
                  <a:tcPr marL="91434" marR="91434"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C79"/>
                    </a:solidFill>
                  </a:tcPr>
                </a:tc>
                <a:tc>
                  <a:txBody>
                    <a:bodyPr/>
                    <a:lstStyle/>
                    <a:p>
                      <a:r>
                        <a:rPr lang="en-US" sz="2000" dirty="0">
                          <a:solidFill>
                            <a:schemeClr val="tx1"/>
                          </a:solidFill>
                        </a:rPr>
                        <a:t>Returns the largest value</a:t>
                      </a:r>
                      <a:endParaRPr lang="en-US" sz="2000" dirty="0">
                        <a:solidFill>
                          <a:schemeClr val="tx1"/>
                        </a:solidFill>
                      </a:endParaRPr>
                    </a:p>
                  </a:txBody>
                  <a:tcPr marL="91434" marR="91434"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C79"/>
                    </a:solidFill>
                  </a:tcPr>
                </a:tc>
              </a:tr>
              <a:tr h="396169">
                <a:tc>
                  <a:txBody>
                    <a:bodyPr/>
                    <a:lstStyle/>
                    <a:p>
                      <a:r>
                        <a:rPr lang="en-US" sz="2000" dirty="0">
                          <a:solidFill>
                            <a:schemeClr val="tx1"/>
                          </a:solidFill>
                        </a:rPr>
                        <a:t>MIN</a:t>
                      </a:r>
                      <a:endParaRPr lang="en-US" sz="2000" dirty="0">
                        <a:solidFill>
                          <a:schemeClr val="tx1"/>
                        </a:solidFill>
                      </a:endParaRPr>
                    </a:p>
                  </a:txBody>
                  <a:tcPr marL="91434" marR="91434"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C79"/>
                    </a:solidFill>
                  </a:tcPr>
                </a:tc>
                <a:tc>
                  <a:txBody>
                    <a:bodyPr/>
                    <a:lstStyle/>
                    <a:p>
                      <a:r>
                        <a:rPr lang="en-US" sz="2000" dirty="0">
                          <a:solidFill>
                            <a:schemeClr val="tx1"/>
                          </a:solidFill>
                        </a:rPr>
                        <a:t>Returns the smallest value</a:t>
                      </a:r>
                      <a:endParaRPr lang="en-US" sz="2000" dirty="0">
                        <a:solidFill>
                          <a:schemeClr val="tx1"/>
                        </a:solidFill>
                      </a:endParaRPr>
                    </a:p>
                  </a:txBody>
                  <a:tcPr marL="91434" marR="91434"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C79"/>
                    </a:solidFill>
                  </a:tcPr>
                </a:tc>
              </a:tr>
              <a:tr h="396169">
                <a:tc>
                  <a:txBody>
                    <a:bodyPr/>
                    <a:lstStyle/>
                    <a:p>
                      <a:r>
                        <a:rPr lang="en-US" sz="2000" dirty="0">
                          <a:solidFill>
                            <a:schemeClr val="tx1"/>
                          </a:solidFill>
                        </a:rPr>
                        <a:t>SUM</a:t>
                      </a:r>
                      <a:endParaRPr lang="en-US" sz="2000" dirty="0">
                        <a:solidFill>
                          <a:schemeClr val="tx1"/>
                        </a:solidFill>
                      </a:endParaRPr>
                    </a:p>
                  </a:txBody>
                  <a:tcPr marL="91434" marR="91434"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C7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solidFill>
                            <a:schemeClr val="tx1"/>
                          </a:solidFill>
                        </a:rPr>
                        <a:t>Returns the sum of values</a:t>
                      </a:r>
                      <a:endParaRPr lang="en-US" sz="2000" dirty="0">
                        <a:solidFill>
                          <a:schemeClr val="tx1"/>
                        </a:solidFill>
                      </a:endParaRPr>
                    </a:p>
                  </a:txBody>
                  <a:tcPr marL="91434" marR="91434"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C79"/>
                    </a:solidFill>
                  </a:tcPr>
                </a:tc>
              </a:tr>
              <a:tr h="396169">
                <a:tc>
                  <a:txBody>
                    <a:bodyPr/>
                    <a:lstStyle/>
                    <a:p>
                      <a:r>
                        <a:rPr lang="en-US" sz="2000" dirty="0">
                          <a:solidFill>
                            <a:schemeClr val="tx1"/>
                          </a:solidFill>
                        </a:rPr>
                        <a:t>AVG</a:t>
                      </a:r>
                      <a:endParaRPr lang="en-US" sz="2000" dirty="0">
                        <a:solidFill>
                          <a:schemeClr val="tx1"/>
                        </a:solidFill>
                      </a:endParaRPr>
                    </a:p>
                  </a:txBody>
                  <a:tcPr marL="91434" marR="91434"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C79"/>
                    </a:solidFill>
                  </a:tcPr>
                </a:tc>
                <a:tc>
                  <a:txBody>
                    <a:bodyPr/>
                    <a:lstStyle/>
                    <a:p>
                      <a:r>
                        <a:rPr lang="en-US" sz="2000" dirty="0">
                          <a:solidFill>
                            <a:schemeClr val="tx1"/>
                          </a:solidFill>
                        </a:rPr>
                        <a:t>Returns the average of values (ignoring NULL values)</a:t>
                      </a:r>
                      <a:endParaRPr lang="en-US" sz="2000" dirty="0">
                        <a:solidFill>
                          <a:schemeClr val="tx1"/>
                        </a:solidFill>
                      </a:endParaRPr>
                    </a:p>
                  </a:txBody>
                  <a:tcPr marL="91434" marR="91434"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C79"/>
                    </a:solidFill>
                  </a:tcPr>
                </a:tc>
              </a:tr>
              <a:tr h="396169">
                <a:tc>
                  <a:txBody>
                    <a:bodyPr/>
                    <a:lstStyle/>
                    <a:p>
                      <a:r>
                        <a:rPr lang="en-US" sz="2000" dirty="0">
                          <a:solidFill>
                            <a:schemeClr val="tx1"/>
                          </a:solidFill>
                        </a:rPr>
                        <a:t>COUNT</a:t>
                      </a:r>
                      <a:endParaRPr lang="en-US" sz="2000" dirty="0">
                        <a:solidFill>
                          <a:schemeClr val="tx1"/>
                        </a:solidFill>
                      </a:endParaRPr>
                    </a:p>
                  </a:txBody>
                  <a:tcPr marL="91434" marR="91434"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C79"/>
                    </a:solidFill>
                  </a:tcPr>
                </a:tc>
                <a:tc>
                  <a:txBody>
                    <a:bodyPr/>
                    <a:lstStyle/>
                    <a:p>
                      <a:r>
                        <a:rPr lang="en-US" sz="2000" dirty="0">
                          <a:solidFill>
                            <a:schemeClr val="tx1"/>
                          </a:solidFill>
                        </a:rPr>
                        <a:t>Returns the count of NOT NULL values</a:t>
                      </a:r>
                      <a:endParaRPr lang="en-US" sz="2000" dirty="0">
                        <a:solidFill>
                          <a:schemeClr val="tx1"/>
                        </a:solidFill>
                      </a:endParaRPr>
                    </a:p>
                  </a:txBody>
                  <a:tcPr marL="91434" marR="91434"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C79"/>
                    </a:solidFill>
                  </a:tcPr>
                </a:tc>
              </a:tr>
              <a:tr h="396169">
                <a:tc>
                  <a:txBody>
                    <a:bodyPr/>
                    <a:lstStyle/>
                    <a:p>
                      <a:r>
                        <a:rPr lang="en-US" sz="2000" dirty="0">
                          <a:solidFill>
                            <a:schemeClr val="tx1"/>
                          </a:solidFill>
                        </a:rPr>
                        <a:t>MEDIAN</a:t>
                      </a:r>
                      <a:endParaRPr lang="en-US" sz="2000" dirty="0">
                        <a:solidFill>
                          <a:schemeClr val="tx1"/>
                        </a:solidFill>
                      </a:endParaRPr>
                    </a:p>
                  </a:txBody>
                  <a:tcPr marL="91434" marR="91434"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C79"/>
                    </a:solidFill>
                  </a:tcPr>
                </a:tc>
                <a:tc>
                  <a:txBody>
                    <a:bodyPr/>
                    <a:lstStyle/>
                    <a:p>
                      <a:r>
                        <a:rPr lang="en-US" sz="2000" dirty="0">
                          <a:solidFill>
                            <a:schemeClr val="tx1"/>
                          </a:solidFill>
                        </a:rPr>
                        <a:t>Returns the middle value</a:t>
                      </a:r>
                      <a:endParaRPr lang="en-US" sz="2000" dirty="0">
                        <a:solidFill>
                          <a:schemeClr val="tx1"/>
                        </a:solidFill>
                      </a:endParaRPr>
                    </a:p>
                  </a:txBody>
                  <a:tcPr marL="91434" marR="91434"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C79"/>
                    </a:solidFill>
                  </a:tcPr>
                </a:tc>
              </a:tr>
              <a:tr h="396169">
                <a:tc>
                  <a:txBody>
                    <a:bodyPr/>
                    <a:lstStyle/>
                    <a:p>
                      <a:r>
                        <a:rPr lang="en-US" sz="2000" dirty="0">
                          <a:solidFill>
                            <a:schemeClr val="tx1"/>
                          </a:solidFill>
                        </a:rPr>
                        <a:t>STDEVE</a:t>
                      </a:r>
                      <a:endParaRPr lang="en-US" sz="2000" dirty="0">
                        <a:solidFill>
                          <a:schemeClr val="tx1"/>
                        </a:solidFill>
                      </a:endParaRPr>
                    </a:p>
                  </a:txBody>
                  <a:tcPr marL="91434" marR="91434"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C7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solidFill>
                            <a:schemeClr val="tx1"/>
                          </a:solidFill>
                        </a:rPr>
                        <a:t>Returns the standard deviation (ignoring NULL values)</a:t>
                      </a:r>
                      <a:endParaRPr lang="en-US" sz="2000" dirty="0">
                        <a:solidFill>
                          <a:schemeClr val="tx1"/>
                        </a:solidFill>
                      </a:endParaRPr>
                    </a:p>
                  </a:txBody>
                  <a:tcPr marL="91434" marR="91434"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C79"/>
                    </a:solidFill>
                  </a:tcPr>
                </a:tc>
              </a:tr>
              <a:tr h="396169">
                <a:tc>
                  <a:txBody>
                    <a:bodyPr/>
                    <a:lstStyle/>
                    <a:p>
                      <a:r>
                        <a:rPr lang="en-US" sz="2000" dirty="0">
                          <a:solidFill>
                            <a:schemeClr val="tx1"/>
                          </a:solidFill>
                        </a:rPr>
                        <a:t>VARIANCE</a:t>
                      </a:r>
                      <a:endParaRPr lang="en-US" sz="2000" dirty="0">
                        <a:solidFill>
                          <a:schemeClr val="tx1"/>
                        </a:solidFill>
                      </a:endParaRPr>
                    </a:p>
                  </a:txBody>
                  <a:tcPr marL="91434" marR="91434"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C7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solidFill>
                            <a:schemeClr val="tx1"/>
                          </a:solidFill>
                        </a:rPr>
                        <a:t>Returns the variation (ignoring NULL values)</a:t>
                      </a:r>
                      <a:endParaRPr lang="en-US" sz="2000" dirty="0">
                        <a:solidFill>
                          <a:schemeClr val="tx1"/>
                        </a:solidFill>
                      </a:endParaRPr>
                    </a:p>
                  </a:txBody>
                  <a:tcPr marL="91434" marR="91434"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BC79"/>
                    </a:solidFill>
                  </a:tcPr>
                </a:tc>
              </a:tr>
            </a:tbl>
          </a:graphicData>
        </a:graphic>
      </p:graphicFrame>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288925" y="620713"/>
            <a:ext cx="3922713" cy="463550"/>
          </a:xfrm>
          <a:ln/>
        </p:spPr>
        <p:txBody>
          <a:bodyPr vert="horz" wrap="square" lIns="92075" tIns="46038" rIns="92075" bIns="46038" anchor="t" anchorCtr="0"/>
          <a:p>
            <a:r>
              <a:rPr lang="en-US" altLang="en-US" sz="2800" dirty="0">
                <a:solidFill>
                  <a:srgbClr val="800000"/>
                </a:solidFill>
              </a:rPr>
              <a:t>Using Group Functions</a:t>
            </a:r>
            <a:endParaRPr lang="en-US" altLang="en-US" sz="2800" dirty="0">
              <a:solidFill>
                <a:srgbClr val="800000"/>
              </a:solidFill>
            </a:endParaRPr>
          </a:p>
        </p:txBody>
      </p:sp>
      <p:sp>
        <p:nvSpPr>
          <p:cNvPr id="10243" name="Rectangle 3"/>
          <p:cNvSpPr/>
          <p:nvPr/>
        </p:nvSpPr>
        <p:spPr>
          <a:xfrm>
            <a:off x="1008063" y="2066925"/>
            <a:ext cx="7169150" cy="1719263"/>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p:txBody>
      </p:sp>
      <p:sp>
        <p:nvSpPr>
          <p:cNvPr id="194564" name="Rectangle 4"/>
          <p:cNvSpPr/>
          <p:nvPr/>
        </p:nvSpPr>
        <p:spPr>
          <a:xfrm>
            <a:off x="4187825" y="2222500"/>
            <a:ext cx="3130550" cy="265113"/>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10245" name="Rectangle 5"/>
          <p:cNvSpPr/>
          <p:nvPr/>
        </p:nvSpPr>
        <p:spPr>
          <a:xfrm>
            <a:off x="982663" y="2166938"/>
            <a:ext cx="7194550" cy="1490662"/>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SELECT	[</a:t>
            </a:r>
            <a:r>
              <a:rPr lang="en-US" altLang="en-US" sz="1800" b="1" i="1" dirty="0">
                <a:solidFill>
                  <a:srgbClr val="000000"/>
                </a:solidFill>
                <a:latin typeface="Courier New" panose="02070309020205020404" pitchFamily="49" charset="0"/>
              </a:rPr>
              <a:t>column</a:t>
            </a:r>
            <a:r>
              <a:rPr lang="en-US" altLang="en-US" sz="1800" b="1" dirty="0">
                <a:solidFill>
                  <a:srgbClr val="000000"/>
                </a:solidFill>
                <a:latin typeface="Courier New" panose="02070309020205020404" pitchFamily="49" charset="0"/>
              </a:rPr>
              <a:t>,] </a:t>
            </a:r>
            <a:r>
              <a:rPr lang="en-US" altLang="en-US" sz="1800" b="1" i="1" dirty="0">
                <a:solidFill>
                  <a:srgbClr val="000000"/>
                </a:solidFill>
                <a:latin typeface="Courier New" panose="02070309020205020404" pitchFamily="49" charset="0"/>
              </a:rPr>
              <a:t>group_function(column)</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FROM		</a:t>
            </a:r>
            <a:r>
              <a:rPr lang="en-US" altLang="en-US" sz="1800" b="1" i="1" dirty="0">
                <a:solidFill>
                  <a:srgbClr val="000000"/>
                </a:solidFill>
                <a:latin typeface="Courier New" panose="02070309020205020404" pitchFamily="49" charset="0"/>
              </a:rPr>
              <a:t>table</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[WHERE	</a:t>
            </a:r>
            <a:r>
              <a:rPr lang="en-US" altLang="en-US" sz="1800" b="1" i="1" dirty="0">
                <a:solidFill>
                  <a:srgbClr val="000000"/>
                </a:solidFill>
                <a:latin typeface="Courier New" panose="02070309020205020404" pitchFamily="49" charset="0"/>
              </a:rPr>
              <a:t>condition</a:t>
            </a:r>
            <a:r>
              <a:rPr lang="en-US" altLang="en-US" sz="1800" b="1" dirty="0">
                <a:solidFill>
                  <a:srgbClr val="000000"/>
                </a:solidFill>
                <a:latin typeface="Courier New" panose="02070309020205020404" pitchFamily="49" charset="0"/>
              </a:rPr>
              <a:t>]</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[GROUP BY	</a:t>
            </a:r>
            <a:r>
              <a:rPr lang="en-US" altLang="en-US" sz="1800" b="1" i="1" dirty="0">
                <a:solidFill>
                  <a:srgbClr val="000000"/>
                </a:solidFill>
                <a:latin typeface="Courier New" panose="02070309020205020404" pitchFamily="49" charset="0"/>
              </a:rPr>
              <a:t>column</a:t>
            </a:r>
            <a:r>
              <a:rPr lang="en-US" altLang="en-US" sz="1800" b="1" dirty="0">
                <a:solidFill>
                  <a:srgbClr val="000000"/>
                </a:solidFill>
                <a:latin typeface="Courier New" panose="02070309020205020404" pitchFamily="49" charset="0"/>
              </a:rPr>
              <a:t>]</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[ORDER BY	</a:t>
            </a:r>
            <a:r>
              <a:rPr lang="en-US" altLang="en-US" sz="1800" b="1" i="1" dirty="0">
                <a:solidFill>
                  <a:srgbClr val="000000"/>
                </a:solidFill>
                <a:latin typeface="Courier New" panose="02070309020205020404" pitchFamily="49" charset="0"/>
              </a:rPr>
              <a:t>column</a:t>
            </a:r>
            <a:r>
              <a:rPr lang="en-US" altLang="en-US" sz="1800" b="1" dirty="0">
                <a:solidFill>
                  <a:srgbClr val="000000"/>
                </a:solidFill>
                <a:latin typeface="Courier New" panose="02070309020205020404" pitchFamily="49" charset="0"/>
              </a:rPr>
              <a:t>];</a:t>
            </a:r>
            <a:endParaRPr lang="en-US" altLang="en-US" sz="1800" b="1" dirty="0">
              <a:solidFill>
                <a:srgbClr val="000000"/>
              </a:solidFill>
              <a:latin typeface="Courier New" panose="020703090202050204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564"/>
                                        </p:tgtEl>
                                        <p:attrNameLst>
                                          <p:attrName>style.visibility</p:attrName>
                                        </p:attrNameLst>
                                      </p:cBhvr>
                                      <p:to>
                                        <p:strVal val="visible"/>
                                      </p:to>
                                    </p:set>
                                    <p:animEffect transition="in" filter="wipe(up)">
                                      <p:cBhvr>
                                        <p:cTn id="7" dur="500"/>
                                        <p:tgtEl>
                                          <p:spTgt spid="194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p:nvPr/>
        </p:nvSpPr>
        <p:spPr>
          <a:xfrm>
            <a:off x="1149350" y="2335213"/>
            <a:ext cx="6902450" cy="641350"/>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p:txBody>
      </p:sp>
      <p:sp>
        <p:nvSpPr>
          <p:cNvPr id="12291" name="Rectangle 3"/>
          <p:cNvSpPr/>
          <p:nvPr/>
        </p:nvSpPr>
        <p:spPr>
          <a:xfrm>
            <a:off x="1135063" y="3551238"/>
            <a:ext cx="6927850" cy="941387"/>
          </a:xfrm>
          <a:prstGeom prst="rect">
            <a:avLst/>
          </a:prstGeom>
          <a:solidFill>
            <a:srgbClr val="EAEAEA"/>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828800" algn="l"/>
                <a:tab pos="3086100" algn="l"/>
                <a:tab pos="4229100" algn="l"/>
              </a:tabLst>
            </a:pPr>
            <a:r>
              <a:rPr lang="en-US" altLang="en-US" sz="1800" b="1" dirty="0">
                <a:solidFill>
                  <a:srgbClr val="000000"/>
                </a:solidFill>
                <a:latin typeface="Courier New" panose="02070309020205020404" pitchFamily="49" charset="0"/>
              </a:rPr>
              <a:t> </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828800" algn="l"/>
                <a:tab pos="3086100" algn="l"/>
                <a:tab pos="422910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828800" algn="l"/>
                <a:tab pos="3086100" algn="l"/>
                <a:tab pos="4229100" algn="l"/>
              </a:tabLst>
            </a:pPr>
            <a:endParaRPr lang="en-US" altLang="en-US" sz="1800" b="1" dirty="0">
              <a:solidFill>
                <a:srgbClr val="000000"/>
              </a:solidFill>
              <a:latin typeface="Courier New" panose="02070309020205020404" pitchFamily="49" charset="0"/>
            </a:endParaRPr>
          </a:p>
        </p:txBody>
      </p:sp>
      <p:grpSp>
        <p:nvGrpSpPr>
          <p:cNvPr id="2" name="Group 4"/>
          <p:cNvGrpSpPr/>
          <p:nvPr/>
        </p:nvGrpSpPr>
        <p:grpSpPr>
          <a:xfrm>
            <a:off x="1200150" y="2384425"/>
            <a:ext cx="3676650" cy="2073275"/>
            <a:chOff x="756" y="1502"/>
            <a:chExt cx="2316" cy="1306"/>
          </a:xfrm>
        </p:grpSpPr>
        <p:sp>
          <p:nvSpPr>
            <p:cNvPr id="12300" name="Rectangle 5"/>
            <p:cNvSpPr/>
            <p:nvPr/>
          </p:nvSpPr>
          <p:spPr>
            <a:xfrm>
              <a:off x="1914" y="1502"/>
              <a:ext cx="1158" cy="179"/>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12301" name="Rectangle 6"/>
            <p:cNvSpPr/>
            <p:nvPr/>
          </p:nvSpPr>
          <p:spPr>
            <a:xfrm>
              <a:off x="756" y="2280"/>
              <a:ext cx="840" cy="528"/>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grpSp>
        <p:nvGrpSpPr>
          <p:cNvPr id="3" name="Group 7"/>
          <p:cNvGrpSpPr/>
          <p:nvPr/>
        </p:nvGrpSpPr>
        <p:grpSpPr>
          <a:xfrm>
            <a:off x="2581275" y="2384425"/>
            <a:ext cx="4352925" cy="2073275"/>
            <a:chOff x="1626" y="1502"/>
            <a:chExt cx="2742" cy="1306"/>
          </a:xfrm>
        </p:grpSpPr>
        <p:sp>
          <p:nvSpPr>
            <p:cNvPr id="12298" name="Rectangle 8"/>
            <p:cNvSpPr/>
            <p:nvPr/>
          </p:nvSpPr>
          <p:spPr>
            <a:xfrm>
              <a:off x="3198" y="1502"/>
              <a:ext cx="1170" cy="179"/>
            </a:xfrm>
            <a:prstGeom prst="rect">
              <a:avLst/>
            </a:prstGeom>
            <a:solidFill>
              <a:srgbClr val="00990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12299" name="Rectangle 9"/>
            <p:cNvSpPr/>
            <p:nvPr/>
          </p:nvSpPr>
          <p:spPr>
            <a:xfrm>
              <a:off x="1626" y="2280"/>
              <a:ext cx="846" cy="528"/>
            </a:xfrm>
            <a:prstGeom prst="rect">
              <a:avLst/>
            </a:prstGeom>
            <a:solidFill>
              <a:srgbClr val="00990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sp>
        <p:nvSpPr>
          <p:cNvPr id="12294" name="Rectangle 10"/>
          <p:cNvSpPr>
            <a:spLocks noGrp="1"/>
          </p:cNvSpPr>
          <p:nvPr>
            <p:ph type="title"/>
          </p:nvPr>
        </p:nvSpPr>
        <p:spPr>
          <a:xfrm>
            <a:off x="323850" y="660400"/>
            <a:ext cx="5146675" cy="536575"/>
          </a:xfrm>
          <a:ln/>
        </p:spPr>
        <p:txBody>
          <a:bodyPr vert="horz" wrap="square" lIns="92075" tIns="46038" rIns="92075" bIns="46038" anchor="t" anchorCtr="0"/>
          <a:p>
            <a:r>
              <a:rPr lang="en-US" altLang="en-US" sz="2800" dirty="0">
                <a:solidFill>
                  <a:srgbClr val="800000"/>
                </a:solidFill>
              </a:rPr>
              <a:t>Using MIN and MAX Functions</a:t>
            </a:r>
            <a:endParaRPr lang="en-US" altLang="en-US" sz="2800" dirty="0">
              <a:solidFill>
                <a:srgbClr val="800000"/>
              </a:solidFill>
            </a:endParaRPr>
          </a:p>
        </p:txBody>
      </p:sp>
      <p:sp>
        <p:nvSpPr>
          <p:cNvPr id="12295" name="Rectangle 11"/>
          <p:cNvSpPr>
            <a:spLocks noGrp="1"/>
          </p:cNvSpPr>
          <p:nvPr>
            <p:ph idx="1"/>
          </p:nvPr>
        </p:nvSpPr>
        <p:spPr>
          <a:xfrm>
            <a:off x="809625" y="1516063"/>
            <a:ext cx="7640638" cy="519112"/>
          </a:xfrm>
          <a:ln/>
        </p:spPr>
        <p:txBody>
          <a:bodyPr vert="horz" wrap="square" lIns="92075" tIns="46038" rIns="92075" bIns="46038" anchor="t" anchorCtr="0">
            <a:spAutoFit/>
          </a:bodyPr>
          <a:p>
            <a:r>
              <a:rPr lang="en-US" altLang="en-US" dirty="0"/>
              <a:t>You can use MIN and MAX for any datatype.</a:t>
            </a:r>
            <a:endParaRPr lang="en-US" altLang="en-US" dirty="0"/>
          </a:p>
        </p:txBody>
      </p:sp>
      <p:sp>
        <p:nvSpPr>
          <p:cNvPr id="12296" name="Rectangle 12"/>
          <p:cNvSpPr/>
          <p:nvPr/>
        </p:nvSpPr>
        <p:spPr>
          <a:xfrm>
            <a:off x="1162050" y="2322513"/>
            <a:ext cx="6927850" cy="666750"/>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SQL&gt; SELECT	MIN(hiredate), MAX(hiredate)</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2  FROM	emp</a:t>
            </a:r>
            <a:r>
              <a:rPr lang="en-US" altLang="en-US" sz="1800" b="1" i="1" dirty="0">
                <a:solidFill>
                  <a:srgbClr val="000000"/>
                </a:solidFill>
                <a:latin typeface="Courier New" panose="02070309020205020404" pitchFamily="49" charset="0"/>
              </a:rPr>
              <a:t>;</a:t>
            </a:r>
            <a:endParaRPr lang="en-US" altLang="en-US" sz="1800" b="1" i="1" dirty="0">
              <a:solidFill>
                <a:srgbClr val="000000"/>
              </a:solidFill>
              <a:latin typeface="Courier New" panose="02070309020205020404" pitchFamily="49" charset="0"/>
            </a:endParaRPr>
          </a:p>
        </p:txBody>
      </p:sp>
      <p:sp>
        <p:nvSpPr>
          <p:cNvPr id="12297" name="Rectangle 13"/>
          <p:cNvSpPr/>
          <p:nvPr/>
        </p:nvSpPr>
        <p:spPr>
          <a:xfrm>
            <a:off x="1173163" y="3563938"/>
            <a:ext cx="6902450" cy="915987"/>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828800" algn="l"/>
                <a:tab pos="3086100" algn="l"/>
                <a:tab pos="4229100" algn="l"/>
              </a:tabLst>
            </a:pPr>
            <a:r>
              <a:rPr lang="en-US" altLang="en-US" sz="1800" b="1" dirty="0">
                <a:solidFill>
                  <a:srgbClr val="000000"/>
                </a:solidFill>
                <a:latin typeface="Courier New" panose="02070309020205020404" pitchFamily="49" charset="0"/>
              </a:rPr>
              <a:t>MIN(HIRED MAX(HIRED</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828800" algn="l"/>
                <a:tab pos="3086100" algn="l"/>
                <a:tab pos="4229100" algn="l"/>
              </a:tabLst>
            </a:pPr>
            <a:r>
              <a:rPr lang="en-US" altLang="en-US" sz="1800" b="1" dirty="0">
                <a:solidFill>
                  <a:srgbClr val="000000"/>
                </a:solidFill>
                <a:latin typeface="Courier New" panose="02070309020205020404" pitchFamily="49" charset="0"/>
              </a:rPr>
              <a:t>--------- ---------</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828800" algn="l"/>
                <a:tab pos="3086100" algn="l"/>
                <a:tab pos="4229100" algn="l"/>
              </a:tabLst>
            </a:pPr>
            <a:r>
              <a:rPr lang="en-US" altLang="en-US" sz="1800" b="1" dirty="0">
                <a:solidFill>
                  <a:srgbClr val="000000"/>
                </a:solidFill>
                <a:latin typeface="Courier New" panose="02070309020205020404" pitchFamily="49" charset="0"/>
              </a:rPr>
              <a:t>17-DEC-80 12-JAN-83</a:t>
            </a:r>
            <a:endParaRPr lang="en-US" altLang="en-US" sz="1800" b="1" dirty="0">
              <a:solidFill>
                <a:srgbClr val="000000"/>
              </a:solidFill>
              <a:latin typeface="Courier New" panose="020703090202050204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p:nvPr/>
        </p:nvSpPr>
        <p:spPr>
          <a:xfrm>
            <a:off x="968375" y="4090988"/>
            <a:ext cx="7265988" cy="941387"/>
          </a:xfrm>
          <a:prstGeom prst="rect">
            <a:avLst/>
          </a:prstGeom>
          <a:solidFill>
            <a:srgbClr val="EAEAEA"/>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828800" algn="l"/>
                <a:tab pos="3086100" algn="l"/>
                <a:tab pos="422910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828800" algn="l"/>
                <a:tab pos="3086100" algn="l"/>
                <a:tab pos="422910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828800" algn="l"/>
                <a:tab pos="3086100" algn="l"/>
                <a:tab pos="4229100" algn="l"/>
              </a:tabLst>
            </a:pPr>
            <a:endParaRPr lang="en-US" altLang="en-US" sz="1800" b="1" dirty="0">
              <a:solidFill>
                <a:srgbClr val="000000"/>
              </a:solidFill>
              <a:latin typeface="Courier New" panose="02070309020205020404" pitchFamily="49" charset="0"/>
            </a:endParaRPr>
          </a:p>
        </p:txBody>
      </p:sp>
      <p:sp>
        <p:nvSpPr>
          <p:cNvPr id="14339" name="Rectangle 3"/>
          <p:cNvSpPr/>
          <p:nvPr/>
        </p:nvSpPr>
        <p:spPr>
          <a:xfrm>
            <a:off x="981075" y="2282825"/>
            <a:ext cx="7240588" cy="1190625"/>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p:txBody>
      </p:sp>
      <p:grpSp>
        <p:nvGrpSpPr>
          <p:cNvPr id="2" name="Group 4"/>
          <p:cNvGrpSpPr/>
          <p:nvPr/>
        </p:nvGrpSpPr>
        <p:grpSpPr>
          <a:xfrm>
            <a:off x="1047750" y="2336800"/>
            <a:ext cx="2984500" cy="2644775"/>
            <a:chOff x="660" y="1472"/>
            <a:chExt cx="1880" cy="1666"/>
          </a:xfrm>
        </p:grpSpPr>
        <p:sp>
          <p:nvSpPr>
            <p:cNvPr id="14354" name="Rectangle 5"/>
            <p:cNvSpPr/>
            <p:nvPr/>
          </p:nvSpPr>
          <p:spPr>
            <a:xfrm>
              <a:off x="1776" y="1472"/>
              <a:ext cx="764" cy="179"/>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14355" name="Rectangle 6"/>
            <p:cNvSpPr/>
            <p:nvPr/>
          </p:nvSpPr>
          <p:spPr>
            <a:xfrm>
              <a:off x="660" y="2610"/>
              <a:ext cx="726" cy="528"/>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grpSp>
        <p:nvGrpSpPr>
          <p:cNvPr id="3" name="Group 7"/>
          <p:cNvGrpSpPr/>
          <p:nvPr/>
        </p:nvGrpSpPr>
        <p:grpSpPr>
          <a:xfrm>
            <a:off x="2314575" y="2336800"/>
            <a:ext cx="3076575" cy="2644775"/>
            <a:chOff x="1458" y="1472"/>
            <a:chExt cx="1938" cy="1666"/>
          </a:xfrm>
        </p:grpSpPr>
        <p:sp>
          <p:nvSpPr>
            <p:cNvPr id="14352" name="Rectangle 8"/>
            <p:cNvSpPr/>
            <p:nvPr/>
          </p:nvSpPr>
          <p:spPr>
            <a:xfrm>
              <a:off x="1458" y="2610"/>
              <a:ext cx="798" cy="528"/>
            </a:xfrm>
            <a:prstGeom prst="rect">
              <a:avLst/>
            </a:prstGeom>
            <a:solidFill>
              <a:srgbClr val="00990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14353" name="Rectangle 9"/>
            <p:cNvSpPr/>
            <p:nvPr/>
          </p:nvSpPr>
          <p:spPr>
            <a:xfrm>
              <a:off x="2648" y="1472"/>
              <a:ext cx="748" cy="179"/>
            </a:xfrm>
            <a:prstGeom prst="rect">
              <a:avLst/>
            </a:prstGeom>
            <a:solidFill>
              <a:srgbClr val="00990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grpSp>
        <p:nvGrpSpPr>
          <p:cNvPr id="4" name="Group 10"/>
          <p:cNvGrpSpPr/>
          <p:nvPr/>
        </p:nvGrpSpPr>
        <p:grpSpPr>
          <a:xfrm>
            <a:off x="2819400" y="2628900"/>
            <a:ext cx="2114550" cy="2352675"/>
            <a:chOff x="1776" y="1656"/>
            <a:chExt cx="1332" cy="1482"/>
          </a:xfrm>
        </p:grpSpPr>
        <p:sp>
          <p:nvSpPr>
            <p:cNvPr id="14350" name="Rectangle 11"/>
            <p:cNvSpPr/>
            <p:nvPr/>
          </p:nvSpPr>
          <p:spPr>
            <a:xfrm>
              <a:off x="1776" y="1656"/>
              <a:ext cx="764" cy="179"/>
            </a:xfrm>
            <a:prstGeom prst="rect">
              <a:avLst/>
            </a:prstGeom>
            <a:solidFill>
              <a:srgbClr val="3399FF">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14351" name="Rectangle 12"/>
            <p:cNvSpPr/>
            <p:nvPr/>
          </p:nvSpPr>
          <p:spPr>
            <a:xfrm>
              <a:off x="2310" y="2610"/>
              <a:ext cx="798" cy="528"/>
            </a:xfrm>
            <a:prstGeom prst="rect">
              <a:avLst/>
            </a:prstGeom>
            <a:solidFill>
              <a:srgbClr val="3399FF">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grpSp>
        <p:nvGrpSpPr>
          <p:cNvPr id="5" name="Group 13"/>
          <p:cNvGrpSpPr/>
          <p:nvPr/>
        </p:nvGrpSpPr>
        <p:grpSpPr>
          <a:xfrm>
            <a:off x="4203700" y="2628900"/>
            <a:ext cx="2120900" cy="2352675"/>
            <a:chOff x="2648" y="1656"/>
            <a:chExt cx="1336" cy="1482"/>
          </a:xfrm>
        </p:grpSpPr>
        <p:sp>
          <p:nvSpPr>
            <p:cNvPr id="14348" name="Rectangle 14"/>
            <p:cNvSpPr/>
            <p:nvPr/>
          </p:nvSpPr>
          <p:spPr>
            <a:xfrm>
              <a:off x="2648" y="1656"/>
              <a:ext cx="748" cy="179"/>
            </a:xfrm>
            <a:prstGeom prst="rect">
              <a:avLst/>
            </a:prstGeom>
            <a:solidFill>
              <a:srgbClr val="FF990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14349" name="Rectangle 15"/>
            <p:cNvSpPr/>
            <p:nvPr/>
          </p:nvSpPr>
          <p:spPr>
            <a:xfrm>
              <a:off x="3186" y="2610"/>
              <a:ext cx="798" cy="528"/>
            </a:xfrm>
            <a:prstGeom prst="rect">
              <a:avLst/>
            </a:prstGeom>
            <a:solidFill>
              <a:srgbClr val="FF990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sp>
        <p:nvSpPr>
          <p:cNvPr id="14344" name="Rectangle 16"/>
          <p:cNvSpPr>
            <a:spLocks noGrp="1"/>
          </p:cNvSpPr>
          <p:nvPr>
            <p:ph type="title"/>
          </p:nvPr>
        </p:nvSpPr>
        <p:spPr>
          <a:xfrm>
            <a:off x="323850" y="660400"/>
            <a:ext cx="5218113" cy="536575"/>
          </a:xfrm>
          <a:ln/>
        </p:spPr>
        <p:txBody>
          <a:bodyPr vert="horz" wrap="square" lIns="92075" tIns="46038" rIns="92075" bIns="46038" anchor="t" anchorCtr="0"/>
          <a:p>
            <a:r>
              <a:rPr lang="en-US" altLang="en-US" sz="2800" dirty="0">
                <a:solidFill>
                  <a:srgbClr val="800000"/>
                </a:solidFill>
              </a:rPr>
              <a:t>Using AVG and SUM Functions</a:t>
            </a:r>
            <a:endParaRPr lang="en-US" altLang="en-US" sz="2800" dirty="0">
              <a:solidFill>
                <a:srgbClr val="800000"/>
              </a:solidFill>
            </a:endParaRPr>
          </a:p>
        </p:txBody>
      </p:sp>
      <p:sp>
        <p:nvSpPr>
          <p:cNvPr id="14345" name="Rectangle 17"/>
          <p:cNvSpPr/>
          <p:nvPr/>
        </p:nvSpPr>
        <p:spPr>
          <a:xfrm>
            <a:off x="993775" y="4103688"/>
            <a:ext cx="7240588" cy="915987"/>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828800" algn="l"/>
                <a:tab pos="3086100" algn="l"/>
                <a:tab pos="4229100" algn="l"/>
              </a:tabLst>
            </a:pPr>
            <a:r>
              <a:rPr lang="en-US" altLang="en-US" sz="1800" b="1" dirty="0">
                <a:solidFill>
                  <a:srgbClr val="000000"/>
                </a:solidFill>
                <a:latin typeface="Courier New" panose="02070309020205020404" pitchFamily="49" charset="0"/>
              </a:rPr>
              <a:t>AVG(SAL)  MAX(SAL)  MIN(SAL)  SUM(SAL)</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828800" algn="l"/>
                <a:tab pos="3086100" algn="l"/>
                <a:tab pos="4229100" algn="l"/>
              </a:tabLst>
            </a:pPr>
            <a:r>
              <a:rPr lang="en-US" altLang="en-US" sz="1800" b="1" dirty="0">
                <a:solidFill>
                  <a:srgbClr val="000000"/>
                </a:solidFill>
                <a:latin typeface="Courier New" panose="02070309020205020404" pitchFamily="49" charset="0"/>
              </a:rPr>
              <a:t>-------- --------- --------- ---------</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828800" algn="l"/>
                <a:tab pos="3086100" algn="l"/>
                <a:tab pos="4229100" algn="l"/>
              </a:tabLst>
            </a:pPr>
            <a:r>
              <a:rPr lang="en-US" altLang="en-US" sz="1800" b="1" dirty="0">
                <a:solidFill>
                  <a:srgbClr val="000000"/>
                </a:solidFill>
                <a:latin typeface="Courier New" panose="02070309020205020404" pitchFamily="49" charset="0"/>
              </a:rPr>
              <a:t>    1400      1600      1250      5600</a:t>
            </a:r>
            <a:endParaRPr lang="en-US" altLang="en-US" sz="1800" b="1" dirty="0">
              <a:solidFill>
                <a:srgbClr val="000000"/>
              </a:solidFill>
              <a:latin typeface="Courier New" panose="02070309020205020404" pitchFamily="49" charset="0"/>
            </a:endParaRPr>
          </a:p>
        </p:txBody>
      </p:sp>
      <p:sp>
        <p:nvSpPr>
          <p:cNvPr id="14346" name="Rectangle 18"/>
          <p:cNvSpPr>
            <a:spLocks noGrp="1"/>
          </p:cNvSpPr>
          <p:nvPr>
            <p:ph idx="1"/>
          </p:nvPr>
        </p:nvSpPr>
        <p:spPr>
          <a:xfrm>
            <a:off x="395288" y="1325563"/>
            <a:ext cx="7883525" cy="519112"/>
          </a:xfrm>
          <a:ln/>
        </p:spPr>
        <p:txBody>
          <a:bodyPr vert="horz" wrap="square" lIns="92075" tIns="46038" rIns="92075" bIns="46038" anchor="t" anchorCtr="0">
            <a:spAutoFit/>
          </a:bodyPr>
          <a:p>
            <a:pPr algn="ctr"/>
            <a:r>
              <a:rPr lang="en-US" altLang="en-US" dirty="0"/>
              <a:t>You can use AVG and SUM for numeric data.</a:t>
            </a:r>
            <a:endParaRPr lang="en-US" altLang="en-US" dirty="0"/>
          </a:p>
        </p:txBody>
      </p:sp>
      <p:sp>
        <p:nvSpPr>
          <p:cNvPr id="14347" name="Rectangle 19"/>
          <p:cNvSpPr/>
          <p:nvPr/>
        </p:nvSpPr>
        <p:spPr>
          <a:xfrm>
            <a:off x="981075" y="2270125"/>
            <a:ext cx="7265988" cy="1216025"/>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SQL&gt; SELECT	AVG(sal), MAX(sal),</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2		MIN(sal), SUM(sal)</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3	FROM	emp</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4	WHERE	job LIKE 'SALES%';</a:t>
            </a:r>
            <a:endParaRPr lang="en-US" altLang="en-US" sz="1800" b="1" dirty="0">
              <a:solidFill>
                <a:srgbClr val="000000"/>
              </a:solidFill>
              <a:latin typeface="Courier New" panose="020703090202050204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p:nvPr/>
        </p:nvSpPr>
        <p:spPr>
          <a:xfrm>
            <a:off x="1179513" y="2338388"/>
            <a:ext cx="6832600" cy="915987"/>
          </a:xfrm>
          <a:prstGeom prst="rect">
            <a:avLst/>
          </a:prstGeom>
          <a:solidFill>
            <a:srgbClr val="FFFFCC"/>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endParaRPr lang="en-US" altLang="en-US" sz="1800" b="1" dirty="0">
              <a:solidFill>
                <a:srgbClr val="000000"/>
              </a:solidFill>
              <a:latin typeface="Courier New" panose="02070309020205020404" pitchFamily="49" charset="0"/>
            </a:endParaRPr>
          </a:p>
        </p:txBody>
      </p:sp>
      <p:sp>
        <p:nvSpPr>
          <p:cNvPr id="16387" name="Rectangle 3"/>
          <p:cNvSpPr/>
          <p:nvPr/>
        </p:nvSpPr>
        <p:spPr>
          <a:xfrm>
            <a:off x="1176338" y="3579813"/>
            <a:ext cx="6858000" cy="941387"/>
          </a:xfrm>
          <a:prstGeom prst="rect">
            <a:avLst/>
          </a:prstGeom>
          <a:solidFill>
            <a:srgbClr val="EAEAEA"/>
          </a:solidFill>
          <a:ln w="25400" cap="flat" cmpd="sng">
            <a:solidFill>
              <a:srgbClr val="000000"/>
            </a:solidFill>
            <a:prstDash val="solid"/>
            <a:miter/>
            <a:headEnd type="none" w="med" len="med"/>
            <a:tailEnd type="none" w="med" len="med"/>
          </a:ln>
          <a:effectLst>
            <a:outerShdw dist="89803" dir="2699999" algn="ctr" rotWithShape="0">
              <a:srgbClr val="000000">
                <a:alpha val="50000"/>
              </a:srgbClr>
            </a:outerShdw>
          </a:effectLst>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828800" algn="l"/>
                <a:tab pos="3086100" algn="l"/>
                <a:tab pos="4229100" algn="l"/>
              </a:tabLst>
            </a:pPr>
            <a:r>
              <a:rPr lang="en-US" altLang="en-US" sz="1800" b="1" dirty="0">
                <a:solidFill>
                  <a:srgbClr val="000000"/>
                </a:solidFill>
                <a:latin typeface="Courier New" panose="02070309020205020404" pitchFamily="49" charset="0"/>
              </a:rPr>
              <a:t> </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828800" algn="l"/>
                <a:tab pos="3086100" algn="l"/>
                <a:tab pos="4229100" algn="l"/>
              </a:tabLst>
            </a:pP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828800" algn="l"/>
                <a:tab pos="3086100" algn="l"/>
                <a:tab pos="4229100" algn="l"/>
              </a:tabLst>
            </a:pPr>
            <a:endParaRPr lang="en-US" altLang="en-US" sz="1800" b="1" dirty="0">
              <a:solidFill>
                <a:srgbClr val="000000"/>
              </a:solidFill>
              <a:latin typeface="Courier New" panose="02070309020205020404" pitchFamily="49" charset="0"/>
            </a:endParaRPr>
          </a:p>
        </p:txBody>
      </p:sp>
      <p:sp>
        <p:nvSpPr>
          <p:cNvPr id="16388" name="Rectangle 4"/>
          <p:cNvSpPr>
            <a:spLocks noGrp="1"/>
          </p:cNvSpPr>
          <p:nvPr>
            <p:ph type="title"/>
          </p:nvPr>
        </p:nvSpPr>
        <p:spPr>
          <a:xfrm>
            <a:off x="323850" y="661988"/>
            <a:ext cx="4859338" cy="463550"/>
          </a:xfrm>
          <a:ln/>
        </p:spPr>
        <p:txBody>
          <a:bodyPr vert="horz" wrap="square" lIns="92075" tIns="46038" rIns="92075" bIns="46038" anchor="t" anchorCtr="0"/>
          <a:p>
            <a:r>
              <a:rPr lang="en-US" altLang="en-US" sz="2800" dirty="0">
                <a:solidFill>
                  <a:srgbClr val="800000"/>
                </a:solidFill>
              </a:rPr>
              <a:t>Using the COUNT Function</a:t>
            </a:r>
            <a:endParaRPr lang="en-US" altLang="en-US" sz="2800" dirty="0">
              <a:solidFill>
                <a:srgbClr val="800000"/>
              </a:solidFill>
            </a:endParaRPr>
          </a:p>
        </p:txBody>
      </p:sp>
      <p:grpSp>
        <p:nvGrpSpPr>
          <p:cNvPr id="2" name="Group 5"/>
          <p:cNvGrpSpPr/>
          <p:nvPr/>
        </p:nvGrpSpPr>
        <p:grpSpPr>
          <a:xfrm>
            <a:off x="1238250" y="2365375"/>
            <a:ext cx="3003550" cy="2084388"/>
            <a:chOff x="780" y="1490"/>
            <a:chExt cx="1892" cy="1313"/>
          </a:xfrm>
        </p:grpSpPr>
        <p:sp>
          <p:nvSpPr>
            <p:cNvPr id="16393" name="Rectangle 6"/>
            <p:cNvSpPr/>
            <p:nvPr/>
          </p:nvSpPr>
          <p:spPr>
            <a:xfrm>
              <a:off x="1908" y="1490"/>
              <a:ext cx="764" cy="179"/>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16394" name="Rectangle 7"/>
            <p:cNvSpPr/>
            <p:nvPr/>
          </p:nvSpPr>
          <p:spPr>
            <a:xfrm>
              <a:off x="780" y="2275"/>
              <a:ext cx="864" cy="528"/>
            </a:xfrm>
            <a:prstGeom prst="rect">
              <a:avLst/>
            </a:prstGeom>
            <a:solidFill>
              <a:srgbClr val="FF5050">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grpSp>
      <p:sp>
        <p:nvSpPr>
          <p:cNvPr id="16390" name="Rectangle 8"/>
          <p:cNvSpPr/>
          <p:nvPr/>
        </p:nvSpPr>
        <p:spPr>
          <a:xfrm>
            <a:off x="1201738" y="3592513"/>
            <a:ext cx="6832600" cy="915987"/>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1828800" algn="l"/>
                <a:tab pos="3086100" algn="l"/>
                <a:tab pos="4229100" algn="l"/>
              </a:tabLst>
            </a:pPr>
            <a:r>
              <a:rPr lang="en-US" altLang="en-US" sz="1800" b="1" dirty="0">
                <a:solidFill>
                  <a:srgbClr val="000000"/>
                </a:solidFill>
                <a:latin typeface="Courier New" panose="02070309020205020404" pitchFamily="49" charset="0"/>
              </a:rPr>
              <a:t> COUNT(*)</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828800" algn="l"/>
                <a:tab pos="3086100" algn="l"/>
                <a:tab pos="4229100" algn="l"/>
              </a:tabLst>
            </a:pPr>
            <a:r>
              <a:rPr lang="en-US" altLang="en-US" sz="1800" b="1" dirty="0">
                <a:solidFill>
                  <a:srgbClr val="000000"/>
                </a:solidFill>
                <a:latin typeface="Courier New" panose="02070309020205020404" pitchFamily="49" charset="0"/>
              </a:rPr>
              <a:t>---------</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1828800" algn="l"/>
                <a:tab pos="3086100" algn="l"/>
                <a:tab pos="4229100" algn="l"/>
              </a:tabLst>
            </a:pPr>
            <a:r>
              <a:rPr lang="en-US" altLang="en-US" sz="1800" b="1" dirty="0">
                <a:solidFill>
                  <a:srgbClr val="000000"/>
                </a:solidFill>
                <a:latin typeface="Courier New" panose="02070309020205020404" pitchFamily="49" charset="0"/>
              </a:rPr>
              <a:t>        6</a:t>
            </a:r>
            <a:endParaRPr lang="en-US" altLang="en-US" sz="1800" b="1" dirty="0">
              <a:solidFill>
                <a:srgbClr val="000000"/>
              </a:solidFill>
              <a:latin typeface="Courier New" panose="02070309020205020404" pitchFamily="49" charset="0"/>
            </a:endParaRPr>
          </a:p>
        </p:txBody>
      </p:sp>
      <p:sp>
        <p:nvSpPr>
          <p:cNvPr id="16391" name="Rectangle 9"/>
          <p:cNvSpPr/>
          <p:nvPr/>
        </p:nvSpPr>
        <p:spPr>
          <a:xfrm>
            <a:off x="1179513" y="2325688"/>
            <a:ext cx="6858000" cy="941387"/>
          </a:xfrm>
          <a:prstGeom prst="rect">
            <a:avLst/>
          </a:prstGeom>
          <a:noFill/>
          <a:ln w="9525">
            <a:noFill/>
          </a:ln>
        </p:spPr>
        <p:txBody>
          <a:bodyPr wrap="none" lIns="92075" tIns="46038" rIns="92075" bIns="46038"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SQL&gt; SELECT	COUNT(*)</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2  FROM	emp</a:t>
            </a:r>
            <a:endParaRPr lang="en-US" altLang="en-US" sz="1800" b="1" dirty="0">
              <a:solidFill>
                <a:srgbClr val="000000"/>
              </a:solidFill>
              <a:latin typeface="Courier New" panose="02070309020205020404" pitchFamily="49" charset="0"/>
            </a:endParaRPr>
          </a:p>
          <a:p>
            <a:pPr marL="0" lvl="0" indent="0" defTabSz="914400">
              <a:spcBef>
                <a:spcPct val="0"/>
              </a:spcBef>
              <a:buNone/>
              <a:tabLst>
                <a:tab pos="682625" algn="l"/>
                <a:tab pos="1833880" algn="l"/>
              </a:tabLst>
            </a:pPr>
            <a:r>
              <a:rPr lang="en-US" altLang="en-US" sz="1800" b="1" dirty="0">
                <a:solidFill>
                  <a:srgbClr val="000000"/>
                </a:solidFill>
                <a:latin typeface="Courier New" panose="02070309020205020404" pitchFamily="49" charset="0"/>
              </a:rPr>
              <a:t>  3  WHERE	deptno = 30;</a:t>
            </a:r>
            <a:endParaRPr lang="en-US" altLang="en-US" sz="1800" b="1" dirty="0">
              <a:solidFill>
                <a:srgbClr val="000000"/>
              </a:solidFill>
              <a:latin typeface="Courier New" panose="02070309020205020404" pitchFamily="49" charset="0"/>
            </a:endParaRPr>
          </a:p>
        </p:txBody>
      </p:sp>
      <p:sp>
        <p:nvSpPr>
          <p:cNvPr id="16392" name="Rectangle 10"/>
          <p:cNvSpPr>
            <a:spLocks noGrp="1"/>
          </p:cNvSpPr>
          <p:nvPr>
            <p:ph idx="1"/>
          </p:nvPr>
        </p:nvSpPr>
        <p:spPr>
          <a:xfrm>
            <a:off x="395288" y="1287463"/>
            <a:ext cx="7640637" cy="822325"/>
          </a:xfrm>
          <a:ln/>
        </p:spPr>
        <p:txBody>
          <a:bodyPr vert="horz" wrap="square" lIns="92075" tIns="46038" rIns="92075" bIns="46038" anchor="t" anchorCtr="0">
            <a:spAutoFit/>
          </a:bodyPr>
          <a:p>
            <a:r>
              <a:rPr lang="en-US" altLang="en-US" sz="2400" dirty="0"/>
              <a:t>COUNT(*) returns the number of rows in a table satisfying a given condition (if any).</a:t>
            </a:r>
            <a:endParaRPr lang="en-US" altLang="en-US" sz="24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Overload Protection</Template>
  <TotalTime>0</TotalTime>
  <Words>7606</Words>
  <Application>WPS Presentation</Application>
  <PresentationFormat>On-screen Show (4:3)</PresentationFormat>
  <Paragraphs>639</Paragraphs>
  <Slides>26</Slides>
  <Notes>30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26</vt:i4>
      </vt:variant>
    </vt:vector>
  </HeadingPairs>
  <TitlesOfParts>
    <vt:vector size="38" baseType="lpstr">
      <vt:lpstr>Arial</vt:lpstr>
      <vt:lpstr>SimSun</vt:lpstr>
      <vt:lpstr>Wingdings</vt:lpstr>
      <vt:lpstr>Courier New</vt:lpstr>
      <vt:lpstr>Georgia</vt:lpstr>
      <vt:lpstr>Times New Roman</vt:lpstr>
      <vt:lpstr>Times</vt:lpstr>
      <vt:lpstr>Microsoft YaHei</vt:lpstr>
      <vt:lpstr>Arial Unicode MS</vt:lpstr>
      <vt:lpstr>Standarddesign</vt:lpstr>
      <vt:lpstr>1_Standarddesign</vt:lpstr>
      <vt:lpstr>Word.Document.6</vt:lpstr>
      <vt:lpstr>ORDER BY Clause</vt:lpstr>
      <vt:lpstr>ORDER BY Clause</vt:lpstr>
      <vt:lpstr>Sorting by Column Alias</vt:lpstr>
      <vt:lpstr>What Are Group Functions?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TU - Wien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Analytical Model for Performance Measurement of Queueing Systems</dc:title>
  <dc:creator>ssarwar</dc:creator>
  <cp:lastModifiedBy>AIC</cp:lastModifiedBy>
  <cp:revision>740</cp:revision>
  <dcterms:created xsi:type="dcterms:W3CDTF">2006-05-17T12:38:56Z</dcterms:created>
  <dcterms:modified xsi:type="dcterms:W3CDTF">2024-08-04T13:38:42Z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8E3D961575D444289E774A7921D4D564_13</vt:lpwstr>
  </property>
  <property fmtid="{D5CDD505-2E9C-101B-9397-08002B2CF9AE}" pid="3" name="KSOProductBuildVer">
    <vt:lpwstr>1033-12.2.0.17545</vt:lpwstr>
  </property>
</Properties>
</file>