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579" autoAdjust="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2132752a35e6ad2/Documents/CareerFoundry%20Data%20Analytics%20Task/Tableau%20Task/Powerpoint%20Amendment%20visu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2132752a35e6ad2/Documents/CareerFoundry%20Data%20Analytics%20Task/Tableau%20Task/Powerpoint%20Amendment%20visua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Blockbuster%20Datab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Blockbuster%20Databa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2132752a35e6ad2/Documents/CareerFoundry%20Data%20Analytics%20Task/Tableau%20Task/Powerpoint%20Amendment%20visua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Descriptive Statistics</a:t>
            </a:r>
            <a:r>
              <a:rPr lang="en-US" b="1" baseline="0" dirty="0"/>
              <a:t> of all Movies</a:t>
            </a:r>
            <a:endParaRPr lang="en-DE" b="1" dirty="0"/>
          </a:p>
        </c:rich>
      </c:tx>
      <c:layout>
        <c:manualLayout>
          <c:xMode val="edge"/>
          <c:yMode val="edge"/>
          <c:x val="0.257590113735783"/>
          <c:y val="2.34260650943329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'https://d.docs.live.net/b2132752a35e6ad2/Documents/CareerFoundry Data Analytics Task/Tableau Task/[Blockbuster Database.xlsx]Descriptive Stastics Film'!$A$3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numFmt formatCode="[$$-409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584-4378-88B2-DE69E31991C0}"/>
                </c:ext>
              </c:extLst>
            </c:dLbl>
            <c:dLbl>
              <c:idx val="3"/>
              <c:numFmt formatCode="[$$-409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584-4378-88B2-DE69E31991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'https://d.docs.live.net/b2132752a35e6ad2/Documents/CareerFoundry Data Analytics Task/Tableau Task/[Blockbuster Database.xlsx]Descriptive Stastics Film'!$B$2:$F$2</c:f>
              <c:strCache>
                <c:ptCount val="5"/>
                <c:pt idx="0">
                  <c:v>Rental_Duration</c:v>
                </c:pt>
                <c:pt idx="1">
                  <c:v>Rental_Rate ($)</c:v>
                </c:pt>
                <c:pt idx="2">
                  <c:v>Length (min)</c:v>
                </c:pt>
                <c:pt idx="3">
                  <c:v>Replacement_Cost</c:v>
                </c:pt>
              </c:strCache>
            </c:strRef>
          </c:cat>
          <c:val>
            <c:numRef>
              <c:f>'https://d.docs.live.net/b2132752a35e6ad2/Documents/CareerFoundry Data Analytics Task/Tableau Task/[Blockbuster Database.xlsx]Descriptive Stastics Film'!$B$3:$F$3</c:f>
              <c:numCache>
                <c:formatCode>General</c:formatCode>
                <c:ptCount val="5"/>
                <c:pt idx="0">
                  <c:v>3</c:v>
                </c:pt>
                <c:pt idx="1">
                  <c:v>0.99</c:v>
                </c:pt>
                <c:pt idx="2">
                  <c:v>46</c:v>
                </c:pt>
                <c:pt idx="3">
                  <c:v>9.99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4-4378-88B2-DE69E31991C0}"/>
            </c:ext>
          </c:extLst>
        </c:ser>
        <c:ser>
          <c:idx val="1"/>
          <c:order val="1"/>
          <c:tx>
            <c:strRef>
              <c:f>'https://d.docs.live.net/b2132752a35e6ad2/Documents/CareerFoundry Data Analytics Task/Tableau Task/[Blockbuster Database.xlsx]Descriptive Stastics Film'!$A$4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5361306631455786E-3"/>
                  <c:y val="0"/>
                </c:manualLayout>
              </c:layout>
              <c:numFmt formatCode="[$$-409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84-4378-88B2-DE69E31991C0}"/>
                </c:ext>
              </c:extLst>
            </c:dLbl>
            <c:dLbl>
              <c:idx val="3"/>
              <c:numFmt formatCode="[$$-409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584-4378-88B2-DE69E31991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'https://d.docs.live.net/b2132752a35e6ad2/Documents/CareerFoundry Data Analytics Task/Tableau Task/[Blockbuster Database.xlsx]Descriptive Stastics Film'!$B$2:$F$2</c:f>
              <c:strCache>
                <c:ptCount val="5"/>
                <c:pt idx="0">
                  <c:v>Rental_Duration</c:v>
                </c:pt>
                <c:pt idx="1">
                  <c:v>Rental_Rate ($)</c:v>
                </c:pt>
                <c:pt idx="2">
                  <c:v>Length (min)</c:v>
                </c:pt>
                <c:pt idx="3">
                  <c:v>Replacement_Cost</c:v>
                </c:pt>
              </c:strCache>
            </c:strRef>
          </c:cat>
          <c:val>
            <c:numRef>
              <c:f>'https://d.docs.live.net/b2132752a35e6ad2/Documents/CareerFoundry Data Analytics Task/Tableau Task/[Blockbuster Database.xlsx]Descriptive Stastics Film'!$B$4:$F$4</c:f>
              <c:numCache>
                <c:formatCode>General</c:formatCode>
                <c:ptCount val="5"/>
                <c:pt idx="0">
                  <c:v>7</c:v>
                </c:pt>
                <c:pt idx="1">
                  <c:v>4.99</c:v>
                </c:pt>
                <c:pt idx="2">
                  <c:v>185</c:v>
                </c:pt>
                <c:pt idx="3">
                  <c:v>29.99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4-4378-88B2-DE69E31991C0}"/>
            </c:ext>
          </c:extLst>
        </c:ser>
        <c:ser>
          <c:idx val="2"/>
          <c:order val="2"/>
          <c:tx>
            <c:strRef>
              <c:f>'https://d.docs.live.net/b2132752a35e6ad2/Documents/CareerFoundry Data Analytics Task/Tableau Task/[Blockbuster Database.xlsx]Descriptive Stastics Film'!$A$5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361306631456298E-3"/>
                  <c:y val="0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84-4378-88B2-DE69E31991C0}"/>
                </c:ext>
              </c:extLst>
            </c:dLbl>
            <c:dLbl>
              <c:idx val="1"/>
              <c:numFmt formatCode="[$$-409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584-4378-88B2-DE69E31991C0}"/>
                </c:ext>
              </c:extLst>
            </c:dLbl>
            <c:dLbl>
              <c:idx val="2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584-4378-88B2-DE69E31991C0}"/>
                </c:ext>
              </c:extLst>
            </c:dLbl>
            <c:dLbl>
              <c:idx val="3"/>
              <c:numFmt formatCode="[$$-409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584-4378-88B2-DE69E31991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'https://d.docs.live.net/b2132752a35e6ad2/Documents/CareerFoundry Data Analytics Task/Tableau Task/[Blockbuster Database.xlsx]Descriptive Stastics Film'!$B$2:$F$2</c:f>
              <c:strCache>
                <c:ptCount val="5"/>
                <c:pt idx="0">
                  <c:v>Rental_Duration</c:v>
                </c:pt>
                <c:pt idx="1">
                  <c:v>Rental_Rate ($)</c:v>
                </c:pt>
                <c:pt idx="2">
                  <c:v>Length (min)</c:v>
                </c:pt>
                <c:pt idx="3">
                  <c:v>Replacement_Cost</c:v>
                </c:pt>
              </c:strCache>
            </c:strRef>
          </c:cat>
          <c:val>
            <c:numRef>
              <c:f>'https://d.docs.live.net/b2132752a35e6ad2/Documents/CareerFoundry Data Analytics Task/Tableau Task/[Blockbuster Database.xlsx]Descriptive Stastics Film'!$B$5:$F$5</c:f>
              <c:numCache>
                <c:formatCode>General</c:formatCode>
                <c:ptCount val="5"/>
                <c:pt idx="0">
                  <c:v>4.99</c:v>
                </c:pt>
                <c:pt idx="1">
                  <c:v>2.98</c:v>
                </c:pt>
                <c:pt idx="2">
                  <c:v>115.27</c:v>
                </c:pt>
                <c:pt idx="3">
                  <c:v>19.98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84-4378-88B2-DE69E31991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9637664"/>
        <c:axId val="1769630464"/>
      </c:barChart>
      <c:catAx>
        <c:axId val="176963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69630464"/>
        <c:crosses val="autoZero"/>
        <c:auto val="1"/>
        <c:lblAlgn val="ctr"/>
        <c:lblOffset val="100"/>
        <c:noMultiLvlLbl val="0"/>
      </c:catAx>
      <c:valAx>
        <c:axId val="17696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6963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Descriptive Statistics of Film</a:t>
            </a:r>
            <a:r>
              <a:rPr lang="en-US" b="1" baseline="0" dirty="0"/>
              <a:t> Rating</a:t>
            </a:r>
            <a:endParaRPr lang="en-DE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'https://d.docs.live.net/b2132752a35e6ad2/Documents/CareerFoundry Data Analytics Task/Tableau Task/[Blockbuster Database.xlsx]Movie Rating'!$B$1</c:f>
              <c:strCache>
                <c:ptCount val="1"/>
                <c:pt idx="0">
                  <c:v>min_rental_duration (days)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'https://d.docs.live.net/b2132752a35e6ad2/Documents/CareerFoundry Data Analytics Task/Tableau Task/[Blockbuster Database.xlsx]Movie Rating'!$A$2:$A$6</c:f>
              <c:strCache>
                <c:ptCount val="5"/>
                <c:pt idx="0">
                  <c:v>PG</c:v>
                </c:pt>
                <c:pt idx="1">
                  <c:v>R</c:v>
                </c:pt>
                <c:pt idx="2">
                  <c:v>NC-17</c:v>
                </c:pt>
                <c:pt idx="3">
                  <c:v>PG-13</c:v>
                </c:pt>
                <c:pt idx="4">
                  <c:v>G</c:v>
                </c:pt>
              </c:strCache>
            </c:strRef>
          </c:cat>
          <c:val>
            <c:numRef>
              <c:f>'https://d.docs.live.net/b2132752a35e6ad2/Documents/CareerFoundry Data Analytics Task/Tableau Task/[Blockbuster Database.xlsx]Movie Rating'!$B$2:$B$6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C-4260-8CBF-A542D095CB46}"/>
            </c:ext>
          </c:extLst>
        </c:ser>
        <c:ser>
          <c:idx val="1"/>
          <c:order val="1"/>
          <c:tx>
            <c:strRef>
              <c:f>'https://d.docs.live.net/b2132752a35e6ad2/Documents/CareerFoundry Data Analytics Task/Tableau Task/[Blockbuster Database.xlsx]Movie Rating'!$C$1</c:f>
              <c:strCache>
                <c:ptCount val="1"/>
                <c:pt idx="0">
                  <c:v>max_rental_duration (days)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'https://d.docs.live.net/b2132752a35e6ad2/Documents/CareerFoundry Data Analytics Task/Tableau Task/[Blockbuster Database.xlsx]Movie Rating'!$A$2:$A$6</c:f>
              <c:strCache>
                <c:ptCount val="5"/>
                <c:pt idx="0">
                  <c:v>PG</c:v>
                </c:pt>
                <c:pt idx="1">
                  <c:v>R</c:v>
                </c:pt>
                <c:pt idx="2">
                  <c:v>NC-17</c:v>
                </c:pt>
                <c:pt idx="3">
                  <c:v>PG-13</c:v>
                </c:pt>
                <c:pt idx="4">
                  <c:v>G</c:v>
                </c:pt>
              </c:strCache>
            </c:strRef>
          </c:cat>
          <c:val>
            <c:numRef>
              <c:f>'https://d.docs.live.net/b2132752a35e6ad2/Documents/CareerFoundry Data Analytics Task/Tableau Task/[Blockbuster Database.xlsx]Movie Rating'!$C$2:$C$6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C-4260-8CBF-A542D095CB46}"/>
            </c:ext>
          </c:extLst>
        </c:ser>
        <c:ser>
          <c:idx val="2"/>
          <c:order val="2"/>
          <c:tx>
            <c:strRef>
              <c:f>'https://d.docs.live.net/b2132752a35e6ad2/Documents/CareerFoundry Data Analytics Task/Tableau Task/[Blockbuster Database.xlsx]Movie Rating'!$D$1</c:f>
              <c:strCache>
                <c:ptCount val="1"/>
                <c:pt idx="0">
                  <c:v>avg_rental_rate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'https://d.docs.live.net/b2132752a35e6ad2/Documents/CareerFoundry Data Analytics Task/Tableau Task/[Blockbuster Database.xlsx]Movie Rating'!$A$2:$A$6</c:f>
              <c:strCache>
                <c:ptCount val="5"/>
                <c:pt idx="0">
                  <c:v>PG</c:v>
                </c:pt>
                <c:pt idx="1">
                  <c:v>R</c:v>
                </c:pt>
                <c:pt idx="2">
                  <c:v>NC-17</c:v>
                </c:pt>
                <c:pt idx="3">
                  <c:v>PG-13</c:v>
                </c:pt>
                <c:pt idx="4">
                  <c:v>G</c:v>
                </c:pt>
              </c:strCache>
            </c:strRef>
          </c:cat>
          <c:val>
            <c:numRef>
              <c:f>'https://d.docs.live.net/b2132752a35e6ad2/Documents/CareerFoundry Data Analytics Task/Tableau Task/[Blockbuster Database.xlsx]Movie Rating'!$D$2:$D$6</c:f>
              <c:numCache>
                <c:formatCode>General</c:formatCode>
                <c:ptCount val="5"/>
                <c:pt idx="0">
                  <c:v>3.0518556701030901</c:v>
                </c:pt>
                <c:pt idx="1">
                  <c:v>2.9387179487179398</c:v>
                </c:pt>
                <c:pt idx="2">
                  <c:v>2.9709523809523799</c:v>
                </c:pt>
                <c:pt idx="3">
                  <c:v>3.0348430493273502</c:v>
                </c:pt>
                <c:pt idx="4">
                  <c:v>2.88887640449438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C-4260-8CBF-A542D095CB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0068447"/>
        <c:axId val="1500068927"/>
      </c:barChart>
      <c:catAx>
        <c:axId val="150006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0068927"/>
        <c:crosses val="autoZero"/>
        <c:auto val="1"/>
        <c:lblAlgn val="ctr"/>
        <c:lblOffset val="100"/>
        <c:noMultiLvlLbl val="0"/>
      </c:catAx>
      <c:valAx>
        <c:axId val="150006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006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10 countries based on total'!$B$1</c:f>
              <c:strCache>
                <c:ptCount val="1"/>
                <c:pt idx="0">
                  <c:v>Total_Revenue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countries based on total'!$A$2:$A$11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'Top 10 countries based on total'!$B$2:$B$11</c:f>
              <c:numCache>
                <c:formatCode>_-[$$-409]* #,##0_ ;_-[$$-409]* \-#,##0\ ;_-[$$-409]* "-"??_ ;_-@_ </c:formatCode>
                <c:ptCount val="10"/>
                <c:pt idx="0">
                  <c:v>6034.78</c:v>
                </c:pt>
                <c:pt idx="1">
                  <c:v>5251.03</c:v>
                </c:pt>
                <c:pt idx="2">
                  <c:v>3685.31</c:v>
                </c:pt>
                <c:pt idx="3">
                  <c:v>3122.51</c:v>
                </c:pt>
                <c:pt idx="4">
                  <c:v>2984.82</c:v>
                </c:pt>
                <c:pt idx="5">
                  <c:v>2919.19</c:v>
                </c:pt>
                <c:pt idx="6">
                  <c:v>2765.62</c:v>
                </c:pt>
                <c:pt idx="7">
                  <c:v>2219.6999999999998</c:v>
                </c:pt>
                <c:pt idx="8">
                  <c:v>1498.49</c:v>
                </c:pt>
                <c:pt idx="9">
                  <c:v>1352.69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8-42B7-9721-D71EB31EE362}"/>
            </c:ext>
          </c:extLst>
        </c:ser>
        <c:ser>
          <c:idx val="1"/>
          <c:order val="1"/>
          <c:tx>
            <c:strRef>
              <c:f>'Top 10 countries based on total'!$C$1</c:f>
              <c:strCache>
                <c:ptCount val="1"/>
                <c:pt idx="0">
                  <c:v>Total_Customers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/>
                    <a:ea typeface="+mn-ea"/>
                    <a:cs typeface="+mn-cs"/>
                  </a:defRPr>
                </a:pPr>
                <a:endParaRPr lang="en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countries based on total'!$A$2:$A$11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'Top 10 countries based on total'!$C$2:$C$11</c:f>
              <c:numCache>
                <c:formatCode>General</c:formatCode>
                <c:ptCount val="10"/>
                <c:pt idx="0">
                  <c:v>60</c:v>
                </c:pt>
                <c:pt idx="1">
                  <c:v>53</c:v>
                </c:pt>
                <c:pt idx="2">
                  <c:v>36</c:v>
                </c:pt>
                <c:pt idx="3">
                  <c:v>31</c:v>
                </c:pt>
                <c:pt idx="4">
                  <c:v>30</c:v>
                </c:pt>
                <c:pt idx="5">
                  <c:v>28</c:v>
                </c:pt>
                <c:pt idx="6">
                  <c:v>28</c:v>
                </c:pt>
                <c:pt idx="7">
                  <c:v>20</c:v>
                </c:pt>
                <c:pt idx="8">
                  <c:v>15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58-42B7-9721-D71EB31EE3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3"/>
        <c:axId val="-2028068768"/>
        <c:axId val="-2028057344"/>
      </c:barChart>
      <c:catAx>
        <c:axId val="-202806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/>
                <a:ea typeface="+mn-ea"/>
                <a:cs typeface="+mn-cs"/>
              </a:defRPr>
            </a:pPr>
            <a:endParaRPr lang="en-DE"/>
          </a:p>
        </c:txPr>
        <c:crossAx val="-2028057344"/>
        <c:crosses val="autoZero"/>
        <c:auto val="1"/>
        <c:lblAlgn val="ctr"/>
        <c:lblOffset val="100"/>
        <c:noMultiLvlLbl val="0"/>
      </c:catAx>
      <c:valAx>
        <c:axId val="-2028057344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crossAx val="-202806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tos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Aptos"/>
        </a:defRPr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tos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Aptos"/>
        </a:defRPr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66729553111408"/>
          <c:y val="2.5223806930146975E-2"/>
          <c:w val="0.86549621476720451"/>
          <c:h val="0.947093390487969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'https://d.docs.live.net/b2132752a35e6ad2/Documents/CareerFoundry Data Analytics Task/Tableau Task/[Blockbuster Database.xlsx]Distribution of Top 10 customer'!$E$1</c:f>
              <c:strCache>
                <c:ptCount val="1"/>
                <c:pt idx="0">
                  <c:v>Total_Revenue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'https://d.docs.live.net/b2132752a35e6ad2/Documents/CareerFoundry Data Analytics Task/Tableau Task/[Blockbuster Database.xlsx]Distribution of Top 10 customer'!$C$2:$C$11</c:f>
              <c:strCache>
                <c:ptCount val="10"/>
                <c:pt idx="0">
                  <c:v>Reunion</c:v>
                </c:pt>
                <c:pt idx="1">
                  <c:v>United States</c:v>
                </c:pt>
                <c:pt idx="2">
                  <c:v>Brazil</c:v>
                </c:pt>
                <c:pt idx="3">
                  <c:v>Netherlands</c:v>
                </c:pt>
                <c:pt idx="4">
                  <c:v>Belarus</c:v>
                </c:pt>
                <c:pt idx="5">
                  <c:v>Iran</c:v>
                </c:pt>
                <c:pt idx="6">
                  <c:v>United States</c:v>
                </c:pt>
                <c:pt idx="7">
                  <c:v>Canada</c:v>
                </c:pt>
                <c:pt idx="8">
                  <c:v>Philippines</c:v>
                </c:pt>
                <c:pt idx="9">
                  <c:v>India</c:v>
                </c:pt>
              </c:strCache>
            </c:strRef>
          </c:cat>
          <c:val>
            <c:numRef>
              <c:f>'https://d.docs.live.net/b2132752a35e6ad2/Documents/CareerFoundry Data Analytics Task/Tableau Task/[Blockbuster Database.xlsx]Distribution of Top 10 customer'!$E$2:$E$11</c:f>
              <c:numCache>
                <c:formatCode>General</c:formatCode>
                <c:ptCount val="10"/>
                <c:pt idx="0">
                  <c:v>211.55</c:v>
                </c:pt>
                <c:pt idx="1">
                  <c:v>208.58</c:v>
                </c:pt>
                <c:pt idx="2">
                  <c:v>194.61</c:v>
                </c:pt>
                <c:pt idx="3">
                  <c:v>191.62</c:v>
                </c:pt>
                <c:pt idx="4">
                  <c:v>189.6</c:v>
                </c:pt>
                <c:pt idx="5">
                  <c:v>183.63</c:v>
                </c:pt>
                <c:pt idx="6">
                  <c:v>167.67</c:v>
                </c:pt>
                <c:pt idx="7">
                  <c:v>167.62</c:v>
                </c:pt>
                <c:pt idx="8">
                  <c:v>166.61</c:v>
                </c:pt>
                <c:pt idx="9">
                  <c:v>162.66999999999999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1-4AA8-86E6-0EE42B3541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0041567"/>
        <c:axId val="1500060287"/>
      </c:barChart>
      <c:catAx>
        <c:axId val="150004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0060287"/>
        <c:crosses val="autoZero"/>
        <c:auto val="1"/>
        <c:lblAlgn val="ctr"/>
        <c:lblOffset val="100"/>
        <c:noMultiLvlLbl val="0"/>
      </c:catAx>
      <c:valAx>
        <c:axId val="1500060287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004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87476-D295-4DDE-BAFD-12034026E398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59E9F-21D7-41D9-BB03-091E32153A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583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59E9F-21D7-41D9-BB03-091E32153A5F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3758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59E9F-21D7-41D9-BB03-091E32153A5F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4971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59E9F-21D7-41D9-BB03-091E32153A5F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911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29D4-6BA9-AF52-D5C5-DC997C92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F416-D2E4-C8B0-8CF6-396F6DF1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EA74-C1F0-DAD8-0DF3-C64653CA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E4B7-A070-89BB-EDAA-59E02D65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1F6B-CE54-9648-D406-10F2600C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DB0B-0851-CC08-3603-6B6CB1B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061C-F4AC-8D0A-0793-2D71BE24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58E5-2D69-5532-80EC-F0CED82C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0796-0688-ED3B-7C07-D0805EE0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64A0-11DA-1BD8-6C73-C06F5938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10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AC18F-7D05-B770-82AE-AB484AF2C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63CD7-C3F6-AEBC-1F54-B9E6C5BB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21EF-9A78-8F11-30C1-4797BB81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A921-50F6-CD51-E524-3351F541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9E23-1601-7586-6F71-D8D5AF1A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616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4D9C-0551-359E-455B-B78DB80B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642F-1C15-D3D4-C7D0-C0E42709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77CB-E09D-6B16-90CA-CDF5DC5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C701-C1BC-4218-61B3-B5CAFC2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D5D9-0394-8BD1-42D0-E4FEC729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27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86D4-393D-8D95-0880-BC658027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37EF-F694-001C-B209-3E9AAAEA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DEC6-FDB2-72EB-412C-07C1422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6398-30DD-3CDE-7013-23DF0312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B089-259E-894A-4AE3-28BDA433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66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1A42-0451-4520-8EE2-41825B81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0F45-68EE-B889-40AC-827DDCCA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A136-C1E0-5D3F-EC55-FF5DCC45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7C12-5F98-D6E6-EC80-7264F7C6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387A-B514-280E-6D03-6348187E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7EB48-FE8A-8823-4925-41047AB2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340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E1FA-8845-FF49-CCCD-E5CC06D8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932D-12F4-690C-75C9-20CF7579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4732-9EEE-D4BB-337F-78BDF103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40A45-6FD4-1418-C48A-2983CDCC0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0793D-3B65-073D-A3C0-EBEFD250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A7794-5C60-0068-A0C3-2CCF8344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49DFC-42D4-285D-D60A-F6AD34B7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5AE33-ECC4-2A31-80E5-3B6CA57B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30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34B7-81C9-B62E-E0E1-F31BAE43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5F8D4-17C4-011C-9777-7282BF3E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632D9-1B01-6E3D-05D4-CF3F5202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E459A-BDAE-1898-1C75-BE1CA14D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00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36A3D-AF54-D9F5-4A38-DCB07E44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2AC20-951A-4256-D593-EBCE7D23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498F-B222-6085-477B-F796D890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15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3E0B-A641-3097-BECA-76988C72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1329-AC7A-A3B6-9E67-13CA7772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E6F4E-0198-58C6-0C6D-CBF3A1D8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2709-A724-FF16-314C-F9FFE70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5F2C-E515-43E3-5447-EDDD9B21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1AF96-E15C-9525-7574-6CEC2502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748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184C-B3FB-C17A-7DB1-F30DC989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7D93A-5B34-1D57-BA03-E6BE774B2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E3F89-7FCE-D76F-E300-A1E2E52B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F2F5-0428-70A0-55C6-BE16CE26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D316-7202-2539-4FFC-1600DD02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16A38-FA36-9CE6-1DD6-3658DED9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431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665DB-97EA-EC20-3449-DD96BC36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FBC9-BFA8-A899-0034-25781FFD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75A2-83B2-F910-E28E-59D259CB2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97138-0F7B-4108-966C-B319D75DB63B}" type="datetimeFigureOut">
              <a:rPr lang="x-none" smtClean="0"/>
              <a:t>19/05/2024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6862-5154-C188-CA19-53D7A22AA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9DE3-9E93-C0E6-7BF6-BA1343B9A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59983-8E8D-4903-B5CB-74ACAA1EF8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539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4AB952-F1FF-7B21-2CB1-8136551DB9B4}"/>
              </a:ext>
            </a:extLst>
          </p:cNvPr>
          <p:cNvSpPr/>
          <p:nvPr/>
        </p:nvSpPr>
        <p:spPr>
          <a:xfrm>
            <a:off x="0" y="0"/>
            <a:ext cx="5964702" cy="685799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031D1-8143-B421-2C02-5020010F0725}"/>
              </a:ext>
            </a:extLst>
          </p:cNvPr>
          <p:cNvSpPr/>
          <p:nvPr/>
        </p:nvSpPr>
        <p:spPr>
          <a:xfrm>
            <a:off x="0" y="3986213"/>
            <a:ext cx="6429375" cy="857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F7658-9D9D-80B7-5F81-AD188CFA4D0F}"/>
              </a:ext>
            </a:extLst>
          </p:cNvPr>
          <p:cNvSpPr txBox="1"/>
          <p:nvPr/>
        </p:nvSpPr>
        <p:spPr>
          <a:xfrm>
            <a:off x="428628" y="4184005"/>
            <a:ext cx="531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x-non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A79E-1A8D-D49E-283E-6C816FB20B85}"/>
              </a:ext>
            </a:extLst>
          </p:cNvPr>
          <p:cNvSpPr txBox="1"/>
          <p:nvPr/>
        </p:nvSpPr>
        <p:spPr>
          <a:xfrm>
            <a:off x="6619876" y="2359397"/>
            <a:ext cx="5314949" cy="94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Unleashing </a:t>
            </a:r>
            <a:r>
              <a:rPr lang="en-US" sz="2800" dirty="0" err="1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Rockbuster's</a:t>
            </a:r>
            <a:r>
              <a:rPr lang="en-US" sz="28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Online Dominance</a:t>
            </a:r>
            <a:endParaRPr lang="x-none" sz="28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BA59B-F2FE-8341-3A57-D3DD5F9306A6}"/>
              </a:ext>
            </a:extLst>
          </p:cNvPr>
          <p:cNvSpPr txBox="1"/>
          <p:nvPr/>
        </p:nvSpPr>
        <p:spPr>
          <a:xfrm>
            <a:off x="257175" y="1520777"/>
            <a:ext cx="5486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 Black" panose="020B0A04020102020204" pitchFamily="34" charset="0"/>
              </a:rPr>
              <a:t>ROCKBUSTER STEALTH LLC</a:t>
            </a:r>
            <a:endParaRPr lang="x-none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F77D-68F0-83B0-6389-9BBF3DD8DCDB}"/>
              </a:ext>
            </a:extLst>
          </p:cNvPr>
          <p:cNvSpPr txBox="1"/>
          <p:nvPr/>
        </p:nvSpPr>
        <p:spPr>
          <a:xfrm>
            <a:off x="6619875" y="3428999"/>
            <a:ext cx="53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strategic blueprint for video rental supremacy</a:t>
            </a:r>
            <a:endParaRPr lang="x-non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A122-7F9C-0770-29E4-0BED45B71447}"/>
              </a:ext>
            </a:extLst>
          </p:cNvPr>
          <p:cNvSpPr txBox="1"/>
          <p:nvPr/>
        </p:nvSpPr>
        <p:spPr>
          <a:xfrm>
            <a:off x="6429375" y="5867398"/>
            <a:ext cx="5314949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immersion Exercise 3.10</a:t>
            </a:r>
            <a:endParaRPr lang="x-none" sz="1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Date: 07.05.2024</a:t>
            </a:r>
            <a:endParaRPr lang="x-none" sz="1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91369-59E0-01CA-0F72-116FC4CE7220}"/>
              </a:ext>
            </a:extLst>
          </p:cNvPr>
          <p:cNvSpPr txBox="1"/>
          <p:nvPr/>
        </p:nvSpPr>
        <p:spPr>
          <a:xfrm>
            <a:off x="342901" y="5867398"/>
            <a:ext cx="5314949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Name: Adewale </a:t>
            </a:r>
            <a:r>
              <a:rPr lang="en-US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Omotosho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Amao</a:t>
            </a:r>
            <a:endParaRPr lang="x-none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5CBCA-16EE-C3E6-2436-2EE632EDEF2C}"/>
              </a:ext>
            </a:extLst>
          </p:cNvPr>
          <p:cNvSpPr/>
          <p:nvPr/>
        </p:nvSpPr>
        <p:spPr>
          <a:xfrm>
            <a:off x="9586919" y="348324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07523B-74E9-284A-B7A6-FF3F1D1F5FF0}"/>
              </a:ext>
            </a:extLst>
          </p:cNvPr>
          <p:cNvSpPr/>
          <p:nvPr/>
        </p:nvSpPr>
        <p:spPr>
          <a:xfrm>
            <a:off x="10086976" y="348324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8069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D60E9A-A077-7B20-1BEE-864213173517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4A0442-BDF8-47BE-471A-843DB42FEEB4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E848C-BEFD-3D4D-D3AA-939A58182C1A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2402E-17BB-99AA-7141-D2C565718400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1247AF-819C-E890-99A1-7BAC0D350916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D454-28C4-AF7F-4714-21475C08EC5A}"/>
              </a:ext>
            </a:extLst>
          </p:cNvPr>
          <p:cNvSpPr txBox="1"/>
          <p:nvPr/>
        </p:nvSpPr>
        <p:spPr>
          <a:xfrm>
            <a:off x="700089" y="671513"/>
            <a:ext cx="7239226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4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High-Value Customer Spotlight</a:t>
            </a:r>
            <a:endParaRPr lang="x-none" sz="24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98502F-319B-9EC1-C4FE-B044CB1280DD}"/>
              </a:ext>
            </a:extLst>
          </p:cNvPr>
          <p:cNvGrpSpPr/>
          <p:nvPr/>
        </p:nvGrpSpPr>
        <p:grpSpPr>
          <a:xfrm>
            <a:off x="700089" y="5704475"/>
            <a:ext cx="9587816" cy="913212"/>
            <a:chOff x="8435302" y="2534504"/>
            <a:chExt cx="6298643" cy="125931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AA96AB-3F4D-B974-D451-19C2FB5BC11E}"/>
                </a:ext>
              </a:extLst>
            </p:cNvPr>
            <p:cNvSpPr/>
            <p:nvPr/>
          </p:nvSpPr>
          <p:spPr>
            <a:xfrm>
              <a:off x="8435302" y="2961957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BB6B3D-068D-BA36-2393-493B2F19E2D7}"/>
                </a:ext>
              </a:extLst>
            </p:cNvPr>
            <p:cNvGrpSpPr/>
            <p:nvPr/>
          </p:nvGrpSpPr>
          <p:grpSpPr>
            <a:xfrm>
              <a:off x="8509213" y="2534504"/>
              <a:ext cx="6224732" cy="1259312"/>
              <a:chOff x="5011375" y="1618578"/>
              <a:chExt cx="12189717" cy="129875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D65123F-C8B8-ADBA-4442-1F961FBAF476}"/>
                  </a:ext>
                </a:extLst>
              </p:cNvPr>
              <p:cNvSpPr/>
              <p:nvPr/>
            </p:nvSpPr>
            <p:spPr>
              <a:xfrm flipH="1">
                <a:off x="5158992" y="1618578"/>
                <a:ext cx="68861" cy="11120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F00186-3486-B536-5FFE-EFAE64E68593}"/>
                  </a:ext>
                </a:extLst>
              </p:cNvPr>
              <p:cNvSpPr/>
              <p:nvPr/>
            </p:nvSpPr>
            <p:spPr>
              <a:xfrm>
                <a:off x="5011375" y="1905286"/>
                <a:ext cx="333375" cy="3357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B173F-3959-8A13-C896-AFACF8B42BFC}"/>
                  </a:ext>
                </a:extLst>
              </p:cNvPr>
              <p:cNvSpPr txBox="1"/>
              <p:nvPr/>
            </p:nvSpPr>
            <p:spPr>
              <a:xfrm>
                <a:off x="5688831" y="1719453"/>
                <a:ext cx="11512261" cy="119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Eleanor Hunt from Réunion leads with $212 revenue.</a:t>
                </a:r>
                <a:endPara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Two high-value customers from </a:t>
                </a:r>
                <a:r>
                  <a:rPr lang="en-GB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GB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AE2A77A-3DB1-AB10-CB9E-64DCB1939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55644"/>
              </p:ext>
            </p:extLst>
          </p:nvPr>
        </p:nvGraphicFramePr>
        <p:xfrm>
          <a:off x="812597" y="1364456"/>
          <a:ext cx="9229725" cy="412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712A00A-B319-4AEB-AD24-5908EFC3F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064721"/>
              </p:ext>
            </p:extLst>
          </p:nvPr>
        </p:nvGraphicFramePr>
        <p:xfrm>
          <a:off x="980870" y="1423183"/>
          <a:ext cx="8357922" cy="407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972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3120B135-1FBE-2AFA-8CE4-8CC205315C2F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96866-1C85-D53A-57FB-C635523CF9FF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6F0A73-1211-D35E-316A-93CBE97949EE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B6C489-02FC-F23D-622B-EB196C1277BA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05D0182-53CC-A84C-C12E-D8E54D51ECDF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9267DC-B33D-F218-1457-E5DE5AA07697}"/>
              </a:ext>
            </a:extLst>
          </p:cNvPr>
          <p:cNvSpPr/>
          <p:nvPr/>
        </p:nvSpPr>
        <p:spPr>
          <a:xfrm>
            <a:off x="5210166" y="1528764"/>
            <a:ext cx="114300" cy="467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760682-E7A1-BFC5-DC0C-951B834EC67B}"/>
              </a:ext>
            </a:extLst>
          </p:cNvPr>
          <p:cNvSpPr/>
          <p:nvPr/>
        </p:nvSpPr>
        <p:spPr>
          <a:xfrm>
            <a:off x="5100628" y="1935951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902215-3352-ABA4-70E7-87DA90822BE2}"/>
              </a:ext>
            </a:extLst>
          </p:cNvPr>
          <p:cNvSpPr txBox="1"/>
          <p:nvPr/>
        </p:nvSpPr>
        <p:spPr>
          <a:xfrm>
            <a:off x="700088" y="671513"/>
            <a:ext cx="378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b="1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</a:t>
            </a:r>
            <a:endParaRPr lang="x-none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E60298-13E7-D934-3654-EC1218C4E0BA}"/>
              </a:ext>
            </a:extLst>
          </p:cNvPr>
          <p:cNvSpPr txBox="1"/>
          <p:nvPr/>
        </p:nvSpPr>
        <p:spPr>
          <a:xfrm>
            <a:off x="5543541" y="1744408"/>
            <a:ext cx="5821145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Top-revenue movies: Telegraph Voyage &amp; Zorro Ark - Adventure &amp; Drama are customer favourites.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50F10B-E9B3-7BD8-C21F-615D9D931DAF}"/>
              </a:ext>
            </a:extLst>
          </p:cNvPr>
          <p:cNvSpPr/>
          <p:nvPr/>
        </p:nvSpPr>
        <p:spPr>
          <a:xfrm>
            <a:off x="5114915" y="2793209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AF217-0E10-32D4-9F92-FFA026B2D959}"/>
              </a:ext>
            </a:extLst>
          </p:cNvPr>
          <p:cNvSpPr txBox="1"/>
          <p:nvPr/>
        </p:nvSpPr>
        <p:spPr>
          <a:xfrm>
            <a:off x="5543540" y="2652495"/>
            <a:ext cx="582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Bottom-revenue movies: Texas Watch &amp; Oklahoma Jumanji – open marketing opportunities.</a:t>
            </a:r>
            <a:endParaRPr lang="x-none" sz="2000" dirty="0">
              <a:latin typeface="Arial Black" panose="020B0A040201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D7C229-9704-C058-47A8-79DC487E5760}"/>
              </a:ext>
            </a:extLst>
          </p:cNvPr>
          <p:cNvSpPr/>
          <p:nvPr/>
        </p:nvSpPr>
        <p:spPr>
          <a:xfrm>
            <a:off x="5100627" y="3728180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228D85-818A-6722-33A0-FF0158EED697}"/>
              </a:ext>
            </a:extLst>
          </p:cNvPr>
          <p:cNvSpPr/>
          <p:nvPr/>
        </p:nvSpPr>
        <p:spPr>
          <a:xfrm>
            <a:off x="5114914" y="4646999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434CFF-29B1-5CDA-7774-09635C3D3C13}"/>
              </a:ext>
            </a:extLst>
          </p:cNvPr>
          <p:cNvSpPr/>
          <p:nvPr/>
        </p:nvSpPr>
        <p:spPr>
          <a:xfrm>
            <a:off x="5100627" y="5545326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39265C-959C-AAE9-7BC5-E5B362EA73C7}"/>
              </a:ext>
            </a:extLst>
          </p:cNvPr>
          <p:cNvSpPr txBox="1"/>
          <p:nvPr/>
        </p:nvSpPr>
        <p:spPr>
          <a:xfrm>
            <a:off x="5543540" y="3570392"/>
            <a:ext cx="5243523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Revenue Genres: Sports &amp; Sci-Fi - Action &amp; Futuristic Preference.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59DF52-CF66-5C22-50BE-AD0578B86611}"/>
              </a:ext>
            </a:extLst>
          </p:cNvPr>
          <p:cNvSpPr txBox="1"/>
          <p:nvPr/>
        </p:nvSpPr>
        <p:spPr>
          <a:xfrm>
            <a:off x="5557827" y="4434283"/>
            <a:ext cx="5243523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Revenue Markets: India, China, USA - Priority for marketing &amp; expansion.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55700-E268-A23F-AEE6-341584FA16A9}"/>
              </a:ext>
            </a:extLst>
          </p:cNvPr>
          <p:cNvSpPr txBox="1"/>
          <p:nvPr/>
        </p:nvSpPr>
        <p:spPr>
          <a:xfrm>
            <a:off x="5572114" y="5362323"/>
            <a:ext cx="5243523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Eleanor Hunt &amp; Karl Seal are key revenue drivers. - Nurture Relationships for Growth.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 descr="A movie clapper board and popcorn&#10;&#10;Description automatically generated">
            <a:extLst>
              <a:ext uri="{FF2B5EF4-FFF2-40B4-BE49-F238E27FC236}">
                <a16:creationId xmlns:a16="http://schemas.microsoft.com/office/drawing/2014/main" id="{1F5BFCAA-F227-192D-33A8-E18B74D5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7" y="1681595"/>
            <a:ext cx="5243523" cy="44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3120B135-1FBE-2AFA-8CE4-8CC205315C2F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96866-1C85-D53A-57FB-C635523CF9FF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6F0A73-1211-D35E-316A-93CBE97949EE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B6C489-02FC-F23D-622B-EB196C1277BA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05D0182-53CC-A84C-C12E-D8E54D51ECDF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9267DC-B33D-F218-1457-E5DE5AA07697}"/>
              </a:ext>
            </a:extLst>
          </p:cNvPr>
          <p:cNvSpPr/>
          <p:nvPr/>
        </p:nvSpPr>
        <p:spPr>
          <a:xfrm>
            <a:off x="838197" y="1451895"/>
            <a:ext cx="114300" cy="467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760682-E7A1-BFC5-DC0C-951B834EC67B}"/>
              </a:ext>
            </a:extLst>
          </p:cNvPr>
          <p:cNvSpPr/>
          <p:nvPr/>
        </p:nvSpPr>
        <p:spPr>
          <a:xfrm>
            <a:off x="728659" y="1859082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902215-3352-ABA4-70E7-87DA90822BE2}"/>
              </a:ext>
            </a:extLst>
          </p:cNvPr>
          <p:cNvSpPr txBox="1"/>
          <p:nvPr/>
        </p:nvSpPr>
        <p:spPr>
          <a:xfrm>
            <a:off x="700088" y="671513"/>
            <a:ext cx="378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b="1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endParaRPr lang="x-none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E60298-13E7-D934-3654-EC1218C4E0BA}"/>
              </a:ext>
            </a:extLst>
          </p:cNvPr>
          <p:cNvSpPr txBox="1"/>
          <p:nvPr/>
        </p:nvSpPr>
        <p:spPr>
          <a:xfrm>
            <a:off x="1171572" y="1682054"/>
            <a:ext cx="7232199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Genre-targeted marketing with focus on Sports &amp; Sci-Fi, using personalized promotions for customer retention.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50F10B-E9B3-7BD8-C21F-615D9D931DAF}"/>
              </a:ext>
            </a:extLst>
          </p:cNvPr>
          <p:cNvSpPr/>
          <p:nvPr/>
        </p:nvSpPr>
        <p:spPr>
          <a:xfrm>
            <a:off x="742946" y="2716340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AF217-0E10-32D4-9F92-FFA026B2D959}"/>
              </a:ext>
            </a:extLst>
          </p:cNvPr>
          <p:cNvSpPr txBox="1"/>
          <p:nvPr/>
        </p:nvSpPr>
        <p:spPr>
          <a:xfrm>
            <a:off x="1171571" y="2575626"/>
            <a:ext cx="7493458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Customize content and marketing strategies for customers in </a:t>
            </a:r>
            <a:r>
              <a:rPr lang="x-non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Markets</a:t>
            </a: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like India, China, USA, to boost engagement &amp; loyalty.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D7C229-9704-C058-47A8-79DC487E5760}"/>
              </a:ext>
            </a:extLst>
          </p:cNvPr>
          <p:cNvSpPr/>
          <p:nvPr/>
        </p:nvSpPr>
        <p:spPr>
          <a:xfrm>
            <a:off x="728658" y="3651311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228D85-818A-6722-33A0-FF0158EED697}"/>
              </a:ext>
            </a:extLst>
          </p:cNvPr>
          <p:cNvSpPr/>
          <p:nvPr/>
        </p:nvSpPr>
        <p:spPr>
          <a:xfrm>
            <a:off x="742945" y="4570130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434CFF-29B1-5CDA-7774-09635C3D3C13}"/>
              </a:ext>
            </a:extLst>
          </p:cNvPr>
          <p:cNvSpPr/>
          <p:nvPr/>
        </p:nvSpPr>
        <p:spPr>
          <a:xfrm>
            <a:off x="728658" y="5468457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39265C-959C-AAE9-7BC5-E5B362EA73C7}"/>
              </a:ext>
            </a:extLst>
          </p:cNvPr>
          <p:cNvSpPr txBox="1"/>
          <p:nvPr/>
        </p:nvSpPr>
        <p:spPr>
          <a:xfrm>
            <a:off x="1171571" y="3493523"/>
            <a:ext cx="7493458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Reward </a:t>
            </a:r>
            <a:r>
              <a:rPr lang="x-none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high-value</a:t>
            </a:r>
            <a:r>
              <a:rPr lang="x-non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customers through loyalty programs to boost retention &amp; lifetime value.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59DF52-CF66-5C22-50BE-AD0578B86611}"/>
              </a:ext>
            </a:extLst>
          </p:cNvPr>
          <p:cNvSpPr txBox="1"/>
          <p:nvPr/>
        </p:nvSpPr>
        <p:spPr>
          <a:xfrm>
            <a:off x="1185858" y="4226787"/>
            <a:ext cx="7493458" cy="106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 to expand top genres and trim underperforming titles by regular update of movie catalogue based on customer preferences and market trends.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55700-E268-A23F-AEE6-341584FA16A9}"/>
              </a:ext>
            </a:extLst>
          </p:cNvPr>
          <p:cNvSpPr txBox="1"/>
          <p:nvPr/>
        </p:nvSpPr>
        <p:spPr>
          <a:xfrm>
            <a:off x="1200145" y="5285454"/>
            <a:ext cx="7350584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a smart pricing based on film ratings &amp; rental duration trends. Flexibility for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0563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3120B135-1FBE-2AFA-8CE4-8CC205315C2F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96866-1C85-D53A-57FB-C635523CF9FF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6F0A73-1211-D35E-316A-93CBE97949EE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B6C489-02FC-F23D-622B-EB196C1277BA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05D0182-53CC-A84C-C12E-D8E54D51ECDF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9267DC-B33D-F218-1457-E5DE5AA07697}"/>
              </a:ext>
            </a:extLst>
          </p:cNvPr>
          <p:cNvSpPr/>
          <p:nvPr/>
        </p:nvSpPr>
        <p:spPr>
          <a:xfrm>
            <a:off x="838197" y="1698634"/>
            <a:ext cx="114300" cy="467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760682-E7A1-BFC5-DC0C-951B834EC67B}"/>
              </a:ext>
            </a:extLst>
          </p:cNvPr>
          <p:cNvSpPr/>
          <p:nvPr/>
        </p:nvSpPr>
        <p:spPr>
          <a:xfrm>
            <a:off x="728659" y="2105821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902215-3352-ABA4-70E7-87DA90822BE2}"/>
              </a:ext>
            </a:extLst>
          </p:cNvPr>
          <p:cNvSpPr txBox="1"/>
          <p:nvPr/>
        </p:nvSpPr>
        <p:spPr>
          <a:xfrm>
            <a:off x="700088" y="671513"/>
            <a:ext cx="8605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b="1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Launching Strategy for </a:t>
            </a:r>
            <a:r>
              <a:rPr lang="x-none" sz="2400" b="1" dirty="0" err="1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Rockbuster</a:t>
            </a:r>
            <a:r>
              <a:rPr lang="x-none" sz="2400" b="1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Online Video Services</a:t>
            </a:r>
            <a:endParaRPr lang="x-none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E60298-13E7-D934-3654-EC1218C4E0BA}"/>
              </a:ext>
            </a:extLst>
          </p:cNvPr>
          <p:cNvSpPr txBox="1"/>
          <p:nvPr/>
        </p:nvSpPr>
        <p:spPr>
          <a:xfrm>
            <a:off x="1171572" y="2044907"/>
            <a:ext cx="7232199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Promote popular film categories and customer favourites.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50F10B-E9B3-7BD8-C21F-615D9D931DAF}"/>
              </a:ext>
            </a:extLst>
          </p:cNvPr>
          <p:cNvSpPr/>
          <p:nvPr/>
        </p:nvSpPr>
        <p:spPr>
          <a:xfrm>
            <a:off x="742946" y="2963079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AF217-0E10-32D4-9F92-FFA026B2D959}"/>
              </a:ext>
            </a:extLst>
          </p:cNvPr>
          <p:cNvSpPr txBox="1"/>
          <p:nvPr/>
        </p:nvSpPr>
        <p:spPr>
          <a:xfrm>
            <a:off x="1171571" y="2923965"/>
            <a:ext cx="7493458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high-value countries with largest customer base.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D7C229-9704-C058-47A8-79DC487E5760}"/>
              </a:ext>
            </a:extLst>
          </p:cNvPr>
          <p:cNvSpPr/>
          <p:nvPr/>
        </p:nvSpPr>
        <p:spPr>
          <a:xfrm>
            <a:off x="728658" y="3898050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228D85-818A-6722-33A0-FF0158EED697}"/>
              </a:ext>
            </a:extLst>
          </p:cNvPr>
          <p:cNvSpPr/>
          <p:nvPr/>
        </p:nvSpPr>
        <p:spPr>
          <a:xfrm>
            <a:off x="742945" y="4816869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434CFF-29B1-5CDA-7774-09635C3D3C13}"/>
              </a:ext>
            </a:extLst>
          </p:cNvPr>
          <p:cNvSpPr/>
          <p:nvPr/>
        </p:nvSpPr>
        <p:spPr>
          <a:xfrm>
            <a:off x="728658" y="5715196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39265C-959C-AAE9-7BC5-E5B362EA73C7}"/>
              </a:ext>
            </a:extLst>
          </p:cNvPr>
          <p:cNvSpPr txBox="1"/>
          <p:nvPr/>
        </p:nvSpPr>
        <p:spPr>
          <a:xfrm>
            <a:off x="1171571" y="3696720"/>
            <a:ext cx="7493458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Customize offers per country according to customer behaviour and preferences.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59DF52-CF66-5C22-50BE-AD0578B86611}"/>
              </a:ext>
            </a:extLst>
          </p:cNvPr>
          <p:cNvSpPr txBox="1"/>
          <p:nvPr/>
        </p:nvSpPr>
        <p:spPr>
          <a:xfrm>
            <a:off x="1185858" y="4647698"/>
            <a:ext cx="7493458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 in a user-friendly interface to enhance user experience and engagement.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55700-E268-A23F-AEE6-341584FA16A9}"/>
              </a:ext>
            </a:extLst>
          </p:cNvPr>
          <p:cNvSpPr txBox="1"/>
          <p:nvPr/>
        </p:nvSpPr>
        <p:spPr>
          <a:xfrm>
            <a:off x="1200145" y="5546707"/>
            <a:ext cx="7350584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</a:t>
            </a:r>
            <a:r>
              <a:rPr lang="x-none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KPIs</a:t>
            </a:r>
            <a:r>
              <a: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Monitor acquisition, retention, revenue to assess launch strategy impact.</a:t>
            </a:r>
          </a:p>
        </p:txBody>
      </p:sp>
    </p:spTree>
    <p:extLst>
      <p:ext uri="{BB962C8B-B14F-4D97-AF65-F5344CB8AC3E}">
        <p14:creationId xmlns:p14="http://schemas.microsoft.com/office/powerpoint/2010/main" val="50593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B10875-BC99-31EA-7A08-A4B351D0BC74}"/>
              </a:ext>
            </a:extLst>
          </p:cNvPr>
          <p:cNvSpPr/>
          <p:nvPr/>
        </p:nvSpPr>
        <p:spPr>
          <a:xfrm>
            <a:off x="0" y="0"/>
            <a:ext cx="5964702" cy="685799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A1D139-1CC8-B7B7-DF96-B4B8AB09004F}"/>
              </a:ext>
            </a:extLst>
          </p:cNvPr>
          <p:cNvSpPr/>
          <p:nvPr/>
        </p:nvSpPr>
        <p:spPr>
          <a:xfrm rot="16429425">
            <a:off x="-2182967" y="2938531"/>
            <a:ext cx="6512856" cy="857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B654B-C01C-F86E-E0BF-EBB176837E6D}"/>
              </a:ext>
            </a:extLst>
          </p:cNvPr>
          <p:cNvSpPr txBox="1"/>
          <p:nvPr/>
        </p:nvSpPr>
        <p:spPr>
          <a:xfrm rot="16402462">
            <a:off x="-1584013" y="3013502"/>
            <a:ext cx="5314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Unleashing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Rockbuster's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Online Dominance</a:t>
            </a:r>
            <a:endParaRPr lang="x-non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00EAF-86A6-0E3A-DB75-B63E1D7A8AC0}"/>
              </a:ext>
            </a:extLst>
          </p:cNvPr>
          <p:cNvSpPr txBox="1"/>
          <p:nvPr/>
        </p:nvSpPr>
        <p:spPr>
          <a:xfrm>
            <a:off x="6619876" y="2359397"/>
            <a:ext cx="5314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x-none" sz="66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13442-8984-FD78-1D03-1C6E2A5C49A2}"/>
              </a:ext>
            </a:extLst>
          </p:cNvPr>
          <p:cNvSpPr txBox="1"/>
          <p:nvPr/>
        </p:nvSpPr>
        <p:spPr>
          <a:xfrm>
            <a:off x="1253622" y="2828834"/>
            <a:ext cx="471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 Black" panose="020B0A04020102020204" pitchFamily="34" charset="0"/>
              </a:rPr>
              <a:t>ROCKBUSTER STEALTH LLC</a:t>
            </a:r>
            <a:endParaRPr lang="x-none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D6B3D-BC11-28EA-BB01-842F51E143D7}"/>
              </a:ext>
            </a:extLst>
          </p:cNvPr>
          <p:cNvSpPr txBox="1"/>
          <p:nvPr/>
        </p:nvSpPr>
        <p:spPr>
          <a:xfrm>
            <a:off x="6619875" y="5482520"/>
            <a:ext cx="53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strategic blueprint for video rental supremacy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9C64-1902-5302-EEA3-3103BC5B4931}"/>
              </a:ext>
            </a:extLst>
          </p:cNvPr>
          <p:cNvSpPr txBox="1"/>
          <p:nvPr/>
        </p:nvSpPr>
        <p:spPr>
          <a:xfrm>
            <a:off x="6429375" y="5867398"/>
            <a:ext cx="5314949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immersion Exercise 3.10</a:t>
            </a:r>
            <a:endParaRPr lang="x-none" sz="1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Date: 07.05.2024</a:t>
            </a:r>
            <a:endParaRPr lang="x-none" sz="1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11AF23-42DD-BA94-FDFB-15271CC1C45B}"/>
              </a:ext>
            </a:extLst>
          </p:cNvPr>
          <p:cNvSpPr/>
          <p:nvPr/>
        </p:nvSpPr>
        <p:spPr>
          <a:xfrm>
            <a:off x="9586919" y="348324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7342-B7ED-102F-2D06-82C9D04E74A1}"/>
              </a:ext>
            </a:extLst>
          </p:cNvPr>
          <p:cNvSpPr/>
          <p:nvPr/>
        </p:nvSpPr>
        <p:spPr>
          <a:xfrm>
            <a:off x="10086976" y="348324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8D726-6452-4FE1-C937-02417AF19099}"/>
              </a:ext>
            </a:extLst>
          </p:cNvPr>
          <p:cNvSpPr txBox="1"/>
          <p:nvPr/>
        </p:nvSpPr>
        <p:spPr>
          <a:xfrm>
            <a:off x="1506506" y="4685699"/>
            <a:ext cx="4205312" cy="1962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Tools: PostgreSQL for data management and Tableau for visualization.</a:t>
            </a:r>
            <a:endParaRPr lang="x-none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Tableau Link: https://public.tableau.com/shared/4GT83FW4P?:display_count=n&amp;:origin=viz_share_link</a:t>
            </a:r>
            <a:endParaRPr lang="x-none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sitting next to a phone&#10;&#10;Description automatically generated">
            <a:extLst>
              <a:ext uri="{FF2B5EF4-FFF2-40B4-BE49-F238E27FC236}">
                <a16:creationId xmlns:a16="http://schemas.microsoft.com/office/drawing/2014/main" id="{BC6E5C48-4C5A-B0A2-22EC-FF08A6949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91" y="2497338"/>
            <a:ext cx="3698001" cy="369800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A785584-C943-F027-891E-53DBCDD2FCA1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E7BE44-9F7D-B522-8E51-C4344CF2ECC3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4247F-BDEB-4661-46C0-8EBEE571C462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F5020-7E44-6867-3BFF-6B0F3BC0BE49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085116-9124-897F-AA16-1C56F779BE27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81FFC-FBC1-77C6-6C0C-18DFD6DA4663}"/>
              </a:ext>
            </a:extLst>
          </p:cNvPr>
          <p:cNvSpPr txBox="1"/>
          <p:nvPr/>
        </p:nvSpPr>
        <p:spPr>
          <a:xfrm>
            <a:off x="742951" y="662660"/>
            <a:ext cx="471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  <a:endParaRPr lang="x-none" sz="2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30843-DF29-8BC1-B0CF-4E9C31F715AA}"/>
              </a:ext>
            </a:extLst>
          </p:cNvPr>
          <p:cNvSpPr txBox="1"/>
          <p:nvPr/>
        </p:nvSpPr>
        <p:spPr>
          <a:xfrm>
            <a:off x="742952" y="1357313"/>
            <a:ext cx="5747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Rockbuster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Stealth LLC, formerly a global movie rental chain, aims to adapt to fierce competition from streaming giants like Netflix and Amazon Prime by launching an online video rental service</a:t>
            </a:r>
            <a:endParaRPr lang="x-non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08915-BB4C-4D4F-4601-8DC94F877C54}"/>
              </a:ext>
            </a:extLst>
          </p:cNvPr>
          <p:cNvSpPr txBox="1"/>
          <p:nvPr/>
        </p:nvSpPr>
        <p:spPr>
          <a:xfrm>
            <a:off x="6104978" y="2940989"/>
            <a:ext cx="4714875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Goals</a:t>
            </a:r>
            <a:endParaRPr lang="x-none" sz="24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FD132-5D92-2CB2-7AC0-FB890A9A6AB2}"/>
              </a:ext>
            </a:extLst>
          </p:cNvPr>
          <p:cNvSpPr txBox="1"/>
          <p:nvPr/>
        </p:nvSpPr>
        <p:spPr>
          <a:xfrm>
            <a:off x="5810809" y="3491673"/>
            <a:ext cx="5747790" cy="17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Leverage existing movie licenses to establish an online presence and maintain competitiveness. 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a strategic launch plan for the new online service, providing data-driven insights for decision-making.</a:t>
            </a:r>
            <a:endParaRPr lang="x-none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6D12F-518F-05AA-8A71-C0C330E93199}"/>
              </a:ext>
            </a:extLst>
          </p:cNvPr>
          <p:cNvSpPr txBox="1"/>
          <p:nvPr/>
        </p:nvSpPr>
        <p:spPr>
          <a:xfrm>
            <a:off x="902608" y="5920311"/>
            <a:ext cx="474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x-none" dirty="0"/>
              <a:t>https://www.freepik.com/free-vector/</a:t>
            </a:r>
          </a:p>
        </p:txBody>
      </p:sp>
    </p:spTree>
    <p:extLst>
      <p:ext uri="{BB962C8B-B14F-4D97-AF65-F5344CB8AC3E}">
        <p14:creationId xmlns:p14="http://schemas.microsoft.com/office/powerpoint/2010/main" val="207709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6B8209A-85AE-F711-D594-138C6D4718CB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B1B503-8B0B-D07D-CB63-E2554497AC82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8B5D4-FC40-653A-F03E-6AF858E6520B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E1CA8-74B4-0872-A9DC-6A938FCEF048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45CC46-EE32-C989-629E-A94B26D79017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44207-6590-F4AC-5860-F0EB831B6442}"/>
              </a:ext>
            </a:extLst>
          </p:cNvPr>
          <p:cNvSpPr/>
          <p:nvPr/>
        </p:nvSpPr>
        <p:spPr>
          <a:xfrm>
            <a:off x="5210166" y="1528764"/>
            <a:ext cx="114300" cy="467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25121A-23BC-CC14-FEA4-8EF5666FFB73}"/>
              </a:ext>
            </a:extLst>
          </p:cNvPr>
          <p:cNvSpPr/>
          <p:nvPr/>
        </p:nvSpPr>
        <p:spPr>
          <a:xfrm>
            <a:off x="5100628" y="1935951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19433-56A4-EFE7-4E79-16CF6837E670}"/>
              </a:ext>
            </a:extLst>
          </p:cNvPr>
          <p:cNvSpPr txBox="1"/>
          <p:nvPr/>
        </p:nvSpPr>
        <p:spPr>
          <a:xfrm>
            <a:off x="700088" y="671513"/>
            <a:ext cx="378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Strategic Objectives</a:t>
            </a:r>
            <a:endParaRPr lang="x-none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F82A3-21D6-5737-21A7-9023D8B07E86}"/>
              </a:ext>
            </a:extLst>
          </p:cNvPr>
          <p:cNvSpPr txBox="1"/>
          <p:nvPr/>
        </p:nvSpPr>
        <p:spPr>
          <a:xfrm>
            <a:off x="5543540" y="1484160"/>
            <a:ext cx="5243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Maximizing Revenue: Identify top and bottom-performing movies to optimize profitability.</a:t>
            </a:r>
          </a:p>
          <a:p>
            <a:pPr algn="just"/>
            <a:endParaRPr lang="x-none" sz="2000" dirty="0">
              <a:latin typeface="Arial Black" panose="020B0A040201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D7E8C3-C031-D634-F9E2-E12D813FE438}"/>
              </a:ext>
            </a:extLst>
          </p:cNvPr>
          <p:cNvSpPr/>
          <p:nvPr/>
        </p:nvSpPr>
        <p:spPr>
          <a:xfrm>
            <a:off x="5114915" y="2793209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E6EEE-FE05-CA54-59B9-C1E45E6E7EB2}"/>
              </a:ext>
            </a:extLst>
          </p:cNvPr>
          <p:cNvSpPr txBox="1"/>
          <p:nvPr/>
        </p:nvSpPr>
        <p:spPr>
          <a:xfrm>
            <a:off x="5543540" y="2481689"/>
            <a:ext cx="5243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Enhancing Customer Experience: Determine average rental duration to improve satisfaction.</a:t>
            </a:r>
            <a:endParaRPr lang="x-none" sz="2000" dirty="0">
              <a:latin typeface="Arial Black" panose="020B0A040201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749505-381D-3607-3D3A-3D7E95BC485C}"/>
              </a:ext>
            </a:extLst>
          </p:cNvPr>
          <p:cNvSpPr/>
          <p:nvPr/>
        </p:nvSpPr>
        <p:spPr>
          <a:xfrm>
            <a:off x="5100627" y="3728180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E7F173-FFE9-D8F2-D431-C00E70E5180F}"/>
              </a:ext>
            </a:extLst>
          </p:cNvPr>
          <p:cNvSpPr/>
          <p:nvPr/>
        </p:nvSpPr>
        <p:spPr>
          <a:xfrm>
            <a:off x="5114914" y="4646999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0827E3-F6E5-F267-32C8-F09967EF5EB4}"/>
              </a:ext>
            </a:extLst>
          </p:cNvPr>
          <p:cNvSpPr/>
          <p:nvPr/>
        </p:nvSpPr>
        <p:spPr>
          <a:xfrm>
            <a:off x="5100627" y="5545326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812E1-F909-2386-1CA6-F466F2AEC926}"/>
              </a:ext>
            </a:extLst>
          </p:cNvPr>
          <p:cNvSpPr txBox="1"/>
          <p:nvPr/>
        </p:nvSpPr>
        <p:spPr>
          <a:xfrm>
            <a:off x="5543540" y="3525788"/>
            <a:ext cx="5243523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Expanding Market Reach: Identify customer locations for targeted marketing.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75974-9BD7-EB42-5EE8-E139547A59D0}"/>
              </a:ext>
            </a:extLst>
          </p:cNvPr>
          <p:cNvSpPr txBox="1"/>
          <p:nvPr/>
        </p:nvSpPr>
        <p:spPr>
          <a:xfrm>
            <a:off x="5557827" y="4244716"/>
            <a:ext cx="5243523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Leveraging High-Value Customers: Recognize and engage high lifetime value customers.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3D964-7681-DEDC-862E-C11DFDEFD8D0}"/>
              </a:ext>
            </a:extLst>
          </p:cNvPr>
          <p:cNvSpPr txBox="1"/>
          <p:nvPr/>
        </p:nvSpPr>
        <p:spPr>
          <a:xfrm>
            <a:off x="5572114" y="5217183"/>
            <a:ext cx="5243523" cy="106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Geographic Performance: Assess sales variations across regions for targeted growth strategies.</a:t>
            </a:r>
            <a:endParaRPr lang="x-non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person sitting on a tablet&#10;&#10;Description automatically generated">
            <a:extLst>
              <a:ext uri="{FF2B5EF4-FFF2-40B4-BE49-F238E27FC236}">
                <a16:creationId xmlns:a16="http://schemas.microsoft.com/office/drawing/2014/main" id="{02768D17-1A3A-3BD5-63F1-491EBDE2F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03" y="1752042"/>
            <a:ext cx="4192686" cy="4192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446A0F-41DF-B70A-6C27-BE76F3034B90}"/>
              </a:ext>
            </a:extLst>
          </p:cNvPr>
          <p:cNvSpPr txBox="1"/>
          <p:nvPr/>
        </p:nvSpPr>
        <p:spPr>
          <a:xfrm>
            <a:off x="466271" y="5788129"/>
            <a:ext cx="474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x-none" dirty="0"/>
              <a:t>https://www.freepik.com/free-vector/</a:t>
            </a:r>
          </a:p>
        </p:txBody>
      </p:sp>
    </p:spTree>
    <p:extLst>
      <p:ext uri="{BB962C8B-B14F-4D97-AF65-F5344CB8AC3E}">
        <p14:creationId xmlns:p14="http://schemas.microsoft.com/office/powerpoint/2010/main" val="413584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068D51-68D4-0300-BDD1-7B33007570F9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D0C6B8-06D9-04EC-0EBF-25BF2A7AA9D2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62725-21BF-C21A-6C62-13CAAB16ED4A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22AFF-689F-5A34-1EA5-1BFCDF0FE0F3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AA3AA36-50A1-DD7E-BD5C-394B71EA5242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72BC9-BAD1-2735-B7A1-57033E8CA394}"/>
              </a:ext>
            </a:extLst>
          </p:cNvPr>
          <p:cNvSpPr txBox="1"/>
          <p:nvPr/>
        </p:nvSpPr>
        <p:spPr>
          <a:xfrm>
            <a:off x="700088" y="600073"/>
            <a:ext cx="6472237" cy="8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Champions and Underdogs: Top and Bottom Performing Movies</a:t>
            </a:r>
            <a:endParaRPr lang="x-none" sz="24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2B56A2-5A09-9B8C-2E74-ED5BCD727634}"/>
              </a:ext>
            </a:extLst>
          </p:cNvPr>
          <p:cNvGrpSpPr/>
          <p:nvPr/>
        </p:nvGrpSpPr>
        <p:grpSpPr>
          <a:xfrm>
            <a:off x="599729" y="4878517"/>
            <a:ext cx="4874591" cy="1545931"/>
            <a:chOff x="5100628" y="1105405"/>
            <a:chExt cx="5651678" cy="42666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CADB36-CFCE-9082-964F-703113D8559D}"/>
                </a:ext>
              </a:extLst>
            </p:cNvPr>
            <p:cNvSpPr/>
            <p:nvPr/>
          </p:nvSpPr>
          <p:spPr>
            <a:xfrm>
              <a:off x="5216987" y="1105405"/>
              <a:ext cx="114300" cy="4266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F2A246-36B4-3CB2-F114-5CCFC71E2AC0}"/>
                </a:ext>
              </a:extLst>
            </p:cNvPr>
            <p:cNvSpPr/>
            <p:nvPr/>
          </p:nvSpPr>
          <p:spPr>
            <a:xfrm>
              <a:off x="5100628" y="2941360"/>
              <a:ext cx="333375" cy="3357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8703E-FD7E-D682-F31D-96FE22C9DEA9}"/>
                </a:ext>
              </a:extLst>
            </p:cNvPr>
            <p:cNvSpPr txBox="1"/>
            <p:nvPr/>
          </p:nvSpPr>
          <p:spPr>
            <a:xfrm>
              <a:off x="5508782" y="1827153"/>
              <a:ext cx="5243524" cy="295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x-none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Top earners 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are 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Telegraph Voyage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’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Zorro Ark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’, </a:t>
              </a:r>
              <a:r>
                <a:rPr lang="en-GB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uggesting  Adventure and drama are the popular genres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.</a:t>
              </a:r>
              <a:endPara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504970"/>
            <a:ext cx="11099022" cy="336203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02B56A2-5A09-9B8C-2E74-ED5BCD727634}"/>
              </a:ext>
            </a:extLst>
          </p:cNvPr>
          <p:cNvGrpSpPr/>
          <p:nvPr/>
        </p:nvGrpSpPr>
        <p:grpSpPr>
          <a:xfrm>
            <a:off x="5642795" y="4878918"/>
            <a:ext cx="5280835" cy="1557893"/>
            <a:chOff x="5100628" y="1766732"/>
            <a:chExt cx="5544782" cy="42780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CADB36-CFCE-9082-964F-703113D8559D}"/>
                </a:ext>
              </a:extLst>
            </p:cNvPr>
            <p:cNvSpPr/>
            <p:nvPr/>
          </p:nvSpPr>
          <p:spPr>
            <a:xfrm>
              <a:off x="5210166" y="1778156"/>
              <a:ext cx="114300" cy="42666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F2A246-36B4-3CB2-F114-5CCFC71E2AC0}"/>
                </a:ext>
              </a:extLst>
            </p:cNvPr>
            <p:cNvSpPr/>
            <p:nvPr/>
          </p:nvSpPr>
          <p:spPr>
            <a:xfrm>
              <a:off x="5100628" y="3433455"/>
              <a:ext cx="333375" cy="3357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95CE76-E5D4-01A1-83E8-55FB0C92B598}"/>
                </a:ext>
              </a:extLst>
            </p:cNvPr>
            <p:cNvSpPr txBox="1"/>
            <p:nvPr/>
          </p:nvSpPr>
          <p:spPr>
            <a:xfrm>
              <a:off x="5401887" y="1766732"/>
              <a:ext cx="5243523" cy="383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x-none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Lowest earners 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are 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</a:t>
              </a:r>
              <a:r>
                <a: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Texas Watch’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Oklahoma Jumanji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’, </a:t>
              </a:r>
              <a:r>
                <a:rPr lang="en-GB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uggesting Gaps in customer interest or marketing effectiveness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61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8" y="1427624"/>
            <a:ext cx="11603619" cy="28488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4AA2EFF-D514-C463-267E-99E59C32A98D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EB246E-46E7-8568-E44D-C0E429DC3881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B51A3-5B35-29F9-67B5-F1063291A29B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88198-C818-6E5A-E004-4E5984D75A45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7A5B01B-2259-8A9A-7744-0B8BAE465942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0F73C-8287-B81A-CAF6-0ACDFD53226C}"/>
              </a:ext>
            </a:extLst>
          </p:cNvPr>
          <p:cNvSpPr txBox="1"/>
          <p:nvPr/>
        </p:nvSpPr>
        <p:spPr>
          <a:xfrm>
            <a:off x="700088" y="600073"/>
            <a:ext cx="647223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Genre Performance Analysis</a:t>
            </a:r>
            <a:endParaRPr lang="x-none" sz="24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B6A4B-F6E7-D9FA-0086-FA05295727D1}"/>
              </a:ext>
            </a:extLst>
          </p:cNvPr>
          <p:cNvGrpSpPr/>
          <p:nvPr/>
        </p:nvGrpSpPr>
        <p:grpSpPr>
          <a:xfrm>
            <a:off x="684389" y="4614186"/>
            <a:ext cx="4833196" cy="1729875"/>
            <a:chOff x="5210166" y="1778156"/>
            <a:chExt cx="5525487" cy="42666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C1B09-F782-F4AB-FDDD-DDAF9EB379C1}"/>
                </a:ext>
              </a:extLst>
            </p:cNvPr>
            <p:cNvSpPr/>
            <p:nvPr/>
          </p:nvSpPr>
          <p:spPr>
            <a:xfrm>
              <a:off x="5210166" y="1778156"/>
              <a:ext cx="114300" cy="42666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5DC16D-0738-6529-5B70-B03F8E872DAC}"/>
                </a:ext>
              </a:extLst>
            </p:cNvPr>
            <p:cNvSpPr txBox="1"/>
            <p:nvPr/>
          </p:nvSpPr>
          <p:spPr>
            <a:xfrm>
              <a:off x="5492129" y="2520826"/>
              <a:ext cx="5243524" cy="344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Sports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’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Sci-fi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’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genres are </a:t>
              </a:r>
              <a:r>
                <a:rPr lang="x-none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top revenue drivers</a:t>
              </a:r>
              <a:r>
                <a:rPr lang="en-GB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en-GB" sz="2000" b="1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i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ndicating a strong interest in action-packed and futuristic content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.</a:t>
              </a:r>
              <a:endPara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BB6A4B-F6E7-D9FA-0086-FA05295727D1}"/>
              </a:ext>
            </a:extLst>
          </p:cNvPr>
          <p:cNvGrpSpPr/>
          <p:nvPr/>
        </p:nvGrpSpPr>
        <p:grpSpPr>
          <a:xfrm>
            <a:off x="5831100" y="4562720"/>
            <a:ext cx="4919266" cy="1790686"/>
            <a:chOff x="5210166" y="1778156"/>
            <a:chExt cx="5434568" cy="42666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5C1B09-F782-F4AB-FDDD-DDAF9EB379C1}"/>
                </a:ext>
              </a:extLst>
            </p:cNvPr>
            <p:cNvSpPr/>
            <p:nvPr/>
          </p:nvSpPr>
          <p:spPr>
            <a:xfrm>
              <a:off x="5210166" y="1778156"/>
              <a:ext cx="114300" cy="42666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74AB57-1F3E-DAE1-2984-0CB6183965E9}"/>
                </a:ext>
              </a:extLst>
            </p:cNvPr>
            <p:cNvSpPr txBox="1"/>
            <p:nvPr/>
          </p:nvSpPr>
          <p:spPr>
            <a:xfrm>
              <a:off x="5401210" y="2495405"/>
              <a:ext cx="5243524" cy="333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Comedy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’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‘D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ocumentary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’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categories also contribute significantly to revenue</a:t>
              </a:r>
              <a:r>
                <a: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, </a:t>
              </a:r>
              <a:r>
                <a:rPr lang="en-GB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howcasing a </a:t>
              </a:r>
              <a:r>
                <a:rPr lang="x-none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diverse customer base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with varied interests.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A44363F-A713-B0B5-EDB1-9E65959D3987}"/>
              </a:ext>
            </a:extLst>
          </p:cNvPr>
          <p:cNvSpPr/>
          <p:nvPr/>
        </p:nvSpPr>
        <p:spPr>
          <a:xfrm>
            <a:off x="580956" y="5425261"/>
            <a:ext cx="299292" cy="297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44363F-A713-B0B5-EDB1-9E65959D3987}"/>
              </a:ext>
            </a:extLst>
          </p:cNvPr>
          <p:cNvSpPr/>
          <p:nvPr/>
        </p:nvSpPr>
        <p:spPr>
          <a:xfrm>
            <a:off x="5738809" y="5391512"/>
            <a:ext cx="299292" cy="297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769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6B8209A-85AE-F711-D594-138C6D4718CB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B1B503-8B0B-D07D-CB63-E2554497AC82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8B5D4-FC40-653A-F03E-6AF858E6520B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E1CA8-74B4-0872-A9DC-6A938FCEF048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45CC46-EE32-C989-629E-A94B26D79017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19433-56A4-EFE7-4E79-16CF6837E670}"/>
              </a:ext>
            </a:extLst>
          </p:cNvPr>
          <p:cNvSpPr txBox="1"/>
          <p:nvPr/>
        </p:nvSpPr>
        <p:spPr>
          <a:xfrm>
            <a:off x="700088" y="671513"/>
            <a:ext cx="7602083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Rental Rundown: Average Duration Analysis</a:t>
            </a:r>
            <a:endParaRPr lang="x-none" sz="24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896FD6-0EA4-6D7B-D653-010125F8E991}"/>
              </a:ext>
            </a:extLst>
          </p:cNvPr>
          <p:cNvGrpSpPr/>
          <p:nvPr/>
        </p:nvGrpSpPr>
        <p:grpSpPr>
          <a:xfrm>
            <a:off x="714265" y="4666869"/>
            <a:ext cx="4891027" cy="1848232"/>
            <a:chOff x="5114915" y="1528764"/>
            <a:chExt cx="5592350" cy="28937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A44207-6590-F4AC-5860-F0EB831B6442}"/>
                </a:ext>
              </a:extLst>
            </p:cNvPr>
            <p:cNvSpPr/>
            <p:nvPr/>
          </p:nvSpPr>
          <p:spPr>
            <a:xfrm>
              <a:off x="5227854" y="1528764"/>
              <a:ext cx="96612" cy="28937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25121A-23BC-CC14-FEA4-8EF5666FFB73}"/>
                </a:ext>
              </a:extLst>
            </p:cNvPr>
            <p:cNvSpPr/>
            <p:nvPr/>
          </p:nvSpPr>
          <p:spPr>
            <a:xfrm>
              <a:off x="5115255" y="2054972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5F82A3-21D6-5737-21A7-9023D8B07E86}"/>
                </a:ext>
              </a:extLst>
            </p:cNvPr>
            <p:cNvSpPr txBox="1"/>
            <p:nvPr/>
          </p:nvSpPr>
          <p:spPr>
            <a:xfrm>
              <a:off x="5442803" y="3226809"/>
              <a:ext cx="5264462" cy="110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Maximum length of rented movies is 185 minutes. </a:t>
              </a:r>
              <a:endParaRPr lang="x-none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D7E8C3-C031-D634-F9E2-E12D813FE438}"/>
                </a:ext>
              </a:extLst>
            </p:cNvPr>
            <p:cNvSpPr/>
            <p:nvPr/>
          </p:nvSpPr>
          <p:spPr>
            <a:xfrm>
              <a:off x="5114915" y="3448800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D2E357-18C6-4A0C-BC64-8737DF6ECF6C}"/>
              </a:ext>
            </a:extLst>
          </p:cNvPr>
          <p:cNvSpPr txBox="1"/>
          <p:nvPr/>
        </p:nvSpPr>
        <p:spPr>
          <a:xfrm>
            <a:off x="1046622" y="4831186"/>
            <a:ext cx="458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ptos" panose="02110004020202020204"/>
              </a:rPr>
              <a:t>Average rental duration of all movies is 5 days.</a:t>
            </a:r>
            <a:endParaRPr lang="x-none" sz="2000" dirty="0">
              <a:latin typeface="Aptos" panose="0211000402020202020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F4206-7526-FAAC-DBF1-F60A0F4418F9}"/>
              </a:ext>
            </a:extLst>
          </p:cNvPr>
          <p:cNvGrpSpPr/>
          <p:nvPr/>
        </p:nvGrpSpPr>
        <p:grpSpPr>
          <a:xfrm>
            <a:off x="5909816" y="4666869"/>
            <a:ext cx="4427669" cy="1848231"/>
            <a:chOff x="5114915" y="1528764"/>
            <a:chExt cx="5689837" cy="289375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2E15BD-7882-9E37-A56E-7398E2830CCF}"/>
                </a:ext>
              </a:extLst>
            </p:cNvPr>
            <p:cNvSpPr/>
            <p:nvPr/>
          </p:nvSpPr>
          <p:spPr>
            <a:xfrm>
              <a:off x="5227854" y="1528764"/>
              <a:ext cx="96612" cy="28937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40DD98-DD22-0400-3EA0-5C216E0B38DD}"/>
                </a:ext>
              </a:extLst>
            </p:cNvPr>
            <p:cNvSpPr/>
            <p:nvPr/>
          </p:nvSpPr>
          <p:spPr>
            <a:xfrm>
              <a:off x="5115255" y="2054972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B201BD-4184-9D4B-B241-96752C632FD0}"/>
                </a:ext>
              </a:extLst>
            </p:cNvPr>
            <p:cNvSpPr txBox="1"/>
            <p:nvPr/>
          </p:nvSpPr>
          <p:spPr>
            <a:xfrm>
              <a:off x="5561229" y="1826062"/>
              <a:ext cx="5243523" cy="110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PG has the highest average rental rate.</a:t>
              </a:r>
              <a:endParaRPr lang="x-none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E6F69A-CE78-C86D-CBB0-6BEC3C4F9919}"/>
                </a:ext>
              </a:extLst>
            </p:cNvPr>
            <p:cNvSpPr/>
            <p:nvPr/>
          </p:nvSpPr>
          <p:spPr>
            <a:xfrm>
              <a:off x="5114915" y="3448800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A2C0320-6AE3-E21B-3041-571D4CD9DB45}"/>
              </a:ext>
            </a:extLst>
          </p:cNvPr>
          <p:cNvSpPr txBox="1"/>
          <p:nvPr/>
        </p:nvSpPr>
        <p:spPr>
          <a:xfrm>
            <a:off x="6252728" y="5669531"/>
            <a:ext cx="4209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All film ratings have 7 days maximum rental duration.</a:t>
            </a:r>
            <a:endParaRPr lang="x-none" sz="20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1488F6D-F10C-460B-B95F-5D5EE8C49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04171"/>
              </p:ext>
            </p:extLst>
          </p:nvPr>
        </p:nvGraphicFramePr>
        <p:xfrm>
          <a:off x="813041" y="1269507"/>
          <a:ext cx="4588042" cy="325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161E5D6-6A09-4448-9F36-B1F254051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41626"/>
              </p:ext>
            </p:extLst>
          </p:nvPr>
        </p:nvGraphicFramePr>
        <p:xfrm>
          <a:off x="5643814" y="1238750"/>
          <a:ext cx="4586036" cy="327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829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D60E9A-A077-7B20-1BEE-864213173517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4A0442-BDF8-47BE-471A-843DB42FEEB4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E848C-BEFD-3D4D-D3AA-939A58182C1A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2402E-17BB-99AA-7141-D2C565718400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1247AF-819C-E890-99A1-7BAC0D350916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D454-28C4-AF7F-4714-21475C08EC5A}"/>
              </a:ext>
            </a:extLst>
          </p:cNvPr>
          <p:cNvSpPr txBox="1"/>
          <p:nvPr/>
        </p:nvSpPr>
        <p:spPr>
          <a:xfrm>
            <a:off x="700089" y="671513"/>
            <a:ext cx="7239226" cy="8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Universe: Global Distribution and Revenue Powerhouses</a:t>
            </a:r>
          </a:p>
        </p:txBody>
      </p:sp>
      <p:pic>
        <p:nvPicPr>
          <p:cNvPr id="20" name="Picture 19" descr="A map of the world&#10;&#10;Description automatically generated">
            <a:extLst>
              <a:ext uri="{FF2B5EF4-FFF2-40B4-BE49-F238E27FC236}">
                <a16:creationId xmlns:a16="http://schemas.microsoft.com/office/drawing/2014/main" id="{DA544D99-4D61-39DE-F318-7ECA11282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3347" r="2260" b="3713"/>
          <a:stretch/>
        </p:blipFill>
        <p:spPr>
          <a:xfrm>
            <a:off x="700089" y="1634898"/>
            <a:ext cx="7325243" cy="470936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DBB6B3D-068D-BA36-2393-493B2F19E2D7}"/>
              </a:ext>
            </a:extLst>
          </p:cNvPr>
          <p:cNvGrpSpPr/>
          <p:nvPr/>
        </p:nvGrpSpPr>
        <p:grpSpPr>
          <a:xfrm>
            <a:off x="8298089" y="1727778"/>
            <a:ext cx="3501021" cy="3710504"/>
            <a:chOff x="5115255" y="1618578"/>
            <a:chExt cx="6036833" cy="286256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65123F-C8B8-ADBA-4442-1F961FBAF476}"/>
                </a:ext>
              </a:extLst>
            </p:cNvPr>
            <p:cNvSpPr/>
            <p:nvPr/>
          </p:nvSpPr>
          <p:spPr>
            <a:xfrm>
              <a:off x="5227856" y="1618578"/>
              <a:ext cx="113215" cy="28625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F00186-3486-B536-5FFE-EFAE64E68593}"/>
                </a:ext>
              </a:extLst>
            </p:cNvPr>
            <p:cNvSpPr/>
            <p:nvPr/>
          </p:nvSpPr>
          <p:spPr>
            <a:xfrm>
              <a:off x="5115255" y="2054972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3B173F-3959-8A13-C896-AFACF8B42BFC}"/>
                </a:ext>
              </a:extLst>
            </p:cNvPr>
            <p:cNvSpPr txBox="1"/>
            <p:nvPr/>
          </p:nvSpPr>
          <p:spPr>
            <a:xfrm>
              <a:off x="5715862" y="1872978"/>
              <a:ext cx="5436226" cy="2332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Global Presence</a:t>
              </a:r>
              <a:r>
                <a: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in </a:t>
              </a:r>
              <a:r>
                <a:rPr lang="en-US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108 Countries</a:t>
              </a:r>
              <a:r>
                <a: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with 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x-none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599 Customers</a:t>
              </a:r>
              <a:r>
                <a: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584 active customers and </a:t>
              </a:r>
              <a:r>
                <a: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15 inactive customers.</a:t>
              </a:r>
              <a:endParaRPr lang="x-none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x-none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India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and </a:t>
              </a:r>
              <a:r>
                <a:rPr lang="x-none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China</a:t>
              </a:r>
              <a:r>
                <a: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Lead in Customers and Revenue</a:t>
              </a:r>
              <a:r>
                <a: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.</a:t>
              </a:r>
              <a:endParaRPr lang="x-non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CC537F0-2FBB-4630-C6A9-FDC9E11B8FB2}"/>
              </a:ext>
            </a:extLst>
          </p:cNvPr>
          <p:cNvSpPr/>
          <p:nvPr/>
        </p:nvSpPr>
        <p:spPr>
          <a:xfrm>
            <a:off x="8231095" y="3334565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pic>
        <p:nvPicPr>
          <p:cNvPr id="27" name="Picture 26" descr="A bar of orange bars with black text&#10;&#10;Description automatically generated">
            <a:extLst>
              <a:ext uri="{FF2B5EF4-FFF2-40B4-BE49-F238E27FC236}">
                <a16:creationId xmlns:a16="http://schemas.microsoft.com/office/drawing/2014/main" id="{B8FB3692-2C1A-9F86-065B-D11A5275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07" y="5588213"/>
            <a:ext cx="1667108" cy="666843"/>
          </a:xfrm>
          <a:prstGeom prst="rect">
            <a:avLst/>
          </a:prstGeom>
        </p:spPr>
      </p:pic>
      <p:pic>
        <p:nvPicPr>
          <p:cNvPr id="29" name="Picture 28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00FEF18F-1D54-0CA3-13E3-9ECF8F66C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6" y="5627719"/>
            <a:ext cx="1667108" cy="581106"/>
          </a:xfrm>
          <a:prstGeom prst="rect">
            <a:avLst/>
          </a:prstGeom>
        </p:spPr>
      </p:pic>
      <p:pic>
        <p:nvPicPr>
          <p:cNvPr id="31" name="Picture 30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C0859916-412F-E457-6BE2-C89D53DC42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9097" r="35390"/>
          <a:stretch/>
        </p:blipFill>
        <p:spPr>
          <a:xfrm>
            <a:off x="5533946" y="5406290"/>
            <a:ext cx="738261" cy="91457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7B48A7F-02FD-BD41-743E-EA4001BB01BA}"/>
              </a:ext>
            </a:extLst>
          </p:cNvPr>
          <p:cNvSpPr/>
          <p:nvPr/>
        </p:nvSpPr>
        <p:spPr>
          <a:xfrm>
            <a:off x="8234985" y="4356762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AA96AB-3F4D-B974-D451-19C2FB5BC11E}"/>
              </a:ext>
            </a:extLst>
          </p:cNvPr>
          <p:cNvSpPr/>
          <p:nvPr/>
        </p:nvSpPr>
        <p:spPr>
          <a:xfrm>
            <a:off x="8221269" y="2381379"/>
            <a:ext cx="333375" cy="335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8067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D60E9A-A077-7B20-1BEE-864213173517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4A0442-BDF8-47BE-471A-843DB42FEEB4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E848C-BEFD-3D4D-D3AA-939A58182C1A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2402E-17BB-99AA-7141-D2C565718400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1247AF-819C-E890-99A1-7BAC0D350916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D454-28C4-AF7F-4714-21475C08EC5A}"/>
              </a:ext>
            </a:extLst>
          </p:cNvPr>
          <p:cNvSpPr txBox="1"/>
          <p:nvPr/>
        </p:nvSpPr>
        <p:spPr>
          <a:xfrm>
            <a:off x="700089" y="671513"/>
            <a:ext cx="7239226" cy="8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Hotspot</a:t>
            </a:r>
            <a:r>
              <a:rPr lang="x-none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10 Countries Driving Revenue and Number of Customers</a:t>
            </a:r>
            <a:endParaRPr lang="x-none" sz="24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98502F-319B-9EC1-C4FE-B044CB1280DD}"/>
              </a:ext>
            </a:extLst>
          </p:cNvPr>
          <p:cNvGrpSpPr/>
          <p:nvPr/>
        </p:nvGrpSpPr>
        <p:grpSpPr>
          <a:xfrm>
            <a:off x="7707087" y="2035519"/>
            <a:ext cx="4092024" cy="2805878"/>
            <a:chOff x="8476417" y="2534503"/>
            <a:chExt cx="2991215" cy="28058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AA96AB-3F4D-B974-D451-19C2FB5BC11E}"/>
                </a:ext>
              </a:extLst>
            </p:cNvPr>
            <p:cNvSpPr/>
            <p:nvPr/>
          </p:nvSpPr>
          <p:spPr>
            <a:xfrm>
              <a:off x="8477742" y="3107097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BB6B3D-068D-BA36-2393-493B2F19E2D7}"/>
                </a:ext>
              </a:extLst>
            </p:cNvPr>
            <p:cNvGrpSpPr/>
            <p:nvPr/>
          </p:nvGrpSpPr>
          <p:grpSpPr>
            <a:xfrm>
              <a:off x="8562263" y="2534503"/>
              <a:ext cx="2905369" cy="2805878"/>
              <a:chOff x="5115255" y="1618578"/>
              <a:chExt cx="5689497" cy="28937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D65123F-C8B8-ADBA-4442-1F961FBAF476}"/>
                  </a:ext>
                </a:extLst>
              </p:cNvPr>
              <p:cNvSpPr/>
              <p:nvPr/>
            </p:nvSpPr>
            <p:spPr>
              <a:xfrm>
                <a:off x="5227854" y="1618578"/>
                <a:ext cx="96611" cy="289375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F00186-3486-B536-5FFE-EFAE64E68593}"/>
                  </a:ext>
                </a:extLst>
              </p:cNvPr>
              <p:cNvSpPr/>
              <p:nvPr/>
            </p:nvSpPr>
            <p:spPr>
              <a:xfrm>
                <a:off x="5115255" y="2054972"/>
                <a:ext cx="333375" cy="3357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B173F-3959-8A13-C896-AFACF8B42BFC}"/>
                  </a:ext>
                </a:extLst>
              </p:cNvPr>
              <p:cNvSpPr txBox="1"/>
              <p:nvPr/>
            </p:nvSpPr>
            <p:spPr>
              <a:xfrm>
                <a:off x="5561226" y="1896471"/>
                <a:ext cx="5243526" cy="2333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Top 10 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countries drive revenue of $31,834 generated from 315 customers.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x-none" sz="20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India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x-none" sz="20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China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Lead in Customers and Revenue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C537F0-2FBB-4630-C6A9-FDC9E11B8FB2}"/>
                </a:ext>
              </a:extLst>
            </p:cNvPr>
            <p:cNvSpPr/>
            <p:nvPr/>
          </p:nvSpPr>
          <p:spPr>
            <a:xfrm>
              <a:off x="8476417" y="4584905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671265-3471-8965-479B-AC56A142379E}"/>
              </a:ext>
            </a:extLst>
          </p:cNvPr>
          <p:cNvGrpSpPr/>
          <p:nvPr/>
        </p:nvGrpSpPr>
        <p:grpSpPr>
          <a:xfrm>
            <a:off x="899886" y="5235486"/>
            <a:ext cx="8433030" cy="1147394"/>
            <a:chOff x="8477742" y="2534503"/>
            <a:chExt cx="6565072" cy="14830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65AB97-8A6D-18AD-17FD-B8D5BE7673D4}"/>
                </a:ext>
              </a:extLst>
            </p:cNvPr>
            <p:cNvSpPr/>
            <p:nvPr/>
          </p:nvSpPr>
          <p:spPr>
            <a:xfrm>
              <a:off x="8477742" y="3107097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989CEF-4155-8386-4051-F108073C35BE}"/>
                </a:ext>
              </a:extLst>
            </p:cNvPr>
            <p:cNvGrpSpPr/>
            <p:nvPr/>
          </p:nvGrpSpPr>
          <p:grpSpPr>
            <a:xfrm>
              <a:off x="8562263" y="2534503"/>
              <a:ext cx="6480551" cy="1483081"/>
              <a:chOff x="5115255" y="1618578"/>
              <a:chExt cx="12690671" cy="152953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F1E06F-234B-57DE-209B-A17BE17E3D9E}"/>
                  </a:ext>
                </a:extLst>
              </p:cNvPr>
              <p:cNvSpPr/>
              <p:nvPr/>
            </p:nvSpPr>
            <p:spPr>
              <a:xfrm>
                <a:off x="5227854" y="1618578"/>
                <a:ext cx="96611" cy="15295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C6D0542-2CE9-4084-415D-78A521F41239}"/>
                  </a:ext>
                </a:extLst>
              </p:cNvPr>
              <p:cNvSpPr/>
              <p:nvPr/>
            </p:nvSpPr>
            <p:spPr>
              <a:xfrm>
                <a:off x="5115255" y="2054972"/>
                <a:ext cx="333375" cy="3357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374D4-A77A-EF55-6AB5-6ACF15B19071}"/>
                  </a:ext>
                </a:extLst>
              </p:cNvPr>
              <p:cNvSpPr txBox="1"/>
              <p:nvPr/>
            </p:nvSpPr>
            <p:spPr>
              <a:xfrm>
                <a:off x="5769031" y="2073858"/>
                <a:ext cx="12036895" cy="986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Customer Base Drives Revenue: High number of customer coincide with revenue </a:t>
                </a:r>
                <a:r>
                  <a:rPr lang="en-US" sz="20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rowth</a:t>
                </a:r>
                <a:endParaRPr lang="en-US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6EB5E7B-B158-0268-EC6F-93F81937B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32677"/>
              </p:ext>
            </p:extLst>
          </p:nvPr>
        </p:nvGraphicFramePr>
        <p:xfrm>
          <a:off x="312235" y="1656726"/>
          <a:ext cx="7182980" cy="354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98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D60E9A-A077-7B20-1BEE-864213173517}"/>
              </a:ext>
            </a:extLst>
          </p:cNvPr>
          <p:cNvSpPr/>
          <p:nvPr/>
        </p:nvSpPr>
        <p:spPr>
          <a:xfrm>
            <a:off x="10029842" y="519780"/>
            <a:ext cx="1028701" cy="1011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4A0442-BDF8-47BE-471A-843DB42FEEB4}"/>
              </a:ext>
            </a:extLst>
          </p:cNvPr>
          <p:cNvSpPr/>
          <p:nvPr/>
        </p:nvSpPr>
        <p:spPr>
          <a:xfrm>
            <a:off x="10529899" y="519780"/>
            <a:ext cx="1028700" cy="10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E848C-BEFD-3D4D-D3AA-939A58182C1A}"/>
              </a:ext>
            </a:extLst>
          </p:cNvPr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2402E-17BB-99AA-7141-D2C565718400}"/>
              </a:ext>
            </a:extLst>
          </p:cNvPr>
          <p:cNvSpPr/>
          <p:nvPr/>
        </p:nvSpPr>
        <p:spPr>
          <a:xfrm>
            <a:off x="1" y="3429000"/>
            <a:ext cx="2286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D454-28C4-AF7F-4714-21475C08EC5A}"/>
              </a:ext>
            </a:extLst>
          </p:cNvPr>
          <p:cNvSpPr txBox="1"/>
          <p:nvPr/>
        </p:nvSpPr>
        <p:spPr>
          <a:xfrm>
            <a:off x="700089" y="671513"/>
            <a:ext cx="7239226" cy="8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x-none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Loyalty Pays Off: Geographic Distribution of High-Value Customers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98502F-319B-9EC1-C4FE-B044CB1280DD}"/>
              </a:ext>
            </a:extLst>
          </p:cNvPr>
          <p:cNvGrpSpPr/>
          <p:nvPr/>
        </p:nvGrpSpPr>
        <p:grpSpPr>
          <a:xfrm>
            <a:off x="7708895" y="1858754"/>
            <a:ext cx="3739209" cy="2805878"/>
            <a:chOff x="8477742" y="2534503"/>
            <a:chExt cx="2733313" cy="28058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AA96AB-3F4D-B974-D451-19C2FB5BC11E}"/>
                </a:ext>
              </a:extLst>
            </p:cNvPr>
            <p:cNvSpPr/>
            <p:nvPr/>
          </p:nvSpPr>
          <p:spPr>
            <a:xfrm>
              <a:off x="8477742" y="3861848"/>
              <a:ext cx="333375" cy="3357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BB6B3D-068D-BA36-2393-493B2F19E2D7}"/>
                </a:ext>
              </a:extLst>
            </p:cNvPr>
            <p:cNvGrpSpPr/>
            <p:nvPr/>
          </p:nvGrpSpPr>
          <p:grpSpPr>
            <a:xfrm>
              <a:off x="8562263" y="2534503"/>
              <a:ext cx="2648792" cy="2805878"/>
              <a:chOff x="5115255" y="1618578"/>
              <a:chExt cx="5187049" cy="28937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D65123F-C8B8-ADBA-4442-1F961FBAF476}"/>
                  </a:ext>
                </a:extLst>
              </p:cNvPr>
              <p:cNvSpPr/>
              <p:nvPr/>
            </p:nvSpPr>
            <p:spPr>
              <a:xfrm>
                <a:off x="5227854" y="1618578"/>
                <a:ext cx="96611" cy="289375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F00186-3486-B536-5FFE-EFAE64E68593}"/>
                  </a:ext>
                </a:extLst>
              </p:cNvPr>
              <p:cNvSpPr/>
              <p:nvPr/>
            </p:nvSpPr>
            <p:spPr>
              <a:xfrm>
                <a:off x="5115255" y="2833361"/>
                <a:ext cx="333375" cy="3357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B173F-3959-8A13-C896-AFACF8B42BFC}"/>
                  </a:ext>
                </a:extLst>
              </p:cNvPr>
              <p:cNvSpPr txBox="1"/>
              <p:nvPr/>
            </p:nvSpPr>
            <p:spPr>
              <a:xfrm>
                <a:off x="5726746" y="2628825"/>
                <a:ext cx="4575558" cy="154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x-none" sz="20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Top</a:t>
                </a:r>
                <a:r>
                  <a:rPr lang="en-US" sz="20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x-none" sz="20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revenue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contributors (customers) are in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the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</a:t>
                </a:r>
                <a:r>
                  <a:rPr lang="en-GB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x-none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Réunion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x-non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9" name="Picture 18" descr="A map of the world">
            <a:extLst>
              <a:ext uri="{FF2B5EF4-FFF2-40B4-BE49-F238E27FC236}">
                <a16:creationId xmlns:a16="http://schemas.microsoft.com/office/drawing/2014/main" id="{67D8556E-EDF2-64CA-0B5E-BE525092F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t="1478" r="1369" b="8859"/>
          <a:stretch/>
        </p:blipFill>
        <p:spPr>
          <a:xfrm>
            <a:off x="792030" y="1753170"/>
            <a:ext cx="6805872" cy="4761929"/>
          </a:xfrm>
          <a:prstGeom prst="rect">
            <a:avLst/>
          </a:prstGeom>
        </p:spPr>
      </p:pic>
      <p:pic>
        <p:nvPicPr>
          <p:cNvPr id="25" name="Picture 24" descr="A blue bar with black text&#10;&#10;Description automatically generated">
            <a:extLst>
              <a:ext uri="{FF2B5EF4-FFF2-40B4-BE49-F238E27FC236}">
                <a16:creationId xmlns:a16="http://schemas.microsoft.com/office/drawing/2014/main" id="{626E2FB6-D5AE-70C5-91A2-313936332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00" y="2145057"/>
            <a:ext cx="1590897" cy="638264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1247AF-819C-E890-99A1-7BAC0D350916}"/>
              </a:ext>
            </a:extLst>
          </p:cNvPr>
          <p:cNvSpPr/>
          <p:nvPr/>
        </p:nvSpPr>
        <p:spPr>
          <a:xfrm>
            <a:off x="10229850" y="4896452"/>
            <a:ext cx="1569260" cy="1618648"/>
          </a:xfrm>
          <a:prstGeom prst="triangle">
            <a:avLst>
              <a:gd name="adj" fmla="val 989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486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771</Words>
  <Application>Microsoft Office PowerPoint</Application>
  <PresentationFormat>Widescreen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Adewale Amao</dc:creator>
  <cp:lastModifiedBy>Adewale Amao</cp:lastModifiedBy>
  <cp:revision>8</cp:revision>
  <dcterms:created xsi:type="dcterms:W3CDTF">2024-05-07T08:38:40Z</dcterms:created>
  <dcterms:modified xsi:type="dcterms:W3CDTF">2024-05-19T15:15:50Z</dcterms:modified>
</cp:coreProperties>
</file>