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2" r:id="rId5"/>
    <p:sldId id="273" r:id="rId6"/>
    <p:sldId id="275" r:id="rId7"/>
    <p:sldId id="276" r:id="rId8"/>
    <p:sldId id="277" r:id="rId9"/>
    <p:sldId id="278" r:id="rId10"/>
    <p:sldId id="279" r:id="rId11"/>
    <p:sldId id="280" r:id="rId12"/>
    <p:sldId id="281" r:id="rId13"/>
    <p:sldId id="282" r:id="rId14"/>
    <p:sldId id="283" r:id="rId15"/>
    <p:sldId id="274"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MTS OSHODI" userId="06349b1cdaed69f7" providerId="LiveId" clId="{67E23FD1-0DDE-4C17-A72D-205CB5366F40}"/>
    <pc:docChg chg="undo redo custSel delSld modSld">
      <pc:chgData name="NMTS OSHODI" userId="06349b1cdaed69f7" providerId="LiveId" clId="{67E23FD1-0DDE-4C17-A72D-205CB5366F40}" dt="2023-03-27T17:43:48.219" v="2981"/>
      <pc:docMkLst>
        <pc:docMk/>
      </pc:docMkLst>
      <pc:sldChg chg="modSp mod setBg">
        <pc:chgData name="NMTS OSHODI" userId="06349b1cdaed69f7" providerId="LiveId" clId="{67E23FD1-0DDE-4C17-A72D-205CB5366F40}" dt="2023-03-27T17:43:18.484" v="2978"/>
        <pc:sldMkLst>
          <pc:docMk/>
          <pc:sldMk cId="109857222" sldId="256"/>
        </pc:sldMkLst>
        <pc:spChg chg="mod">
          <ac:chgData name="NMTS OSHODI" userId="06349b1cdaed69f7" providerId="LiveId" clId="{67E23FD1-0DDE-4C17-A72D-205CB5366F40}" dt="2023-03-26T23:39:15.855" v="190" actId="207"/>
          <ac:spMkLst>
            <pc:docMk/>
            <pc:sldMk cId="109857222" sldId="256"/>
            <ac:spMk id="11" creationId="{00CC22B5-8500-2C45-91DE-A596A6DF1C3B}"/>
          </ac:spMkLst>
        </pc:spChg>
      </pc:sldChg>
      <pc:sldChg chg="modSp mod">
        <pc:chgData name="NMTS OSHODI" userId="06349b1cdaed69f7" providerId="LiveId" clId="{67E23FD1-0DDE-4C17-A72D-205CB5366F40}" dt="2023-03-27T17:34:04.774" v="2898" actId="20577"/>
        <pc:sldMkLst>
          <pc:docMk/>
          <pc:sldMk cId="269640095" sldId="272"/>
        </pc:sldMkLst>
        <pc:spChg chg="mod">
          <ac:chgData name="NMTS OSHODI" userId="06349b1cdaed69f7" providerId="LiveId" clId="{67E23FD1-0DDE-4C17-A72D-205CB5366F40}" dt="2023-03-27T17:34:04.774" v="2898" actId="20577"/>
          <ac:spMkLst>
            <pc:docMk/>
            <pc:sldMk cId="269640095" sldId="272"/>
            <ac:spMk id="3" creationId="{60B3D5A6-E766-7C41-BD00-B22DA4727FBA}"/>
          </ac:spMkLst>
        </pc:spChg>
      </pc:sldChg>
      <pc:sldChg chg="modSp mod">
        <pc:chgData name="NMTS OSHODI" userId="06349b1cdaed69f7" providerId="LiveId" clId="{67E23FD1-0DDE-4C17-A72D-205CB5366F40}" dt="2023-03-27T17:43:48.219" v="2981"/>
        <pc:sldMkLst>
          <pc:docMk/>
          <pc:sldMk cId="3589736191" sldId="274"/>
        </pc:sldMkLst>
        <pc:spChg chg="mod">
          <ac:chgData name="NMTS OSHODI" userId="06349b1cdaed69f7" providerId="LiveId" clId="{67E23FD1-0DDE-4C17-A72D-205CB5366F40}" dt="2023-03-27T17:43:48.219" v="2981"/>
          <ac:spMkLst>
            <pc:docMk/>
            <pc:sldMk cId="3589736191" sldId="274"/>
            <ac:spMk id="3" creationId="{60B3D5A6-E766-7C41-BD00-B22DA4727FBA}"/>
          </ac:spMkLst>
        </pc:spChg>
      </pc:sldChg>
      <pc:sldChg chg="addSp delSp modSp mod">
        <pc:chgData name="NMTS OSHODI" userId="06349b1cdaed69f7" providerId="LiveId" clId="{67E23FD1-0DDE-4C17-A72D-205CB5366F40}" dt="2023-03-27T17:27:59.062" v="2879"/>
        <pc:sldMkLst>
          <pc:docMk/>
          <pc:sldMk cId="1299461377" sldId="275"/>
        </pc:sldMkLst>
        <pc:spChg chg="mod">
          <ac:chgData name="NMTS OSHODI" userId="06349b1cdaed69f7" providerId="LiveId" clId="{67E23FD1-0DDE-4C17-A72D-205CB5366F40}" dt="2023-03-27T17:23:22.111" v="2750" actId="20577"/>
          <ac:spMkLst>
            <pc:docMk/>
            <pc:sldMk cId="1299461377" sldId="275"/>
            <ac:spMk id="3" creationId="{60B3D5A6-E766-7C41-BD00-B22DA4727FBA}"/>
          </ac:spMkLst>
        </pc:spChg>
        <pc:spChg chg="add del mod">
          <ac:chgData name="NMTS OSHODI" userId="06349b1cdaed69f7" providerId="LiveId" clId="{67E23FD1-0DDE-4C17-A72D-205CB5366F40}" dt="2023-03-27T17:27:59.062" v="2879"/>
          <ac:spMkLst>
            <pc:docMk/>
            <pc:sldMk cId="1299461377" sldId="275"/>
            <ac:spMk id="5" creationId="{35B6DBC2-AF88-7479-8DE0-7B16E2F1AEB1}"/>
          </ac:spMkLst>
        </pc:spChg>
        <pc:spChg chg="add mod">
          <ac:chgData name="NMTS OSHODI" userId="06349b1cdaed69f7" providerId="LiveId" clId="{67E23FD1-0DDE-4C17-A72D-205CB5366F40}" dt="2023-03-27T17:26:24.120" v="2877" actId="20577"/>
          <ac:spMkLst>
            <pc:docMk/>
            <pc:sldMk cId="1299461377" sldId="275"/>
            <ac:spMk id="6" creationId="{D0FDC7EA-F5A0-C169-EF4C-29137A6352D8}"/>
          </ac:spMkLst>
        </pc:spChg>
        <pc:picChg chg="mod">
          <ac:chgData name="NMTS OSHODI" userId="06349b1cdaed69f7" providerId="LiveId" clId="{67E23FD1-0DDE-4C17-A72D-205CB5366F40}" dt="2023-03-27T17:23:12.908" v="2734" actId="14100"/>
          <ac:picMkLst>
            <pc:docMk/>
            <pc:sldMk cId="1299461377" sldId="275"/>
            <ac:picMk id="8" creationId="{02D4EC71-437A-BEE9-015F-D1A3624A4B9D}"/>
          </ac:picMkLst>
        </pc:picChg>
      </pc:sldChg>
      <pc:sldChg chg="addSp delSp modSp mod">
        <pc:chgData name="NMTS OSHODI" userId="06349b1cdaed69f7" providerId="LiveId" clId="{67E23FD1-0DDE-4C17-A72D-205CB5366F40}" dt="2023-03-27T17:21:25.069" v="2636"/>
        <pc:sldMkLst>
          <pc:docMk/>
          <pc:sldMk cId="981826682" sldId="276"/>
        </pc:sldMkLst>
        <pc:spChg chg="mod">
          <ac:chgData name="NMTS OSHODI" userId="06349b1cdaed69f7" providerId="LiveId" clId="{67E23FD1-0DDE-4C17-A72D-205CB5366F40}" dt="2023-03-27T17:19:04.831" v="2561" actId="20577"/>
          <ac:spMkLst>
            <pc:docMk/>
            <pc:sldMk cId="981826682" sldId="276"/>
            <ac:spMk id="3" creationId="{60B3D5A6-E766-7C41-BD00-B22DA4727FBA}"/>
          </ac:spMkLst>
        </pc:spChg>
        <pc:spChg chg="add del mod">
          <ac:chgData name="NMTS OSHODI" userId="06349b1cdaed69f7" providerId="LiveId" clId="{67E23FD1-0DDE-4C17-A72D-205CB5366F40}" dt="2023-03-27T17:21:25.069" v="2636"/>
          <ac:spMkLst>
            <pc:docMk/>
            <pc:sldMk cId="981826682" sldId="276"/>
            <ac:spMk id="5" creationId="{26D3ACF1-A3E2-50A0-1E24-48CA714BFFFF}"/>
          </ac:spMkLst>
        </pc:spChg>
        <pc:spChg chg="add mod">
          <ac:chgData name="NMTS OSHODI" userId="06349b1cdaed69f7" providerId="LiveId" clId="{67E23FD1-0DDE-4C17-A72D-205CB5366F40}" dt="2023-03-27T17:20:25.461" v="2634" actId="20577"/>
          <ac:spMkLst>
            <pc:docMk/>
            <pc:sldMk cId="981826682" sldId="276"/>
            <ac:spMk id="7" creationId="{FD243BE3-B08F-4DE7-E542-AB3CC194B2C4}"/>
          </ac:spMkLst>
        </pc:spChg>
        <pc:picChg chg="mod">
          <ac:chgData name="NMTS OSHODI" userId="06349b1cdaed69f7" providerId="LiveId" clId="{67E23FD1-0DDE-4C17-A72D-205CB5366F40}" dt="2023-03-27T17:18:43.113" v="2476" actId="14100"/>
          <ac:picMkLst>
            <pc:docMk/>
            <pc:sldMk cId="981826682" sldId="276"/>
            <ac:picMk id="6" creationId="{ED16582D-0F9A-1AD9-28CA-0FB606070A4C}"/>
          </ac:picMkLst>
        </pc:picChg>
      </pc:sldChg>
      <pc:sldChg chg="addSp delSp modSp mod">
        <pc:chgData name="NMTS OSHODI" userId="06349b1cdaed69f7" providerId="LiveId" clId="{67E23FD1-0DDE-4C17-A72D-205CB5366F40}" dt="2023-03-27T16:40:41.122" v="1434"/>
        <pc:sldMkLst>
          <pc:docMk/>
          <pc:sldMk cId="943522368" sldId="277"/>
        </pc:sldMkLst>
        <pc:spChg chg="mod">
          <ac:chgData name="NMTS OSHODI" userId="06349b1cdaed69f7" providerId="LiveId" clId="{67E23FD1-0DDE-4C17-A72D-205CB5366F40}" dt="2023-03-26T23:37:17.924" v="187" actId="1076"/>
          <ac:spMkLst>
            <pc:docMk/>
            <pc:sldMk cId="943522368" sldId="277"/>
            <ac:spMk id="2" creationId="{E8B8F26E-9345-4747-9094-972E38700A17}"/>
          </ac:spMkLst>
        </pc:spChg>
        <pc:spChg chg="mod">
          <ac:chgData name="NMTS OSHODI" userId="06349b1cdaed69f7" providerId="LiveId" clId="{67E23FD1-0DDE-4C17-A72D-205CB5366F40}" dt="2023-03-27T16:37:57.511" v="1350" actId="20577"/>
          <ac:spMkLst>
            <pc:docMk/>
            <pc:sldMk cId="943522368" sldId="277"/>
            <ac:spMk id="3" creationId="{60B3D5A6-E766-7C41-BD00-B22DA4727FBA}"/>
          </ac:spMkLst>
        </pc:spChg>
        <pc:spChg chg="add del mod">
          <ac:chgData name="NMTS OSHODI" userId="06349b1cdaed69f7" providerId="LiveId" clId="{67E23FD1-0DDE-4C17-A72D-205CB5366F40}" dt="2023-03-27T16:40:41.122" v="1434"/>
          <ac:spMkLst>
            <pc:docMk/>
            <pc:sldMk cId="943522368" sldId="277"/>
            <ac:spMk id="5" creationId="{28F0DAE2-A889-38B1-5EC7-D294D112AAF6}"/>
          </ac:spMkLst>
        </pc:spChg>
        <pc:spChg chg="add mod">
          <ac:chgData name="NMTS OSHODI" userId="06349b1cdaed69f7" providerId="LiveId" clId="{67E23FD1-0DDE-4C17-A72D-205CB5366F40}" dt="2023-03-26T23:37:35.938" v="188" actId="767"/>
          <ac:spMkLst>
            <pc:docMk/>
            <pc:sldMk cId="943522368" sldId="277"/>
            <ac:spMk id="7" creationId="{A219A308-7763-D919-AE60-0C02FAAD1B94}"/>
          </ac:spMkLst>
        </pc:spChg>
        <pc:spChg chg="add mod">
          <ac:chgData name="NMTS OSHODI" userId="06349b1cdaed69f7" providerId="LiveId" clId="{67E23FD1-0DDE-4C17-A72D-205CB5366F40}" dt="2023-03-27T16:40:10.192" v="1432" actId="20577"/>
          <ac:spMkLst>
            <pc:docMk/>
            <pc:sldMk cId="943522368" sldId="277"/>
            <ac:spMk id="8" creationId="{8F276740-233D-CCEA-D43D-CE10429C09E2}"/>
          </ac:spMkLst>
        </pc:spChg>
        <pc:picChg chg="add mod">
          <ac:chgData name="NMTS OSHODI" userId="06349b1cdaed69f7" providerId="LiveId" clId="{67E23FD1-0DDE-4C17-A72D-205CB5366F40}" dt="2023-03-27T16:37:40.812" v="1248" actId="14100"/>
          <ac:picMkLst>
            <pc:docMk/>
            <pc:sldMk cId="943522368" sldId="277"/>
            <ac:picMk id="6" creationId="{CF25301D-05C0-6B3C-B507-D87FAC3626F1}"/>
          </ac:picMkLst>
        </pc:picChg>
      </pc:sldChg>
      <pc:sldChg chg="addSp delSp modSp mod">
        <pc:chgData name="NMTS OSHODI" userId="06349b1cdaed69f7" providerId="LiveId" clId="{67E23FD1-0DDE-4C17-A72D-205CB5366F40}" dt="2023-03-27T16:37:18.065" v="1247" actId="14100"/>
        <pc:sldMkLst>
          <pc:docMk/>
          <pc:sldMk cId="192203616" sldId="278"/>
        </pc:sldMkLst>
        <pc:spChg chg="mod">
          <ac:chgData name="NMTS OSHODI" userId="06349b1cdaed69f7" providerId="LiveId" clId="{67E23FD1-0DDE-4C17-A72D-205CB5366F40}" dt="2023-03-27T16:22:10.123" v="1167" actId="20577"/>
          <ac:spMkLst>
            <pc:docMk/>
            <pc:sldMk cId="192203616" sldId="278"/>
            <ac:spMk id="3" creationId="{60B3D5A6-E766-7C41-BD00-B22DA4727FBA}"/>
          </ac:spMkLst>
        </pc:spChg>
        <pc:spChg chg="add del mod">
          <ac:chgData name="NMTS OSHODI" userId="06349b1cdaed69f7" providerId="LiveId" clId="{67E23FD1-0DDE-4C17-A72D-205CB5366F40}" dt="2023-03-27T16:24:46.062" v="1241"/>
          <ac:spMkLst>
            <pc:docMk/>
            <pc:sldMk cId="192203616" sldId="278"/>
            <ac:spMk id="5" creationId="{A70F4021-80BD-4056-3FA2-F8961BFC15C9}"/>
          </ac:spMkLst>
        </pc:spChg>
        <pc:spChg chg="add mod">
          <ac:chgData name="NMTS OSHODI" userId="06349b1cdaed69f7" providerId="LiveId" clId="{67E23FD1-0DDE-4C17-A72D-205CB5366F40}" dt="2023-03-27T16:37:18.065" v="1247" actId="14100"/>
          <ac:spMkLst>
            <pc:docMk/>
            <pc:sldMk cId="192203616" sldId="278"/>
            <ac:spMk id="7" creationId="{23FA80AB-CE29-E1F3-F18B-A6FF015B297B}"/>
          </ac:spMkLst>
        </pc:spChg>
        <pc:spChg chg="add mod">
          <ac:chgData name="NMTS OSHODI" userId="06349b1cdaed69f7" providerId="LiveId" clId="{67E23FD1-0DDE-4C17-A72D-205CB5366F40}" dt="2023-03-27T16:37:12.195" v="1245" actId="571"/>
          <ac:spMkLst>
            <pc:docMk/>
            <pc:sldMk cId="192203616" sldId="278"/>
            <ac:spMk id="8" creationId="{76373F2A-77C3-E312-81D8-6D20AF3FC550}"/>
          </ac:spMkLst>
        </pc:spChg>
        <pc:picChg chg="add mod">
          <ac:chgData name="NMTS OSHODI" userId="06349b1cdaed69f7" providerId="LiveId" clId="{67E23FD1-0DDE-4C17-A72D-205CB5366F40}" dt="2023-03-27T16:24:44.896" v="1239" actId="14100"/>
          <ac:picMkLst>
            <pc:docMk/>
            <pc:sldMk cId="192203616" sldId="278"/>
            <ac:picMk id="6" creationId="{CCEF815A-0A4C-5FC7-053D-C34A26BD2E23}"/>
          </ac:picMkLst>
        </pc:picChg>
      </pc:sldChg>
      <pc:sldChg chg="addSp modSp mod">
        <pc:chgData name="NMTS OSHODI" userId="06349b1cdaed69f7" providerId="LiveId" clId="{67E23FD1-0DDE-4C17-A72D-205CB5366F40}" dt="2023-03-27T16:46:39.798" v="1654" actId="20577"/>
        <pc:sldMkLst>
          <pc:docMk/>
          <pc:sldMk cId="88949745" sldId="279"/>
        </pc:sldMkLst>
        <pc:spChg chg="mod">
          <ac:chgData name="NMTS OSHODI" userId="06349b1cdaed69f7" providerId="LiveId" clId="{67E23FD1-0DDE-4C17-A72D-205CB5366F40}" dt="2023-03-27T16:45:53.367" v="1588" actId="20577"/>
          <ac:spMkLst>
            <pc:docMk/>
            <pc:sldMk cId="88949745" sldId="279"/>
            <ac:spMk id="3" creationId="{60B3D5A6-E766-7C41-BD00-B22DA4727FBA}"/>
          </ac:spMkLst>
        </pc:spChg>
        <pc:spChg chg="add mod">
          <ac:chgData name="NMTS OSHODI" userId="06349b1cdaed69f7" providerId="LiveId" clId="{67E23FD1-0DDE-4C17-A72D-205CB5366F40}" dt="2023-03-27T16:42:10.229" v="1571" actId="767"/>
          <ac:spMkLst>
            <pc:docMk/>
            <pc:sldMk cId="88949745" sldId="279"/>
            <ac:spMk id="7" creationId="{9E74E990-0147-5B81-91F6-FCDA63C96427}"/>
          </ac:spMkLst>
        </pc:spChg>
        <pc:spChg chg="add mod">
          <ac:chgData name="NMTS OSHODI" userId="06349b1cdaed69f7" providerId="LiveId" clId="{67E23FD1-0DDE-4C17-A72D-205CB5366F40}" dt="2023-03-27T16:46:39.798" v="1654" actId="20577"/>
          <ac:spMkLst>
            <pc:docMk/>
            <pc:sldMk cId="88949745" sldId="279"/>
            <ac:spMk id="8" creationId="{B8496055-B58E-07C2-4D66-75AB84C84BD1}"/>
          </ac:spMkLst>
        </pc:spChg>
        <pc:picChg chg="add mod">
          <ac:chgData name="NMTS OSHODI" userId="06349b1cdaed69f7" providerId="LiveId" clId="{67E23FD1-0DDE-4C17-A72D-205CB5366F40}" dt="2023-03-27T16:41:27.339" v="1559" actId="14100"/>
          <ac:picMkLst>
            <pc:docMk/>
            <pc:sldMk cId="88949745" sldId="279"/>
            <ac:picMk id="6" creationId="{8E10E03C-E7B7-2EAF-01F0-4F95EE88151A}"/>
          </ac:picMkLst>
        </pc:picChg>
      </pc:sldChg>
      <pc:sldChg chg="addSp delSp modSp mod">
        <pc:chgData name="NMTS OSHODI" userId="06349b1cdaed69f7" providerId="LiveId" clId="{67E23FD1-0DDE-4C17-A72D-205CB5366F40}" dt="2023-03-27T17:37:01.692" v="2899" actId="20577"/>
        <pc:sldMkLst>
          <pc:docMk/>
          <pc:sldMk cId="3145728806" sldId="280"/>
        </pc:sldMkLst>
        <pc:spChg chg="mod">
          <ac:chgData name="NMTS OSHODI" userId="06349b1cdaed69f7" providerId="LiveId" clId="{67E23FD1-0DDE-4C17-A72D-205CB5366F40}" dt="2023-03-27T16:47:21.304" v="1752" actId="20577"/>
          <ac:spMkLst>
            <pc:docMk/>
            <pc:sldMk cId="3145728806" sldId="280"/>
            <ac:spMk id="3" creationId="{60B3D5A6-E766-7C41-BD00-B22DA4727FBA}"/>
          </ac:spMkLst>
        </pc:spChg>
        <pc:spChg chg="add del mod">
          <ac:chgData name="NMTS OSHODI" userId="06349b1cdaed69f7" providerId="LiveId" clId="{67E23FD1-0DDE-4C17-A72D-205CB5366F40}" dt="2023-03-27T16:56:28.525" v="1757"/>
          <ac:spMkLst>
            <pc:docMk/>
            <pc:sldMk cId="3145728806" sldId="280"/>
            <ac:spMk id="7" creationId="{A70B5A8C-3B4B-2A03-77AC-4B00E370AEFF}"/>
          </ac:spMkLst>
        </pc:spChg>
        <pc:spChg chg="add del mod">
          <ac:chgData name="NMTS OSHODI" userId="06349b1cdaed69f7" providerId="LiveId" clId="{67E23FD1-0DDE-4C17-A72D-205CB5366F40}" dt="2023-03-27T16:56:28.525" v="1759"/>
          <ac:spMkLst>
            <pc:docMk/>
            <pc:sldMk cId="3145728806" sldId="280"/>
            <ac:spMk id="8" creationId="{F6BCB1A9-84A7-D21C-2121-4EFEDFC0C366}"/>
          </ac:spMkLst>
        </pc:spChg>
        <pc:spChg chg="add del mod">
          <ac:chgData name="NMTS OSHODI" userId="06349b1cdaed69f7" providerId="LiveId" clId="{67E23FD1-0DDE-4C17-A72D-205CB5366F40}" dt="2023-03-27T17:01:26.665" v="1840"/>
          <ac:spMkLst>
            <pc:docMk/>
            <pc:sldMk cId="3145728806" sldId="280"/>
            <ac:spMk id="9" creationId="{6575DD09-12BF-4752-C5DC-F13FDABD25EE}"/>
          </ac:spMkLst>
        </pc:spChg>
        <pc:spChg chg="add mod">
          <ac:chgData name="NMTS OSHODI" userId="06349b1cdaed69f7" providerId="LiveId" clId="{67E23FD1-0DDE-4C17-A72D-205CB5366F40}" dt="2023-03-27T17:37:01.692" v="2899" actId="20577"/>
          <ac:spMkLst>
            <pc:docMk/>
            <pc:sldMk cId="3145728806" sldId="280"/>
            <ac:spMk id="10" creationId="{372908AA-B8CB-130D-B639-13FEF5324464}"/>
          </ac:spMkLst>
        </pc:spChg>
        <pc:picChg chg="add mod">
          <ac:chgData name="NMTS OSHODI" userId="06349b1cdaed69f7" providerId="LiveId" clId="{67E23FD1-0DDE-4C17-A72D-205CB5366F40}" dt="2023-03-27T16:57:10.907" v="1760" actId="1076"/>
          <ac:picMkLst>
            <pc:docMk/>
            <pc:sldMk cId="3145728806" sldId="280"/>
            <ac:picMk id="6" creationId="{8C9AF217-72A7-C270-1D17-5C3721A5D796}"/>
          </ac:picMkLst>
        </pc:picChg>
      </pc:sldChg>
      <pc:sldChg chg="addSp delSp modSp mod">
        <pc:chgData name="NMTS OSHODI" userId="06349b1cdaed69f7" providerId="LiveId" clId="{67E23FD1-0DDE-4C17-A72D-205CB5366F40}" dt="2023-03-27T17:38:03.265" v="2900" actId="20577"/>
        <pc:sldMkLst>
          <pc:docMk/>
          <pc:sldMk cId="1996931575" sldId="281"/>
        </pc:sldMkLst>
        <pc:spChg chg="mod">
          <ac:chgData name="NMTS OSHODI" userId="06349b1cdaed69f7" providerId="LiveId" clId="{67E23FD1-0DDE-4C17-A72D-205CB5366F40}" dt="2023-03-27T17:01:54.943" v="1935" actId="20577"/>
          <ac:spMkLst>
            <pc:docMk/>
            <pc:sldMk cId="1996931575" sldId="281"/>
            <ac:spMk id="3" creationId="{60B3D5A6-E766-7C41-BD00-B22DA4727FBA}"/>
          </ac:spMkLst>
        </pc:spChg>
        <pc:spChg chg="add del mod">
          <ac:chgData name="NMTS OSHODI" userId="06349b1cdaed69f7" providerId="LiveId" clId="{67E23FD1-0DDE-4C17-A72D-205CB5366F40}" dt="2023-03-27T17:06:32.449" v="2029"/>
          <ac:spMkLst>
            <pc:docMk/>
            <pc:sldMk cId="1996931575" sldId="281"/>
            <ac:spMk id="7" creationId="{975A8123-EE33-7749-B1EF-A7F5C7DDF607}"/>
          </ac:spMkLst>
        </pc:spChg>
        <pc:spChg chg="add mod">
          <ac:chgData name="NMTS OSHODI" userId="06349b1cdaed69f7" providerId="LiveId" clId="{67E23FD1-0DDE-4C17-A72D-205CB5366F40}" dt="2023-03-27T17:38:03.265" v="2900" actId="20577"/>
          <ac:spMkLst>
            <pc:docMk/>
            <pc:sldMk cId="1996931575" sldId="281"/>
            <ac:spMk id="8" creationId="{06DF6CF3-B643-A934-98A0-27CA3CD543E7}"/>
          </ac:spMkLst>
        </pc:spChg>
        <pc:picChg chg="add mod">
          <ac:chgData name="NMTS OSHODI" userId="06349b1cdaed69f7" providerId="LiveId" clId="{67E23FD1-0DDE-4C17-A72D-205CB5366F40}" dt="2023-03-27T17:01:36.615" v="1842" actId="14100"/>
          <ac:picMkLst>
            <pc:docMk/>
            <pc:sldMk cId="1996931575" sldId="281"/>
            <ac:picMk id="6" creationId="{EF1E4DCB-3D49-DD2D-5792-88A5E7A64CCC}"/>
          </ac:picMkLst>
        </pc:picChg>
      </pc:sldChg>
      <pc:sldChg chg="addSp delSp modSp mod">
        <pc:chgData name="NMTS OSHODI" userId="06349b1cdaed69f7" providerId="LiveId" clId="{67E23FD1-0DDE-4C17-A72D-205CB5366F40}" dt="2023-03-27T17:11:00.246" v="2243"/>
        <pc:sldMkLst>
          <pc:docMk/>
          <pc:sldMk cId="203677008" sldId="282"/>
        </pc:sldMkLst>
        <pc:spChg chg="mod">
          <ac:chgData name="NMTS OSHODI" userId="06349b1cdaed69f7" providerId="LiveId" clId="{67E23FD1-0DDE-4C17-A72D-205CB5366F40}" dt="2023-03-27T17:07:17.605" v="2146" actId="20577"/>
          <ac:spMkLst>
            <pc:docMk/>
            <pc:sldMk cId="203677008" sldId="282"/>
            <ac:spMk id="3" creationId="{60B3D5A6-E766-7C41-BD00-B22DA4727FBA}"/>
          </ac:spMkLst>
        </pc:spChg>
        <pc:spChg chg="add del mod">
          <ac:chgData name="NMTS OSHODI" userId="06349b1cdaed69f7" providerId="LiveId" clId="{67E23FD1-0DDE-4C17-A72D-205CB5366F40}" dt="2023-03-27T17:11:00.246" v="2243"/>
          <ac:spMkLst>
            <pc:docMk/>
            <pc:sldMk cId="203677008" sldId="282"/>
            <ac:spMk id="7" creationId="{FBB09022-D96A-8772-E6FE-C26F30A45A5F}"/>
          </ac:spMkLst>
        </pc:spChg>
        <pc:spChg chg="add mod">
          <ac:chgData name="NMTS OSHODI" userId="06349b1cdaed69f7" providerId="LiveId" clId="{67E23FD1-0DDE-4C17-A72D-205CB5366F40}" dt="2023-03-27T17:10:52.333" v="2241" actId="20577"/>
          <ac:spMkLst>
            <pc:docMk/>
            <pc:sldMk cId="203677008" sldId="282"/>
            <ac:spMk id="8" creationId="{2F41C21F-3309-FE7F-36F0-7B079890CA3B}"/>
          </ac:spMkLst>
        </pc:spChg>
        <pc:picChg chg="add mod">
          <ac:chgData name="NMTS OSHODI" userId="06349b1cdaed69f7" providerId="LiveId" clId="{67E23FD1-0DDE-4C17-A72D-205CB5366F40}" dt="2023-03-27T17:07:07.947" v="2123" actId="14100"/>
          <ac:picMkLst>
            <pc:docMk/>
            <pc:sldMk cId="203677008" sldId="282"/>
            <ac:picMk id="6" creationId="{16C4E387-A7CE-43F0-FBDB-49C77C5D468E}"/>
          </ac:picMkLst>
        </pc:picChg>
      </pc:sldChg>
      <pc:sldChg chg="addSp delSp modSp mod">
        <pc:chgData name="NMTS OSHODI" userId="06349b1cdaed69f7" providerId="LiveId" clId="{67E23FD1-0DDE-4C17-A72D-205CB5366F40}" dt="2023-03-27T17:18:27.441" v="2474"/>
        <pc:sldMkLst>
          <pc:docMk/>
          <pc:sldMk cId="1351775109" sldId="283"/>
        </pc:sldMkLst>
        <pc:spChg chg="mod">
          <ac:chgData name="NMTS OSHODI" userId="06349b1cdaed69f7" providerId="LiveId" clId="{67E23FD1-0DDE-4C17-A72D-205CB5366F40}" dt="2023-03-27T17:11:16.128" v="2334" actId="20577"/>
          <ac:spMkLst>
            <pc:docMk/>
            <pc:sldMk cId="1351775109" sldId="283"/>
            <ac:spMk id="3" creationId="{60B3D5A6-E766-7C41-BD00-B22DA4727FBA}"/>
          </ac:spMkLst>
        </pc:spChg>
        <pc:spChg chg="add del mod">
          <ac:chgData name="NMTS OSHODI" userId="06349b1cdaed69f7" providerId="LiveId" clId="{67E23FD1-0DDE-4C17-A72D-205CB5366F40}" dt="2023-03-27T17:18:27.441" v="2474"/>
          <ac:spMkLst>
            <pc:docMk/>
            <pc:sldMk cId="1351775109" sldId="283"/>
            <ac:spMk id="7" creationId="{B34843E6-2EBC-0B0A-6B3D-539955350937}"/>
          </ac:spMkLst>
        </pc:spChg>
        <pc:spChg chg="add mod">
          <ac:chgData name="NMTS OSHODI" userId="06349b1cdaed69f7" providerId="LiveId" clId="{67E23FD1-0DDE-4C17-A72D-205CB5366F40}" dt="2023-03-27T17:18:22.613" v="2472" actId="20577"/>
          <ac:spMkLst>
            <pc:docMk/>
            <pc:sldMk cId="1351775109" sldId="283"/>
            <ac:spMk id="8" creationId="{B5E5A868-A1A2-4B5A-7954-9BDCD39E26E2}"/>
          </ac:spMkLst>
        </pc:spChg>
        <pc:picChg chg="add mod">
          <ac:chgData name="NMTS OSHODI" userId="06349b1cdaed69f7" providerId="LiveId" clId="{67E23FD1-0DDE-4C17-A72D-205CB5366F40}" dt="2023-03-27T17:11:06.536" v="2244" actId="14100"/>
          <ac:picMkLst>
            <pc:docMk/>
            <pc:sldMk cId="1351775109" sldId="283"/>
            <ac:picMk id="6" creationId="{99BB4B3E-33F6-6EBB-059E-B1D12059C0D7}"/>
          </ac:picMkLst>
        </pc:picChg>
      </pc:sldChg>
      <pc:sldChg chg="del">
        <pc:chgData name="NMTS OSHODI" userId="06349b1cdaed69f7" providerId="LiveId" clId="{67E23FD1-0DDE-4C17-A72D-205CB5366F40}" dt="2023-03-27T00:16:00.069" v="413" actId="2696"/>
        <pc:sldMkLst>
          <pc:docMk/>
          <pc:sldMk cId="554366524" sldId="284"/>
        </pc:sldMkLst>
      </pc:sldChg>
      <pc:sldChg chg="del">
        <pc:chgData name="NMTS OSHODI" userId="06349b1cdaed69f7" providerId="LiveId" clId="{67E23FD1-0DDE-4C17-A72D-205CB5366F40}" dt="2023-03-27T00:16:04.429" v="414" actId="2696"/>
        <pc:sldMkLst>
          <pc:docMk/>
          <pc:sldMk cId="1717638316" sldId="285"/>
        </pc:sldMkLst>
      </pc:sldChg>
      <pc:sldChg chg="del">
        <pc:chgData name="NMTS OSHODI" userId="06349b1cdaed69f7" providerId="LiveId" clId="{67E23FD1-0DDE-4C17-A72D-205CB5366F40}" dt="2023-03-27T00:16:09.163" v="415" actId="2696"/>
        <pc:sldMkLst>
          <pc:docMk/>
          <pc:sldMk cId="1235402380" sldId="28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46221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2000" dirty="0">
                <a:solidFill>
                  <a:schemeClr val="accent4">
                    <a:lumMod val="40000"/>
                    <a:lumOff val="60000"/>
                  </a:schemeClr>
                </a:solidFill>
              </a:rPr>
              <a:t>&lt; G2M INSIGHT FOR CABS INVESTMENT FIRM CASE STUDY &gt;</a:t>
            </a:r>
          </a:p>
          <a:p>
            <a:endParaRPr lang="en-US" sz="4000" dirty="0"/>
          </a:p>
          <a:p>
            <a:r>
              <a:rPr lang="en-US" sz="2800" b="1" dirty="0">
                <a:solidFill>
                  <a:schemeClr val="accent2">
                    <a:lumMod val="40000"/>
                    <a:lumOff val="60000"/>
                  </a:schemeClr>
                </a:solidFill>
              </a:rPr>
              <a:t>&lt;21</a:t>
            </a:r>
            <a:r>
              <a:rPr lang="en-US" sz="2800" b="1" baseline="30000" dirty="0">
                <a:solidFill>
                  <a:schemeClr val="accent2">
                    <a:lumMod val="40000"/>
                    <a:lumOff val="60000"/>
                  </a:schemeClr>
                </a:solidFill>
              </a:rPr>
              <a:t>ST</a:t>
            </a:r>
            <a:r>
              <a:rPr lang="en-US" sz="2800" b="1" dirty="0">
                <a:solidFill>
                  <a:schemeClr val="accent2">
                    <a:lumMod val="40000"/>
                    <a:lumOff val="60000"/>
                  </a:schemeClr>
                </a:solidFill>
              </a:rPr>
              <a:t> March, 2023&gt;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81913" y="1581913"/>
            <a:ext cx="6858002" cy="3694176"/>
          </a:xfrm>
          <a:solidFill>
            <a:srgbClr val="3B3B3B"/>
          </a:solidFill>
        </p:spPr>
        <p:txBody>
          <a:bodyPr vert="vert270" anchor="t" anchorCtr="0"/>
          <a:lstStyle/>
          <a:p>
            <a:br>
              <a:rPr lang="en-US" dirty="0"/>
            </a:br>
            <a:br>
              <a:rPr lang="en-US" dirty="0"/>
            </a:br>
            <a:br>
              <a:rPr lang="en-US" dirty="0"/>
            </a:br>
            <a:r>
              <a:rPr lang="en-US" b="1" dirty="0">
                <a:solidFill>
                  <a:srgbClr val="FF6600"/>
                </a:solidFill>
              </a:rPr>
              <a:t>Exploratory Data Analysis (EDA)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14086" y="-819910"/>
            <a:ext cx="6858004" cy="8497824"/>
          </a:xfrm>
        </p:spPr>
        <p:txBody>
          <a:bodyPr vert="vert270">
            <a:normAutofit/>
          </a:bodyPr>
          <a:lstStyle/>
          <a:p>
            <a:r>
              <a:rPr lang="en-US" sz="2400" dirty="0">
                <a:solidFill>
                  <a:srgbClr val="FF6600"/>
                </a:solidFill>
              </a:rPr>
              <a:t>Comparing the I</a:t>
            </a:r>
            <a:r>
              <a:rPr lang="en-US" dirty="0">
                <a:solidFill>
                  <a:srgbClr val="FF6600"/>
                </a:solidFill>
              </a:rPr>
              <a:t>ncome (USD/Month)</a:t>
            </a:r>
            <a:r>
              <a:rPr lang="en-US" sz="2400" dirty="0">
                <a:solidFill>
                  <a:srgbClr val="FF6600"/>
                </a:solidFill>
              </a:rPr>
              <a:t> of users of each cab company</a:t>
            </a: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8E10E03C-E7B7-2EAF-01F0-4F95EE8815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438" y="503434"/>
            <a:ext cx="5722706" cy="5095982"/>
          </a:xfrm>
          <a:prstGeom prst="rect">
            <a:avLst/>
          </a:prstGeom>
        </p:spPr>
      </p:pic>
      <p:sp>
        <p:nvSpPr>
          <p:cNvPr id="7" name="TextBox 6">
            <a:extLst>
              <a:ext uri="{FF2B5EF4-FFF2-40B4-BE49-F238E27FC236}">
                <a16:creationId xmlns:a16="http://schemas.microsoft.com/office/drawing/2014/main" id="{9E74E990-0147-5B81-91F6-FCDA63C96427}"/>
              </a:ext>
            </a:extLst>
          </p:cNvPr>
          <p:cNvSpPr txBox="1"/>
          <p:nvPr/>
        </p:nvSpPr>
        <p:spPr>
          <a:xfrm>
            <a:off x="5820310" y="2974368"/>
            <a:ext cx="914400" cy="914400"/>
          </a:xfrm>
          <a:prstGeom prst="rect">
            <a:avLst/>
          </a:prstGeom>
          <a:noFill/>
        </p:spPr>
        <p:txBody>
          <a:bodyPr wrap="square" rtlCol="0">
            <a:spAutoFit/>
          </a:bodyPr>
          <a:lstStyle/>
          <a:p>
            <a:endParaRPr lang="en-CA" dirty="0"/>
          </a:p>
        </p:txBody>
      </p:sp>
      <p:sp>
        <p:nvSpPr>
          <p:cNvPr id="8" name="TextBox 7">
            <a:extLst>
              <a:ext uri="{FF2B5EF4-FFF2-40B4-BE49-F238E27FC236}">
                <a16:creationId xmlns:a16="http://schemas.microsoft.com/office/drawing/2014/main" id="{B8496055-B58E-07C2-4D66-75AB84C84BD1}"/>
              </a:ext>
            </a:extLst>
          </p:cNvPr>
          <p:cNvSpPr txBox="1"/>
          <p:nvPr/>
        </p:nvSpPr>
        <p:spPr>
          <a:xfrm>
            <a:off x="9631405" y="688369"/>
            <a:ext cx="2091407" cy="1477328"/>
          </a:xfrm>
          <a:prstGeom prst="rect">
            <a:avLst/>
          </a:prstGeom>
          <a:noFill/>
        </p:spPr>
        <p:txBody>
          <a:bodyPr wrap="square" rtlCol="0">
            <a:spAutoFit/>
          </a:bodyPr>
          <a:lstStyle/>
          <a:p>
            <a:r>
              <a:rPr lang="en-US" dirty="0"/>
              <a:t>Yellow cab customers have more income than the Pink cab customer</a:t>
            </a:r>
            <a:endParaRPr lang="en-CA" dirty="0"/>
          </a:p>
        </p:txBody>
      </p:sp>
    </p:spTree>
    <p:extLst>
      <p:ext uri="{BB962C8B-B14F-4D97-AF65-F5344CB8AC3E}">
        <p14:creationId xmlns:p14="http://schemas.microsoft.com/office/powerpoint/2010/main" val="8894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655065" y="1280161"/>
            <a:ext cx="6858002" cy="3694176"/>
          </a:xfrm>
          <a:solidFill>
            <a:srgbClr val="3B3B3B"/>
          </a:solidFill>
        </p:spPr>
        <p:txBody>
          <a:bodyPr vert="vert270" anchor="t" anchorCtr="0"/>
          <a:lstStyle/>
          <a:p>
            <a:br>
              <a:rPr lang="en-US" dirty="0"/>
            </a:br>
            <a:br>
              <a:rPr lang="en-US" dirty="0"/>
            </a:br>
            <a:br>
              <a:rPr lang="en-US" dirty="0"/>
            </a:br>
            <a:r>
              <a:rPr lang="en-US" b="1" dirty="0">
                <a:solidFill>
                  <a:srgbClr val="FF6600"/>
                </a:solidFill>
              </a:rPr>
              <a:t>Exploratory Data Analysis (EDA)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14086" y="-819910"/>
            <a:ext cx="6858004" cy="8497824"/>
          </a:xfrm>
        </p:spPr>
        <p:txBody>
          <a:bodyPr vert="vert270">
            <a:normAutofit/>
          </a:bodyPr>
          <a:lstStyle/>
          <a:p>
            <a:pPr algn="just"/>
            <a:r>
              <a:rPr lang="en-US" sz="2800" dirty="0">
                <a:solidFill>
                  <a:srgbClr val="FF6600"/>
                </a:solidFill>
              </a:rPr>
              <a:t>Comparing profit made by gender in each firm</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8C9AF217-72A7-C270-1D17-5C3721A5D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4176" y="524135"/>
            <a:ext cx="5963532" cy="4815807"/>
          </a:xfrm>
          <a:prstGeom prst="rect">
            <a:avLst/>
          </a:prstGeom>
        </p:spPr>
      </p:pic>
      <p:sp>
        <p:nvSpPr>
          <p:cNvPr id="10" name="TextBox 9">
            <a:extLst>
              <a:ext uri="{FF2B5EF4-FFF2-40B4-BE49-F238E27FC236}">
                <a16:creationId xmlns:a16="http://schemas.microsoft.com/office/drawing/2014/main" id="{372908AA-B8CB-130D-B639-13FEF5324464}"/>
              </a:ext>
            </a:extLst>
          </p:cNvPr>
          <p:cNvSpPr txBox="1"/>
          <p:nvPr/>
        </p:nvSpPr>
        <p:spPr>
          <a:xfrm>
            <a:off x="9730860" y="524135"/>
            <a:ext cx="2341275" cy="1200329"/>
          </a:xfrm>
          <a:prstGeom prst="rect">
            <a:avLst/>
          </a:prstGeom>
          <a:noFill/>
        </p:spPr>
        <p:txBody>
          <a:bodyPr wrap="square" rtlCol="0">
            <a:spAutoFit/>
          </a:bodyPr>
          <a:lstStyle/>
          <a:p>
            <a:r>
              <a:rPr lang="en-US" dirty="0"/>
              <a:t>Profit made by the genders of the Yellow cab is more than that of Pink cab</a:t>
            </a:r>
            <a:endParaRPr lang="en-CA" dirty="0"/>
          </a:p>
        </p:txBody>
      </p:sp>
    </p:spTree>
    <p:extLst>
      <p:ext uri="{BB962C8B-B14F-4D97-AF65-F5344CB8AC3E}">
        <p14:creationId xmlns:p14="http://schemas.microsoft.com/office/powerpoint/2010/main" val="3145728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81913" y="1581913"/>
            <a:ext cx="6858002" cy="3694176"/>
          </a:xfrm>
          <a:solidFill>
            <a:srgbClr val="3B3B3B"/>
          </a:solidFill>
        </p:spPr>
        <p:txBody>
          <a:bodyPr vert="vert270" anchor="t" anchorCtr="0"/>
          <a:lstStyle/>
          <a:p>
            <a:br>
              <a:rPr lang="en-US" dirty="0"/>
            </a:br>
            <a:br>
              <a:rPr lang="en-US" dirty="0"/>
            </a:br>
            <a:br>
              <a:rPr lang="en-US" dirty="0"/>
            </a:br>
            <a:r>
              <a:rPr lang="en-US" b="1" dirty="0">
                <a:solidFill>
                  <a:srgbClr val="FF6600"/>
                </a:solidFill>
              </a:rPr>
              <a:t>Exploratory Data Analysis (EDA)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14086" y="-819910"/>
            <a:ext cx="6858004" cy="8497824"/>
          </a:xfrm>
        </p:spPr>
        <p:txBody>
          <a:bodyPr vert="vert270">
            <a:normAutofit/>
          </a:bodyPr>
          <a:lstStyle/>
          <a:p>
            <a:pPr algn="l"/>
            <a:r>
              <a:rPr lang="en-US" dirty="0">
                <a:solidFill>
                  <a:srgbClr val="FF6600"/>
                </a:solidFill>
              </a:rPr>
              <a:t>Comparing the monthly profits made by the firms</a:t>
            </a:r>
          </a:p>
          <a:p>
            <a:pPr algn="l"/>
            <a:r>
              <a:rPr lang="en-US" dirty="0">
                <a:solidFill>
                  <a:srgbClr val="FF6600"/>
                </a:solidFill>
              </a:rPr>
              <a:t>                                                                                            </a:t>
            </a: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EF1E4DCB-3D49-DD2D-5792-88A5E7A64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164" y="567642"/>
            <a:ext cx="6123398" cy="4572009"/>
          </a:xfrm>
          <a:prstGeom prst="rect">
            <a:avLst/>
          </a:prstGeom>
        </p:spPr>
      </p:pic>
      <p:sp>
        <p:nvSpPr>
          <p:cNvPr id="8" name="TextBox 7">
            <a:extLst>
              <a:ext uri="{FF2B5EF4-FFF2-40B4-BE49-F238E27FC236}">
                <a16:creationId xmlns:a16="http://schemas.microsoft.com/office/drawing/2014/main" id="{06DF6CF3-B643-A934-98A0-27CA3CD543E7}"/>
              </a:ext>
            </a:extLst>
          </p:cNvPr>
          <p:cNvSpPr txBox="1"/>
          <p:nvPr/>
        </p:nvSpPr>
        <p:spPr>
          <a:xfrm>
            <a:off x="10011550" y="567642"/>
            <a:ext cx="2060585" cy="1477328"/>
          </a:xfrm>
          <a:prstGeom prst="rect">
            <a:avLst/>
          </a:prstGeom>
          <a:noFill/>
        </p:spPr>
        <p:txBody>
          <a:bodyPr wrap="square" rtlCol="0">
            <a:spAutoFit/>
          </a:bodyPr>
          <a:lstStyle/>
          <a:p>
            <a:r>
              <a:rPr lang="en-US" dirty="0"/>
              <a:t>Yellow cab firm makes more monthly profit especially in the mid-year</a:t>
            </a:r>
            <a:endParaRPr lang="en-CA" dirty="0"/>
          </a:p>
        </p:txBody>
      </p:sp>
    </p:spTree>
    <p:extLst>
      <p:ext uri="{BB962C8B-B14F-4D97-AF65-F5344CB8AC3E}">
        <p14:creationId xmlns:p14="http://schemas.microsoft.com/office/powerpoint/2010/main" val="1996931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81913" y="1581913"/>
            <a:ext cx="6858002" cy="3694176"/>
          </a:xfrm>
          <a:solidFill>
            <a:srgbClr val="3B3B3B"/>
          </a:solidFill>
        </p:spPr>
        <p:txBody>
          <a:bodyPr vert="vert270" anchor="t" anchorCtr="0"/>
          <a:lstStyle/>
          <a:p>
            <a:br>
              <a:rPr lang="en-US" dirty="0"/>
            </a:br>
            <a:br>
              <a:rPr lang="en-US" dirty="0"/>
            </a:br>
            <a:br>
              <a:rPr lang="en-US" dirty="0"/>
            </a:br>
            <a:r>
              <a:rPr lang="en-US" b="1" dirty="0">
                <a:solidFill>
                  <a:srgbClr val="FF6600"/>
                </a:solidFill>
              </a:rPr>
              <a:t>Exploratory Data Analysis (EDA)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14086" y="-819910"/>
            <a:ext cx="6858004" cy="8497824"/>
          </a:xfrm>
        </p:spPr>
        <p:txBody>
          <a:bodyPr vert="vert270">
            <a:normAutofit/>
          </a:bodyPr>
          <a:lstStyle/>
          <a:p>
            <a:pPr algn="l"/>
            <a:r>
              <a:rPr lang="en-US" dirty="0">
                <a:solidFill>
                  <a:srgbClr val="FF6600"/>
                </a:solidFill>
              </a:rPr>
              <a:t>Comparing the annual profits made by the firms</a:t>
            </a:r>
          </a:p>
          <a:p>
            <a:pPr algn="l"/>
            <a:r>
              <a:rPr lang="en-US" dirty="0">
                <a:solidFill>
                  <a:srgbClr val="FF6600"/>
                </a:solidFill>
              </a:rPr>
              <a:t>                                                                                                                  </a:t>
            </a:r>
          </a:p>
          <a:p>
            <a:pPr algn="l"/>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16C4E387-A7CE-43F0-FBDB-49C77C5D4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3905" y="516271"/>
            <a:ext cx="6185043" cy="4764646"/>
          </a:xfrm>
          <a:prstGeom prst="rect">
            <a:avLst/>
          </a:prstGeom>
        </p:spPr>
      </p:pic>
      <p:sp>
        <p:nvSpPr>
          <p:cNvPr id="8" name="TextBox 7">
            <a:extLst>
              <a:ext uri="{FF2B5EF4-FFF2-40B4-BE49-F238E27FC236}">
                <a16:creationId xmlns:a16="http://schemas.microsoft.com/office/drawing/2014/main" id="{2F41C21F-3309-FE7F-36F0-7B079890CA3B}"/>
              </a:ext>
            </a:extLst>
          </p:cNvPr>
          <p:cNvSpPr txBox="1"/>
          <p:nvPr/>
        </p:nvSpPr>
        <p:spPr>
          <a:xfrm>
            <a:off x="10181689" y="516271"/>
            <a:ext cx="1936807" cy="1477328"/>
          </a:xfrm>
          <a:prstGeom prst="rect">
            <a:avLst/>
          </a:prstGeom>
          <a:noFill/>
        </p:spPr>
        <p:txBody>
          <a:bodyPr wrap="square" rtlCol="0">
            <a:spAutoFit/>
          </a:bodyPr>
          <a:lstStyle/>
          <a:p>
            <a:r>
              <a:rPr lang="en-US" dirty="0"/>
              <a:t>Based on the plot of Annual profit, Yellow firm performs better than Pink firm</a:t>
            </a:r>
            <a:endParaRPr lang="en-CA" dirty="0"/>
          </a:p>
        </p:txBody>
      </p:sp>
    </p:spTree>
    <p:extLst>
      <p:ext uri="{BB962C8B-B14F-4D97-AF65-F5344CB8AC3E}">
        <p14:creationId xmlns:p14="http://schemas.microsoft.com/office/powerpoint/2010/main" val="203677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81913" y="1581913"/>
            <a:ext cx="6858002" cy="3694176"/>
          </a:xfrm>
          <a:solidFill>
            <a:srgbClr val="3B3B3B"/>
          </a:solidFill>
        </p:spPr>
        <p:txBody>
          <a:bodyPr vert="vert270" anchor="t" anchorCtr="0"/>
          <a:lstStyle/>
          <a:p>
            <a:br>
              <a:rPr lang="en-US" dirty="0"/>
            </a:br>
            <a:br>
              <a:rPr lang="en-US" dirty="0"/>
            </a:br>
            <a:br>
              <a:rPr lang="en-US" dirty="0"/>
            </a:br>
            <a:r>
              <a:rPr lang="en-US" b="1" dirty="0">
                <a:solidFill>
                  <a:srgbClr val="FF6600"/>
                </a:solidFill>
              </a:rPr>
              <a:t>Exploratory Data Analysis (EDA)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14086" y="-819910"/>
            <a:ext cx="6858004" cy="8497824"/>
          </a:xfrm>
        </p:spPr>
        <p:txBody>
          <a:bodyPr vert="vert270">
            <a:normAutofit/>
          </a:bodyPr>
          <a:lstStyle/>
          <a:p>
            <a:pPr algn="l"/>
            <a:r>
              <a:rPr lang="en-US" dirty="0">
                <a:solidFill>
                  <a:srgbClr val="FF6600"/>
                </a:solidFill>
              </a:rPr>
              <a:t>Comparing the profits made by the firms in each city</a:t>
            </a:r>
          </a:p>
          <a:p>
            <a:pPr algn="l"/>
            <a:r>
              <a:rPr lang="en-US" dirty="0">
                <a:solidFill>
                  <a:srgbClr val="FF6600"/>
                </a:solidFill>
              </a:rPr>
              <a:t>                                                                                          </a:t>
            </a: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99BB4B3E-33F6-6EBB-059E-B1D12059C0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5825" y="636998"/>
            <a:ext cx="5897366" cy="5311739"/>
          </a:xfrm>
          <a:prstGeom prst="rect">
            <a:avLst/>
          </a:prstGeom>
        </p:spPr>
      </p:pic>
      <p:sp>
        <p:nvSpPr>
          <p:cNvPr id="8" name="TextBox 7">
            <a:extLst>
              <a:ext uri="{FF2B5EF4-FFF2-40B4-BE49-F238E27FC236}">
                <a16:creationId xmlns:a16="http://schemas.microsoft.com/office/drawing/2014/main" id="{B5E5A868-A1A2-4B5A-7954-9BDCD39E26E2}"/>
              </a:ext>
            </a:extLst>
          </p:cNvPr>
          <p:cNvSpPr txBox="1"/>
          <p:nvPr/>
        </p:nvSpPr>
        <p:spPr>
          <a:xfrm>
            <a:off x="9863191" y="636998"/>
            <a:ext cx="2250040" cy="1754326"/>
          </a:xfrm>
          <a:prstGeom prst="rect">
            <a:avLst/>
          </a:prstGeom>
          <a:noFill/>
        </p:spPr>
        <p:txBody>
          <a:bodyPr wrap="square" rtlCol="0">
            <a:spAutoFit/>
          </a:bodyPr>
          <a:lstStyle/>
          <a:p>
            <a:r>
              <a:rPr lang="en-US" dirty="0"/>
              <a:t>Looking at the profit made in each city by the two cab firms, Yellow firm has done better in 99% of the cities.</a:t>
            </a:r>
            <a:endParaRPr lang="en-CA" dirty="0"/>
          </a:p>
        </p:txBody>
      </p:sp>
    </p:spTree>
    <p:extLst>
      <p:ext uri="{BB962C8B-B14F-4D97-AF65-F5344CB8AC3E}">
        <p14:creationId xmlns:p14="http://schemas.microsoft.com/office/powerpoint/2010/main" val="1351775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81913" y="1581913"/>
            <a:ext cx="6858002" cy="3694176"/>
          </a:xfrm>
          <a:solidFill>
            <a:srgbClr val="3B3B3B"/>
          </a:solidFill>
        </p:spPr>
        <p:txBody>
          <a:bodyPr vert="vert270" anchor="t" anchorCtr="0"/>
          <a:lstStyle/>
          <a:p>
            <a:br>
              <a:rPr lang="en-US" dirty="0"/>
            </a:br>
            <a:br>
              <a:rPr lang="en-US" dirty="0"/>
            </a:br>
            <a:br>
              <a:rPr lang="en-US" dirty="0"/>
            </a:br>
            <a:r>
              <a:rPr lang="en-US" b="1" dirty="0">
                <a:solidFill>
                  <a:srgbClr val="FF6600"/>
                </a:solidFill>
              </a:rPr>
              <a:t>EDA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14086" y="-819911"/>
            <a:ext cx="6858004" cy="8497826"/>
          </a:xfrm>
        </p:spPr>
        <p:txBody>
          <a:bodyPr vert="vert270">
            <a:normAutofit fontScale="92500" lnSpcReduction="10000"/>
          </a:bodyPr>
          <a:lstStyle/>
          <a:p>
            <a:pPr algn="l"/>
            <a:r>
              <a:rPr lang="en-US" dirty="0">
                <a:solidFill>
                  <a:srgbClr val="FF6600"/>
                </a:solidFill>
              </a:rPr>
              <a:t>Recommendation:</a:t>
            </a:r>
          </a:p>
          <a:p>
            <a:pPr algn="l"/>
            <a:r>
              <a:rPr lang="en-US" dirty="0">
                <a:solidFill>
                  <a:srgbClr val="FF6600"/>
                </a:solidFill>
              </a:rPr>
              <a:t>After evaluating the two firms on the above points, it was discovered that the Yellow cab firm was more profitable than the Pink cab firm.</a:t>
            </a:r>
          </a:p>
          <a:p>
            <a:pPr marL="342900" indent="-342900" algn="l">
              <a:buFont typeface="Arial" panose="020B0604020202020204" pitchFamily="34" charset="0"/>
              <a:buChar char="•"/>
            </a:pPr>
            <a:r>
              <a:rPr lang="en-US" dirty="0">
                <a:solidFill>
                  <a:srgbClr val="FF6600"/>
                </a:solidFill>
              </a:rPr>
              <a:t>Yellow cab firm has more customer across all age groups when compared to Pink cab.</a:t>
            </a:r>
          </a:p>
          <a:p>
            <a:pPr marL="342900" indent="-342900" algn="l">
              <a:buFont typeface="Arial" panose="020B0604020202020204" pitchFamily="34" charset="0"/>
              <a:buChar char="•"/>
            </a:pPr>
            <a:r>
              <a:rPr lang="en-US" dirty="0">
                <a:solidFill>
                  <a:srgbClr val="FF6600"/>
                </a:solidFill>
              </a:rPr>
              <a:t>Based on income (USD/Month), Yellow cab is performing better than the Pink cab</a:t>
            </a:r>
          </a:p>
          <a:p>
            <a:pPr marL="342900" indent="-342900" algn="l">
              <a:buFont typeface="Arial" panose="020B0604020202020204" pitchFamily="34" charset="0"/>
              <a:buChar char="•"/>
            </a:pPr>
            <a:r>
              <a:rPr lang="en-US" dirty="0">
                <a:solidFill>
                  <a:srgbClr val="FF6600"/>
                </a:solidFill>
              </a:rPr>
              <a:t>Yellow cab makes more annual profit when compared to Pink cab.</a:t>
            </a:r>
          </a:p>
          <a:p>
            <a:pPr marL="342900" indent="-342900" algn="l">
              <a:buFont typeface="Arial" panose="020B0604020202020204" pitchFamily="34" charset="0"/>
              <a:buChar char="•"/>
            </a:pPr>
            <a:r>
              <a:rPr lang="en-US" dirty="0">
                <a:solidFill>
                  <a:srgbClr val="FF6600"/>
                </a:solidFill>
              </a:rPr>
              <a:t>Yellow cab has more customer base than the pink cab.</a:t>
            </a:r>
          </a:p>
          <a:p>
            <a:pPr algn="l"/>
            <a:r>
              <a:rPr lang="en-US" dirty="0">
                <a:solidFill>
                  <a:srgbClr val="FF6600"/>
                </a:solidFill>
              </a:rPr>
              <a:t>Based on the above points we would recommend that XYZ limited invest in the Yellow cab firm considering the profitability level and volume of users in those cities. </a:t>
            </a:r>
          </a:p>
          <a:p>
            <a:pPr marL="342900" indent="-342900" algn="l">
              <a:buFont typeface="Arial" panose="020B0604020202020204" pitchFamily="34" charset="0"/>
              <a:buChar char="•"/>
            </a:pPr>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589736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81913" y="1581913"/>
            <a:ext cx="6858002" cy="3694176"/>
          </a:xfrm>
          <a:solidFill>
            <a:srgbClr val="3B3B3B"/>
          </a:solidFill>
        </p:spPr>
        <p:txBody>
          <a:bodyPr vert="vert270" anchor="t" anchorCtr="0"/>
          <a:lstStyle/>
          <a:p>
            <a:br>
              <a:rPr lang="en-US" dirty="0"/>
            </a:br>
            <a:br>
              <a:rPr lang="en-US" dirty="0"/>
            </a:br>
            <a:br>
              <a:rPr lang="en-US" dirty="0"/>
            </a:br>
            <a:r>
              <a:rPr lang="en-US" b="1" dirty="0">
                <a:solidFill>
                  <a:srgbClr val="FF6600"/>
                </a:solidFill>
              </a:rPr>
              <a:t>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14086" y="-819910"/>
            <a:ext cx="6858004" cy="8497824"/>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2D3B45"/>
                </a:solidFill>
                <a:latin typeface="+mj-l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US" sz="2800" dirty="0">
              <a:solidFill>
                <a:srgbClr val="FF6600"/>
              </a:solidFill>
              <a:latin typeface="+mj-lt"/>
            </a:endParaRPr>
          </a:p>
          <a:p>
            <a:pPr algn="just"/>
            <a:r>
              <a:rPr lang="en-US" sz="2800" dirty="0">
                <a:solidFill>
                  <a:srgbClr val="FF6600"/>
                </a:solidFill>
                <a:latin typeface="+mj-lt"/>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896624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81913" y="1581913"/>
            <a:ext cx="6858002" cy="3694176"/>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14086" y="-819910"/>
            <a:ext cx="6858004" cy="8497824"/>
          </a:xfrm>
        </p:spPr>
        <p:txBody>
          <a:bodyPr vert="vert270">
            <a:normAutofit/>
          </a:bodyPr>
          <a:lstStyle/>
          <a:p>
            <a:pPr algn="l"/>
            <a:r>
              <a:rPr lang="en-US" dirty="0"/>
              <a:t>To prepare actionable insights that will help XYZ firm identify the right company for making investment.</a:t>
            </a:r>
            <a:endParaRPr lang="en-US" sz="6600" dirty="0">
              <a:solidFill>
                <a:srgbClr val="FF6600"/>
              </a:solidFill>
            </a:endParaRP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696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81913" y="1581913"/>
            <a:ext cx="6858002" cy="3694176"/>
          </a:xfrm>
          <a:solidFill>
            <a:srgbClr val="3B3B3B"/>
          </a:solidFill>
        </p:spPr>
        <p:txBody>
          <a:bodyPr vert="vert270" anchor="t" anchorCtr="0"/>
          <a:lstStyle/>
          <a:p>
            <a:br>
              <a:rPr lang="en-US" dirty="0"/>
            </a:br>
            <a:br>
              <a:rPr lang="en-US" dirty="0"/>
            </a:br>
            <a:br>
              <a:rPr lang="en-US" dirty="0"/>
            </a:br>
            <a:r>
              <a:rPr lang="en-US" b="1" dirty="0">
                <a:solidFill>
                  <a:srgbClr val="FF6600"/>
                </a:solidFill>
              </a:rPr>
              <a:t>Exploratory Data Analysis (EDA)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14085" y="-819910"/>
            <a:ext cx="6858005" cy="8497824"/>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Approach:</a:t>
            </a:r>
          </a:p>
          <a:p>
            <a:pPr algn="l">
              <a:buFont typeface="Arial" panose="020B0604020202020204" pitchFamily="34" charset="0"/>
              <a:buChar char="•"/>
            </a:pPr>
            <a:r>
              <a:rPr lang="en-US" dirty="0"/>
              <a:t>Data Exploration: Merging and understanding final data set</a:t>
            </a:r>
          </a:p>
          <a:p>
            <a:pPr algn="l">
              <a:buFont typeface="Arial" panose="020B0604020202020204" pitchFamily="34" charset="0"/>
              <a:buChar char="•"/>
            </a:pPr>
            <a:r>
              <a:rPr lang="en-US" dirty="0"/>
              <a:t>Forecasting based on profit merging using different graphs</a:t>
            </a:r>
          </a:p>
          <a:p>
            <a:pPr algn="l">
              <a:buFont typeface="Arial" panose="020B0604020202020204" pitchFamily="34" charset="0"/>
              <a:buChar char="•"/>
            </a:pPr>
            <a:r>
              <a:rPr lang="en-US" dirty="0"/>
              <a:t>Recommendation based on the best output</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68768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81913" y="1581913"/>
            <a:ext cx="6858002" cy="3694176"/>
          </a:xfrm>
          <a:solidFill>
            <a:srgbClr val="3B3B3B"/>
          </a:solidFill>
        </p:spPr>
        <p:txBody>
          <a:bodyPr vert="vert270" anchor="t" anchorCtr="0"/>
          <a:lstStyle/>
          <a:p>
            <a:br>
              <a:rPr lang="en-US" dirty="0"/>
            </a:br>
            <a:br>
              <a:rPr lang="en-US" dirty="0"/>
            </a:br>
            <a:br>
              <a:rPr lang="en-US" dirty="0"/>
            </a:br>
            <a:r>
              <a:rPr lang="en-US" b="1" dirty="0">
                <a:solidFill>
                  <a:srgbClr val="FF6600"/>
                </a:solidFill>
              </a:rPr>
              <a:t>Exploratory Data Analysis (EDA)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14086" y="-819910"/>
            <a:ext cx="6858004" cy="8497824"/>
          </a:xfrm>
        </p:spPr>
        <p:txBody>
          <a:bodyPr vert="vert270">
            <a:normAutofit/>
          </a:bodyPr>
          <a:lstStyle/>
          <a:p>
            <a:endParaRPr lang="en-US" dirty="0">
              <a:solidFill>
                <a:srgbClr val="FF6600"/>
              </a:solidFill>
            </a:endParaRPr>
          </a:p>
          <a:p>
            <a:pPr algn="just"/>
            <a:r>
              <a:rPr lang="en-US" dirty="0">
                <a:solidFill>
                  <a:srgbClr val="FF6600"/>
                </a:solidFill>
              </a:rPr>
              <a:t>   Comparing the number of users per city</a:t>
            </a: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8" name="Picture 7">
            <a:extLst>
              <a:ext uri="{FF2B5EF4-FFF2-40B4-BE49-F238E27FC236}">
                <a16:creationId xmlns:a16="http://schemas.microsoft.com/office/drawing/2014/main" id="{02D4EC71-437A-BEE9-015F-D1A3624A4B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7912" y="917738"/>
            <a:ext cx="6046650" cy="5022523"/>
          </a:xfrm>
          <a:prstGeom prst="rect">
            <a:avLst/>
          </a:prstGeom>
        </p:spPr>
      </p:pic>
      <p:sp>
        <p:nvSpPr>
          <p:cNvPr id="6" name="TextBox 5">
            <a:extLst>
              <a:ext uri="{FF2B5EF4-FFF2-40B4-BE49-F238E27FC236}">
                <a16:creationId xmlns:a16="http://schemas.microsoft.com/office/drawing/2014/main" id="{D0FDC7EA-F5A0-C169-EF4C-29137A6352D8}"/>
              </a:ext>
            </a:extLst>
          </p:cNvPr>
          <p:cNvSpPr txBox="1"/>
          <p:nvPr/>
        </p:nvSpPr>
        <p:spPr>
          <a:xfrm>
            <a:off x="9914562" y="1037690"/>
            <a:ext cx="2277438" cy="1754326"/>
          </a:xfrm>
          <a:prstGeom prst="rect">
            <a:avLst/>
          </a:prstGeom>
          <a:noFill/>
        </p:spPr>
        <p:txBody>
          <a:bodyPr wrap="square" rtlCol="0">
            <a:spAutoFit/>
          </a:bodyPr>
          <a:lstStyle/>
          <a:p>
            <a:r>
              <a:rPr lang="en-US" dirty="0"/>
              <a:t>New York has the highest population of users (27%) while Pittsburgh PA has the lowest number of users with 0.4% users.</a:t>
            </a:r>
            <a:endParaRPr lang="en-CA" dirty="0"/>
          </a:p>
        </p:txBody>
      </p:sp>
    </p:spTree>
    <p:extLst>
      <p:ext uri="{BB962C8B-B14F-4D97-AF65-F5344CB8AC3E}">
        <p14:creationId xmlns:p14="http://schemas.microsoft.com/office/powerpoint/2010/main" val="129946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81913" y="1581913"/>
            <a:ext cx="6858002" cy="3694176"/>
          </a:xfrm>
          <a:solidFill>
            <a:srgbClr val="3B3B3B"/>
          </a:solidFill>
        </p:spPr>
        <p:txBody>
          <a:bodyPr vert="vert270" anchor="t" anchorCtr="0"/>
          <a:lstStyle/>
          <a:p>
            <a:br>
              <a:rPr lang="en-US" dirty="0"/>
            </a:br>
            <a:br>
              <a:rPr lang="en-US" dirty="0"/>
            </a:br>
            <a:br>
              <a:rPr lang="en-US" dirty="0"/>
            </a:br>
            <a:r>
              <a:rPr lang="en-US" b="1" dirty="0">
                <a:solidFill>
                  <a:srgbClr val="FF6600"/>
                </a:solidFill>
              </a:rPr>
              <a:t>Exploratory Data Analysis (EDA)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14086" y="-819910"/>
            <a:ext cx="6858004" cy="8497824"/>
          </a:xfrm>
        </p:spPr>
        <p:txBody>
          <a:bodyPr vert="vert270">
            <a:normAutofit/>
          </a:bodyPr>
          <a:lstStyle/>
          <a:p>
            <a:pPr algn="l"/>
            <a:r>
              <a:rPr lang="en-US" dirty="0">
                <a:solidFill>
                  <a:srgbClr val="FF6600"/>
                </a:solidFill>
              </a:rPr>
              <a:t>Comparing the number of users of a cab firm per city</a:t>
            </a:r>
          </a:p>
          <a:p>
            <a:pPr algn="l"/>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ED16582D-0F9A-1AD9-28CA-0FB606070A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3082" y="571500"/>
            <a:ext cx="6081479" cy="5715000"/>
          </a:xfrm>
          <a:prstGeom prst="rect">
            <a:avLst/>
          </a:prstGeom>
        </p:spPr>
      </p:pic>
      <p:sp>
        <p:nvSpPr>
          <p:cNvPr id="7" name="TextBox 6">
            <a:extLst>
              <a:ext uri="{FF2B5EF4-FFF2-40B4-BE49-F238E27FC236}">
                <a16:creationId xmlns:a16="http://schemas.microsoft.com/office/drawing/2014/main" id="{FD243BE3-B08F-4DE7-E542-AB3CC194B2C4}"/>
              </a:ext>
            </a:extLst>
          </p:cNvPr>
          <p:cNvSpPr txBox="1"/>
          <p:nvPr/>
        </p:nvSpPr>
        <p:spPr>
          <a:xfrm>
            <a:off x="9318993" y="498297"/>
            <a:ext cx="2681555" cy="923330"/>
          </a:xfrm>
          <a:prstGeom prst="rect">
            <a:avLst/>
          </a:prstGeom>
          <a:noFill/>
        </p:spPr>
        <p:txBody>
          <a:bodyPr wrap="square" rtlCol="0">
            <a:spAutoFit/>
          </a:bodyPr>
          <a:lstStyle/>
          <a:p>
            <a:r>
              <a:rPr lang="en-US" dirty="0"/>
              <a:t>Yellow cab has more customers/users in majority of the cities</a:t>
            </a:r>
            <a:endParaRPr lang="en-CA" dirty="0"/>
          </a:p>
        </p:txBody>
      </p:sp>
    </p:spTree>
    <p:extLst>
      <p:ext uri="{BB962C8B-B14F-4D97-AF65-F5344CB8AC3E}">
        <p14:creationId xmlns:p14="http://schemas.microsoft.com/office/powerpoint/2010/main" val="981826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44931" y="1581913"/>
            <a:ext cx="6858002" cy="3694176"/>
          </a:xfrm>
          <a:solidFill>
            <a:srgbClr val="3B3B3B"/>
          </a:solidFill>
        </p:spPr>
        <p:txBody>
          <a:bodyPr vert="vert270" anchor="t" anchorCtr="0"/>
          <a:lstStyle/>
          <a:p>
            <a:br>
              <a:rPr lang="en-US" dirty="0"/>
            </a:br>
            <a:br>
              <a:rPr lang="en-US" dirty="0"/>
            </a:br>
            <a:br>
              <a:rPr lang="en-US" dirty="0"/>
            </a:br>
            <a:r>
              <a:rPr lang="en-US" b="1" dirty="0">
                <a:solidFill>
                  <a:srgbClr val="FF6600"/>
                </a:solidFill>
              </a:rPr>
              <a:t>Exploratory Data Analysis (EDA)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14086" y="-819910"/>
            <a:ext cx="6858004" cy="8497824"/>
          </a:xfrm>
        </p:spPr>
        <p:txBody>
          <a:bodyPr vert="vert270">
            <a:normAutofit/>
          </a:bodyPr>
          <a:lstStyle/>
          <a:p>
            <a:endParaRPr lang="en-US" dirty="0">
              <a:solidFill>
                <a:srgbClr val="FF6600"/>
              </a:solidFill>
            </a:endParaRPr>
          </a:p>
          <a:p>
            <a:pPr algn="just"/>
            <a:r>
              <a:rPr lang="en-US" dirty="0">
                <a:solidFill>
                  <a:srgbClr val="FF6600"/>
                </a:solidFill>
              </a:rPr>
              <a:t>   </a:t>
            </a:r>
            <a:r>
              <a:rPr lang="en-US" sz="2800" dirty="0">
                <a:solidFill>
                  <a:srgbClr val="FF6600"/>
                </a:solidFill>
              </a:rPr>
              <a:t>Comparing the age of users of each cab company</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CF25301D-05C0-6B3C-B507-D87FAC362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9275" y="1074369"/>
            <a:ext cx="5803094" cy="4343400"/>
          </a:xfrm>
          <a:prstGeom prst="rect">
            <a:avLst/>
          </a:prstGeom>
        </p:spPr>
      </p:pic>
      <p:sp>
        <p:nvSpPr>
          <p:cNvPr id="7" name="TextBox 6">
            <a:extLst>
              <a:ext uri="{FF2B5EF4-FFF2-40B4-BE49-F238E27FC236}">
                <a16:creationId xmlns:a16="http://schemas.microsoft.com/office/drawing/2014/main" id="{A219A308-7763-D919-AE60-0C02FAAD1B94}"/>
              </a:ext>
            </a:extLst>
          </p:cNvPr>
          <p:cNvSpPr txBox="1"/>
          <p:nvPr/>
        </p:nvSpPr>
        <p:spPr>
          <a:xfrm>
            <a:off x="3227832" y="320040"/>
            <a:ext cx="1261872" cy="539496"/>
          </a:xfrm>
          <a:prstGeom prst="rect">
            <a:avLst/>
          </a:prstGeom>
          <a:noFill/>
        </p:spPr>
        <p:txBody>
          <a:bodyPr wrap="square" rtlCol="0">
            <a:spAutoFit/>
          </a:bodyPr>
          <a:lstStyle/>
          <a:p>
            <a:endParaRPr lang="en-CA" dirty="0"/>
          </a:p>
        </p:txBody>
      </p:sp>
      <p:sp>
        <p:nvSpPr>
          <p:cNvPr id="8" name="TextBox 7">
            <a:extLst>
              <a:ext uri="{FF2B5EF4-FFF2-40B4-BE49-F238E27FC236}">
                <a16:creationId xmlns:a16="http://schemas.microsoft.com/office/drawing/2014/main" id="{8F276740-233D-CCEA-D43D-CE10429C09E2}"/>
              </a:ext>
            </a:extLst>
          </p:cNvPr>
          <p:cNvSpPr txBox="1"/>
          <p:nvPr/>
        </p:nvSpPr>
        <p:spPr>
          <a:xfrm>
            <a:off x="9930486" y="1074369"/>
            <a:ext cx="2024532" cy="1200329"/>
          </a:xfrm>
          <a:prstGeom prst="rect">
            <a:avLst/>
          </a:prstGeom>
          <a:noFill/>
        </p:spPr>
        <p:txBody>
          <a:bodyPr wrap="square" rtlCol="0">
            <a:spAutoFit/>
          </a:bodyPr>
          <a:lstStyle/>
          <a:p>
            <a:r>
              <a:rPr lang="en-US" dirty="0"/>
              <a:t>Yellow cab has more customers in the middle age and lower age.</a:t>
            </a:r>
            <a:endParaRPr lang="en-CA" dirty="0"/>
          </a:p>
        </p:txBody>
      </p:sp>
    </p:spTree>
    <p:extLst>
      <p:ext uri="{BB962C8B-B14F-4D97-AF65-F5344CB8AC3E}">
        <p14:creationId xmlns:p14="http://schemas.microsoft.com/office/powerpoint/2010/main" val="943522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81913" y="1581913"/>
            <a:ext cx="6858002" cy="3694176"/>
          </a:xfrm>
          <a:solidFill>
            <a:srgbClr val="3B3B3B"/>
          </a:solidFill>
        </p:spPr>
        <p:txBody>
          <a:bodyPr vert="vert270" anchor="t" anchorCtr="0"/>
          <a:lstStyle/>
          <a:p>
            <a:br>
              <a:rPr lang="en-US" dirty="0"/>
            </a:br>
            <a:br>
              <a:rPr lang="en-US" dirty="0"/>
            </a:br>
            <a:br>
              <a:rPr lang="en-US" dirty="0"/>
            </a:br>
            <a:r>
              <a:rPr lang="en-US" b="1" dirty="0">
                <a:solidFill>
                  <a:srgbClr val="FF6600"/>
                </a:solidFill>
              </a:rPr>
              <a:t>Exploratory Data Analysis (EDA)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14086" y="-819910"/>
            <a:ext cx="6858004" cy="8497824"/>
          </a:xfrm>
        </p:spPr>
        <p:txBody>
          <a:bodyPr vert="vert270">
            <a:normAutofit/>
          </a:bodyPr>
          <a:lstStyle/>
          <a:p>
            <a:pPr algn="l"/>
            <a:r>
              <a:rPr lang="en-US" sz="2400" dirty="0">
                <a:solidFill>
                  <a:srgbClr val="FF6600"/>
                </a:solidFill>
              </a:rPr>
              <a:t>Comparing the gender of users of each cab company</a:t>
            </a:r>
          </a:p>
          <a:p>
            <a:pPr algn="l"/>
            <a:r>
              <a:rPr lang="en-US" dirty="0">
                <a:solidFill>
                  <a:srgbClr val="FF6600"/>
                </a:solidFill>
              </a:rPr>
              <a:t>                                                                                                                         </a:t>
            </a: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a:p>
            <a:r>
              <a:rPr lang="en-US" dirty="0">
                <a:solidFill>
                  <a:srgbClr val="FF6600"/>
                </a:solidFill>
              </a:rPr>
              <a:t>                                                     </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CCEF815A-0A4C-5FC7-053D-C34A26BD2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7818" y="566926"/>
            <a:ext cx="5615503" cy="5186602"/>
          </a:xfrm>
          <a:prstGeom prst="rect">
            <a:avLst/>
          </a:prstGeom>
        </p:spPr>
      </p:pic>
      <p:sp>
        <p:nvSpPr>
          <p:cNvPr id="7" name="TextBox 6">
            <a:extLst>
              <a:ext uri="{FF2B5EF4-FFF2-40B4-BE49-F238E27FC236}">
                <a16:creationId xmlns:a16="http://schemas.microsoft.com/office/drawing/2014/main" id="{23FA80AB-CE29-E1F3-F18B-A6FF015B297B}"/>
              </a:ext>
            </a:extLst>
          </p:cNvPr>
          <p:cNvSpPr txBox="1"/>
          <p:nvPr/>
        </p:nvSpPr>
        <p:spPr>
          <a:xfrm>
            <a:off x="9676963" y="481962"/>
            <a:ext cx="2189689" cy="863953"/>
          </a:xfrm>
          <a:prstGeom prst="rect">
            <a:avLst/>
          </a:prstGeom>
          <a:noFill/>
        </p:spPr>
        <p:txBody>
          <a:bodyPr wrap="square" rtlCol="0">
            <a:spAutoFit/>
          </a:bodyPr>
          <a:lstStyle/>
          <a:p>
            <a:r>
              <a:rPr lang="en-US" sz="1600" dirty="0"/>
              <a:t>Yellow cab has more active customers for both genders</a:t>
            </a:r>
            <a:r>
              <a:rPr lang="en-US" sz="1200" dirty="0"/>
              <a:t>.</a:t>
            </a:r>
            <a:endParaRPr lang="en-CA" sz="1200" dirty="0"/>
          </a:p>
        </p:txBody>
      </p:sp>
    </p:spTree>
    <p:extLst>
      <p:ext uri="{BB962C8B-B14F-4D97-AF65-F5344CB8AC3E}">
        <p14:creationId xmlns:p14="http://schemas.microsoft.com/office/powerpoint/2010/main" val="1922036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Facet</Template>
  <TotalTime>2646</TotalTime>
  <Words>634</Words>
  <Application>Microsoft Office PowerPoint</Application>
  <PresentationFormat>Widescreen</PresentationFormat>
  <Paragraphs>129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   Agenda</vt:lpstr>
      <vt:lpstr>   Executive Summary</vt:lpstr>
      <vt:lpstr>   Problem Statement</vt:lpstr>
      <vt:lpstr>   Exploratory Data Analysis (EDA)</vt:lpstr>
      <vt:lpstr>   Exploratory Data Analysis (EDA)</vt:lpstr>
      <vt:lpstr>   Exploratory Data Analysis (EDA)</vt:lpstr>
      <vt:lpstr>   Exploratory Data Analysis (EDA)</vt:lpstr>
      <vt:lpstr>   Exploratory Data Analysis (EDA)</vt:lpstr>
      <vt:lpstr>   Exploratory Data Analysis (EDA)</vt:lpstr>
      <vt:lpstr>   Exploratory Data Analysis (EDA)</vt:lpstr>
      <vt:lpstr>   Exploratory Data Analysis (EDA)</vt:lpstr>
      <vt:lpstr>   Exploratory Data Analysis (EDA)</vt:lpstr>
      <vt:lpstr>   Exploratory Data Analysis (EDA)</vt:lpstr>
      <vt:lpstr>   EDA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NMTS OSHODI</dc:creator>
  <cp:lastModifiedBy>NMTS OSHODI</cp:lastModifiedBy>
  <cp:revision>1</cp:revision>
  <dcterms:created xsi:type="dcterms:W3CDTF">2023-03-25T22:13:26Z</dcterms:created>
  <dcterms:modified xsi:type="dcterms:W3CDTF">2023-03-27T18:20:55Z</dcterms:modified>
</cp:coreProperties>
</file>