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5143500" cx="9144000"/>
  <p:notesSz cx="6858000" cy="9144000"/>
  <p:embeddedFontLst>
    <p:embeddedFont>
      <p:font typeface="Roboto"/>
      <p:regular r:id="rId33"/>
      <p:bold r:id="rId34"/>
      <p:italic r:id="rId35"/>
      <p:boldItalic r:id="rId36"/>
    </p:embeddedFont>
    <p:embeddedFont>
      <p:font typeface="Playfair Display"/>
      <p:regular r:id="rId37"/>
      <p:bold r:id="rId38"/>
      <p:italic r:id="rId39"/>
      <p:boldItalic r:id="rId40"/>
    </p:embeddedFont>
    <p:embeddedFont>
      <p:font typeface="Lato"/>
      <p:regular r:id="rId41"/>
      <p:bold r:id="rId42"/>
      <p:italic r:id="rId43"/>
      <p:boldItalic r:id="rId44"/>
    </p:embeddedFont>
    <p:embeddedFont>
      <p:font typeface="Montserrat"/>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208771F-1A6B-480F-8068-277595A64D2B}">
  <a:tblStyle styleId="{C208771F-1A6B-480F-8068-277595A64D2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layfairDisplay-boldItalic.fntdata"/><Relationship Id="rId20" Type="http://schemas.openxmlformats.org/officeDocument/2006/relationships/slide" Target="slides/slide13.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5.xml"/><Relationship Id="rId44" Type="http://schemas.openxmlformats.org/officeDocument/2006/relationships/font" Target="fonts/Lato-boldItalic.fntdata"/><Relationship Id="rId21" Type="http://schemas.openxmlformats.org/officeDocument/2006/relationships/slide" Target="slides/slide14.xml"/><Relationship Id="rId43" Type="http://schemas.openxmlformats.org/officeDocument/2006/relationships/font" Target="fonts/Lato-italic.fntdata"/><Relationship Id="rId24" Type="http://schemas.openxmlformats.org/officeDocument/2006/relationships/slide" Target="slides/slide17.xml"/><Relationship Id="rId46" Type="http://schemas.openxmlformats.org/officeDocument/2006/relationships/font" Target="fonts/Montserrat-bold.fntdata"/><Relationship Id="rId23" Type="http://schemas.openxmlformats.org/officeDocument/2006/relationships/slide" Target="slides/slide16.xml"/><Relationship Id="rId45" Type="http://schemas.openxmlformats.org/officeDocument/2006/relationships/font" Target="fonts/Montserrat-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48" Type="http://schemas.openxmlformats.org/officeDocument/2006/relationships/font" Target="fonts/Montserrat-boldItalic.fntdata"/><Relationship Id="rId25" Type="http://schemas.openxmlformats.org/officeDocument/2006/relationships/slide" Target="slides/slide18.xml"/><Relationship Id="rId47" Type="http://schemas.openxmlformats.org/officeDocument/2006/relationships/font" Target="fonts/Montserrat-italic.fntdata"/><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Roboto-regular.fntdata"/><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Roboto-italic.fntdata"/><Relationship Id="rId12" Type="http://schemas.openxmlformats.org/officeDocument/2006/relationships/slide" Target="slides/slide5.xml"/><Relationship Id="rId34" Type="http://schemas.openxmlformats.org/officeDocument/2006/relationships/font" Target="fonts/Roboto-bold.fntdata"/><Relationship Id="rId15" Type="http://schemas.openxmlformats.org/officeDocument/2006/relationships/slide" Target="slides/slide8.xml"/><Relationship Id="rId37" Type="http://schemas.openxmlformats.org/officeDocument/2006/relationships/font" Target="fonts/PlayfairDisplay-regular.fntdata"/><Relationship Id="rId14" Type="http://schemas.openxmlformats.org/officeDocument/2006/relationships/slide" Target="slides/slide7.xml"/><Relationship Id="rId36" Type="http://schemas.openxmlformats.org/officeDocument/2006/relationships/font" Target="fonts/Roboto-boldItalic.fntdata"/><Relationship Id="rId17" Type="http://schemas.openxmlformats.org/officeDocument/2006/relationships/slide" Target="slides/slide10.xml"/><Relationship Id="rId39" Type="http://schemas.openxmlformats.org/officeDocument/2006/relationships/font" Target="fonts/PlayfairDisplay-italic.fntdata"/><Relationship Id="rId16" Type="http://schemas.openxmlformats.org/officeDocument/2006/relationships/slide" Target="slides/slide9.xml"/><Relationship Id="rId38" Type="http://schemas.openxmlformats.org/officeDocument/2006/relationships/font" Target="fonts/PlayfairDisplay-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e6daff26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e6daff26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869c0c2bd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69c0c2bd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8d9b4bdc7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d9b4bdc7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8f520dec6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f520dec6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8f520dec6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f520dec6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8f520dec6a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8f520dec6a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8f7051e55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f7051e55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8f520dec6a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8f520dec6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8e6daff26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e6daff26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8be3c08271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be3c08271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8be3c08271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8be3c08271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be3c08271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be3c08271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8be3c08271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8be3c08271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8be3c08271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8be3c08271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8d9b4bdc7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8d9b4bdc7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8d1f39fd2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8d1f39fd2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8f520dec6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8f520dec6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8d46b7d75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8d46b7d75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be3c08271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be3c08271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8be3c08271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be3c08271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8be3c08271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be3c08271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8d9bb62c6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d9bb62c6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be3c08271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be3c08271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8be3c08271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be3c08271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8d1f39fd2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d1f39fd2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5" name="Google Shape;6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 name="Shape 66"/>
        <p:cNvGrpSpPr/>
        <p:nvPr/>
      </p:nvGrpSpPr>
      <p:grpSpPr>
        <a:xfrm>
          <a:off x="0" y="0"/>
          <a:ext cx="0" cy="0"/>
          <a:chOff x="0" y="0"/>
          <a:chExt cx="0" cy="0"/>
        </a:xfrm>
      </p:grpSpPr>
      <p:sp>
        <p:nvSpPr>
          <p:cNvPr id="67" name="Google Shape;6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8" name="Google Shape;6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9" name="Google Shape;6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0" name="Shape 70"/>
        <p:cNvGrpSpPr/>
        <p:nvPr/>
      </p:nvGrpSpPr>
      <p:grpSpPr>
        <a:xfrm>
          <a:off x="0" y="0"/>
          <a:ext cx="0" cy="0"/>
          <a:chOff x="0" y="0"/>
          <a:chExt cx="0" cy="0"/>
        </a:xfrm>
      </p:grpSpPr>
      <p:sp>
        <p:nvSpPr>
          <p:cNvPr id="71" name="Google Shape;7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sp>
        <p:nvSpPr>
          <p:cNvPr id="79" name="Google Shape;79;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0" name="Google Shape;80;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1" name="Google Shape;8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2" name="Shape 82"/>
        <p:cNvGrpSpPr/>
        <p:nvPr/>
      </p:nvGrpSpPr>
      <p:grpSpPr>
        <a:xfrm>
          <a:off x="0" y="0"/>
          <a:ext cx="0" cy="0"/>
          <a:chOff x="0" y="0"/>
          <a:chExt cx="0" cy="0"/>
        </a:xfrm>
      </p:grpSpPr>
      <p:sp>
        <p:nvSpPr>
          <p:cNvPr id="83" name="Google Shape;83;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4" name="Google Shape;84;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5" name="Shape 85"/>
        <p:cNvGrpSpPr/>
        <p:nvPr/>
      </p:nvGrpSpPr>
      <p:grpSpPr>
        <a:xfrm>
          <a:off x="0" y="0"/>
          <a:ext cx="0" cy="0"/>
          <a:chOff x="0" y="0"/>
          <a:chExt cx="0" cy="0"/>
        </a:xfrm>
      </p:grpSpPr>
      <p:sp>
        <p:nvSpPr>
          <p:cNvPr id="86" name="Google Shape;86;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8" name="Google Shape;88;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9" name="Google Shape;89;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0" name="Google Shape;90;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93" name="Google Shape;93;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 name="Shape 94"/>
        <p:cNvGrpSpPr/>
        <p:nvPr/>
      </p:nvGrpSpPr>
      <p:grpSpPr>
        <a:xfrm>
          <a:off x="0" y="0"/>
          <a:ext cx="0" cy="0"/>
          <a:chOff x="0" y="0"/>
          <a:chExt cx="0" cy="0"/>
        </a:xfrm>
      </p:grpSpPr>
      <p:sp>
        <p:nvSpPr>
          <p:cNvPr id="95" name="Google Shape;95;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6" name="Google Shape;96;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5" name="Shape 55"/>
        <p:cNvGrpSpPr/>
        <p:nvPr/>
      </p:nvGrpSpPr>
      <p:grpSpPr>
        <a:xfrm>
          <a:off x="0" y="0"/>
          <a:ext cx="0" cy="0"/>
          <a:chOff x="0" y="0"/>
          <a:chExt cx="0" cy="0"/>
        </a:xfrm>
      </p:grpSpPr>
      <p:sp>
        <p:nvSpPr>
          <p:cNvPr id="56" name="Google Shape;5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7" name="Google Shape;5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8" name="Google Shape;5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rladies.org/code-of-conduc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7.png"/><Relationship Id="rId4" Type="http://schemas.openxmlformats.org/officeDocument/2006/relationships/image" Target="../media/image1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mailto:nairobi@rladies.org" TargetMode="External"/><Relationship Id="rId4" Type="http://schemas.openxmlformats.org/officeDocument/2006/relationships/hyperlink" Target="https://www.meetup.com/rladies-nairobi/" TargetMode="External"/><Relationship Id="rId5"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forwards.github.io/da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14.png"/><Relationship Id="rId5" Type="http://schemas.openxmlformats.org/officeDocument/2006/relationships/image" Target="../media/image1.jpg"/><Relationship Id="rId6"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jpg"/><Relationship Id="rId4" Type="http://schemas.openxmlformats.org/officeDocument/2006/relationships/image" Target="../media/image8.jpg"/><Relationship Id="rId5" Type="http://schemas.openxmlformats.org/officeDocument/2006/relationships/image" Target="../media/image11.png"/><Relationship Id="rId6"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benubah.github.io/r-community-explorer/rladies.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5"/>
          <p:cNvSpPr txBox="1"/>
          <p:nvPr>
            <p:ph type="title"/>
          </p:nvPr>
        </p:nvSpPr>
        <p:spPr>
          <a:xfrm>
            <a:off x="311700" y="391350"/>
            <a:ext cx="8520600" cy="302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R-Ladies Nairobi Launch</a:t>
            </a:r>
            <a:endParaRPr/>
          </a:p>
        </p:txBody>
      </p:sp>
      <p:sp>
        <p:nvSpPr>
          <p:cNvPr id="105" name="Google Shape;105;p25"/>
          <p:cNvSpPr txBox="1"/>
          <p:nvPr>
            <p:ph idx="1" type="body"/>
          </p:nvPr>
        </p:nvSpPr>
        <p:spPr>
          <a:xfrm>
            <a:off x="311700" y="3767075"/>
            <a:ext cx="8520600" cy="118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8th August 2020</a:t>
            </a:r>
            <a:endParaRPr/>
          </a:p>
          <a:p>
            <a:pPr indent="0" lvl="0" marL="0" rtl="0" algn="ctr">
              <a:spcBef>
                <a:spcPts val="1600"/>
              </a:spcBef>
              <a:spcAft>
                <a:spcPts val="1600"/>
              </a:spcAft>
              <a:buNone/>
            </a:pPr>
            <a:r>
              <a:rPr lang="en"/>
              <a:t>11:00 am- 13:</a:t>
            </a:r>
            <a:r>
              <a:rPr lang="en"/>
              <a:t>15 pm</a:t>
            </a:r>
            <a:r>
              <a:rPr lang="en"/>
              <a:t>  GMT+3</a:t>
            </a:r>
            <a:endParaRPr/>
          </a:p>
        </p:txBody>
      </p:sp>
      <p:pic>
        <p:nvPicPr>
          <p:cNvPr id="106" name="Google Shape;106;p25"/>
          <p:cNvPicPr preferRelativeResize="0"/>
          <p:nvPr/>
        </p:nvPicPr>
        <p:blipFill>
          <a:blip r:embed="rId3">
            <a:alphaModFix/>
          </a:blip>
          <a:stretch>
            <a:fillRect/>
          </a:stretch>
        </p:blipFill>
        <p:spPr>
          <a:xfrm>
            <a:off x="3601400" y="391350"/>
            <a:ext cx="1686976" cy="13308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311700" y="391350"/>
            <a:ext cx="8520600" cy="188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latin typeface="Times New Roman"/>
                <a:ea typeface="Times New Roman"/>
                <a:cs typeface="Times New Roman"/>
                <a:sym typeface="Times New Roman"/>
              </a:rPr>
              <a:t>Break time</a:t>
            </a:r>
            <a:endParaRPr sz="5000">
              <a:latin typeface="Times New Roman"/>
              <a:ea typeface="Times New Roman"/>
              <a:cs typeface="Times New Roman"/>
              <a:sym typeface="Times New Roman"/>
            </a:endParaRPr>
          </a:p>
        </p:txBody>
      </p:sp>
      <p:sp>
        <p:nvSpPr>
          <p:cNvPr id="198" name="Google Shape;198;p34"/>
          <p:cNvSpPr txBox="1"/>
          <p:nvPr>
            <p:ph idx="1" type="body"/>
          </p:nvPr>
        </p:nvSpPr>
        <p:spPr>
          <a:xfrm>
            <a:off x="371650" y="2445850"/>
            <a:ext cx="8520600" cy="17994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2600">
                <a:solidFill>
                  <a:srgbClr val="181818"/>
                </a:solidFill>
                <a:latin typeface="Times New Roman"/>
                <a:ea typeface="Times New Roman"/>
                <a:cs typeface="Times New Roman"/>
                <a:sym typeface="Times New Roman"/>
              </a:rPr>
              <a:t>During our 5-minute break, please post any questions you have to the organisers, </a:t>
            </a:r>
            <a:r>
              <a:rPr lang="en" sz="2600">
                <a:solidFill>
                  <a:srgbClr val="181818"/>
                </a:solidFill>
                <a:latin typeface="Times New Roman"/>
                <a:ea typeface="Times New Roman"/>
                <a:cs typeface="Times New Roman"/>
                <a:sym typeface="Times New Roman"/>
              </a:rPr>
              <a:t>Vebashini</a:t>
            </a:r>
            <a:r>
              <a:rPr lang="en" sz="2600">
                <a:solidFill>
                  <a:srgbClr val="181818"/>
                </a:solidFill>
                <a:latin typeface="Times New Roman"/>
                <a:ea typeface="Times New Roman"/>
                <a:cs typeface="Times New Roman"/>
                <a:sym typeface="Times New Roman"/>
              </a:rPr>
              <a:t> or </a:t>
            </a:r>
            <a:r>
              <a:rPr lang="en" sz="2600">
                <a:solidFill>
                  <a:srgbClr val="181818"/>
                </a:solidFill>
                <a:latin typeface="Times New Roman"/>
                <a:ea typeface="Times New Roman"/>
                <a:cs typeface="Times New Roman"/>
                <a:sym typeface="Times New Roman"/>
              </a:rPr>
              <a:t>Paloma</a:t>
            </a:r>
            <a:r>
              <a:rPr lang="en" sz="2600">
                <a:solidFill>
                  <a:srgbClr val="181818"/>
                </a:solidFill>
                <a:latin typeface="Times New Roman"/>
                <a:ea typeface="Times New Roman"/>
                <a:cs typeface="Times New Roman"/>
                <a:sym typeface="Times New Roman"/>
              </a:rPr>
              <a:t> on the chat.</a:t>
            </a:r>
            <a:endParaRPr sz="2600">
              <a:solidFill>
                <a:srgbClr val="181818"/>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233300" y="124775"/>
            <a:ext cx="8520600" cy="626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latin typeface="Times New Roman"/>
                <a:ea typeface="Times New Roman"/>
                <a:cs typeface="Times New Roman"/>
                <a:sym typeface="Times New Roman"/>
              </a:rPr>
              <a:t>My journey with R </a:t>
            </a:r>
            <a:endParaRPr b="1">
              <a:latin typeface="Times New Roman"/>
              <a:ea typeface="Times New Roman"/>
              <a:cs typeface="Times New Roman"/>
              <a:sym typeface="Times New Roman"/>
            </a:endParaRPr>
          </a:p>
        </p:txBody>
      </p:sp>
      <p:sp>
        <p:nvSpPr>
          <p:cNvPr id="204" name="Google Shape;204;p35"/>
          <p:cNvSpPr txBox="1"/>
          <p:nvPr>
            <p:ph idx="1" type="body"/>
          </p:nvPr>
        </p:nvSpPr>
        <p:spPr>
          <a:xfrm>
            <a:off x="311700" y="750875"/>
            <a:ext cx="8520600" cy="423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rgbClr val="000000"/>
                </a:solidFill>
                <a:latin typeface="Times New Roman"/>
                <a:ea typeface="Times New Roman"/>
                <a:cs typeface="Times New Roman"/>
                <a:sym typeface="Times New Roman"/>
              </a:rPr>
              <a:t>        </a:t>
            </a:r>
            <a:endParaRPr sz="26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26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26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26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26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2600">
                <a:solidFill>
                  <a:srgbClr val="000000"/>
                </a:solidFill>
                <a:latin typeface="Times New Roman"/>
                <a:ea typeface="Times New Roman"/>
                <a:cs typeface="Times New Roman"/>
                <a:sym typeface="Times New Roman"/>
              </a:rPr>
              <a:t> 						</a:t>
            </a:r>
            <a:endParaRPr b="1" sz="2400">
              <a:solidFill>
                <a:srgbClr val="000000"/>
              </a:solidFill>
              <a:latin typeface="Arial"/>
              <a:ea typeface="Arial"/>
              <a:cs typeface="Arial"/>
              <a:sym typeface="Arial"/>
            </a:endParaRPr>
          </a:p>
          <a:p>
            <a:pPr indent="457200" lvl="0" marL="1828800" rtl="0" algn="l">
              <a:spcBef>
                <a:spcPts val="1600"/>
              </a:spcBef>
              <a:spcAft>
                <a:spcPts val="1600"/>
              </a:spcAft>
              <a:buNone/>
            </a:pPr>
            <a:r>
              <a:t/>
            </a:r>
            <a:endParaRPr sz="2400">
              <a:solidFill>
                <a:srgbClr val="000000"/>
              </a:solidFill>
              <a:latin typeface="Arial"/>
              <a:ea typeface="Arial"/>
              <a:cs typeface="Arial"/>
              <a:sym typeface="Arial"/>
            </a:endParaRPr>
          </a:p>
        </p:txBody>
      </p:sp>
      <p:sp>
        <p:nvSpPr>
          <p:cNvPr id="205" name="Google Shape;205;p35"/>
          <p:cNvSpPr txBox="1"/>
          <p:nvPr/>
        </p:nvSpPr>
        <p:spPr>
          <a:xfrm>
            <a:off x="10271325" y="2430625"/>
            <a:ext cx="733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grpSp>
        <p:nvGrpSpPr>
          <p:cNvPr id="206" name="Google Shape;206;p35"/>
          <p:cNvGrpSpPr/>
          <p:nvPr/>
        </p:nvGrpSpPr>
        <p:grpSpPr>
          <a:xfrm>
            <a:off x="1505425" y="3800600"/>
            <a:ext cx="5617500" cy="879600"/>
            <a:chOff x="1505425" y="3800600"/>
            <a:chExt cx="5617500" cy="879600"/>
          </a:xfrm>
        </p:grpSpPr>
        <p:sp>
          <p:nvSpPr>
            <p:cNvPr id="207" name="Google Shape;207;p35"/>
            <p:cNvSpPr/>
            <p:nvPr/>
          </p:nvSpPr>
          <p:spPr>
            <a:xfrm>
              <a:off x="2919363" y="3800600"/>
              <a:ext cx="2804400" cy="439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2000">
                  <a:solidFill>
                    <a:srgbClr val="181818"/>
                  </a:solidFill>
                  <a:highlight>
                    <a:schemeClr val="lt1"/>
                  </a:highlight>
                  <a:latin typeface="Times New Roman"/>
                  <a:ea typeface="Times New Roman"/>
                  <a:cs typeface="Times New Roman"/>
                  <a:sym typeface="Times New Roman"/>
                </a:rPr>
                <a:t>Shelmith Kariuki</a:t>
              </a:r>
              <a:endParaRPr sz="2000">
                <a:latin typeface="Times New Roman"/>
                <a:ea typeface="Times New Roman"/>
                <a:cs typeface="Times New Roman"/>
                <a:sym typeface="Times New Roman"/>
              </a:endParaRPr>
            </a:p>
          </p:txBody>
        </p:sp>
        <p:sp>
          <p:nvSpPr>
            <p:cNvPr id="208" name="Google Shape;208;p35"/>
            <p:cNvSpPr/>
            <p:nvPr/>
          </p:nvSpPr>
          <p:spPr>
            <a:xfrm>
              <a:off x="1505425" y="4240400"/>
              <a:ext cx="5617500" cy="439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1600">
                  <a:latin typeface="Lato"/>
                  <a:ea typeface="Lato"/>
                  <a:cs typeface="Lato"/>
                  <a:sym typeface="Lato"/>
                </a:rPr>
                <a:t>Senior Data Analyst , Co-organizer- AfricaR &amp; NairobiR</a:t>
              </a:r>
              <a:endParaRPr sz="1800">
                <a:latin typeface="Times New Roman"/>
                <a:ea typeface="Times New Roman"/>
                <a:cs typeface="Times New Roman"/>
                <a:sym typeface="Times New Roman"/>
              </a:endParaRPr>
            </a:p>
          </p:txBody>
        </p:sp>
      </p:grpSp>
      <p:pic>
        <p:nvPicPr>
          <p:cNvPr id="209" name="Google Shape;209;p35"/>
          <p:cNvPicPr preferRelativeResize="0"/>
          <p:nvPr/>
        </p:nvPicPr>
        <p:blipFill>
          <a:blip r:embed="rId3">
            <a:alphaModFix/>
          </a:blip>
          <a:stretch>
            <a:fillRect/>
          </a:stretch>
        </p:blipFill>
        <p:spPr>
          <a:xfrm>
            <a:off x="2807906" y="918938"/>
            <a:ext cx="2865076" cy="2713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88398A"/>
                </a:solidFill>
                <a:latin typeface="Times New Roman"/>
                <a:ea typeface="Times New Roman"/>
                <a:cs typeface="Times New Roman"/>
                <a:sym typeface="Times New Roman"/>
              </a:rPr>
              <a:t>Results of the pre-launch survey (n = 42)</a:t>
            </a:r>
            <a:endParaRPr b="1">
              <a:solidFill>
                <a:srgbClr val="88398A"/>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a:solidFill>
                <a:srgbClr val="88398A"/>
              </a:solidFill>
              <a:latin typeface="Times New Roman"/>
              <a:ea typeface="Times New Roman"/>
              <a:cs typeface="Times New Roman"/>
              <a:sym typeface="Times New Roman"/>
            </a:endParaRPr>
          </a:p>
        </p:txBody>
      </p:sp>
      <p:cxnSp>
        <p:nvCxnSpPr>
          <p:cNvPr id="215" name="Google Shape;215;p36"/>
          <p:cNvCxnSpPr/>
          <p:nvPr/>
        </p:nvCxnSpPr>
        <p:spPr>
          <a:xfrm>
            <a:off x="4513950" y="1017450"/>
            <a:ext cx="30900" cy="3988500"/>
          </a:xfrm>
          <a:prstGeom prst="straightConnector1">
            <a:avLst/>
          </a:prstGeom>
          <a:noFill/>
          <a:ln cap="flat" cmpd="sng" w="19050">
            <a:solidFill>
              <a:srgbClr val="000000"/>
            </a:solidFill>
            <a:prstDash val="solid"/>
            <a:round/>
            <a:headEnd len="med" w="med" type="none"/>
            <a:tailEnd len="med" w="med" type="none"/>
          </a:ln>
        </p:spPr>
      </p:cxnSp>
      <p:sp>
        <p:nvSpPr>
          <p:cNvPr id="216" name="Google Shape;216;p36"/>
          <p:cNvSpPr txBox="1"/>
          <p:nvPr/>
        </p:nvSpPr>
        <p:spPr>
          <a:xfrm>
            <a:off x="4727700" y="1017450"/>
            <a:ext cx="4019400" cy="118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latin typeface="Times New Roman"/>
              <a:ea typeface="Times New Roman"/>
              <a:cs typeface="Times New Roman"/>
              <a:sym typeface="Times New Roman"/>
            </a:endParaRPr>
          </a:p>
        </p:txBody>
      </p:sp>
      <p:pic>
        <p:nvPicPr>
          <p:cNvPr id="217" name="Google Shape;217;p36"/>
          <p:cNvPicPr preferRelativeResize="0"/>
          <p:nvPr/>
        </p:nvPicPr>
        <p:blipFill>
          <a:blip r:embed="rId3">
            <a:alphaModFix/>
          </a:blip>
          <a:stretch>
            <a:fillRect/>
          </a:stretch>
        </p:blipFill>
        <p:spPr>
          <a:xfrm>
            <a:off x="233775" y="1386688"/>
            <a:ext cx="4019399" cy="3302163"/>
          </a:xfrm>
          <a:prstGeom prst="rect">
            <a:avLst/>
          </a:prstGeom>
          <a:noFill/>
          <a:ln>
            <a:noFill/>
          </a:ln>
        </p:spPr>
      </p:pic>
      <p:pic>
        <p:nvPicPr>
          <p:cNvPr id="218" name="Google Shape;218;p36"/>
          <p:cNvPicPr preferRelativeResize="0"/>
          <p:nvPr/>
        </p:nvPicPr>
        <p:blipFill>
          <a:blip r:embed="rId4">
            <a:alphaModFix/>
          </a:blip>
          <a:stretch>
            <a:fillRect/>
          </a:stretch>
        </p:blipFill>
        <p:spPr>
          <a:xfrm>
            <a:off x="4727700" y="1253475"/>
            <a:ext cx="4104601" cy="354354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311700" y="0"/>
            <a:ext cx="8520600" cy="513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88398A"/>
                </a:solidFill>
                <a:latin typeface="Times New Roman"/>
                <a:ea typeface="Times New Roman"/>
                <a:cs typeface="Times New Roman"/>
                <a:sym typeface="Times New Roman"/>
              </a:rPr>
              <a:t>Results of the pre-launch survey</a:t>
            </a:r>
            <a:endParaRPr b="1">
              <a:solidFill>
                <a:srgbClr val="88398A"/>
              </a:solidFill>
              <a:latin typeface="Times New Roman"/>
              <a:ea typeface="Times New Roman"/>
              <a:cs typeface="Times New Roman"/>
              <a:sym typeface="Times New Roman"/>
            </a:endParaRPr>
          </a:p>
        </p:txBody>
      </p:sp>
      <p:sp>
        <p:nvSpPr>
          <p:cNvPr id="224" name="Google Shape;224;p37"/>
          <p:cNvSpPr txBox="1"/>
          <p:nvPr>
            <p:ph idx="1" type="body"/>
          </p:nvPr>
        </p:nvSpPr>
        <p:spPr>
          <a:xfrm>
            <a:off x="311700" y="1152475"/>
            <a:ext cx="6910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9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b="1" sz="1900">
              <a:solidFill>
                <a:srgbClr val="000000"/>
              </a:solidFill>
              <a:latin typeface="Times New Roman"/>
              <a:ea typeface="Times New Roman"/>
              <a:cs typeface="Times New Roman"/>
              <a:sym typeface="Times New Roman"/>
            </a:endParaRPr>
          </a:p>
        </p:txBody>
      </p:sp>
      <p:sp>
        <p:nvSpPr>
          <p:cNvPr id="225" name="Google Shape;225;p37"/>
          <p:cNvSpPr txBox="1"/>
          <p:nvPr/>
        </p:nvSpPr>
        <p:spPr>
          <a:xfrm>
            <a:off x="10317800" y="2648750"/>
            <a:ext cx="73425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26" name="Google Shape;226;p37"/>
          <p:cNvSpPr txBox="1"/>
          <p:nvPr/>
        </p:nvSpPr>
        <p:spPr>
          <a:xfrm>
            <a:off x="6715550" y="784075"/>
            <a:ext cx="2116800" cy="37848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Lato"/>
                <a:ea typeface="Lato"/>
                <a:cs typeface="Lato"/>
                <a:sym typeface="Lato"/>
              </a:rPr>
              <a:t>Where;</a:t>
            </a:r>
            <a:endParaRPr b="1" sz="1600">
              <a:latin typeface="Lato"/>
              <a:ea typeface="Lato"/>
              <a:cs typeface="Lato"/>
              <a:sym typeface="Lato"/>
            </a:endParaRPr>
          </a:p>
          <a:p>
            <a:pPr indent="0" lvl="0" marL="0" rtl="0" algn="l">
              <a:spcBef>
                <a:spcPts val="0"/>
              </a:spcBef>
              <a:spcAft>
                <a:spcPts val="0"/>
              </a:spcAft>
              <a:buNone/>
            </a:pPr>
            <a:r>
              <a:t/>
            </a:r>
            <a:endParaRPr b="1" sz="1600">
              <a:latin typeface="Lato"/>
              <a:ea typeface="Lato"/>
              <a:cs typeface="Lato"/>
              <a:sym typeface="Lato"/>
            </a:endParaRPr>
          </a:p>
          <a:p>
            <a:pPr indent="0" lvl="0" marL="0" rtl="0" algn="l">
              <a:spcBef>
                <a:spcPts val="0"/>
              </a:spcBef>
              <a:spcAft>
                <a:spcPts val="0"/>
              </a:spcAft>
              <a:buNone/>
            </a:pPr>
            <a:r>
              <a:rPr b="1" lang="en" sz="1600">
                <a:latin typeface="Lato"/>
                <a:ea typeface="Lato"/>
                <a:cs typeface="Lato"/>
                <a:sym typeface="Lato"/>
              </a:rPr>
              <a:t>1 - Beginner R User</a:t>
            </a:r>
            <a:endParaRPr b="1" sz="1600">
              <a:latin typeface="Lato"/>
              <a:ea typeface="Lato"/>
              <a:cs typeface="Lato"/>
              <a:sym typeface="Lato"/>
            </a:endParaRPr>
          </a:p>
          <a:p>
            <a:pPr indent="0" lvl="0" marL="0" rtl="0" algn="l">
              <a:spcBef>
                <a:spcPts val="0"/>
              </a:spcBef>
              <a:spcAft>
                <a:spcPts val="0"/>
              </a:spcAft>
              <a:buNone/>
            </a:pPr>
            <a:r>
              <a:t/>
            </a:r>
            <a:endParaRPr b="1" sz="1600">
              <a:latin typeface="Lato"/>
              <a:ea typeface="Lato"/>
              <a:cs typeface="Lato"/>
              <a:sym typeface="Lato"/>
            </a:endParaRPr>
          </a:p>
          <a:p>
            <a:pPr indent="0" lvl="0" marL="0" rtl="0" algn="l">
              <a:spcBef>
                <a:spcPts val="0"/>
              </a:spcBef>
              <a:spcAft>
                <a:spcPts val="0"/>
              </a:spcAft>
              <a:buNone/>
            </a:pPr>
            <a:r>
              <a:t/>
            </a:r>
            <a:endParaRPr b="1" sz="1600">
              <a:latin typeface="Lato"/>
              <a:ea typeface="Lato"/>
              <a:cs typeface="Lato"/>
              <a:sym typeface="Lato"/>
            </a:endParaRPr>
          </a:p>
          <a:p>
            <a:pPr indent="0" lvl="0" marL="0" rtl="0" algn="l">
              <a:spcBef>
                <a:spcPts val="0"/>
              </a:spcBef>
              <a:spcAft>
                <a:spcPts val="0"/>
              </a:spcAft>
              <a:buNone/>
            </a:pPr>
            <a:r>
              <a:t/>
            </a:r>
            <a:endParaRPr b="1" sz="1600">
              <a:latin typeface="Lato"/>
              <a:ea typeface="Lato"/>
              <a:cs typeface="Lato"/>
              <a:sym typeface="Lato"/>
            </a:endParaRPr>
          </a:p>
          <a:p>
            <a:pPr indent="0" lvl="0" marL="0" rtl="0" algn="l">
              <a:spcBef>
                <a:spcPts val="0"/>
              </a:spcBef>
              <a:spcAft>
                <a:spcPts val="0"/>
              </a:spcAft>
              <a:buNone/>
            </a:pPr>
            <a:r>
              <a:t/>
            </a:r>
            <a:endParaRPr b="1" sz="1600">
              <a:latin typeface="Lato"/>
              <a:ea typeface="Lato"/>
              <a:cs typeface="Lato"/>
              <a:sym typeface="Lato"/>
            </a:endParaRPr>
          </a:p>
          <a:p>
            <a:pPr indent="0" lvl="0" marL="0" rtl="0" algn="l">
              <a:spcBef>
                <a:spcPts val="0"/>
              </a:spcBef>
              <a:spcAft>
                <a:spcPts val="0"/>
              </a:spcAft>
              <a:buNone/>
            </a:pPr>
            <a:r>
              <a:t/>
            </a:r>
            <a:endParaRPr b="1" sz="1600">
              <a:latin typeface="Lato"/>
              <a:ea typeface="Lato"/>
              <a:cs typeface="Lato"/>
              <a:sym typeface="Lato"/>
            </a:endParaRPr>
          </a:p>
          <a:p>
            <a:pPr indent="0" lvl="0" marL="0" rtl="0" algn="l">
              <a:spcBef>
                <a:spcPts val="0"/>
              </a:spcBef>
              <a:spcAft>
                <a:spcPts val="0"/>
              </a:spcAft>
              <a:buNone/>
            </a:pPr>
            <a:r>
              <a:rPr b="1" lang="en" sz="1600">
                <a:latin typeface="Lato"/>
                <a:ea typeface="Lato"/>
                <a:cs typeface="Lato"/>
                <a:sym typeface="Lato"/>
              </a:rPr>
              <a:t>5 - Advanced R User</a:t>
            </a:r>
            <a:endParaRPr b="1" sz="1600">
              <a:latin typeface="Lato"/>
              <a:ea typeface="Lato"/>
              <a:cs typeface="Lato"/>
              <a:sym typeface="Lato"/>
            </a:endParaRPr>
          </a:p>
        </p:txBody>
      </p:sp>
      <p:sp>
        <p:nvSpPr>
          <p:cNvPr id="227" name="Google Shape;227;p37"/>
          <p:cNvSpPr/>
          <p:nvPr/>
        </p:nvSpPr>
        <p:spPr>
          <a:xfrm>
            <a:off x="6807125" y="1778750"/>
            <a:ext cx="274800" cy="992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8" name="Google Shape;228;p37"/>
          <p:cNvPicPr preferRelativeResize="0"/>
          <p:nvPr/>
        </p:nvPicPr>
        <p:blipFill>
          <a:blip r:embed="rId3">
            <a:alphaModFix/>
          </a:blip>
          <a:stretch>
            <a:fillRect/>
          </a:stretch>
        </p:blipFill>
        <p:spPr>
          <a:xfrm>
            <a:off x="1065800" y="706749"/>
            <a:ext cx="5268175" cy="43078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88398A"/>
                </a:solidFill>
                <a:latin typeface="Times New Roman"/>
                <a:ea typeface="Times New Roman"/>
                <a:cs typeface="Times New Roman"/>
                <a:sym typeface="Times New Roman"/>
              </a:rPr>
              <a:t>Results of the pre-launch survey</a:t>
            </a:r>
            <a:endParaRPr b="1">
              <a:solidFill>
                <a:srgbClr val="88398A"/>
              </a:solidFill>
              <a:latin typeface="Times New Roman"/>
              <a:ea typeface="Times New Roman"/>
              <a:cs typeface="Times New Roman"/>
              <a:sym typeface="Times New Roman"/>
            </a:endParaRPr>
          </a:p>
        </p:txBody>
      </p:sp>
      <p:sp>
        <p:nvSpPr>
          <p:cNvPr id="234" name="Google Shape;234;p38"/>
          <p:cNvSpPr txBox="1"/>
          <p:nvPr>
            <p:ph idx="1" type="body"/>
          </p:nvPr>
        </p:nvSpPr>
        <p:spPr>
          <a:xfrm>
            <a:off x="311700" y="1152475"/>
            <a:ext cx="4338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000000"/>
                </a:solidFill>
                <a:latin typeface="Times New Roman"/>
                <a:ea typeface="Times New Roman"/>
                <a:cs typeface="Times New Roman"/>
                <a:sym typeface="Times New Roman"/>
              </a:rPr>
              <a:t>4</a:t>
            </a:r>
            <a:r>
              <a:rPr b="1" lang="en" sz="1900">
                <a:solidFill>
                  <a:srgbClr val="000000"/>
                </a:solidFill>
                <a:latin typeface="Times New Roman"/>
                <a:ea typeface="Times New Roman"/>
                <a:cs typeface="Times New Roman"/>
                <a:sym typeface="Times New Roman"/>
              </a:rPr>
              <a:t>) </a:t>
            </a:r>
            <a:r>
              <a:rPr b="1" lang="en" sz="1600">
                <a:solidFill>
                  <a:srgbClr val="000000"/>
                </a:solidFill>
                <a:highlight>
                  <a:srgbClr val="FFFFFF"/>
                </a:highlight>
                <a:latin typeface="Roboto"/>
                <a:ea typeface="Roboto"/>
                <a:cs typeface="Roboto"/>
                <a:sym typeface="Roboto"/>
              </a:rPr>
              <a:t>Aspects of your work or everyday activities you use/need R for</a:t>
            </a:r>
            <a:endParaRPr b="1" sz="23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b="1" sz="1900">
              <a:solidFill>
                <a:srgbClr val="000000"/>
              </a:solidFill>
              <a:latin typeface="Times New Roman"/>
              <a:ea typeface="Times New Roman"/>
              <a:cs typeface="Times New Roman"/>
              <a:sym typeface="Times New Roman"/>
            </a:endParaRPr>
          </a:p>
        </p:txBody>
      </p:sp>
      <p:sp>
        <p:nvSpPr>
          <p:cNvPr id="235" name="Google Shape;235;p38"/>
          <p:cNvSpPr txBox="1"/>
          <p:nvPr/>
        </p:nvSpPr>
        <p:spPr>
          <a:xfrm>
            <a:off x="4402625" y="1090825"/>
            <a:ext cx="4620000" cy="39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202124"/>
                </a:solidFill>
                <a:highlight>
                  <a:srgbClr val="FFFFFF"/>
                </a:highlight>
                <a:latin typeface="Roboto"/>
                <a:ea typeface="Roboto"/>
                <a:cs typeface="Roboto"/>
                <a:sym typeface="Roboto"/>
              </a:rPr>
              <a:t> 5) </a:t>
            </a:r>
            <a:r>
              <a:rPr b="1" lang="en" sz="1600">
                <a:solidFill>
                  <a:srgbClr val="202124"/>
                </a:solidFill>
                <a:highlight>
                  <a:srgbClr val="FFFFFF"/>
                </a:highlight>
                <a:latin typeface="Roboto"/>
                <a:ea typeface="Roboto"/>
                <a:cs typeface="Roboto"/>
                <a:sym typeface="Roboto"/>
              </a:rPr>
              <a:t>Frequency of the R-Ladies Nairobi     meetup sessions</a:t>
            </a:r>
            <a:endParaRPr b="1" sz="1600">
              <a:solidFill>
                <a:srgbClr val="202124"/>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600">
              <a:solidFill>
                <a:srgbClr val="202124"/>
              </a:solidFill>
              <a:highlight>
                <a:srgbClr val="FFFFFF"/>
              </a:highlight>
              <a:latin typeface="Roboto"/>
              <a:ea typeface="Roboto"/>
              <a:cs typeface="Roboto"/>
              <a:sym typeface="Roboto"/>
            </a:endParaRPr>
          </a:p>
        </p:txBody>
      </p:sp>
      <p:pic>
        <p:nvPicPr>
          <p:cNvPr id="236" name="Google Shape;236;p38"/>
          <p:cNvPicPr preferRelativeResize="0"/>
          <p:nvPr/>
        </p:nvPicPr>
        <p:blipFill>
          <a:blip r:embed="rId3">
            <a:alphaModFix/>
          </a:blip>
          <a:stretch>
            <a:fillRect/>
          </a:stretch>
        </p:blipFill>
        <p:spPr>
          <a:xfrm>
            <a:off x="4577525" y="2113800"/>
            <a:ext cx="4338900" cy="2455075"/>
          </a:xfrm>
          <a:prstGeom prst="rect">
            <a:avLst/>
          </a:prstGeom>
          <a:noFill/>
          <a:ln>
            <a:noFill/>
          </a:ln>
        </p:spPr>
      </p:pic>
      <p:cxnSp>
        <p:nvCxnSpPr>
          <p:cNvPr id="237" name="Google Shape;237;p38"/>
          <p:cNvCxnSpPr/>
          <p:nvPr/>
        </p:nvCxnSpPr>
        <p:spPr>
          <a:xfrm flipH="1">
            <a:off x="4375475" y="1176625"/>
            <a:ext cx="15300" cy="3757800"/>
          </a:xfrm>
          <a:prstGeom prst="straightConnector1">
            <a:avLst/>
          </a:prstGeom>
          <a:noFill/>
          <a:ln cap="flat" cmpd="sng" w="28575">
            <a:solidFill>
              <a:srgbClr val="181818"/>
            </a:solidFill>
            <a:prstDash val="solid"/>
            <a:round/>
            <a:headEnd len="med" w="med" type="none"/>
            <a:tailEnd len="med" w="med" type="none"/>
          </a:ln>
        </p:spPr>
      </p:cxnSp>
      <p:pic>
        <p:nvPicPr>
          <p:cNvPr id="238" name="Google Shape;238;p38"/>
          <p:cNvPicPr preferRelativeResize="0"/>
          <p:nvPr/>
        </p:nvPicPr>
        <p:blipFill>
          <a:blip r:embed="rId4">
            <a:alphaModFix/>
          </a:blip>
          <a:stretch>
            <a:fillRect/>
          </a:stretch>
        </p:blipFill>
        <p:spPr>
          <a:xfrm>
            <a:off x="311700" y="1986550"/>
            <a:ext cx="3877024" cy="29478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311700" y="0"/>
            <a:ext cx="8520600" cy="498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Results of the pre-launch survey</a:t>
            </a:r>
            <a:endParaRPr/>
          </a:p>
        </p:txBody>
      </p:sp>
      <p:pic>
        <p:nvPicPr>
          <p:cNvPr id="244" name="Google Shape;244;p39"/>
          <p:cNvPicPr preferRelativeResize="0"/>
          <p:nvPr/>
        </p:nvPicPr>
        <p:blipFill>
          <a:blip r:embed="rId3">
            <a:alphaModFix/>
          </a:blip>
          <a:stretch>
            <a:fillRect/>
          </a:stretch>
        </p:blipFill>
        <p:spPr>
          <a:xfrm>
            <a:off x="344300" y="681250"/>
            <a:ext cx="8455400" cy="43401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88398A"/>
                </a:solidFill>
                <a:latin typeface="Times New Roman"/>
                <a:ea typeface="Times New Roman"/>
                <a:cs typeface="Times New Roman"/>
                <a:sym typeface="Times New Roman"/>
              </a:rPr>
              <a:t>Results of the pre-launch survey</a:t>
            </a:r>
            <a:endParaRPr b="1">
              <a:solidFill>
                <a:srgbClr val="88398A"/>
              </a:solidFill>
              <a:latin typeface="Times New Roman"/>
              <a:ea typeface="Times New Roman"/>
              <a:cs typeface="Times New Roman"/>
              <a:sym typeface="Times New Roman"/>
            </a:endParaRPr>
          </a:p>
        </p:txBody>
      </p:sp>
      <p:sp>
        <p:nvSpPr>
          <p:cNvPr id="250" name="Google Shape;250;p40"/>
          <p:cNvSpPr txBox="1"/>
          <p:nvPr>
            <p:ph idx="1" type="body"/>
          </p:nvPr>
        </p:nvSpPr>
        <p:spPr>
          <a:xfrm>
            <a:off x="311700" y="1152475"/>
            <a:ext cx="4338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20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b="1" sz="1900">
              <a:solidFill>
                <a:srgbClr val="000000"/>
              </a:solidFill>
              <a:latin typeface="Times New Roman"/>
              <a:ea typeface="Times New Roman"/>
              <a:cs typeface="Times New Roman"/>
              <a:sym typeface="Times New Roman"/>
            </a:endParaRPr>
          </a:p>
        </p:txBody>
      </p:sp>
      <p:sp>
        <p:nvSpPr>
          <p:cNvPr id="251" name="Google Shape;251;p40"/>
          <p:cNvSpPr txBox="1"/>
          <p:nvPr/>
        </p:nvSpPr>
        <p:spPr>
          <a:xfrm>
            <a:off x="4683725" y="1017450"/>
            <a:ext cx="4338900" cy="40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181818"/>
                </a:solidFill>
                <a:highlight>
                  <a:schemeClr val="lt1"/>
                </a:highlight>
                <a:latin typeface="Roboto"/>
                <a:ea typeface="Roboto"/>
                <a:cs typeface="Roboto"/>
                <a:sym typeface="Roboto"/>
              </a:rPr>
              <a:t>8</a:t>
            </a:r>
            <a:r>
              <a:rPr b="1" lang="en" sz="1900">
                <a:solidFill>
                  <a:srgbClr val="181818"/>
                </a:solidFill>
                <a:highlight>
                  <a:schemeClr val="lt1"/>
                </a:highlight>
                <a:latin typeface="Roboto"/>
                <a:ea typeface="Roboto"/>
                <a:cs typeface="Roboto"/>
                <a:sym typeface="Roboto"/>
              </a:rPr>
              <a:t>) </a:t>
            </a:r>
            <a:r>
              <a:rPr b="1" lang="en" sz="1600">
                <a:solidFill>
                  <a:srgbClr val="181818"/>
                </a:solidFill>
                <a:highlight>
                  <a:schemeClr val="lt1"/>
                </a:highlight>
                <a:latin typeface="Roboto"/>
                <a:ea typeface="Roboto"/>
                <a:cs typeface="Roboto"/>
                <a:sym typeface="Roboto"/>
              </a:rPr>
              <a:t>Thoughts on </a:t>
            </a:r>
            <a:r>
              <a:rPr b="1" lang="en" sz="1600">
                <a:solidFill>
                  <a:srgbClr val="202124"/>
                </a:solidFill>
                <a:highlight>
                  <a:schemeClr val="lt1"/>
                </a:highlight>
                <a:latin typeface="Roboto"/>
                <a:ea typeface="Roboto"/>
                <a:cs typeface="Roboto"/>
                <a:sym typeface="Roboto"/>
              </a:rPr>
              <a:t>m</a:t>
            </a:r>
            <a:r>
              <a:rPr b="1" lang="en" sz="1600">
                <a:highlight>
                  <a:schemeClr val="lt1"/>
                </a:highlight>
                <a:latin typeface="Roboto"/>
                <a:ea typeface="Roboto"/>
                <a:cs typeface="Roboto"/>
                <a:sym typeface="Roboto"/>
              </a:rPr>
              <a:t>aking planning and execution of the meetups more accommodative and effective</a:t>
            </a:r>
            <a:endParaRPr b="1" sz="1900">
              <a:latin typeface="Lato"/>
              <a:ea typeface="Lato"/>
              <a:cs typeface="Lato"/>
              <a:sym typeface="Lato"/>
            </a:endParaRPr>
          </a:p>
        </p:txBody>
      </p:sp>
      <p:cxnSp>
        <p:nvCxnSpPr>
          <p:cNvPr id="252" name="Google Shape;252;p40"/>
          <p:cNvCxnSpPr/>
          <p:nvPr/>
        </p:nvCxnSpPr>
        <p:spPr>
          <a:xfrm flipH="1">
            <a:off x="4483900" y="1369200"/>
            <a:ext cx="15300" cy="3774300"/>
          </a:xfrm>
          <a:prstGeom prst="straightConnector1">
            <a:avLst/>
          </a:prstGeom>
          <a:noFill/>
          <a:ln cap="flat" cmpd="sng" w="28575">
            <a:solidFill>
              <a:srgbClr val="181818"/>
            </a:solidFill>
            <a:prstDash val="solid"/>
            <a:round/>
            <a:headEnd len="med" w="med" type="none"/>
            <a:tailEnd len="med" w="med" type="none"/>
          </a:ln>
        </p:spPr>
      </p:cxnSp>
      <p:sp>
        <p:nvSpPr>
          <p:cNvPr id="253" name="Google Shape;253;p40"/>
          <p:cNvSpPr txBox="1"/>
          <p:nvPr/>
        </p:nvSpPr>
        <p:spPr>
          <a:xfrm>
            <a:off x="431225" y="1017450"/>
            <a:ext cx="3757500" cy="6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202124"/>
                </a:solidFill>
                <a:highlight>
                  <a:schemeClr val="lt1"/>
                </a:highlight>
                <a:latin typeface="Roboto"/>
                <a:ea typeface="Roboto"/>
                <a:cs typeface="Roboto"/>
                <a:sym typeface="Roboto"/>
              </a:rPr>
              <a:t>7</a:t>
            </a:r>
            <a:r>
              <a:rPr b="1" lang="en" sz="1900">
                <a:solidFill>
                  <a:srgbClr val="202124"/>
                </a:solidFill>
                <a:highlight>
                  <a:schemeClr val="lt1"/>
                </a:highlight>
                <a:latin typeface="Roboto"/>
                <a:ea typeface="Roboto"/>
                <a:cs typeface="Roboto"/>
                <a:sym typeface="Roboto"/>
              </a:rPr>
              <a:t>) </a:t>
            </a:r>
            <a:r>
              <a:rPr b="1" lang="en" sz="1600">
                <a:solidFill>
                  <a:srgbClr val="202124"/>
                </a:solidFill>
                <a:highlight>
                  <a:schemeClr val="lt1"/>
                </a:highlight>
                <a:latin typeface="Roboto"/>
                <a:ea typeface="Roboto"/>
                <a:cs typeface="Roboto"/>
                <a:sym typeface="Roboto"/>
              </a:rPr>
              <a:t>Any other topics you would like to learn about</a:t>
            </a:r>
            <a:endParaRPr b="1" sz="1900">
              <a:latin typeface="Lato"/>
              <a:ea typeface="Lato"/>
              <a:cs typeface="Lato"/>
              <a:sym typeface="Lato"/>
            </a:endParaRPr>
          </a:p>
        </p:txBody>
      </p:sp>
      <p:pic>
        <p:nvPicPr>
          <p:cNvPr id="254" name="Google Shape;254;p40"/>
          <p:cNvPicPr preferRelativeResize="0"/>
          <p:nvPr/>
        </p:nvPicPr>
        <p:blipFill>
          <a:blip r:embed="rId3">
            <a:alphaModFix/>
          </a:blip>
          <a:stretch>
            <a:fillRect/>
          </a:stretch>
        </p:blipFill>
        <p:spPr>
          <a:xfrm>
            <a:off x="140525" y="1747884"/>
            <a:ext cx="4338900" cy="3195541"/>
          </a:xfrm>
          <a:prstGeom prst="rect">
            <a:avLst/>
          </a:prstGeom>
          <a:noFill/>
          <a:ln>
            <a:noFill/>
          </a:ln>
        </p:spPr>
      </p:pic>
      <p:pic>
        <p:nvPicPr>
          <p:cNvPr id="255" name="Google Shape;255;p40"/>
          <p:cNvPicPr preferRelativeResize="0"/>
          <p:nvPr/>
        </p:nvPicPr>
        <p:blipFill>
          <a:blip r:embed="rId4">
            <a:alphaModFix/>
          </a:blip>
          <a:stretch>
            <a:fillRect/>
          </a:stretch>
        </p:blipFill>
        <p:spPr>
          <a:xfrm>
            <a:off x="4794375" y="2248425"/>
            <a:ext cx="3973100" cy="2695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1"/>
          <p:cNvSpPr txBox="1"/>
          <p:nvPr>
            <p:ph type="title"/>
          </p:nvPr>
        </p:nvSpPr>
        <p:spPr>
          <a:xfrm>
            <a:off x="137375" y="70825"/>
            <a:ext cx="8520600" cy="62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solidFill>
                  <a:srgbClr val="88398A"/>
                </a:solidFill>
                <a:latin typeface="Times New Roman"/>
                <a:ea typeface="Times New Roman"/>
                <a:cs typeface="Times New Roman"/>
                <a:sym typeface="Times New Roman"/>
              </a:rPr>
              <a:t>What to expect from R-Ladies Nairobi</a:t>
            </a:r>
            <a:endParaRPr sz="5200">
              <a:solidFill>
                <a:srgbClr val="88398A"/>
              </a:solidFill>
              <a:latin typeface="Times New Roman"/>
              <a:ea typeface="Times New Roman"/>
              <a:cs typeface="Times New Roman"/>
              <a:sym typeface="Times New Roman"/>
            </a:endParaRPr>
          </a:p>
        </p:txBody>
      </p:sp>
      <p:sp>
        <p:nvSpPr>
          <p:cNvPr id="261" name="Google Shape;261;p41"/>
          <p:cNvSpPr txBox="1"/>
          <p:nvPr>
            <p:ph idx="1" type="body"/>
          </p:nvPr>
        </p:nvSpPr>
        <p:spPr>
          <a:xfrm>
            <a:off x="5402975" y="714150"/>
            <a:ext cx="3586800" cy="4153500"/>
          </a:xfrm>
          <a:prstGeom prst="rect">
            <a:avLst/>
          </a:prstGeom>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A safe space to grow your network and R skills.</a:t>
            </a:r>
            <a:endParaRPr sz="19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A community dedicated to promote and improve </a:t>
            </a:r>
            <a:r>
              <a:rPr lang="en" sz="1900">
                <a:solidFill>
                  <a:srgbClr val="000000"/>
                </a:solidFill>
                <a:latin typeface="Times New Roman"/>
                <a:ea typeface="Times New Roman"/>
                <a:cs typeface="Times New Roman"/>
                <a:sym typeface="Times New Roman"/>
              </a:rPr>
              <a:t>gender diversity in Nairobi R community.</a:t>
            </a:r>
            <a:endParaRPr sz="19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An avenue to share your R skills with others.</a:t>
            </a:r>
            <a:endParaRPr sz="1900">
              <a:solidFill>
                <a:srgbClr val="000000"/>
              </a:solidFill>
              <a:latin typeface="Times New Roman"/>
              <a:ea typeface="Times New Roman"/>
              <a:cs typeface="Times New Roman"/>
              <a:sym typeface="Times New Roman"/>
            </a:endParaRPr>
          </a:p>
        </p:txBody>
      </p:sp>
      <p:pic>
        <p:nvPicPr>
          <p:cNvPr id="262" name="Google Shape;262;p41"/>
          <p:cNvPicPr preferRelativeResize="0"/>
          <p:nvPr/>
        </p:nvPicPr>
        <p:blipFill>
          <a:blip r:embed="rId3">
            <a:alphaModFix/>
          </a:blip>
          <a:stretch>
            <a:fillRect/>
          </a:stretch>
        </p:blipFill>
        <p:spPr>
          <a:xfrm>
            <a:off x="156797" y="1341150"/>
            <a:ext cx="4788377" cy="3526575"/>
          </a:xfrm>
          <a:prstGeom prst="rect">
            <a:avLst/>
          </a:prstGeom>
          <a:noFill/>
          <a:ln cap="flat" cmpd="sng" w="9525">
            <a:solidFill>
              <a:schemeClr val="dk2"/>
            </a:solidFill>
            <a:prstDash val="solid"/>
            <a:round/>
            <a:headEnd len="sm" w="sm" type="none"/>
            <a:tailEnd len="sm" w="sm" type="none"/>
          </a:ln>
        </p:spPr>
      </p:pic>
      <p:sp>
        <p:nvSpPr>
          <p:cNvPr id="263" name="Google Shape;263;p41"/>
          <p:cNvSpPr txBox="1"/>
          <p:nvPr/>
        </p:nvSpPr>
        <p:spPr>
          <a:xfrm>
            <a:off x="137375" y="737700"/>
            <a:ext cx="4807800" cy="6033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202124"/>
                </a:solidFill>
                <a:highlight>
                  <a:schemeClr val="lt1"/>
                </a:highlight>
                <a:latin typeface="Roboto"/>
                <a:ea typeface="Roboto"/>
                <a:cs typeface="Roboto"/>
                <a:sym typeface="Roboto"/>
              </a:rPr>
              <a:t>Expectations for R-Ladies Nairobi( from survey)</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2"/>
          <p:cNvSpPr txBox="1"/>
          <p:nvPr>
            <p:ph type="title"/>
          </p:nvPr>
        </p:nvSpPr>
        <p:spPr>
          <a:xfrm>
            <a:off x="257125" y="104850"/>
            <a:ext cx="8520600" cy="626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Code of Conduct</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69" name="Google Shape;269;p42"/>
          <p:cNvSpPr txBox="1"/>
          <p:nvPr>
            <p:ph idx="1" type="body"/>
          </p:nvPr>
        </p:nvSpPr>
        <p:spPr>
          <a:xfrm>
            <a:off x="311700" y="730950"/>
            <a:ext cx="8520600" cy="3837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We will strictly follow the Code of Conduct provided by the R-Ladies Global [</a:t>
            </a:r>
            <a:r>
              <a:rPr lang="en" sz="2000" u="sng">
                <a:solidFill>
                  <a:srgbClr val="000000"/>
                </a:solidFill>
                <a:latin typeface="Times New Roman"/>
                <a:ea typeface="Times New Roman"/>
                <a:cs typeface="Times New Roman"/>
                <a:sym typeface="Times New Roman"/>
                <a:hlinkClick r:id="rId3">
                  <a:extLst>
                    <a:ext uri="{A12FA001-AC4F-418D-AE19-62706E023703}">
                      <ahyp:hlinkClr val="tx"/>
                    </a:ext>
                  </a:extLst>
                </a:hlinkClick>
              </a:rPr>
              <a:t>https://rladies.org/code-of-conduct/</a:t>
            </a:r>
            <a:r>
              <a:rPr lang="en" sz="2000">
                <a:solidFill>
                  <a:srgbClr val="000000"/>
                </a:solidFill>
                <a:latin typeface="Times New Roman"/>
                <a:ea typeface="Times New Roman"/>
                <a:cs typeface="Times New Roman"/>
                <a:sym typeface="Times New Roman"/>
              </a:rPr>
              <a:t>]. </a:t>
            </a:r>
            <a:endParaRPr sz="20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181818"/>
              </a:buClr>
              <a:buSzPts val="2000"/>
              <a:buFont typeface="Times New Roman"/>
              <a:buChar char="●"/>
            </a:pPr>
            <a:r>
              <a:rPr lang="en" sz="2000">
                <a:solidFill>
                  <a:srgbClr val="181818"/>
                </a:solidFill>
                <a:latin typeface="Times New Roman"/>
                <a:ea typeface="Times New Roman"/>
                <a:cs typeface="Times New Roman"/>
                <a:sym typeface="Times New Roman"/>
              </a:rPr>
              <a:t>R-Ladies is committed to providing a harassment-free experience for everyone, and harassment of participants in any form is not tolerated</a:t>
            </a:r>
            <a:r>
              <a:rPr lang="en" sz="2000">
                <a:solidFill>
                  <a:srgbClr val="181818"/>
                </a:solidFill>
                <a:latin typeface="Times New Roman"/>
                <a:ea typeface="Times New Roman"/>
                <a:cs typeface="Times New Roman"/>
                <a:sym typeface="Times New Roman"/>
              </a:rPr>
              <a:t>.</a:t>
            </a:r>
            <a:endParaRPr sz="2000">
              <a:solidFill>
                <a:srgbClr val="181818"/>
              </a:solidFill>
              <a:latin typeface="Times New Roman"/>
              <a:ea typeface="Times New Roman"/>
              <a:cs typeface="Times New Roman"/>
              <a:sym typeface="Times New Roman"/>
            </a:endParaRPr>
          </a:p>
          <a:p>
            <a:pPr indent="0" lvl="0" marL="0" rtl="0" algn="l">
              <a:spcBef>
                <a:spcPts val="1800"/>
              </a:spcBef>
              <a:spcAft>
                <a:spcPts val="0"/>
              </a:spcAft>
              <a:buNone/>
            </a:pPr>
            <a:r>
              <a:rPr lang="en" sz="2000" u="sng">
                <a:solidFill>
                  <a:srgbClr val="181818"/>
                </a:solidFill>
                <a:latin typeface="Times New Roman"/>
                <a:ea typeface="Times New Roman"/>
                <a:cs typeface="Times New Roman"/>
                <a:sym typeface="Times New Roman"/>
              </a:rPr>
              <a:t>Harassment include: </a:t>
            </a:r>
            <a:endParaRPr sz="2000" u="sng">
              <a:solidFill>
                <a:srgbClr val="181818"/>
              </a:solidFill>
              <a:latin typeface="Times New Roman"/>
              <a:ea typeface="Times New Roman"/>
              <a:cs typeface="Times New Roman"/>
              <a:sym typeface="Times New Roman"/>
            </a:endParaRPr>
          </a:p>
          <a:p>
            <a:pPr indent="-355600" lvl="0" marL="457200" rtl="0" algn="l">
              <a:spcBef>
                <a:spcPts val="1800"/>
              </a:spcBef>
              <a:spcAft>
                <a:spcPts val="0"/>
              </a:spcAft>
              <a:buClr>
                <a:srgbClr val="181818"/>
              </a:buClr>
              <a:buSzPts val="2000"/>
              <a:buFont typeface="Times New Roman"/>
              <a:buChar char="➔"/>
            </a:pPr>
            <a:r>
              <a:rPr lang="en" sz="2000">
                <a:solidFill>
                  <a:srgbClr val="181818"/>
                </a:solidFill>
                <a:latin typeface="Times New Roman"/>
                <a:ea typeface="Times New Roman"/>
                <a:cs typeface="Times New Roman"/>
                <a:sym typeface="Times New Roman"/>
              </a:rPr>
              <a:t>Offensive comments related to gender, gender identity and expression, sexual orientation, disability, mental illness, neuro(a)typicality, physical appearance, body size, age, race, or religion.</a:t>
            </a:r>
            <a:endParaRPr sz="2200">
              <a:solidFill>
                <a:srgbClr val="181818"/>
              </a:solidFill>
              <a:latin typeface="Times New Roman"/>
              <a:ea typeface="Times New Roman"/>
              <a:cs typeface="Times New Roman"/>
              <a:sym typeface="Times New Roman"/>
            </a:endParaRPr>
          </a:p>
          <a:p>
            <a:pPr indent="0" lvl="0" marL="0" rtl="0" algn="l">
              <a:spcBef>
                <a:spcPts val="3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3"/>
          <p:cNvSpPr txBox="1"/>
          <p:nvPr>
            <p:ph type="title"/>
          </p:nvPr>
        </p:nvSpPr>
        <p:spPr>
          <a:xfrm>
            <a:off x="311700" y="104825"/>
            <a:ext cx="8520600" cy="626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2200">
                <a:latin typeface="Times New Roman"/>
                <a:ea typeface="Times New Roman"/>
                <a:cs typeface="Times New Roman"/>
                <a:sym typeface="Times New Roman"/>
              </a:rPr>
              <a:t>Harassment</a:t>
            </a:r>
            <a:r>
              <a:rPr b="1" lang="en" sz="2200">
                <a:latin typeface="Times New Roman"/>
                <a:ea typeface="Times New Roman"/>
                <a:cs typeface="Times New Roman"/>
                <a:sym typeface="Times New Roman"/>
              </a:rPr>
              <a:t> </a:t>
            </a:r>
            <a:r>
              <a:rPr lang="en" sz="2200">
                <a:latin typeface="Times New Roman"/>
                <a:ea typeface="Times New Roman"/>
                <a:cs typeface="Times New Roman"/>
                <a:sym typeface="Times New Roman"/>
              </a:rPr>
              <a:t>c</a:t>
            </a:r>
            <a:r>
              <a:rPr b="1" lang="en" sz="2200">
                <a:latin typeface="Times New Roman"/>
                <a:ea typeface="Times New Roman"/>
                <a:cs typeface="Times New Roman"/>
                <a:sym typeface="Times New Roman"/>
              </a:rPr>
              <a:t>ont</a:t>
            </a:r>
            <a:r>
              <a:rPr lang="en" sz="2200">
                <a:latin typeface="Times New Roman"/>
                <a:ea typeface="Times New Roman"/>
                <a:cs typeface="Times New Roman"/>
                <a:sym typeface="Times New Roman"/>
              </a:rPr>
              <a:t>inuation</a:t>
            </a:r>
            <a:endParaRPr b="1" sz="2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75" name="Google Shape;275;p43"/>
          <p:cNvSpPr txBox="1"/>
          <p:nvPr>
            <p:ph idx="1" type="body"/>
          </p:nvPr>
        </p:nvSpPr>
        <p:spPr>
          <a:xfrm>
            <a:off x="311700" y="730925"/>
            <a:ext cx="8520600" cy="4085100"/>
          </a:xfrm>
          <a:prstGeom prst="rect">
            <a:avLst/>
          </a:prstGeom>
        </p:spPr>
        <p:txBody>
          <a:bodyPr anchorCtr="0" anchor="t" bIns="91425" lIns="91425" spcFirstLastPara="1" rIns="91425" wrap="square" tIns="91425">
            <a:noAutofit/>
          </a:bodyPr>
          <a:lstStyle/>
          <a:p>
            <a:pPr indent="-368300" lvl="0" marL="609600" rtl="0" algn="l">
              <a:spcBef>
                <a:spcPts val="0"/>
              </a:spcBef>
              <a:spcAft>
                <a:spcPts val="0"/>
              </a:spcAft>
              <a:buClr>
                <a:srgbClr val="181818"/>
              </a:buClr>
              <a:buSzPts val="2200"/>
              <a:buFont typeface="Times New Roman"/>
              <a:buChar char="➔"/>
            </a:pPr>
            <a:r>
              <a:rPr lang="en" sz="2200">
                <a:solidFill>
                  <a:srgbClr val="181818"/>
                </a:solidFill>
                <a:latin typeface="Times New Roman"/>
                <a:ea typeface="Times New Roman"/>
                <a:cs typeface="Times New Roman"/>
                <a:sym typeface="Times New Roman"/>
              </a:rPr>
              <a:t>Unwelcome comments regarding a person’s lifestyle choices and practices, including those related to food, health, parenting, drugs, and employment.</a:t>
            </a:r>
            <a:endParaRPr sz="2200">
              <a:solidFill>
                <a:srgbClr val="181818"/>
              </a:solidFill>
              <a:latin typeface="Times New Roman"/>
              <a:ea typeface="Times New Roman"/>
              <a:cs typeface="Times New Roman"/>
              <a:sym typeface="Times New Roman"/>
            </a:endParaRPr>
          </a:p>
          <a:p>
            <a:pPr indent="-368300" lvl="0" marL="609600" rtl="0" algn="l">
              <a:spcBef>
                <a:spcPts val="0"/>
              </a:spcBef>
              <a:spcAft>
                <a:spcPts val="0"/>
              </a:spcAft>
              <a:buClr>
                <a:srgbClr val="181818"/>
              </a:buClr>
              <a:buSzPts val="2200"/>
              <a:buFont typeface="Times New Roman"/>
              <a:buChar char="➔"/>
            </a:pPr>
            <a:r>
              <a:rPr lang="en" sz="2200">
                <a:solidFill>
                  <a:srgbClr val="181818"/>
                </a:solidFill>
                <a:latin typeface="Times New Roman"/>
                <a:ea typeface="Times New Roman"/>
                <a:cs typeface="Times New Roman"/>
                <a:sym typeface="Times New Roman"/>
              </a:rPr>
              <a:t>Gratuitous or off-topic sexual images or behaviour in spaces where they’re not appropriate.</a:t>
            </a:r>
            <a:endParaRPr sz="2200">
              <a:solidFill>
                <a:srgbClr val="181818"/>
              </a:solidFill>
              <a:latin typeface="Times New Roman"/>
              <a:ea typeface="Times New Roman"/>
              <a:cs typeface="Times New Roman"/>
              <a:sym typeface="Times New Roman"/>
            </a:endParaRPr>
          </a:p>
          <a:p>
            <a:pPr indent="-368300" lvl="0" marL="609600" rtl="0" algn="l">
              <a:spcBef>
                <a:spcPts val="0"/>
              </a:spcBef>
              <a:spcAft>
                <a:spcPts val="0"/>
              </a:spcAft>
              <a:buClr>
                <a:srgbClr val="181818"/>
              </a:buClr>
              <a:buSzPts val="2200"/>
              <a:buFont typeface="Times New Roman"/>
              <a:buChar char="➔"/>
            </a:pPr>
            <a:r>
              <a:rPr lang="en" sz="2200">
                <a:solidFill>
                  <a:srgbClr val="181818"/>
                </a:solidFill>
                <a:latin typeface="Times New Roman"/>
                <a:ea typeface="Times New Roman"/>
                <a:cs typeface="Times New Roman"/>
                <a:sym typeface="Times New Roman"/>
              </a:rPr>
              <a:t>Threats of violence.</a:t>
            </a:r>
            <a:endParaRPr sz="2200">
              <a:solidFill>
                <a:srgbClr val="181818"/>
              </a:solidFill>
              <a:latin typeface="Times New Roman"/>
              <a:ea typeface="Times New Roman"/>
              <a:cs typeface="Times New Roman"/>
              <a:sym typeface="Times New Roman"/>
            </a:endParaRPr>
          </a:p>
          <a:p>
            <a:pPr indent="-368300" lvl="0" marL="609600" rtl="0" algn="l">
              <a:spcBef>
                <a:spcPts val="0"/>
              </a:spcBef>
              <a:spcAft>
                <a:spcPts val="0"/>
              </a:spcAft>
              <a:buClr>
                <a:srgbClr val="181818"/>
              </a:buClr>
              <a:buSzPts val="2200"/>
              <a:buFont typeface="Times New Roman"/>
              <a:buChar char="➔"/>
            </a:pPr>
            <a:r>
              <a:rPr lang="en" sz="2200">
                <a:solidFill>
                  <a:srgbClr val="181818"/>
                </a:solidFill>
                <a:latin typeface="Times New Roman"/>
                <a:ea typeface="Times New Roman"/>
                <a:cs typeface="Times New Roman"/>
                <a:sym typeface="Times New Roman"/>
              </a:rPr>
              <a:t>Incitement of violence towards any individual, including encouraging a person to commit suicide or to engage in self-harm.</a:t>
            </a:r>
            <a:endParaRPr sz="2200">
              <a:solidFill>
                <a:srgbClr val="181818"/>
              </a:solidFill>
              <a:latin typeface="Times New Roman"/>
              <a:ea typeface="Times New Roman"/>
              <a:cs typeface="Times New Roman"/>
              <a:sym typeface="Times New Roman"/>
            </a:endParaRPr>
          </a:p>
          <a:p>
            <a:pPr indent="0" lvl="0" marL="0" rtl="0" algn="l">
              <a:spcBef>
                <a:spcPts val="3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6"/>
          <p:cNvSpPr txBox="1"/>
          <p:nvPr>
            <p:ph type="title"/>
          </p:nvPr>
        </p:nvSpPr>
        <p:spPr>
          <a:xfrm>
            <a:off x="65400" y="0"/>
            <a:ext cx="8520600" cy="37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Agenda</a:t>
            </a:r>
            <a:endParaRPr b="1" sz="3000">
              <a:latin typeface="Times New Roman"/>
              <a:ea typeface="Times New Roman"/>
              <a:cs typeface="Times New Roman"/>
              <a:sym typeface="Times New Roman"/>
            </a:endParaRPr>
          </a:p>
        </p:txBody>
      </p:sp>
      <p:graphicFrame>
        <p:nvGraphicFramePr>
          <p:cNvPr id="112" name="Google Shape;112;p26"/>
          <p:cNvGraphicFramePr/>
          <p:nvPr/>
        </p:nvGraphicFramePr>
        <p:xfrm>
          <a:off x="270500" y="441125"/>
          <a:ext cx="3000000" cy="3000000"/>
        </p:xfrm>
        <a:graphic>
          <a:graphicData uri="http://schemas.openxmlformats.org/drawingml/2006/table">
            <a:tbl>
              <a:tblPr>
                <a:noFill/>
                <a:tableStyleId>{C208771F-1A6B-480F-8068-277595A64D2B}</a:tableStyleId>
              </a:tblPr>
              <a:tblGrid>
                <a:gridCol w="1219225"/>
                <a:gridCol w="4591625"/>
                <a:gridCol w="1613550"/>
                <a:gridCol w="1178575"/>
              </a:tblGrid>
              <a:tr h="431125">
                <a:tc>
                  <a:txBody>
                    <a:bodyPr/>
                    <a:lstStyle/>
                    <a:p>
                      <a:pPr indent="0" lvl="0" marL="0" rtl="0" algn="l">
                        <a:spcBef>
                          <a:spcPts val="0"/>
                        </a:spcBef>
                        <a:spcAft>
                          <a:spcPts val="0"/>
                        </a:spcAft>
                        <a:buNone/>
                      </a:pPr>
                      <a:r>
                        <a:rPr b="1" lang="en" sz="1600">
                          <a:latin typeface="Times New Roman"/>
                          <a:ea typeface="Times New Roman"/>
                          <a:cs typeface="Times New Roman"/>
                          <a:sym typeface="Times New Roman"/>
                        </a:rPr>
                        <a:t>Time</a:t>
                      </a:r>
                      <a:endParaRPr b="1" sz="16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600">
                          <a:latin typeface="Times New Roman"/>
                          <a:ea typeface="Times New Roman"/>
                          <a:cs typeface="Times New Roman"/>
                          <a:sym typeface="Times New Roman"/>
                        </a:rPr>
                        <a:t>Session</a:t>
                      </a:r>
                      <a:endParaRPr b="1" sz="16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600">
                          <a:latin typeface="Times New Roman"/>
                          <a:ea typeface="Times New Roman"/>
                          <a:cs typeface="Times New Roman"/>
                          <a:sym typeface="Times New Roman"/>
                        </a:rPr>
                        <a:t>Speaker(s)</a:t>
                      </a:r>
                      <a:endParaRPr b="1" sz="16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600">
                          <a:latin typeface="Times New Roman"/>
                          <a:ea typeface="Times New Roman"/>
                          <a:cs typeface="Times New Roman"/>
                          <a:sym typeface="Times New Roman"/>
                        </a:rPr>
                        <a:t>Moderator</a:t>
                      </a:r>
                      <a:endParaRPr b="1" sz="16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3175">
                <a:tc>
                  <a:txBody>
                    <a:bodyPr/>
                    <a:lstStyle/>
                    <a:p>
                      <a:pPr indent="0" lvl="0" marL="0" rtl="0" algn="l">
                        <a:spcBef>
                          <a:spcPts val="0"/>
                        </a:spcBef>
                        <a:spcAft>
                          <a:spcPts val="0"/>
                        </a:spcAft>
                        <a:buNone/>
                      </a:pPr>
                      <a:r>
                        <a:rPr lang="en">
                          <a:latin typeface="Times New Roman"/>
                          <a:ea typeface="Times New Roman"/>
                          <a:cs typeface="Times New Roman"/>
                          <a:sym typeface="Times New Roman"/>
                        </a:rPr>
                        <a:t>11:10 - 11:20</a:t>
                      </a:r>
                      <a:endParaRPr>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Opening remarks</a:t>
                      </a:r>
                      <a:endParaRPr>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Lucy Njoki</a:t>
                      </a:r>
                      <a:endParaRPr>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0550">
                <a:tc>
                  <a:txBody>
                    <a:bodyPr/>
                    <a:lstStyle/>
                    <a:p>
                      <a:pPr indent="0" lvl="0" marL="0" rtl="0" algn="l">
                        <a:spcBef>
                          <a:spcPts val="0"/>
                        </a:spcBef>
                        <a:spcAft>
                          <a:spcPts val="0"/>
                        </a:spcAft>
                        <a:buNone/>
                      </a:pPr>
                      <a:r>
                        <a:rPr lang="en">
                          <a:latin typeface="Times New Roman"/>
                          <a:ea typeface="Times New Roman"/>
                          <a:cs typeface="Times New Roman"/>
                          <a:sym typeface="Times New Roman"/>
                        </a:rPr>
                        <a:t>11:20 - 11:35</a:t>
                      </a:r>
                      <a:endParaRPr>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R-Ladies Global  &amp; R-Ladies Nairobi organisers </a:t>
                      </a:r>
                      <a:endParaRPr>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Lucy Njoki</a:t>
                      </a:r>
                      <a:endParaRPr>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3175">
                <a:tc>
                  <a:txBody>
                    <a:bodyPr/>
                    <a:lstStyle/>
                    <a:p>
                      <a:pPr indent="0" lvl="0" marL="0" rtl="0" algn="l">
                        <a:spcBef>
                          <a:spcPts val="0"/>
                        </a:spcBef>
                        <a:spcAft>
                          <a:spcPts val="0"/>
                        </a:spcAft>
                        <a:buNone/>
                      </a:pPr>
                      <a:r>
                        <a:rPr lang="en">
                          <a:latin typeface="Times New Roman"/>
                          <a:ea typeface="Times New Roman"/>
                          <a:cs typeface="Times New Roman"/>
                          <a:sym typeface="Times New Roman"/>
                        </a:rPr>
                        <a:t>11:35 - 11:45</a:t>
                      </a:r>
                      <a:endParaRPr>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R-Ladies chapters (Africa &amp; worldwide) </a:t>
                      </a:r>
                      <a:endParaRPr>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Faith Musili</a:t>
                      </a:r>
                      <a:endParaRPr>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3175">
                <a:tc>
                  <a:txBody>
                    <a:bodyPr/>
                    <a:lstStyle/>
                    <a:p>
                      <a:pPr indent="0" lvl="0" marL="0" rtl="0" algn="l">
                        <a:spcBef>
                          <a:spcPts val="0"/>
                        </a:spcBef>
                        <a:spcAft>
                          <a:spcPts val="0"/>
                        </a:spcAft>
                        <a:buNone/>
                      </a:pPr>
                      <a:r>
                        <a:rPr lang="en">
                          <a:latin typeface="Times New Roman"/>
                          <a:ea typeface="Times New Roman"/>
                          <a:cs typeface="Times New Roman"/>
                          <a:sym typeface="Times New Roman"/>
                        </a:rPr>
                        <a:t>11:45 - 12:25</a:t>
                      </a:r>
                      <a:endParaRPr>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Lessons from other R ladies groups</a:t>
                      </a:r>
                      <a:endParaRPr>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Vebashini </a:t>
                      </a:r>
                      <a:r>
                        <a:rPr lang="en">
                          <a:highlight>
                            <a:schemeClr val="lt1"/>
                          </a:highlight>
                          <a:latin typeface="Times New Roman"/>
                          <a:ea typeface="Times New Roman"/>
                          <a:cs typeface="Times New Roman"/>
                          <a:sym typeface="Times New Roman"/>
                        </a:rPr>
                        <a:t>Naidoo</a:t>
                      </a:r>
                      <a:r>
                        <a:rPr lang="en">
                          <a:latin typeface="Times New Roman"/>
                          <a:ea typeface="Times New Roman"/>
                          <a:cs typeface="Times New Roman"/>
                          <a:sym typeface="Times New Roman"/>
                        </a:rPr>
                        <a:t>  &amp; Paloma Rojas - Saunero</a:t>
                      </a:r>
                      <a:endParaRPr>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Faith Musili</a:t>
                      </a:r>
                      <a:endParaRPr>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0550">
                <a:tc>
                  <a:txBody>
                    <a:bodyPr/>
                    <a:lstStyle/>
                    <a:p>
                      <a:pPr indent="0" lvl="0" marL="0" rtl="0" algn="l">
                        <a:spcBef>
                          <a:spcPts val="0"/>
                        </a:spcBef>
                        <a:spcAft>
                          <a:spcPts val="0"/>
                        </a:spcAft>
                        <a:buNone/>
                      </a:pPr>
                      <a:r>
                        <a:rPr lang="en">
                          <a:latin typeface="Times New Roman"/>
                          <a:ea typeface="Times New Roman"/>
                          <a:cs typeface="Times New Roman"/>
                          <a:sym typeface="Times New Roman"/>
                        </a:rPr>
                        <a:t>12:25 - 12:30</a:t>
                      </a:r>
                      <a:endParaRPr>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Break</a:t>
                      </a:r>
                      <a:endParaRPr>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5479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12:30 - 12:50</a:t>
                      </a:r>
                      <a:endParaRPr>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My journey with R </a:t>
                      </a:r>
                      <a:endParaRPr>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Shel Kariuki </a:t>
                      </a:r>
                      <a:endParaRPr>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Maggie wanjiru</a:t>
                      </a:r>
                      <a:endParaRPr>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3175">
                <a:tc>
                  <a:txBody>
                    <a:bodyPr/>
                    <a:lstStyle/>
                    <a:p>
                      <a:pPr indent="0" lvl="0" marL="0" rtl="0" algn="l">
                        <a:spcBef>
                          <a:spcPts val="0"/>
                        </a:spcBef>
                        <a:spcAft>
                          <a:spcPts val="0"/>
                        </a:spcAft>
                        <a:buNone/>
                      </a:pPr>
                      <a:r>
                        <a:rPr lang="en">
                          <a:latin typeface="Times New Roman"/>
                          <a:ea typeface="Times New Roman"/>
                          <a:cs typeface="Times New Roman"/>
                          <a:sym typeface="Times New Roman"/>
                        </a:rPr>
                        <a:t>12:50 - 12:55</a:t>
                      </a:r>
                      <a:endParaRPr>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Results of the pre-launch survey </a:t>
                      </a:r>
                      <a:endParaRPr>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Maggie Wanjiru</a:t>
                      </a:r>
                      <a:endParaRPr>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79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12:55 - 13:05</a:t>
                      </a:r>
                      <a:endParaRPr>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What to expect from R-Ladies Nairobi &amp; code of conduct </a:t>
                      </a:r>
                      <a:endParaRPr>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Maggie Wanjiru, Faith Musili &amp; Lucy Njoki</a:t>
                      </a:r>
                      <a:endParaRPr>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3175">
                <a:tc>
                  <a:txBody>
                    <a:bodyPr/>
                    <a:lstStyle/>
                    <a:p>
                      <a:pPr indent="0" lvl="0" marL="0" rtl="0" algn="l">
                        <a:spcBef>
                          <a:spcPts val="0"/>
                        </a:spcBef>
                        <a:spcAft>
                          <a:spcPts val="0"/>
                        </a:spcAft>
                        <a:buNone/>
                      </a:pPr>
                      <a:r>
                        <a:rPr lang="en">
                          <a:latin typeface="Times New Roman"/>
                          <a:ea typeface="Times New Roman"/>
                          <a:cs typeface="Times New Roman"/>
                          <a:sym typeface="Times New Roman"/>
                        </a:rPr>
                        <a:t>13:05 - 13:15</a:t>
                      </a:r>
                      <a:endParaRPr>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Feedback from the audience  &amp; Next steps</a:t>
                      </a:r>
                      <a:endParaRPr>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All participants</a:t>
                      </a:r>
                      <a:endParaRPr>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Lucy Njoki</a:t>
                      </a:r>
                      <a:endParaRPr>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4"/>
          <p:cNvSpPr txBox="1"/>
          <p:nvPr>
            <p:ph type="title"/>
          </p:nvPr>
        </p:nvSpPr>
        <p:spPr>
          <a:xfrm>
            <a:off x="311700" y="132125"/>
            <a:ext cx="8520600" cy="626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2200">
                <a:latin typeface="Times New Roman"/>
                <a:ea typeface="Times New Roman"/>
                <a:cs typeface="Times New Roman"/>
                <a:sym typeface="Times New Roman"/>
              </a:rPr>
              <a:t>H</a:t>
            </a:r>
            <a:r>
              <a:rPr lang="en" sz="2200">
                <a:latin typeface="Times New Roman"/>
                <a:ea typeface="Times New Roman"/>
                <a:cs typeface="Times New Roman"/>
                <a:sym typeface="Times New Roman"/>
              </a:rPr>
              <a:t>arassment continuation</a:t>
            </a:r>
            <a:endParaRPr b="1" sz="2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81" name="Google Shape;281;p44"/>
          <p:cNvSpPr txBox="1"/>
          <p:nvPr>
            <p:ph idx="1" type="body"/>
          </p:nvPr>
        </p:nvSpPr>
        <p:spPr>
          <a:xfrm>
            <a:off x="311700" y="758225"/>
            <a:ext cx="8520600" cy="3700500"/>
          </a:xfrm>
          <a:prstGeom prst="rect">
            <a:avLst/>
          </a:prstGeom>
        </p:spPr>
        <p:txBody>
          <a:bodyPr anchorCtr="0" anchor="t" bIns="91425" lIns="91425" spcFirstLastPara="1" rIns="91425" wrap="square" tIns="91425">
            <a:noAutofit/>
          </a:bodyPr>
          <a:lstStyle/>
          <a:p>
            <a:pPr indent="-361950" lvl="0" marL="609600" rtl="0" algn="l">
              <a:spcBef>
                <a:spcPts val="0"/>
              </a:spcBef>
              <a:spcAft>
                <a:spcPts val="0"/>
              </a:spcAft>
              <a:buClr>
                <a:srgbClr val="181818"/>
              </a:buClr>
              <a:buSzPts val="2100"/>
              <a:buFont typeface="Times New Roman"/>
              <a:buChar char="➔"/>
            </a:pPr>
            <a:r>
              <a:rPr lang="en" sz="2100">
                <a:solidFill>
                  <a:srgbClr val="181818"/>
                </a:solidFill>
                <a:latin typeface="Times New Roman"/>
                <a:ea typeface="Times New Roman"/>
                <a:cs typeface="Times New Roman"/>
                <a:sym typeface="Times New Roman"/>
              </a:rPr>
              <a:t>Deliberate intimidation.</a:t>
            </a:r>
            <a:endParaRPr sz="2100">
              <a:solidFill>
                <a:srgbClr val="181818"/>
              </a:solidFill>
              <a:latin typeface="Times New Roman"/>
              <a:ea typeface="Times New Roman"/>
              <a:cs typeface="Times New Roman"/>
              <a:sym typeface="Times New Roman"/>
            </a:endParaRPr>
          </a:p>
          <a:p>
            <a:pPr indent="-361950" lvl="0" marL="609600" rtl="0" algn="l">
              <a:spcBef>
                <a:spcPts val="0"/>
              </a:spcBef>
              <a:spcAft>
                <a:spcPts val="0"/>
              </a:spcAft>
              <a:buClr>
                <a:srgbClr val="181818"/>
              </a:buClr>
              <a:buSzPts val="2100"/>
              <a:buFont typeface="Times New Roman"/>
              <a:buChar char="➔"/>
            </a:pPr>
            <a:r>
              <a:rPr lang="en" sz="2100">
                <a:solidFill>
                  <a:srgbClr val="181818"/>
                </a:solidFill>
                <a:latin typeface="Times New Roman"/>
                <a:ea typeface="Times New Roman"/>
                <a:cs typeface="Times New Roman"/>
                <a:sym typeface="Times New Roman"/>
              </a:rPr>
              <a:t>Harassing photography or recording, including logging online activity for harassment purposes.</a:t>
            </a:r>
            <a:endParaRPr sz="2100">
              <a:solidFill>
                <a:srgbClr val="181818"/>
              </a:solidFill>
              <a:latin typeface="Times New Roman"/>
              <a:ea typeface="Times New Roman"/>
              <a:cs typeface="Times New Roman"/>
              <a:sym typeface="Times New Roman"/>
            </a:endParaRPr>
          </a:p>
          <a:p>
            <a:pPr indent="-361950" lvl="0" marL="609600" rtl="0" algn="l">
              <a:spcBef>
                <a:spcPts val="0"/>
              </a:spcBef>
              <a:spcAft>
                <a:spcPts val="0"/>
              </a:spcAft>
              <a:buClr>
                <a:srgbClr val="181818"/>
              </a:buClr>
              <a:buSzPts val="2100"/>
              <a:buFont typeface="Times New Roman"/>
              <a:buChar char="➔"/>
            </a:pPr>
            <a:r>
              <a:rPr lang="en" sz="2100">
                <a:solidFill>
                  <a:srgbClr val="181818"/>
                </a:solidFill>
                <a:latin typeface="Times New Roman"/>
                <a:ea typeface="Times New Roman"/>
                <a:cs typeface="Times New Roman"/>
                <a:sym typeface="Times New Roman"/>
              </a:rPr>
              <a:t>Continued one-on-one communication after requests to cease.</a:t>
            </a:r>
            <a:endParaRPr sz="2100">
              <a:solidFill>
                <a:srgbClr val="181818"/>
              </a:solidFill>
              <a:latin typeface="Times New Roman"/>
              <a:ea typeface="Times New Roman"/>
              <a:cs typeface="Times New Roman"/>
              <a:sym typeface="Times New Roman"/>
            </a:endParaRPr>
          </a:p>
          <a:p>
            <a:pPr indent="-361950" lvl="0" marL="609600" rtl="0" algn="l">
              <a:spcBef>
                <a:spcPts val="0"/>
              </a:spcBef>
              <a:spcAft>
                <a:spcPts val="0"/>
              </a:spcAft>
              <a:buClr>
                <a:srgbClr val="181818"/>
              </a:buClr>
              <a:buSzPts val="2100"/>
              <a:buFont typeface="Times New Roman"/>
              <a:buChar char="➔"/>
            </a:pPr>
            <a:r>
              <a:rPr lang="en" sz="2100">
                <a:solidFill>
                  <a:srgbClr val="181818"/>
                </a:solidFill>
                <a:latin typeface="Times New Roman"/>
                <a:ea typeface="Times New Roman"/>
                <a:cs typeface="Times New Roman"/>
                <a:sym typeface="Times New Roman"/>
              </a:rPr>
              <a:t>Deliberate “outing” of any aspect of a person’s identity without their consent except as necessary to protect vulnerable people from intentional abuse.</a:t>
            </a:r>
            <a:endParaRPr sz="2100">
              <a:solidFill>
                <a:srgbClr val="181818"/>
              </a:solidFill>
              <a:latin typeface="Times New Roman"/>
              <a:ea typeface="Times New Roman"/>
              <a:cs typeface="Times New Roman"/>
              <a:sym typeface="Times New Roman"/>
            </a:endParaRPr>
          </a:p>
          <a:p>
            <a:pPr indent="-361950" lvl="0" marL="609600" rtl="0" algn="l">
              <a:spcBef>
                <a:spcPts val="0"/>
              </a:spcBef>
              <a:spcAft>
                <a:spcPts val="0"/>
              </a:spcAft>
              <a:buClr>
                <a:srgbClr val="181818"/>
              </a:buClr>
              <a:buSzPts val="2100"/>
              <a:buFont typeface="Times New Roman"/>
              <a:buChar char="➔"/>
            </a:pPr>
            <a:r>
              <a:rPr lang="en" sz="2100">
                <a:solidFill>
                  <a:srgbClr val="181818"/>
                </a:solidFill>
                <a:latin typeface="Times New Roman"/>
                <a:ea typeface="Times New Roman"/>
                <a:cs typeface="Times New Roman"/>
                <a:sym typeface="Times New Roman"/>
              </a:rPr>
              <a:t>Publication of non-harassing private communication.</a:t>
            </a:r>
            <a:endParaRPr sz="2100">
              <a:solidFill>
                <a:srgbClr val="181818"/>
              </a:solidFill>
              <a:latin typeface="Times New Roman"/>
              <a:ea typeface="Times New Roman"/>
              <a:cs typeface="Times New Roman"/>
              <a:sym typeface="Times New Roman"/>
            </a:endParaRPr>
          </a:p>
          <a:p>
            <a:pPr indent="0" lvl="0" marL="0" rtl="0" algn="l">
              <a:spcBef>
                <a:spcPts val="3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5"/>
          <p:cNvSpPr txBox="1"/>
          <p:nvPr>
            <p:ph type="title"/>
          </p:nvPr>
        </p:nvSpPr>
        <p:spPr>
          <a:xfrm>
            <a:off x="311700" y="145775"/>
            <a:ext cx="8520600" cy="626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2200">
                <a:latin typeface="Times New Roman"/>
                <a:ea typeface="Times New Roman"/>
                <a:cs typeface="Times New Roman"/>
                <a:sym typeface="Times New Roman"/>
              </a:rPr>
              <a:t>Code of Conduct Cont.</a:t>
            </a:r>
            <a:endParaRPr b="1" sz="2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87" name="Google Shape;287;p45"/>
          <p:cNvSpPr txBox="1"/>
          <p:nvPr>
            <p:ph idx="1" type="body"/>
          </p:nvPr>
        </p:nvSpPr>
        <p:spPr>
          <a:xfrm>
            <a:off x="311700" y="682150"/>
            <a:ext cx="8520600" cy="2782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181818"/>
              </a:buClr>
              <a:buSzPts val="2400"/>
              <a:buFont typeface="Times New Roman"/>
              <a:buChar char="●"/>
            </a:pPr>
            <a:r>
              <a:rPr lang="en" sz="2400">
                <a:solidFill>
                  <a:srgbClr val="181818"/>
                </a:solidFill>
                <a:latin typeface="Times New Roman"/>
                <a:ea typeface="Times New Roman"/>
                <a:cs typeface="Times New Roman"/>
                <a:sym typeface="Times New Roman"/>
              </a:rPr>
              <a:t>The code of conduct is applicable to all R-Ladies spaces, including meetups, Twitter, Slack, mailing lists, both online and offline.</a:t>
            </a:r>
            <a:endParaRPr sz="2400">
              <a:solidFill>
                <a:srgbClr val="181818"/>
              </a:solidFill>
              <a:latin typeface="Times New Roman"/>
              <a:ea typeface="Times New Roman"/>
              <a:cs typeface="Times New Roman"/>
              <a:sym typeface="Times New Roman"/>
            </a:endParaRPr>
          </a:p>
          <a:p>
            <a:pPr indent="-381000" lvl="0" marL="457200" rtl="0" algn="l">
              <a:spcBef>
                <a:spcPts val="0"/>
              </a:spcBef>
              <a:spcAft>
                <a:spcPts val="0"/>
              </a:spcAft>
              <a:buClr>
                <a:srgbClr val="181818"/>
              </a:buClr>
              <a:buSzPts val="2400"/>
              <a:buFont typeface="Times New Roman"/>
              <a:buChar char="●"/>
            </a:pPr>
            <a:r>
              <a:rPr lang="en" sz="2400">
                <a:solidFill>
                  <a:srgbClr val="181818"/>
                </a:solidFill>
                <a:latin typeface="Times New Roman"/>
                <a:ea typeface="Times New Roman"/>
                <a:cs typeface="Times New Roman"/>
                <a:sym typeface="Times New Roman"/>
              </a:rPr>
              <a:t>Anyone who violates this code of conduct may be sanctioned or expelled from these spaces at the discretion of the Global Leadership Team.</a:t>
            </a:r>
            <a:endParaRPr sz="2400">
              <a:solidFill>
                <a:schemeClr val="dk1"/>
              </a:solidFill>
              <a:latin typeface="Times New Roman"/>
              <a:ea typeface="Times New Roman"/>
              <a:cs typeface="Times New Roman"/>
              <a:sym typeface="Times New Roman"/>
            </a:endParaRPr>
          </a:p>
          <a:p>
            <a:pPr indent="0" lvl="0" marL="0" rtl="0" algn="l">
              <a:spcBef>
                <a:spcPts val="18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6"/>
          <p:cNvSpPr txBox="1"/>
          <p:nvPr>
            <p:ph type="title"/>
          </p:nvPr>
        </p:nvSpPr>
        <p:spPr>
          <a:xfrm>
            <a:off x="311700" y="391350"/>
            <a:ext cx="8520600" cy="21804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88398A"/>
                </a:solidFill>
                <a:latin typeface="Times New Roman"/>
                <a:ea typeface="Times New Roman"/>
                <a:cs typeface="Times New Roman"/>
                <a:sym typeface="Times New Roman"/>
              </a:rPr>
              <a:t>Feedback from the </a:t>
            </a:r>
            <a:r>
              <a:rPr lang="en">
                <a:solidFill>
                  <a:srgbClr val="88398A"/>
                </a:solidFill>
                <a:latin typeface="Times New Roman"/>
                <a:ea typeface="Times New Roman"/>
                <a:cs typeface="Times New Roman"/>
                <a:sym typeface="Times New Roman"/>
              </a:rPr>
              <a:t>participants</a:t>
            </a:r>
            <a:endParaRPr b="1">
              <a:solidFill>
                <a:srgbClr val="88398A"/>
              </a:solidFill>
              <a:latin typeface="Times New Roman"/>
              <a:ea typeface="Times New Roman"/>
              <a:cs typeface="Times New Roman"/>
              <a:sym typeface="Times New Roman"/>
            </a:endParaRPr>
          </a:p>
        </p:txBody>
      </p:sp>
      <p:sp>
        <p:nvSpPr>
          <p:cNvPr id="293" name="Google Shape;293;p46"/>
          <p:cNvSpPr txBox="1"/>
          <p:nvPr>
            <p:ph idx="1" type="body"/>
          </p:nvPr>
        </p:nvSpPr>
        <p:spPr>
          <a:xfrm>
            <a:off x="311700" y="2510350"/>
            <a:ext cx="8520600" cy="9141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 sz="2400">
                <a:solidFill>
                  <a:srgbClr val="212121"/>
                </a:solidFill>
                <a:latin typeface="Times New Roman"/>
                <a:ea typeface="Times New Roman"/>
                <a:cs typeface="Times New Roman"/>
                <a:sym typeface="Times New Roman"/>
              </a:rPr>
              <a:t>Please, type on the chat for any feedback and questions.</a:t>
            </a:r>
            <a:endParaRPr sz="2400">
              <a:solidFill>
                <a:srgbClr val="21212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Next steps</a:t>
            </a:r>
            <a:endParaRPr>
              <a:latin typeface="Times New Roman"/>
              <a:ea typeface="Times New Roman"/>
              <a:cs typeface="Times New Roman"/>
              <a:sym typeface="Times New Roman"/>
            </a:endParaRPr>
          </a:p>
        </p:txBody>
      </p:sp>
      <p:sp>
        <p:nvSpPr>
          <p:cNvPr id="299" name="Google Shape;299;p47"/>
          <p:cNvSpPr txBox="1"/>
          <p:nvPr>
            <p:ph idx="1" type="body"/>
          </p:nvPr>
        </p:nvSpPr>
        <p:spPr>
          <a:xfrm>
            <a:off x="311700" y="1152475"/>
            <a:ext cx="8520600" cy="2674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212121"/>
              </a:buClr>
              <a:buSzPts val="2400"/>
              <a:buFont typeface="Times New Roman"/>
              <a:buChar char="●"/>
            </a:pPr>
            <a:r>
              <a:rPr lang="en" sz="2400">
                <a:solidFill>
                  <a:srgbClr val="212121"/>
                </a:solidFill>
                <a:latin typeface="Times New Roman"/>
                <a:ea typeface="Times New Roman"/>
                <a:cs typeface="Times New Roman"/>
                <a:sym typeface="Times New Roman"/>
              </a:rPr>
              <a:t>Meetups will take place every month.</a:t>
            </a:r>
            <a:endParaRPr sz="2400">
              <a:solidFill>
                <a:srgbClr val="212121"/>
              </a:solidFill>
              <a:latin typeface="Times New Roman"/>
              <a:ea typeface="Times New Roman"/>
              <a:cs typeface="Times New Roman"/>
              <a:sym typeface="Times New Roman"/>
            </a:endParaRPr>
          </a:p>
          <a:p>
            <a:pPr indent="-381000" lvl="0" marL="457200" rtl="0" algn="l">
              <a:spcBef>
                <a:spcPts val="0"/>
              </a:spcBef>
              <a:spcAft>
                <a:spcPts val="0"/>
              </a:spcAft>
              <a:buClr>
                <a:srgbClr val="212121"/>
              </a:buClr>
              <a:buSzPts val="2400"/>
              <a:buFont typeface="Times New Roman"/>
              <a:buChar char="●"/>
            </a:pPr>
            <a:r>
              <a:rPr lang="en" sz="2400">
                <a:solidFill>
                  <a:srgbClr val="212121"/>
                </a:solidFill>
                <a:latin typeface="Times New Roman"/>
                <a:ea typeface="Times New Roman"/>
                <a:cs typeface="Times New Roman"/>
                <a:sym typeface="Times New Roman"/>
              </a:rPr>
              <a:t>The meetups  will include talks, tutorials,  hands-on workshops and seminars.</a:t>
            </a:r>
            <a:endParaRPr sz="2400">
              <a:solidFill>
                <a:srgbClr val="212121"/>
              </a:solidFill>
              <a:latin typeface="Times New Roman"/>
              <a:ea typeface="Times New Roman"/>
              <a:cs typeface="Times New Roman"/>
              <a:sym typeface="Times New Roman"/>
            </a:endParaRPr>
          </a:p>
          <a:p>
            <a:pPr indent="-381000" lvl="0" marL="457200" rtl="0" algn="l">
              <a:spcBef>
                <a:spcPts val="0"/>
              </a:spcBef>
              <a:spcAft>
                <a:spcPts val="0"/>
              </a:spcAft>
              <a:buClr>
                <a:srgbClr val="212121"/>
              </a:buClr>
              <a:buSzPts val="2400"/>
              <a:buFont typeface="Times New Roman"/>
              <a:buChar char="●"/>
            </a:pPr>
            <a:r>
              <a:rPr lang="en" sz="2400">
                <a:solidFill>
                  <a:srgbClr val="212121"/>
                </a:solidFill>
                <a:latin typeface="Times New Roman"/>
                <a:ea typeface="Times New Roman"/>
                <a:cs typeface="Times New Roman"/>
                <a:sym typeface="Times New Roman"/>
              </a:rPr>
              <a:t>This year’s meetup calendar will be shared on meetup in two weeks time. Kindly join our meetup page if you haven’t and follow us on Twitter and LinkedIn to stay updated.</a:t>
            </a:r>
            <a:endParaRPr sz="2400">
              <a:solidFill>
                <a:srgbClr val="212121"/>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rgbClr val="21212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303" name="Shape 303"/>
        <p:cNvGrpSpPr/>
        <p:nvPr/>
      </p:nvGrpSpPr>
      <p:grpSpPr>
        <a:xfrm>
          <a:off x="0" y="0"/>
          <a:ext cx="0" cy="0"/>
          <a:chOff x="0" y="0"/>
          <a:chExt cx="0" cy="0"/>
        </a:xfrm>
      </p:grpSpPr>
      <p:sp>
        <p:nvSpPr>
          <p:cNvPr id="304" name="Google Shape;304;p48"/>
          <p:cNvSpPr txBox="1"/>
          <p:nvPr/>
        </p:nvSpPr>
        <p:spPr>
          <a:xfrm>
            <a:off x="249875" y="224150"/>
            <a:ext cx="8650500" cy="80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4600">
                <a:solidFill>
                  <a:srgbClr val="88398A"/>
                </a:solidFill>
                <a:latin typeface="Playfair Display"/>
                <a:ea typeface="Playfair Display"/>
                <a:cs typeface="Playfair Display"/>
                <a:sym typeface="Playfair Display"/>
              </a:rPr>
              <a:t>R-Ladies Nairobi</a:t>
            </a:r>
            <a:endParaRPr b="1" i="1" sz="4600">
              <a:solidFill>
                <a:srgbClr val="88398A"/>
              </a:solidFill>
              <a:latin typeface="Playfair Display"/>
              <a:ea typeface="Playfair Display"/>
              <a:cs typeface="Playfair Display"/>
              <a:sym typeface="Playfair Display"/>
            </a:endParaRPr>
          </a:p>
        </p:txBody>
      </p:sp>
      <p:pic>
        <p:nvPicPr>
          <p:cNvPr id="305" name="Google Shape;305;p48"/>
          <p:cNvPicPr preferRelativeResize="0"/>
          <p:nvPr/>
        </p:nvPicPr>
        <p:blipFill>
          <a:blip r:embed="rId3">
            <a:alphaModFix/>
          </a:blip>
          <a:stretch>
            <a:fillRect/>
          </a:stretch>
        </p:blipFill>
        <p:spPr>
          <a:xfrm>
            <a:off x="7763942" y="3"/>
            <a:ext cx="1359459" cy="1072500"/>
          </a:xfrm>
          <a:prstGeom prst="rect">
            <a:avLst/>
          </a:prstGeom>
          <a:noFill/>
          <a:ln>
            <a:noFill/>
          </a:ln>
        </p:spPr>
      </p:pic>
      <p:sp>
        <p:nvSpPr>
          <p:cNvPr id="306" name="Google Shape;306;p48"/>
          <p:cNvSpPr txBox="1"/>
          <p:nvPr/>
        </p:nvSpPr>
        <p:spPr>
          <a:xfrm>
            <a:off x="-29525" y="3589225"/>
            <a:ext cx="4325100" cy="65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2700">
                <a:solidFill>
                  <a:srgbClr val="88398A"/>
                </a:solidFill>
                <a:latin typeface="Montserrat"/>
                <a:ea typeface="Montserrat"/>
                <a:cs typeface="Montserrat"/>
                <a:sym typeface="Montserrat"/>
              </a:rPr>
              <a:t>Naomi Ng’ang’a</a:t>
            </a:r>
            <a:endParaRPr b="1" i="1" sz="2700">
              <a:solidFill>
                <a:srgbClr val="88398A"/>
              </a:solidFill>
              <a:latin typeface="Montserrat"/>
              <a:ea typeface="Montserrat"/>
              <a:cs typeface="Montserrat"/>
              <a:sym typeface="Montserrat"/>
            </a:endParaRPr>
          </a:p>
          <a:p>
            <a:pPr indent="0" lvl="0" marL="0" rtl="0" algn="ctr">
              <a:spcBef>
                <a:spcPts val="0"/>
              </a:spcBef>
              <a:spcAft>
                <a:spcPts val="0"/>
              </a:spcAft>
              <a:buNone/>
            </a:pPr>
            <a:r>
              <a:t/>
            </a:r>
            <a:endParaRPr b="1" i="1">
              <a:solidFill>
                <a:srgbClr val="88398A"/>
              </a:solidFill>
              <a:latin typeface="Montserrat"/>
              <a:ea typeface="Montserrat"/>
              <a:cs typeface="Montserrat"/>
              <a:sym typeface="Montserrat"/>
            </a:endParaRPr>
          </a:p>
          <a:p>
            <a:pPr indent="0" lvl="0" marL="0" rtl="0" algn="ctr">
              <a:spcBef>
                <a:spcPts val="0"/>
              </a:spcBef>
              <a:spcAft>
                <a:spcPts val="0"/>
              </a:spcAft>
              <a:buNone/>
            </a:pPr>
            <a:r>
              <a:rPr b="1" i="1" lang="en">
                <a:solidFill>
                  <a:srgbClr val="88398A"/>
                </a:solidFill>
                <a:latin typeface="Montserrat"/>
                <a:ea typeface="Montserrat"/>
                <a:cs typeface="Montserrat"/>
                <a:sym typeface="Montserrat"/>
              </a:rPr>
              <a:t>Data analytics and visualization officer</a:t>
            </a:r>
            <a:endParaRPr b="1" i="1">
              <a:solidFill>
                <a:srgbClr val="88398A"/>
              </a:solidFill>
              <a:latin typeface="Montserrat"/>
              <a:ea typeface="Montserrat"/>
              <a:cs typeface="Montserrat"/>
              <a:sym typeface="Montserrat"/>
            </a:endParaRPr>
          </a:p>
          <a:p>
            <a:pPr indent="0" lvl="0" marL="0" rtl="0" algn="ctr">
              <a:spcBef>
                <a:spcPts val="0"/>
              </a:spcBef>
              <a:spcAft>
                <a:spcPts val="0"/>
              </a:spcAft>
              <a:buNone/>
            </a:pPr>
            <a:r>
              <a:t/>
            </a:r>
            <a:endParaRPr b="1" i="1">
              <a:solidFill>
                <a:srgbClr val="88398A"/>
              </a:solidFill>
              <a:latin typeface="Montserrat"/>
              <a:ea typeface="Montserrat"/>
              <a:cs typeface="Montserrat"/>
              <a:sym typeface="Montserrat"/>
            </a:endParaRPr>
          </a:p>
          <a:p>
            <a:pPr indent="0" lvl="0" marL="0" rtl="0" algn="ctr">
              <a:spcBef>
                <a:spcPts val="0"/>
              </a:spcBef>
              <a:spcAft>
                <a:spcPts val="0"/>
              </a:spcAft>
              <a:buNone/>
            </a:pPr>
            <a:r>
              <a:rPr b="1" i="1" lang="en">
                <a:solidFill>
                  <a:srgbClr val="88398A"/>
                </a:solidFill>
                <a:latin typeface="Montserrat"/>
                <a:ea typeface="Montserrat"/>
                <a:cs typeface="Montserrat"/>
                <a:sym typeface="Montserrat"/>
              </a:rPr>
              <a:t>International Centre for Humanitarian Affairs(ICHA)-Kenya Red Cross</a:t>
            </a:r>
            <a:endParaRPr b="1" i="1">
              <a:solidFill>
                <a:srgbClr val="88398A"/>
              </a:solidFill>
              <a:latin typeface="Montserrat"/>
              <a:ea typeface="Montserrat"/>
              <a:cs typeface="Montserrat"/>
              <a:sym typeface="Montserrat"/>
            </a:endParaRPr>
          </a:p>
        </p:txBody>
      </p:sp>
      <p:sp>
        <p:nvSpPr>
          <p:cNvPr id="307" name="Google Shape;307;p48"/>
          <p:cNvSpPr/>
          <p:nvPr/>
        </p:nvSpPr>
        <p:spPr>
          <a:xfrm>
            <a:off x="3880725" y="1262775"/>
            <a:ext cx="4727700" cy="2425032"/>
          </a:xfrm>
          <a:prstGeom prst="cloud">
            <a:avLst/>
          </a:prstGeom>
          <a:solidFill>
            <a:srgbClr val="88398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i="1" sz="2200"/>
          </a:p>
          <a:p>
            <a:pPr indent="0" lvl="0" marL="0" rtl="0" algn="ctr">
              <a:spcBef>
                <a:spcPts val="0"/>
              </a:spcBef>
              <a:spcAft>
                <a:spcPts val="0"/>
              </a:spcAft>
              <a:buNone/>
            </a:pPr>
            <a:r>
              <a:rPr b="1" i="1" lang="en" sz="2200"/>
              <a:t>Data Manipulation in R - Part 1</a:t>
            </a:r>
            <a:endParaRPr b="1" i="1" sz="2200"/>
          </a:p>
          <a:p>
            <a:pPr indent="0" lvl="0" marL="0" rtl="0" algn="ctr">
              <a:spcBef>
                <a:spcPts val="0"/>
              </a:spcBef>
              <a:spcAft>
                <a:spcPts val="0"/>
              </a:spcAft>
              <a:buNone/>
            </a:pPr>
            <a:r>
              <a:t/>
            </a:r>
            <a:endParaRPr b="1" i="1" sz="1600"/>
          </a:p>
          <a:p>
            <a:pPr indent="0" lvl="0" marL="0" rtl="0" algn="ctr">
              <a:spcBef>
                <a:spcPts val="0"/>
              </a:spcBef>
              <a:spcAft>
                <a:spcPts val="0"/>
              </a:spcAft>
              <a:buNone/>
            </a:pPr>
            <a:r>
              <a:rPr b="1" i="1" lang="en" sz="1600"/>
              <a:t>September 5th, 2020</a:t>
            </a:r>
            <a:endParaRPr b="1" i="1" sz="1600"/>
          </a:p>
          <a:p>
            <a:pPr indent="0" lvl="0" marL="0" rtl="0" algn="ctr">
              <a:spcBef>
                <a:spcPts val="0"/>
              </a:spcBef>
              <a:spcAft>
                <a:spcPts val="0"/>
              </a:spcAft>
              <a:buNone/>
            </a:pPr>
            <a:r>
              <a:t/>
            </a:r>
            <a:endParaRPr b="1" i="1" sz="1600"/>
          </a:p>
          <a:p>
            <a:pPr indent="0" lvl="0" marL="0" rtl="0" algn="ctr">
              <a:spcBef>
                <a:spcPts val="0"/>
              </a:spcBef>
              <a:spcAft>
                <a:spcPts val="0"/>
              </a:spcAft>
              <a:buNone/>
            </a:pPr>
            <a:r>
              <a:rPr b="1" i="1" lang="en" sz="1600"/>
              <a:t>   11:00 am - 12:30 pm</a:t>
            </a:r>
            <a:endParaRPr b="1" i="1" sz="1600"/>
          </a:p>
          <a:p>
            <a:pPr indent="0" lvl="0" marL="0" rtl="0" algn="ctr">
              <a:spcBef>
                <a:spcPts val="0"/>
              </a:spcBef>
              <a:spcAft>
                <a:spcPts val="0"/>
              </a:spcAft>
              <a:buNone/>
            </a:pPr>
            <a:r>
              <a:rPr b="1" i="1" lang="en" sz="1600"/>
              <a:t>GMT +3</a:t>
            </a:r>
            <a:endParaRPr b="1" i="1" sz="1600"/>
          </a:p>
        </p:txBody>
      </p:sp>
      <p:sp>
        <p:nvSpPr>
          <p:cNvPr id="308" name="Google Shape;308;p48"/>
          <p:cNvSpPr/>
          <p:nvPr/>
        </p:nvSpPr>
        <p:spPr>
          <a:xfrm>
            <a:off x="4213950" y="4071000"/>
            <a:ext cx="3549900" cy="651900"/>
          </a:xfrm>
          <a:prstGeom prst="star32">
            <a:avLst>
              <a:gd fmla="val 37500" name="adj"/>
            </a:avLst>
          </a:prstGeom>
          <a:solidFill>
            <a:srgbClr val="88398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300">
                <a:solidFill>
                  <a:schemeClr val="dk1"/>
                </a:solidFill>
              </a:rPr>
              <a:t>For RVSP : </a:t>
            </a:r>
            <a:r>
              <a:rPr b="1" i="1" lang="en" sz="1300">
                <a:solidFill>
                  <a:schemeClr val="dk1"/>
                </a:solidFill>
              </a:rPr>
              <a:t>bit.ly/RLadiesNairobi</a:t>
            </a:r>
            <a:endParaRPr b="1" i="1" sz="1300"/>
          </a:p>
        </p:txBody>
      </p:sp>
      <p:sp>
        <p:nvSpPr>
          <p:cNvPr id="309" name="Google Shape;309;p48"/>
          <p:cNvSpPr/>
          <p:nvPr/>
        </p:nvSpPr>
        <p:spPr>
          <a:xfrm>
            <a:off x="7912000" y="4071000"/>
            <a:ext cx="1211400" cy="1072500"/>
          </a:xfrm>
          <a:prstGeom prst="ellipseRibbon2">
            <a:avLst>
              <a:gd fmla="val 25000" name="adj1"/>
              <a:gd fmla="val 50000" name="adj2"/>
              <a:gd fmla="val 12500" name="adj3"/>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8"/>
          <p:cNvSpPr/>
          <p:nvPr/>
        </p:nvSpPr>
        <p:spPr>
          <a:xfrm>
            <a:off x="0" y="91713"/>
            <a:ext cx="1211400" cy="1072500"/>
          </a:xfrm>
          <a:prstGeom prst="ellipseRibbon2">
            <a:avLst>
              <a:gd fmla="val 25000" name="adj1"/>
              <a:gd fmla="val 50000" name="adj2"/>
              <a:gd fmla="val 12500" name="adj3"/>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1" name="Google Shape;311;p48"/>
          <p:cNvPicPr preferRelativeResize="0"/>
          <p:nvPr/>
        </p:nvPicPr>
        <p:blipFill rotWithShape="1">
          <a:blip r:embed="rId4">
            <a:alphaModFix/>
          </a:blip>
          <a:srcRect b="0" l="16023" r="16023" t="0"/>
          <a:stretch/>
        </p:blipFill>
        <p:spPr>
          <a:xfrm>
            <a:off x="771704" y="1164225"/>
            <a:ext cx="2471700" cy="2424900"/>
          </a:xfrm>
          <a:prstGeom prst="ellipse">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15" name="Shape 315"/>
        <p:cNvGrpSpPr/>
        <p:nvPr/>
      </p:nvGrpSpPr>
      <p:grpSpPr>
        <a:xfrm>
          <a:off x="0" y="0"/>
          <a:ext cx="0" cy="0"/>
          <a:chOff x="0" y="0"/>
          <a:chExt cx="0" cy="0"/>
        </a:xfrm>
      </p:grpSpPr>
      <p:sp>
        <p:nvSpPr>
          <p:cNvPr id="316" name="Google Shape;316;p49"/>
          <p:cNvSpPr txBox="1"/>
          <p:nvPr>
            <p:ph type="title"/>
          </p:nvPr>
        </p:nvSpPr>
        <p:spPr>
          <a:xfrm>
            <a:off x="311700" y="391350"/>
            <a:ext cx="8520600" cy="224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3600"/>
          </a:p>
          <a:p>
            <a:pPr indent="0" lvl="0" marL="0" rtl="0" algn="ctr">
              <a:spcBef>
                <a:spcPts val="0"/>
              </a:spcBef>
              <a:spcAft>
                <a:spcPts val="0"/>
              </a:spcAft>
              <a:buNone/>
            </a:pPr>
            <a:r>
              <a:rPr lang="en" sz="3600"/>
              <a:t>THANK  YOU</a:t>
            </a:r>
            <a:endParaRPr sz="3600"/>
          </a:p>
        </p:txBody>
      </p:sp>
      <p:sp>
        <p:nvSpPr>
          <p:cNvPr id="317" name="Google Shape;317;p49"/>
          <p:cNvSpPr txBox="1"/>
          <p:nvPr>
            <p:ph idx="1" type="body"/>
          </p:nvPr>
        </p:nvSpPr>
        <p:spPr>
          <a:xfrm>
            <a:off x="311600" y="2867625"/>
            <a:ext cx="8520600" cy="21243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181818"/>
                </a:solidFill>
                <a:latin typeface="Times New Roman"/>
                <a:ea typeface="Times New Roman"/>
                <a:cs typeface="Times New Roman"/>
                <a:sym typeface="Times New Roman"/>
              </a:rPr>
              <a:t>Email address: </a:t>
            </a:r>
            <a:r>
              <a:rPr lang="en" sz="1900" u="sng">
                <a:solidFill>
                  <a:srgbClr val="3C78D8"/>
                </a:solidFill>
                <a:latin typeface="Times New Roman"/>
                <a:ea typeface="Times New Roman"/>
                <a:cs typeface="Times New Roman"/>
                <a:sym typeface="Times New Roman"/>
                <a:hlinkClick r:id="rId3">
                  <a:extLst>
                    <a:ext uri="{A12FA001-AC4F-418D-AE19-62706E023703}">
                      <ahyp:hlinkClr val="tx"/>
                    </a:ext>
                  </a:extLst>
                </a:hlinkClick>
              </a:rPr>
              <a:t>nairobi@rladies.org</a:t>
            </a:r>
            <a:endParaRPr sz="1900">
              <a:solidFill>
                <a:srgbClr val="181818"/>
              </a:solidFill>
              <a:latin typeface="Times New Roman"/>
              <a:ea typeface="Times New Roman"/>
              <a:cs typeface="Times New Roman"/>
              <a:sym typeface="Times New Roman"/>
            </a:endParaRPr>
          </a:p>
          <a:p>
            <a:pPr indent="0" lvl="0" marL="0" rtl="0" algn="l">
              <a:spcBef>
                <a:spcPts val="1600"/>
              </a:spcBef>
              <a:spcAft>
                <a:spcPts val="0"/>
              </a:spcAft>
              <a:buNone/>
            </a:pPr>
            <a:r>
              <a:rPr lang="en" sz="1900">
                <a:solidFill>
                  <a:srgbClr val="181818"/>
                </a:solidFill>
                <a:latin typeface="Times New Roman"/>
                <a:ea typeface="Times New Roman"/>
                <a:cs typeface="Times New Roman"/>
                <a:sym typeface="Times New Roman"/>
              </a:rPr>
              <a:t>LinkedIn: </a:t>
            </a:r>
            <a:r>
              <a:rPr lang="en" sz="1900">
                <a:solidFill>
                  <a:srgbClr val="000000"/>
                </a:solidFill>
                <a:highlight>
                  <a:srgbClr val="FFFFFF"/>
                </a:highlight>
                <a:latin typeface="Times New Roman"/>
                <a:ea typeface="Times New Roman"/>
                <a:cs typeface="Times New Roman"/>
                <a:sym typeface="Times New Roman"/>
              </a:rPr>
              <a:t>R-Ladies Nairobi</a:t>
            </a:r>
            <a:endParaRPr sz="1900">
              <a:solidFill>
                <a:srgbClr val="181818"/>
              </a:solidFill>
              <a:latin typeface="Times New Roman"/>
              <a:ea typeface="Times New Roman"/>
              <a:cs typeface="Times New Roman"/>
              <a:sym typeface="Times New Roman"/>
            </a:endParaRPr>
          </a:p>
          <a:p>
            <a:pPr indent="0" lvl="0" marL="0" rtl="0" algn="l">
              <a:spcBef>
                <a:spcPts val="1600"/>
              </a:spcBef>
              <a:spcAft>
                <a:spcPts val="0"/>
              </a:spcAft>
              <a:buNone/>
            </a:pPr>
            <a:r>
              <a:rPr lang="en" sz="1900">
                <a:solidFill>
                  <a:srgbClr val="181818"/>
                </a:solidFill>
                <a:latin typeface="Times New Roman"/>
                <a:ea typeface="Times New Roman"/>
                <a:cs typeface="Times New Roman"/>
                <a:sym typeface="Times New Roman"/>
              </a:rPr>
              <a:t>Twitter:</a:t>
            </a:r>
            <a:r>
              <a:rPr lang="en" sz="1900">
                <a:solidFill>
                  <a:srgbClr val="212121"/>
                </a:solidFill>
                <a:latin typeface="Times New Roman"/>
                <a:ea typeface="Times New Roman"/>
                <a:cs typeface="Times New Roman"/>
                <a:sym typeface="Times New Roman"/>
              </a:rPr>
              <a:t> </a:t>
            </a:r>
            <a:r>
              <a:rPr lang="en" sz="1900">
                <a:solidFill>
                  <a:srgbClr val="181818"/>
                </a:solidFill>
                <a:highlight>
                  <a:srgbClr val="FFFFFF"/>
                </a:highlight>
                <a:latin typeface="Times New Roman"/>
                <a:ea typeface="Times New Roman"/>
                <a:cs typeface="Times New Roman"/>
                <a:sym typeface="Times New Roman"/>
              </a:rPr>
              <a:t>@RLadiesNairobi</a:t>
            </a:r>
            <a:endParaRPr sz="1900">
              <a:solidFill>
                <a:srgbClr val="181818"/>
              </a:solidFill>
              <a:latin typeface="Times New Roman"/>
              <a:ea typeface="Times New Roman"/>
              <a:cs typeface="Times New Roman"/>
              <a:sym typeface="Times New Roman"/>
            </a:endParaRPr>
          </a:p>
          <a:p>
            <a:pPr indent="0" lvl="0" marL="0" rtl="0" algn="l">
              <a:spcBef>
                <a:spcPts val="1600"/>
              </a:spcBef>
              <a:spcAft>
                <a:spcPts val="1600"/>
              </a:spcAft>
              <a:buNone/>
            </a:pPr>
            <a:r>
              <a:rPr lang="en" sz="1900">
                <a:solidFill>
                  <a:srgbClr val="181818"/>
                </a:solidFill>
                <a:latin typeface="Times New Roman"/>
                <a:ea typeface="Times New Roman"/>
                <a:cs typeface="Times New Roman"/>
                <a:sym typeface="Times New Roman"/>
              </a:rPr>
              <a:t>Meetup:</a:t>
            </a:r>
            <a:r>
              <a:rPr lang="en" sz="1900">
                <a:latin typeface="Times New Roman"/>
                <a:ea typeface="Times New Roman"/>
                <a:cs typeface="Times New Roman"/>
                <a:sym typeface="Times New Roman"/>
              </a:rPr>
              <a:t> </a:t>
            </a:r>
            <a:r>
              <a:rPr lang="en" sz="1900" u="sng">
                <a:solidFill>
                  <a:srgbClr val="3C78D8"/>
                </a:solidFill>
                <a:latin typeface="Times New Roman"/>
                <a:ea typeface="Times New Roman"/>
                <a:cs typeface="Times New Roman"/>
                <a:sym typeface="Times New Roman"/>
                <a:hlinkClick r:id="rId4">
                  <a:extLst>
                    <a:ext uri="{A12FA001-AC4F-418D-AE19-62706E023703}">
                      <ahyp:hlinkClr val="tx"/>
                    </a:ext>
                  </a:extLst>
                </a:hlinkClick>
              </a:rPr>
              <a:t>https://www.meetup.com/rladies-nairobi/</a:t>
            </a:r>
            <a:endParaRPr sz="1900">
              <a:solidFill>
                <a:srgbClr val="3C78D8"/>
              </a:solidFill>
            </a:endParaRPr>
          </a:p>
        </p:txBody>
      </p:sp>
      <p:pic>
        <p:nvPicPr>
          <p:cNvPr id="318" name="Google Shape;318;p49"/>
          <p:cNvPicPr preferRelativeResize="0"/>
          <p:nvPr/>
        </p:nvPicPr>
        <p:blipFill>
          <a:blip r:embed="rId5">
            <a:alphaModFix/>
          </a:blip>
          <a:stretch>
            <a:fillRect/>
          </a:stretch>
        </p:blipFill>
        <p:spPr>
          <a:xfrm>
            <a:off x="7462225" y="-1"/>
            <a:ext cx="1661175" cy="1310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88398A"/>
                </a:solidFill>
                <a:latin typeface="Times New Roman"/>
                <a:ea typeface="Times New Roman"/>
                <a:cs typeface="Times New Roman"/>
                <a:sym typeface="Times New Roman"/>
              </a:rPr>
              <a:t>R-Ladies Global</a:t>
            </a:r>
            <a:r>
              <a:rPr lang="en" sz="3000">
                <a:solidFill>
                  <a:srgbClr val="88398A"/>
                </a:solidFill>
                <a:latin typeface="Times New Roman"/>
                <a:ea typeface="Times New Roman"/>
                <a:cs typeface="Times New Roman"/>
                <a:sym typeface="Times New Roman"/>
              </a:rPr>
              <a:t> </a:t>
            </a:r>
            <a:r>
              <a:rPr lang="en" sz="3000">
                <a:solidFill>
                  <a:srgbClr val="88398A"/>
                </a:solidFill>
              </a:rPr>
              <a:t> mission and vision</a:t>
            </a:r>
            <a:endParaRPr sz="3000">
              <a:solidFill>
                <a:srgbClr val="88398A"/>
              </a:solidFill>
            </a:endParaRPr>
          </a:p>
        </p:txBody>
      </p:sp>
      <p:sp>
        <p:nvSpPr>
          <p:cNvPr id="118" name="Google Shape;118;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181818"/>
              </a:buClr>
              <a:buSzPts val="1800"/>
              <a:buFont typeface="Times New Roman"/>
              <a:buChar char="●"/>
            </a:pPr>
            <a:r>
              <a:rPr lang="en">
                <a:solidFill>
                  <a:srgbClr val="181818"/>
                </a:solidFill>
                <a:latin typeface="Times New Roman"/>
                <a:ea typeface="Times New Roman"/>
                <a:cs typeface="Times New Roman"/>
                <a:sym typeface="Times New Roman"/>
              </a:rPr>
              <a:t>R-Ladies Global is a worldwide organization whose mission is to </a:t>
            </a:r>
            <a:r>
              <a:rPr b="1" lang="en">
                <a:solidFill>
                  <a:srgbClr val="181818"/>
                </a:solidFill>
                <a:latin typeface="Times New Roman"/>
                <a:ea typeface="Times New Roman"/>
                <a:cs typeface="Times New Roman"/>
                <a:sym typeface="Times New Roman"/>
              </a:rPr>
              <a:t>promote gender diversity in the R community</a:t>
            </a:r>
            <a:r>
              <a:rPr lang="en">
                <a:solidFill>
                  <a:srgbClr val="181818"/>
                </a:solidFill>
                <a:latin typeface="Times New Roman"/>
                <a:ea typeface="Times New Roman"/>
                <a:cs typeface="Times New Roman"/>
                <a:sym typeface="Times New Roman"/>
              </a:rPr>
              <a:t>.</a:t>
            </a:r>
            <a:endParaRPr>
              <a:solidFill>
                <a:srgbClr val="181818"/>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rgbClr val="181818"/>
              </a:solidFill>
              <a:latin typeface="Times New Roman"/>
              <a:ea typeface="Times New Roman"/>
              <a:cs typeface="Times New Roman"/>
              <a:sym typeface="Times New Roman"/>
            </a:endParaRPr>
          </a:p>
          <a:p>
            <a:pPr indent="-342900" lvl="0" marL="457200" rtl="0" algn="l">
              <a:spcBef>
                <a:spcPts val="0"/>
              </a:spcBef>
              <a:spcAft>
                <a:spcPts val="0"/>
              </a:spcAft>
              <a:buClr>
                <a:srgbClr val="181818"/>
              </a:buClr>
              <a:buSzPts val="1800"/>
              <a:buFont typeface="Times New Roman"/>
              <a:buChar char="●"/>
            </a:pPr>
            <a:r>
              <a:rPr lang="en">
                <a:solidFill>
                  <a:srgbClr val="181818"/>
                </a:solidFill>
                <a:latin typeface="Times New Roman"/>
                <a:ea typeface="Times New Roman"/>
                <a:cs typeface="Times New Roman"/>
                <a:sym typeface="Times New Roman"/>
              </a:rPr>
              <a:t>Unfortunately, the R community suffers from underrepresentation of minority groups (</a:t>
            </a:r>
            <a:r>
              <a:rPr lang="en">
                <a:solidFill>
                  <a:srgbClr val="181818"/>
                </a:solidFill>
                <a:highlight>
                  <a:srgbClr val="FFFFFF"/>
                </a:highlight>
                <a:latin typeface="Times New Roman"/>
                <a:ea typeface="Times New Roman"/>
                <a:cs typeface="Times New Roman"/>
                <a:sym typeface="Times New Roman"/>
              </a:rPr>
              <a:t>including but not limited to cis/trans women, trans men, non-binary, genderqueer, agender</a:t>
            </a:r>
            <a:r>
              <a:rPr lang="en">
                <a:solidFill>
                  <a:srgbClr val="181818"/>
                </a:solidFill>
                <a:latin typeface="Times New Roman"/>
                <a:ea typeface="Times New Roman"/>
                <a:cs typeface="Times New Roman"/>
                <a:sym typeface="Times New Roman"/>
              </a:rPr>
              <a:t>) in every role from the leaders, package developers, conference speakers and participants, educators and users. </a:t>
            </a:r>
            <a:endParaRPr>
              <a:solidFill>
                <a:srgbClr val="181818"/>
              </a:solidFill>
              <a:latin typeface="Times New Roman"/>
              <a:ea typeface="Times New Roman"/>
              <a:cs typeface="Times New Roman"/>
              <a:sym typeface="Times New Roman"/>
            </a:endParaRPr>
          </a:p>
          <a:p>
            <a:pPr indent="-342900" lvl="0" marL="457200" rtl="0" algn="l">
              <a:spcBef>
                <a:spcPts val="0"/>
              </a:spcBef>
              <a:spcAft>
                <a:spcPts val="0"/>
              </a:spcAft>
              <a:buClr>
                <a:srgbClr val="181818"/>
              </a:buClr>
              <a:buSzPts val="1800"/>
              <a:buFont typeface="Times New Roman"/>
              <a:buChar char="●"/>
            </a:pPr>
            <a:r>
              <a:rPr lang="en">
                <a:solidFill>
                  <a:srgbClr val="181818"/>
                </a:solidFill>
                <a:latin typeface="Times New Roman"/>
                <a:ea typeface="Times New Roman"/>
                <a:cs typeface="Times New Roman"/>
                <a:sym typeface="Times New Roman"/>
              </a:rPr>
              <a:t>For example, in 2016, only 9 % of package developers were ladies or members of minority groups  and 11.4% of package maintainers were ladies or members of minority groups. (</a:t>
            </a:r>
            <a:r>
              <a:rPr lang="en" u="sng">
                <a:solidFill>
                  <a:srgbClr val="181818"/>
                </a:solidFill>
                <a:latin typeface="Times New Roman"/>
                <a:ea typeface="Times New Roman"/>
                <a:cs typeface="Times New Roman"/>
                <a:sym typeface="Times New Roman"/>
                <a:hlinkClick r:id="rId3">
                  <a:extLst>
                    <a:ext uri="{A12FA001-AC4F-418D-AE19-62706E023703}">
                      <ahyp:hlinkClr val="tx"/>
                    </a:ext>
                  </a:extLst>
                </a:hlinkClick>
              </a:rPr>
              <a:t>http://forwards.github.io/data/</a:t>
            </a:r>
            <a:r>
              <a:rPr lang="en">
                <a:solidFill>
                  <a:srgbClr val="181818"/>
                </a:solidFill>
                <a:latin typeface="Times New Roman"/>
                <a:ea typeface="Times New Roman"/>
                <a:cs typeface="Times New Roman"/>
                <a:sym typeface="Times New Roman"/>
              </a:rPr>
              <a:t>).</a:t>
            </a:r>
            <a:endParaRPr>
              <a:solidFill>
                <a:srgbClr val="181818"/>
              </a:solidFill>
              <a:latin typeface="Times New Roman"/>
              <a:ea typeface="Times New Roman"/>
              <a:cs typeface="Times New Roman"/>
              <a:sym typeface="Times New Roman"/>
            </a:endParaRPr>
          </a:p>
          <a:p>
            <a:pPr indent="0" lvl="0" marL="0" rtl="0" algn="l">
              <a:spcBef>
                <a:spcPts val="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88398A"/>
                </a:solidFill>
                <a:latin typeface="Times New Roman"/>
                <a:ea typeface="Times New Roman"/>
                <a:cs typeface="Times New Roman"/>
                <a:sym typeface="Times New Roman"/>
              </a:rPr>
              <a:t>History of R-Ladies Global</a:t>
            </a:r>
            <a:endParaRPr b="1">
              <a:solidFill>
                <a:srgbClr val="88398A"/>
              </a:solidFill>
              <a:latin typeface="Times New Roman"/>
              <a:ea typeface="Times New Roman"/>
              <a:cs typeface="Times New Roman"/>
              <a:sym typeface="Times New Roman"/>
            </a:endParaRPr>
          </a:p>
        </p:txBody>
      </p:sp>
      <p:sp>
        <p:nvSpPr>
          <p:cNvPr id="124" name="Google Shape;12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181818"/>
              </a:buClr>
              <a:buSzPts val="2000"/>
              <a:buFont typeface="Times New Roman"/>
              <a:buChar char="●"/>
            </a:pPr>
            <a:r>
              <a:rPr lang="en" sz="2000">
                <a:solidFill>
                  <a:srgbClr val="181818"/>
                </a:solidFill>
                <a:latin typeface="Times New Roman"/>
                <a:ea typeface="Times New Roman"/>
                <a:cs typeface="Times New Roman"/>
                <a:sym typeface="Times New Roman"/>
              </a:rPr>
              <a:t>R-Ladies was founded on 1st October 2012 by Gabriela de Queiroz. Her aim was to give back to society, empower women and </a:t>
            </a:r>
            <a:r>
              <a:rPr lang="en" sz="2000">
                <a:solidFill>
                  <a:srgbClr val="181818"/>
                </a:solidFill>
                <a:latin typeface="Times New Roman"/>
                <a:ea typeface="Times New Roman"/>
                <a:cs typeface="Times New Roman"/>
                <a:sym typeface="Times New Roman"/>
              </a:rPr>
              <a:t>promote gender diversity in the R community</a:t>
            </a:r>
            <a:r>
              <a:rPr lang="en" sz="2000">
                <a:solidFill>
                  <a:srgbClr val="181818"/>
                </a:solidFill>
                <a:latin typeface="Times New Roman"/>
                <a:ea typeface="Times New Roman"/>
                <a:cs typeface="Times New Roman"/>
                <a:sym typeface="Times New Roman"/>
              </a:rPr>
              <a:t>. The meet-up was held in San </a:t>
            </a:r>
            <a:r>
              <a:rPr lang="en" sz="2000">
                <a:solidFill>
                  <a:srgbClr val="181818"/>
                </a:solidFill>
                <a:latin typeface="Times New Roman"/>
                <a:ea typeface="Times New Roman"/>
                <a:cs typeface="Times New Roman"/>
                <a:sym typeface="Times New Roman"/>
              </a:rPr>
              <a:t>Francisco</a:t>
            </a:r>
            <a:r>
              <a:rPr lang="en" sz="2000">
                <a:solidFill>
                  <a:srgbClr val="181818"/>
                </a:solidFill>
                <a:latin typeface="Times New Roman"/>
                <a:ea typeface="Times New Roman"/>
                <a:cs typeface="Times New Roman"/>
                <a:sym typeface="Times New Roman"/>
              </a:rPr>
              <a:t>, California, US.</a:t>
            </a:r>
            <a:endParaRPr sz="2000">
              <a:solidFill>
                <a:srgbClr val="181818"/>
              </a:solidFill>
              <a:latin typeface="Times New Roman"/>
              <a:ea typeface="Times New Roman"/>
              <a:cs typeface="Times New Roman"/>
              <a:sym typeface="Times New Roman"/>
            </a:endParaRPr>
          </a:p>
          <a:p>
            <a:pPr indent="-355600" lvl="0" marL="457200" rtl="0" algn="l">
              <a:spcBef>
                <a:spcPts val="0"/>
              </a:spcBef>
              <a:spcAft>
                <a:spcPts val="0"/>
              </a:spcAft>
              <a:buClr>
                <a:srgbClr val="181818"/>
              </a:buClr>
              <a:buSzPts val="2000"/>
              <a:buFont typeface="Times New Roman"/>
              <a:buChar char="●"/>
            </a:pPr>
            <a:r>
              <a:rPr lang="en" sz="2000">
                <a:solidFill>
                  <a:srgbClr val="181818"/>
                </a:solidFill>
                <a:latin typeface="Times New Roman"/>
                <a:ea typeface="Times New Roman"/>
                <a:cs typeface="Times New Roman"/>
                <a:sym typeface="Times New Roman"/>
              </a:rPr>
              <a:t>In the following year, two more chapters were launched in Twin Cities and Taipei. In 2016, the London chapter was launched.</a:t>
            </a:r>
            <a:endParaRPr sz="2000">
              <a:solidFill>
                <a:srgbClr val="181818"/>
              </a:solidFill>
              <a:latin typeface="Times New Roman"/>
              <a:ea typeface="Times New Roman"/>
              <a:cs typeface="Times New Roman"/>
              <a:sym typeface="Times New Roman"/>
            </a:endParaRPr>
          </a:p>
          <a:p>
            <a:pPr indent="-355600" lvl="0" marL="457200" rtl="0" algn="l">
              <a:spcBef>
                <a:spcPts val="0"/>
              </a:spcBef>
              <a:spcAft>
                <a:spcPts val="0"/>
              </a:spcAft>
              <a:buClr>
                <a:srgbClr val="181818"/>
              </a:buClr>
              <a:buSzPts val="2000"/>
              <a:buFont typeface="Times New Roman"/>
              <a:buChar char="●"/>
            </a:pPr>
            <a:r>
              <a:rPr lang="en" sz="2000">
                <a:solidFill>
                  <a:srgbClr val="181818"/>
                </a:solidFill>
                <a:highlight>
                  <a:srgbClr val="FFFFFF"/>
                </a:highlight>
                <a:latin typeface="Times New Roman"/>
                <a:ea typeface="Times New Roman"/>
                <a:cs typeface="Times New Roman"/>
                <a:sym typeface="Times New Roman"/>
              </a:rPr>
              <a:t>R-Ladies Global created on September 2016.</a:t>
            </a:r>
            <a:endParaRPr sz="2000">
              <a:solidFill>
                <a:srgbClr val="181818"/>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Clr>
                <a:srgbClr val="181818"/>
              </a:buClr>
              <a:buSzPts val="2000"/>
              <a:buFont typeface="Times New Roman"/>
              <a:buChar char="●"/>
            </a:pPr>
            <a:r>
              <a:rPr lang="en" sz="2000">
                <a:solidFill>
                  <a:srgbClr val="181818"/>
                </a:solidFill>
                <a:latin typeface="Times New Roman"/>
                <a:ea typeface="Times New Roman"/>
                <a:cs typeface="Times New Roman"/>
                <a:sym typeface="Times New Roman"/>
              </a:rPr>
              <a:t>Since then the number of chapters has grown to 189 with </a:t>
            </a:r>
            <a:r>
              <a:rPr lang="en" sz="2000">
                <a:solidFill>
                  <a:srgbClr val="000000"/>
                </a:solidFill>
                <a:latin typeface="Times New Roman"/>
                <a:ea typeface="Times New Roman"/>
                <a:cs typeface="Times New Roman"/>
                <a:sym typeface="Times New Roman"/>
              </a:rPr>
              <a:t>69,683</a:t>
            </a:r>
            <a:r>
              <a:rPr lang="en" sz="2000">
                <a:solidFill>
                  <a:srgbClr val="181818"/>
                </a:solidFill>
                <a:latin typeface="Times New Roman"/>
                <a:ea typeface="Times New Roman"/>
                <a:cs typeface="Times New Roman"/>
                <a:sym typeface="Times New Roman"/>
              </a:rPr>
              <a:t> members, as of 2019.</a:t>
            </a:r>
            <a:endParaRPr sz="2000">
              <a:solidFill>
                <a:srgbClr val="181818"/>
              </a:solidFill>
              <a:latin typeface="Times New Roman"/>
              <a:ea typeface="Times New Roman"/>
              <a:cs typeface="Times New Roman"/>
              <a:sym typeface="Times New Roman"/>
            </a:endParaRPr>
          </a:p>
        </p:txBody>
      </p:sp>
      <p:pic>
        <p:nvPicPr>
          <p:cNvPr id="125" name="Google Shape;125;p28"/>
          <p:cNvPicPr preferRelativeResize="0"/>
          <p:nvPr/>
        </p:nvPicPr>
        <p:blipFill>
          <a:blip r:embed="rId3">
            <a:alphaModFix/>
          </a:blip>
          <a:stretch>
            <a:fillRect/>
          </a:stretch>
        </p:blipFill>
        <p:spPr>
          <a:xfrm>
            <a:off x="621450" y="0"/>
            <a:ext cx="1125275" cy="1125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Current R-Ladies Global Leadership Team</a:t>
            </a:r>
            <a:endParaRPr b="1"/>
          </a:p>
        </p:txBody>
      </p:sp>
      <p:sp>
        <p:nvSpPr>
          <p:cNvPr id="131" name="Google Shape;131;p29"/>
          <p:cNvSpPr txBox="1"/>
          <p:nvPr>
            <p:ph idx="1" type="body"/>
          </p:nvPr>
        </p:nvSpPr>
        <p:spPr>
          <a:xfrm>
            <a:off x="311700" y="1152475"/>
            <a:ext cx="8520600" cy="3416400"/>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pSp>
        <p:nvGrpSpPr>
          <p:cNvPr id="132" name="Google Shape;132;p29"/>
          <p:cNvGrpSpPr/>
          <p:nvPr/>
        </p:nvGrpSpPr>
        <p:grpSpPr>
          <a:xfrm>
            <a:off x="412350" y="1241888"/>
            <a:ext cx="1841700" cy="2150563"/>
            <a:chOff x="406175" y="1357813"/>
            <a:chExt cx="1841700" cy="2150563"/>
          </a:xfrm>
        </p:grpSpPr>
        <p:pic>
          <p:nvPicPr>
            <p:cNvPr id="133" name="Google Shape;133;p29"/>
            <p:cNvPicPr preferRelativeResize="0"/>
            <p:nvPr/>
          </p:nvPicPr>
          <p:blipFill>
            <a:blip r:embed="rId3">
              <a:alphaModFix/>
            </a:blip>
            <a:stretch>
              <a:fillRect/>
            </a:stretch>
          </p:blipFill>
          <p:spPr>
            <a:xfrm>
              <a:off x="406250" y="1357813"/>
              <a:ext cx="1841550" cy="1841550"/>
            </a:xfrm>
            <a:prstGeom prst="rect">
              <a:avLst/>
            </a:prstGeom>
            <a:noFill/>
            <a:ln>
              <a:noFill/>
            </a:ln>
          </p:spPr>
        </p:pic>
        <p:sp>
          <p:nvSpPr>
            <p:cNvPr id="134" name="Google Shape;134;p29"/>
            <p:cNvSpPr/>
            <p:nvPr/>
          </p:nvSpPr>
          <p:spPr>
            <a:xfrm>
              <a:off x="406175" y="3320275"/>
              <a:ext cx="1841700" cy="188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181818"/>
                  </a:solidFill>
                  <a:highlight>
                    <a:srgbClr val="FFFFFF"/>
                  </a:highlight>
                  <a:latin typeface="Times New Roman"/>
                  <a:ea typeface="Times New Roman"/>
                  <a:cs typeface="Times New Roman"/>
                  <a:sym typeface="Times New Roman"/>
                </a:rPr>
                <a:t>Claudia Vitolo</a:t>
              </a:r>
              <a:endParaRPr b="1" sz="2400">
                <a:latin typeface="Times New Roman"/>
                <a:ea typeface="Times New Roman"/>
                <a:cs typeface="Times New Roman"/>
                <a:sym typeface="Times New Roman"/>
              </a:endParaRPr>
            </a:p>
          </p:txBody>
        </p:sp>
      </p:grpSp>
      <p:grpSp>
        <p:nvGrpSpPr>
          <p:cNvPr id="135" name="Google Shape;135;p29"/>
          <p:cNvGrpSpPr/>
          <p:nvPr/>
        </p:nvGrpSpPr>
        <p:grpSpPr>
          <a:xfrm>
            <a:off x="2496112" y="1152515"/>
            <a:ext cx="2026583" cy="2259785"/>
            <a:chOff x="2545450" y="1357838"/>
            <a:chExt cx="1949200" cy="2150537"/>
          </a:xfrm>
        </p:grpSpPr>
        <p:pic>
          <p:nvPicPr>
            <p:cNvPr id="136" name="Google Shape;136;p29"/>
            <p:cNvPicPr preferRelativeResize="0"/>
            <p:nvPr/>
          </p:nvPicPr>
          <p:blipFill rotWithShape="1">
            <a:blip r:embed="rId4">
              <a:alphaModFix/>
            </a:blip>
            <a:srcRect b="0" l="0" r="0" t="0"/>
            <a:stretch/>
          </p:blipFill>
          <p:spPr>
            <a:xfrm>
              <a:off x="2545450" y="1357838"/>
              <a:ext cx="1841550" cy="1841525"/>
            </a:xfrm>
            <a:prstGeom prst="rect">
              <a:avLst/>
            </a:prstGeom>
            <a:noFill/>
            <a:ln>
              <a:noFill/>
            </a:ln>
          </p:spPr>
        </p:pic>
        <p:sp>
          <p:nvSpPr>
            <p:cNvPr id="137" name="Google Shape;137;p29"/>
            <p:cNvSpPr/>
            <p:nvPr/>
          </p:nvSpPr>
          <p:spPr>
            <a:xfrm>
              <a:off x="2652950" y="3320275"/>
              <a:ext cx="1841700" cy="188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181818"/>
                  </a:solidFill>
                  <a:highlight>
                    <a:srgbClr val="FFFFFF"/>
                  </a:highlight>
                  <a:latin typeface="Times New Roman"/>
                  <a:ea typeface="Times New Roman"/>
                  <a:cs typeface="Times New Roman"/>
                  <a:sym typeface="Times New Roman"/>
                </a:rPr>
                <a:t>Erin LeDell</a:t>
              </a:r>
              <a:endParaRPr b="1" sz="2200">
                <a:latin typeface="Times New Roman"/>
                <a:ea typeface="Times New Roman"/>
                <a:cs typeface="Times New Roman"/>
                <a:sym typeface="Times New Roman"/>
              </a:endParaRPr>
            </a:p>
          </p:txBody>
        </p:sp>
      </p:grpSp>
      <p:grpSp>
        <p:nvGrpSpPr>
          <p:cNvPr id="138" name="Google Shape;138;p29"/>
          <p:cNvGrpSpPr/>
          <p:nvPr/>
        </p:nvGrpSpPr>
        <p:grpSpPr>
          <a:xfrm>
            <a:off x="4659781" y="1150877"/>
            <a:ext cx="1914073" cy="2259811"/>
            <a:chOff x="4684650" y="1357813"/>
            <a:chExt cx="1888950" cy="2150563"/>
          </a:xfrm>
        </p:grpSpPr>
        <p:pic>
          <p:nvPicPr>
            <p:cNvPr id="139" name="Google Shape;139;p29"/>
            <p:cNvPicPr preferRelativeResize="0"/>
            <p:nvPr/>
          </p:nvPicPr>
          <p:blipFill>
            <a:blip r:embed="rId5">
              <a:alphaModFix/>
            </a:blip>
            <a:stretch>
              <a:fillRect/>
            </a:stretch>
          </p:blipFill>
          <p:spPr>
            <a:xfrm>
              <a:off x="4684650" y="1357813"/>
              <a:ext cx="1841550" cy="1841550"/>
            </a:xfrm>
            <a:prstGeom prst="rect">
              <a:avLst/>
            </a:prstGeom>
            <a:noFill/>
            <a:ln>
              <a:noFill/>
            </a:ln>
          </p:spPr>
        </p:pic>
        <p:sp>
          <p:nvSpPr>
            <p:cNvPr id="140" name="Google Shape;140;p29"/>
            <p:cNvSpPr/>
            <p:nvPr/>
          </p:nvSpPr>
          <p:spPr>
            <a:xfrm>
              <a:off x="4731900" y="3320275"/>
              <a:ext cx="1841700" cy="188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181818"/>
                  </a:solidFill>
                  <a:highlight>
                    <a:srgbClr val="FFFFFF"/>
                  </a:highlight>
                  <a:latin typeface="Times New Roman"/>
                  <a:ea typeface="Times New Roman"/>
                  <a:cs typeface="Times New Roman"/>
                  <a:sym typeface="Times New Roman"/>
                </a:rPr>
                <a:t>Hannah Frick</a:t>
              </a:r>
              <a:endParaRPr b="1" sz="2000">
                <a:latin typeface="Times New Roman"/>
                <a:ea typeface="Times New Roman"/>
                <a:cs typeface="Times New Roman"/>
                <a:sym typeface="Times New Roman"/>
              </a:endParaRPr>
            </a:p>
          </p:txBody>
        </p:sp>
      </p:grpSp>
      <p:grpSp>
        <p:nvGrpSpPr>
          <p:cNvPr id="141" name="Google Shape;141;p29"/>
          <p:cNvGrpSpPr/>
          <p:nvPr/>
        </p:nvGrpSpPr>
        <p:grpSpPr>
          <a:xfrm>
            <a:off x="6772551" y="1154234"/>
            <a:ext cx="2064632" cy="2232890"/>
            <a:chOff x="6918300" y="1357850"/>
            <a:chExt cx="1914000" cy="2150525"/>
          </a:xfrm>
        </p:grpSpPr>
        <p:pic>
          <p:nvPicPr>
            <p:cNvPr id="142" name="Google Shape;142;p29"/>
            <p:cNvPicPr preferRelativeResize="0"/>
            <p:nvPr/>
          </p:nvPicPr>
          <p:blipFill>
            <a:blip r:embed="rId6">
              <a:alphaModFix/>
            </a:blip>
            <a:stretch>
              <a:fillRect/>
            </a:stretch>
          </p:blipFill>
          <p:spPr>
            <a:xfrm>
              <a:off x="6918300" y="1357850"/>
              <a:ext cx="1841550" cy="1841550"/>
            </a:xfrm>
            <a:prstGeom prst="rect">
              <a:avLst/>
            </a:prstGeom>
            <a:noFill/>
            <a:ln>
              <a:noFill/>
            </a:ln>
          </p:spPr>
        </p:pic>
        <p:sp>
          <p:nvSpPr>
            <p:cNvPr id="143" name="Google Shape;143;p29"/>
            <p:cNvSpPr/>
            <p:nvPr/>
          </p:nvSpPr>
          <p:spPr>
            <a:xfrm>
              <a:off x="6990900" y="3320275"/>
              <a:ext cx="1841400" cy="188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rgbClr val="181818"/>
                  </a:solidFill>
                  <a:highlight>
                    <a:srgbClr val="FFFFFF"/>
                  </a:highlight>
                  <a:latin typeface="Times New Roman"/>
                  <a:ea typeface="Times New Roman"/>
                  <a:cs typeface="Times New Roman"/>
                  <a:sym typeface="Times New Roman"/>
                </a:rPr>
                <a:t>Laura Acion</a:t>
              </a:r>
              <a:endParaRPr b="1" sz="2000">
                <a:latin typeface="Times New Roman"/>
                <a:ea typeface="Times New Roman"/>
                <a:cs typeface="Times New Roman"/>
                <a:sym typeface="Times New Roman"/>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R-Ladies Nairobi Organizers</a:t>
            </a:r>
            <a:endParaRPr/>
          </a:p>
        </p:txBody>
      </p:sp>
      <p:grpSp>
        <p:nvGrpSpPr>
          <p:cNvPr id="149" name="Google Shape;149;p30"/>
          <p:cNvGrpSpPr/>
          <p:nvPr/>
        </p:nvGrpSpPr>
        <p:grpSpPr>
          <a:xfrm>
            <a:off x="2452575" y="3350500"/>
            <a:ext cx="2308185" cy="1393375"/>
            <a:chOff x="2452575" y="3274300"/>
            <a:chExt cx="2308185" cy="1393375"/>
          </a:xfrm>
        </p:grpSpPr>
        <p:sp>
          <p:nvSpPr>
            <p:cNvPr id="150" name="Google Shape;150;p30"/>
            <p:cNvSpPr/>
            <p:nvPr/>
          </p:nvSpPr>
          <p:spPr>
            <a:xfrm>
              <a:off x="2590524" y="3274300"/>
              <a:ext cx="2170236" cy="405942"/>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sz="2000">
                <a:solidFill>
                  <a:srgbClr val="181818"/>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2000">
                  <a:solidFill>
                    <a:srgbClr val="181818"/>
                  </a:solidFill>
                  <a:highlight>
                    <a:srgbClr val="FFFFFF"/>
                  </a:highlight>
                  <a:latin typeface="Times New Roman"/>
                  <a:ea typeface="Times New Roman"/>
                  <a:cs typeface="Times New Roman"/>
                  <a:sym typeface="Times New Roman"/>
                </a:rPr>
                <a:t>Maggie Wanjiru </a:t>
              </a:r>
              <a:r>
                <a:rPr b="1" lang="en" sz="2000">
                  <a:solidFill>
                    <a:srgbClr val="181818"/>
                  </a:solidFill>
                  <a:highlight>
                    <a:srgbClr val="FFFFFF"/>
                  </a:highlight>
                  <a:latin typeface="Times New Roman"/>
                  <a:ea typeface="Times New Roman"/>
                  <a:cs typeface="Times New Roman"/>
                  <a:sym typeface="Times New Roman"/>
                </a:rPr>
                <a:t>(Co-organizer)</a:t>
              </a:r>
              <a:endParaRPr b="1" sz="1900"/>
            </a:p>
          </p:txBody>
        </p:sp>
        <p:sp>
          <p:nvSpPr>
            <p:cNvPr id="151" name="Google Shape;151;p30"/>
            <p:cNvSpPr txBox="1"/>
            <p:nvPr/>
          </p:nvSpPr>
          <p:spPr>
            <a:xfrm>
              <a:off x="2452575" y="4041575"/>
              <a:ext cx="2029200" cy="6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600">
                  <a:latin typeface="Lato"/>
                  <a:ea typeface="Lato"/>
                  <a:cs typeface="Lato"/>
                  <a:sym typeface="Lato"/>
                </a:rPr>
                <a:t>Financial Risk Analyst</a:t>
              </a:r>
              <a:r>
                <a:rPr lang="en">
                  <a:latin typeface="Lato"/>
                  <a:ea typeface="Lato"/>
                  <a:cs typeface="Lato"/>
                  <a:sym typeface="Lato"/>
                </a:rPr>
                <a:t>					</a:t>
              </a:r>
              <a:endParaRPr>
                <a:latin typeface="Lato"/>
                <a:ea typeface="Lato"/>
                <a:cs typeface="Lato"/>
                <a:sym typeface="Lato"/>
              </a:endParaRPr>
            </a:p>
          </p:txBody>
        </p:sp>
      </p:grpSp>
      <p:grpSp>
        <p:nvGrpSpPr>
          <p:cNvPr id="152" name="Google Shape;152;p30"/>
          <p:cNvGrpSpPr/>
          <p:nvPr/>
        </p:nvGrpSpPr>
        <p:grpSpPr>
          <a:xfrm>
            <a:off x="6841140" y="3494050"/>
            <a:ext cx="2214088" cy="1461568"/>
            <a:chOff x="6841100" y="3568425"/>
            <a:chExt cx="2171100" cy="1386950"/>
          </a:xfrm>
        </p:grpSpPr>
        <p:sp>
          <p:nvSpPr>
            <p:cNvPr id="153" name="Google Shape;153;p30"/>
            <p:cNvSpPr/>
            <p:nvPr/>
          </p:nvSpPr>
          <p:spPr>
            <a:xfrm>
              <a:off x="6841100" y="3568425"/>
              <a:ext cx="2171100" cy="533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2000">
                  <a:solidFill>
                    <a:srgbClr val="181818"/>
                  </a:solidFill>
                  <a:highlight>
                    <a:srgbClr val="FFFFFF"/>
                  </a:highlight>
                  <a:latin typeface="Times New Roman"/>
                  <a:ea typeface="Times New Roman"/>
                  <a:cs typeface="Times New Roman"/>
                  <a:sym typeface="Times New Roman"/>
                </a:rPr>
                <a:t>Shelmith Kariuki</a:t>
              </a:r>
              <a:endParaRPr b="1" sz="2000">
                <a:solidFill>
                  <a:srgbClr val="181818"/>
                </a:solidFill>
                <a:highlight>
                  <a:srgbClr val="FFFFFF"/>
                </a:highlight>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 sz="2000">
                  <a:solidFill>
                    <a:srgbClr val="181818"/>
                  </a:solidFill>
                  <a:highlight>
                    <a:schemeClr val="lt1"/>
                  </a:highlight>
                  <a:latin typeface="Times New Roman"/>
                  <a:ea typeface="Times New Roman"/>
                  <a:cs typeface="Times New Roman"/>
                  <a:sym typeface="Times New Roman"/>
                </a:rPr>
                <a:t>(Co-organizer)</a:t>
              </a:r>
              <a:r>
                <a:rPr b="1" lang="en" sz="2000">
                  <a:solidFill>
                    <a:srgbClr val="181818"/>
                  </a:solidFill>
                  <a:highlight>
                    <a:srgbClr val="FFFFFF"/>
                  </a:highlight>
                  <a:latin typeface="Times New Roman"/>
                  <a:ea typeface="Times New Roman"/>
                  <a:cs typeface="Times New Roman"/>
                  <a:sym typeface="Times New Roman"/>
                </a:rPr>
                <a:t> </a:t>
              </a:r>
              <a:endParaRPr b="1" sz="1800"/>
            </a:p>
          </p:txBody>
        </p:sp>
        <p:sp>
          <p:nvSpPr>
            <p:cNvPr id="154" name="Google Shape;154;p30"/>
            <p:cNvSpPr txBox="1"/>
            <p:nvPr/>
          </p:nvSpPr>
          <p:spPr>
            <a:xfrm>
              <a:off x="6841100" y="4041575"/>
              <a:ext cx="2170200" cy="9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600">
                  <a:latin typeface="Lato"/>
                  <a:ea typeface="Lato"/>
                  <a:cs typeface="Lato"/>
                  <a:sym typeface="Lato"/>
                </a:rPr>
                <a:t>Senior Data Analyst , Co-organizer- AfricaR &amp; NairobiR</a:t>
              </a:r>
              <a:r>
                <a:rPr i="1" lang="en" sz="1600">
                  <a:latin typeface="Lato"/>
                  <a:ea typeface="Lato"/>
                  <a:cs typeface="Lato"/>
                  <a:sym typeface="Lato"/>
                </a:rPr>
                <a:t>					</a:t>
              </a:r>
              <a:endParaRPr i="1" sz="1600">
                <a:latin typeface="Lato"/>
                <a:ea typeface="Lato"/>
                <a:cs typeface="Lato"/>
                <a:sym typeface="Lato"/>
              </a:endParaRPr>
            </a:p>
          </p:txBody>
        </p:sp>
      </p:grpSp>
      <p:grpSp>
        <p:nvGrpSpPr>
          <p:cNvPr id="155" name="Google Shape;155;p30"/>
          <p:cNvGrpSpPr/>
          <p:nvPr/>
        </p:nvGrpSpPr>
        <p:grpSpPr>
          <a:xfrm>
            <a:off x="311694" y="1152339"/>
            <a:ext cx="2029322" cy="3515336"/>
            <a:chOff x="311694" y="1152339"/>
            <a:chExt cx="2029322" cy="3515336"/>
          </a:xfrm>
        </p:grpSpPr>
        <p:sp>
          <p:nvSpPr>
            <p:cNvPr id="156" name="Google Shape;156;p30"/>
            <p:cNvSpPr txBox="1"/>
            <p:nvPr/>
          </p:nvSpPr>
          <p:spPr>
            <a:xfrm>
              <a:off x="405975" y="4041575"/>
              <a:ext cx="1689600" cy="62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600">
                  <a:latin typeface="Lato"/>
                  <a:ea typeface="Lato"/>
                  <a:cs typeface="Lato"/>
                  <a:sym typeface="Lato"/>
                </a:rPr>
                <a:t>B</a:t>
              </a:r>
              <a:r>
                <a:rPr i="1" lang="en" sz="1600">
                  <a:latin typeface="Lato"/>
                  <a:ea typeface="Lato"/>
                  <a:cs typeface="Lato"/>
                  <a:sym typeface="Lato"/>
                </a:rPr>
                <a:t>iostatistician</a:t>
              </a:r>
              <a:r>
                <a:rPr lang="en" sz="1200">
                  <a:latin typeface="Lato"/>
                  <a:ea typeface="Lato"/>
                  <a:cs typeface="Lato"/>
                  <a:sym typeface="Lato"/>
                </a:rPr>
                <a:t>	</a:t>
              </a:r>
              <a:r>
                <a:rPr lang="en">
                  <a:latin typeface="Lato"/>
                  <a:ea typeface="Lato"/>
                  <a:cs typeface="Lato"/>
                  <a:sym typeface="Lato"/>
                </a:rPr>
                <a:t>				</a:t>
              </a:r>
              <a:endParaRPr>
                <a:latin typeface="Lato"/>
                <a:ea typeface="Lato"/>
                <a:cs typeface="Lato"/>
                <a:sym typeface="Lato"/>
              </a:endParaRPr>
            </a:p>
          </p:txBody>
        </p:sp>
        <p:grpSp>
          <p:nvGrpSpPr>
            <p:cNvPr id="157" name="Google Shape;157;p30"/>
            <p:cNvGrpSpPr/>
            <p:nvPr/>
          </p:nvGrpSpPr>
          <p:grpSpPr>
            <a:xfrm>
              <a:off x="311694" y="1152339"/>
              <a:ext cx="2029322" cy="2475961"/>
              <a:chOff x="295525" y="1224367"/>
              <a:chExt cx="2027700" cy="3064308"/>
            </a:xfrm>
          </p:grpSpPr>
          <p:sp>
            <p:nvSpPr>
              <p:cNvPr id="158" name="Google Shape;158;p30"/>
              <p:cNvSpPr/>
              <p:nvPr/>
            </p:nvSpPr>
            <p:spPr>
              <a:xfrm>
                <a:off x="295525" y="3829375"/>
                <a:ext cx="2027700" cy="459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rgbClr val="181818"/>
                  </a:solidFill>
                  <a:highlight>
                    <a:srgbClr val="FFFFFF"/>
                  </a:highlight>
                  <a:latin typeface="Times New Roman"/>
                  <a:ea typeface="Times New Roman"/>
                  <a:cs typeface="Times New Roman"/>
                  <a:sym typeface="Times New Roman"/>
                </a:endParaRPr>
              </a:p>
              <a:p>
                <a:pPr indent="0" lvl="0" marL="0" rtl="0" algn="ctr">
                  <a:spcBef>
                    <a:spcPts val="0"/>
                  </a:spcBef>
                  <a:spcAft>
                    <a:spcPts val="0"/>
                  </a:spcAft>
                  <a:buNone/>
                </a:pPr>
                <a:r>
                  <a:rPr b="1" lang="en" sz="2000">
                    <a:solidFill>
                      <a:srgbClr val="181818"/>
                    </a:solidFill>
                    <a:highlight>
                      <a:srgbClr val="FFFFFF"/>
                    </a:highlight>
                    <a:latin typeface="Times New Roman"/>
                    <a:ea typeface="Times New Roman"/>
                    <a:cs typeface="Times New Roman"/>
                    <a:sym typeface="Times New Roman"/>
                  </a:rPr>
                  <a:t>Lucy Njoki (</a:t>
                </a:r>
                <a:r>
                  <a:rPr b="1" lang="en" sz="2000">
                    <a:latin typeface="Times New Roman"/>
                    <a:ea typeface="Times New Roman"/>
                    <a:cs typeface="Times New Roman"/>
                    <a:sym typeface="Times New Roman"/>
                  </a:rPr>
                  <a:t>Organizer)</a:t>
                </a:r>
                <a:endParaRPr b="1" sz="2000">
                  <a:latin typeface="Times New Roman"/>
                  <a:ea typeface="Times New Roman"/>
                  <a:cs typeface="Times New Roman"/>
                  <a:sym typeface="Times New Roman"/>
                </a:endParaRPr>
              </a:p>
            </p:txBody>
          </p:sp>
          <p:pic>
            <p:nvPicPr>
              <p:cNvPr id="159" name="Google Shape;159;p30"/>
              <p:cNvPicPr preferRelativeResize="0"/>
              <p:nvPr/>
            </p:nvPicPr>
            <p:blipFill>
              <a:blip r:embed="rId3">
                <a:alphaModFix/>
              </a:blip>
              <a:stretch>
                <a:fillRect/>
              </a:stretch>
            </p:blipFill>
            <p:spPr>
              <a:xfrm>
                <a:off x="389725" y="1224367"/>
                <a:ext cx="1879825" cy="2506434"/>
              </a:xfrm>
              <a:prstGeom prst="rect">
                <a:avLst/>
              </a:prstGeom>
              <a:noFill/>
              <a:ln>
                <a:noFill/>
              </a:ln>
            </p:spPr>
          </p:pic>
        </p:grpSp>
      </p:grpSp>
      <p:grpSp>
        <p:nvGrpSpPr>
          <p:cNvPr id="160" name="Google Shape;160;p30"/>
          <p:cNvGrpSpPr/>
          <p:nvPr/>
        </p:nvGrpSpPr>
        <p:grpSpPr>
          <a:xfrm>
            <a:off x="4623150" y="1169850"/>
            <a:ext cx="2214063" cy="3641675"/>
            <a:chOff x="4623150" y="1169850"/>
            <a:chExt cx="2214063" cy="3641675"/>
          </a:xfrm>
        </p:grpSpPr>
        <p:sp>
          <p:nvSpPr>
            <p:cNvPr id="161" name="Google Shape;161;p30"/>
            <p:cNvSpPr/>
            <p:nvPr/>
          </p:nvSpPr>
          <p:spPr>
            <a:xfrm>
              <a:off x="4784013" y="3384558"/>
              <a:ext cx="2053200" cy="794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sz="2000">
                <a:solidFill>
                  <a:srgbClr val="181818"/>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2000">
                <a:solidFill>
                  <a:srgbClr val="181818"/>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2000">
                  <a:solidFill>
                    <a:srgbClr val="181818"/>
                  </a:solidFill>
                  <a:highlight>
                    <a:srgbClr val="FFFFFF"/>
                  </a:highlight>
                  <a:latin typeface="Times New Roman"/>
                  <a:ea typeface="Times New Roman"/>
                  <a:cs typeface="Times New Roman"/>
                  <a:sym typeface="Times New Roman"/>
                </a:rPr>
                <a:t>Faith Musili (Co-organizer)</a:t>
              </a:r>
              <a:endParaRPr b="1" sz="2000">
                <a:solidFill>
                  <a:srgbClr val="181818"/>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2000">
                  <a:solidFill>
                    <a:srgbClr val="181818"/>
                  </a:solidFill>
                  <a:highlight>
                    <a:srgbClr val="FFFFFF"/>
                  </a:highlight>
                  <a:latin typeface="Times New Roman"/>
                  <a:ea typeface="Times New Roman"/>
                  <a:cs typeface="Times New Roman"/>
                  <a:sym typeface="Times New Roman"/>
                </a:rPr>
                <a:t>  </a:t>
              </a:r>
              <a:endParaRPr b="1" sz="2000">
                <a:solidFill>
                  <a:srgbClr val="181818"/>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900"/>
            </a:p>
          </p:txBody>
        </p:sp>
        <p:sp>
          <p:nvSpPr>
            <p:cNvPr id="162" name="Google Shape;162;p30"/>
            <p:cNvSpPr txBox="1"/>
            <p:nvPr/>
          </p:nvSpPr>
          <p:spPr>
            <a:xfrm>
              <a:off x="4623150" y="4185425"/>
              <a:ext cx="2027700" cy="6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600">
                  <a:latin typeface="Lato"/>
                  <a:ea typeface="Lato"/>
                  <a:cs typeface="Lato"/>
                  <a:sym typeface="Lato"/>
                </a:rPr>
                <a:t>Senior Data Analyst</a:t>
              </a:r>
              <a:r>
                <a:rPr i="1" lang="en" sz="1600">
                  <a:latin typeface="Lato"/>
                  <a:ea typeface="Lato"/>
                  <a:cs typeface="Lato"/>
                  <a:sym typeface="Lato"/>
                </a:rPr>
                <a:t>				</a:t>
              </a:r>
              <a:endParaRPr i="1" sz="1600">
                <a:latin typeface="Lato"/>
                <a:ea typeface="Lato"/>
                <a:cs typeface="Lato"/>
                <a:sym typeface="Lato"/>
              </a:endParaRPr>
            </a:p>
          </p:txBody>
        </p:sp>
        <p:pic>
          <p:nvPicPr>
            <p:cNvPr id="163" name="Google Shape;163;p30"/>
            <p:cNvPicPr preferRelativeResize="0"/>
            <p:nvPr/>
          </p:nvPicPr>
          <p:blipFill>
            <a:blip r:embed="rId4">
              <a:alphaModFix/>
            </a:blip>
            <a:stretch>
              <a:fillRect/>
            </a:stretch>
          </p:blipFill>
          <p:spPr>
            <a:xfrm>
              <a:off x="4868250" y="1169850"/>
              <a:ext cx="1782600" cy="2098889"/>
            </a:xfrm>
            <a:prstGeom prst="rect">
              <a:avLst/>
            </a:prstGeom>
            <a:noFill/>
            <a:ln>
              <a:noFill/>
            </a:ln>
          </p:spPr>
        </p:pic>
      </p:grpSp>
      <p:pic>
        <p:nvPicPr>
          <p:cNvPr id="164" name="Google Shape;164;p30"/>
          <p:cNvPicPr preferRelativeResize="0"/>
          <p:nvPr/>
        </p:nvPicPr>
        <p:blipFill>
          <a:blip r:embed="rId5">
            <a:alphaModFix/>
          </a:blip>
          <a:stretch>
            <a:fillRect/>
          </a:stretch>
        </p:blipFill>
        <p:spPr>
          <a:xfrm>
            <a:off x="6989613" y="1212450"/>
            <a:ext cx="1969457" cy="1865325"/>
          </a:xfrm>
          <a:prstGeom prst="rect">
            <a:avLst/>
          </a:prstGeom>
          <a:noFill/>
          <a:ln>
            <a:noFill/>
          </a:ln>
        </p:spPr>
      </p:pic>
      <p:pic>
        <p:nvPicPr>
          <p:cNvPr id="165" name="Google Shape;165;p30"/>
          <p:cNvPicPr preferRelativeResize="0"/>
          <p:nvPr/>
        </p:nvPicPr>
        <p:blipFill>
          <a:blip r:embed="rId6">
            <a:alphaModFix/>
          </a:blip>
          <a:stretch>
            <a:fillRect/>
          </a:stretch>
        </p:blipFill>
        <p:spPr>
          <a:xfrm>
            <a:off x="2452575" y="1169850"/>
            <a:ext cx="2308175" cy="2133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93400"/>
            <a:ext cx="8520600" cy="6261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lang="en" sz="3000">
                <a:solidFill>
                  <a:srgbClr val="88398A"/>
                </a:solidFill>
                <a:latin typeface="Times New Roman"/>
                <a:ea typeface="Times New Roman"/>
                <a:cs typeface="Times New Roman"/>
                <a:sym typeface="Times New Roman"/>
              </a:rPr>
              <a:t>R-Ladies chapters </a:t>
            </a:r>
            <a:endParaRPr sz="3000">
              <a:solidFill>
                <a:srgbClr val="88398A"/>
              </a:solidFill>
              <a:latin typeface="Times New Roman"/>
              <a:ea typeface="Times New Roman"/>
              <a:cs typeface="Times New Roman"/>
              <a:sym typeface="Times New Roman"/>
            </a:endParaRPr>
          </a:p>
        </p:txBody>
      </p:sp>
      <p:sp>
        <p:nvSpPr>
          <p:cNvPr id="171" name="Google Shape;171;p31"/>
          <p:cNvSpPr txBox="1"/>
          <p:nvPr>
            <p:ph idx="1" type="body"/>
          </p:nvPr>
        </p:nvSpPr>
        <p:spPr>
          <a:xfrm>
            <a:off x="311700" y="719500"/>
            <a:ext cx="8520600" cy="4126200"/>
          </a:xfrm>
          <a:prstGeom prst="rect">
            <a:avLst/>
          </a:prstGeom>
          <a:noFill/>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Currently</a:t>
            </a:r>
            <a:r>
              <a:rPr lang="en" sz="2000">
                <a:solidFill>
                  <a:srgbClr val="000000"/>
                </a:solidFill>
                <a:latin typeface="Times New Roman"/>
                <a:ea typeface="Times New Roman"/>
                <a:cs typeface="Times New Roman"/>
                <a:sym typeface="Times New Roman"/>
              </a:rPr>
              <a:t>, there are 189 chapters in 54 countries with 69,683 members.</a:t>
            </a:r>
            <a:endParaRPr sz="2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rgbClr val="000000"/>
              </a:solidFill>
              <a:latin typeface="Calibri"/>
              <a:ea typeface="Calibri"/>
              <a:cs typeface="Calibri"/>
              <a:sym typeface="Calibri"/>
            </a:endParaRPr>
          </a:p>
          <a:p>
            <a:pPr indent="0" lvl="0" marL="0" rtl="0" algn="l">
              <a:spcBef>
                <a:spcPts val="0"/>
              </a:spcBef>
              <a:spcAft>
                <a:spcPts val="0"/>
              </a:spcAft>
              <a:buNone/>
            </a:pPr>
            <a:r>
              <a:t/>
            </a:r>
            <a:endParaRPr sz="2000">
              <a:solidFill>
                <a:srgbClr val="000000"/>
              </a:solidFill>
              <a:latin typeface="Calibri"/>
              <a:ea typeface="Calibri"/>
              <a:cs typeface="Calibri"/>
              <a:sym typeface="Calibri"/>
            </a:endParaRPr>
          </a:p>
          <a:p>
            <a:pPr indent="0" lvl="0" marL="0" rtl="0" algn="l">
              <a:spcBef>
                <a:spcPts val="0"/>
              </a:spcBef>
              <a:spcAft>
                <a:spcPts val="0"/>
              </a:spcAft>
              <a:buNone/>
            </a:pPr>
            <a:r>
              <a:t/>
            </a:r>
            <a:endParaRPr sz="2000">
              <a:solidFill>
                <a:srgbClr val="000000"/>
              </a:solidFill>
              <a:latin typeface="Calibri"/>
              <a:ea typeface="Calibri"/>
              <a:cs typeface="Calibri"/>
              <a:sym typeface="Calibri"/>
            </a:endParaRPr>
          </a:p>
          <a:p>
            <a:pPr indent="0" lvl="0" marL="0" rtl="0" algn="l">
              <a:spcBef>
                <a:spcPts val="0"/>
              </a:spcBef>
              <a:spcAft>
                <a:spcPts val="0"/>
              </a:spcAft>
              <a:buNone/>
            </a:pPr>
            <a:r>
              <a:t/>
            </a:r>
            <a:endParaRPr sz="2000">
              <a:solidFill>
                <a:srgbClr val="000000"/>
              </a:solidFill>
              <a:latin typeface="Calibri"/>
              <a:ea typeface="Calibri"/>
              <a:cs typeface="Calibri"/>
              <a:sym typeface="Calibri"/>
            </a:endParaRPr>
          </a:p>
          <a:p>
            <a:pPr indent="0" lvl="0" marL="0" rtl="0" algn="l">
              <a:spcBef>
                <a:spcPts val="0"/>
              </a:spcBef>
              <a:spcAft>
                <a:spcPts val="0"/>
              </a:spcAft>
              <a:buNone/>
            </a:pPr>
            <a:r>
              <a:t/>
            </a:r>
            <a:endParaRPr sz="2000">
              <a:solidFill>
                <a:srgbClr val="000000"/>
              </a:solidFill>
              <a:latin typeface="Calibri"/>
              <a:ea typeface="Calibri"/>
              <a:cs typeface="Calibri"/>
              <a:sym typeface="Calibri"/>
            </a:endParaRPr>
          </a:p>
          <a:p>
            <a:pPr indent="0" lvl="0" marL="0" rtl="0" algn="l">
              <a:spcBef>
                <a:spcPts val="0"/>
              </a:spcBef>
              <a:spcAft>
                <a:spcPts val="0"/>
              </a:spcAft>
              <a:buNone/>
            </a:pPr>
            <a:r>
              <a:t/>
            </a:r>
            <a:endParaRPr sz="2000">
              <a:solidFill>
                <a:srgbClr val="000000"/>
              </a:solidFill>
              <a:latin typeface="Calibri"/>
              <a:ea typeface="Calibri"/>
              <a:cs typeface="Calibri"/>
              <a:sym typeface="Calibri"/>
            </a:endParaRPr>
          </a:p>
          <a:p>
            <a:pPr indent="0" lvl="0" marL="0" rtl="0" algn="l">
              <a:spcBef>
                <a:spcPts val="0"/>
              </a:spcBef>
              <a:spcAft>
                <a:spcPts val="0"/>
              </a:spcAft>
              <a:buNone/>
            </a:pPr>
            <a:r>
              <a:t/>
            </a:r>
            <a:endParaRPr sz="2000">
              <a:solidFill>
                <a:srgbClr val="000000"/>
              </a:solidFill>
              <a:latin typeface="Calibri"/>
              <a:ea typeface="Calibri"/>
              <a:cs typeface="Calibri"/>
              <a:sym typeface="Calibri"/>
            </a:endParaRPr>
          </a:p>
          <a:p>
            <a:pPr indent="0" lvl="0" marL="457200" rtl="0" algn="l">
              <a:spcBef>
                <a:spcPts val="0"/>
              </a:spcBef>
              <a:spcAft>
                <a:spcPts val="0"/>
              </a:spcAft>
              <a:buNone/>
            </a:pPr>
            <a:r>
              <a:t/>
            </a:r>
            <a:endParaRPr sz="2000">
              <a:solidFill>
                <a:srgbClr val="000000"/>
              </a:solidFill>
              <a:latin typeface="Calibri"/>
              <a:ea typeface="Calibri"/>
              <a:cs typeface="Calibri"/>
              <a:sym typeface="Calibri"/>
            </a:endParaRPr>
          </a:p>
          <a:p>
            <a:pPr indent="0" lvl="0" marL="457200" rtl="0" algn="l">
              <a:spcBef>
                <a:spcPts val="0"/>
              </a:spcBef>
              <a:spcAft>
                <a:spcPts val="0"/>
              </a:spcAft>
              <a:buNone/>
            </a:pPr>
            <a:r>
              <a:t/>
            </a:r>
            <a:endParaRPr sz="2000">
              <a:solidFill>
                <a:srgbClr val="000000"/>
              </a:solidFill>
              <a:latin typeface="Calibri"/>
              <a:ea typeface="Calibri"/>
              <a:cs typeface="Calibri"/>
              <a:sym typeface="Calibri"/>
            </a:endParaRPr>
          </a:p>
          <a:p>
            <a:pPr indent="0" lvl="0" marL="457200" rtl="0" algn="l">
              <a:spcBef>
                <a:spcPts val="0"/>
              </a:spcBef>
              <a:spcAft>
                <a:spcPts val="0"/>
              </a:spcAft>
              <a:buNone/>
            </a:pPr>
            <a:r>
              <a:t/>
            </a:r>
            <a:endParaRPr sz="2000">
              <a:solidFill>
                <a:srgbClr val="000000"/>
              </a:solidFill>
              <a:latin typeface="Calibri"/>
              <a:ea typeface="Calibri"/>
              <a:cs typeface="Calibri"/>
              <a:sym typeface="Calibri"/>
            </a:endParaRPr>
          </a:p>
          <a:p>
            <a:pPr indent="0" lvl="0" marL="457200" rtl="0" algn="l">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a:p>
        </p:txBody>
      </p:sp>
      <p:pic>
        <p:nvPicPr>
          <p:cNvPr id="172" name="Google Shape;172;p31"/>
          <p:cNvPicPr preferRelativeResize="0"/>
          <p:nvPr/>
        </p:nvPicPr>
        <p:blipFill>
          <a:blip r:embed="rId3">
            <a:alphaModFix/>
          </a:blip>
          <a:stretch>
            <a:fillRect/>
          </a:stretch>
        </p:blipFill>
        <p:spPr>
          <a:xfrm>
            <a:off x="1406925" y="1202500"/>
            <a:ext cx="5712425" cy="34577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lang="en" sz="3000">
                <a:solidFill>
                  <a:srgbClr val="88398A"/>
                </a:solidFill>
                <a:latin typeface="Times New Roman"/>
                <a:ea typeface="Times New Roman"/>
                <a:cs typeface="Times New Roman"/>
                <a:sym typeface="Times New Roman"/>
              </a:rPr>
              <a:t>R-Ladies chapters dashboard</a:t>
            </a:r>
            <a:endParaRPr b="1">
              <a:solidFill>
                <a:srgbClr val="88398A"/>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78" name="Google Shape;178;p32"/>
          <p:cNvSpPr txBox="1"/>
          <p:nvPr>
            <p:ph idx="1" type="body"/>
          </p:nvPr>
        </p:nvSpPr>
        <p:spPr>
          <a:xfrm>
            <a:off x="311700" y="940075"/>
            <a:ext cx="8520600" cy="380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lang="en" sz="20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https://benubah.github.io/r-community-explorer/rladies.html</a:t>
            </a:r>
            <a:r>
              <a:rPr lang="en" sz="2000">
                <a:solidFill>
                  <a:srgbClr val="000000"/>
                </a:solidFill>
                <a:latin typeface="Times New Roman"/>
                <a:ea typeface="Times New Roman"/>
                <a:cs typeface="Times New Roman"/>
                <a:sym typeface="Times New Roman"/>
              </a:rPr>
              <a:t>.</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109100"/>
            <a:ext cx="8520600" cy="6261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Lessons from other R-Ladies chapters</a:t>
            </a:r>
            <a:endParaRPr sz="3400">
              <a:latin typeface="Times New Roman"/>
              <a:ea typeface="Times New Roman"/>
              <a:cs typeface="Times New Roman"/>
              <a:sym typeface="Times New Roman"/>
            </a:endParaRPr>
          </a:p>
        </p:txBody>
      </p:sp>
      <p:sp>
        <p:nvSpPr>
          <p:cNvPr id="184" name="Google Shape;184;p33"/>
          <p:cNvSpPr txBox="1"/>
          <p:nvPr>
            <p:ph idx="1" type="body"/>
          </p:nvPr>
        </p:nvSpPr>
        <p:spPr>
          <a:xfrm>
            <a:off x="201925" y="735200"/>
            <a:ext cx="8520600" cy="418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2000">
              <a:solidFill>
                <a:srgbClr val="000000"/>
              </a:solidFill>
              <a:latin typeface="Arial"/>
              <a:ea typeface="Arial"/>
              <a:cs typeface="Arial"/>
              <a:sym typeface="Arial"/>
            </a:endParaRPr>
          </a:p>
          <a:p>
            <a:pPr indent="0" lvl="0" marL="0" rtl="0" algn="l">
              <a:spcBef>
                <a:spcPts val="1600"/>
              </a:spcBef>
              <a:spcAft>
                <a:spcPts val="0"/>
              </a:spcAft>
              <a:buNone/>
            </a:pPr>
            <a:r>
              <a:t/>
            </a:r>
            <a:endParaRPr b="1" sz="2000">
              <a:solidFill>
                <a:srgbClr val="000000"/>
              </a:solidFill>
              <a:latin typeface="Arial"/>
              <a:ea typeface="Arial"/>
              <a:cs typeface="Arial"/>
              <a:sym typeface="Arial"/>
            </a:endParaRPr>
          </a:p>
          <a:p>
            <a:pPr indent="0" lvl="0" marL="0" rtl="0" algn="l">
              <a:spcBef>
                <a:spcPts val="1600"/>
              </a:spcBef>
              <a:spcAft>
                <a:spcPts val="0"/>
              </a:spcAft>
              <a:buNone/>
            </a:pPr>
            <a:r>
              <a:t/>
            </a:r>
            <a:endParaRPr b="1" sz="2000">
              <a:solidFill>
                <a:srgbClr val="000000"/>
              </a:solidFill>
              <a:latin typeface="Arial"/>
              <a:ea typeface="Arial"/>
              <a:cs typeface="Arial"/>
              <a:sym typeface="Arial"/>
            </a:endParaRPr>
          </a:p>
          <a:p>
            <a:pPr indent="0" lvl="0" marL="0" rtl="0" algn="l">
              <a:spcBef>
                <a:spcPts val="1600"/>
              </a:spcBef>
              <a:spcAft>
                <a:spcPts val="0"/>
              </a:spcAft>
              <a:buNone/>
            </a:pPr>
            <a:r>
              <a:t/>
            </a:r>
            <a:endParaRPr b="1" sz="2000">
              <a:solidFill>
                <a:srgbClr val="000000"/>
              </a:solidFill>
              <a:latin typeface="Arial"/>
              <a:ea typeface="Arial"/>
              <a:cs typeface="Arial"/>
              <a:sym typeface="Arial"/>
            </a:endParaRPr>
          </a:p>
          <a:p>
            <a:pPr indent="0" lvl="0" marL="0" rtl="0" algn="l">
              <a:spcBef>
                <a:spcPts val="1600"/>
              </a:spcBef>
              <a:spcAft>
                <a:spcPts val="0"/>
              </a:spcAft>
              <a:buNone/>
            </a:pPr>
            <a:r>
              <a:t/>
            </a:r>
            <a:endParaRPr b="1" sz="2000">
              <a:solidFill>
                <a:srgbClr val="000000"/>
              </a:solidFill>
              <a:latin typeface="Arial"/>
              <a:ea typeface="Arial"/>
              <a:cs typeface="Arial"/>
              <a:sym typeface="Arial"/>
            </a:endParaRPr>
          </a:p>
          <a:p>
            <a:pPr indent="0" lvl="0" marL="0" rtl="0" algn="l">
              <a:spcBef>
                <a:spcPts val="1600"/>
              </a:spcBef>
              <a:spcAft>
                <a:spcPts val="0"/>
              </a:spcAft>
              <a:buNone/>
            </a:pPr>
            <a:r>
              <a:t/>
            </a:r>
            <a:endParaRPr b="1" sz="2000">
              <a:solidFill>
                <a:srgbClr val="000000"/>
              </a:solidFill>
              <a:latin typeface="Arial"/>
              <a:ea typeface="Arial"/>
              <a:cs typeface="Arial"/>
              <a:sym typeface="Arial"/>
            </a:endParaRPr>
          </a:p>
          <a:p>
            <a:pPr indent="0" lvl="0" marL="457200" rtl="0" algn="ctr">
              <a:spcBef>
                <a:spcPts val="1600"/>
              </a:spcBef>
              <a:spcAft>
                <a:spcPts val="1600"/>
              </a:spcAft>
              <a:buNone/>
            </a:pPr>
            <a:br>
              <a:rPr lang="en"/>
            </a:br>
            <a:endParaRPr/>
          </a:p>
        </p:txBody>
      </p:sp>
      <p:grpSp>
        <p:nvGrpSpPr>
          <p:cNvPr id="185" name="Google Shape;185;p33"/>
          <p:cNvGrpSpPr/>
          <p:nvPr/>
        </p:nvGrpSpPr>
        <p:grpSpPr>
          <a:xfrm>
            <a:off x="469925" y="907700"/>
            <a:ext cx="2525225" cy="3604550"/>
            <a:chOff x="469925" y="907700"/>
            <a:chExt cx="2525225" cy="3604550"/>
          </a:xfrm>
        </p:grpSpPr>
        <p:pic>
          <p:nvPicPr>
            <p:cNvPr id="186" name="Google Shape;186;p33"/>
            <p:cNvPicPr preferRelativeResize="0"/>
            <p:nvPr/>
          </p:nvPicPr>
          <p:blipFill>
            <a:blip r:embed="rId3">
              <a:alphaModFix/>
            </a:blip>
            <a:stretch>
              <a:fillRect/>
            </a:stretch>
          </p:blipFill>
          <p:spPr>
            <a:xfrm>
              <a:off x="565700" y="907700"/>
              <a:ext cx="2429450" cy="2429450"/>
            </a:xfrm>
            <a:prstGeom prst="rect">
              <a:avLst/>
            </a:prstGeom>
            <a:noFill/>
            <a:ln cap="flat" cmpd="sng" w="19050">
              <a:solidFill>
                <a:schemeClr val="dk2"/>
              </a:solidFill>
              <a:prstDash val="solid"/>
              <a:round/>
              <a:headEnd len="sm" w="sm" type="none"/>
              <a:tailEnd len="sm" w="sm" type="none"/>
            </a:ln>
          </p:spPr>
        </p:pic>
        <p:sp>
          <p:nvSpPr>
            <p:cNvPr id="187" name="Google Shape;187;p33"/>
            <p:cNvSpPr txBox="1"/>
            <p:nvPr/>
          </p:nvSpPr>
          <p:spPr>
            <a:xfrm>
              <a:off x="470025" y="3337150"/>
              <a:ext cx="2525100" cy="409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900">
                  <a:latin typeface="Times New Roman"/>
                  <a:ea typeface="Times New Roman"/>
                  <a:cs typeface="Times New Roman"/>
                  <a:sym typeface="Times New Roman"/>
                </a:rPr>
                <a:t>Vebashini </a:t>
              </a:r>
              <a:r>
                <a:rPr b="1" lang="en" sz="1900">
                  <a:highlight>
                    <a:schemeClr val="lt1"/>
                  </a:highlight>
                  <a:latin typeface="Times New Roman"/>
                  <a:ea typeface="Times New Roman"/>
                  <a:cs typeface="Times New Roman"/>
                  <a:sym typeface="Times New Roman"/>
                </a:rPr>
                <a:t>Naidoo </a:t>
              </a:r>
              <a:endParaRPr b="1" sz="1900">
                <a:highlight>
                  <a:schemeClr val="lt1"/>
                </a:highlight>
                <a:latin typeface="Times New Roman"/>
                <a:ea typeface="Times New Roman"/>
                <a:cs typeface="Times New Roman"/>
                <a:sym typeface="Times New Roman"/>
              </a:endParaRPr>
            </a:p>
            <a:p>
              <a:pPr indent="0" lvl="0" marL="0" rtl="0" algn="l">
                <a:lnSpc>
                  <a:spcPct val="115000"/>
                </a:lnSpc>
                <a:spcBef>
                  <a:spcPts val="1600"/>
                </a:spcBef>
                <a:spcAft>
                  <a:spcPts val="1600"/>
                </a:spcAft>
                <a:buNone/>
              </a:pPr>
              <a:r>
                <a:t/>
              </a:r>
              <a:endParaRPr sz="2000">
                <a:highlight>
                  <a:schemeClr val="lt1"/>
                </a:highlight>
                <a:latin typeface="Times New Roman"/>
                <a:ea typeface="Times New Roman"/>
                <a:cs typeface="Times New Roman"/>
                <a:sym typeface="Times New Roman"/>
              </a:endParaRPr>
            </a:p>
          </p:txBody>
        </p:sp>
        <p:sp>
          <p:nvSpPr>
            <p:cNvPr id="188" name="Google Shape;188;p33"/>
            <p:cNvSpPr/>
            <p:nvPr/>
          </p:nvSpPr>
          <p:spPr>
            <a:xfrm>
              <a:off x="469925" y="3746950"/>
              <a:ext cx="2525100" cy="765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sz="1800">
                  <a:latin typeface="Times New Roman"/>
                  <a:ea typeface="Times New Roman"/>
                  <a:cs typeface="Times New Roman"/>
                  <a:sym typeface="Times New Roman"/>
                </a:rPr>
                <a:t>R-Ladies Johannesburg organizer</a:t>
              </a:r>
              <a:endParaRPr sz="1800"/>
            </a:p>
          </p:txBody>
        </p:sp>
      </p:grpSp>
      <p:grpSp>
        <p:nvGrpSpPr>
          <p:cNvPr id="189" name="Google Shape;189;p33"/>
          <p:cNvGrpSpPr/>
          <p:nvPr/>
        </p:nvGrpSpPr>
        <p:grpSpPr>
          <a:xfrm>
            <a:off x="5276300" y="907700"/>
            <a:ext cx="2964600" cy="3409850"/>
            <a:chOff x="5276300" y="907700"/>
            <a:chExt cx="2964600" cy="3409850"/>
          </a:xfrm>
        </p:grpSpPr>
        <p:pic>
          <p:nvPicPr>
            <p:cNvPr id="190" name="Google Shape;190;p33"/>
            <p:cNvPicPr preferRelativeResize="0"/>
            <p:nvPr/>
          </p:nvPicPr>
          <p:blipFill>
            <a:blip r:embed="rId4">
              <a:alphaModFix/>
            </a:blip>
            <a:stretch>
              <a:fillRect/>
            </a:stretch>
          </p:blipFill>
          <p:spPr>
            <a:xfrm>
              <a:off x="5543875" y="907700"/>
              <a:ext cx="2429450" cy="2429450"/>
            </a:xfrm>
            <a:prstGeom prst="rect">
              <a:avLst/>
            </a:prstGeom>
            <a:noFill/>
            <a:ln cap="flat" cmpd="sng" w="19050">
              <a:solidFill>
                <a:schemeClr val="dk2"/>
              </a:solidFill>
              <a:prstDash val="solid"/>
              <a:round/>
              <a:headEnd len="sm" w="sm" type="none"/>
              <a:tailEnd len="sm" w="sm" type="none"/>
            </a:ln>
          </p:spPr>
        </p:pic>
        <p:sp>
          <p:nvSpPr>
            <p:cNvPr id="191" name="Google Shape;191;p33"/>
            <p:cNvSpPr txBox="1"/>
            <p:nvPr/>
          </p:nvSpPr>
          <p:spPr>
            <a:xfrm>
              <a:off x="5276300" y="3340150"/>
              <a:ext cx="2690400" cy="48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latin typeface="Times New Roman"/>
                  <a:ea typeface="Times New Roman"/>
                  <a:cs typeface="Times New Roman"/>
                  <a:sym typeface="Times New Roman"/>
                </a:rPr>
                <a:t>Paloma Rojas - Saunero</a:t>
              </a:r>
              <a:endParaRPr b="1" sz="1900">
                <a:latin typeface="Times New Roman"/>
                <a:ea typeface="Times New Roman"/>
                <a:cs typeface="Times New Roman"/>
                <a:sym typeface="Times New Roman"/>
              </a:endParaRPr>
            </a:p>
            <a:p>
              <a:pPr indent="0" lvl="0" marL="0" rtl="0" algn="l">
                <a:spcBef>
                  <a:spcPts val="0"/>
                </a:spcBef>
                <a:spcAft>
                  <a:spcPts val="0"/>
                </a:spcAft>
                <a:buNone/>
              </a:pPr>
              <a:r>
                <a:t/>
              </a:r>
              <a:endParaRPr sz="2000"/>
            </a:p>
            <a:p>
              <a:pPr indent="0" lvl="0" marL="0" rtl="0" algn="l">
                <a:lnSpc>
                  <a:spcPct val="115000"/>
                </a:lnSpc>
                <a:spcBef>
                  <a:spcPts val="0"/>
                </a:spcBef>
                <a:spcAft>
                  <a:spcPts val="1600"/>
                </a:spcAft>
                <a:buNone/>
              </a:pPr>
              <a:r>
                <a:t/>
              </a:r>
              <a:endParaRPr sz="2000"/>
            </a:p>
          </p:txBody>
        </p:sp>
        <p:sp>
          <p:nvSpPr>
            <p:cNvPr id="192" name="Google Shape;192;p33"/>
            <p:cNvSpPr/>
            <p:nvPr/>
          </p:nvSpPr>
          <p:spPr>
            <a:xfrm flipH="1">
              <a:off x="5276300" y="3830350"/>
              <a:ext cx="2964600" cy="487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sz="1800">
                  <a:latin typeface="Times New Roman"/>
                  <a:ea typeface="Times New Roman"/>
                  <a:cs typeface="Times New Roman"/>
                  <a:sym typeface="Times New Roman"/>
                </a:rPr>
                <a:t>R-Ladies Rotterdam organizer</a:t>
              </a:r>
              <a:endParaRPr sz="1800">
                <a:latin typeface="Times New Roman"/>
                <a:ea typeface="Times New Roman"/>
                <a:cs typeface="Times New Roman"/>
                <a:sym typeface="Times New Roman"/>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ral">
  <a:themeElements>
    <a:clrScheme name="Coral">
      <a:dk1>
        <a:srgbClr val="88398A"/>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