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La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Lato-boldItalic.fntdata"/><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276900"/>
            <a:ext cx="5737849" cy="3866600"/>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1977402" cy="1446601"/>
          </a:xfrm>
          <a:prstGeom prst="rect">
            <a:avLst/>
          </a:prstGeom>
          <a:noFill/>
          <a:ln>
            <a:noFill/>
          </a:ln>
        </p:spPr>
      </p:pic>
      <p:sp>
        <p:nvSpPr>
          <p:cNvPr id="56" name="Google Shape;56;p13"/>
          <p:cNvSpPr txBox="1"/>
          <p:nvPr/>
        </p:nvSpPr>
        <p:spPr>
          <a:xfrm>
            <a:off x="1977400" y="557500"/>
            <a:ext cx="4457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Lato"/>
                <a:ea typeface="Lato"/>
                <a:cs typeface="Lato"/>
                <a:sym typeface="Lato"/>
              </a:rPr>
              <a:t>MODELLING RESULT</a:t>
            </a:r>
            <a:endParaRPr b="1" sz="2200">
              <a:latin typeface="Lato"/>
              <a:ea typeface="Lato"/>
              <a:cs typeface="Lato"/>
              <a:sym typeface="Lato"/>
            </a:endParaRPr>
          </a:p>
        </p:txBody>
      </p:sp>
      <p:sp>
        <p:nvSpPr>
          <p:cNvPr id="57" name="Google Shape;57;p13"/>
          <p:cNvSpPr txBox="1"/>
          <p:nvPr/>
        </p:nvSpPr>
        <p:spPr>
          <a:xfrm>
            <a:off x="5280675" y="1734100"/>
            <a:ext cx="38634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latin typeface="Lato"/>
                <a:ea typeface="Lato"/>
                <a:cs typeface="Lato"/>
                <a:sym typeface="Lato"/>
              </a:rPr>
              <a:t>From the feature importance chart it can be deduced that the features influencing customers to complete their booking is the route(i.e the route taken from the booking origin to the destination) and the flight hour (i,e the hour the flight depart)</a:t>
            </a:r>
            <a:endParaRPr sz="1500">
              <a:latin typeface="Lato"/>
              <a:ea typeface="Lato"/>
              <a:cs typeface="Lato"/>
              <a:sym typeface="Lato"/>
            </a:endParaRPr>
          </a:p>
          <a:p>
            <a:pPr indent="0" lvl="0" marL="0" rtl="0" algn="l">
              <a:lnSpc>
                <a:spcPct val="150000"/>
              </a:lnSpc>
              <a:spcBef>
                <a:spcPts val="0"/>
              </a:spcBef>
              <a:spcAft>
                <a:spcPts val="0"/>
              </a:spcAft>
              <a:buNone/>
            </a:pPr>
            <a:r>
              <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The model also has an accuracy of 93% after undergoing cross-validation.</a:t>
            </a:r>
            <a:endParaRPr sz="15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