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Canva Sans Bold" charset="1" panose="020B0803030501040103"/>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4" t="0" r="-2204" b="0"/>
            </a:stretch>
          </a:blipFill>
        </p:spPr>
      </p:sp>
      <p:sp>
        <p:nvSpPr>
          <p:cNvPr name="Freeform 3" id="3"/>
          <p:cNvSpPr/>
          <p:nvPr/>
        </p:nvSpPr>
        <p:spPr>
          <a:xfrm flipH="true" flipV="false" rot="0">
            <a:off x="13809790" y="0"/>
            <a:ext cx="4478210" cy="3525572"/>
          </a:xfrm>
          <a:custGeom>
            <a:avLst/>
            <a:gdLst/>
            <a:ahLst/>
            <a:cxnLst/>
            <a:rect r="r" b="b" t="t" l="l"/>
            <a:pathLst>
              <a:path h="3525572" w="4478210">
                <a:moveTo>
                  <a:pt x="4478210" y="0"/>
                </a:moveTo>
                <a:lnTo>
                  <a:pt x="0" y="0"/>
                </a:lnTo>
                <a:lnTo>
                  <a:pt x="0" y="3525572"/>
                </a:lnTo>
                <a:lnTo>
                  <a:pt x="4478210" y="3525572"/>
                </a:lnTo>
                <a:lnTo>
                  <a:pt x="447821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false" rot="0">
            <a:off x="13809790" y="5826116"/>
            <a:ext cx="4478210" cy="4478210"/>
          </a:xfrm>
          <a:custGeom>
            <a:avLst/>
            <a:gdLst/>
            <a:ahLst/>
            <a:cxnLst/>
            <a:rect r="r" b="b" t="t" l="l"/>
            <a:pathLst>
              <a:path h="4478210" w="4478210">
                <a:moveTo>
                  <a:pt x="4478210" y="0"/>
                </a:moveTo>
                <a:lnTo>
                  <a:pt x="0" y="0"/>
                </a:lnTo>
                <a:lnTo>
                  <a:pt x="0" y="4478210"/>
                </a:lnTo>
                <a:lnTo>
                  <a:pt x="4478210" y="4478210"/>
                </a:lnTo>
                <a:lnTo>
                  <a:pt x="447821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1028700" y="1153821"/>
            <a:ext cx="14282659" cy="1739901"/>
          </a:xfrm>
          <a:prstGeom prst="rect">
            <a:avLst/>
          </a:prstGeom>
        </p:spPr>
        <p:txBody>
          <a:bodyPr anchor="t" rtlCol="false" tIns="0" lIns="0" bIns="0" rIns="0">
            <a:spAutoFit/>
          </a:bodyPr>
          <a:lstStyle/>
          <a:p>
            <a:pPr algn="ctr">
              <a:lnSpc>
                <a:spcPts val="6999"/>
              </a:lnSpc>
            </a:pPr>
            <a:r>
              <a:rPr lang="en-US" sz="4999">
                <a:solidFill>
                  <a:srgbClr val="000000"/>
                </a:solidFill>
                <a:latin typeface="Canva Sans Bold"/>
              </a:rPr>
              <a:t>YouTube Songs Analysis Report (2010-2023)</a:t>
            </a:r>
          </a:p>
          <a:p>
            <a:pPr algn="ctr">
              <a:lnSpc>
                <a:spcPts val="6999"/>
              </a:lnSpc>
              <a:spcBef>
                <a:spcPct val="0"/>
              </a:spcBef>
            </a:pPr>
          </a:p>
        </p:txBody>
      </p:sp>
      <p:sp>
        <p:nvSpPr>
          <p:cNvPr name="TextBox 6" id="6"/>
          <p:cNvSpPr txBox="true"/>
          <p:nvPr/>
        </p:nvSpPr>
        <p:spPr>
          <a:xfrm rot="0">
            <a:off x="0" y="2480972"/>
            <a:ext cx="18017289" cy="4203700"/>
          </a:xfrm>
          <a:prstGeom prst="rect">
            <a:avLst/>
          </a:prstGeom>
        </p:spPr>
        <p:txBody>
          <a:bodyPr anchor="t" rtlCol="false" tIns="0" lIns="0" bIns="0" rIns="0">
            <a:spAutoFit/>
          </a:bodyPr>
          <a:lstStyle/>
          <a:p>
            <a:pPr algn="ctr">
              <a:lnSpc>
                <a:spcPts val="5599"/>
              </a:lnSpc>
            </a:pPr>
            <a:r>
              <a:rPr lang="en-US" sz="3999">
                <a:solidFill>
                  <a:srgbClr val="000000"/>
                </a:solidFill>
                <a:latin typeface="Canva Sans Bold"/>
              </a:rPr>
              <a:t>Executive Summary</a:t>
            </a:r>
          </a:p>
          <a:p>
            <a:pPr algn="ctr">
              <a:lnSpc>
                <a:spcPts val="5599"/>
              </a:lnSpc>
              <a:spcBef>
                <a:spcPct val="0"/>
              </a:spcBef>
            </a:pPr>
            <a:r>
              <a:rPr lang="en-US" sz="3999">
                <a:solidFill>
                  <a:srgbClr val="000000"/>
                </a:solidFill>
                <a:latin typeface="Canva Sans Bold"/>
              </a:rPr>
              <a:t>This report examines the performance of the top songs on YouTube from 2010 to 2023, focusing on key metrics such as likes, views, and comments. The analysis aims to provide insights into the factors contributing to the success of these songs and offer recommendations for content optimization.</a:t>
            </a:r>
          </a:p>
        </p:txBody>
      </p:sp>
      <p:sp>
        <p:nvSpPr>
          <p:cNvPr name="TextBox 7" id="7"/>
          <p:cNvSpPr txBox="true"/>
          <p:nvPr/>
        </p:nvSpPr>
        <p:spPr>
          <a:xfrm rot="0">
            <a:off x="5237807" y="7989021"/>
            <a:ext cx="7812385" cy="695961"/>
          </a:xfrm>
          <a:prstGeom prst="rect">
            <a:avLst/>
          </a:prstGeom>
        </p:spPr>
        <p:txBody>
          <a:bodyPr anchor="t" rtlCol="false" tIns="0" lIns="0" bIns="0" rIns="0">
            <a:spAutoFit/>
          </a:bodyPr>
          <a:lstStyle/>
          <a:p>
            <a:pPr algn="ctr">
              <a:lnSpc>
                <a:spcPts val="5739"/>
              </a:lnSpc>
              <a:spcBef>
                <a:spcPct val="0"/>
              </a:spcBef>
            </a:pPr>
            <a:r>
              <a:rPr lang="en-US" sz="4099">
                <a:solidFill>
                  <a:srgbClr val="000000"/>
                </a:solidFill>
                <a:latin typeface="Canva Sans Bold"/>
              </a:rPr>
              <a:t>By Adebisi Olanrewaju Kazeem</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0" y="1588335"/>
            <a:ext cx="18288000" cy="4753903"/>
          </a:xfrm>
          <a:prstGeom prst="rect">
            <a:avLst/>
          </a:prstGeom>
        </p:spPr>
        <p:txBody>
          <a:bodyPr anchor="t" rtlCol="false" tIns="0" lIns="0" bIns="0" rIns="0">
            <a:spAutoFit/>
          </a:bodyPr>
          <a:lstStyle/>
          <a:p>
            <a:pPr algn="ctr">
              <a:lnSpc>
                <a:spcPts val="7348"/>
              </a:lnSpc>
            </a:pPr>
            <a:r>
              <a:rPr lang="en-US" sz="5248">
                <a:solidFill>
                  <a:srgbClr val="000000"/>
                </a:solidFill>
                <a:latin typeface="Canva Sans Bold"/>
              </a:rPr>
              <a:t>5. Consistent Promotion:</a:t>
            </a:r>
          </a:p>
          <a:p>
            <a:pPr algn="ctr">
              <a:lnSpc>
                <a:spcPts val="6123"/>
              </a:lnSpc>
            </a:pPr>
          </a:p>
          <a:p>
            <a:pPr algn="ctr">
              <a:lnSpc>
                <a:spcPts val="6123"/>
              </a:lnSpc>
              <a:spcBef>
                <a:spcPct val="0"/>
              </a:spcBef>
            </a:pPr>
            <a:r>
              <a:rPr lang="en-US" sz="4374">
                <a:solidFill>
                  <a:srgbClr val="000000"/>
                </a:solidFill>
                <a:latin typeface="Canva Sans Bold"/>
              </a:rPr>
              <a:t>    Regularly promoting songs through social media, collaborations, and live performances can maintain interest and attract new viewers. Effective promotion strategies have helped songs like "High Rated Gabru" achieve significant engagement.</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40632" y="1558256"/>
            <a:ext cx="18047368" cy="5630239"/>
          </a:xfrm>
          <a:prstGeom prst="rect">
            <a:avLst/>
          </a:prstGeom>
        </p:spPr>
        <p:txBody>
          <a:bodyPr anchor="t" rtlCol="false" tIns="0" lIns="0" bIns="0" rIns="0">
            <a:spAutoFit/>
          </a:bodyPr>
          <a:lstStyle/>
          <a:p>
            <a:pPr algn="ctr">
              <a:lnSpc>
                <a:spcPts val="7261"/>
              </a:lnSpc>
            </a:pPr>
            <a:r>
              <a:rPr lang="en-US" sz="5187">
                <a:solidFill>
                  <a:srgbClr val="000000"/>
                </a:solidFill>
                <a:latin typeface="Canva Sans Bold"/>
              </a:rPr>
              <a:t>6. Utilize Analytics:</a:t>
            </a:r>
          </a:p>
          <a:p>
            <a:pPr algn="ctr">
              <a:lnSpc>
                <a:spcPts val="6281"/>
              </a:lnSpc>
            </a:pPr>
          </a:p>
          <a:p>
            <a:pPr algn="ctr">
              <a:lnSpc>
                <a:spcPts val="6281"/>
              </a:lnSpc>
            </a:pPr>
          </a:p>
          <a:p>
            <a:pPr algn="ctr">
              <a:lnSpc>
                <a:spcPts val="6281"/>
              </a:lnSpc>
              <a:spcBef>
                <a:spcPct val="0"/>
              </a:spcBef>
            </a:pPr>
            <a:r>
              <a:rPr lang="en-US" sz="4487">
                <a:solidFill>
                  <a:srgbClr val="000000"/>
                </a:solidFill>
                <a:latin typeface="Canva Sans Bold"/>
              </a:rPr>
              <a:t>  Continuously monitor performance metrics to understand what works and adapt strategies accordingly. Analyzing viewer demographics, peak viewing times, and engagement patterns can provide valuable insights for future content.</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0" y="1629443"/>
            <a:ext cx="18288000" cy="6428741"/>
          </a:xfrm>
          <a:prstGeom prst="rect">
            <a:avLst/>
          </a:prstGeom>
        </p:spPr>
        <p:txBody>
          <a:bodyPr anchor="t" rtlCol="false" tIns="0" lIns="0" bIns="0" rIns="0">
            <a:spAutoFit/>
          </a:bodyPr>
          <a:lstStyle/>
          <a:p>
            <a:pPr algn="ctr">
              <a:lnSpc>
                <a:spcPts val="7839"/>
              </a:lnSpc>
            </a:pPr>
            <a:r>
              <a:rPr lang="en-US" sz="5599">
                <a:solidFill>
                  <a:srgbClr val="000000"/>
                </a:solidFill>
                <a:latin typeface="Canva Sans Bold"/>
              </a:rPr>
              <a:t>Conclusion</a:t>
            </a:r>
          </a:p>
          <a:p>
            <a:pPr algn="ctr">
              <a:lnSpc>
                <a:spcPts val="7839"/>
              </a:lnSpc>
            </a:pPr>
          </a:p>
          <a:p>
            <a:pPr algn="ctr">
              <a:lnSpc>
                <a:spcPts val="5879"/>
              </a:lnSpc>
              <a:spcBef>
                <a:spcPct val="0"/>
              </a:spcBef>
            </a:pPr>
            <a:r>
              <a:rPr lang="en-US" sz="4199">
                <a:solidFill>
                  <a:srgbClr val="000000"/>
                </a:solidFill>
                <a:latin typeface="Canva Sans Bold"/>
              </a:rPr>
              <a:t>This analysis highlights the importance of emotional content, high production quality, popular artist collaborations, audience engagement, and consistent promotion in optimizing the success of songs on YouTube. Implementing these recommendations can help maximize views, likes, and comments, ultimately enhancing the overall impact and reach of musical content.</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0" y="962025"/>
            <a:ext cx="18288000" cy="9330690"/>
          </a:xfrm>
          <a:prstGeom prst="rect">
            <a:avLst/>
          </a:prstGeom>
        </p:spPr>
        <p:txBody>
          <a:bodyPr anchor="t" rtlCol="false" tIns="0" lIns="0" bIns="0" rIns="0">
            <a:spAutoFit/>
          </a:bodyPr>
          <a:lstStyle/>
          <a:p>
            <a:pPr algn="ctr">
              <a:lnSpc>
                <a:spcPts val="5039"/>
              </a:lnSpc>
            </a:pPr>
            <a:r>
              <a:rPr lang="en-US" sz="3599">
                <a:solidFill>
                  <a:srgbClr val="000000"/>
                </a:solidFill>
                <a:latin typeface="Canva Sans Bold"/>
              </a:rPr>
              <a:t>Key Findings</a:t>
            </a:r>
          </a:p>
          <a:p>
            <a:pPr algn="ctr">
              <a:lnSpc>
                <a:spcPts val="4060"/>
              </a:lnSpc>
            </a:pPr>
          </a:p>
          <a:p>
            <a:pPr algn="ctr">
              <a:lnSpc>
                <a:spcPts val="4060"/>
              </a:lnSpc>
            </a:pPr>
            <a:r>
              <a:rPr lang="en-US" sz="2900">
                <a:solidFill>
                  <a:srgbClr val="000000"/>
                </a:solidFill>
                <a:latin typeface="Canva Sans Bold"/>
              </a:rPr>
              <a:t>1. Top 5 Songs by Likes:*</a:t>
            </a:r>
          </a:p>
          <a:p>
            <a:pPr algn="ctr">
              <a:lnSpc>
                <a:spcPts val="4060"/>
              </a:lnSpc>
            </a:pPr>
          </a:p>
          <a:p>
            <a:pPr algn="ctr">
              <a:lnSpc>
                <a:spcPts val="4060"/>
              </a:lnSpc>
            </a:pPr>
            <a:r>
              <a:rPr lang="en-US" sz="2900">
                <a:solidFill>
                  <a:srgbClr val="000000"/>
                </a:solidFill>
                <a:latin typeface="Canva Sans Bold"/>
              </a:rPr>
              <a:t>   * Vaaste* by Dhavni Bhanushali, Tanishk Bagchi, Nikhil D, Bhusan Kumar, Radhika Rao, and Vinay Sapru: 12.8 million likes.</a:t>
            </a:r>
          </a:p>
          <a:p>
            <a:pPr algn="ctr">
              <a:lnSpc>
                <a:spcPts val="4060"/>
              </a:lnSpc>
            </a:pPr>
          </a:p>
          <a:p>
            <a:pPr algn="ctr">
              <a:lnSpc>
                <a:spcPts val="4060"/>
              </a:lnSpc>
            </a:pPr>
            <a:r>
              <a:rPr lang="en-US" sz="2900">
                <a:solidFill>
                  <a:srgbClr val="000000"/>
                </a:solidFill>
                <a:latin typeface="Canva Sans Bold"/>
              </a:rPr>
              <a:t>    * Lut Gaye* by Emraan Hashmi, Yukti, Jubin Nautiyal, Tanishk Bagchi, Manoj Muntashir, Bhushan Kumar, Radhika-Vinay: 10.7 million likes.</a:t>
            </a:r>
          </a:p>
          <a:p>
            <a:pPr algn="ctr">
              <a:lnSpc>
                <a:spcPts val="4060"/>
              </a:lnSpc>
            </a:pPr>
          </a:p>
          <a:p>
            <a:pPr algn="ctr">
              <a:lnSpc>
                <a:spcPts val="4060"/>
              </a:lnSpc>
            </a:pPr>
            <a:r>
              <a:rPr lang="en-US" sz="2900">
                <a:solidFill>
                  <a:srgbClr val="000000"/>
                </a:solidFill>
                <a:latin typeface="Canva Sans Bold"/>
              </a:rPr>
              <a:t>    * Khairiyat (Bonus Track)* by Sushant Singh Rajput, Shraddha Kapoor, Pritam, Amitabh Bhattacharya, Arijit Singh: 7.1 million likes.</a:t>
            </a:r>
          </a:p>
          <a:p>
            <a:pPr algn="ctr">
              <a:lnSpc>
                <a:spcPts val="4060"/>
              </a:lnSpc>
            </a:pPr>
          </a:p>
          <a:p>
            <a:pPr algn="ctr">
              <a:lnSpc>
                <a:spcPts val="4060"/>
              </a:lnSpc>
            </a:pPr>
            <a:r>
              <a:rPr lang="en-US" sz="2900">
                <a:solidFill>
                  <a:srgbClr val="000000"/>
                </a:solidFill>
                <a:latin typeface="Canva Sans Bold"/>
              </a:rPr>
              <a:t>   * Humnava Mere* by Jubin Nautiyal, Manoj Muntashir, Rocky-Shiv, Bhushan Kumar: 6.4 million likes.</a:t>
            </a:r>
          </a:p>
          <a:p>
            <a:pPr algn="ctr">
              <a:lnSpc>
                <a:spcPts val="4060"/>
              </a:lnSpc>
            </a:pPr>
          </a:p>
          <a:p>
            <a:pPr algn="ctr">
              <a:lnSpc>
                <a:spcPts val="4060"/>
              </a:lnSpc>
            </a:pPr>
            <a:r>
              <a:rPr lang="en-US" sz="2900">
                <a:solidFill>
                  <a:srgbClr val="000000"/>
                </a:solidFill>
                <a:latin typeface="Canva Sans Bold"/>
              </a:rPr>
              <a:t>   * Saiyan Ji* by Yo Yo Honey Singh, Neha Kakkar, Nushrratt Bharuccha, Lil G, Hommie D, Mihir G, Bhushan Kumar: 6.4 million likes.</a:t>
            </a:r>
          </a:p>
          <a:p>
            <a:pPr algn="ctr">
              <a:lnSpc>
                <a:spcPts val="3780"/>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0" y="971550"/>
            <a:ext cx="18288000" cy="8665210"/>
          </a:xfrm>
          <a:prstGeom prst="rect">
            <a:avLst/>
          </a:prstGeom>
        </p:spPr>
        <p:txBody>
          <a:bodyPr anchor="t" rtlCol="false" tIns="0" lIns="0" bIns="0" rIns="0">
            <a:spAutoFit/>
          </a:bodyPr>
          <a:lstStyle/>
          <a:p>
            <a:pPr algn="ctr">
              <a:lnSpc>
                <a:spcPts val="4340"/>
              </a:lnSpc>
            </a:pPr>
            <a:r>
              <a:rPr lang="en-US" sz="3100">
                <a:solidFill>
                  <a:srgbClr val="000000"/>
                </a:solidFill>
                <a:latin typeface="Canva Sans Bold"/>
              </a:rPr>
              <a:t>2. Top 5 Songs by Views:</a:t>
            </a:r>
          </a:p>
          <a:p>
            <a:pPr algn="ctr">
              <a:lnSpc>
                <a:spcPts val="4340"/>
              </a:lnSpc>
            </a:pPr>
          </a:p>
          <a:p>
            <a:pPr algn="ctr">
              <a:lnSpc>
                <a:spcPts val="4340"/>
              </a:lnSpc>
            </a:pPr>
            <a:r>
              <a:rPr lang="en-US" sz="3100">
                <a:solidFill>
                  <a:srgbClr val="000000"/>
                </a:solidFill>
                <a:latin typeface="Canva Sans Bold"/>
              </a:rPr>
              <a:t>    * Vaaste* by Dhavni Bhanushali, Tanishk Bagchi, Nikhil D, Bhusan Kumar, Radhika Rao, Vinay Sapru: 1.54 billion views.</a:t>
            </a:r>
          </a:p>
          <a:p>
            <a:pPr algn="ctr">
              <a:lnSpc>
                <a:spcPts val="4340"/>
              </a:lnSpc>
            </a:pPr>
          </a:p>
          <a:p>
            <a:pPr algn="ctr">
              <a:lnSpc>
                <a:spcPts val="4340"/>
              </a:lnSpc>
            </a:pPr>
            <a:r>
              <a:rPr lang="en-US" sz="3100">
                <a:solidFill>
                  <a:srgbClr val="000000"/>
                </a:solidFill>
                <a:latin typeface="Canva Sans Bold"/>
              </a:rPr>
              <a:t>   * Lut Gaye* by Emraan Hashmi, Yukti, Jubin Nautiyal, Tanishk Bagchi, Manoj Muntashir, Bhushan Kumar, Radhika-Vinay: 1.33 billion views.</a:t>
            </a:r>
          </a:p>
          <a:p>
            <a:pPr algn="ctr">
              <a:lnSpc>
                <a:spcPts val="4340"/>
              </a:lnSpc>
            </a:pPr>
          </a:p>
          <a:p>
            <a:pPr algn="ctr">
              <a:lnSpc>
                <a:spcPts val="4340"/>
              </a:lnSpc>
            </a:pPr>
            <a:r>
              <a:rPr lang="en-US" sz="3100">
                <a:solidFill>
                  <a:srgbClr val="000000"/>
                </a:solidFill>
                <a:latin typeface="Canva Sans Bold"/>
              </a:rPr>
              <a:t>   * Dilbar* by John Abraham, Nora Fatehi, Tanishk Bagchi, Neha Kakkar, Dhvani, Ikka: 1.26 billion views.</a:t>
            </a:r>
          </a:p>
          <a:p>
            <a:pPr algn="ctr">
              <a:lnSpc>
                <a:spcPts val="4340"/>
              </a:lnSpc>
            </a:pPr>
          </a:p>
          <a:p>
            <a:pPr algn="ctr">
              <a:lnSpc>
                <a:spcPts val="4340"/>
              </a:lnSpc>
            </a:pPr>
            <a:r>
              <a:rPr lang="en-US" sz="3100">
                <a:solidFill>
                  <a:srgbClr val="000000"/>
                </a:solidFill>
                <a:latin typeface="Canva Sans Bold"/>
              </a:rPr>
              <a:t>    * Aankh Marey* by Ranveer Singh, Sara Ali Khan, Tanishk Bagchi, Mika Singh, Neha Kakkar, Kumar S: 1.22 billion views.</a:t>
            </a:r>
          </a:p>
          <a:p>
            <a:pPr algn="ctr">
              <a:lnSpc>
                <a:spcPts val="4340"/>
              </a:lnSpc>
            </a:pPr>
          </a:p>
          <a:p>
            <a:pPr algn="ctr">
              <a:lnSpc>
                <a:spcPts val="4340"/>
              </a:lnSpc>
              <a:spcBef>
                <a:spcPct val="0"/>
              </a:spcBef>
            </a:pPr>
            <a:r>
              <a:rPr lang="en-US" sz="3100">
                <a:solidFill>
                  <a:srgbClr val="000000"/>
                </a:solidFill>
                <a:latin typeface="Canva Sans Bold"/>
              </a:rPr>
              <a:t>   * High Rated Gabru* by Guru Randhawa, Director Gifty, Bhushan Kumar, T-Series: 1.18 billion views</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0" y="971550"/>
            <a:ext cx="18288000" cy="8665210"/>
          </a:xfrm>
          <a:prstGeom prst="rect">
            <a:avLst/>
          </a:prstGeom>
        </p:spPr>
        <p:txBody>
          <a:bodyPr anchor="t" rtlCol="false" tIns="0" lIns="0" bIns="0" rIns="0">
            <a:spAutoFit/>
          </a:bodyPr>
          <a:lstStyle/>
          <a:p>
            <a:pPr algn="ctr">
              <a:lnSpc>
                <a:spcPts val="4340"/>
              </a:lnSpc>
            </a:pPr>
            <a:r>
              <a:rPr lang="en-US" sz="3100">
                <a:solidFill>
                  <a:srgbClr val="000000"/>
                </a:solidFill>
                <a:latin typeface="Canva Sans Bold"/>
              </a:rPr>
              <a:t>3. Top 5 Songs by Comments:</a:t>
            </a:r>
          </a:p>
          <a:p>
            <a:pPr algn="ctr">
              <a:lnSpc>
                <a:spcPts val="4340"/>
              </a:lnSpc>
            </a:pPr>
          </a:p>
          <a:p>
            <a:pPr algn="ctr">
              <a:lnSpc>
                <a:spcPts val="4340"/>
              </a:lnSpc>
            </a:pPr>
            <a:r>
              <a:rPr lang="en-US" sz="3100">
                <a:solidFill>
                  <a:srgbClr val="000000"/>
                </a:solidFill>
                <a:latin typeface="Canva Sans Bold"/>
              </a:rPr>
              <a:t>   * High Rated Gabru* by Guru Randhawa, Director Gifty, Bhushan Kumar, T-Series: 420,000 comments.</a:t>
            </a:r>
          </a:p>
          <a:p>
            <a:pPr algn="ctr">
              <a:lnSpc>
                <a:spcPts val="4340"/>
              </a:lnSpc>
            </a:pPr>
          </a:p>
          <a:p>
            <a:pPr algn="ctr">
              <a:lnSpc>
                <a:spcPts val="4340"/>
              </a:lnSpc>
            </a:pPr>
            <a:r>
              <a:rPr lang="en-US" sz="3100">
                <a:solidFill>
                  <a:srgbClr val="000000"/>
                </a:solidFill>
                <a:latin typeface="Canva Sans Bold"/>
              </a:rPr>
              <a:t>   * Vaaste* by Dhavni Bhanushali, Tanishk Bagchi, Nikhil D, Bhusan Kumar, Radhika Rao, Vinay Sapru: 353,000 comments.</a:t>
            </a:r>
          </a:p>
          <a:p>
            <a:pPr algn="ctr">
              <a:lnSpc>
                <a:spcPts val="4340"/>
              </a:lnSpc>
            </a:pPr>
          </a:p>
          <a:p>
            <a:pPr algn="ctr">
              <a:lnSpc>
                <a:spcPts val="4340"/>
              </a:lnSpc>
            </a:pPr>
            <a:r>
              <a:rPr lang="en-US" sz="3100">
                <a:solidFill>
                  <a:srgbClr val="000000"/>
                </a:solidFill>
                <a:latin typeface="Canva Sans Bold"/>
              </a:rPr>
              <a:t>   * Saiyan Ji* by Yo Yo Honey Singh, Neha Kakkar, Nushrratt Bharuccha, Lil G, Hommie D, Mihir G, Bhushan Kumar: 349,000 comments.</a:t>
            </a:r>
          </a:p>
          <a:p>
            <a:pPr algn="ctr">
              <a:lnSpc>
                <a:spcPts val="4340"/>
              </a:lnSpc>
            </a:pPr>
          </a:p>
          <a:p>
            <a:pPr algn="ctr">
              <a:lnSpc>
                <a:spcPts val="4340"/>
              </a:lnSpc>
            </a:pPr>
            <a:r>
              <a:rPr lang="en-US" sz="3100">
                <a:solidFill>
                  <a:srgbClr val="000000"/>
                </a:solidFill>
                <a:latin typeface="Canva Sans Bold"/>
              </a:rPr>
              <a:t>   * Lut Gaye* by Emraan Hashmi, Yukti, Jubin Nautiyal, Tanishk Bagchi, Manoj Muntashir, Bhushan Kumar, Radhika-Vinay: 339,000 comments.</a:t>
            </a:r>
          </a:p>
          <a:p>
            <a:pPr algn="ctr">
              <a:lnSpc>
                <a:spcPts val="4340"/>
              </a:lnSpc>
            </a:pPr>
          </a:p>
          <a:p>
            <a:pPr algn="ctr">
              <a:lnSpc>
                <a:spcPts val="4340"/>
              </a:lnSpc>
              <a:spcBef>
                <a:spcPct val="0"/>
              </a:spcBef>
            </a:pPr>
            <a:r>
              <a:rPr lang="en-US" sz="3100">
                <a:solidFill>
                  <a:srgbClr val="000000"/>
                </a:solidFill>
                <a:latin typeface="Canva Sans Bold"/>
              </a:rPr>
              <a:t>    * High Rated Gabru* by Guru Randhawa, Director Gifty, Bhushan Kumar, T-Series: 313,000 comments.</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614222" y="914400"/>
            <a:ext cx="18143111" cy="7896972"/>
          </a:xfrm>
          <a:prstGeom prst="rect">
            <a:avLst/>
          </a:prstGeom>
        </p:spPr>
        <p:txBody>
          <a:bodyPr anchor="t" rtlCol="false" tIns="0" lIns="0" bIns="0" rIns="0">
            <a:spAutoFit/>
          </a:bodyPr>
          <a:lstStyle/>
          <a:p>
            <a:pPr algn="ctr">
              <a:lnSpc>
                <a:spcPts val="7833"/>
              </a:lnSpc>
            </a:pPr>
          </a:p>
          <a:p>
            <a:pPr algn="ctr">
              <a:lnSpc>
                <a:spcPts val="7833"/>
              </a:lnSpc>
            </a:pPr>
            <a:r>
              <a:rPr lang="en-US" sz="5595">
                <a:solidFill>
                  <a:srgbClr val="000000"/>
                </a:solidFill>
                <a:latin typeface="Canva Sans Bold"/>
              </a:rPr>
              <a:t>4. Total Metrics:</a:t>
            </a:r>
          </a:p>
          <a:p>
            <a:pPr algn="ctr">
              <a:lnSpc>
                <a:spcPts val="7833"/>
              </a:lnSpc>
            </a:pPr>
          </a:p>
          <a:p>
            <a:pPr algn="ctr">
              <a:lnSpc>
                <a:spcPts val="7833"/>
              </a:lnSpc>
            </a:pPr>
            <a:r>
              <a:rPr lang="en-US" sz="5595">
                <a:solidFill>
                  <a:srgbClr val="000000"/>
                </a:solidFill>
                <a:latin typeface="Canva Sans Bold"/>
              </a:rPr>
              <a:t>   - Total views: 231 billion</a:t>
            </a:r>
          </a:p>
          <a:p>
            <a:pPr algn="ctr">
              <a:lnSpc>
                <a:spcPts val="7833"/>
              </a:lnSpc>
            </a:pPr>
          </a:p>
          <a:p>
            <a:pPr algn="ctr">
              <a:lnSpc>
                <a:spcPts val="7833"/>
              </a:lnSpc>
            </a:pPr>
            <a:r>
              <a:rPr lang="en-US" sz="5595">
                <a:solidFill>
                  <a:srgbClr val="000000"/>
                </a:solidFill>
                <a:latin typeface="Canva Sans Bold"/>
              </a:rPr>
              <a:t>   - Total likes: 2 billion</a:t>
            </a:r>
          </a:p>
          <a:p>
            <a:pPr algn="ctr">
              <a:lnSpc>
                <a:spcPts val="7833"/>
              </a:lnSpc>
            </a:pPr>
          </a:p>
          <a:p>
            <a:pPr algn="ctr">
              <a:lnSpc>
                <a:spcPts val="7833"/>
              </a:lnSpc>
              <a:spcBef>
                <a:spcPct val="0"/>
              </a:spcBef>
            </a:pPr>
            <a:r>
              <a:rPr lang="en-US" sz="5595">
                <a:solidFill>
                  <a:srgbClr val="000000"/>
                </a:solidFill>
                <a:latin typeface="Canva Sans Bold"/>
              </a:rPr>
              <a:t>   - Total comments: 51 million</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938400" y="650875"/>
            <a:ext cx="12411200" cy="679450"/>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Canva Sans Bold"/>
              </a:rPr>
              <a:t>Recommendations for Content Optimization</a:t>
            </a:r>
          </a:p>
        </p:txBody>
      </p:sp>
      <p:sp>
        <p:nvSpPr>
          <p:cNvPr name="TextBox 3" id="3"/>
          <p:cNvSpPr txBox="true"/>
          <p:nvPr/>
        </p:nvSpPr>
        <p:spPr>
          <a:xfrm rot="0">
            <a:off x="0" y="2479675"/>
            <a:ext cx="18077447" cy="5003800"/>
          </a:xfrm>
          <a:prstGeom prst="rect">
            <a:avLst/>
          </a:prstGeom>
        </p:spPr>
        <p:txBody>
          <a:bodyPr anchor="t" rtlCol="false" tIns="0" lIns="0" bIns="0" rIns="0">
            <a:spAutoFit/>
          </a:bodyPr>
          <a:lstStyle/>
          <a:p>
            <a:pPr algn="ctr">
              <a:lnSpc>
                <a:spcPts val="5599"/>
              </a:lnSpc>
            </a:pPr>
          </a:p>
          <a:p>
            <a:pPr algn="ctr">
              <a:lnSpc>
                <a:spcPts val="5739"/>
              </a:lnSpc>
            </a:pPr>
            <a:r>
              <a:rPr lang="en-US" sz="4099">
                <a:solidFill>
                  <a:srgbClr val="000000"/>
                </a:solidFill>
                <a:latin typeface="Canva Sans Bold"/>
              </a:rPr>
              <a:t>1. Focus on Emotional and Relatable Content:</a:t>
            </a:r>
          </a:p>
          <a:p>
            <a:pPr algn="ctr">
              <a:lnSpc>
                <a:spcPts val="5739"/>
              </a:lnSpc>
            </a:pPr>
          </a:p>
          <a:p>
            <a:pPr algn="ctr">
              <a:lnSpc>
                <a:spcPts val="5739"/>
              </a:lnSpc>
            </a:pPr>
            <a:r>
              <a:rPr lang="en-US" sz="4099">
                <a:solidFill>
                  <a:srgbClr val="000000"/>
                </a:solidFill>
                <a:latin typeface="Canva Sans Bold"/>
              </a:rPr>
              <a:t>   Songs that evoke strong emotions or have relatable themes tend to garner more likes and comments. For example, "Vaaste" and "Lut Gaye" are emotional songs that resonate with a wide audience.</a:t>
            </a:r>
          </a:p>
          <a:p>
            <a:pPr algn="ctr">
              <a:lnSpc>
                <a:spcPts val="5599"/>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0" y="2417512"/>
            <a:ext cx="18047368" cy="5143501"/>
          </a:xfrm>
          <a:prstGeom prst="rect">
            <a:avLst/>
          </a:prstGeom>
        </p:spPr>
        <p:txBody>
          <a:bodyPr anchor="t" rtlCol="false" tIns="0" lIns="0" bIns="0" rIns="0">
            <a:spAutoFit/>
          </a:bodyPr>
          <a:lstStyle/>
          <a:p>
            <a:pPr algn="ctr">
              <a:lnSpc>
                <a:spcPts val="7839"/>
              </a:lnSpc>
            </a:pPr>
            <a:r>
              <a:rPr lang="en-US" sz="5599">
                <a:solidFill>
                  <a:srgbClr val="000000"/>
                </a:solidFill>
                <a:latin typeface="Canva Sans Bold"/>
              </a:rPr>
              <a:t>2. Collaborations with Popular Artists:</a:t>
            </a:r>
          </a:p>
          <a:p>
            <a:pPr algn="ctr">
              <a:lnSpc>
                <a:spcPts val="5599"/>
              </a:lnSpc>
            </a:pPr>
          </a:p>
          <a:p>
            <a:pPr algn="ctr">
              <a:lnSpc>
                <a:spcPts val="6859"/>
              </a:lnSpc>
              <a:spcBef>
                <a:spcPct val="0"/>
              </a:spcBef>
            </a:pPr>
            <a:r>
              <a:rPr lang="en-US" sz="4899">
                <a:solidFill>
                  <a:srgbClr val="000000"/>
                </a:solidFill>
                <a:latin typeface="Canva Sans Bold"/>
              </a:rPr>
              <a:t>    Featuring well-known artists like Arijit Singh, Neha Kakkar, and Tanishk Bagchi can significantly boost a song's popularity. Collaborations attract a broader audience and leverage the fan bases of multiple artists.</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490520" y="914400"/>
            <a:ext cx="18778520" cy="5533991"/>
          </a:xfrm>
          <a:prstGeom prst="rect">
            <a:avLst/>
          </a:prstGeom>
        </p:spPr>
        <p:txBody>
          <a:bodyPr anchor="t" rtlCol="false" tIns="0" lIns="0" bIns="0" rIns="0">
            <a:spAutoFit/>
          </a:bodyPr>
          <a:lstStyle/>
          <a:p>
            <a:pPr algn="ctr">
              <a:lnSpc>
                <a:spcPts val="7906"/>
              </a:lnSpc>
            </a:pPr>
            <a:r>
              <a:rPr lang="en-US" sz="5647">
                <a:solidFill>
                  <a:srgbClr val="000000"/>
                </a:solidFill>
                <a:latin typeface="Canva Sans Bold"/>
              </a:rPr>
              <a:t>3. High-Quality Production:</a:t>
            </a:r>
          </a:p>
          <a:p>
            <a:pPr algn="ctr">
              <a:lnSpc>
                <a:spcPts val="7906"/>
              </a:lnSpc>
            </a:pPr>
          </a:p>
          <a:p>
            <a:pPr algn="ctr">
              <a:lnSpc>
                <a:spcPts val="7043"/>
              </a:lnSpc>
              <a:spcBef>
                <a:spcPct val="0"/>
              </a:spcBef>
            </a:pPr>
            <a:r>
              <a:rPr lang="en-US" sz="5031">
                <a:solidFill>
                  <a:srgbClr val="000000"/>
                </a:solidFill>
                <a:latin typeface="Canva Sans Bold"/>
              </a:rPr>
              <a:t>   Investing in high-quality video production and engaging visuals can increase views and audience retention. Songs with appealing music videos, like "Dilbar" and "Aankh Marey," have high view counts.</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0" y="1167230"/>
            <a:ext cx="18288000" cy="5564812"/>
          </a:xfrm>
          <a:prstGeom prst="rect">
            <a:avLst/>
          </a:prstGeom>
        </p:spPr>
        <p:txBody>
          <a:bodyPr anchor="t" rtlCol="false" tIns="0" lIns="0" bIns="0" rIns="0">
            <a:spAutoFit/>
          </a:bodyPr>
          <a:lstStyle/>
          <a:p>
            <a:pPr algn="ctr">
              <a:lnSpc>
                <a:spcPts val="7193"/>
              </a:lnSpc>
            </a:pPr>
            <a:r>
              <a:rPr lang="en-US" sz="5137">
                <a:solidFill>
                  <a:srgbClr val="000000"/>
                </a:solidFill>
                <a:latin typeface="Canva Sans Bold"/>
              </a:rPr>
              <a:t>4. Engagement with Audience:</a:t>
            </a:r>
          </a:p>
          <a:p>
            <a:pPr algn="ctr">
              <a:lnSpc>
                <a:spcPts val="6213"/>
              </a:lnSpc>
            </a:pPr>
          </a:p>
          <a:p>
            <a:pPr algn="ctr">
              <a:lnSpc>
                <a:spcPts val="6213"/>
              </a:lnSpc>
            </a:pPr>
          </a:p>
          <a:p>
            <a:pPr algn="ctr">
              <a:lnSpc>
                <a:spcPts val="6213"/>
              </a:lnSpc>
            </a:pPr>
            <a:r>
              <a:rPr lang="en-US" sz="4437">
                <a:solidFill>
                  <a:srgbClr val="000000"/>
                </a:solidFill>
                <a:latin typeface="Canva Sans Bold"/>
              </a:rPr>
              <a:t>   Encouraging viewers to comment and share their thoughts can drive engagement. Responding to comments and creating interactive content can foster a community around the song.</a:t>
            </a:r>
          </a:p>
          <a:p>
            <a:pPr algn="ctr">
              <a:lnSpc>
                <a:spcPts val="6213"/>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DAGId82vAnc</dc:identifier>
  <dcterms:modified xsi:type="dcterms:W3CDTF">2011-08-01T06:04:30Z</dcterms:modified>
  <cp:revision>1</cp:revision>
  <dc:title>YouTube Songs Analysis Report</dc:title>
</cp:coreProperties>
</file>