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Roboto Medium"/>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edium-bold.fntdata"/><Relationship Id="rId11" Type="http://schemas.openxmlformats.org/officeDocument/2006/relationships/slide" Target="slides/slide6.xml"/><Relationship Id="rId22" Type="http://schemas.openxmlformats.org/officeDocument/2006/relationships/font" Target="fonts/RobotoMedium-boldItalic.fntdata"/><Relationship Id="rId10" Type="http://schemas.openxmlformats.org/officeDocument/2006/relationships/slide" Target="slides/slide5.xml"/><Relationship Id="rId21" Type="http://schemas.openxmlformats.org/officeDocument/2006/relationships/font" Target="fonts/RobotoMedium-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RobotoMedium-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ca6a3bd0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ca6a3bd0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Nsonye is a social impact organization bridging the technology gender-gap gap for Women and Girls across Africa. Through our engaging community and upskilling programs, we provide an entry pathway for Women and Girls to transition into the tech industry, while also providing them with mentorship and resources to ensure their continued growth.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ca6a3bd05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ca6a3bd05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101010"/>
                </a:solidFill>
              </a:rPr>
              <a:t>Lots of resources with no guidance/mentorship: There are lots of resources on the internet for those coming into tech or transitioning into tech but the lack of mentorship makes it difficult for people to know where to start from.</a:t>
            </a:r>
            <a:endParaRPr>
              <a:solidFill>
                <a:srgbClr val="101010"/>
              </a:solidFill>
            </a:endParaRPr>
          </a:p>
          <a:p>
            <a:pPr indent="0" lvl="0" marL="0" rtl="0" algn="l">
              <a:spcBef>
                <a:spcPts val="0"/>
              </a:spcBef>
              <a:spcAft>
                <a:spcPts val="0"/>
              </a:spcAft>
              <a:buClr>
                <a:schemeClr val="dk1"/>
              </a:buClr>
              <a:buSzPts val="1100"/>
              <a:buFont typeface="Arial"/>
              <a:buNone/>
            </a:pPr>
            <a:r>
              <a:rPr lang="en">
                <a:solidFill>
                  <a:srgbClr val="101010"/>
                </a:solidFill>
              </a:rPr>
              <a:t>No structured learning path: since there is lack of mentorship, this makes new techies to be confused and study whatever is seen on the internet.</a:t>
            </a:r>
            <a:endParaRPr>
              <a:solidFill>
                <a:srgbClr val="101010"/>
              </a:solidFill>
            </a:endParaRPr>
          </a:p>
          <a:p>
            <a:pPr indent="0" lvl="0" marL="0" rtl="0" algn="l">
              <a:spcBef>
                <a:spcPts val="0"/>
              </a:spcBef>
              <a:spcAft>
                <a:spcPts val="0"/>
              </a:spcAft>
              <a:buClr>
                <a:srgbClr val="2A3990"/>
              </a:buClr>
              <a:buSzPts val="1100"/>
              <a:buFont typeface="Arial"/>
              <a:buNone/>
            </a:pPr>
            <a:r>
              <a:rPr lang="en">
                <a:solidFill>
                  <a:srgbClr val="101010"/>
                </a:solidFill>
              </a:rPr>
              <a:t>Finance: cost of learning or finding mentors is also a challenge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cb8f5a77e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cb8f5a77e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101010"/>
                </a:solidFill>
              </a:rPr>
              <a:t>Finance 4</a:t>
            </a:r>
            <a:endParaRPr>
              <a:solidFill>
                <a:srgbClr val="101010"/>
              </a:solidFill>
            </a:endParaRPr>
          </a:p>
          <a:p>
            <a:pPr indent="0" lvl="0" marL="0" rtl="0" algn="l">
              <a:spcBef>
                <a:spcPts val="0"/>
              </a:spcBef>
              <a:spcAft>
                <a:spcPts val="0"/>
              </a:spcAft>
              <a:buClr>
                <a:schemeClr val="dk1"/>
              </a:buClr>
              <a:buSzPts val="1100"/>
              <a:buFont typeface="Arial"/>
              <a:buNone/>
            </a:pPr>
            <a:r>
              <a:rPr lang="en">
                <a:solidFill>
                  <a:srgbClr val="101010"/>
                </a:solidFill>
              </a:rPr>
              <a:t>Multiple searches on the internet to get the right material 2 </a:t>
            </a:r>
            <a:endParaRPr>
              <a:solidFill>
                <a:srgbClr val="101010"/>
              </a:solidFill>
            </a:endParaRPr>
          </a:p>
          <a:p>
            <a:pPr indent="0" lvl="0" marL="0" rtl="0" algn="l">
              <a:spcBef>
                <a:spcPts val="0"/>
              </a:spcBef>
              <a:spcAft>
                <a:spcPts val="0"/>
              </a:spcAft>
              <a:buClr>
                <a:schemeClr val="dk1"/>
              </a:buClr>
              <a:buSzPts val="1100"/>
              <a:buFont typeface="Arial"/>
              <a:buNone/>
            </a:pPr>
            <a:r>
              <a:rPr lang="en">
                <a:solidFill>
                  <a:srgbClr val="101010"/>
                </a:solidFill>
              </a:rPr>
              <a:t>Network 2</a:t>
            </a:r>
            <a:endParaRPr>
              <a:solidFill>
                <a:srgbClr val="101010"/>
              </a:solidFill>
            </a:endParaRPr>
          </a:p>
          <a:p>
            <a:pPr indent="0" lvl="0" marL="0" rtl="0" algn="l">
              <a:spcBef>
                <a:spcPts val="0"/>
              </a:spcBef>
              <a:spcAft>
                <a:spcPts val="0"/>
              </a:spcAft>
              <a:buClr>
                <a:schemeClr val="dk1"/>
              </a:buClr>
              <a:buSzPts val="1100"/>
              <a:buFont typeface="Arial"/>
              <a:buNone/>
            </a:pPr>
            <a:r>
              <a:rPr lang="en">
                <a:solidFill>
                  <a:srgbClr val="101010"/>
                </a:solidFill>
              </a:rPr>
              <a:t>No guidance or mentorship 2</a:t>
            </a:r>
            <a:endParaRPr>
              <a:solidFill>
                <a:srgbClr val="101010"/>
              </a:solidFill>
            </a:endParaRPr>
          </a:p>
          <a:p>
            <a:pPr indent="0" lvl="0" marL="0" rtl="0" algn="l">
              <a:spcBef>
                <a:spcPts val="0"/>
              </a:spcBef>
              <a:spcAft>
                <a:spcPts val="0"/>
              </a:spcAft>
              <a:buClr>
                <a:schemeClr val="dk1"/>
              </a:buClr>
              <a:buSzPts val="1100"/>
              <a:buFont typeface="Arial"/>
              <a:buNone/>
            </a:pPr>
            <a:r>
              <a:rPr lang="en">
                <a:solidFill>
                  <a:srgbClr val="101010"/>
                </a:solidFill>
              </a:rPr>
              <a:t>Unstructured Learning Path 1</a:t>
            </a:r>
            <a:endParaRPr>
              <a:solidFill>
                <a:srgbClr val="101010"/>
              </a:solidFill>
            </a:endParaRPr>
          </a:p>
          <a:p>
            <a:pPr indent="0" lvl="0" marL="0" rtl="0" algn="l">
              <a:spcBef>
                <a:spcPts val="0"/>
              </a:spcBef>
              <a:spcAft>
                <a:spcPts val="0"/>
              </a:spcAft>
              <a:buClr>
                <a:schemeClr val="dk1"/>
              </a:buClr>
              <a:buSzPts val="1100"/>
              <a:buFont typeface="Arial"/>
              <a:buNone/>
            </a:pPr>
            <a:r>
              <a:rPr lang="en">
                <a:solidFill>
                  <a:srgbClr val="101010"/>
                </a:solidFill>
              </a:rPr>
              <a:t>Time constraints 1</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cb8f5a77e4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cb8f5a77e4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cb8f5a77e4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cb8f5a77e4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cb8f5a77e4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cb8f5a77e4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cb8f5a77e4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cb8f5a77e4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cb8f5a77e4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cb8f5a77e4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Our heartfelt appreciation goes to the Nsonye Team ( Joyce, Jinanwa, Nkem, Ebube, and Chinasa), our trainers (Gb, Boma, Godswill, and Philip ) and our sponsors,  Global Youth Mobilization and Jobberman, for the resources, time and overall awesomeness.</a:t>
            </a:r>
            <a:endParaRPr>
              <a:solidFill>
                <a:schemeClr val="dk1"/>
              </a:solidFill>
            </a:endParaRPr>
          </a:p>
          <a:p>
            <a:pPr indent="0" lvl="0" marL="3200400" rtl="0" algn="l">
              <a:lnSpc>
                <a:spcPct val="115000"/>
              </a:lnSpc>
              <a:spcBef>
                <a:spcPts val="0"/>
              </a:spcBef>
              <a:spcAft>
                <a:spcPts val="0"/>
              </a:spcAft>
              <a:buClr>
                <a:schemeClr val="dk1"/>
              </a:buClr>
              <a:buSzPts val="1100"/>
              <a:buFont typeface="Arial"/>
              <a:buNone/>
            </a:pPr>
            <a:r>
              <a:rPr lang="en">
                <a:solidFill>
                  <a:schemeClr val="dk1"/>
                </a:solidFill>
              </a:rPr>
              <a:t>Thank you.</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0.png"/><Relationship Id="rId10" Type="http://schemas.openxmlformats.org/officeDocument/2006/relationships/image" Target="../media/image12.png"/><Relationship Id="rId9" Type="http://schemas.openxmlformats.org/officeDocument/2006/relationships/image" Target="../media/image4.jpg"/><Relationship Id="rId5" Type="http://schemas.openxmlformats.org/officeDocument/2006/relationships/image" Target="../media/image16.png"/><Relationship Id="rId6" Type="http://schemas.openxmlformats.org/officeDocument/2006/relationships/image" Target="../media/image11.png"/><Relationship Id="rId7" Type="http://schemas.openxmlformats.org/officeDocument/2006/relationships/image" Target="../media/image5.png"/><Relationship Id="rId8"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3"/>
          <p:cNvPicPr preferRelativeResize="0"/>
          <p:nvPr/>
        </p:nvPicPr>
        <p:blipFill>
          <a:blip r:embed="rId3">
            <a:alphaModFix/>
          </a:blip>
          <a:stretch>
            <a:fillRect/>
          </a:stretch>
        </p:blipFill>
        <p:spPr>
          <a:xfrm>
            <a:off x="0" y="0"/>
            <a:ext cx="9125912" cy="5154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4"/>
          <p:cNvPicPr preferRelativeResize="0"/>
          <p:nvPr/>
        </p:nvPicPr>
        <p:blipFill>
          <a:blip r:embed="rId3">
            <a:alphaModFix/>
          </a:blip>
          <a:stretch>
            <a:fillRect/>
          </a:stretch>
        </p:blipFill>
        <p:spPr>
          <a:xfrm>
            <a:off x="0" y="0"/>
            <a:ext cx="9144000" cy="51206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t/>
            </a:r>
            <a:endParaRPr/>
          </a:p>
          <a:p>
            <a:pPr indent="0" lvl="0" marL="0" rtl="0" algn="l">
              <a:spcBef>
                <a:spcPts val="0"/>
              </a:spcBef>
              <a:spcAft>
                <a:spcPts val="0"/>
              </a:spcAft>
              <a:buNone/>
            </a:pPr>
            <a:r>
              <a:t/>
            </a:r>
            <a:endParaRPr/>
          </a:p>
        </p:txBody>
      </p:sp>
      <p:sp>
        <p:nvSpPr>
          <p:cNvPr id="96" name="Google Shape;96;p15"/>
          <p:cNvSpPr txBox="1"/>
          <p:nvPr/>
        </p:nvSpPr>
        <p:spPr>
          <a:xfrm>
            <a:off x="3746825" y="2081575"/>
            <a:ext cx="542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7" name="Google Shape;97;p15"/>
          <p:cNvSpPr txBox="1"/>
          <p:nvPr/>
        </p:nvSpPr>
        <p:spPr>
          <a:xfrm>
            <a:off x="1759200" y="119950"/>
            <a:ext cx="4767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800">
                <a:solidFill>
                  <a:srgbClr val="CC0000"/>
                </a:solidFill>
                <a:latin typeface="Roboto Medium"/>
                <a:ea typeface="Roboto Medium"/>
                <a:cs typeface="Roboto Medium"/>
                <a:sym typeface="Roboto Medium"/>
              </a:rPr>
              <a:t>Understanding the Problem</a:t>
            </a:r>
            <a:endParaRPr sz="1800">
              <a:solidFill>
                <a:srgbClr val="CC0000"/>
              </a:solidFill>
              <a:latin typeface="Roboto Medium"/>
              <a:ea typeface="Roboto Medium"/>
              <a:cs typeface="Roboto Medium"/>
              <a:sym typeface="Roboto Medium"/>
            </a:endParaRPr>
          </a:p>
        </p:txBody>
      </p:sp>
      <p:sp>
        <p:nvSpPr>
          <p:cNvPr id="98" name="Google Shape;98;p15"/>
          <p:cNvSpPr txBox="1"/>
          <p:nvPr>
            <p:ph idx="1" type="body"/>
          </p:nvPr>
        </p:nvSpPr>
        <p:spPr>
          <a:xfrm>
            <a:off x="5758825" y="508300"/>
            <a:ext cx="3250200" cy="14325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800">
                <a:solidFill>
                  <a:srgbClr val="FF0000"/>
                </a:solidFill>
                <a:latin typeface="Roboto Medium"/>
                <a:ea typeface="Roboto Medium"/>
                <a:cs typeface="Roboto Medium"/>
                <a:sym typeface="Roboto Medium"/>
              </a:rPr>
              <a:t>Why?</a:t>
            </a:r>
            <a:endParaRPr sz="1800">
              <a:solidFill>
                <a:srgbClr val="FF0000"/>
              </a:solidFill>
              <a:latin typeface="Roboto Medium"/>
              <a:ea typeface="Roboto Medium"/>
              <a:cs typeface="Roboto Medium"/>
              <a:sym typeface="Roboto Medium"/>
            </a:endParaRPr>
          </a:p>
          <a:p>
            <a:pPr indent="0" lvl="0" marL="0" rtl="0" algn="ctr">
              <a:lnSpc>
                <a:spcPct val="100000"/>
              </a:lnSpc>
              <a:spcBef>
                <a:spcPts val="0"/>
              </a:spcBef>
              <a:spcAft>
                <a:spcPts val="0"/>
              </a:spcAft>
              <a:buNone/>
            </a:pPr>
            <a:r>
              <a:t/>
            </a:r>
            <a:endParaRPr sz="1100">
              <a:solidFill>
                <a:srgbClr val="FF0000"/>
              </a:solidFill>
            </a:endParaRPr>
          </a:p>
          <a:p>
            <a:pPr indent="-317500" lvl="0" marL="457200" rtl="0" algn="l">
              <a:lnSpc>
                <a:spcPct val="100000"/>
              </a:lnSpc>
              <a:spcBef>
                <a:spcPts val="0"/>
              </a:spcBef>
              <a:spcAft>
                <a:spcPts val="0"/>
              </a:spcAft>
              <a:buClr>
                <a:srgbClr val="101010"/>
              </a:buClr>
              <a:buSzPts val="1400"/>
              <a:buFont typeface="Arial"/>
              <a:buChar char="❖"/>
            </a:pPr>
            <a:r>
              <a:rPr lang="en">
                <a:solidFill>
                  <a:srgbClr val="101010"/>
                </a:solidFill>
                <a:latin typeface="Arial"/>
                <a:ea typeface="Arial"/>
                <a:cs typeface="Arial"/>
                <a:sym typeface="Arial"/>
              </a:rPr>
              <a:t>Lots of resources with no guidance (mentorship)</a:t>
            </a:r>
            <a:endParaRPr>
              <a:solidFill>
                <a:srgbClr val="101010"/>
              </a:solidFill>
              <a:latin typeface="Arial"/>
              <a:ea typeface="Arial"/>
              <a:cs typeface="Arial"/>
              <a:sym typeface="Arial"/>
            </a:endParaRPr>
          </a:p>
          <a:p>
            <a:pPr indent="-317500" lvl="0" marL="457200" rtl="0" algn="l">
              <a:lnSpc>
                <a:spcPct val="100000"/>
              </a:lnSpc>
              <a:spcBef>
                <a:spcPts val="0"/>
              </a:spcBef>
              <a:spcAft>
                <a:spcPts val="0"/>
              </a:spcAft>
              <a:buClr>
                <a:srgbClr val="101010"/>
              </a:buClr>
              <a:buSzPts val="1400"/>
              <a:buFont typeface="Arial"/>
              <a:buChar char="❖"/>
            </a:pPr>
            <a:r>
              <a:rPr lang="en">
                <a:solidFill>
                  <a:srgbClr val="101010"/>
                </a:solidFill>
                <a:latin typeface="Arial"/>
                <a:ea typeface="Arial"/>
                <a:cs typeface="Arial"/>
                <a:sym typeface="Arial"/>
              </a:rPr>
              <a:t>No structured learning path</a:t>
            </a:r>
            <a:endParaRPr>
              <a:solidFill>
                <a:srgbClr val="101010"/>
              </a:solidFill>
              <a:latin typeface="Arial"/>
              <a:ea typeface="Arial"/>
              <a:cs typeface="Arial"/>
              <a:sym typeface="Arial"/>
            </a:endParaRPr>
          </a:p>
          <a:p>
            <a:pPr indent="-317500" lvl="0" marL="457200" rtl="0" algn="l">
              <a:lnSpc>
                <a:spcPct val="100000"/>
              </a:lnSpc>
              <a:spcBef>
                <a:spcPts val="0"/>
              </a:spcBef>
              <a:spcAft>
                <a:spcPts val="0"/>
              </a:spcAft>
              <a:buClr>
                <a:srgbClr val="101010"/>
              </a:buClr>
              <a:buSzPts val="1400"/>
              <a:buFont typeface="Arial"/>
              <a:buChar char="❖"/>
            </a:pPr>
            <a:r>
              <a:rPr lang="en">
                <a:solidFill>
                  <a:srgbClr val="101010"/>
                </a:solidFill>
                <a:latin typeface="Arial"/>
                <a:ea typeface="Arial"/>
                <a:cs typeface="Arial"/>
                <a:sym typeface="Arial"/>
              </a:rPr>
              <a:t>Finance</a:t>
            </a:r>
            <a:endParaRPr>
              <a:solidFill>
                <a:srgbClr val="101010"/>
              </a:solidFill>
              <a:latin typeface="Arial"/>
              <a:ea typeface="Arial"/>
              <a:cs typeface="Arial"/>
              <a:sym typeface="Arial"/>
            </a:endParaRPr>
          </a:p>
          <a:p>
            <a:pPr indent="0" lvl="0" marL="0" rtl="0" algn="l">
              <a:spcBef>
                <a:spcPts val="0"/>
              </a:spcBef>
              <a:spcAft>
                <a:spcPts val="1200"/>
              </a:spcAft>
              <a:buNone/>
            </a:pPr>
            <a:r>
              <a:t/>
            </a:r>
            <a:endParaRPr/>
          </a:p>
        </p:txBody>
      </p:sp>
      <p:pic>
        <p:nvPicPr>
          <p:cNvPr id="99" name="Google Shape;99;p15"/>
          <p:cNvPicPr preferRelativeResize="0"/>
          <p:nvPr/>
        </p:nvPicPr>
        <p:blipFill>
          <a:blip r:embed="rId3">
            <a:alphaModFix/>
          </a:blip>
          <a:stretch>
            <a:fillRect/>
          </a:stretch>
        </p:blipFill>
        <p:spPr>
          <a:xfrm>
            <a:off x="4727200" y="2081575"/>
            <a:ext cx="3831336" cy="2724912"/>
          </a:xfrm>
          <a:prstGeom prst="rect">
            <a:avLst/>
          </a:prstGeom>
          <a:noFill/>
          <a:ln>
            <a:noFill/>
          </a:ln>
        </p:spPr>
      </p:pic>
      <p:pic>
        <p:nvPicPr>
          <p:cNvPr id="100" name="Google Shape;100;p15"/>
          <p:cNvPicPr preferRelativeResize="0"/>
          <p:nvPr/>
        </p:nvPicPr>
        <p:blipFill>
          <a:blip r:embed="rId4">
            <a:alphaModFix/>
          </a:blip>
          <a:stretch>
            <a:fillRect/>
          </a:stretch>
        </p:blipFill>
        <p:spPr>
          <a:xfrm>
            <a:off x="389450" y="2081575"/>
            <a:ext cx="3831326" cy="2724900"/>
          </a:xfrm>
          <a:prstGeom prst="rect">
            <a:avLst/>
          </a:prstGeom>
          <a:noFill/>
          <a:ln>
            <a:noFill/>
          </a:ln>
        </p:spPr>
      </p:pic>
      <p:cxnSp>
        <p:nvCxnSpPr>
          <p:cNvPr id="101" name="Google Shape;101;p15"/>
          <p:cNvCxnSpPr/>
          <p:nvPr/>
        </p:nvCxnSpPr>
        <p:spPr>
          <a:xfrm>
            <a:off x="6448163" y="822075"/>
            <a:ext cx="389400" cy="0"/>
          </a:xfrm>
          <a:prstGeom prst="straightConnector1">
            <a:avLst/>
          </a:prstGeom>
          <a:noFill/>
          <a:ln cap="flat" cmpd="sng" w="28575">
            <a:solidFill>
              <a:srgbClr val="FF0000"/>
            </a:solidFill>
            <a:prstDash val="solid"/>
            <a:round/>
            <a:headEnd len="med" w="med" type="none"/>
            <a:tailEnd len="med" w="med" type="stealth"/>
          </a:ln>
        </p:spPr>
      </p:cxnSp>
      <p:sp>
        <p:nvSpPr>
          <p:cNvPr id="102" name="Google Shape;102;p15"/>
          <p:cNvSpPr txBox="1"/>
          <p:nvPr>
            <p:ph idx="1" type="body"/>
          </p:nvPr>
        </p:nvSpPr>
        <p:spPr>
          <a:xfrm>
            <a:off x="241725" y="508300"/>
            <a:ext cx="4861500" cy="1333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101010"/>
                </a:solidFill>
                <a:latin typeface="Arial"/>
                <a:ea typeface="Arial"/>
                <a:cs typeface="Arial"/>
                <a:sym typeface="Arial"/>
              </a:rPr>
              <a:t>Data shows that respondents get most of their study materials from lots of online platforms. Even though the percentage of those who get their study materials from various platform is 58.8%, yet only 47% of our respondents have had experience with an E-Library.</a:t>
            </a:r>
            <a:endParaRPr>
              <a:solidFill>
                <a:srgbClr val="101010"/>
              </a:solidFill>
              <a:latin typeface="Arial"/>
              <a:ea typeface="Arial"/>
              <a:cs typeface="Arial"/>
              <a:sym typeface="Arial"/>
            </a:endParaRPr>
          </a:p>
          <a:p>
            <a:pPr indent="0" lvl="0" marL="0" rtl="0" algn="l">
              <a:spcBef>
                <a:spcPts val="0"/>
              </a:spcBef>
              <a:spcAft>
                <a:spcPts val="1200"/>
              </a:spcAft>
              <a:buNone/>
            </a:pPr>
            <a:r>
              <a:t/>
            </a:r>
            <a:endParaRPr sz="1400">
              <a:solidFill>
                <a:srgbClr val="10101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278250" y="106275"/>
            <a:ext cx="8587500" cy="154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CC0000"/>
                </a:solidFill>
                <a:latin typeface="Roboto Medium"/>
                <a:ea typeface="Roboto Medium"/>
                <a:cs typeface="Roboto Medium"/>
                <a:sym typeface="Roboto Medium"/>
              </a:rPr>
              <a:t>Details of Project</a:t>
            </a:r>
            <a:endParaRPr sz="1800">
              <a:solidFill>
                <a:srgbClr val="CC0000"/>
              </a:solidFill>
              <a:latin typeface="Roboto Medium"/>
              <a:ea typeface="Roboto Medium"/>
              <a:cs typeface="Roboto Medium"/>
              <a:sym typeface="Roboto Medium"/>
            </a:endParaRPr>
          </a:p>
          <a:p>
            <a:pPr indent="0" lvl="0" marL="0" rtl="0" algn="l">
              <a:spcBef>
                <a:spcPts val="0"/>
              </a:spcBef>
              <a:spcAft>
                <a:spcPts val="0"/>
              </a:spcAft>
              <a:buNone/>
            </a:pPr>
            <a:r>
              <a:t/>
            </a:r>
            <a:endParaRPr sz="1400"/>
          </a:p>
          <a:p>
            <a:pPr indent="0" lvl="0" marL="0" rtl="0" algn="l">
              <a:spcBef>
                <a:spcPts val="0"/>
              </a:spcBef>
              <a:spcAft>
                <a:spcPts val="0"/>
              </a:spcAft>
              <a:buNone/>
            </a:pPr>
            <a:r>
              <a:rPr lang="en" sz="1400">
                <a:solidFill>
                  <a:srgbClr val="101010"/>
                </a:solidFill>
                <a:latin typeface="Arial"/>
                <a:ea typeface="Arial"/>
                <a:cs typeface="Arial"/>
                <a:sym typeface="Arial"/>
              </a:rPr>
              <a:t>A quantitative analysis was carried out whereby 16 respondents were given a set of </a:t>
            </a:r>
            <a:r>
              <a:rPr lang="en" sz="1400">
                <a:solidFill>
                  <a:srgbClr val="101010"/>
                </a:solidFill>
                <a:latin typeface="Arial"/>
                <a:ea typeface="Arial"/>
                <a:cs typeface="Arial"/>
                <a:sym typeface="Arial"/>
              </a:rPr>
              <a:t>questions</a:t>
            </a:r>
            <a:r>
              <a:rPr lang="en" sz="1400">
                <a:solidFill>
                  <a:srgbClr val="101010"/>
                </a:solidFill>
                <a:latin typeface="Arial"/>
                <a:ea typeface="Arial"/>
                <a:cs typeface="Arial"/>
                <a:sym typeface="Arial"/>
              </a:rPr>
              <a:t> to answer. These questions were designed to help verify the importance of this solution provided by the Julia team. At the end of our research, we found out that only 13.3% of our respondents were not getting their study materials/resources offline.</a:t>
            </a:r>
            <a:endParaRPr sz="1400">
              <a:solidFill>
                <a:srgbClr val="101010"/>
              </a:solidFill>
              <a:latin typeface="Arial"/>
              <a:ea typeface="Arial"/>
              <a:cs typeface="Arial"/>
              <a:sym typeface="Arial"/>
            </a:endParaRPr>
          </a:p>
        </p:txBody>
      </p:sp>
      <p:pic>
        <p:nvPicPr>
          <p:cNvPr id="108" name="Google Shape;108;p16"/>
          <p:cNvPicPr preferRelativeResize="0"/>
          <p:nvPr/>
        </p:nvPicPr>
        <p:blipFill>
          <a:blip r:embed="rId3">
            <a:alphaModFix/>
          </a:blip>
          <a:stretch>
            <a:fillRect/>
          </a:stretch>
        </p:blipFill>
        <p:spPr>
          <a:xfrm>
            <a:off x="311700" y="2005525"/>
            <a:ext cx="3831326" cy="2724900"/>
          </a:xfrm>
          <a:prstGeom prst="rect">
            <a:avLst/>
          </a:prstGeom>
          <a:noFill/>
          <a:ln>
            <a:noFill/>
          </a:ln>
        </p:spPr>
      </p:pic>
      <p:pic>
        <p:nvPicPr>
          <p:cNvPr id="109" name="Google Shape;109;p16"/>
          <p:cNvPicPr preferRelativeResize="0"/>
          <p:nvPr/>
        </p:nvPicPr>
        <p:blipFill>
          <a:blip r:embed="rId4">
            <a:alphaModFix/>
          </a:blip>
          <a:stretch>
            <a:fillRect/>
          </a:stretch>
        </p:blipFill>
        <p:spPr>
          <a:xfrm>
            <a:off x="4741900" y="2005525"/>
            <a:ext cx="3831324" cy="2724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194375" y="241575"/>
            <a:ext cx="7791300" cy="65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0000"/>
                </a:solidFill>
                <a:latin typeface="Roboto Medium"/>
                <a:ea typeface="Roboto Medium"/>
                <a:cs typeface="Roboto Medium"/>
                <a:sym typeface="Roboto Medium"/>
              </a:rPr>
              <a:t>Kindly state if you are a newbie in Tech or you are transitioning into Tech?</a:t>
            </a:r>
            <a:endParaRPr sz="1800">
              <a:solidFill>
                <a:srgbClr val="CC0000"/>
              </a:solidFill>
              <a:latin typeface="Roboto Medium"/>
              <a:ea typeface="Roboto Medium"/>
              <a:cs typeface="Roboto Medium"/>
              <a:sym typeface="Roboto Medium"/>
            </a:endParaRPr>
          </a:p>
        </p:txBody>
      </p:sp>
      <p:pic>
        <p:nvPicPr>
          <p:cNvPr id="115" name="Google Shape;115;p17"/>
          <p:cNvPicPr preferRelativeResize="0"/>
          <p:nvPr/>
        </p:nvPicPr>
        <p:blipFill>
          <a:blip r:embed="rId3">
            <a:alphaModFix/>
          </a:blip>
          <a:stretch>
            <a:fillRect/>
          </a:stretch>
        </p:blipFill>
        <p:spPr>
          <a:xfrm>
            <a:off x="598925" y="1217900"/>
            <a:ext cx="8012199" cy="346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569700" y="290000"/>
            <a:ext cx="8065500" cy="126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800">
                <a:solidFill>
                  <a:srgbClr val="CC0000"/>
                </a:solidFill>
                <a:latin typeface="Roboto Medium"/>
                <a:ea typeface="Roboto Medium"/>
                <a:cs typeface="Roboto Medium"/>
                <a:sym typeface="Roboto Medium"/>
              </a:rPr>
              <a:t>Proposed Solution</a:t>
            </a:r>
            <a:endParaRPr sz="1800">
              <a:solidFill>
                <a:srgbClr val="CC0000"/>
              </a:solidFill>
              <a:latin typeface="Roboto Medium"/>
              <a:ea typeface="Roboto Medium"/>
              <a:cs typeface="Roboto Medium"/>
              <a:sym typeface="Roboto Medium"/>
            </a:endParaRPr>
          </a:p>
          <a:p>
            <a:pPr indent="0" lvl="0" marL="0" rtl="0" algn="ctr">
              <a:spcBef>
                <a:spcPts val="0"/>
              </a:spcBef>
              <a:spcAft>
                <a:spcPts val="0"/>
              </a:spcAft>
              <a:buSzPts val="990"/>
              <a:buNone/>
            </a:pPr>
            <a:r>
              <a:t/>
            </a:r>
            <a:endParaRPr sz="2000">
              <a:solidFill>
                <a:srgbClr val="CC0000"/>
              </a:solidFill>
            </a:endParaRPr>
          </a:p>
          <a:p>
            <a:pPr indent="0" lvl="0" marL="0" rtl="0" algn="l">
              <a:spcBef>
                <a:spcPts val="0"/>
              </a:spcBef>
              <a:spcAft>
                <a:spcPts val="0"/>
              </a:spcAft>
              <a:buSzPts val="990"/>
              <a:buNone/>
            </a:pPr>
            <a:r>
              <a:rPr lang="en" sz="1400">
                <a:solidFill>
                  <a:srgbClr val="101010"/>
                </a:solidFill>
                <a:latin typeface="Arial"/>
                <a:ea typeface="Arial"/>
                <a:cs typeface="Arial"/>
                <a:sym typeface="Arial"/>
              </a:rPr>
              <a:t>Creating a structured learning management system that will help those </a:t>
            </a:r>
            <a:r>
              <a:rPr lang="en" sz="1400">
                <a:solidFill>
                  <a:srgbClr val="101010"/>
                </a:solidFill>
                <a:latin typeface="Arial"/>
                <a:ea typeface="Arial"/>
                <a:cs typeface="Arial"/>
                <a:sym typeface="Arial"/>
              </a:rPr>
              <a:t>transitioning</a:t>
            </a:r>
            <a:r>
              <a:rPr lang="en" sz="1400">
                <a:solidFill>
                  <a:srgbClr val="101010"/>
                </a:solidFill>
                <a:latin typeface="Arial"/>
                <a:ea typeface="Arial"/>
                <a:cs typeface="Arial"/>
                <a:sym typeface="Arial"/>
              </a:rPr>
              <a:t> or coming into tech for the first time with an easy access to learning materials and mentors at no cost</a:t>
            </a:r>
            <a:endParaRPr sz="1400">
              <a:solidFill>
                <a:srgbClr val="101010"/>
              </a:solidFill>
              <a:latin typeface="Arial"/>
              <a:ea typeface="Arial"/>
              <a:cs typeface="Arial"/>
              <a:sym typeface="Arial"/>
            </a:endParaRPr>
          </a:p>
        </p:txBody>
      </p:sp>
      <p:sp>
        <p:nvSpPr>
          <p:cNvPr id="121" name="Google Shape;121;p18"/>
          <p:cNvSpPr txBox="1"/>
          <p:nvPr>
            <p:ph idx="2" type="body"/>
          </p:nvPr>
        </p:nvSpPr>
        <p:spPr>
          <a:xfrm>
            <a:off x="3376400" y="1814425"/>
            <a:ext cx="5443200" cy="293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732">
                <a:solidFill>
                  <a:srgbClr val="CC0000"/>
                </a:solidFill>
                <a:latin typeface="Roboto Medium"/>
                <a:ea typeface="Roboto Medium"/>
                <a:cs typeface="Roboto Medium"/>
                <a:sym typeface="Roboto Medium"/>
              </a:rPr>
              <a:t>Why?</a:t>
            </a:r>
            <a:endParaRPr sz="1732">
              <a:solidFill>
                <a:srgbClr val="CC0000"/>
              </a:solidFill>
              <a:latin typeface="Roboto Medium"/>
              <a:ea typeface="Roboto Medium"/>
              <a:cs typeface="Roboto Medium"/>
              <a:sym typeface="Roboto Medium"/>
            </a:endParaRPr>
          </a:p>
          <a:p>
            <a:pPr indent="0" lvl="0" marL="0" rtl="0" algn="l">
              <a:spcBef>
                <a:spcPts val="1200"/>
              </a:spcBef>
              <a:spcAft>
                <a:spcPts val="0"/>
              </a:spcAft>
              <a:buNone/>
            </a:pPr>
            <a:r>
              <a:rPr lang="en" sz="1516">
                <a:latin typeface="Arial"/>
                <a:ea typeface="Arial"/>
                <a:cs typeface="Arial"/>
                <a:sym typeface="Arial"/>
              </a:rPr>
              <a:t>R</a:t>
            </a:r>
            <a:r>
              <a:rPr lang="en" sz="1416">
                <a:latin typeface="Arial"/>
                <a:ea typeface="Arial"/>
                <a:cs typeface="Arial"/>
                <a:sym typeface="Arial"/>
              </a:rPr>
              <a:t>esearch has shown that provision of a well structured online library will save time and motivate those transitioning and coming into tech.</a:t>
            </a:r>
            <a:endParaRPr sz="1416">
              <a:latin typeface="Arial"/>
              <a:ea typeface="Arial"/>
              <a:cs typeface="Arial"/>
              <a:sym typeface="Arial"/>
            </a:endParaRPr>
          </a:p>
          <a:p>
            <a:pPr indent="0" lvl="0" marL="0" rtl="0" algn="l">
              <a:spcBef>
                <a:spcPts val="1200"/>
              </a:spcBef>
              <a:spcAft>
                <a:spcPts val="0"/>
              </a:spcAft>
              <a:buNone/>
            </a:pPr>
            <a:r>
              <a:t/>
            </a:r>
            <a:endParaRPr/>
          </a:p>
          <a:p>
            <a:pPr indent="0" lvl="0" marL="0" rtl="0" algn="ctr">
              <a:spcBef>
                <a:spcPts val="1200"/>
              </a:spcBef>
              <a:spcAft>
                <a:spcPts val="0"/>
              </a:spcAft>
              <a:buNone/>
            </a:pPr>
            <a:r>
              <a:rPr lang="en" sz="1732">
                <a:solidFill>
                  <a:srgbClr val="CC0000"/>
                </a:solidFill>
                <a:latin typeface="Roboto Medium"/>
                <a:ea typeface="Roboto Medium"/>
                <a:cs typeface="Roboto Medium"/>
                <a:sym typeface="Roboto Medium"/>
              </a:rPr>
              <a:t>Where?</a:t>
            </a:r>
            <a:endParaRPr sz="1732">
              <a:solidFill>
                <a:srgbClr val="CC0000"/>
              </a:solidFill>
              <a:latin typeface="Roboto Medium"/>
              <a:ea typeface="Roboto Medium"/>
              <a:cs typeface="Roboto Medium"/>
              <a:sym typeface="Roboto Medium"/>
            </a:endParaRPr>
          </a:p>
          <a:p>
            <a:pPr indent="0" lvl="0" marL="0" rtl="0" algn="l">
              <a:spcBef>
                <a:spcPts val="1200"/>
              </a:spcBef>
              <a:spcAft>
                <a:spcPts val="1200"/>
              </a:spcAft>
              <a:buNone/>
            </a:pPr>
            <a:r>
              <a:rPr lang="en" sz="1416">
                <a:latin typeface="Arial"/>
                <a:ea typeface="Arial"/>
                <a:cs typeface="Arial"/>
                <a:sym typeface="Arial"/>
              </a:rPr>
              <a:t>Through Julia E-Library, a virtue learning platform. New techies will have a structured learning path to follow.</a:t>
            </a:r>
            <a:endParaRPr sz="1416">
              <a:latin typeface="Arial"/>
              <a:ea typeface="Arial"/>
              <a:cs typeface="Arial"/>
              <a:sym typeface="Arial"/>
            </a:endParaRPr>
          </a:p>
        </p:txBody>
      </p:sp>
      <p:cxnSp>
        <p:nvCxnSpPr>
          <p:cNvPr id="122" name="Google Shape;122;p18"/>
          <p:cNvCxnSpPr/>
          <p:nvPr/>
        </p:nvCxnSpPr>
        <p:spPr>
          <a:xfrm>
            <a:off x="4728150" y="2014125"/>
            <a:ext cx="389400" cy="0"/>
          </a:xfrm>
          <a:prstGeom prst="straightConnector1">
            <a:avLst/>
          </a:prstGeom>
          <a:noFill/>
          <a:ln cap="flat" cmpd="sng" w="28575">
            <a:solidFill>
              <a:srgbClr val="FF0000"/>
            </a:solidFill>
            <a:prstDash val="solid"/>
            <a:round/>
            <a:headEnd len="med" w="med" type="none"/>
            <a:tailEnd len="med" w="med" type="stealth"/>
          </a:ln>
        </p:spPr>
      </p:cxnSp>
      <p:cxnSp>
        <p:nvCxnSpPr>
          <p:cNvPr id="123" name="Google Shape;123;p18"/>
          <p:cNvCxnSpPr/>
          <p:nvPr/>
        </p:nvCxnSpPr>
        <p:spPr>
          <a:xfrm>
            <a:off x="4728150" y="3838925"/>
            <a:ext cx="389400" cy="0"/>
          </a:xfrm>
          <a:prstGeom prst="straightConnector1">
            <a:avLst/>
          </a:prstGeom>
          <a:noFill/>
          <a:ln cap="flat" cmpd="sng" w="28575">
            <a:solidFill>
              <a:srgbClr val="FF0000"/>
            </a:solidFill>
            <a:prstDash val="solid"/>
            <a:round/>
            <a:headEnd len="med" w="med" type="none"/>
            <a:tailEnd len="med" w="med" type="stealth"/>
          </a:ln>
        </p:spPr>
      </p:cxnSp>
      <p:pic>
        <p:nvPicPr>
          <p:cNvPr id="124" name="Google Shape;124;p18"/>
          <p:cNvPicPr preferRelativeResize="0"/>
          <p:nvPr/>
        </p:nvPicPr>
        <p:blipFill>
          <a:blip r:embed="rId3">
            <a:alphaModFix/>
          </a:blip>
          <a:stretch>
            <a:fillRect/>
          </a:stretch>
        </p:blipFill>
        <p:spPr>
          <a:xfrm>
            <a:off x="236675" y="2461300"/>
            <a:ext cx="2911750" cy="2198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599425" y="246675"/>
            <a:ext cx="8251800" cy="1757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solidFill>
                  <a:srgbClr val="CC0000"/>
                </a:solidFill>
                <a:latin typeface="Roboto Medium"/>
                <a:ea typeface="Roboto Medium"/>
                <a:cs typeface="Roboto Medium"/>
                <a:sym typeface="Roboto Medium"/>
              </a:rPr>
              <a:t>Solution</a:t>
            </a:r>
            <a:endParaRPr sz="1800">
              <a:solidFill>
                <a:srgbClr val="CC0000"/>
              </a:solidFill>
              <a:latin typeface="Roboto Medium"/>
              <a:ea typeface="Roboto Medium"/>
              <a:cs typeface="Roboto Medium"/>
              <a:sym typeface="Roboto Medium"/>
            </a:endParaRPr>
          </a:p>
          <a:p>
            <a:pPr indent="0" lvl="0" marL="0" rtl="0" algn="ctr">
              <a:spcBef>
                <a:spcPts val="0"/>
              </a:spcBef>
              <a:spcAft>
                <a:spcPts val="0"/>
              </a:spcAft>
              <a:buNone/>
            </a:pPr>
            <a:r>
              <a:t/>
            </a:r>
            <a:endParaRPr sz="1800">
              <a:solidFill>
                <a:srgbClr val="CC0000"/>
              </a:solidFill>
            </a:endParaRPr>
          </a:p>
          <a:p>
            <a:pPr indent="0" lvl="0" marL="0" rtl="0" algn="l">
              <a:spcBef>
                <a:spcPts val="0"/>
              </a:spcBef>
              <a:spcAft>
                <a:spcPts val="0"/>
              </a:spcAft>
              <a:buNone/>
            </a:pPr>
            <a:r>
              <a:rPr lang="en" sz="1444">
                <a:solidFill>
                  <a:srgbClr val="101010"/>
                </a:solidFill>
                <a:latin typeface="Arial"/>
                <a:ea typeface="Arial"/>
                <a:cs typeface="Arial"/>
                <a:sym typeface="Arial"/>
              </a:rPr>
              <a:t>Julia E-Library by Nsonye has provided a digital library platform that offers new techies access to materials </a:t>
            </a:r>
            <a:r>
              <a:rPr lang="en" sz="1444">
                <a:solidFill>
                  <a:srgbClr val="101010"/>
                </a:solidFill>
                <a:latin typeface="Arial"/>
                <a:ea typeface="Arial"/>
                <a:cs typeface="Arial"/>
                <a:sym typeface="Arial"/>
              </a:rPr>
              <a:t>organized</a:t>
            </a:r>
            <a:r>
              <a:rPr lang="en" sz="1444">
                <a:solidFill>
                  <a:srgbClr val="101010"/>
                </a:solidFill>
                <a:latin typeface="Arial"/>
                <a:ea typeface="Arial"/>
                <a:cs typeface="Arial"/>
                <a:sym typeface="Arial"/>
              </a:rPr>
              <a:t> </a:t>
            </a:r>
            <a:r>
              <a:rPr lang="en" sz="1444">
                <a:solidFill>
                  <a:srgbClr val="101010"/>
                </a:solidFill>
                <a:latin typeface="Arial"/>
                <a:ea typeface="Arial"/>
                <a:cs typeface="Arial"/>
                <a:sym typeface="Arial"/>
              </a:rPr>
              <a:t>sequentially in</a:t>
            </a:r>
            <a:r>
              <a:rPr lang="en" sz="1444">
                <a:solidFill>
                  <a:srgbClr val="101010"/>
                </a:solidFill>
                <a:latin typeface="Arial"/>
                <a:ea typeface="Arial"/>
                <a:cs typeface="Arial"/>
                <a:sym typeface="Arial"/>
              </a:rPr>
              <a:t> tracks, certificates upon completion of courses as well as mentorship and a learning community with various industry expert. These material will be subsidized with the help of our sponsors.</a:t>
            </a:r>
            <a:endParaRPr sz="1444">
              <a:solidFill>
                <a:srgbClr val="101010"/>
              </a:solidFill>
              <a:latin typeface="Arial"/>
              <a:ea typeface="Arial"/>
              <a:cs typeface="Arial"/>
              <a:sym typeface="Arial"/>
            </a:endParaRPr>
          </a:p>
        </p:txBody>
      </p:sp>
      <p:sp>
        <p:nvSpPr>
          <p:cNvPr id="130" name="Google Shape;130;p19"/>
          <p:cNvSpPr txBox="1"/>
          <p:nvPr>
            <p:ph idx="2" type="body"/>
          </p:nvPr>
        </p:nvSpPr>
        <p:spPr>
          <a:xfrm>
            <a:off x="4638625" y="2416725"/>
            <a:ext cx="4212600" cy="17577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1800">
                <a:solidFill>
                  <a:srgbClr val="CC0000"/>
                </a:solidFill>
                <a:latin typeface="Roboto Medium"/>
                <a:ea typeface="Roboto Medium"/>
                <a:cs typeface="Roboto Medium"/>
                <a:sym typeface="Roboto Medium"/>
              </a:rPr>
              <a:t>Impact</a:t>
            </a:r>
            <a:endParaRPr sz="1800">
              <a:solidFill>
                <a:srgbClr val="CC0000"/>
              </a:solidFill>
              <a:latin typeface="Roboto Medium"/>
              <a:ea typeface="Roboto Medium"/>
              <a:cs typeface="Roboto Medium"/>
              <a:sym typeface="Roboto Medium"/>
            </a:endParaRPr>
          </a:p>
          <a:p>
            <a:pPr indent="0" lvl="0" marL="0" rtl="0" algn="ctr">
              <a:spcBef>
                <a:spcPts val="1200"/>
              </a:spcBef>
              <a:spcAft>
                <a:spcPts val="0"/>
              </a:spcAft>
              <a:buNone/>
            </a:pPr>
            <a:r>
              <a:t/>
            </a:r>
            <a:endParaRPr sz="100">
              <a:solidFill>
                <a:srgbClr val="CC0000"/>
              </a:solidFill>
            </a:endParaRPr>
          </a:p>
          <a:p>
            <a:pPr indent="0" lvl="0" marL="0" rtl="0" algn="l">
              <a:spcBef>
                <a:spcPts val="1200"/>
              </a:spcBef>
              <a:spcAft>
                <a:spcPts val="1200"/>
              </a:spcAft>
              <a:buNone/>
            </a:pPr>
            <a:r>
              <a:rPr lang="en" sz="1400">
                <a:solidFill>
                  <a:srgbClr val="101010"/>
                </a:solidFill>
                <a:latin typeface="Arial"/>
                <a:ea typeface="Arial"/>
                <a:cs typeface="Arial"/>
                <a:sym typeface="Arial"/>
              </a:rPr>
              <a:t>By providing access to a structured learning path through the library, its expected that new techies will start their training with the right course and materials</a:t>
            </a:r>
            <a:endParaRPr sz="1400">
              <a:solidFill>
                <a:srgbClr val="101010"/>
              </a:solidFill>
              <a:latin typeface="Arial"/>
              <a:ea typeface="Arial"/>
              <a:cs typeface="Arial"/>
              <a:sym typeface="Arial"/>
            </a:endParaRPr>
          </a:p>
        </p:txBody>
      </p:sp>
      <p:pic>
        <p:nvPicPr>
          <p:cNvPr id="131" name="Google Shape;131;p19"/>
          <p:cNvPicPr preferRelativeResize="0"/>
          <p:nvPr/>
        </p:nvPicPr>
        <p:blipFill>
          <a:blip r:embed="rId3">
            <a:alphaModFix/>
          </a:blip>
          <a:stretch>
            <a:fillRect/>
          </a:stretch>
        </p:blipFill>
        <p:spPr>
          <a:xfrm>
            <a:off x="458250" y="2271975"/>
            <a:ext cx="3738599" cy="2492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871500" y="151025"/>
            <a:ext cx="7401000" cy="55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solidFill>
                  <a:srgbClr val="CC0000"/>
                </a:solidFill>
                <a:latin typeface="Roboto Medium"/>
                <a:ea typeface="Roboto Medium"/>
                <a:cs typeface="Roboto Medium"/>
                <a:sym typeface="Roboto Medium"/>
              </a:rPr>
              <a:t>How Julia E-Library Works</a:t>
            </a:r>
            <a:endParaRPr sz="1800">
              <a:solidFill>
                <a:srgbClr val="CC0000"/>
              </a:solidFill>
              <a:latin typeface="Roboto Medium"/>
              <a:ea typeface="Roboto Medium"/>
              <a:cs typeface="Roboto Medium"/>
              <a:sym typeface="Roboto Medium"/>
            </a:endParaRPr>
          </a:p>
        </p:txBody>
      </p:sp>
      <p:sp>
        <p:nvSpPr>
          <p:cNvPr id="137" name="Google Shape;137;p20"/>
          <p:cNvSpPr txBox="1"/>
          <p:nvPr>
            <p:ph idx="2" type="body"/>
          </p:nvPr>
        </p:nvSpPr>
        <p:spPr>
          <a:xfrm>
            <a:off x="3991725" y="946650"/>
            <a:ext cx="5152200" cy="3092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solidFill>
                  <a:srgbClr val="4D5156"/>
                </a:solidFill>
                <a:latin typeface="Arial"/>
                <a:ea typeface="Arial"/>
                <a:cs typeface="Arial"/>
                <a:sym typeface="Arial"/>
              </a:rPr>
              <a:t>We created a starting  page which provides adequate information on the E-Library; this included details of our blog, founder and sponsors.</a:t>
            </a:r>
            <a:endParaRPr>
              <a:solidFill>
                <a:srgbClr val="4D5156"/>
              </a:solidFill>
              <a:latin typeface="Arial"/>
              <a:ea typeface="Arial"/>
              <a:cs typeface="Arial"/>
              <a:sym typeface="Arial"/>
            </a:endParaRPr>
          </a:p>
          <a:p>
            <a:pPr indent="0" lvl="0" marL="0" rtl="0" algn="l">
              <a:lnSpc>
                <a:spcPct val="115000"/>
              </a:lnSpc>
              <a:spcBef>
                <a:spcPts val="1200"/>
              </a:spcBef>
              <a:spcAft>
                <a:spcPts val="0"/>
              </a:spcAft>
              <a:buNone/>
            </a:pPr>
            <a:r>
              <a:rPr lang="en">
                <a:solidFill>
                  <a:srgbClr val="4D5156"/>
                </a:solidFill>
                <a:latin typeface="Arial"/>
                <a:ea typeface="Arial"/>
                <a:cs typeface="Arial"/>
                <a:sym typeface="Arial"/>
              </a:rPr>
              <a:t>The Julia E-Library platform is a Learning Management System which our users can gain access to upon signing in or signing up.</a:t>
            </a:r>
            <a:endParaRPr>
              <a:solidFill>
                <a:srgbClr val="4D5156"/>
              </a:solidFill>
              <a:latin typeface="Arial"/>
              <a:ea typeface="Arial"/>
              <a:cs typeface="Arial"/>
              <a:sym typeface="Arial"/>
            </a:endParaRPr>
          </a:p>
          <a:p>
            <a:pPr indent="0" lvl="0" marL="0" rtl="0" algn="l">
              <a:lnSpc>
                <a:spcPct val="115000"/>
              </a:lnSpc>
              <a:spcBef>
                <a:spcPts val="1200"/>
              </a:spcBef>
              <a:spcAft>
                <a:spcPts val="0"/>
              </a:spcAft>
              <a:buNone/>
            </a:pPr>
            <a:r>
              <a:t/>
            </a:r>
            <a:endParaRPr sz="100">
              <a:solidFill>
                <a:srgbClr val="4D5156"/>
              </a:solidFill>
              <a:latin typeface="Arial"/>
              <a:ea typeface="Arial"/>
              <a:cs typeface="Arial"/>
              <a:sym typeface="Arial"/>
            </a:endParaRPr>
          </a:p>
          <a:p>
            <a:pPr indent="0" lvl="0" marL="0" rtl="0" algn="l">
              <a:spcBef>
                <a:spcPts val="0"/>
              </a:spcBef>
              <a:spcAft>
                <a:spcPts val="1200"/>
              </a:spcAft>
              <a:buNone/>
            </a:pPr>
            <a:r>
              <a:rPr lang="en">
                <a:solidFill>
                  <a:srgbClr val="4D5156"/>
                </a:solidFill>
                <a:latin typeface="Arial"/>
                <a:ea typeface="Arial"/>
                <a:cs typeface="Arial"/>
                <a:sym typeface="Arial"/>
              </a:rPr>
              <a:t>Julia E-Library is furnished with information about the available tracks, books, courses, tutors, mentors and host of other options that will make studying uncomplicated</a:t>
            </a:r>
            <a:endParaRPr>
              <a:latin typeface="Arial"/>
              <a:ea typeface="Arial"/>
              <a:cs typeface="Arial"/>
              <a:sym typeface="Arial"/>
            </a:endParaRPr>
          </a:p>
        </p:txBody>
      </p:sp>
      <p:pic>
        <p:nvPicPr>
          <p:cNvPr id="138" name="Google Shape;138;p20"/>
          <p:cNvPicPr preferRelativeResize="0"/>
          <p:nvPr/>
        </p:nvPicPr>
        <p:blipFill>
          <a:blip r:embed="rId3">
            <a:alphaModFix/>
          </a:blip>
          <a:stretch>
            <a:fillRect/>
          </a:stretch>
        </p:blipFill>
        <p:spPr>
          <a:xfrm>
            <a:off x="0" y="1201950"/>
            <a:ext cx="3897075" cy="26305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819150" y="129875"/>
            <a:ext cx="7654800" cy="46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solidFill>
                  <a:srgbClr val="CC0000"/>
                </a:solidFill>
                <a:latin typeface="Roboto Medium"/>
                <a:ea typeface="Roboto Medium"/>
                <a:cs typeface="Roboto Medium"/>
                <a:sym typeface="Roboto Medium"/>
              </a:rPr>
              <a:t>Thank You!</a:t>
            </a:r>
            <a:endParaRPr sz="1800">
              <a:solidFill>
                <a:srgbClr val="CC0000"/>
              </a:solidFill>
              <a:latin typeface="Roboto Medium"/>
              <a:ea typeface="Roboto Medium"/>
              <a:cs typeface="Roboto Medium"/>
              <a:sym typeface="Roboto Medium"/>
            </a:endParaRPr>
          </a:p>
        </p:txBody>
      </p:sp>
      <p:pic>
        <p:nvPicPr>
          <p:cNvPr id="144" name="Google Shape;144;p21"/>
          <p:cNvPicPr preferRelativeResize="0"/>
          <p:nvPr/>
        </p:nvPicPr>
        <p:blipFill>
          <a:blip r:embed="rId3">
            <a:alphaModFix/>
          </a:blip>
          <a:stretch>
            <a:fillRect/>
          </a:stretch>
        </p:blipFill>
        <p:spPr>
          <a:xfrm>
            <a:off x="0" y="4179625"/>
            <a:ext cx="2779899" cy="963875"/>
          </a:xfrm>
          <a:prstGeom prst="rect">
            <a:avLst/>
          </a:prstGeom>
          <a:noFill/>
          <a:ln>
            <a:noFill/>
          </a:ln>
        </p:spPr>
      </p:pic>
      <p:pic>
        <p:nvPicPr>
          <p:cNvPr id="145" name="Google Shape;145;p21"/>
          <p:cNvPicPr preferRelativeResize="0"/>
          <p:nvPr/>
        </p:nvPicPr>
        <p:blipFill>
          <a:blip r:embed="rId4">
            <a:alphaModFix/>
          </a:blip>
          <a:stretch>
            <a:fillRect/>
          </a:stretch>
        </p:blipFill>
        <p:spPr>
          <a:xfrm>
            <a:off x="3885800" y="771480"/>
            <a:ext cx="1503750" cy="2292208"/>
          </a:xfrm>
          <a:prstGeom prst="rect">
            <a:avLst/>
          </a:prstGeom>
          <a:noFill/>
          <a:ln>
            <a:noFill/>
          </a:ln>
        </p:spPr>
      </p:pic>
      <p:pic>
        <p:nvPicPr>
          <p:cNvPr id="146" name="Google Shape;146;p21"/>
          <p:cNvPicPr preferRelativeResize="0"/>
          <p:nvPr/>
        </p:nvPicPr>
        <p:blipFill>
          <a:blip r:embed="rId5">
            <a:alphaModFix/>
          </a:blip>
          <a:stretch>
            <a:fillRect/>
          </a:stretch>
        </p:blipFill>
        <p:spPr>
          <a:xfrm>
            <a:off x="5707550" y="4065925"/>
            <a:ext cx="3364575" cy="1077575"/>
          </a:xfrm>
          <a:prstGeom prst="rect">
            <a:avLst/>
          </a:prstGeom>
          <a:noFill/>
          <a:ln>
            <a:noFill/>
          </a:ln>
        </p:spPr>
      </p:pic>
      <p:pic>
        <p:nvPicPr>
          <p:cNvPr id="147" name="Google Shape;147;p21"/>
          <p:cNvPicPr preferRelativeResize="0"/>
          <p:nvPr/>
        </p:nvPicPr>
        <p:blipFill>
          <a:blip r:embed="rId6">
            <a:alphaModFix/>
          </a:blip>
          <a:stretch>
            <a:fillRect/>
          </a:stretch>
        </p:blipFill>
        <p:spPr>
          <a:xfrm>
            <a:off x="5719750" y="557538"/>
            <a:ext cx="1503750" cy="1492778"/>
          </a:xfrm>
          <a:prstGeom prst="rect">
            <a:avLst/>
          </a:prstGeom>
          <a:noFill/>
          <a:ln>
            <a:noFill/>
          </a:ln>
        </p:spPr>
      </p:pic>
      <p:pic>
        <p:nvPicPr>
          <p:cNvPr id="148" name="Google Shape;148;p21"/>
          <p:cNvPicPr preferRelativeResize="0"/>
          <p:nvPr/>
        </p:nvPicPr>
        <p:blipFill>
          <a:blip r:embed="rId7">
            <a:alphaModFix/>
          </a:blip>
          <a:stretch>
            <a:fillRect/>
          </a:stretch>
        </p:blipFill>
        <p:spPr>
          <a:xfrm>
            <a:off x="2164150" y="416224"/>
            <a:ext cx="1391450" cy="1634092"/>
          </a:xfrm>
          <a:prstGeom prst="rect">
            <a:avLst/>
          </a:prstGeom>
          <a:noFill/>
          <a:ln>
            <a:noFill/>
          </a:ln>
        </p:spPr>
      </p:pic>
      <p:pic>
        <p:nvPicPr>
          <p:cNvPr id="149" name="Google Shape;149;p21"/>
          <p:cNvPicPr preferRelativeResize="0"/>
          <p:nvPr/>
        </p:nvPicPr>
        <p:blipFill rotWithShape="1">
          <a:blip r:embed="rId8">
            <a:alphaModFix/>
          </a:blip>
          <a:srcRect b="-12169" l="0" r="0" t="12170"/>
          <a:stretch/>
        </p:blipFill>
        <p:spPr>
          <a:xfrm>
            <a:off x="3389777" y="3244200"/>
            <a:ext cx="1969733" cy="1765975"/>
          </a:xfrm>
          <a:prstGeom prst="rect">
            <a:avLst/>
          </a:prstGeom>
          <a:noFill/>
          <a:ln>
            <a:noFill/>
          </a:ln>
        </p:spPr>
      </p:pic>
      <p:pic>
        <p:nvPicPr>
          <p:cNvPr id="150" name="Google Shape;150;p21"/>
          <p:cNvPicPr preferRelativeResize="0"/>
          <p:nvPr/>
        </p:nvPicPr>
        <p:blipFill>
          <a:blip r:embed="rId9">
            <a:alphaModFix/>
          </a:blip>
          <a:stretch>
            <a:fillRect/>
          </a:stretch>
        </p:blipFill>
        <p:spPr>
          <a:xfrm>
            <a:off x="819150" y="2050325"/>
            <a:ext cx="1588026" cy="1765974"/>
          </a:xfrm>
          <a:prstGeom prst="rect">
            <a:avLst/>
          </a:prstGeom>
          <a:noFill/>
          <a:ln>
            <a:noFill/>
          </a:ln>
        </p:spPr>
      </p:pic>
      <p:pic>
        <p:nvPicPr>
          <p:cNvPr id="151" name="Google Shape;151;p21"/>
          <p:cNvPicPr preferRelativeResize="0"/>
          <p:nvPr/>
        </p:nvPicPr>
        <p:blipFill>
          <a:blip r:embed="rId10">
            <a:alphaModFix/>
          </a:blip>
          <a:stretch>
            <a:fillRect/>
          </a:stretch>
        </p:blipFill>
        <p:spPr>
          <a:xfrm>
            <a:off x="6694113" y="1926675"/>
            <a:ext cx="1391450" cy="2252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