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000" autoAdjust="0"/>
    <p:restoredTop sz="94660"/>
  </p:normalViewPr>
  <p:slideViewPr>
    <p:cSldViewPr snapToGrid="0">
      <p:cViewPr varScale="1">
        <p:scale>
          <a:sx n="72" d="100"/>
          <a:sy n="72" d="100"/>
        </p:scale>
        <p:origin x="660" y="7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tableStyles" Target="tableStyles.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103" name=""/>
        <p:cNvGrpSpPr/>
        <p:nvPr/>
      </p:nvGrpSpPr>
      <p:grpSpPr>
        <a:xfrm>
          <a:off x="0" y="0"/>
          <a:ext cx="0" cy="0"/>
          <a:chOff x="0" y="0"/>
          <a:chExt cx="0" cy="0"/>
        </a:xfrm>
      </p:grpSpPr>
      <p:sp>
        <p:nvSpPr>
          <p:cNvPr id="1048732"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33"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34"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35"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36"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37"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3"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1048582"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lang="en-GB"/>
          </a:p>
        </p:txBody>
      </p:sp>
      <p:sp>
        <p:nvSpPr>
          <p:cNvPr id="1048583" name="Date Placeholder 3"/>
          <p:cNvSpPr>
            <a:spLocks noGrp="1"/>
          </p:cNvSpPr>
          <p:nvPr>
            <p:ph type="dt" sz="half" idx="10"/>
          </p:nvPr>
        </p:nvSpPr>
        <p:spPr/>
        <p:txBody>
          <a:bodyPr/>
          <a:p>
            <a:fld id="{70D49F31-CFBF-4FCD-B526-DE2FE6B97504}" type="datetimeFigureOut">
              <a:rPr lang="en-GB" smtClean="0"/>
              <a:t>23/09/2021</a:t>
            </a:fld>
            <a:endParaRPr lang="en-GB"/>
          </a:p>
        </p:txBody>
      </p:sp>
      <p:sp>
        <p:nvSpPr>
          <p:cNvPr id="1048584" name="Footer Placeholder 4"/>
          <p:cNvSpPr>
            <a:spLocks noGrp="1"/>
          </p:cNvSpPr>
          <p:nvPr>
            <p:ph type="ftr" sz="quarter" idx="11"/>
          </p:nvPr>
        </p:nvSpPr>
        <p:spPr/>
        <p:txBody>
          <a:bodyPr/>
          <a:p>
            <a:endParaRPr lang="en-GB"/>
          </a:p>
        </p:txBody>
      </p:sp>
      <p:sp>
        <p:nvSpPr>
          <p:cNvPr id="1048585" name="Slide Number Placeholder 5"/>
          <p:cNvSpPr>
            <a:spLocks noGrp="1"/>
          </p:cNvSpPr>
          <p:nvPr>
            <p:ph type="sldNum" sz="quarter" idx="12"/>
          </p:nvPr>
        </p:nvSpPr>
        <p:spPr/>
        <p:txBody>
          <a:bodyPr/>
          <a:p>
            <a:fld id="{CE1ABBF7-D74A-4850-9409-7C8694D9D50E}"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97" name=""/>
        <p:cNvGrpSpPr/>
        <p:nvPr/>
      </p:nvGrpSpPr>
      <p:grpSpPr>
        <a:xfrm>
          <a:off x="0" y="0"/>
          <a:ext cx="0" cy="0"/>
          <a:chOff x="0" y="0"/>
          <a:chExt cx="0" cy="0"/>
        </a:xfrm>
      </p:grpSpPr>
      <p:sp>
        <p:nvSpPr>
          <p:cNvPr id="1048702" name="Title 1"/>
          <p:cNvSpPr>
            <a:spLocks noGrp="1"/>
          </p:cNvSpPr>
          <p:nvPr>
            <p:ph type="title"/>
          </p:nvPr>
        </p:nvSpPr>
        <p:spPr/>
        <p:txBody>
          <a:bodyPr/>
          <a:p>
            <a:r>
              <a:rPr lang="en-US"/>
              <a:t>Click to edit Master title style</a:t>
            </a:r>
            <a:endParaRPr lang="en-GB"/>
          </a:p>
        </p:txBody>
      </p:sp>
      <p:sp>
        <p:nvSpPr>
          <p:cNvPr id="1048703"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48704" name="Date Placeholder 3"/>
          <p:cNvSpPr>
            <a:spLocks noGrp="1"/>
          </p:cNvSpPr>
          <p:nvPr>
            <p:ph type="dt" sz="half" idx="10"/>
          </p:nvPr>
        </p:nvSpPr>
        <p:spPr/>
        <p:txBody>
          <a:bodyPr/>
          <a:p>
            <a:fld id="{70D49F31-CFBF-4FCD-B526-DE2FE6B97504}" type="datetimeFigureOut">
              <a:rPr lang="en-GB" smtClean="0"/>
              <a:t>23/09/2021</a:t>
            </a:fld>
            <a:endParaRPr lang="en-GB"/>
          </a:p>
        </p:txBody>
      </p:sp>
      <p:sp>
        <p:nvSpPr>
          <p:cNvPr id="1048705" name="Footer Placeholder 4"/>
          <p:cNvSpPr>
            <a:spLocks noGrp="1"/>
          </p:cNvSpPr>
          <p:nvPr>
            <p:ph type="ftr" sz="quarter" idx="11"/>
          </p:nvPr>
        </p:nvSpPr>
        <p:spPr/>
        <p:txBody>
          <a:bodyPr/>
          <a:p>
            <a:endParaRPr lang="en-GB"/>
          </a:p>
        </p:txBody>
      </p:sp>
      <p:sp>
        <p:nvSpPr>
          <p:cNvPr id="1048706" name="Slide Number Placeholder 5"/>
          <p:cNvSpPr>
            <a:spLocks noGrp="1"/>
          </p:cNvSpPr>
          <p:nvPr>
            <p:ph type="sldNum" sz="quarter" idx="12"/>
          </p:nvPr>
        </p:nvSpPr>
        <p:spPr/>
        <p:txBody>
          <a:bodyPr/>
          <a:p>
            <a:fld id="{CE1ABBF7-D74A-4850-9409-7C8694D9D50E}"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95" name=""/>
        <p:cNvGrpSpPr/>
        <p:nvPr/>
      </p:nvGrpSpPr>
      <p:grpSpPr>
        <a:xfrm>
          <a:off x="0" y="0"/>
          <a:ext cx="0" cy="0"/>
          <a:chOff x="0" y="0"/>
          <a:chExt cx="0" cy="0"/>
        </a:xfrm>
      </p:grpSpPr>
      <p:sp>
        <p:nvSpPr>
          <p:cNvPr id="1048691" name="Vertical Title 1"/>
          <p:cNvSpPr>
            <a:spLocks noGrp="1"/>
          </p:cNvSpPr>
          <p:nvPr>
            <p:ph type="title" orient="vert"/>
          </p:nvPr>
        </p:nvSpPr>
        <p:spPr>
          <a:xfrm>
            <a:off x="8724900" y="365125"/>
            <a:ext cx="2628900" cy="5811838"/>
          </a:xfrm>
        </p:spPr>
        <p:txBody>
          <a:bodyPr vert="eaVert"/>
          <a:p>
            <a:r>
              <a:rPr lang="en-US"/>
              <a:t>Click to edit Master title style</a:t>
            </a:r>
            <a:endParaRPr lang="en-GB"/>
          </a:p>
        </p:txBody>
      </p:sp>
      <p:sp>
        <p:nvSpPr>
          <p:cNvPr id="1048692" name="Vertical Text Placeholder 2"/>
          <p:cNvSpPr>
            <a:spLocks noGrp="1"/>
          </p:cNvSpPr>
          <p:nvPr>
            <p:ph type="body" orient="vert" idx="1"/>
          </p:nvPr>
        </p:nvSpPr>
        <p:spPr>
          <a:xfrm>
            <a:off x="838200" y="365125"/>
            <a:ext cx="7734300" cy="5811838"/>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48693" name="Date Placeholder 3"/>
          <p:cNvSpPr>
            <a:spLocks noGrp="1"/>
          </p:cNvSpPr>
          <p:nvPr>
            <p:ph type="dt" sz="half" idx="10"/>
          </p:nvPr>
        </p:nvSpPr>
        <p:spPr/>
        <p:txBody>
          <a:bodyPr/>
          <a:p>
            <a:fld id="{70D49F31-CFBF-4FCD-B526-DE2FE6B97504}" type="datetimeFigureOut">
              <a:rPr lang="en-GB" smtClean="0"/>
              <a:t>23/09/2021</a:t>
            </a:fld>
            <a:endParaRPr lang="en-GB"/>
          </a:p>
        </p:txBody>
      </p:sp>
      <p:sp>
        <p:nvSpPr>
          <p:cNvPr id="1048694" name="Footer Placeholder 4"/>
          <p:cNvSpPr>
            <a:spLocks noGrp="1"/>
          </p:cNvSpPr>
          <p:nvPr>
            <p:ph type="ftr" sz="quarter" idx="11"/>
          </p:nvPr>
        </p:nvSpPr>
        <p:spPr/>
        <p:txBody>
          <a:bodyPr/>
          <a:p>
            <a:endParaRPr lang="en-GB"/>
          </a:p>
        </p:txBody>
      </p:sp>
      <p:sp>
        <p:nvSpPr>
          <p:cNvPr id="1048695" name="Slide Number Placeholder 5"/>
          <p:cNvSpPr>
            <a:spLocks noGrp="1"/>
          </p:cNvSpPr>
          <p:nvPr>
            <p:ph type="sldNum" sz="quarter" idx="12"/>
          </p:nvPr>
        </p:nvSpPr>
        <p:spPr/>
        <p:txBody>
          <a:bodyPr/>
          <a:p>
            <a:fld id="{CE1ABBF7-D74A-4850-9409-7C8694D9D50E}"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4" name=""/>
        <p:cNvGrpSpPr/>
        <p:nvPr/>
      </p:nvGrpSpPr>
      <p:grpSpPr>
        <a:xfrm>
          <a:off x="0" y="0"/>
          <a:ext cx="0" cy="0"/>
          <a:chOff x="0" y="0"/>
          <a:chExt cx="0" cy="0"/>
        </a:xfrm>
      </p:grpSpPr>
      <p:sp>
        <p:nvSpPr>
          <p:cNvPr id="1048588" name="Title 1"/>
          <p:cNvSpPr>
            <a:spLocks noGrp="1"/>
          </p:cNvSpPr>
          <p:nvPr>
            <p:ph type="title"/>
          </p:nvPr>
        </p:nvSpPr>
        <p:spPr/>
        <p:txBody>
          <a:bodyPr/>
          <a:p>
            <a:r>
              <a:rPr lang="en-US"/>
              <a:t>Click to edit Master title style</a:t>
            </a:r>
            <a:endParaRPr lang="en-GB"/>
          </a:p>
        </p:txBody>
      </p:sp>
      <p:sp>
        <p:nvSpPr>
          <p:cNvPr id="1048589"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48590" name="Date Placeholder 3"/>
          <p:cNvSpPr>
            <a:spLocks noGrp="1"/>
          </p:cNvSpPr>
          <p:nvPr>
            <p:ph type="dt" sz="half" idx="10"/>
          </p:nvPr>
        </p:nvSpPr>
        <p:spPr/>
        <p:txBody>
          <a:bodyPr/>
          <a:p>
            <a:fld id="{70D49F31-CFBF-4FCD-B526-DE2FE6B97504}" type="datetimeFigureOut">
              <a:rPr lang="en-GB" smtClean="0"/>
              <a:t>23/09/2021</a:t>
            </a:fld>
            <a:endParaRPr lang="en-GB"/>
          </a:p>
        </p:txBody>
      </p:sp>
      <p:sp>
        <p:nvSpPr>
          <p:cNvPr id="1048591" name="Footer Placeholder 4"/>
          <p:cNvSpPr>
            <a:spLocks noGrp="1"/>
          </p:cNvSpPr>
          <p:nvPr>
            <p:ph type="ftr" sz="quarter" idx="11"/>
          </p:nvPr>
        </p:nvSpPr>
        <p:spPr/>
        <p:txBody>
          <a:bodyPr/>
          <a:p>
            <a:endParaRPr lang="en-GB"/>
          </a:p>
        </p:txBody>
      </p:sp>
      <p:sp>
        <p:nvSpPr>
          <p:cNvPr id="1048592" name="Slide Number Placeholder 5"/>
          <p:cNvSpPr>
            <a:spLocks noGrp="1"/>
          </p:cNvSpPr>
          <p:nvPr>
            <p:ph type="sldNum" sz="quarter" idx="12"/>
          </p:nvPr>
        </p:nvSpPr>
        <p:spPr/>
        <p:txBody>
          <a:bodyPr/>
          <a:p>
            <a:fld id="{CE1ABBF7-D74A-4850-9409-7C8694D9D50E}"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98" name=""/>
        <p:cNvGrpSpPr/>
        <p:nvPr/>
      </p:nvGrpSpPr>
      <p:grpSpPr>
        <a:xfrm>
          <a:off x="0" y="0"/>
          <a:ext cx="0" cy="0"/>
          <a:chOff x="0" y="0"/>
          <a:chExt cx="0" cy="0"/>
        </a:xfrm>
      </p:grpSpPr>
      <p:sp>
        <p:nvSpPr>
          <p:cNvPr id="1048707"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1048708" name="Text Placeholder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709" name="Date Placeholder 3"/>
          <p:cNvSpPr>
            <a:spLocks noGrp="1"/>
          </p:cNvSpPr>
          <p:nvPr>
            <p:ph type="dt" sz="half" idx="10"/>
          </p:nvPr>
        </p:nvSpPr>
        <p:spPr/>
        <p:txBody>
          <a:bodyPr/>
          <a:p>
            <a:fld id="{70D49F31-CFBF-4FCD-B526-DE2FE6B97504}" type="datetimeFigureOut">
              <a:rPr lang="en-GB" smtClean="0"/>
              <a:t>23/09/2021</a:t>
            </a:fld>
            <a:endParaRPr lang="en-GB"/>
          </a:p>
        </p:txBody>
      </p:sp>
      <p:sp>
        <p:nvSpPr>
          <p:cNvPr id="1048710" name="Footer Placeholder 4"/>
          <p:cNvSpPr>
            <a:spLocks noGrp="1"/>
          </p:cNvSpPr>
          <p:nvPr>
            <p:ph type="ftr" sz="quarter" idx="11"/>
          </p:nvPr>
        </p:nvSpPr>
        <p:spPr/>
        <p:txBody>
          <a:bodyPr/>
          <a:p>
            <a:endParaRPr lang="en-GB"/>
          </a:p>
        </p:txBody>
      </p:sp>
      <p:sp>
        <p:nvSpPr>
          <p:cNvPr id="1048711" name="Slide Number Placeholder 5"/>
          <p:cNvSpPr>
            <a:spLocks noGrp="1"/>
          </p:cNvSpPr>
          <p:nvPr>
            <p:ph type="sldNum" sz="quarter" idx="12"/>
          </p:nvPr>
        </p:nvSpPr>
        <p:spPr/>
        <p:txBody>
          <a:bodyPr/>
          <a:p>
            <a:fld id="{CE1ABBF7-D74A-4850-9409-7C8694D9D50E}"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99" name=""/>
        <p:cNvGrpSpPr/>
        <p:nvPr/>
      </p:nvGrpSpPr>
      <p:grpSpPr>
        <a:xfrm>
          <a:off x="0" y="0"/>
          <a:ext cx="0" cy="0"/>
          <a:chOff x="0" y="0"/>
          <a:chExt cx="0" cy="0"/>
        </a:xfrm>
      </p:grpSpPr>
      <p:sp>
        <p:nvSpPr>
          <p:cNvPr id="1048712" name="Title 1"/>
          <p:cNvSpPr>
            <a:spLocks noGrp="1"/>
          </p:cNvSpPr>
          <p:nvPr>
            <p:ph type="title"/>
          </p:nvPr>
        </p:nvSpPr>
        <p:spPr/>
        <p:txBody>
          <a:bodyPr/>
          <a:p>
            <a:r>
              <a:rPr lang="en-US"/>
              <a:t>Click to edit Master title style</a:t>
            </a:r>
            <a:endParaRPr lang="en-GB"/>
          </a:p>
        </p:txBody>
      </p:sp>
      <p:sp>
        <p:nvSpPr>
          <p:cNvPr id="1048713" name="Content Placeholder 2"/>
          <p:cNvSpPr>
            <a:spLocks noGrp="1"/>
          </p:cNvSpPr>
          <p:nvPr>
            <p:ph sz="half" idx="1"/>
          </p:nvPr>
        </p:nvSpPr>
        <p:spPr>
          <a:xfrm>
            <a:off x="838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48714" name="Content Placeholder 3"/>
          <p:cNvSpPr>
            <a:spLocks noGrp="1"/>
          </p:cNvSpPr>
          <p:nvPr>
            <p:ph sz="half" idx="2"/>
          </p:nvPr>
        </p:nvSpPr>
        <p:spPr>
          <a:xfrm>
            <a:off x="6172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48715" name="Date Placeholder 4"/>
          <p:cNvSpPr>
            <a:spLocks noGrp="1"/>
          </p:cNvSpPr>
          <p:nvPr>
            <p:ph type="dt" sz="half" idx="10"/>
          </p:nvPr>
        </p:nvSpPr>
        <p:spPr/>
        <p:txBody>
          <a:bodyPr/>
          <a:p>
            <a:fld id="{70D49F31-CFBF-4FCD-B526-DE2FE6B97504}" type="datetimeFigureOut">
              <a:rPr lang="en-GB" smtClean="0"/>
              <a:t>23/09/2021</a:t>
            </a:fld>
            <a:endParaRPr lang="en-GB"/>
          </a:p>
        </p:txBody>
      </p:sp>
      <p:sp>
        <p:nvSpPr>
          <p:cNvPr id="1048716" name="Footer Placeholder 5"/>
          <p:cNvSpPr>
            <a:spLocks noGrp="1"/>
          </p:cNvSpPr>
          <p:nvPr>
            <p:ph type="ftr" sz="quarter" idx="11"/>
          </p:nvPr>
        </p:nvSpPr>
        <p:spPr/>
        <p:txBody>
          <a:bodyPr/>
          <a:p>
            <a:endParaRPr lang="en-GB"/>
          </a:p>
        </p:txBody>
      </p:sp>
      <p:sp>
        <p:nvSpPr>
          <p:cNvPr id="1048717" name="Slide Number Placeholder 6"/>
          <p:cNvSpPr>
            <a:spLocks noGrp="1"/>
          </p:cNvSpPr>
          <p:nvPr>
            <p:ph type="sldNum" sz="quarter" idx="12"/>
          </p:nvPr>
        </p:nvSpPr>
        <p:spPr/>
        <p:txBody>
          <a:bodyPr/>
          <a:p>
            <a:fld id="{CE1ABBF7-D74A-4850-9409-7C8694D9D50E}"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00" name=""/>
        <p:cNvGrpSpPr/>
        <p:nvPr/>
      </p:nvGrpSpPr>
      <p:grpSpPr>
        <a:xfrm>
          <a:off x="0" y="0"/>
          <a:ext cx="0" cy="0"/>
          <a:chOff x="0" y="0"/>
          <a:chExt cx="0" cy="0"/>
        </a:xfrm>
      </p:grpSpPr>
      <p:sp>
        <p:nvSpPr>
          <p:cNvPr id="1048718" name="Title 1"/>
          <p:cNvSpPr>
            <a:spLocks noGrp="1"/>
          </p:cNvSpPr>
          <p:nvPr>
            <p:ph type="title"/>
          </p:nvPr>
        </p:nvSpPr>
        <p:spPr>
          <a:xfrm>
            <a:off x="839788" y="365125"/>
            <a:ext cx="10515600" cy="1325563"/>
          </a:xfrm>
        </p:spPr>
        <p:txBody>
          <a:bodyPr/>
          <a:p>
            <a:r>
              <a:rPr lang="en-US"/>
              <a:t>Click to edit Master title style</a:t>
            </a:r>
            <a:endParaRPr lang="en-GB"/>
          </a:p>
        </p:txBody>
      </p:sp>
      <p:sp>
        <p:nvSpPr>
          <p:cNvPr id="1048719"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20" name="Content Placeholder 3"/>
          <p:cNvSpPr>
            <a:spLocks noGrp="1"/>
          </p:cNvSpPr>
          <p:nvPr>
            <p:ph sz="half" idx="2"/>
          </p:nvPr>
        </p:nvSpPr>
        <p:spPr>
          <a:xfrm>
            <a:off x="839788" y="2505075"/>
            <a:ext cx="5157787"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48721"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22" name="Content Placeholder 5"/>
          <p:cNvSpPr>
            <a:spLocks noGrp="1"/>
          </p:cNvSpPr>
          <p:nvPr>
            <p:ph sz="quarter" idx="4"/>
          </p:nvPr>
        </p:nvSpPr>
        <p:spPr>
          <a:xfrm>
            <a:off x="6172200" y="2505075"/>
            <a:ext cx="5183188"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48723" name="Date Placeholder 6"/>
          <p:cNvSpPr>
            <a:spLocks noGrp="1"/>
          </p:cNvSpPr>
          <p:nvPr>
            <p:ph type="dt" sz="half" idx="10"/>
          </p:nvPr>
        </p:nvSpPr>
        <p:spPr/>
        <p:txBody>
          <a:bodyPr/>
          <a:p>
            <a:fld id="{70D49F31-CFBF-4FCD-B526-DE2FE6B97504}" type="datetimeFigureOut">
              <a:rPr lang="en-GB" smtClean="0"/>
              <a:t>23/09/2021</a:t>
            </a:fld>
            <a:endParaRPr lang="en-GB"/>
          </a:p>
        </p:txBody>
      </p:sp>
      <p:sp>
        <p:nvSpPr>
          <p:cNvPr id="1048724" name="Footer Placeholder 7"/>
          <p:cNvSpPr>
            <a:spLocks noGrp="1"/>
          </p:cNvSpPr>
          <p:nvPr>
            <p:ph type="ftr" sz="quarter" idx="11"/>
          </p:nvPr>
        </p:nvSpPr>
        <p:spPr/>
        <p:txBody>
          <a:bodyPr/>
          <a:p>
            <a:endParaRPr lang="en-GB"/>
          </a:p>
        </p:txBody>
      </p:sp>
      <p:sp>
        <p:nvSpPr>
          <p:cNvPr id="1048725" name="Slide Number Placeholder 8"/>
          <p:cNvSpPr>
            <a:spLocks noGrp="1"/>
          </p:cNvSpPr>
          <p:nvPr>
            <p:ph type="sldNum" sz="quarter" idx="12"/>
          </p:nvPr>
        </p:nvSpPr>
        <p:spPr/>
        <p:txBody>
          <a:bodyPr/>
          <a:p>
            <a:fld id="{CE1ABBF7-D74A-4850-9409-7C8694D9D50E}"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66" name=""/>
        <p:cNvGrpSpPr/>
        <p:nvPr/>
      </p:nvGrpSpPr>
      <p:grpSpPr>
        <a:xfrm>
          <a:off x="0" y="0"/>
          <a:ext cx="0" cy="0"/>
          <a:chOff x="0" y="0"/>
          <a:chExt cx="0" cy="0"/>
        </a:xfrm>
      </p:grpSpPr>
      <p:sp>
        <p:nvSpPr>
          <p:cNvPr id="1048634" name="Title 1"/>
          <p:cNvSpPr>
            <a:spLocks noGrp="1"/>
          </p:cNvSpPr>
          <p:nvPr>
            <p:ph type="title"/>
          </p:nvPr>
        </p:nvSpPr>
        <p:spPr/>
        <p:txBody>
          <a:bodyPr/>
          <a:p>
            <a:r>
              <a:rPr lang="en-US"/>
              <a:t>Click to edit Master title style</a:t>
            </a:r>
            <a:endParaRPr lang="en-GB"/>
          </a:p>
        </p:txBody>
      </p:sp>
      <p:sp>
        <p:nvSpPr>
          <p:cNvPr id="1048635" name="Date Placeholder 2"/>
          <p:cNvSpPr>
            <a:spLocks noGrp="1"/>
          </p:cNvSpPr>
          <p:nvPr>
            <p:ph type="dt" sz="half" idx="10"/>
          </p:nvPr>
        </p:nvSpPr>
        <p:spPr/>
        <p:txBody>
          <a:bodyPr/>
          <a:p>
            <a:fld id="{70D49F31-CFBF-4FCD-B526-DE2FE6B97504}" type="datetimeFigureOut">
              <a:rPr lang="en-GB" smtClean="0"/>
              <a:t>23/09/2021</a:t>
            </a:fld>
            <a:endParaRPr lang="en-GB"/>
          </a:p>
        </p:txBody>
      </p:sp>
      <p:sp>
        <p:nvSpPr>
          <p:cNvPr id="1048636" name="Footer Placeholder 3"/>
          <p:cNvSpPr>
            <a:spLocks noGrp="1"/>
          </p:cNvSpPr>
          <p:nvPr>
            <p:ph type="ftr" sz="quarter" idx="11"/>
          </p:nvPr>
        </p:nvSpPr>
        <p:spPr/>
        <p:txBody>
          <a:bodyPr/>
          <a:p>
            <a:endParaRPr lang="en-GB"/>
          </a:p>
        </p:txBody>
      </p:sp>
      <p:sp>
        <p:nvSpPr>
          <p:cNvPr id="1048637" name="Slide Number Placeholder 4"/>
          <p:cNvSpPr>
            <a:spLocks noGrp="1"/>
          </p:cNvSpPr>
          <p:nvPr>
            <p:ph type="sldNum" sz="quarter" idx="12"/>
          </p:nvPr>
        </p:nvSpPr>
        <p:spPr/>
        <p:txBody>
          <a:bodyPr/>
          <a:p>
            <a:fld id="{CE1ABBF7-D74A-4850-9409-7C8694D9D50E}"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9" name=""/>
        <p:cNvGrpSpPr/>
        <p:nvPr/>
      </p:nvGrpSpPr>
      <p:grpSpPr>
        <a:xfrm>
          <a:off x="0" y="0"/>
          <a:ext cx="0" cy="0"/>
          <a:chOff x="0" y="0"/>
          <a:chExt cx="0" cy="0"/>
        </a:xfrm>
      </p:grpSpPr>
      <p:sp>
        <p:nvSpPr>
          <p:cNvPr id="1048601" name="Date Placeholder 1"/>
          <p:cNvSpPr>
            <a:spLocks noGrp="1"/>
          </p:cNvSpPr>
          <p:nvPr>
            <p:ph type="dt" sz="half" idx="10"/>
          </p:nvPr>
        </p:nvSpPr>
        <p:spPr/>
        <p:txBody>
          <a:bodyPr/>
          <a:p>
            <a:fld id="{70D49F31-CFBF-4FCD-B526-DE2FE6B97504}" type="datetimeFigureOut">
              <a:rPr lang="en-GB" smtClean="0"/>
              <a:t>23/09/2021</a:t>
            </a:fld>
            <a:endParaRPr lang="en-GB"/>
          </a:p>
        </p:txBody>
      </p:sp>
      <p:sp>
        <p:nvSpPr>
          <p:cNvPr id="1048602" name="Footer Placeholder 2"/>
          <p:cNvSpPr>
            <a:spLocks noGrp="1"/>
          </p:cNvSpPr>
          <p:nvPr>
            <p:ph type="ftr" sz="quarter" idx="11"/>
          </p:nvPr>
        </p:nvSpPr>
        <p:spPr/>
        <p:txBody>
          <a:bodyPr/>
          <a:p>
            <a:endParaRPr lang="en-GB"/>
          </a:p>
        </p:txBody>
      </p:sp>
      <p:sp>
        <p:nvSpPr>
          <p:cNvPr id="1048603" name="Slide Number Placeholder 3"/>
          <p:cNvSpPr>
            <a:spLocks noGrp="1"/>
          </p:cNvSpPr>
          <p:nvPr>
            <p:ph type="sldNum" sz="quarter" idx="12"/>
          </p:nvPr>
        </p:nvSpPr>
        <p:spPr/>
        <p:txBody>
          <a:bodyPr/>
          <a:p>
            <a:fld id="{CE1ABBF7-D74A-4850-9409-7C8694D9D50E}"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01" name=""/>
        <p:cNvGrpSpPr/>
        <p:nvPr/>
      </p:nvGrpSpPr>
      <p:grpSpPr>
        <a:xfrm>
          <a:off x="0" y="0"/>
          <a:ext cx="0" cy="0"/>
          <a:chOff x="0" y="0"/>
          <a:chExt cx="0" cy="0"/>
        </a:xfrm>
      </p:grpSpPr>
      <p:sp>
        <p:nvSpPr>
          <p:cNvPr id="1048726"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1048727"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48728"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29" name="Date Placeholder 4"/>
          <p:cNvSpPr>
            <a:spLocks noGrp="1"/>
          </p:cNvSpPr>
          <p:nvPr>
            <p:ph type="dt" sz="half" idx="10"/>
          </p:nvPr>
        </p:nvSpPr>
        <p:spPr/>
        <p:txBody>
          <a:bodyPr/>
          <a:p>
            <a:fld id="{70D49F31-CFBF-4FCD-B526-DE2FE6B97504}" type="datetimeFigureOut">
              <a:rPr lang="en-GB" smtClean="0"/>
              <a:t>23/09/2021</a:t>
            </a:fld>
            <a:endParaRPr lang="en-GB"/>
          </a:p>
        </p:txBody>
      </p:sp>
      <p:sp>
        <p:nvSpPr>
          <p:cNvPr id="1048730" name="Footer Placeholder 5"/>
          <p:cNvSpPr>
            <a:spLocks noGrp="1"/>
          </p:cNvSpPr>
          <p:nvPr>
            <p:ph type="ftr" sz="quarter" idx="11"/>
          </p:nvPr>
        </p:nvSpPr>
        <p:spPr/>
        <p:txBody>
          <a:bodyPr/>
          <a:p>
            <a:endParaRPr lang="en-GB"/>
          </a:p>
        </p:txBody>
      </p:sp>
      <p:sp>
        <p:nvSpPr>
          <p:cNvPr id="1048731" name="Slide Number Placeholder 6"/>
          <p:cNvSpPr>
            <a:spLocks noGrp="1"/>
          </p:cNvSpPr>
          <p:nvPr>
            <p:ph type="sldNum" sz="quarter" idx="12"/>
          </p:nvPr>
        </p:nvSpPr>
        <p:spPr/>
        <p:txBody>
          <a:bodyPr/>
          <a:p>
            <a:fld id="{CE1ABBF7-D74A-4850-9409-7C8694D9D50E}"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96" name=""/>
        <p:cNvGrpSpPr/>
        <p:nvPr/>
      </p:nvGrpSpPr>
      <p:grpSpPr>
        <a:xfrm>
          <a:off x="0" y="0"/>
          <a:ext cx="0" cy="0"/>
          <a:chOff x="0" y="0"/>
          <a:chExt cx="0" cy="0"/>
        </a:xfrm>
      </p:grpSpPr>
      <p:sp>
        <p:nvSpPr>
          <p:cNvPr id="1048696"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1048697"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GB"/>
          </a:p>
        </p:txBody>
      </p:sp>
      <p:sp>
        <p:nvSpPr>
          <p:cNvPr id="1048698"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99" name="Date Placeholder 4"/>
          <p:cNvSpPr>
            <a:spLocks noGrp="1"/>
          </p:cNvSpPr>
          <p:nvPr>
            <p:ph type="dt" sz="half" idx="10"/>
          </p:nvPr>
        </p:nvSpPr>
        <p:spPr/>
        <p:txBody>
          <a:bodyPr/>
          <a:p>
            <a:fld id="{70D49F31-CFBF-4FCD-B526-DE2FE6B97504}" type="datetimeFigureOut">
              <a:rPr lang="en-GB" smtClean="0"/>
              <a:t>23/09/2021</a:t>
            </a:fld>
            <a:endParaRPr lang="en-GB"/>
          </a:p>
        </p:txBody>
      </p:sp>
      <p:sp>
        <p:nvSpPr>
          <p:cNvPr id="1048700" name="Footer Placeholder 5"/>
          <p:cNvSpPr>
            <a:spLocks noGrp="1"/>
          </p:cNvSpPr>
          <p:nvPr>
            <p:ph type="ftr" sz="quarter" idx="11"/>
          </p:nvPr>
        </p:nvSpPr>
        <p:spPr/>
        <p:txBody>
          <a:bodyPr/>
          <a:p>
            <a:endParaRPr lang="en-GB"/>
          </a:p>
        </p:txBody>
      </p:sp>
      <p:sp>
        <p:nvSpPr>
          <p:cNvPr id="1048701" name="Slide Number Placeholder 6"/>
          <p:cNvSpPr>
            <a:spLocks noGrp="1"/>
          </p:cNvSpPr>
          <p:nvPr>
            <p:ph type="sldNum" sz="quarter" idx="12"/>
          </p:nvPr>
        </p:nvSpPr>
        <p:spPr/>
        <p:txBody>
          <a:bodyPr/>
          <a:p>
            <a:fld id="{CE1ABBF7-D74A-4850-9409-7C8694D9D50E}"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a:t>Click to edit Master title style</a:t>
            </a:r>
            <a:endParaRPr lang="en-GB"/>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70D49F31-CFBF-4FCD-B526-DE2FE6B97504}" type="datetimeFigureOut">
              <a:rPr lang="en-GB" smtClean="0"/>
              <a:t>23/09/2021</a:t>
            </a:fld>
            <a:endParaRPr lang="en-GB"/>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GB"/>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CE1ABBF7-D74A-4850-9409-7C8694D9D50E}" type="slidenum">
              <a:rPr lang="en-GB" smtClean="0"/>
              <a:t>‹#›</a:t>
            </a:fld>
            <a:endParaRPr lang="en-GB"/>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86" name="Title 1"/>
          <p:cNvSpPr>
            <a:spLocks noGrp="1"/>
          </p:cNvSpPr>
          <p:nvPr>
            <p:ph type="ctrTitle"/>
          </p:nvPr>
        </p:nvSpPr>
        <p:spPr>
          <a:xfrm>
            <a:off x="689113" y="165651"/>
            <a:ext cx="10641496" cy="1769166"/>
          </a:xfrm>
        </p:spPr>
        <p:txBody>
          <a:bodyPr>
            <a:normAutofit/>
          </a:bodyPr>
          <a:p>
            <a:r>
              <a:rPr b="1" dirty="0" sz="3600" lang="en-GB">
                <a:latin typeface="Times New Roman" panose="02020603050405020304" pitchFamily="18" charset="0"/>
                <a:cs typeface="Times New Roman" panose="02020603050405020304" pitchFamily="18" charset="0"/>
              </a:rPr>
              <a:t>    ANTI-DIARRHOEAL  AGENTS</a:t>
            </a:r>
            <a:br>
              <a:rPr dirty="0" sz="2400" lang="en-GB">
                <a:latin typeface="Times New Roman" panose="02020603050405020304" pitchFamily="18" charset="0"/>
                <a:cs typeface="Times New Roman" panose="02020603050405020304" pitchFamily="18" charset="0"/>
              </a:rPr>
            </a:br>
            <a:br>
              <a:rPr dirty="0" sz="2400" lang="en-GB">
                <a:latin typeface="Times New Roman" panose="02020603050405020304" pitchFamily="18" charset="0"/>
                <a:cs typeface="Times New Roman" panose="02020603050405020304" pitchFamily="18" charset="0"/>
              </a:rPr>
            </a:br>
            <a:r>
              <a:rPr dirty="0" sz="2400" lang="en-GB">
                <a:latin typeface="Times New Roman" panose="02020603050405020304" pitchFamily="18" charset="0"/>
                <a:cs typeface="Times New Roman" panose="02020603050405020304" pitchFamily="18" charset="0"/>
              </a:rPr>
              <a:t>       PHA  3</a:t>
            </a:r>
            <a:r>
              <a:rPr altLang="en-GB" dirty="0" sz="2400" lang="en-US">
                <a:latin typeface="Times New Roman" panose="02020603050405020304" pitchFamily="18" charset="0"/>
                <a:cs typeface="Times New Roman" panose="02020603050405020304" pitchFamily="18" charset="0"/>
              </a:rPr>
              <a:t>0</a:t>
            </a:r>
            <a:r>
              <a:rPr altLang="en-GB" dirty="0" sz="2400" lang="en-US">
                <a:latin typeface="Times New Roman" panose="02020603050405020304" pitchFamily="18" charset="0"/>
                <a:cs typeface="Times New Roman" panose="02020603050405020304" pitchFamily="18" charset="0"/>
              </a:rPr>
              <a:t>4</a:t>
            </a:r>
            <a:r>
              <a:rPr dirty="0" sz="2400" lang="en-GB">
                <a:latin typeface="Times New Roman" panose="02020603050405020304" pitchFamily="18" charset="0"/>
                <a:cs typeface="Times New Roman" panose="02020603050405020304" pitchFamily="18" charset="0"/>
              </a:rPr>
              <a:t> Lecture</a:t>
            </a:r>
            <a:endParaRPr altLang="en-US" lang="zh-CN"/>
          </a:p>
        </p:txBody>
      </p:sp>
      <p:sp>
        <p:nvSpPr>
          <p:cNvPr id="1048587" name="Subtitle 2"/>
          <p:cNvSpPr>
            <a:spLocks noGrp="1"/>
          </p:cNvSpPr>
          <p:nvPr>
            <p:ph type="subTitle" idx="1"/>
          </p:nvPr>
        </p:nvSpPr>
        <p:spPr>
          <a:xfrm>
            <a:off x="1524000" y="1934817"/>
            <a:ext cx="9144000" cy="4757532"/>
          </a:xfrm>
        </p:spPr>
        <p:txBody>
          <a:bodyPr/>
          <a:p>
            <a:endParaRPr dirty="0" lang="en-GB"/>
          </a:p>
          <a:p>
            <a:r>
              <a:rPr dirty="0" lang="en-GB"/>
              <a:t>BY</a:t>
            </a:r>
          </a:p>
          <a:p>
            <a:endParaRPr dirty="0" lang="en-GB"/>
          </a:p>
          <a:p>
            <a:r>
              <a:rPr b="1" dirty="0" lang="en-GB">
                <a:latin typeface="Times New Roman" panose="02020603050405020304" pitchFamily="18" charset="0"/>
                <a:cs typeface="Times New Roman" panose="02020603050405020304" pitchFamily="18" charset="0"/>
              </a:rPr>
              <a:t>Pharm F.A OLADOJA</a:t>
            </a:r>
            <a:r>
              <a:rPr dirty="0" lang="en-GB"/>
              <a:t>. </a:t>
            </a:r>
          </a:p>
          <a:p>
            <a:r>
              <a:rPr dirty="0" sz="2000" lang="en-GB">
                <a:latin typeface="Times New Roman" panose="02020603050405020304" pitchFamily="18" charset="0"/>
                <a:cs typeface="Times New Roman" panose="02020603050405020304" pitchFamily="18" charset="0"/>
              </a:rPr>
              <a:t>   </a:t>
            </a:r>
            <a:r>
              <a:rPr dirty="0" sz="2000" lang="en-GB" err="1">
                <a:latin typeface="Times New Roman" panose="02020603050405020304" pitchFamily="18" charset="0"/>
                <a:cs typeface="Times New Roman" panose="02020603050405020304" pitchFamily="18" charset="0"/>
              </a:rPr>
              <a:t>B.Pharm</a:t>
            </a:r>
            <a:r>
              <a:rPr dirty="0" sz="2000" lang="en-GB">
                <a:latin typeface="Times New Roman" panose="02020603050405020304" pitchFamily="18" charset="0"/>
                <a:cs typeface="Times New Roman" panose="02020603050405020304" pitchFamily="18" charset="0"/>
              </a:rPr>
              <a:t>, M.Sc., ACISM(USA), ACIWM,  PGD, ACA</a:t>
            </a:r>
          </a:p>
          <a:p>
            <a:r>
              <a:rPr dirty="0" sz="2000" lang="en-GB">
                <a:latin typeface="Times New Roman" panose="02020603050405020304" pitchFamily="18" charset="0"/>
                <a:cs typeface="Times New Roman" panose="02020603050405020304" pitchFamily="18" charset="0"/>
              </a:rPr>
              <a:t>Department of Pharmacology and Toxicology,</a:t>
            </a:r>
          </a:p>
          <a:p>
            <a:r>
              <a:rPr dirty="0" sz="2000" lang="en-GB">
                <a:latin typeface="Times New Roman" panose="02020603050405020304" pitchFamily="18" charset="0"/>
                <a:cs typeface="Times New Roman" panose="02020603050405020304" pitchFamily="18" charset="0"/>
              </a:rPr>
              <a:t>Faculty of Pharmacy,</a:t>
            </a:r>
          </a:p>
          <a:p>
            <a:r>
              <a:rPr dirty="0" sz="2000" lang="en-GB">
                <a:latin typeface="Times New Roman" panose="02020603050405020304" pitchFamily="18" charset="0"/>
                <a:cs typeface="Times New Roman" panose="02020603050405020304" pitchFamily="18" charset="0"/>
              </a:rPr>
              <a:t>Olabisi Onabanjo University.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30" name="Title 1"/>
          <p:cNvSpPr>
            <a:spLocks noGrp="1"/>
          </p:cNvSpPr>
          <p:nvPr>
            <p:ph type="title"/>
          </p:nvPr>
        </p:nvSpPr>
        <p:spPr/>
        <p:txBody>
          <a:bodyPr/>
          <a:p>
            <a:r>
              <a:rPr dirty="0" lang="en-GB"/>
              <a:t>                             DIARRHEA </a:t>
            </a:r>
          </a:p>
        </p:txBody>
      </p:sp>
      <p:sp>
        <p:nvSpPr>
          <p:cNvPr id="1048631" name="Content Placeholder 2"/>
          <p:cNvSpPr>
            <a:spLocks noGrp="1"/>
          </p:cNvSpPr>
          <p:nvPr>
            <p:ph idx="1"/>
          </p:nvPr>
        </p:nvSpPr>
        <p:spPr/>
        <p:txBody>
          <a:bodyPr>
            <a:normAutofit fontScale="96429" lnSpcReduction="10000"/>
          </a:bodyPr>
          <a:p>
            <a:pPr indent="0" marL="0">
              <a:buNone/>
            </a:pPr>
            <a:r>
              <a:rPr dirty="0" lang="en-GB">
                <a:effectLst/>
                <a:latin typeface="Times New Roman" panose="02020603050405020304" pitchFamily="18" charset="0"/>
                <a:cs typeface="Times New Roman" panose="02020603050405020304" pitchFamily="18" charset="0"/>
              </a:rPr>
              <a:t>Measures may be grouped into:</a:t>
            </a:r>
          </a:p>
          <a:p>
            <a:pPr indent="0" marL="0">
              <a:buNone/>
            </a:pPr>
            <a:br>
              <a:rPr dirty="0" lang="en-GB">
                <a:latin typeface="Times New Roman" panose="02020603050405020304" pitchFamily="18" charset="0"/>
                <a:cs typeface="Times New Roman" panose="02020603050405020304" pitchFamily="18" charset="0"/>
              </a:rPr>
            </a:br>
            <a:r>
              <a:rPr dirty="0" lang="en-GB">
                <a:effectLst/>
                <a:latin typeface="Times New Roman" panose="02020603050405020304" pitchFamily="18" charset="0"/>
                <a:cs typeface="Times New Roman" panose="02020603050405020304" pitchFamily="18" charset="0"/>
              </a:rPr>
              <a:t>(a) Treatment of fluid depletion, shock and acidosis.</a:t>
            </a:r>
          </a:p>
          <a:p>
            <a:pPr indent="0" marL="0">
              <a:buNone/>
            </a:pPr>
            <a:br>
              <a:rPr dirty="0" lang="en-GB">
                <a:latin typeface="Times New Roman" panose="02020603050405020304" pitchFamily="18" charset="0"/>
                <a:cs typeface="Times New Roman" panose="02020603050405020304" pitchFamily="18" charset="0"/>
              </a:rPr>
            </a:br>
            <a:r>
              <a:rPr dirty="0" lang="en-GB">
                <a:effectLst/>
                <a:latin typeface="Times New Roman" panose="02020603050405020304" pitchFamily="18" charset="0"/>
                <a:cs typeface="Times New Roman" panose="02020603050405020304" pitchFamily="18" charset="0"/>
              </a:rPr>
              <a:t>(b) Maintenance of nutrition.</a:t>
            </a:r>
          </a:p>
          <a:p>
            <a:pPr indent="0" marL="0">
              <a:buNone/>
            </a:pPr>
            <a:br>
              <a:rPr dirty="0" lang="en-GB">
                <a:latin typeface="Times New Roman" panose="02020603050405020304" pitchFamily="18" charset="0"/>
                <a:cs typeface="Times New Roman" panose="02020603050405020304" pitchFamily="18" charset="0"/>
              </a:rPr>
            </a:br>
            <a:r>
              <a:rPr dirty="0" lang="en-GB">
                <a:effectLst/>
                <a:latin typeface="Times New Roman" panose="02020603050405020304" pitchFamily="18" charset="0"/>
                <a:cs typeface="Times New Roman" panose="02020603050405020304" pitchFamily="18" charset="0"/>
              </a:rPr>
              <a:t>(c) Drug therapy.</a:t>
            </a:r>
          </a:p>
          <a:p>
            <a:pPr indent="0" marL="0">
              <a:buNone/>
            </a:pPr>
            <a:br>
              <a:rPr dirty="0" lang="en-GB">
                <a:latin typeface="Times New Roman" panose="02020603050405020304" pitchFamily="18" charset="0"/>
                <a:cs typeface="Times New Roman" panose="02020603050405020304" pitchFamily="18" charset="0"/>
              </a:rPr>
            </a:br>
            <a:r>
              <a:rPr dirty="0" lang="en-GB">
                <a:effectLst/>
                <a:latin typeface="Times New Roman" panose="02020603050405020304" pitchFamily="18" charset="0"/>
                <a:cs typeface="Times New Roman" panose="02020603050405020304" pitchFamily="18" charset="0"/>
              </a:rPr>
              <a:t>The relative importance of each measure is governed by the </a:t>
            </a:r>
            <a:br>
              <a:rPr dirty="0" lang="en-GB">
                <a:latin typeface="Times New Roman" panose="02020603050405020304" pitchFamily="18" charset="0"/>
                <a:cs typeface="Times New Roman" panose="02020603050405020304" pitchFamily="18" charset="0"/>
              </a:rPr>
            </a:br>
            <a:r>
              <a:rPr dirty="0" lang="en-GB">
                <a:effectLst/>
                <a:latin typeface="Times New Roman" panose="02020603050405020304" pitchFamily="18" charset="0"/>
                <a:cs typeface="Times New Roman" panose="02020603050405020304" pitchFamily="18" charset="0"/>
              </a:rPr>
              <a:t>severity and nature of diarrhoea</a:t>
            </a:r>
            <a:endParaRPr dirty="0" lang="en-GB">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32" name="Rectangle 2"/>
          <p:cNvSpPr>
            <a:spLocks noGrp="1" noChangeArrowheads="1"/>
          </p:cNvSpPr>
          <p:nvPr>
            <p:ph type="title"/>
          </p:nvPr>
        </p:nvSpPr>
        <p:spPr/>
        <p:txBody>
          <a:bodyPr/>
          <a:p>
            <a:pPr algn="ctr" eaLnBrk="1" hangingPunct="1"/>
            <a:r>
              <a:rPr altLang="en-US" b="1" dirty="0" lang="en-US"/>
              <a:t>Management of diarrhoea</a:t>
            </a:r>
          </a:p>
        </p:txBody>
      </p:sp>
      <p:sp>
        <p:nvSpPr>
          <p:cNvPr id="1048633" name="Rectangle 3"/>
          <p:cNvSpPr>
            <a:spLocks noGrp="1" noChangeArrowheads="1"/>
          </p:cNvSpPr>
          <p:nvPr>
            <p:ph idx="1"/>
          </p:nvPr>
        </p:nvSpPr>
        <p:spPr>
          <a:xfrm>
            <a:off x="838199" y="1447801"/>
            <a:ext cx="10515599" cy="5138529"/>
          </a:xfrm>
        </p:spPr>
        <p:txBody>
          <a:bodyPr>
            <a:normAutofit/>
          </a:bodyPr>
          <a:p>
            <a:pPr eaLnBrk="1" hangingPunct="1" indent="-609600" marL="609600">
              <a:buNone/>
            </a:pPr>
            <a:r>
              <a:rPr altLang="en-US" b="1" dirty="0" sz="2800" lang="en-US"/>
              <a:t>1. Non-specific therapy:</a:t>
            </a:r>
          </a:p>
          <a:p>
            <a:pPr eaLnBrk="1" hangingPunct="1" indent="-609600" marL="609600">
              <a:buNone/>
            </a:pPr>
            <a:r>
              <a:rPr altLang="en-US" dirty="0" sz="2800" lang="en-US"/>
              <a:t>   a) Oral and parenteral rehydration</a:t>
            </a:r>
          </a:p>
          <a:p>
            <a:pPr eaLnBrk="1" hangingPunct="1" indent="-609600" marL="609600">
              <a:buNone/>
            </a:pPr>
            <a:r>
              <a:rPr altLang="en-US" dirty="0" sz="2800" lang="en-US"/>
              <a:t>   b) Anti-motility and anti-secretory agents:</a:t>
            </a:r>
          </a:p>
          <a:p>
            <a:pPr eaLnBrk="1" hangingPunct="1" indent="-609600" marL="609600">
              <a:buNone/>
            </a:pPr>
            <a:r>
              <a:rPr altLang="en-US" dirty="0" sz="2800" lang="en-US"/>
              <a:t>      </a:t>
            </a:r>
            <a:r>
              <a:rPr altLang="en-US" dirty="0" sz="2800" lang="en-US" err="1"/>
              <a:t>i</a:t>
            </a:r>
            <a:r>
              <a:rPr altLang="en-US" dirty="0" sz="2800" lang="en-US"/>
              <a:t>) Opioids: codeine, diphenoxylate,   loperamide</a:t>
            </a:r>
          </a:p>
          <a:p>
            <a:pPr eaLnBrk="1" hangingPunct="1" indent="-609600" marL="609600">
              <a:buNone/>
            </a:pPr>
            <a:r>
              <a:rPr altLang="en-US" dirty="0" sz="2800" lang="en-US"/>
              <a:t>     ii) </a:t>
            </a:r>
            <a:r>
              <a:rPr altLang="en-US" dirty="0" sz="2800" lang="el-GR"/>
              <a:t>α</a:t>
            </a:r>
            <a:r>
              <a:rPr altLang="en-US" dirty="0" sz="2800" lang="en-US"/>
              <a:t>-adrenergic receptor agonist: clonidine</a:t>
            </a:r>
          </a:p>
          <a:p>
            <a:pPr eaLnBrk="1" hangingPunct="1" indent="-609600" marL="609600">
              <a:buNone/>
            </a:pPr>
            <a:r>
              <a:rPr altLang="en-US" dirty="0" sz="2800" lang="en-US"/>
              <a:t>    iii) Octreotide.</a:t>
            </a:r>
          </a:p>
          <a:p>
            <a:pPr eaLnBrk="1" hangingPunct="1" indent="-609600" marL="609600">
              <a:buNone/>
            </a:pPr>
            <a:r>
              <a:rPr altLang="en-US" b="1" dirty="0" sz="2800" lang="en-US"/>
              <a:t>2. Specific therapy: </a:t>
            </a:r>
            <a:r>
              <a:rPr altLang="en-US" dirty="0" sz="2800" lang="en-US"/>
              <a:t>Antimicrobial agents</a:t>
            </a:r>
          </a:p>
          <a:p>
            <a:pPr eaLnBrk="1" hangingPunct="1" indent="-609600" marL="609600">
              <a:buNone/>
            </a:pPr>
            <a:r>
              <a:rPr altLang="en-US" b="1" dirty="0" sz="2800" lang="en-US"/>
              <a:t>3. Antispasmodics: </a:t>
            </a:r>
            <a:r>
              <a:rPr altLang="en-US" dirty="0" sz="2800" lang="en-US"/>
              <a:t>Atropine &amp; </a:t>
            </a:r>
            <a:r>
              <a:rPr altLang="en-US" dirty="0" sz="2800" lang="en-US" err="1"/>
              <a:t>oxyphenonium</a:t>
            </a:r>
            <a:r>
              <a:rPr altLang="en-US" dirty="0" sz="2800" lang="en-US"/>
              <a:t> (</a:t>
            </a:r>
            <a:r>
              <a:rPr altLang="en-US" dirty="0" sz="2800" lang="en-US" err="1"/>
              <a:t>antrenyl</a:t>
            </a:r>
            <a:r>
              <a:rPr altLang="en-US" dirty="0" sz="2800" lang="en-US"/>
              <a:t>)</a:t>
            </a:r>
          </a:p>
          <a:p>
            <a:pPr eaLnBrk="1" hangingPunct="1" indent="-609600" marL="609600">
              <a:buNone/>
            </a:pPr>
            <a:r>
              <a:rPr altLang="en-US" b="1" dirty="0" sz="2800" lang="en-US"/>
              <a:t>4. Adsorbents:  </a:t>
            </a:r>
            <a:r>
              <a:rPr altLang="en-US" dirty="0" sz="2800" lang="en-US"/>
              <a:t>Kaolin, pectin and chalk, bismuth subsalicylate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38" name="Rectangle 2"/>
          <p:cNvSpPr>
            <a:spLocks noGrp="1" noChangeArrowheads="1"/>
          </p:cNvSpPr>
          <p:nvPr>
            <p:ph type="title"/>
          </p:nvPr>
        </p:nvSpPr>
        <p:spPr/>
        <p:txBody>
          <a:bodyPr/>
          <a:p>
            <a:pPr algn="ctr" eaLnBrk="1" hangingPunct="1"/>
            <a:r>
              <a:rPr altLang="en-US" b="1" dirty="0" lang="en-US"/>
              <a:t>Non-specific therapy</a:t>
            </a:r>
          </a:p>
        </p:txBody>
      </p:sp>
      <p:sp>
        <p:nvSpPr>
          <p:cNvPr id="1048639" name="Rectangle 3"/>
          <p:cNvSpPr>
            <a:spLocks noGrp="1" noChangeArrowheads="1"/>
          </p:cNvSpPr>
          <p:nvPr>
            <p:ph type="body" idx="4294967295"/>
          </p:nvPr>
        </p:nvSpPr>
        <p:spPr>
          <a:xfrm>
            <a:off x="437322" y="1752600"/>
            <a:ext cx="11025808" cy="4740275"/>
          </a:xfrm>
        </p:spPr>
        <p:txBody>
          <a:bodyPr/>
          <a:p>
            <a:pPr eaLnBrk="1" hangingPunct="1">
              <a:buFont typeface="Arial" panose="020B0604020202020204" pitchFamily="34" charset="0"/>
              <a:buNone/>
            </a:pPr>
            <a:r>
              <a:rPr altLang="en-US" b="1" dirty="0" lang="en-US"/>
              <a:t>Oral rehydration solution (ORS):</a:t>
            </a:r>
          </a:p>
          <a:p>
            <a:pPr eaLnBrk="1" hangingPunct="1">
              <a:buFontTx/>
              <a:buNone/>
            </a:pPr>
            <a:r>
              <a:rPr altLang="en-US" dirty="0" lang="en-US"/>
              <a:t>    2.6 g NaCl, 1.5 g </a:t>
            </a:r>
            <a:r>
              <a:rPr altLang="en-US" dirty="0" lang="en-US" err="1"/>
              <a:t>KCl</a:t>
            </a:r>
            <a:r>
              <a:rPr altLang="en-US" dirty="0" lang="en-US"/>
              <a:t>,  2.9 g sodium citrate, 13.5 g glucose dissolved in 1 liter of water.</a:t>
            </a:r>
          </a:p>
          <a:p>
            <a:pPr eaLnBrk="1" hangingPunct="1">
              <a:buFontTx/>
              <a:buNone/>
            </a:pPr>
            <a:endParaRPr altLang="en-US" b="1" dirty="0" lang="en-US"/>
          </a:p>
          <a:p>
            <a:pPr eaLnBrk="1" hangingPunct="1">
              <a:buFontTx/>
              <a:buNone/>
            </a:pPr>
            <a:r>
              <a:rPr altLang="en-US" b="1" dirty="0" lang="en-US"/>
              <a:t>Super ORS:</a:t>
            </a:r>
            <a:r>
              <a:rPr altLang="en-US" dirty="0" lang="en-US"/>
              <a:t> </a:t>
            </a:r>
          </a:p>
          <a:p>
            <a:pPr eaLnBrk="1" hangingPunct="1">
              <a:buFontTx/>
              <a:buNone/>
            </a:pPr>
            <a:r>
              <a:rPr altLang="en-US" dirty="0" lang="en-US"/>
              <a:t>   (boiled rice powder used instead of glucose)-also decreases frequency of diarrhoea along with rehydration.</a:t>
            </a:r>
          </a:p>
          <a:p>
            <a:pPr eaLnBrk="1" hangingPunct="1">
              <a:buFontTx/>
              <a:buNone/>
            </a:pPr>
            <a:endParaRPr altLang="en-US" dirty="0"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40" name="Title 1"/>
          <p:cNvSpPr>
            <a:spLocks noGrp="1"/>
          </p:cNvSpPr>
          <p:nvPr>
            <p:ph type="title"/>
          </p:nvPr>
        </p:nvSpPr>
        <p:spPr/>
        <p:txBody>
          <a:bodyPr/>
          <a:p>
            <a:r>
              <a:rPr dirty="0" lang="en-GB"/>
              <a:t>                          REHYDRATION </a:t>
            </a:r>
          </a:p>
        </p:txBody>
      </p:sp>
      <p:pic>
        <p:nvPicPr>
          <p:cNvPr id="2097152" name="Picture 3"/>
          <p:cNvPicPr>
            <a:picLocks noChangeAspect="1"/>
          </p:cNvPicPr>
          <p:nvPr/>
        </p:nvPicPr>
        <p:blipFill>
          <a:blip xmlns:r="http://schemas.openxmlformats.org/officeDocument/2006/relationships" r:embed="rId1"/>
          <a:stretch>
            <a:fillRect/>
          </a:stretch>
        </p:blipFill>
        <p:spPr>
          <a:xfrm>
            <a:off x="0" y="1311965"/>
            <a:ext cx="12192000" cy="6016487"/>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641" name="Title 1"/>
          <p:cNvSpPr>
            <a:spLocks noGrp="1"/>
          </p:cNvSpPr>
          <p:nvPr>
            <p:ph type="title"/>
          </p:nvPr>
        </p:nvSpPr>
        <p:spPr>
          <a:xfrm>
            <a:off x="838200" y="365125"/>
            <a:ext cx="10515600" cy="1044575"/>
          </a:xfrm>
        </p:spPr>
        <p:txBody>
          <a:bodyPr/>
          <a:p>
            <a:pPr algn="ctr"/>
            <a:r>
              <a:rPr dirty="0" lang="en-GB"/>
              <a:t>ORAL REHYDRATION THERAPY</a:t>
            </a:r>
          </a:p>
        </p:txBody>
      </p:sp>
      <p:sp>
        <p:nvSpPr>
          <p:cNvPr id="1048642" name="Content Placeholder 2"/>
          <p:cNvSpPr>
            <a:spLocks noGrp="1"/>
          </p:cNvSpPr>
          <p:nvPr>
            <p:ph idx="1"/>
          </p:nvPr>
        </p:nvSpPr>
        <p:spPr>
          <a:xfrm>
            <a:off x="406400" y="1536700"/>
            <a:ext cx="11125200" cy="4956175"/>
          </a:xfrm>
        </p:spPr>
        <p:txBody>
          <a:bodyPr>
            <a:normAutofit fontScale="82143" lnSpcReduction="20000"/>
          </a:bodyPr>
          <a:p>
            <a:r>
              <a:rPr dirty="0" lang="en-GB">
                <a:effectLst/>
                <a:latin typeface="Times New Roman" panose="02020603050405020304" pitchFamily="18" charset="0"/>
                <a:cs typeface="Times New Roman" panose="02020603050405020304" pitchFamily="18" charset="0"/>
              </a:rPr>
              <a:t>ORT restores and maintains hydration, electrolyte and pH balance and is life saving in most cases.</a:t>
            </a:r>
          </a:p>
          <a:p>
            <a:pPr indent="0" marL="0">
              <a:buNone/>
            </a:pPr>
            <a:endParaRPr dirty="0" lang="en-GB">
              <a:effectLst/>
              <a:latin typeface="Times New Roman" panose="02020603050405020304" pitchFamily="18" charset="0"/>
              <a:cs typeface="Times New Roman" panose="02020603050405020304" pitchFamily="18" charset="0"/>
            </a:endParaRPr>
          </a:p>
          <a:p>
            <a:r>
              <a:rPr dirty="0" lang="en-GB">
                <a:effectLst/>
                <a:latin typeface="Times New Roman" panose="02020603050405020304" pitchFamily="18" charset="0"/>
                <a:cs typeface="Times New Roman" panose="02020603050405020304" pitchFamily="18" charset="0"/>
              </a:rPr>
              <a:t>ORT-with Nacl, Glucose and water.</a:t>
            </a:r>
          </a:p>
          <a:p>
            <a:pPr indent="0" marL="0">
              <a:buNone/>
            </a:pPr>
            <a:endParaRPr dirty="0" lang="en-GB">
              <a:effectLst/>
              <a:latin typeface="Times New Roman" panose="02020603050405020304" pitchFamily="18" charset="0"/>
              <a:cs typeface="Times New Roman" panose="02020603050405020304" pitchFamily="18" charset="0"/>
            </a:endParaRPr>
          </a:p>
          <a:p>
            <a:r>
              <a:rPr dirty="0" lang="en-GB">
                <a:effectLst/>
                <a:latin typeface="Times New Roman" panose="02020603050405020304" pitchFamily="18" charset="0"/>
                <a:cs typeface="Times New Roman" panose="02020603050405020304" pitchFamily="18" charset="0"/>
              </a:rPr>
              <a:t>In the ileum, glucose enhances absorption of Na and water follows.</a:t>
            </a:r>
          </a:p>
          <a:p>
            <a:pPr indent="0" marL="0">
              <a:buNone/>
            </a:pPr>
            <a:endParaRPr dirty="0" lang="en-GB">
              <a:effectLst/>
              <a:latin typeface="Times New Roman" panose="02020603050405020304" pitchFamily="18" charset="0"/>
              <a:cs typeface="Times New Roman" panose="02020603050405020304" pitchFamily="18" charset="0"/>
            </a:endParaRPr>
          </a:p>
          <a:p>
            <a:r>
              <a:rPr dirty="0" lang="en-GB">
                <a:solidFill>
                  <a:srgbClr val="FF0000"/>
                </a:solidFill>
                <a:effectLst/>
                <a:latin typeface="Times New Roman" panose="02020603050405020304" pitchFamily="18" charset="0"/>
                <a:cs typeface="Times New Roman" panose="02020603050405020304" pitchFamily="18" charset="0"/>
              </a:rPr>
              <a:t>Does not correct diarrhoea</a:t>
            </a:r>
            <a:r>
              <a:rPr dirty="0" lang="en-GB">
                <a:effectLst/>
                <a:latin typeface="Times New Roman" panose="02020603050405020304" pitchFamily="18" charset="0"/>
                <a:cs typeface="Times New Roman" panose="02020603050405020304" pitchFamily="18" charset="0"/>
              </a:rPr>
              <a:t>.</a:t>
            </a:r>
          </a:p>
          <a:p>
            <a:pPr indent="0" marL="0">
              <a:buNone/>
            </a:pPr>
            <a:endParaRPr dirty="0" lang="en-GB">
              <a:effectLst/>
              <a:latin typeface="Times New Roman" panose="02020603050405020304" pitchFamily="18" charset="0"/>
              <a:cs typeface="Times New Roman" panose="02020603050405020304" pitchFamily="18" charset="0"/>
            </a:endParaRPr>
          </a:p>
          <a:p>
            <a:r>
              <a:rPr dirty="0" lang="en-GB">
                <a:effectLst/>
                <a:latin typeface="Times New Roman" panose="02020603050405020304" pitchFamily="18" charset="0"/>
                <a:cs typeface="Times New Roman" panose="02020603050405020304" pitchFamily="18" charset="0"/>
              </a:rPr>
              <a:t>ORT- fluid loss of &gt;5-10% BW.</a:t>
            </a:r>
          </a:p>
          <a:p>
            <a:pPr indent="0" marL="0">
              <a:buNone/>
            </a:pPr>
            <a:endParaRPr dirty="0" lang="en-GB">
              <a:effectLst/>
              <a:latin typeface="Times New Roman" panose="02020603050405020304" pitchFamily="18" charset="0"/>
              <a:cs typeface="Times New Roman" panose="02020603050405020304" pitchFamily="18" charset="0"/>
            </a:endParaRPr>
          </a:p>
          <a:p>
            <a:r>
              <a:rPr dirty="0" lang="en-GB">
                <a:effectLst/>
                <a:latin typeface="Times New Roman" panose="02020603050405020304" pitchFamily="18" charset="0"/>
                <a:cs typeface="Times New Roman" panose="02020603050405020304" pitchFamily="18" charset="0"/>
              </a:rPr>
              <a:t>I.V rehydration- fluid loss &gt;10%BW or losing &gt;10 ml/kg/hr.</a:t>
            </a:r>
            <a:endParaRPr dirty="0" lang="en-GB">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43" name="Title 1"/>
          <p:cNvSpPr>
            <a:spLocks noGrp="1"/>
          </p:cNvSpPr>
          <p:nvPr>
            <p:ph type="title"/>
          </p:nvPr>
        </p:nvSpPr>
        <p:spPr/>
        <p:txBody>
          <a:bodyPr/>
          <a:p>
            <a:pPr algn="ctr"/>
            <a:r>
              <a:rPr dirty="0" lang="en-GB">
                <a:effectLst/>
                <a:latin typeface="Arial" panose="020B0604020202020204" pitchFamily="34" charset="0"/>
              </a:rPr>
              <a:t>Non-diarrhoeal uses of ORT</a:t>
            </a:r>
            <a:endParaRPr dirty="0" lang="en-GB"/>
          </a:p>
        </p:txBody>
      </p:sp>
      <p:sp>
        <p:nvSpPr>
          <p:cNvPr id="1048644" name="Content Placeholder 2"/>
          <p:cNvSpPr>
            <a:spLocks noGrp="1"/>
          </p:cNvSpPr>
          <p:nvPr>
            <p:ph idx="1"/>
          </p:nvPr>
        </p:nvSpPr>
        <p:spPr/>
        <p:txBody>
          <a:bodyPr/>
          <a:p>
            <a:r>
              <a:rPr dirty="0" lang="en-GB">
                <a:effectLst/>
                <a:latin typeface="Arial" panose="020B0604020202020204" pitchFamily="34" charset="0"/>
              </a:rPr>
              <a:t>Post-surgical, post-burn, post-trauma</a:t>
            </a:r>
          </a:p>
          <a:p>
            <a:endParaRPr dirty="0" lang="en-GB">
              <a:latin typeface="Arial" panose="020B0604020202020204" pitchFamily="34" charset="0"/>
            </a:endParaRPr>
          </a:p>
          <a:p>
            <a:r>
              <a:rPr dirty="0" lang="en-GB">
                <a:effectLst/>
                <a:latin typeface="Arial" panose="020B0604020202020204" pitchFamily="34" charset="0"/>
              </a:rPr>
              <a:t>Rehydration and nutrition</a:t>
            </a:r>
          </a:p>
          <a:p>
            <a:endParaRPr dirty="0" lang="en-GB">
              <a:latin typeface="Arial" panose="020B0604020202020204" pitchFamily="34" charset="0"/>
            </a:endParaRPr>
          </a:p>
          <a:p>
            <a:r>
              <a:rPr dirty="0" lang="en-GB">
                <a:effectLst/>
                <a:latin typeface="Arial" panose="020B0604020202020204" pitchFamily="34" charset="0"/>
              </a:rPr>
              <a:t>Heat stroke</a:t>
            </a:r>
          </a:p>
          <a:p>
            <a:endParaRPr dirty="0" lang="en-GB">
              <a:latin typeface="Arial" panose="020B0604020202020204" pitchFamily="34" charset="0"/>
            </a:endParaRPr>
          </a:p>
          <a:p>
            <a:r>
              <a:rPr dirty="0" lang="en-GB">
                <a:effectLst/>
                <a:latin typeface="Arial" panose="020B0604020202020204" pitchFamily="34" charset="0"/>
              </a:rPr>
              <a:t>To change from parenteral to oral route</a:t>
            </a:r>
            <a:endParaRPr dirty="0" lang="en-GB"/>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645" name="Title 1"/>
          <p:cNvSpPr>
            <a:spLocks noGrp="1"/>
          </p:cNvSpPr>
          <p:nvPr>
            <p:ph type="title"/>
          </p:nvPr>
        </p:nvSpPr>
        <p:spPr/>
        <p:txBody>
          <a:bodyPr/>
          <a:p>
            <a:pPr algn="ctr"/>
            <a:r>
              <a:rPr dirty="0" lang="en-GB">
                <a:effectLst/>
                <a:latin typeface="Arial" panose="020B0604020202020204" pitchFamily="34" charset="0"/>
              </a:rPr>
              <a:t>NUTRITION</a:t>
            </a:r>
            <a:br>
              <a:rPr dirty="0" lang="en-GB">
                <a:effectLst/>
                <a:latin typeface="Arial" panose="020B0604020202020204" pitchFamily="34" charset="0"/>
              </a:rPr>
            </a:br>
            <a:endParaRPr dirty="0" lang="en-GB"/>
          </a:p>
        </p:txBody>
      </p:sp>
      <p:sp>
        <p:nvSpPr>
          <p:cNvPr id="1048646" name="Content Placeholder 2"/>
          <p:cNvSpPr>
            <a:spLocks noGrp="1"/>
          </p:cNvSpPr>
          <p:nvPr>
            <p:ph idx="1"/>
          </p:nvPr>
        </p:nvSpPr>
        <p:spPr>
          <a:xfrm>
            <a:off x="838200" y="1126435"/>
            <a:ext cx="10515600" cy="5473148"/>
          </a:xfrm>
        </p:spPr>
        <p:txBody>
          <a:bodyPr>
            <a:normAutofit fontScale="96429" lnSpcReduction="10000"/>
          </a:bodyPr>
          <a:p>
            <a:r>
              <a:rPr dirty="0" sz="3000" lang="en-GB">
                <a:effectLst/>
                <a:latin typeface="Times New Roman" panose="02020603050405020304" pitchFamily="18" charset="0"/>
                <a:cs typeface="Times New Roman" panose="02020603050405020304" pitchFamily="18" charset="0"/>
              </a:rPr>
              <a:t>Contrary to traditional view, patients of diarrhoea should not be </a:t>
            </a:r>
            <a:br>
              <a:rPr dirty="0" sz="3000" lang="en-GB">
                <a:latin typeface="Times New Roman" panose="02020603050405020304" pitchFamily="18" charset="0"/>
                <a:cs typeface="Times New Roman" panose="02020603050405020304" pitchFamily="18" charset="0"/>
              </a:rPr>
            </a:br>
            <a:r>
              <a:rPr dirty="0" sz="3000" lang="en-GB">
                <a:effectLst/>
                <a:latin typeface="Times New Roman" panose="02020603050405020304" pitchFamily="18" charset="0"/>
                <a:cs typeface="Times New Roman" panose="02020603050405020304" pitchFamily="18" charset="0"/>
              </a:rPr>
              <a:t>starved.</a:t>
            </a:r>
          </a:p>
          <a:p>
            <a:pPr indent="0" marL="0">
              <a:buNone/>
            </a:pPr>
            <a:endParaRPr dirty="0" sz="3000" lang="en-GB">
              <a:effectLst/>
              <a:latin typeface="Times New Roman" panose="02020603050405020304" pitchFamily="18" charset="0"/>
              <a:cs typeface="Times New Roman" panose="02020603050405020304" pitchFamily="18" charset="0"/>
            </a:endParaRPr>
          </a:p>
          <a:p>
            <a:r>
              <a:rPr dirty="0" sz="3000" lang="en-GB">
                <a:effectLst/>
                <a:latin typeface="Times New Roman" panose="02020603050405020304" pitchFamily="18" charset="0"/>
                <a:cs typeface="Times New Roman" panose="02020603050405020304" pitchFamily="18" charset="0"/>
              </a:rPr>
              <a:t>Fasting decreases brush border disaccharidase enzymes and </a:t>
            </a:r>
            <a:br>
              <a:rPr dirty="0" sz="3000" lang="en-GB">
                <a:latin typeface="Times New Roman" panose="02020603050405020304" pitchFamily="18" charset="0"/>
                <a:cs typeface="Times New Roman" panose="02020603050405020304" pitchFamily="18" charset="0"/>
              </a:rPr>
            </a:br>
            <a:r>
              <a:rPr dirty="0" sz="3000" lang="en-GB">
                <a:effectLst/>
                <a:latin typeface="Times New Roman" panose="02020603050405020304" pitchFamily="18" charset="0"/>
                <a:cs typeface="Times New Roman" panose="02020603050405020304" pitchFamily="18" charset="0"/>
              </a:rPr>
              <a:t>reduces absorption of salt, water and nutrients; may lead to </a:t>
            </a:r>
            <a:br>
              <a:rPr dirty="0" sz="3000" lang="en-GB">
                <a:latin typeface="Times New Roman" panose="02020603050405020304" pitchFamily="18" charset="0"/>
                <a:cs typeface="Times New Roman" panose="02020603050405020304" pitchFamily="18" charset="0"/>
              </a:rPr>
            </a:br>
            <a:r>
              <a:rPr dirty="0" sz="3000" lang="en-GB">
                <a:effectLst/>
                <a:latin typeface="Times New Roman" panose="02020603050405020304" pitchFamily="18" charset="0"/>
                <a:cs typeface="Times New Roman" panose="02020603050405020304" pitchFamily="18" charset="0"/>
              </a:rPr>
              <a:t>malnutrition if diarrhoea is prolonged or recurrent. </a:t>
            </a:r>
          </a:p>
          <a:p>
            <a:pPr indent="0" marL="0">
              <a:buNone/>
            </a:pPr>
            <a:endParaRPr dirty="0" sz="3000" lang="en-GB">
              <a:effectLst/>
              <a:latin typeface="Times New Roman" panose="02020603050405020304" pitchFamily="18" charset="0"/>
              <a:cs typeface="Times New Roman" panose="02020603050405020304" pitchFamily="18" charset="0"/>
            </a:endParaRPr>
          </a:p>
          <a:p>
            <a:r>
              <a:rPr dirty="0" sz="3000" lang="en-GB">
                <a:effectLst/>
                <a:latin typeface="Times New Roman" panose="02020603050405020304" pitchFamily="18" charset="0"/>
                <a:cs typeface="Times New Roman" panose="02020603050405020304" pitchFamily="18" charset="0"/>
              </a:rPr>
              <a:t>Feeding during diarrhoea has been shown to increase </a:t>
            </a:r>
            <a:br>
              <a:rPr dirty="0" sz="3000" lang="en-GB">
                <a:latin typeface="Times New Roman" panose="02020603050405020304" pitchFamily="18" charset="0"/>
                <a:cs typeface="Times New Roman" panose="02020603050405020304" pitchFamily="18" charset="0"/>
              </a:rPr>
            </a:br>
            <a:r>
              <a:rPr dirty="0" sz="3000" lang="en-GB">
                <a:effectLst/>
                <a:latin typeface="Times New Roman" panose="02020603050405020304" pitchFamily="18" charset="0"/>
                <a:cs typeface="Times New Roman" panose="02020603050405020304" pitchFamily="18" charset="0"/>
              </a:rPr>
              <a:t>intestinal digestive enzymes and cell proliferation in mucosa.</a:t>
            </a:r>
          </a:p>
          <a:p>
            <a:pPr indent="0" marL="0">
              <a:buNone/>
            </a:pPr>
            <a:endParaRPr dirty="0" sz="3000" lang="en-GB">
              <a:effectLst/>
              <a:latin typeface="Times New Roman" panose="02020603050405020304" pitchFamily="18" charset="0"/>
              <a:cs typeface="Times New Roman" panose="02020603050405020304" pitchFamily="18" charset="0"/>
            </a:endParaRPr>
          </a:p>
          <a:p>
            <a:r>
              <a:rPr dirty="0" sz="3000" lang="en-GB">
                <a:effectLst/>
                <a:latin typeface="Times New Roman" panose="02020603050405020304" pitchFamily="18" charset="0"/>
                <a:cs typeface="Times New Roman" panose="02020603050405020304" pitchFamily="18" charset="0"/>
              </a:rPr>
              <a:t>Simple foods like breast milk, boiled potato, rice, chicken soup, banana etc. should be given as soon as the patient can eat</a:t>
            </a:r>
            <a:r>
              <a:rPr dirty="0" lang="en-GB">
                <a:effectLst/>
                <a:latin typeface="Arial" panose="020B0604020202020204" pitchFamily="34" charset="0"/>
              </a:rPr>
              <a:t>.</a:t>
            </a:r>
            <a:endParaRPr dirty="0" lang="en-GB"/>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647" name="Title 1"/>
          <p:cNvSpPr>
            <a:spLocks noGrp="1"/>
          </p:cNvSpPr>
          <p:nvPr>
            <p:ph type="title"/>
          </p:nvPr>
        </p:nvSpPr>
        <p:spPr/>
        <p:txBody>
          <a:bodyPr/>
          <a:p>
            <a:pPr algn="ctr"/>
            <a:r>
              <a:rPr dirty="0" lang="en-GB">
                <a:effectLst/>
                <a:latin typeface="Times New Roman" panose="02020603050405020304" pitchFamily="18" charset="0"/>
                <a:cs typeface="Times New Roman" panose="02020603050405020304" pitchFamily="18" charset="0"/>
              </a:rPr>
              <a:t>DRUG THERAPY</a:t>
            </a:r>
            <a:endParaRPr dirty="0" lang="en-GB">
              <a:latin typeface="Times New Roman" panose="02020603050405020304" pitchFamily="18" charset="0"/>
              <a:cs typeface="Times New Roman" panose="02020603050405020304" pitchFamily="18" charset="0"/>
            </a:endParaRPr>
          </a:p>
        </p:txBody>
      </p:sp>
      <p:sp>
        <p:nvSpPr>
          <p:cNvPr id="1048648" name="Content Placeholder 2"/>
          <p:cNvSpPr>
            <a:spLocks noGrp="1"/>
          </p:cNvSpPr>
          <p:nvPr>
            <p:ph idx="1"/>
          </p:nvPr>
        </p:nvSpPr>
        <p:spPr/>
        <p:txBody>
          <a:bodyPr/>
          <a:p>
            <a:pPr indent="0" marL="0">
              <a:buNone/>
            </a:pPr>
            <a:r>
              <a:rPr dirty="0" lang="en-GB">
                <a:effectLst/>
                <a:latin typeface="Times New Roman" panose="02020603050405020304" pitchFamily="18" charset="0"/>
                <a:cs typeface="Times New Roman" panose="02020603050405020304" pitchFamily="18" charset="0"/>
              </a:rPr>
              <a:t>Drugs used in diarrhoeas may be categorised into:</a:t>
            </a:r>
          </a:p>
          <a:p>
            <a:pPr indent="0" marL="0">
              <a:buNone/>
            </a:pPr>
            <a:br>
              <a:rPr dirty="0" lang="en-GB">
                <a:latin typeface="Times New Roman" panose="02020603050405020304" pitchFamily="18" charset="0"/>
                <a:cs typeface="Times New Roman" panose="02020603050405020304" pitchFamily="18" charset="0"/>
              </a:rPr>
            </a:br>
            <a:r>
              <a:rPr dirty="0" lang="en-GB">
                <a:effectLst/>
                <a:latin typeface="Times New Roman" panose="02020603050405020304" pitchFamily="18" charset="0"/>
                <a:cs typeface="Times New Roman" panose="02020603050405020304" pitchFamily="18" charset="0"/>
              </a:rPr>
              <a:t>1. Specific antimicrobial drugs</a:t>
            </a:r>
          </a:p>
          <a:p>
            <a:pPr indent="0" marL="0">
              <a:buNone/>
            </a:pPr>
            <a:br>
              <a:rPr dirty="0" lang="en-GB">
                <a:latin typeface="Times New Roman" panose="02020603050405020304" pitchFamily="18" charset="0"/>
                <a:cs typeface="Times New Roman" panose="02020603050405020304" pitchFamily="18" charset="0"/>
              </a:rPr>
            </a:br>
            <a:r>
              <a:rPr dirty="0" lang="en-GB">
                <a:effectLst/>
                <a:latin typeface="Times New Roman" panose="02020603050405020304" pitchFamily="18" charset="0"/>
                <a:cs typeface="Times New Roman" panose="02020603050405020304" pitchFamily="18" charset="0"/>
              </a:rPr>
              <a:t>2. Probiotics</a:t>
            </a:r>
          </a:p>
          <a:p>
            <a:pPr indent="0" marL="0">
              <a:buNone/>
            </a:pPr>
            <a:br>
              <a:rPr dirty="0" lang="en-GB">
                <a:latin typeface="Times New Roman" panose="02020603050405020304" pitchFamily="18" charset="0"/>
                <a:cs typeface="Times New Roman" panose="02020603050405020304" pitchFamily="18" charset="0"/>
              </a:rPr>
            </a:br>
            <a:r>
              <a:rPr dirty="0" lang="en-GB">
                <a:effectLst/>
                <a:latin typeface="Times New Roman" panose="02020603050405020304" pitchFamily="18" charset="0"/>
                <a:cs typeface="Times New Roman" panose="02020603050405020304" pitchFamily="18" charset="0"/>
              </a:rPr>
              <a:t>3. Drugs for inflammatory bowel disease (IBD)</a:t>
            </a:r>
          </a:p>
          <a:p>
            <a:pPr indent="0" marL="0">
              <a:buNone/>
            </a:pPr>
            <a:br>
              <a:rPr dirty="0" lang="en-GB">
                <a:latin typeface="Times New Roman" panose="02020603050405020304" pitchFamily="18" charset="0"/>
                <a:cs typeface="Times New Roman" panose="02020603050405020304" pitchFamily="18" charset="0"/>
              </a:rPr>
            </a:br>
            <a:r>
              <a:rPr dirty="0" lang="en-GB">
                <a:effectLst/>
                <a:latin typeface="Times New Roman" panose="02020603050405020304" pitchFamily="18" charset="0"/>
                <a:cs typeface="Times New Roman" panose="02020603050405020304" pitchFamily="18" charset="0"/>
              </a:rPr>
              <a:t>4. Nonspecific antidiarrhoeal drugs</a:t>
            </a:r>
            <a:endParaRPr dirty="0" lang="en-GB">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49" name="Title 1"/>
          <p:cNvSpPr>
            <a:spLocks noGrp="1"/>
          </p:cNvSpPr>
          <p:nvPr>
            <p:ph type="title"/>
          </p:nvPr>
        </p:nvSpPr>
        <p:spPr/>
        <p:txBody>
          <a:bodyPr/>
          <a:p>
            <a:r>
              <a:rPr dirty="0" lang="en-GB">
                <a:effectLst/>
                <a:latin typeface="Arial" panose="020B0604020202020204" pitchFamily="34" charset="0"/>
              </a:rPr>
              <a:t>    ANTIMICROBIALS IN DIARRHOEA</a:t>
            </a:r>
            <a:endParaRPr dirty="0" lang="en-GB"/>
          </a:p>
        </p:txBody>
      </p:sp>
      <p:sp>
        <p:nvSpPr>
          <p:cNvPr id="1048650" name="Content Placeholder 2"/>
          <p:cNvSpPr>
            <a:spLocks noGrp="1"/>
          </p:cNvSpPr>
          <p:nvPr>
            <p:ph idx="1"/>
          </p:nvPr>
        </p:nvSpPr>
        <p:spPr>
          <a:xfrm>
            <a:off x="838199" y="1337480"/>
            <a:ext cx="10857931" cy="5049671"/>
          </a:xfrm>
        </p:spPr>
        <p:txBody>
          <a:bodyPr>
            <a:normAutofit/>
          </a:bodyPr>
          <a:p>
            <a:r>
              <a:rPr dirty="0" lang="en-GB">
                <a:effectLst/>
                <a:latin typeface="Times New Roman" panose="02020603050405020304" pitchFamily="18" charset="0"/>
                <a:cs typeface="Times New Roman" panose="02020603050405020304" pitchFamily="18" charset="0"/>
              </a:rPr>
              <a:t>One or more antimicrobial agent is almost routinely prescribed to most patients of diarrhoea.</a:t>
            </a:r>
          </a:p>
          <a:p>
            <a:pPr indent="0" marL="0">
              <a:buNone/>
            </a:pPr>
            <a:endParaRPr dirty="0" lang="en-GB">
              <a:effectLst/>
              <a:latin typeface="Times New Roman" panose="02020603050405020304" pitchFamily="18" charset="0"/>
              <a:cs typeface="Times New Roman" panose="02020603050405020304" pitchFamily="18" charset="0"/>
            </a:endParaRPr>
          </a:p>
          <a:p>
            <a:r>
              <a:rPr dirty="0" lang="en-GB">
                <a:effectLst/>
                <a:latin typeface="Times New Roman" panose="02020603050405020304" pitchFamily="18" charset="0"/>
                <a:cs typeface="Times New Roman" panose="02020603050405020304" pitchFamily="18" charset="0"/>
              </a:rPr>
              <a:t>However, such drugs have a limited role in the overall treatment of diarrhoeal diseases; the reasons are:</a:t>
            </a:r>
          </a:p>
          <a:p>
            <a:pPr indent="0" marL="0">
              <a:buNone/>
            </a:pPr>
            <a:endParaRPr dirty="0" lang="en-GB">
              <a:effectLst/>
              <a:latin typeface="Times New Roman" panose="02020603050405020304" pitchFamily="18" charset="0"/>
              <a:cs typeface="Times New Roman" panose="02020603050405020304" pitchFamily="18" charset="0"/>
            </a:endParaRPr>
          </a:p>
          <a:p>
            <a:r>
              <a:rPr dirty="0" lang="en-GB">
                <a:effectLst/>
                <a:latin typeface="Times New Roman" panose="02020603050405020304" pitchFamily="18" charset="0"/>
                <a:cs typeface="Times New Roman" panose="02020603050405020304" pitchFamily="18" charset="0"/>
              </a:rPr>
              <a:t>Bacterial pathogen is responsible for only a fraction of cases.</a:t>
            </a:r>
          </a:p>
          <a:p>
            <a:r>
              <a:rPr dirty="0" lang="en-GB">
                <a:effectLst/>
                <a:latin typeface="Times New Roman" panose="02020603050405020304" pitchFamily="18" charset="0"/>
                <a:cs typeface="Times New Roman" panose="02020603050405020304" pitchFamily="18" charset="0"/>
              </a:rPr>
              <a:t>Even in bacterial diarrhoea, antimicrobials alter the course of </a:t>
            </a:r>
            <a:br>
              <a:rPr dirty="0" lang="en-GB">
                <a:latin typeface="Times New Roman" panose="02020603050405020304" pitchFamily="18" charset="0"/>
                <a:cs typeface="Times New Roman" panose="02020603050405020304" pitchFamily="18" charset="0"/>
              </a:rPr>
            </a:br>
            <a:r>
              <a:rPr dirty="0" lang="en-GB">
                <a:effectLst/>
                <a:latin typeface="Times New Roman" panose="02020603050405020304" pitchFamily="18" charset="0"/>
                <a:cs typeface="Times New Roman" panose="02020603050405020304" pitchFamily="18" charset="0"/>
              </a:rPr>
              <a:t>illness only in selected cases.</a:t>
            </a:r>
          </a:p>
          <a:p>
            <a:r>
              <a:rPr dirty="0" lang="en-GB">
                <a:effectLst/>
                <a:latin typeface="Times New Roman" panose="02020603050405020304" pitchFamily="18" charset="0"/>
                <a:cs typeface="Times New Roman" panose="02020603050405020304" pitchFamily="18" charset="0"/>
              </a:rPr>
              <a:t>Antimicrobials may prolong the carrier state</a:t>
            </a:r>
            <a:endParaRPr dirty="0" lang="en-GB">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651" name="Title 1"/>
          <p:cNvSpPr>
            <a:spLocks noGrp="1"/>
          </p:cNvSpPr>
          <p:nvPr>
            <p:ph type="title"/>
          </p:nvPr>
        </p:nvSpPr>
        <p:spPr/>
        <p:txBody>
          <a:bodyPr/>
          <a:p>
            <a:r>
              <a:rPr dirty="0" lang="en-GB">
                <a:effectLst/>
                <a:latin typeface="Arial" panose="020B0604020202020204" pitchFamily="34" charset="0"/>
              </a:rPr>
              <a:t>    ANTIMICROBIALS IN DIARRHOEA</a:t>
            </a:r>
            <a:endParaRPr dirty="0" lang="en-GB"/>
          </a:p>
        </p:txBody>
      </p:sp>
      <p:sp>
        <p:nvSpPr>
          <p:cNvPr id="1048652" name="Content Placeholder 2"/>
          <p:cNvSpPr>
            <a:spLocks noGrp="1"/>
          </p:cNvSpPr>
          <p:nvPr>
            <p:ph idx="1"/>
          </p:nvPr>
        </p:nvSpPr>
        <p:spPr>
          <a:xfrm>
            <a:off x="838199" y="1337480"/>
            <a:ext cx="10857931" cy="5049671"/>
          </a:xfrm>
        </p:spPr>
        <p:txBody>
          <a:bodyPr>
            <a:normAutofit/>
          </a:bodyPr>
          <a:p>
            <a:r>
              <a:rPr dirty="0" lang="en-GB">
                <a:effectLst/>
                <a:latin typeface="Times New Roman" panose="02020603050405020304" pitchFamily="18" charset="0"/>
                <a:cs typeface="Times New Roman" panose="02020603050405020304" pitchFamily="18" charset="0"/>
              </a:rPr>
              <a:t>A. Antimicrobials are of no value In diarrhoea due to noninfective causes, such as: </a:t>
            </a:r>
            <a:br>
              <a:rPr dirty="0" lang="en-GB">
                <a:latin typeface="Times New Roman" panose="02020603050405020304" pitchFamily="18" charset="0"/>
                <a:cs typeface="Times New Roman" panose="02020603050405020304" pitchFamily="18" charset="0"/>
              </a:rPr>
            </a:br>
            <a:r>
              <a:rPr dirty="0" lang="en-GB">
                <a:effectLst/>
                <a:latin typeface="Times New Roman" panose="02020603050405020304" pitchFamily="18" charset="0"/>
                <a:cs typeface="Times New Roman" panose="02020603050405020304" pitchFamily="18" charset="0"/>
              </a:rPr>
              <a:t>(</a:t>
            </a:r>
            <a:r>
              <a:rPr dirty="0" lang="en-GB" err="1">
                <a:effectLst/>
                <a:latin typeface="Times New Roman" panose="02020603050405020304" pitchFamily="18" charset="0"/>
                <a:cs typeface="Times New Roman" panose="02020603050405020304" pitchFamily="18" charset="0"/>
              </a:rPr>
              <a:t>i</a:t>
            </a:r>
            <a:r>
              <a:rPr dirty="0" lang="en-GB">
                <a:effectLst/>
                <a:latin typeface="Times New Roman" panose="02020603050405020304" pitchFamily="18" charset="0"/>
                <a:cs typeface="Times New Roman" panose="02020603050405020304" pitchFamily="18" charset="0"/>
              </a:rPr>
              <a:t>) Irritable bowel syndrome (IBS) (ii) Coeliac disease </a:t>
            </a:r>
            <a:br>
              <a:rPr dirty="0" lang="en-GB">
                <a:latin typeface="Times New Roman" panose="02020603050405020304" pitchFamily="18" charset="0"/>
                <a:cs typeface="Times New Roman" panose="02020603050405020304" pitchFamily="18" charset="0"/>
              </a:rPr>
            </a:br>
            <a:r>
              <a:rPr dirty="0" lang="en-GB">
                <a:effectLst/>
                <a:latin typeface="Times New Roman" panose="02020603050405020304" pitchFamily="18" charset="0"/>
                <a:cs typeface="Times New Roman" panose="02020603050405020304" pitchFamily="18" charset="0"/>
              </a:rPr>
              <a:t>(iii) Pancreatic enzyme deficiency</a:t>
            </a:r>
          </a:p>
          <a:p>
            <a:endParaRPr dirty="0" lang="en-GB">
              <a:latin typeface="Times New Roman" panose="02020603050405020304" pitchFamily="18" charset="0"/>
              <a:cs typeface="Times New Roman" panose="02020603050405020304" pitchFamily="18" charset="0"/>
            </a:endParaRPr>
          </a:p>
          <a:p>
            <a:r>
              <a:rPr dirty="0" lang="en-GB">
                <a:effectLst/>
                <a:latin typeface="Times New Roman" panose="02020603050405020304" pitchFamily="18" charset="0"/>
                <a:cs typeface="Times New Roman" panose="02020603050405020304" pitchFamily="18" charset="0"/>
              </a:rPr>
              <a:t>B. Antimicrobials are useful only in severe disease (but not in mild cases):(</a:t>
            </a:r>
            <a:r>
              <a:rPr dirty="0" lang="en-GB" err="1">
                <a:effectLst/>
                <a:latin typeface="Times New Roman" panose="02020603050405020304" pitchFamily="18" charset="0"/>
                <a:cs typeface="Times New Roman" panose="02020603050405020304" pitchFamily="18" charset="0"/>
              </a:rPr>
              <a:t>i</a:t>
            </a:r>
            <a:r>
              <a:rPr dirty="0" lang="en-GB">
                <a:effectLst/>
                <a:latin typeface="Times New Roman" panose="02020603050405020304" pitchFamily="18" charset="0"/>
                <a:cs typeface="Times New Roman" panose="02020603050405020304" pitchFamily="18" charset="0"/>
              </a:rPr>
              <a:t>) Travellers' diarrhoea: mostly due to ETEC, Campylobacter or virus: </a:t>
            </a:r>
            <a:br>
              <a:rPr dirty="0" lang="en-GB">
                <a:latin typeface="Times New Roman" panose="02020603050405020304" pitchFamily="18" charset="0"/>
                <a:cs typeface="Times New Roman" panose="02020603050405020304" pitchFamily="18" charset="0"/>
              </a:rPr>
            </a:br>
            <a:r>
              <a:rPr dirty="0" lang="en-GB">
                <a:latin typeface="Times New Roman" panose="02020603050405020304" pitchFamily="18" charset="0"/>
                <a:cs typeface="Times New Roman" panose="02020603050405020304" pitchFamily="18" charset="0"/>
              </a:rPr>
              <a:t>C</a:t>
            </a:r>
            <a:r>
              <a:rPr dirty="0" lang="en-GB">
                <a:effectLst/>
                <a:latin typeface="Times New Roman" panose="02020603050405020304" pitchFamily="18" charset="0"/>
                <a:cs typeface="Times New Roman" panose="02020603050405020304" pitchFamily="18" charset="0"/>
              </a:rPr>
              <a:t>otrimoxazole, Norfloxacin, Doxycycline reduce the duration of diarrhoea and total fluid needed only in severe cases.</a:t>
            </a:r>
            <a:br>
              <a:rPr dirty="0" lang="en-GB">
                <a:latin typeface="Times New Roman" panose="02020603050405020304" pitchFamily="18" charset="0"/>
                <a:cs typeface="Times New Roman" panose="02020603050405020304" pitchFamily="18" charset="0"/>
              </a:rPr>
            </a:br>
            <a:endParaRPr dirty="0" lang="en-GB">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593" name="Title 1"/>
          <p:cNvSpPr>
            <a:spLocks noGrp="1"/>
          </p:cNvSpPr>
          <p:nvPr>
            <p:ph type="title"/>
          </p:nvPr>
        </p:nvSpPr>
        <p:spPr>
          <a:xfrm>
            <a:off x="838200" y="365126"/>
            <a:ext cx="10515600" cy="589032"/>
          </a:xfrm>
        </p:spPr>
        <p:txBody>
          <a:bodyPr>
            <a:normAutofit fontScale="90000"/>
          </a:bodyPr>
          <a:p>
            <a:pPr algn="ctr"/>
            <a:r>
              <a:rPr dirty="0" lang="en-GB">
                <a:effectLst/>
                <a:latin typeface="Arial" panose="020B0604020202020204" pitchFamily="34" charset="0"/>
              </a:rPr>
              <a:t>DIARRHOEA</a:t>
            </a:r>
            <a:br>
              <a:rPr dirty="0" lang="en-GB"/>
            </a:br>
            <a:endParaRPr dirty="0" lang="en-GB"/>
          </a:p>
        </p:txBody>
      </p:sp>
      <p:sp>
        <p:nvSpPr>
          <p:cNvPr id="1048594" name="Content Placeholder 2"/>
          <p:cNvSpPr>
            <a:spLocks noGrp="1"/>
          </p:cNvSpPr>
          <p:nvPr>
            <p:ph idx="1"/>
          </p:nvPr>
        </p:nvSpPr>
        <p:spPr>
          <a:xfrm>
            <a:off x="838200" y="954158"/>
            <a:ext cx="10515600" cy="5711685"/>
          </a:xfrm>
        </p:spPr>
        <p:txBody>
          <a:bodyPr>
            <a:normAutofit fontScale="92857" lnSpcReduction="10000"/>
          </a:bodyPr>
          <a:p>
            <a:r>
              <a:rPr dirty="0" lang="en-GB">
                <a:effectLst/>
                <a:latin typeface="Arial" panose="020B0604020202020204" pitchFamily="34" charset="0"/>
              </a:rPr>
              <a:t>Diarrhoea is too frequent, often too precipitate passage of poorly formed stools. </a:t>
            </a:r>
          </a:p>
          <a:p>
            <a:pPr indent="0" marL="0">
              <a:buNone/>
            </a:pPr>
            <a:endParaRPr dirty="0" lang="en-GB">
              <a:effectLst/>
              <a:latin typeface="Arial" panose="020B0604020202020204" pitchFamily="34" charset="0"/>
            </a:endParaRPr>
          </a:p>
          <a:p>
            <a:r>
              <a:rPr dirty="0" lang="en-GB">
                <a:effectLst/>
                <a:latin typeface="Arial" panose="020B0604020202020204" pitchFamily="34" charset="0"/>
              </a:rPr>
              <a:t>It is defined by WHO as 3 or more loose or watery stools in a 24 </a:t>
            </a:r>
            <a:br>
              <a:rPr dirty="0" lang="en-GB"/>
            </a:br>
            <a:r>
              <a:rPr dirty="0" lang="en-GB">
                <a:effectLst/>
                <a:latin typeface="Arial" panose="020B0604020202020204" pitchFamily="34" charset="0"/>
              </a:rPr>
              <a:t>hour period. </a:t>
            </a:r>
          </a:p>
          <a:p>
            <a:pPr indent="0" marL="0">
              <a:buNone/>
            </a:pPr>
            <a:endParaRPr dirty="0" lang="en-GB">
              <a:effectLst/>
              <a:latin typeface="Arial" panose="020B0604020202020204" pitchFamily="34" charset="0"/>
            </a:endParaRPr>
          </a:p>
          <a:p>
            <a:r>
              <a:rPr dirty="0" lang="en-GB">
                <a:effectLst/>
                <a:latin typeface="Arial" panose="020B0604020202020204" pitchFamily="34" charset="0"/>
              </a:rPr>
              <a:t>In pathological terms, it occurs due to passage of excess water in faeces. This may be due to:</a:t>
            </a:r>
          </a:p>
          <a:p>
            <a:pPr indent="0" marL="0">
              <a:buNone/>
            </a:pPr>
            <a:endParaRPr dirty="0" lang="en-GB">
              <a:effectLst/>
              <a:latin typeface="Arial" panose="020B0604020202020204" pitchFamily="34" charset="0"/>
            </a:endParaRPr>
          </a:p>
          <a:p>
            <a:r>
              <a:rPr dirty="0" lang="en-GB">
                <a:effectLst/>
                <a:latin typeface="Arial" panose="020B0604020202020204" pitchFamily="34" charset="0"/>
              </a:rPr>
              <a:t>Decreased electrolyte and water absorption.</a:t>
            </a:r>
          </a:p>
          <a:p>
            <a:r>
              <a:rPr dirty="0" lang="en-GB">
                <a:effectLst/>
                <a:latin typeface="Arial" panose="020B0604020202020204" pitchFamily="34" charset="0"/>
              </a:rPr>
              <a:t>Increased secretion by intestinal mucosa.</a:t>
            </a:r>
          </a:p>
          <a:p>
            <a:r>
              <a:rPr dirty="0" lang="en-GB">
                <a:effectLst/>
                <a:latin typeface="Arial" panose="020B0604020202020204" pitchFamily="34" charset="0"/>
              </a:rPr>
              <a:t>Increased luminal osmotic load.</a:t>
            </a:r>
          </a:p>
          <a:p>
            <a:r>
              <a:rPr dirty="0" lang="en-GB">
                <a:effectLst/>
                <a:latin typeface="Arial" panose="020B0604020202020204" pitchFamily="34" charset="0"/>
              </a:rPr>
              <a:t>Inflammation of mucosa and exudation into lumen.</a:t>
            </a:r>
            <a:endParaRPr b="1" dirty="0" lang="en-GB"/>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53" name="Title 1"/>
          <p:cNvSpPr>
            <a:spLocks noGrp="1"/>
          </p:cNvSpPr>
          <p:nvPr>
            <p:ph type="title"/>
          </p:nvPr>
        </p:nvSpPr>
        <p:spPr/>
        <p:txBody>
          <a:bodyPr/>
          <a:p>
            <a:r>
              <a:rPr dirty="0" lang="en-GB">
                <a:effectLst/>
                <a:latin typeface="Arial" panose="020B0604020202020204" pitchFamily="34" charset="0"/>
              </a:rPr>
              <a:t>    ANTIMICROBIALS IN DIARRHOEA</a:t>
            </a:r>
            <a:endParaRPr dirty="0" lang="en-GB"/>
          </a:p>
        </p:txBody>
      </p:sp>
      <p:sp>
        <p:nvSpPr>
          <p:cNvPr id="1048654" name="Content Placeholder 2"/>
          <p:cNvSpPr>
            <a:spLocks noGrp="1"/>
          </p:cNvSpPr>
          <p:nvPr>
            <p:ph idx="1"/>
          </p:nvPr>
        </p:nvSpPr>
        <p:spPr>
          <a:xfrm>
            <a:off x="838199" y="1801504"/>
            <a:ext cx="10857931" cy="4585647"/>
          </a:xfrm>
        </p:spPr>
        <p:txBody>
          <a:bodyPr>
            <a:normAutofit/>
          </a:bodyPr>
          <a:p>
            <a:pPr indent="0" marL="0">
              <a:buNone/>
            </a:pPr>
            <a:r>
              <a:rPr dirty="0" lang="en-GB">
                <a:effectLst/>
                <a:latin typeface="Times New Roman" panose="02020603050405020304" pitchFamily="18" charset="0"/>
                <a:cs typeface="Times New Roman" panose="02020603050405020304" pitchFamily="18" charset="0"/>
              </a:rPr>
              <a:t>C. Antimicrobials are regularly useful in:</a:t>
            </a:r>
          </a:p>
          <a:p>
            <a:pPr indent="0" marL="0">
              <a:buNone/>
            </a:pPr>
            <a:br>
              <a:rPr dirty="0" lang="en-GB">
                <a:latin typeface="Times New Roman" panose="02020603050405020304" pitchFamily="18" charset="0"/>
                <a:cs typeface="Times New Roman" panose="02020603050405020304" pitchFamily="18" charset="0"/>
              </a:rPr>
            </a:br>
            <a:r>
              <a:rPr dirty="0" lang="en-GB">
                <a:effectLst/>
                <a:latin typeface="Times New Roman" panose="02020603050405020304" pitchFamily="18" charset="0"/>
                <a:cs typeface="Times New Roman" panose="02020603050405020304" pitchFamily="18" charset="0"/>
              </a:rPr>
              <a:t>(</a:t>
            </a:r>
            <a:r>
              <a:rPr dirty="0" lang="en-GB" err="1">
                <a:effectLst/>
                <a:latin typeface="Times New Roman" panose="02020603050405020304" pitchFamily="18" charset="0"/>
                <a:cs typeface="Times New Roman" panose="02020603050405020304" pitchFamily="18" charset="0"/>
              </a:rPr>
              <a:t>i</a:t>
            </a:r>
            <a:r>
              <a:rPr dirty="0" lang="en-GB">
                <a:effectLst/>
                <a:latin typeface="Times New Roman" panose="02020603050405020304" pitchFamily="18" charset="0"/>
                <a:cs typeface="Times New Roman" panose="02020603050405020304" pitchFamily="18" charset="0"/>
              </a:rPr>
              <a:t>) Cholera </a:t>
            </a:r>
          </a:p>
          <a:p>
            <a:pPr indent="0" marL="0">
              <a:buNone/>
            </a:pPr>
            <a:r>
              <a:rPr dirty="0" lang="en-GB">
                <a:effectLst/>
                <a:latin typeface="Times New Roman" panose="02020603050405020304" pitchFamily="18" charset="0"/>
                <a:cs typeface="Times New Roman" panose="02020603050405020304" pitchFamily="18" charset="0"/>
              </a:rPr>
              <a:t>(ii) Campylobacter jejuni </a:t>
            </a:r>
          </a:p>
          <a:p>
            <a:pPr indent="0" marL="0">
              <a:buNone/>
            </a:pPr>
            <a:r>
              <a:rPr dirty="0" lang="en-GB">
                <a:effectLst/>
                <a:latin typeface="Times New Roman" panose="02020603050405020304" pitchFamily="18" charset="0"/>
                <a:cs typeface="Times New Roman" panose="02020603050405020304" pitchFamily="18" charset="0"/>
              </a:rPr>
              <a:t>(iii) Clostridium difficile</a:t>
            </a:r>
            <a:br>
              <a:rPr dirty="0" lang="en-GB">
                <a:latin typeface="Times New Roman" panose="02020603050405020304" pitchFamily="18" charset="0"/>
                <a:cs typeface="Times New Roman" panose="02020603050405020304" pitchFamily="18" charset="0"/>
              </a:rPr>
            </a:br>
            <a:r>
              <a:rPr dirty="0" lang="en-GB">
                <a:effectLst/>
                <a:latin typeface="Times New Roman" panose="02020603050405020304" pitchFamily="18" charset="0"/>
                <a:cs typeface="Times New Roman" panose="02020603050405020304" pitchFamily="18" charset="0"/>
              </a:rPr>
              <a:t>(iv) Diarrhoea associated with bacterial growth</a:t>
            </a:r>
            <a:br>
              <a:rPr dirty="0" lang="en-GB">
                <a:latin typeface="Times New Roman" panose="02020603050405020304" pitchFamily="18" charset="0"/>
                <a:cs typeface="Times New Roman" panose="02020603050405020304" pitchFamily="18" charset="0"/>
              </a:rPr>
            </a:br>
            <a:r>
              <a:rPr dirty="0" lang="en-GB">
                <a:effectLst/>
                <a:latin typeface="Times New Roman" panose="02020603050405020304" pitchFamily="18" charset="0"/>
                <a:cs typeface="Times New Roman" panose="02020603050405020304" pitchFamily="18" charset="0"/>
              </a:rPr>
              <a:t>(v) Amoebiasis </a:t>
            </a:r>
            <a:br>
              <a:rPr dirty="0" lang="en-GB">
                <a:latin typeface="Times New Roman" panose="02020603050405020304" pitchFamily="18" charset="0"/>
                <a:cs typeface="Times New Roman" panose="02020603050405020304" pitchFamily="18" charset="0"/>
              </a:rPr>
            </a:br>
            <a:r>
              <a:rPr dirty="0" lang="en-GB">
                <a:effectLst/>
                <a:latin typeface="Times New Roman" panose="02020603050405020304" pitchFamily="18" charset="0"/>
                <a:cs typeface="Times New Roman" panose="02020603050405020304" pitchFamily="18" charset="0"/>
              </a:rPr>
              <a:t>(vi) Giardiasis</a:t>
            </a:r>
            <a:endParaRPr dirty="0" lang="en-GB">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76" name=""/>
        <p:cNvGrpSpPr/>
        <p:nvPr/>
      </p:nvGrpSpPr>
      <p:grpSpPr>
        <a:xfrm>
          <a:off x="0" y="0"/>
          <a:ext cx="0" cy="0"/>
          <a:chOff x="0" y="0"/>
          <a:chExt cx="0" cy="0"/>
        </a:xfrm>
      </p:grpSpPr>
      <p:sp>
        <p:nvSpPr>
          <p:cNvPr id="1048655" name="Title 1"/>
          <p:cNvSpPr>
            <a:spLocks noGrp="1"/>
          </p:cNvSpPr>
          <p:nvPr>
            <p:ph type="title"/>
          </p:nvPr>
        </p:nvSpPr>
        <p:spPr/>
        <p:txBody>
          <a:bodyPr/>
          <a:p>
            <a:r>
              <a:rPr dirty="0" lang="en-GB">
                <a:effectLst/>
                <a:latin typeface="Arial" panose="020B0604020202020204" pitchFamily="34" charset="0"/>
              </a:rPr>
              <a:t>       PROBIOTICS IN DIARRHOEA</a:t>
            </a:r>
            <a:endParaRPr dirty="0" lang="en-GB"/>
          </a:p>
        </p:txBody>
      </p:sp>
      <p:sp>
        <p:nvSpPr>
          <p:cNvPr id="1048656" name="Content Placeholder 2"/>
          <p:cNvSpPr>
            <a:spLocks noGrp="1"/>
          </p:cNvSpPr>
          <p:nvPr>
            <p:ph idx="1"/>
          </p:nvPr>
        </p:nvSpPr>
        <p:spPr>
          <a:xfrm>
            <a:off x="436729" y="1323833"/>
            <a:ext cx="11450472" cy="5363570"/>
          </a:xfrm>
        </p:spPr>
        <p:txBody>
          <a:bodyPr>
            <a:noAutofit/>
          </a:bodyPr>
          <a:p>
            <a:r>
              <a:rPr dirty="0" lang="en-GB">
                <a:effectLst/>
                <a:latin typeface="Times New Roman" panose="02020603050405020304" pitchFamily="18" charset="0"/>
                <a:cs typeface="Times New Roman" panose="02020603050405020304" pitchFamily="18" charset="0"/>
              </a:rPr>
              <a:t>These are microbial cell preparations, either live cultures or </a:t>
            </a:r>
            <a:r>
              <a:rPr dirty="0" lang="en-GB" err="1">
                <a:effectLst/>
                <a:latin typeface="Times New Roman" panose="02020603050405020304" pitchFamily="18" charset="0"/>
                <a:cs typeface="Times New Roman" panose="02020603050405020304" pitchFamily="18" charset="0"/>
              </a:rPr>
              <a:t>lyophillised</a:t>
            </a:r>
            <a:r>
              <a:rPr dirty="0" lang="en-GB">
                <a:effectLst/>
                <a:latin typeface="Times New Roman" panose="02020603050405020304" pitchFamily="18" charset="0"/>
                <a:cs typeface="Times New Roman" panose="02020603050405020304" pitchFamily="18" charset="0"/>
              </a:rPr>
              <a:t> powders</a:t>
            </a:r>
          </a:p>
          <a:p>
            <a:r>
              <a:rPr dirty="0" lang="en-GB">
                <a:effectLst/>
                <a:latin typeface="Times New Roman" panose="02020603050405020304" pitchFamily="18" charset="0"/>
                <a:cs typeface="Times New Roman" panose="02020603050405020304" pitchFamily="18" charset="0"/>
              </a:rPr>
              <a:t>They are intended to restore and maintain healthy gut flora or have other health benefits. </a:t>
            </a:r>
          </a:p>
          <a:p>
            <a:r>
              <a:rPr dirty="0" lang="en-GB">
                <a:effectLst/>
                <a:latin typeface="Times New Roman" panose="02020603050405020304" pitchFamily="18" charset="0"/>
                <a:cs typeface="Times New Roman" panose="02020603050405020304" pitchFamily="18" charset="0"/>
              </a:rPr>
              <a:t>Diarrhoeal illnesses and antibiotic use are associated with alteration in the population, composition and balance of gut microflora. </a:t>
            </a:r>
          </a:p>
          <a:p>
            <a:r>
              <a:rPr dirty="0" lang="en-GB">
                <a:effectLst/>
                <a:latin typeface="Times New Roman" panose="02020603050405020304" pitchFamily="18" charset="0"/>
                <a:cs typeface="Times New Roman" panose="02020603050405020304" pitchFamily="18" charset="0"/>
              </a:rPr>
              <a:t>Recolonization of the gut by non-pathogenic, mostly lactic acid </a:t>
            </a:r>
            <a:br>
              <a:rPr dirty="0" lang="en-GB">
                <a:latin typeface="Times New Roman" panose="02020603050405020304" pitchFamily="18" charset="0"/>
                <a:cs typeface="Times New Roman" panose="02020603050405020304" pitchFamily="18" charset="0"/>
              </a:rPr>
            </a:br>
            <a:r>
              <a:rPr dirty="0" lang="en-GB">
                <a:effectLst/>
                <a:latin typeface="Times New Roman" panose="02020603050405020304" pitchFamily="18" charset="0"/>
                <a:cs typeface="Times New Roman" panose="02020603050405020304" pitchFamily="18" charset="0"/>
              </a:rPr>
              <a:t>forming bacteria and yeast is believed to help restore this balance.</a:t>
            </a:r>
          </a:p>
          <a:p>
            <a:r>
              <a:rPr dirty="0" lang="en-GB">
                <a:effectLst/>
                <a:latin typeface="Times New Roman" panose="02020603050405020304" pitchFamily="18" charset="0"/>
                <a:cs typeface="Times New Roman" panose="02020603050405020304" pitchFamily="18" charset="0"/>
              </a:rPr>
              <a:t>Organisms most commonly used are— Lactobacillus sp., Bifidobacterium, Streptococcus faecalis, Enterococcus sp. and the yeast Saccharomyces </a:t>
            </a:r>
            <a:r>
              <a:rPr dirty="0" lang="en-GB" err="1">
                <a:effectLst/>
                <a:latin typeface="Times New Roman" panose="02020603050405020304" pitchFamily="18" charset="0"/>
                <a:cs typeface="Times New Roman" panose="02020603050405020304" pitchFamily="18" charset="0"/>
              </a:rPr>
              <a:t>boulardii</a:t>
            </a:r>
            <a:r>
              <a:rPr dirty="0" lang="en-GB">
                <a:effectLst/>
                <a:latin typeface="Times New Roman" panose="02020603050405020304" pitchFamily="18" charset="0"/>
                <a:cs typeface="Times New Roman" panose="02020603050405020304" pitchFamily="18" charset="0"/>
              </a:rPr>
              <a:t>, etc</a:t>
            </a:r>
            <a:endParaRPr dirty="0" lang="en-GB">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77" name=""/>
        <p:cNvGrpSpPr/>
        <p:nvPr/>
      </p:nvGrpSpPr>
      <p:grpSpPr>
        <a:xfrm>
          <a:off x="0" y="0"/>
          <a:ext cx="0" cy="0"/>
          <a:chOff x="0" y="0"/>
          <a:chExt cx="0" cy="0"/>
        </a:xfrm>
      </p:grpSpPr>
      <p:sp>
        <p:nvSpPr>
          <p:cNvPr id="1048657" name="Title 1"/>
          <p:cNvSpPr>
            <a:spLocks noGrp="1"/>
          </p:cNvSpPr>
          <p:nvPr>
            <p:ph type="title"/>
          </p:nvPr>
        </p:nvSpPr>
        <p:spPr>
          <a:xfrm>
            <a:off x="838200" y="365125"/>
            <a:ext cx="10515600" cy="501149"/>
          </a:xfrm>
        </p:spPr>
        <p:txBody>
          <a:bodyPr>
            <a:normAutofit fontScale="90000"/>
          </a:bodyPr>
          <a:p>
            <a:r>
              <a:rPr dirty="0" lang="en-GB">
                <a:effectLst/>
                <a:latin typeface="Arial" panose="020B0604020202020204" pitchFamily="34" charset="0"/>
              </a:rPr>
              <a:t>                 DRUGS FOR (IBD)</a:t>
            </a:r>
            <a:br>
              <a:rPr dirty="0" lang="en-GB"/>
            </a:br>
            <a:endParaRPr dirty="0" lang="en-GB"/>
          </a:p>
        </p:txBody>
      </p:sp>
      <p:sp>
        <p:nvSpPr>
          <p:cNvPr id="1048658" name="Content Placeholder 2"/>
          <p:cNvSpPr>
            <a:spLocks noGrp="1"/>
          </p:cNvSpPr>
          <p:nvPr>
            <p:ph idx="1"/>
          </p:nvPr>
        </p:nvSpPr>
        <p:spPr>
          <a:xfrm>
            <a:off x="409433" y="529389"/>
            <a:ext cx="11622146" cy="6063917"/>
          </a:xfrm>
        </p:spPr>
        <p:txBody>
          <a:bodyPr>
            <a:noAutofit/>
          </a:bodyPr>
          <a:p>
            <a:r>
              <a:rPr dirty="0" sz="2400" lang="en-GB">
                <a:effectLst/>
                <a:latin typeface="Times New Roman" panose="02020603050405020304" pitchFamily="18" charset="0"/>
                <a:cs typeface="Times New Roman" panose="02020603050405020304" pitchFamily="18" charset="0"/>
              </a:rPr>
              <a:t>IBD is a chronic relapsing inflammatory disease of the ileum, colon, or both, that may be associated with systemic manifestations. </a:t>
            </a:r>
          </a:p>
          <a:p>
            <a:pPr indent="0" marL="0">
              <a:buNone/>
            </a:pPr>
            <a:endParaRPr dirty="0" sz="2400" lang="en-GB">
              <a:effectLst/>
              <a:latin typeface="Times New Roman" panose="02020603050405020304" pitchFamily="18" charset="0"/>
              <a:cs typeface="Times New Roman" panose="02020603050405020304" pitchFamily="18" charset="0"/>
            </a:endParaRPr>
          </a:p>
          <a:p>
            <a:r>
              <a:rPr dirty="0" sz="2400" lang="en-GB">
                <a:effectLst/>
                <a:latin typeface="Times New Roman" panose="02020603050405020304" pitchFamily="18" charset="0"/>
                <a:cs typeface="Times New Roman" panose="02020603050405020304" pitchFamily="18" charset="0"/>
              </a:rPr>
              <a:t>It is idiopathic, but appears to have an important immune component triggered by a variety of factors. </a:t>
            </a:r>
          </a:p>
          <a:p>
            <a:pPr indent="0" marL="0">
              <a:buNone/>
            </a:pPr>
            <a:endParaRPr dirty="0" sz="2400" lang="en-GB">
              <a:effectLst/>
              <a:latin typeface="Times New Roman" panose="02020603050405020304" pitchFamily="18" charset="0"/>
              <a:cs typeface="Times New Roman" panose="02020603050405020304" pitchFamily="18" charset="0"/>
            </a:endParaRPr>
          </a:p>
          <a:p>
            <a:r>
              <a:rPr dirty="0" sz="2400" lang="en-GB">
                <a:effectLst/>
                <a:latin typeface="Times New Roman" panose="02020603050405020304" pitchFamily="18" charset="0"/>
                <a:cs typeface="Times New Roman" panose="02020603050405020304" pitchFamily="18" charset="0"/>
              </a:rPr>
              <a:t>The two major types of IBD are ulcerative colitis (UC) and Crohn’s disease (CrD).</a:t>
            </a:r>
          </a:p>
          <a:p>
            <a:pPr indent="0" marL="0">
              <a:buNone/>
            </a:pPr>
            <a:r>
              <a:rPr dirty="0" sz="2400" lang="en-GB">
                <a:solidFill>
                  <a:srgbClr val="FF0000"/>
                </a:solidFill>
                <a:effectLst/>
                <a:latin typeface="Times New Roman" panose="02020603050405020304" pitchFamily="18" charset="0"/>
                <a:cs typeface="Times New Roman" panose="02020603050405020304" pitchFamily="18" charset="0"/>
              </a:rPr>
              <a:t>Drugs used in IBD can be grouped into:</a:t>
            </a:r>
          </a:p>
          <a:p>
            <a:r>
              <a:rPr dirty="0" sz="2400" lang="en-GB">
                <a:effectLst/>
                <a:latin typeface="Times New Roman" panose="02020603050405020304" pitchFamily="18" charset="0"/>
                <a:cs typeface="Times New Roman" panose="02020603050405020304" pitchFamily="18" charset="0"/>
              </a:rPr>
              <a:t>5-Amino salicylic acid (5-ASA) compounds</a:t>
            </a:r>
          </a:p>
          <a:p>
            <a:r>
              <a:rPr dirty="0" sz="2400" lang="en-GB">
                <a:effectLst/>
                <a:latin typeface="Times New Roman" panose="02020603050405020304" pitchFamily="18" charset="0"/>
                <a:cs typeface="Times New Roman" panose="02020603050405020304" pitchFamily="18" charset="0"/>
              </a:rPr>
              <a:t>Corticosteroids</a:t>
            </a:r>
          </a:p>
          <a:p>
            <a:r>
              <a:rPr dirty="0" sz="2400" lang="en-GB">
                <a:effectLst/>
                <a:latin typeface="Times New Roman" panose="02020603050405020304" pitchFamily="18" charset="0"/>
                <a:cs typeface="Times New Roman" panose="02020603050405020304" pitchFamily="18" charset="0"/>
              </a:rPr>
              <a:t>Immunosuppressants</a:t>
            </a:r>
          </a:p>
          <a:p>
            <a:r>
              <a:rPr dirty="0" sz="2400" lang="en-GB">
                <a:effectLst/>
                <a:latin typeface="Times New Roman" panose="02020603050405020304" pitchFamily="18" charset="0"/>
                <a:cs typeface="Times New Roman" panose="02020603050405020304" pitchFamily="18" charset="0"/>
              </a:rPr>
              <a:t>TNFa inhibitors</a:t>
            </a:r>
            <a:endParaRPr dirty="0" sz="2400" lang="en-GB">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78" name=""/>
        <p:cNvGrpSpPr/>
        <p:nvPr/>
      </p:nvGrpSpPr>
      <p:grpSpPr>
        <a:xfrm>
          <a:off x="0" y="0"/>
          <a:ext cx="0" cy="0"/>
          <a:chOff x="0" y="0"/>
          <a:chExt cx="0" cy="0"/>
        </a:xfrm>
      </p:grpSpPr>
      <p:sp>
        <p:nvSpPr>
          <p:cNvPr id="1048659" name="Title 1"/>
          <p:cNvSpPr>
            <a:spLocks noGrp="1"/>
          </p:cNvSpPr>
          <p:nvPr>
            <p:ph type="title"/>
          </p:nvPr>
        </p:nvSpPr>
        <p:spPr/>
        <p:txBody>
          <a:bodyPr/>
          <a:p>
            <a:pPr algn="ctr"/>
            <a:r>
              <a:rPr dirty="0" lang="en-GB">
                <a:effectLst/>
                <a:latin typeface="Arial" panose="020B0604020202020204" pitchFamily="34" charset="0"/>
              </a:rPr>
              <a:t>5-ASA COMPOUNDS</a:t>
            </a:r>
            <a:endParaRPr dirty="0" lang="en-GB"/>
          </a:p>
        </p:txBody>
      </p:sp>
      <p:sp>
        <p:nvSpPr>
          <p:cNvPr id="1048660" name="Content Placeholder 2"/>
          <p:cNvSpPr>
            <a:spLocks noGrp="1"/>
          </p:cNvSpPr>
          <p:nvPr>
            <p:ph idx="1"/>
          </p:nvPr>
        </p:nvSpPr>
        <p:spPr>
          <a:xfrm>
            <a:off x="838199" y="1299411"/>
            <a:ext cx="10904621" cy="5558589"/>
          </a:xfrm>
        </p:spPr>
        <p:txBody>
          <a:bodyPr>
            <a:noAutofit/>
          </a:bodyPr>
          <a:p>
            <a:r>
              <a:rPr dirty="0" lang="en-GB">
                <a:effectLst/>
                <a:latin typeface="Times New Roman" panose="02020603050405020304" pitchFamily="18" charset="0"/>
                <a:cs typeface="Times New Roman" panose="02020603050405020304" pitchFamily="18" charset="0"/>
              </a:rPr>
              <a:t>Sulfasalazine It is a compound of 5-ASA compounds with sulfapyridine linked through an azo bond, and has a specific therapeutic effect in IBD.</a:t>
            </a:r>
          </a:p>
          <a:p>
            <a:pPr indent="0" marL="0">
              <a:buNone/>
            </a:pPr>
            <a:endParaRPr dirty="0" lang="en-GB">
              <a:effectLst/>
              <a:latin typeface="Times New Roman" panose="02020603050405020304" pitchFamily="18" charset="0"/>
              <a:cs typeface="Times New Roman" panose="02020603050405020304" pitchFamily="18" charset="0"/>
            </a:endParaRPr>
          </a:p>
          <a:p>
            <a:r>
              <a:rPr dirty="0" lang="en-GB">
                <a:latin typeface="Times New Roman" panose="02020603050405020304" pitchFamily="18" charset="0"/>
                <a:cs typeface="Times New Roman" panose="02020603050405020304" pitchFamily="18" charset="0"/>
              </a:rPr>
              <a:t>I</a:t>
            </a:r>
            <a:r>
              <a:rPr dirty="0" lang="en-GB">
                <a:effectLst/>
                <a:latin typeface="Times New Roman" panose="02020603050405020304" pitchFamily="18" charset="0"/>
                <a:cs typeface="Times New Roman" panose="02020603050405020304" pitchFamily="18" charset="0"/>
              </a:rPr>
              <a:t>t is poorly absorbed from the ileum. </a:t>
            </a:r>
          </a:p>
          <a:p>
            <a:pPr indent="0" marL="0">
              <a:buNone/>
            </a:pPr>
            <a:endParaRPr dirty="0" lang="en-GB">
              <a:effectLst/>
              <a:latin typeface="Times New Roman" panose="02020603050405020304" pitchFamily="18" charset="0"/>
              <a:cs typeface="Times New Roman" panose="02020603050405020304" pitchFamily="18" charset="0"/>
            </a:endParaRPr>
          </a:p>
          <a:p>
            <a:r>
              <a:rPr dirty="0" lang="en-GB">
                <a:effectLst/>
                <a:latin typeface="Times New Roman" panose="02020603050405020304" pitchFamily="18" charset="0"/>
                <a:cs typeface="Times New Roman" panose="02020603050405020304" pitchFamily="18" charset="0"/>
              </a:rPr>
              <a:t>The azo bond is split by colonic bacteria to release 5-ASA and </a:t>
            </a:r>
            <a:br>
              <a:rPr dirty="0" lang="en-GB">
                <a:latin typeface="Times New Roman" panose="02020603050405020304" pitchFamily="18" charset="0"/>
                <a:cs typeface="Times New Roman" panose="02020603050405020304" pitchFamily="18" charset="0"/>
              </a:rPr>
            </a:br>
            <a:r>
              <a:rPr dirty="0" lang="en-GB">
                <a:effectLst/>
                <a:latin typeface="Times New Roman" panose="02020603050405020304" pitchFamily="18" charset="0"/>
                <a:cs typeface="Times New Roman" panose="02020603050405020304" pitchFamily="18" charset="0"/>
              </a:rPr>
              <a:t>sulfapyridine. The former exerts a local </a:t>
            </a:r>
            <a:r>
              <a:rPr dirty="0" lang="en-GB" err="1">
                <a:effectLst/>
                <a:latin typeface="Times New Roman" panose="02020603050405020304" pitchFamily="18" charset="0"/>
                <a:cs typeface="Times New Roman" panose="02020603050405020304" pitchFamily="18" charset="0"/>
              </a:rPr>
              <a:t>antiinflammatory</a:t>
            </a:r>
            <a:r>
              <a:rPr dirty="0" lang="en-GB">
                <a:effectLst/>
                <a:latin typeface="Times New Roman" panose="02020603050405020304" pitchFamily="18" charset="0"/>
                <a:cs typeface="Times New Roman" panose="02020603050405020304" pitchFamily="18" charset="0"/>
              </a:rPr>
              <a:t> effect, the mechanism of which is not clear. </a:t>
            </a:r>
          </a:p>
          <a:p>
            <a:pPr indent="0" marL="0">
              <a:buNone/>
            </a:pPr>
            <a:endParaRPr dirty="0" lang="en-GB">
              <a:effectLst/>
              <a:latin typeface="Times New Roman" panose="02020603050405020304" pitchFamily="18" charset="0"/>
              <a:cs typeface="Times New Roman" panose="02020603050405020304" pitchFamily="18" charset="0"/>
            </a:endParaRPr>
          </a:p>
          <a:p>
            <a:r>
              <a:rPr dirty="0" lang="en-GB">
                <a:latin typeface="Times New Roman" panose="02020603050405020304" pitchFamily="18" charset="0"/>
                <a:cs typeface="Times New Roman" panose="02020603050405020304" pitchFamily="18" charset="0"/>
              </a:rPr>
              <a:t>I</a:t>
            </a:r>
            <a:r>
              <a:rPr dirty="0" lang="en-GB">
                <a:effectLst/>
                <a:latin typeface="Times New Roman" panose="02020603050405020304" pitchFamily="18" charset="0"/>
                <a:cs typeface="Times New Roman" panose="02020603050405020304" pitchFamily="18" charset="0"/>
              </a:rPr>
              <a:t>t inhibits both COX and LOX, decreased PG and LT production </a:t>
            </a:r>
            <a:br>
              <a:rPr dirty="0" lang="en-GB">
                <a:latin typeface="Times New Roman" panose="02020603050405020304" pitchFamily="18" charset="0"/>
                <a:cs typeface="Times New Roman" panose="02020603050405020304" pitchFamily="18" charset="0"/>
              </a:rPr>
            </a:br>
            <a:r>
              <a:rPr dirty="0" lang="en-GB">
                <a:effectLst/>
                <a:latin typeface="Times New Roman" panose="02020603050405020304" pitchFamily="18" charset="0"/>
                <a:cs typeface="Times New Roman" panose="02020603050405020304" pitchFamily="18" charset="0"/>
              </a:rPr>
              <a:t>important.</a:t>
            </a:r>
            <a:br>
              <a:rPr dirty="0" lang="en-GB">
                <a:latin typeface="Times New Roman" panose="02020603050405020304" pitchFamily="18" charset="0"/>
                <a:cs typeface="Times New Roman" panose="02020603050405020304" pitchFamily="18" charset="0"/>
              </a:rPr>
            </a:br>
            <a:endParaRPr dirty="0" lang="en-GB">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79" name=""/>
        <p:cNvGrpSpPr/>
        <p:nvPr/>
      </p:nvGrpSpPr>
      <p:grpSpPr>
        <a:xfrm>
          <a:off x="0" y="0"/>
          <a:ext cx="0" cy="0"/>
          <a:chOff x="0" y="0"/>
          <a:chExt cx="0" cy="0"/>
        </a:xfrm>
      </p:grpSpPr>
      <p:sp>
        <p:nvSpPr>
          <p:cNvPr id="1048661" name="Title 1"/>
          <p:cNvSpPr>
            <a:spLocks noGrp="1"/>
          </p:cNvSpPr>
          <p:nvPr>
            <p:ph type="title"/>
          </p:nvPr>
        </p:nvSpPr>
        <p:spPr/>
        <p:txBody>
          <a:bodyPr/>
          <a:p>
            <a:pPr algn="ctr"/>
            <a:r>
              <a:rPr dirty="0" lang="en-GB">
                <a:effectLst/>
                <a:latin typeface="Arial" panose="020B0604020202020204" pitchFamily="34" charset="0"/>
              </a:rPr>
              <a:t>5-ASA COMPOUNDS</a:t>
            </a:r>
            <a:endParaRPr dirty="0" lang="en-GB"/>
          </a:p>
        </p:txBody>
      </p:sp>
      <p:sp>
        <p:nvSpPr>
          <p:cNvPr id="1048662" name="Content Placeholder 2"/>
          <p:cNvSpPr>
            <a:spLocks noGrp="1"/>
          </p:cNvSpPr>
          <p:nvPr>
            <p:ph idx="1"/>
          </p:nvPr>
        </p:nvSpPr>
        <p:spPr>
          <a:xfrm>
            <a:off x="838199" y="1299411"/>
            <a:ext cx="10904621" cy="5558589"/>
          </a:xfrm>
        </p:spPr>
        <p:txBody>
          <a:bodyPr>
            <a:noAutofit/>
          </a:bodyPr>
          <a:p>
            <a:pPr indent="0" marL="0">
              <a:buNone/>
            </a:pPr>
            <a:r>
              <a:rPr dirty="0" lang="en-GB">
                <a:solidFill>
                  <a:srgbClr val="FF0000"/>
                </a:solidFill>
                <a:effectLst/>
                <a:latin typeface="Times New Roman" panose="02020603050405020304" pitchFamily="18" charset="0"/>
                <a:cs typeface="Times New Roman" panose="02020603050405020304" pitchFamily="18" charset="0"/>
              </a:rPr>
              <a:t>SIDE EFFECT:</a:t>
            </a:r>
          </a:p>
          <a:p>
            <a:r>
              <a:rPr dirty="0" lang="en-GB">
                <a:effectLst/>
                <a:latin typeface="Times New Roman" panose="02020603050405020304" pitchFamily="18" charset="0"/>
                <a:cs typeface="Times New Roman" panose="02020603050405020304" pitchFamily="18" charset="0"/>
              </a:rPr>
              <a:t>Rashes, fever, </a:t>
            </a:r>
          </a:p>
          <a:p>
            <a:pPr indent="0" marL="0">
              <a:buNone/>
            </a:pPr>
            <a:endParaRPr dirty="0" lang="en-GB">
              <a:effectLst/>
              <a:latin typeface="Times New Roman" panose="02020603050405020304" pitchFamily="18" charset="0"/>
              <a:cs typeface="Times New Roman" panose="02020603050405020304" pitchFamily="18" charset="0"/>
            </a:endParaRPr>
          </a:p>
          <a:p>
            <a:r>
              <a:rPr dirty="0" lang="en-GB">
                <a:effectLst/>
                <a:latin typeface="Times New Roman" panose="02020603050405020304" pitchFamily="18" charset="0"/>
                <a:cs typeface="Times New Roman" panose="02020603050405020304" pitchFamily="18" charset="0"/>
              </a:rPr>
              <a:t>Joint pain, </a:t>
            </a:r>
          </a:p>
          <a:p>
            <a:pPr indent="0" marL="0">
              <a:buNone/>
            </a:pPr>
            <a:endParaRPr dirty="0" lang="en-GB">
              <a:effectLst/>
              <a:latin typeface="Times New Roman" panose="02020603050405020304" pitchFamily="18" charset="0"/>
              <a:cs typeface="Times New Roman" panose="02020603050405020304" pitchFamily="18" charset="0"/>
            </a:endParaRPr>
          </a:p>
          <a:p>
            <a:r>
              <a:rPr dirty="0" lang="en-GB">
                <a:effectLst/>
                <a:latin typeface="Times New Roman" panose="02020603050405020304" pitchFamily="18" charset="0"/>
                <a:cs typeface="Times New Roman" panose="02020603050405020304" pitchFamily="18" charset="0"/>
              </a:rPr>
              <a:t>Haemolysis and blood dyscrasias. </a:t>
            </a:r>
          </a:p>
          <a:p>
            <a:pPr indent="0" marL="0">
              <a:buNone/>
            </a:pPr>
            <a:endParaRPr dirty="0" lang="en-GB">
              <a:latin typeface="Times New Roman" panose="02020603050405020304" pitchFamily="18" charset="0"/>
              <a:cs typeface="Times New Roman" panose="02020603050405020304" pitchFamily="18" charset="0"/>
            </a:endParaRPr>
          </a:p>
          <a:p>
            <a:r>
              <a:rPr dirty="0" lang="en-GB">
                <a:effectLst/>
                <a:latin typeface="Times New Roman" panose="02020603050405020304" pitchFamily="18" charset="0"/>
                <a:cs typeface="Times New Roman" panose="02020603050405020304" pitchFamily="18" charset="0"/>
              </a:rPr>
              <a:t>Up to 1/3rd patients suffer intolerable adverse effects.</a:t>
            </a:r>
          </a:p>
          <a:p>
            <a:pPr indent="0" marL="0">
              <a:buNone/>
            </a:pPr>
            <a:endParaRPr dirty="0" lang="en-GB">
              <a:effectLst/>
              <a:latin typeface="Times New Roman" panose="02020603050405020304" pitchFamily="18" charset="0"/>
              <a:cs typeface="Times New Roman" panose="02020603050405020304" pitchFamily="18" charset="0"/>
            </a:endParaRPr>
          </a:p>
          <a:p>
            <a:r>
              <a:rPr dirty="0" lang="en-GB">
                <a:effectLst/>
                <a:latin typeface="Times New Roman" panose="02020603050405020304" pitchFamily="18" charset="0"/>
                <a:cs typeface="Times New Roman" panose="02020603050405020304" pitchFamily="18" charset="0"/>
              </a:rPr>
              <a:t>Oligospermia and male infertility</a:t>
            </a:r>
            <a:endParaRPr dirty="0" lang="en-GB">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80" name=""/>
        <p:cNvGrpSpPr/>
        <p:nvPr/>
      </p:nvGrpSpPr>
      <p:grpSpPr>
        <a:xfrm>
          <a:off x="0" y="0"/>
          <a:ext cx="0" cy="0"/>
          <a:chOff x="0" y="0"/>
          <a:chExt cx="0" cy="0"/>
        </a:xfrm>
      </p:grpSpPr>
      <p:sp>
        <p:nvSpPr>
          <p:cNvPr id="1048663" name="Title 1"/>
          <p:cNvSpPr>
            <a:spLocks noGrp="1"/>
          </p:cNvSpPr>
          <p:nvPr>
            <p:ph type="title"/>
          </p:nvPr>
        </p:nvSpPr>
        <p:spPr/>
        <p:txBody>
          <a:bodyPr/>
          <a:p>
            <a:pPr algn="ctr"/>
            <a:r>
              <a:rPr dirty="0" lang="en-GB">
                <a:effectLst/>
                <a:latin typeface="Arial" panose="020B0604020202020204" pitchFamily="34" charset="0"/>
              </a:rPr>
              <a:t>IMMUNOSUPPRESSANTS</a:t>
            </a:r>
            <a:endParaRPr dirty="0" lang="en-GB"/>
          </a:p>
        </p:txBody>
      </p:sp>
      <p:sp>
        <p:nvSpPr>
          <p:cNvPr id="1048664" name="Content Placeholder 2"/>
          <p:cNvSpPr>
            <a:spLocks noGrp="1"/>
          </p:cNvSpPr>
          <p:nvPr>
            <p:ph idx="1"/>
          </p:nvPr>
        </p:nvSpPr>
        <p:spPr>
          <a:xfrm>
            <a:off x="583097" y="1457739"/>
            <a:ext cx="11264346" cy="5035136"/>
          </a:xfrm>
        </p:spPr>
        <p:txBody>
          <a:bodyPr>
            <a:normAutofit fontScale="96429" lnSpcReduction="10000"/>
          </a:bodyPr>
          <a:p>
            <a:r>
              <a:rPr dirty="0" lang="en-GB">
                <a:effectLst/>
                <a:latin typeface="Times New Roman" panose="02020603050405020304" pitchFamily="18" charset="0"/>
                <a:cs typeface="Times New Roman" panose="02020603050405020304" pitchFamily="18" charset="0"/>
              </a:rPr>
              <a:t>Immunosuppressants have now come to play an important role in the long-term management of IBD. </a:t>
            </a:r>
          </a:p>
          <a:p>
            <a:pPr indent="0" marL="0">
              <a:buNone/>
            </a:pPr>
            <a:endParaRPr dirty="0" lang="en-GB">
              <a:latin typeface="Times New Roman" panose="02020603050405020304" pitchFamily="18" charset="0"/>
              <a:cs typeface="Times New Roman" panose="02020603050405020304" pitchFamily="18" charset="0"/>
            </a:endParaRPr>
          </a:p>
          <a:p>
            <a:r>
              <a:rPr dirty="0" lang="en-GB">
                <a:effectLst/>
                <a:latin typeface="Times New Roman" panose="02020603050405020304" pitchFamily="18" charset="0"/>
                <a:cs typeface="Times New Roman" panose="02020603050405020304" pitchFamily="18" charset="0"/>
              </a:rPr>
              <a:t>About 60% patients with CrD and substantial number of UC patients require immunosuppressive therapy. </a:t>
            </a:r>
          </a:p>
          <a:p>
            <a:pPr indent="0" marL="0">
              <a:buNone/>
            </a:pPr>
            <a:endParaRPr dirty="0" lang="en-GB">
              <a:effectLst/>
              <a:latin typeface="Times New Roman" panose="02020603050405020304" pitchFamily="18" charset="0"/>
              <a:cs typeface="Times New Roman" panose="02020603050405020304" pitchFamily="18" charset="0"/>
            </a:endParaRPr>
          </a:p>
          <a:p>
            <a:r>
              <a:rPr dirty="0" lang="en-GB">
                <a:effectLst/>
                <a:latin typeface="Times New Roman" panose="02020603050405020304" pitchFamily="18" charset="0"/>
                <a:cs typeface="Times New Roman" panose="02020603050405020304" pitchFamily="18" charset="0"/>
              </a:rPr>
              <a:t>However, risks of chronic immunosuppression must be weighed in each patient before instituting therapy with these drugs. </a:t>
            </a:r>
          </a:p>
          <a:p>
            <a:r>
              <a:rPr dirty="0" lang="en-GB" err="1">
                <a:effectLst/>
                <a:latin typeface="Times New Roman" panose="02020603050405020304" pitchFamily="18" charset="0"/>
                <a:cs typeface="Times New Roman" panose="02020603050405020304" pitchFamily="18" charset="0"/>
              </a:rPr>
              <a:t>Azothioprine</a:t>
            </a:r>
            <a:endParaRPr dirty="0" lang="en-GB">
              <a:effectLst/>
              <a:latin typeface="Times New Roman" panose="02020603050405020304" pitchFamily="18" charset="0"/>
              <a:cs typeface="Times New Roman" panose="02020603050405020304" pitchFamily="18" charset="0"/>
            </a:endParaRPr>
          </a:p>
          <a:p>
            <a:r>
              <a:rPr dirty="0" lang="en-GB">
                <a:effectLst/>
                <a:latin typeface="Times New Roman" panose="02020603050405020304" pitchFamily="18" charset="0"/>
                <a:cs typeface="Times New Roman" panose="02020603050405020304" pitchFamily="18" charset="0"/>
              </a:rPr>
              <a:t>Methotrexate</a:t>
            </a:r>
          </a:p>
          <a:p>
            <a:r>
              <a:rPr dirty="0" lang="en-GB">
                <a:effectLst/>
                <a:latin typeface="Times New Roman" panose="02020603050405020304" pitchFamily="18" charset="0"/>
                <a:cs typeface="Times New Roman" panose="02020603050405020304" pitchFamily="18" charset="0"/>
              </a:rPr>
              <a:t>cyclosporine</a:t>
            </a:r>
            <a:endParaRPr dirty="0" lang="en-GB">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81" name=""/>
        <p:cNvGrpSpPr/>
        <p:nvPr/>
      </p:nvGrpSpPr>
      <p:grpSpPr>
        <a:xfrm>
          <a:off x="0" y="0"/>
          <a:ext cx="0" cy="0"/>
          <a:chOff x="0" y="0"/>
          <a:chExt cx="0" cy="0"/>
        </a:xfrm>
      </p:grpSpPr>
      <p:sp>
        <p:nvSpPr>
          <p:cNvPr id="1048665" name="Title 1"/>
          <p:cNvSpPr>
            <a:spLocks noGrp="1"/>
          </p:cNvSpPr>
          <p:nvPr>
            <p:ph type="title"/>
          </p:nvPr>
        </p:nvSpPr>
        <p:spPr>
          <a:xfrm>
            <a:off x="838200" y="365126"/>
            <a:ext cx="10515600" cy="748058"/>
          </a:xfrm>
        </p:spPr>
        <p:txBody>
          <a:bodyPr/>
          <a:p>
            <a:pPr algn="ctr"/>
            <a:r>
              <a:rPr dirty="0" lang="en-GB">
                <a:effectLst/>
                <a:latin typeface="Arial" panose="020B0604020202020204" pitchFamily="34" charset="0"/>
              </a:rPr>
              <a:t>TNF INHIBITORS</a:t>
            </a:r>
            <a:endParaRPr dirty="0" lang="en-GB"/>
          </a:p>
        </p:txBody>
      </p:sp>
      <p:sp>
        <p:nvSpPr>
          <p:cNvPr id="1048666" name="Content Placeholder 2"/>
          <p:cNvSpPr>
            <a:spLocks noGrp="1"/>
          </p:cNvSpPr>
          <p:nvPr>
            <p:ph idx="1"/>
          </p:nvPr>
        </p:nvSpPr>
        <p:spPr>
          <a:xfrm>
            <a:off x="838200" y="1338470"/>
            <a:ext cx="10770704" cy="5519530"/>
          </a:xfrm>
        </p:spPr>
        <p:txBody>
          <a:bodyPr>
            <a:normAutofit fontScale="92857" lnSpcReduction="10000"/>
          </a:bodyPr>
          <a:p>
            <a:r>
              <a:rPr dirty="0" lang="en-GB">
                <a:effectLst/>
                <a:latin typeface="Arial" panose="020B0604020202020204" pitchFamily="34" charset="0"/>
              </a:rPr>
              <a:t>Infliximab It is chimeric anti-</a:t>
            </a:r>
            <a:r>
              <a:rPr dirty="0" lang="en-GB" err="1">
                <a:effectLst/>
                <a:latin typeface="Arial" panose="020B0604020202020204" pitchFamily="34" charset="0"/>
              </a:rPr>
              <a:t>TNFa</a:t>
            </a:r>
            <a:r>
              <a:rPr dirty="0" lang="en-GB">
                <a:effectLst/>
                <a:latin typeface="Arial" panose="020B0604020202020204" pitchFamily="34" charset="0"/>
              </a:rPr>
              <a:t> antibody that is indicated in severe active CrD, fistulating CrD and severe UC </a:t>
            </a:r>
          </a:p>
          <a:p>
            <a:pPr indent="0" marL="0">
              <a:buNone/>
            </a:pPr>
            <a:endParaRPr dirty="0" lang="en-GB">
              <a:effectLst/>
              <a:latin typeface="Arial" panose="020B0604020202020204" pitchFamily="34" charset="0"/>
            </a:endParaRPr>
          </a:p>
          <a:p>
            <a:r>
              <a:rPr dirty="0" lang="en-GB">
                <a:effectLst/>
                <a:latin typeface="Arial" panose="020B0604020202020204" pitchFamily="34" charset="0"/>
              </a:rPr>
              <a:t>Therapy is continued till response is maintained. </a:t>
            </a:r>
          </a:p>
          <a:p>
            <a:pPr indent="0" marL="0">
              <a:buNone/>
            </a:pPr>
            <a:endParaRPr dirty="0" lang="en-GB">
              <a:effectLst/>
              <a:latin typeface="Arial" panose="020B0604020202020204" pitchFamily="34" charset="0"/>
            </a:endParaRPr>
          </a:p>
          <a:p>
            <a:r>
              <a:rPr dirty="0" lang="en-GB">
                <a:effectLst/>
                <a:latin typeface="Arial" panose="020B0604020202020204" pitchFamily="34" charset="0"/>
              </a:rPr>
              <a:t>Infliximab produces substantial toxicity including acute reactions, formation of antibodies and lowering of resistance to infections.</a:t>
            </a:r>
          </a:p>
          <a:p>
            <a:pPr indent="0" marL="0">
              <a:buNone/>
            </a:pPr>
            <a:endParaRPr dirty="0" lang="en-GB">
              <a:effectLst/>
              <a:latin typeface="Arial" panose="020B0604020202020204" pitchFamily="34" charset="0"/>
            </a:endParaRPr>
          </a:p>
          <a:p>
            <a:r>
              <a:rPr dirty="0" lang="en-GB">
                <a:effectLst/>
                <a:latin typeface="Arial" panose="020B0604020202020204" pitchFamily="34" charset="0"/>
              </a:rPr>
              <a:t>Thus, it is only a reserve drug for selected patients with refractory disease. </a:t>
            </a:r>
          </a:p>
          <a:p>
            <a:pPr indent="0" marL="0">
              <a:buNone/>
            </a:pPr>
            <a:endParaRPr dirty="0" lang="en-GB">
              <a:effectLst/>
              <a:latin typeface="Arial" panose="020B0604020202020204" pitchFamily="34" charset="0"/>
            </a:endParaRPr>
          </a:p>
          <a:p>
            <a:r>
              <a:rPr dirty="0" lang="en-GB">
                <a:effectLst/>
                <a:latin typeface="Arial" panose="020B0604020202020204" pitchFamily="34" charset="0"/>
              </a:rPr>
              <a:t>Adalimumab and some other TNFa inhibitors are also being used in severe and refractory IBD.</a:t>
            </a:r>
            <a:endParaRPr dirty="0" lang="en-GB"/>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82" name=""/>
        <p:cNvGrpSpPr/>
        <p:nvPr/>
      </p:nvGrpSpPr>
      <p:grpSpPr>
        <a:xfrm>
          <a:off x="0" y="0"/>
          <a:ext cx="0" cy="0"/>
          <a:chOff x="0" y="0"/>
          <a:chExt cx="0" cy="0"/>
        </a:xfrm>
      </p:grpSpPr>
      <p:sp>
        <p:nvSpPr>
          <p:cNvPr id="1048667" name="Title 1"/>
          <p:cNvSpPr>
            <a:spLocks noGrp="1"/>
          </p:cNvSpPr>
          <p:nvPr>
            <p:ph type="title"/>
          </p:nvPr>
        </p:nvSpPr>
        <p:spPr/>
        <p:txBody>
          <a:bodyPr/>
          <a:p>
            <a:pPr algn="ctr"/>
            <a:r>
              <a:rPr dirty="0" lang="en-GB">
                <a:effectLst/>
                <a:latin typeface="Times New Roman" panose="02020603050405020304" pitchFamily="18" charset="0"/>
                <a:cs typeface="Times New Roman" panose="02020603050405020304" pitchFamily="18" charset="0"/>
              </a:rPr>
              <a:t>CORTICOSTEROIDS</a:t>
            </a:r>
            <a:br>
              <a:rPr dirty="0" lang="en-GB"/>
            </a:br>
            <a:endParaRPr dirty="0" lang="en-GB"/>
          </a:p>
        </p:txBody>
      </p:sp>
      <p:sp>
        <p:nvSpPr>
          <p:cNvPr id="1048668" name="Content Placeholder 2"/>
          <p:cNvSpPr>
            <a:spLocks noGrp="1"/>
          </p:cNvSpPr>
          <p:nvPr>
            <p:ph idx="1"/>
          </p:nvPr>
        </p:nvSpPr>
        <p:spPr>
          <a:xfrm>
            <a:off x="838200" y="1258957"/>
            <a:ext cx="10515600" cy="5233918"/>
          </a:xfrm>
        </p:spPr>
        <p:txBody>
          <a:bodyPr>
            <a:noAutofit/>
          </a:bodyPr>
          <a:p>
            <a:r>
              <a:rPr dirty="0" lang="en-GB">
                <a:solidFill>
                  <a:srgbClr val="FF0000"/>
                </a:solidFill>
                <a:effectLst/>
                <a:latin typeface="Times New Roman" panose="02020603050405020304" pitchFamily="18" charset="0"/>
                <a:cs typeface="Times New Roman" panose="02020603050405020304" pitchFamily="18" charset="0"/>
              </a:rPr>
              <a:t>Prednisolone </a:t>
            </a:r>
            <a:r>
              <a:rPr dirty="0" lang="en-GB">
                <a:effectLst/>
                <a:latin typeface="Times New Roman" panose="02020603050405020304" pitchFamily="18" charset="0"/>
                <a:cs typeface="Times New Roman" panose="02020603050405020304" pitchFamily="18" charset="0"/>
              </a:rPr>
              <a:t>(40–60 mg/day) or equivalent are highly effective </a:t>
            </a:r>
            <a:br>
              <a:rPr dirty="0" lang="en-GB">
                <a:latin typeface="Times New Roman" panose="02020603050405020304" pitchFamily="18" charset="0"/>
                <a:cs typeface="Times New Roman" panose="02020603050405020304" pitchFamily="18" charset="0"/>
              </a:rPr>
            </a:br>
            <a:r>
              <a:rPr dirty="0" lang="en-GB">
                <a:effectLst/>
                <a:latin typeface="Times New Roman" panose="02020603050405020304" pitchFamily="18" charset="0"/>
                <a:cs typeface="Times New Roman" panose="02020603050405020304" pitchFamily="18" charset="0"/>
              </a:rPr>
              <a:t>in controlling symptoms as well as in inducing remission in both </a:t>
            </a:r>
            <a:br>
              <a:rPr dirty="0" lang="en-GB">
                <a:latin typeface="Times New Roman" panose="02020603050405020304" pitchFamily="18" charset="0"/>
                <a:cs typeface="Times New Roman" panose="02020603050405020304" pitchFamily="18" charset="0"/>
              </a:rPr>
            </a:br>
            <a:r>
              <a:rPr dirty="0" lang="en-GB">
                <a:effectLst/>
                <a:latin typeface="Times New Roman" panose="02020603050405020304" pitchFamily="18" charset="0"/>
                <a:cs typeface="Times New Roman" panose="02020603050405020304" pitchFamily="18" charset="0"/>
              </a:rPr>
              <a:t>UC and CrD.</a:t>
            </a:r>
            <a:br>
              <a:rPr dirty="0" lang="en-GB">
                <a:latin typeface="Times New Roman" panose="02020603050405020304" pitchFamily="18" charset="0"/>
                <a:cs typeface="Times New Roman" panose="02020603050405020304" pitchFamily="18" charset="0"/>
              </a:rPr>
            </a:br>
            <a:endParaRPr dirty="0" lang="en-GB">
              <a:latin typeface="Times New Roman" panose="02020603050405020304" pitchFamily="18" charset="0"/>
              <a:cs typeface="Times New Roman" panose="02020603050405020304" pitchFamily="18" charset="0"/>
            </a:endParaRPr>
          </a:p>
          <a:p>
            <a:r>
              <a:rPr dirty="0" lang="en-GB">
                <a:effectLst/>
                <a:latin typeface="Times New Roman" panose="02020603050405020304" pitchFamily="18" charset="0"/>
                <a:cs typeface="Times New Roman" panose="02020603050405020304" pitchFamily="18" charset="0"/>
              </a:rPr>
              <a:t>They are the drugs of choice for moderately severe exacerbations. </a:t>
            </a:r>
          </a:p>
          <a:p>
            <a:pPr indent="0" marL="0">
              <a:buNone/>
            </a:pPr>
            <a:endParaRPr dirty="0" lang="en-GB">
              <a:effectLst/>
              <a:latin typeface="Times New Roman" panose="02020603050405020304" pitchFamily="18" charset="0"/>
              <a:cs typeface="Times New Roman" panose="02020603050405020304" pitchFamily="18" charset="0"/>
            </a:endParaRPr>
          </a:p>
          <a:p>
            <a:r>
              <a:rPr dirty="0" lang="en-GB">
                <a:effectLst/>
                <a:latin typeface="Times New Roman" panose="02020603050405020304" pitchFamily="18" charset="0"/>
                <a:cs typeface="Times New Roman" panose="02020603050405020304" pitchFamily="18" charset="0"/>
              </a:rPr>
              <a:t>In responsive patients symptomatic relief usually starts within 3–</a:t>
            </a:r>
            <a:br>
              <a:rPr dirty="0" lang="en-GB">
                <a:latin typeface="Times New Roman" panose="02020603050405020304" pitchFamily="18" charset="0"/>
                <a:cs typeface="Times New Roman" panose="02020603050405020304" pitchFamily="18" charset="0"/>
              </a:rPr>
            </a:br>
            <a:r>
              <a:rPr dirty="0" lang="en-GB">
                <a:effectLst/>
                <a:latin typeface="Times New Roman" panose="02020603050405020304" pitchFamily="18" charset="0"/>
                <a:cs typeface="Times New Roman" panose="02020603050405020304" pitchFamily="18" charset="0"/>
              </a:rPr>
              <a:t>7 days and remission is induced in 2–3 weeks. </a:t>
            </a:r>
          </a:p>
          <a:p>
            <a:pPr indent="0" marL="0">
              <a:buNone/>
            </a:pPr>
            <a:endParaRPr dirty="0" lang="en-GB">
              <a:effectLst/>
              <a:latin typeface="Times New Roman" panose="02020603050405020304" pitchFamily="18" charset="0"/>
              <a:cs typeface="Times New Roman" panose="02020603050405020304" pitchFamily="18" charset="0"/>
            </a:endParaRPr>
          </a:p>
          <a:p>
            <a:r>
              <a:rPr dirty="0" lang="en-GB">
                <a:effectLst/>
                <a:latin typeface="Times New Roman" panose="02020603050405020304" pitchFamily="18" charset="0"/>
                <a:cs typeface="Times New Roman" panose="02020603050405020304" pitchFamily="18" charset="0"/>
              </a:rPr>
              <a:t>In more severe disease with extra intestinal manifestations and </a:t>
            </a:r>
            <a:br>
              <a:rPr dirty="0" lang="en-GB">
                <a:latin typeface="Times New Roman" panose="02020603050405020304" pitchFamily="18" charset="0"/>
                <a:cs typeface="Times New Roman" panose="02020603050405020304" pitchFamily="18" charset="0"/>
              </a:rPr>
            </a:br>
            <a:r>
              <a:rPr dirty="0" lang="en-GB">
                <a:effectLst/>
                <a:latin typeface="Times New Roman" panose="02020603050405020304" pitchFamily="18" charset="0"/>
                <a:cs typeface="Times New Roman" panose="02020603050405020304" pitchFamily="18" charset="0"/>
              </a:rPr>
              <a:t>for rapid relief therapy may be initiated with </a:t>
            </a:r>
            <a:r>
              <a:rPr dirty="0" lang="en-GB" err="1">
                <a:effectLst/>
                <a:latin typeface="Times New Roman" panose="02020603050405020304" pitchFamily="18" charset="0"/>
                <a:cs typeface="Times New Roman" panose="02020603050405020304" pitchFamily="18" charset="0"/>
              </a:rPr>
              <a:t>i.v.</a:t>
            </a:r>
            <a:r>
              <a:rPr dirty="0" lang="en-GB">
                <a:effectLst/>
                <a:latin typeface="Times New Roman" panose="02020603050405020304" pitchFamily="18" charset="0"/>
                <a:cs typeface="Times New Roman" panose="02020603050405020304" pitchFamily="18" charset="0"/>
              </a:rPr>
              <a:t> methyl prednisolone 40–60 mg 12 to 24 hourly for few days. </a:t>
            </a:r>
            <a:br>
              <a:rPr dirty="0" lang="en-GB">
                <a:latin typeface="Times New Roman" panose="02020603050405020304" pitchFamily="18" charset="0"/>
                <a:cs typeface="Times New Roman" panose="02020603050405020304" pitchFamily="18" charset="0"/>
              </a:rPr>
            </a:br>
            <a:endParaRPr dirty="0" lang="en-GB">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83" name=""/>
        <p:cNvGrpSpPr/>
        <p:nvPr/>
      </p:nvGrpSpPr>
      <p:grpSpPr>
        <a:xfrm>
          <a:off x="0" y="0"/>
          <a:ext cx="0" cy="0"/>
          <a:chOff x="0" y="0"/>
          <a:chExt cx="0" cy="0"/>
        </a:xfrm>
      </p:grpSpPr>
      <p:sp>
        <p:nvSpPr>
          <p:cNvPr id="1048669" name="Title 1"/>
          <p:cNvSpPr>
            <a:spLocks noGrp="1"/>
          </p:cNvSpPr>
          <p:nvPr>
            <p:ph type="title"/>
          </p:nvPr>
        </p:nvSpPr>
        <p:spPr/>
        <p:txBody>
          <a:bodyPr/>
          <a:p>
            <a:r>
              <a:rPr dirty="0" lang="en-GB"/>
              <a:t>                           ABSORBANTS</a:t>
            </a:r>
          </a:p>
        </p:txBody>
      </p:sp>
      <p:sp>
        <p:nvSpPr>
          <p:cNvPr id="1048670" name="Content Placeholder 2"/>
          <p:cNvSpPr>
            <a:spLocks noGrp="1"/>
          </p:cNvSpPr>
          <p:nvPr>
            <p:ph idx="1"/>
          </p:nvPr>
        </p:nvSpPr>
        <p:spPr>
          <a:xfrm>
            <a:off x="609600" y="1364974"/>
            <a:ext cx="10972800" cy="4811989"/>
          </a:xfrm>
        </p:spPr>
        <p:txBody>
          <a:bodyPr>
            <a:noAutofit/>
          </a:bodyPr>
          <a:p>
            <a:r>
              <a:rPr dirty="0" lang="en-GB">
                <a:latin typeface="Times New Roman" panose="02020603050405020304" pitchFamily="18" charset="0"/>
                <a:cs typeface="Times New Roman" panose="02020603050405020304" pitchFamily="18" charset="0"/>
              </a:rPr>
              <a:t>These are colloidal bulk forming substances like ispaghula, methyl cellulose, carboxy methyl cellulose which absorb water and swell. </a:t>
            </a:r>
          </a:p>
          <a:p>
            <a:r>
              <a:rPr dirty="0" lang="en-GB">
                <a:latin typeface="Times New Roman" panose="02020603050405020304" pitchFamily="18" charset="0"/>
                <a:cs typeface="Times New Roman" panose="02020603050405020304" pitchFamily="18" charset="0"/>
              </a:rPr>
              <a:t>They modify the consistency and frequency of stools and give an impression of improvement, but do not reduce the water and electrolyte loss. </a:t>
            </a:r>
          </a:p>
          <a:p>
            <a:r>
              <a:rPr dirty="0" lang="en-GB">
                <a:latin typeface="Times New Roman" panose="02020603050405020304" pitchFamily="18" charset="0"/>
                <a:cs typeface="Times New Roman" panose="02020603050405020304" pitchFamily="18" charset="0"/>
              </a:rPr>
              <a:t>They are of value in selected conditions like diarrhoea phase of IBS, and to increase the consistency of faeces in colostomy patients. </a:t>
            </a:r>
          </a:p>
          <a:p>
            <a:r>
              <a:rPr dirty="0" lang="en-GB">
                <a:latin typeface="Times New Roman" panose="02020603050405020304" pitchFamily="18" charset="0"/>
                <a:cs typeface="Times New Roman" panose="02020603050405020304" pitchFamily="18" charset="0"/>
              </a:rPr>
              <a:t>Ispaghula and other bulk forming colloids are useful in both constipation and diarrhoea phases of IBS and reduce abdominal pain as well. </a:t>
            </a:r>
          </a:p>
          <a:p>
            <a:r>
              <a:rPr dirty="0" lang="en-GB" err="1">
                <a:solidFill>
                  <a:srgbClr val="FF0000"/>
                </a:solidFill>
                <a:latin typeface="Times New Roman" panose="02020603050405020304" pitchFamily="18" charset="0"/>
                <a:cs typeface="Times New Roman" panose="02020603050405020304" pitchFamily="18" charset="0"/>
              </a:rPr>
              <a:t>Adsorbants</a:t>
            </a:r>
            <a:r>
              <a:rPr dirty="0" lang="en-GB">
                <a:latin typeface="Times New Roman" panose="02020603050405020304" pitchFamily="18" charset="0"/>
                <a:cs typeface="Times New Roman" panose="02020603050405020304" pitchFamily="18" charset="0"/>
              </a:rPr>
              <a:t> like kaolin, pectin, attapulgite are believed to adsorb bacterial toxins in the gut and coat/protect the mucosa.</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84" name=""/>
        <p:cNvGrpSpPr/>
        <p:nvPr/>
      </p:nvGrpSpPr>
      <p:grpSpPr>
        <a:xfrm>
          <a:off x="0" y="0"/>
          <a:ext cx="0" cy="0"/>
          <a:chOff x="0" y="0"/>
          <a:chExt cx="0" cy="0"/>
        </a:xfrm>
      </p:grpSpPr>
      <p:sp>
        <p:nvSpPr>
          <p:cNvPr id="1048671" name="Title 1"/>
          <p:cNvSpPr>
            <a:spLocks noGrp="1"/>
          </p:cNvSpPr>
          <p:nvPr>
            <p:ph type="title"/>
          </p:nvPr>
        </p:nvSpPr>
        <p:spPr/>
        <p:txBody>
          <a:bodyPr/>
          <a:p>
            <a:pPr algn="ctr"/>
            <a:r>
              <a:rPr dirty="0" lang="en-GB"/>
              <a:t>ANTISECRETORY DRUGS </a:t>
            </a:r>
            <a:br>
              <a:rPr dirty="0" lang="en-GB"/>
            </a:br>
            <a:endParaRPr dirty="0" lang="en-GB"/>
          </a:p>
        </p:txBody>
      </p:sp>
      <p:sp>
        <p:nvSpPr>
          <p:cNvPr id="1048672" name="Content Placeholder 2"/>
          <p:cNvSpPr>
            <a:spLocks noGrp="1"/>
          </p:cNvSpPr>
          <p:nvPr>
            <p:ph idx="1"/>
          </p:nvPr>
        </p:nvSpPr>
        <p:spPr>
          <a:xfrm>
            <a:off x="838200" y="1825624"/>
            <a:ext cx="10903226" cy="4561923"/>
          </a:xfrm>
        </p:spPr>
        <p:txBody>
          <a:bodyPr/>
          <a:p>
            <a:pPr indent="0" marL="0">
              <a:buNone/>
            </a:pPr>
            <a:r>
              <a:rPr dirty="0" lang="en-GB" err="1">
                <a:solidFill>
                  <a:srgbClr val="FF0000"/>
                </a:solidFill>
                <a:latin typeface="Times New Roman" panose="02020603050405020304" pitchFamily="18" charset="0"/>
                <a:cs typeface="Times New Roman" panose="02020603050405020304" pitchFamily="18" charset="0"/>
              </a:rPr>
              <a:t>Racecadotril</a:t>
            </a:r>
            <a:r>
              <a:rPr dirty="0" lang="en-GB"/>
              <a:t> </a:t>
            </a:r>
          </a:p>
          <a:p>
            <a:r>
              <a:rPr dirty="0" lang="en-GB">
                <a:latin typeface="Times New Roman" panose="02020603050405020304" pitchFamily="18" charset="0"/>
                <a:cs typeface="Times New Roman" panose="02020603050405020304" pitchFamily="18" charset="0"/>
              </a:rPr>
              <a:t>This recently introduced pro drug is rapidly converted to thiorphan, </a:t>
            </a:r>
          </a:p>
          <a:p>
            <a:r>
              <a:rPr dirty="0" lang="en-GB">
                <a:latin typeface="Times New Roman" panose="02020603050405020304" pitchFamily="18" charset="0"/>
                <a:cs typeface="Times New Roman" panose="02020603050405020304" pitchFamily="18" charset="0"/>
              </a:rPr>
              <a:t>An </a:t>
            </a:r>
            <a:r>
              <a:rPr dirty="0" lang="en-GB" err="1">
                <a:latin typeface="Times New Roman" panose="02020603050405020304" pitchFamily="18" charset="0"/>
                <a:cs typeface="Times New Roman" panose="02020603050405020304" pitchFamily="18" charset="0"/>
              </a:rPr>
              <a:t>enkephalinase</a:t>
            </a:r>
            <a:r>
              <a:rPr dirty="0" lang="en-GB">
                <a:latin typeface="Times New Roman" panose="02020603050405020304" pitchFamily="18" charset="0"/>
                <a:cs typeface="Times New Roman" panose="02020603050405020304" pitchFamily="18" charset="0"/>
              </a:rPr>
              <a:t> inhibitor. </a:t>
            </a:r>
          </a:p>
          <a:p>
            <a:r>
              <a:rPr dirty="0" lang="en-GB">
                <a:latin typeface="Times New Roman" panose="02020603050405020304" pitchFamily="18" charset="0"/>
                <a:cs typeface="Times New Roman" panose="02020603050405020304" pitchFamily="18" charset="0"/>
              </a:rPr>
              <a:t>It prevents degradation of endogenous enkephalins (ENKs) which are mainly opioid receptor agonists. </a:t>
            </a:r>
          </a:p>
          <a:p>
            <a:r>
              <a:rPr dirty="0" lang="en-GB" err="1">
                <a:latin typeface="Times New Roman" panose="02020603050405020304" pitchFamily="18" charset="0"/>
                <a:cs typeface="Times New Roman" panose="02020603050405020304" pitchFamily="18" charset="0"/>
              </a:rPr>
              <a:t>Racecadotril</a:t>
            </a:r>
            <a:r>
              <a:rPr dirty="0" lang="en-GB">
                <a:latin typeface="Times New Roman" panose="02020603050405020304" pitchFamily="18" charset="0"/>
                <a:cs typeface="Times New Roman" panose="02020603050405020304" pitchFamily="18" charset="0"/>
              </a:rPr>
              <a:t> decreases intestinal hypersecretion, without affecting motility (motility appears to be regulated through µ receptors) by lowering mucosal cAMP due to enhanced ENK action.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595" name="Rectangle 2"/>
          <p:cNvSpPr>
            <a:spLocks noGrp="1" noChangeArrowheads="1"/>
          </p:cNvSpPr>
          <p:nvPr>
            <p:ph type="title"/>
          </p:nvPr>
        </p:nvSpPr>
        <p:spPr/>
        <p:txBody>
          <a:bodyPr/>
          <a:p>
            <a:pPr eaLnBrk="1" hangingPunct="1"/>
            <a:r>
              <a:rPr altLang="en-US" b="1" lang="en-US"/>
              <a:t>Anti-diarrhoeal agents</a:t>
            </a:r>
          </a:p>
        </p:txBody>
      </p:sp>
      <p:sp>
        <p:nvSpPr>
          <p:cNvPr id="1048596" name="Rectangle 3"/>
          <p:cNvSpPr>
            <a:spLocks noGrp="1" noChangeArrowheads="1"/>
          </p:cNvSpPr>
          <p:nvPr>
            <p:ph idx="1"/>
          </p:nvPr>
        </p:nvSpPr>
        <p:spPr/>
        <p:txBody>
          <a:bodyPr/>
          <a:p>
            <a:pPr eaLnBrk="1" hangingPunct="1"/>
            <a:r>
              <a:rPr altLang="en-US" b="1" dirty="0" sz="2800" lang="en-US"/>
              <a:t>Causes: </a:t>
            </a:r>
            <a:r>
              <a:rPr altLang="en-US" dirty="0" sz="2800" lang="en-US"/>
              <a:t>enteric infection, food toxins, malnutrition, inflammation, drugs like reserpine, prostaglandins, metoclopramide, </a:t>
            </a:r>
            <a:r>
              <a:rPr altLang="en-US" dirty="0" sz="2800" lang="en-US" err="1"/>
              <a:t>domperidome</a:t>
            </a:r>
            <a:r>
              <a:rPr altLang="en-US" dirty="0" sz="2800" lang="en-US"/>
              <a:t>, cholinergic drugs, quinidine and purgatives.</a:t>
            </a:r>
          </a:p>
          <a:p>
            <a:pPr eaLnBrk="1" hangingPunct="1" indent="0" marL="0">
              <a:buNone/>
            </a:pPr>
            <a:endParaRPr altLang="en-US" dirty="0" sz="2800" lang="en-US"/>
          </a:p>
          <a:p>
            <a:pPr eaLnBrk="1" hangingPunct="1"/>
            <a:r>
              <a:rPr altLang="en-US" b="1" dirty="0" sz="2800" lang="en-US"/>
              <a:t>Dysentery: </a:t>
            </a:r>
            <a:r>
              <a:rPr altLang="en-US" dirty="0" sz="2800" lang="en-US"/>
              <a:t>abdominal pain and passage of bloody stools and mucous due to infection or inflammation.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85" name=""/>
        <p:cNvGrpSpPr/>
        <p:nvPr/>
      </p:nvGrpSpPr>
      <p:grpSpPr>
        <a:xfrm>
          <a:off x="0" y="0"/>
          <a:ext cx="0" cy="0"/>
          <a:chOff x="0" y="0"/>
          <a:chExt cx="0" cy="0"/>
        </a:xfrm>
      </p:grpSpPr>
      <p:sp>
        <p:nvSpPr>
          <p:cNvPr id="1048673" name="Title 1"/>
          <p:cNvSpPr>
            <a:spLocks noGrp="1"/>
          </p:cNvSpPr>
          <p:nvPr>
            <p:ph type="title"/>
          </p:nvPr>
        </p:nvSpPr>
        <p:spPr/>
        <p:txBody>
          <a:bodyPr/>
          <a:p>
            <a:pPr algn="ctr"/>
            <a:r>
              <a:rPr dirty="0" lang="en-GB"/>
              <a:t>ANTISECRETORY DRUGS </a:t>
            </a:r>
            <a:br>
              <a:rPr dirty="0" lang="en-GB"/>
            </a:br>
            <a:endParaRPr dirty="0" lang="en-GB"/>
          </a:p>
        </p:txBody>
      </p:sp>
      <p:sp>
        <p:nvSpPr>
          <p:cNvPr id="1048674" name="Content Placeholder 2"/>
          <p:cNvSpPr>
            <a:spLocks noGrp="1"/>
          </p:cNvSpPr>
          <p:nvPr>
            <p:ph idx="1"/>
          </p:nvPr>
        </p:nvSpPr>
        <p:spPr>
          <a:xfrm>
            <a:off x="838200" y="1825624"/>
            <a:ext cx="10903226" cy="4561923"/>
          </a:xfrm>
        </p:spPr>
        <p:txBody>
          <a:bodyPr>
            <a:normAutofit/>
          </a:bodyPr>
          <a:p>
            <a:pPr indent="0" marL="0">
              <a:buNone/>
            </a:pPr>
            <a:r>
              <a:rPr dirty="0" lang="en-GB">
                <a:solidFill>
                  <a:srgbClr val="FF0000"/>
                </a:solidFill>
                <a:latin typeface="Times New Roman" panose="02020603050405020304" pitchFamily="18" charset="0"/>
                <a:cs typeface="Times New Roman" panose="02020603050405020304" pitchFamily="18" charset="0"/>
              </a:rPr>
              <a:t>Bismuth subsalicylate:</a:t>
            </a:r>
            <a:r>
              <a:rPr dirty="0" lang="en-GB">
                <a:latin typeface="Times New Roman" panose="02020603050405020304" pitchFamily="18" charset="0"/>
                <a:cs typeface="Times New Roman" panose="02020603050405020304" pitchFamily="18" charset="0"/>
              </a:rPr>
              <a:t> </a:t>
            </a:r>
          </a:p>
          <a:p>
            <a:r>
              <a:rPr dirty="0" lang="en-GB">
                <a:latin typeface="Times New Roman" panose="02020603050405020304" pitchFamily="18" charset="0"/>
                <a:cs typeface="Times New Roman" panose="02020603050405020304" pitchFamily="18" charset="0"/>
              </a:rPr>
              <a:t>Taken as suspension (60 ml 6 hourly) it is thought to act by decreasing PG synthesis in the intestinal mucosa, thereby reducing Cl secretion. </a:t>
            </a:r>
          </a:p>
          <a:p>
            <a:pPr indent="0" marL="0">
              <a:buNone/>
            </a:pPr>
            <a:endParaRPr dirty="0" lang="en-GB">
              <a:latin typeface="Times New Roman" panose="02020603050405020304" pitchFamily="18" charset="0"/>
              <a:cs typeface="Times New Roman" panose="02020603050405020304" pitchFamily="18" charset="0"/>
            </a:endParaRPr>
          </a:p>
          <a:p>
            <a:pPr indent="0" marL="0">
              <a:buNone/>
            </a:pPr>
            <a:r>
              <a:rPr dirty="0" lang="en-GB">
                <a:solidFill>
                  <a:srgbClr val="FF0000"/>
                </a:solidFill>
                <a:latin typeface="Times New Roman" panose="02020603050405020304" pitchFamily="18" charset="0"/>
                <a:cs typeface="Times New Roman" panose="02020603050405020304" pitchFamily="18" charset="0"/>
              </a:rPr>
              <a:t>Anticholinergics: </a:t>
            </a:r>
          </a:p>
          <a:p>
            <a:r>
              <a:rPr dirty="0" lang="en-GB">
                <a:latin typeface="Times New Roman" panose="02020603050405020304" pitchFamily="18" charset="0"/>
                <a:cs typeface="Times New Roman" panose="02020603050405020304" pitchFamily="18" charset="0"/>
              </a:rPr>
              <a:t>Atropinic drugs can reduce bowel motility and secretion, but have poor efficacy in secretory diarrhoeas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86" name=""/>
        <p:cNvGrpSpPr/>
        <p:nvPr/>
      </p:nvGrpSpPr>
      <p:grpSpPr>
        <a:xfrm>
          <a:off x="0" y="0"/>
          <a:ext cx="0" cy="0"/>
          <a:chOff x="0" y="0"/>
          <a:chExt cx="0" cy="0"/>
        </a:xfrm>
      </p:grpSpPr>
      <p:sp>
        <p:nvSpPr>
          <p:cNvPr id="1048675" name="Title 1"/>
          <p:cNvSpPr>
            <a:spLocks noGrp="1"/>
          </p:cNvSpPr>
          <p:nvPr>
            <p:ph type="title"/>
          </p:nvPr>
        </p:nvSpPr>
        <p:spPr/>
        <p:txBody>
          <a:bodyPr/>
          <a:p>
            <a:pPr algn="ctr"/>
            <a:r>
              <a:rPr dirty="0" lang="en-GB"/>
              <a:t>ANTISECRETORY DRUGS </a:t>
            </a:r>
            <a:br>
              <a:rPr dirty="0" lang="en-GB"/>
            </a:br>
            <a:endParaRPr dirty="0" lang="en-GB"/>
          </a:p>
        </p:txBody>
      </p:sp>
      <p:sp>
        <p:nvSpPr>
          <p:cNvPr id="1048676" name="Content Placeholder 2"/>
          <p:cNvSpPr>
            <a:spLocks noGrp="1"/>
          </p:cNvSpPr>
          <p:nvPr>
            <p:ph idx="1"/>
          </p:nvPr>
        </p:nvSpPr>
        <p:spPr>
          <a:xfrm>
            <a:off x="838200" y="1825624"/>
            <a:ext cx="10903226" cy="4561923"/>
          </a:xfrm>
        </p:spPr>
        <p:txBody>
          <a:bodyPr>
            <a:normAutofit/>
          </a:bodyPr>
          <a:p>
            <a:pPr indent="0" marL="0">
              <a:buNone/>
            </a:pPr>
            <a:r>
              <a:rPr dirty="0" lang="en-GB">
                <a:solidFill>
                  <a:srgbClr val="FF0000"/>
                </a:solidFill>
                <a:latin typeface="Times New Roman" panose="02020603050405020304" pitchFamily="18" charset="0"/>
                <a:cs typeface="Times New Roman" panose="02020603050405020304" pitchFamily="18" charset="0"/>
              </a:rPr>
              <a:t>Octreotide: </a:t>
            </a:r>
          </a:p>
          <a:p>
            <a:r>
              <a:rPr dirty="0" lang="en-GB">
                <a:latin typeface="Times New Roman" panose="02020603050405020304" pitchFamily="18" charset="0"/>
                <a:cs typeface="Times New Roman" panose="02020603050405020304" pitchFamily="18" charset="0"/>
              </a:rPr>
              <a:t>This somatostatin analogue ha s a long plasma t½ (90 min) as well as potent antisecretory/ antimotility action on the gut.</a:t>
            </a:r>
          </a:p>
          <a:p>
            <a:pPr indent="0" marL="0">
              <a:buNone/>
            </a:pPr>
            <a:endParaRPr dirty="0" lang="en-GB">
              <a:latin typeface="Times New Roman" panose="02020603050405020304" pitchFamily="18" charset="0"/>
              <a:cs typeface="Times New Roman" panose="02020603050405020304" pitchFamily="18" charset="0"/>
            </a:endParaRPr>
          </a:p>
          <a:p>
            <a:pPr indent="0" marL="0">
              <a:buNone/>
            </a:pPr>
            <a:r>
              <a:rPr dirty="0" lang="en-GB" err="1">
                <a:solidFill>
                  <a:srgbClr val="FF0000"/>
                </a:solidFill>
                <a:latin typeface="Times New Roman" panose="02020603050405020304" pitchFamily="18" charset="0"/>
                <a:cs typeface="Times New Roman" panose="02020603050405020304" pitchFamily="18" charset="0"/>
              </a:rPr>
              <a:t>Opoids</a:t>
            </a:r>
            <a:r>
              <a:rPr dirty="0" lang="en-GB">
                <a:latin typeface="Times New Roman" panose="02020603050405020304" pitchFamily="18" charset="0"/>
                <a:cs typeface="Times New Roman" panose="02020603050405020304" pitchFamily="18" charset="0"/>
              </a:rPr>
              <a:t>: </a:t>
            </a:r>
          </a:p>
          <a:p>
            <a:r>
              <a:rPr dirty="0" lang="en-GB">
                <a:latin typeface="Times New Roman" panose="02020603050405020304" pitchFamily="18" charset="0"/>
                <a:cs typeface="Times New Roman" panose="02020603050405020304" pitchFamily="18" charset="0"/>
              </a:rPr>
              <a:t>In addition to their well recognized antimotility action, opioids reduce intestinal secretion. Loperamide has been clearly shown to reduce secretion, probably through specific opioid receptors, but does not affect mucosal cAMP or cGMP levels.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87" name=""/>
        <p:cNvGrpSpPr/>
        <p:nvPr/>
      </p:nvGrpSpPr>
      <p:grpSpPr>
        <a:xfrm>
          <a:off x="0" y="0"/>
          <a:ext cx="0" cy="0"/>
          <a:chOff x="0" y="0"/>
          <a:chExt cx="0" cy="0"/>
        </a:xfrm>
      </p:grpSpPr>
      <p:sp>
        <p:nvSpPr>
          <p:cNvPr id="1048677" name="Title 1"/>
          <p:cNvSpPr>
            <a:spLocks noGrp="1"/>
          </p:cNvSpPr>
          <p:nvPr>
            <p:ph type="title"/>
          </p:nvPr>
        </p:nvSpPr>
        <p:spPr/>
        <p:txBody>
          <a:bodyPr/>
          <a:p>
            <a:pPr algn="ctr"/>
            <a:r>
              <a:rPr dirty="0" lang="en-GB"/>
              <a:t>ANTIMOTILITY DRUGS</a:t>
            </a:r>
          </a:p>
        </p:txBody>
      </p:sp>
      <p:sp>
        <p:nvSpPr>
          <p:cNvPr id="1048678" name="Content Placeholder 2"/>
          <p:cNvSpPr>
            <a:spLocks noGrp="1"/>
          </p:cNvSpPr>
          <p:nvPr>
            <p:ph idx="1"/>
          </p:nvPr>
        </p:nvSpPr>
        <p:spPr/>
        <p:txBody>
          <a:bodyPr/>
          <a:p>
            <a:r>
              <a:rPr dirty="0" lang="en-GB">
                <a:latin typeface="Times New Roman" panose="02020603050405020304" pitchFamily="18" charset="0"/>
                <a:cs typeface="Times New Roman" panose="02020603050405020304" pitchFamily="18" charset="0"/>
              </a:rPr>
              <a:t>These are opioid drugs which increase small bowel tone and segmenting activity, reduce propulsive movements and diminish intestinal secretions while enhancing absorption. </a:t>
            </a:r>
          </a:p>
          <a:p>
            <a:pPr indent="0" marL="0">
              <a:buNone/>
            </a:pPr>
            <a:endParaRPr dirty="0" lang="en-GB">
              <a:latin typeface="Times New Roman" panose="02020603050405020304" pitchFamily="18" charset="0"/>
              <a:cs typeface="Times New Roman" panose="02020603050405020304" pitchFamily="18" charset="0"/>
            </a:endParaRPr>
          </a:p>
          <a:p>
            <a:r>
              <a:rPr dirty="0" lang="en-GB">
                <a:latin typeface="Times New Roman" panose="02020603050405020304" pitchFamily="18" charset="0"/>
                <a:cs typeface="Times New Roman" panose="02020603050405020304" pitchFamily="18" charset="0"/>
              </a:rPr>
              <a:t>The ∂ receptors --promote absorption and inhibit secretion.</a:t>
            </a:r>
          </a:p>
          <a:p>
            <a:pPr indent="0" marL="0">
              <a:buNone/>
            </a:pPr>
            <a:endParaRPr dirty="0" lang="en-GB">
              <a:latin typeface="Times New Roman" panose="02020603050405020304" pitchFamily="18" charset="0"/>
              <a:cs typeface="Times New Roman" panose="02020603050405020304" pitchFamily="18" charset="0"/>
            </a:endParaRPr>
          </a:p>
          <a:p>
            <a:r>
              <a:rPr dirty="0" lang="en-GB">
                <a:latin typeface="Times New Roman" panose="02020603050405020304" pitchFamily="18" charset="0"/>
                <a:cs typeface="Times New Roman" panose="02020603050405020304" pitchFamily="18" charset="0"/>
              </a:rPr>
              <a:t>The µ receptors --absorption and decrease propulsive movements</a:t>
            </a:r>
            <a:r>
              <a:rPr dirty="0" lang="en-GB"/>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88" name=""/>
        <p:cNvGrpSpPr/>
        <p:nvPr/>
      </p:nvGrpSpPr>
      <p:grpSpPr>
        <a:xfrm>
          <a:off x="0" y="0"/>
          <a:ext cx="0" cy="0"/>
          <a:chOff x="0" y="0"/>
          <a:chExt cx="0" cy="0"/>
        </a:xfrm>
      </p:grpSpPr>
      <p:sp>
        <p:nvSpPr>
          <p:cNvPr id="1048679" name="Title 1"/>
          <p:cNvSpPr>
            <a:spLocks noGrp="1"/>
          </p:cNvSpPr>
          <p:nvPr>
            <p:ph type="title"/>
          </p:nvPr>
        </p:nvSpPr>
        <p:spPr/>
        <p:txBody>
          <a:bodyPr/>
          <a:p>
            <a:pPr algn="ctr"/>
            <a:r>
              <a:rPr dirty="0" lang="en-GB"/>
              <a:t>ANTIMOTILITY DRUGS</a:t>
            </a:r>
          </a:p>
        </p:txBody>
      </p:sp>
      <p:sp>
        <p:nvSpPr>
          <p:cNvPr id="1048680" name="Content Placeholder 2"/>
          <p:cNvSpPr>
            <a:spLocks noGrp="1"/>
          </p:cNvSpPr>
          <p:nvPr>
            <p:ph idx="1"/>
          </p:nvPr>
        </p:nvSpPr>
        <p:spPr/>
        <p:txBody>
          <a:bodyPr/>
          <a:p>
            <a:r>
              <a:rPr dirty="0" lang="en-GB">
                <a:latin typeface="Times New Roman" panose="02020603050405020304" pitchFamily="18" charset="0"/>
                <a:cs typeface="Times New Roman" panose="02020603050405020304" pitchFamily="18" charset="0"/>
              </a:rPr>
              <a:t>Codeine This o pium alkaloid has prominent constipating action at a dose of 60 mg TDS. </a:t>
            </a:r>
          </a:p>
          <a:p>
            <a:pPr indent="0" marL="0">
              <a:buNone/>
            </a:pPr>
            <a:endParaRPr dirty="0" lang="en-GB">
              <a:latin typeface="Times New Roman" panose="02020603050405020304" pitchFamily="18" charset="0"/>
              <a:cs typeface="Times New Roman" panose="02020603050405020304" pitchFamily="18" charset="0"/>
            </a:endParaRPr>
          </a:p>
          <a:p>
            <a:r>
              <a:rPr dirty="0" lang="en-GB">
                <a:latin typeface="Times New Roman" panose="02020603050405020304" pitchFamily="18" charset="0"/>
                <a:cs typeface="Times New Roman" panose="02020603050405020304" pitchFamily="18" charset="0"/>
              </a:rPr>
              <a:t>The antidiarrheal effect is attributed primarily to its peripheral action on small intestine and colon.</a:t>
            </a:r>
          </a:p>
          <a:p>
            <a:pPr indent="0" marL="0">
              <a:buNone/>
            </a:pPr>
            <a:r>
              <a:rPr dirty="0" lang="en-GB">
                <a:latin typeface="Times New Roman" panose="02020603050405020304" pitchFamily="18" charset="0"/>
                <a:cs typeface="Times New Roman" panose="02020603050405020304" pitchFamily="18" charset="0"/>
              </a:rPr>
              <a:t> </a:t>
            </a:r>
          </a:p>
          <a:p>
            <a:r>
              <a:rPr dirty="0" lang="en-GB">
                <a:latin typeface="Times New Roman" panose="02020603050405020304" pitchFamily="18" charset="0"/>
                <a:cs typeface="Times New Roman" panose="02020603050405020304" pitchFamily="18" charset="0"/>
              </a:rPr>
              <a:t>It does have central effects. </a:t>
            </a:r>
          </a:p>
          <a:p>
            <a:pPr indent="0" marL="0">
              <a:buNone/>
            </a:pPr>
            <a:endParaRPr dirty="0" lang="en-GB">
              <a:latin typeface="Times New Roman" panose="02020603050405020304" pitchFamily="18" charset="0"/>
              <a:cs typeface="Times New Roman" panose="02020603050405020304" pitchFamily="18" charset="0"/>
            </a:endParaRPr>
          </a:p>
          <a:p>
            <a:r>
              <a:rPr dirty="0" lang="en-GB">
                <a:latin typeface="Times New Roman" panose="02020603050405020304" pitchFamily="18" charset="0"/>
                <a:cs typeface="Times New Roman" panose="02020603050405020304" pitchFamily="18" charset="0"/>
              </a:rPr>
              <a:t>Side effects are nausea, vomiting and dizziness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89" name=""/>
        <p:cNvGrpSpPr/>
        <p:nvPr/>
      </p:nvGrpSpPr>
      <p:grpSpPr>
        <a:xfrm>
          <a:off x="0" y="0"/>
          <a:ext cx="0" cy="0"/>
          <a:chOff x="0" y="0"/>
          <a:chExt cx="0" cy="0"/>
        </a:xfrm>
      </p:grpSpPr>
      <p:sp>
        <p:nvSpPr>
          <p:cNvPr id="1048681" name="Title 1"/>
          <p:cNvSpPr>
            <a:spLocks noGrp="1"/>
          </p:cNvSpPr>
          <p:nvPr>
            <p:ph type="title"/>
          </p:nvPr>
        </p:nvSpPr>
        <p:spPr/>
        <p:txBody>
          <a:bodyPr/>
          <a:p>
            <a:pPr algn="ctr"/>
            <a:r>
              <a:rPr dirty="0" lang="en-GB"/>
              <a:t>ANTIMOTILITY DRUGS</a:t>
            </a:r>
          </a:p>
        </p:txBody>
      </p:sp>
      <p:sp>
        <p:nvSpPr>
          <p:cNvPr id="1048682" name="Content Placeholder 2"/>
          <p:cNvSpPr>
            <a:spLocks noGrp="1"/>
          </p:cNvSpPr>
          <p:nvPr>
            <p:ph idx="1"/>
          </p:nvPr>
        </p:nvSpPr>
        <p:spPr>
          <a:xfrm>
            <a:off x="838200" y="1825625"/>
            <a:ext cx="10903226" cy="4667250"/>
          </a:xfrm>
        </p:spPr>
        <p:txBody>
          <a:bodyPr/>
          <a:p>
            <a:pPr indent="0" marL="0">
              <a:buNone/>
            </a:pPr>
            <a:r>
              <a:rPr dirty="0" lang="en-GB">
                <a:solidFill>
                  <a:srgbClr val="FF0000"/>
                </a:solidFill>
              </a:rPr>
              <a:t>DIPHENOXYLATE (2.5mg) +ATROPINE (0.025mg)</a:t>
            </a:r>
            <a:r>
              <a:rPr dirty="0" lang="en-GB"/>
              <a:t> </a:t>
            </a:r>
          </a:p>
          <a:p>
            <a:r>
              <a:rPr dirty="0" lang="en-GB">
                <a:latin typeface="Times New Roman" panose="02020603050405020304" pitchFamily="18" charset="0"/>
                <a:cs typeface="Times New Roman" panose="02020603050405020304" pitchFamily="18" charset="0"/>
              </a:rPr>
              <a:t>It is a synthetic opioid, chemically related to pethidine pharmacologically similar to codeine. </a:t>
            </a:r>
          </a:p>
          <a:p>
            <a:r>
              <a:rPr dirty="0" lang="en-GB">
                <a:latin typeface="Times New Roman" panose="02020603050405020304" pitchFamily="18" charset="0"/>
                <a:cs typeface="Times New Roman" panose="02020603050405020304" pitchFamily="18" charset="0"/>
              </a:rPr>
              <a:t>The antidiarrheal action is most prominent, but because it is absorbed systemically and crosses blood-brain barrier—CNS effects do occur. </a:t>
            </a:r>
          </a:p>
          <a:p>
            <a:r>
              <a:rPr dirty="0" lang="en-GB">
                <a:latin typeface="Times New Roman" panose="02020603050405020304" pitchFamily="18" charset="0"/>
                <a:cs typeface="Times New Roman" panose="02020603050405020304" pitchFamily="18" charset="0"/>
              </a:rPr>
              <a:t>Atropine is added in sub-pharmacological dose to discourage abuse by taking several tablets.</a:t>
            </a:r>
          </a:p>
          <a:p>
            <a:r>
              <a:rPr dirty="0" lang="en-GB">
                <a:latin typeface="Times New Roman" panose="02020603050405020304" pitchFamily="18" charset="0"/>
                <a:cs typeface="Times New Roman" panose="02020603050405020304" pitchFamily="18" charset="0"/>
              </a:rPr>
              <a:t>It has caused respiratory depression, paralytic ileus and toxic megacolon in children.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90" name=""/>
        <p:cNvGrpSpPr/>
        <p:nvPr/>
      </p:nvGrpSpPr>
      <p:grpSpPr>
        <a:xfrm>
          <a:off x="0" y="0"/>
          <a:ext cx="0" cy="0"/>
          <a:chOff x="0" y="0"/>
          <a:chExt cx="0" cy="0"/>
        </a:xfrm>
      </p:grpSpPr>
      <p:sp>
        <p:nvSpPr>
          <p:cNvPr id="1048683" name="Title 1"/>
          <p:cNvSpPr>
            <a:spLocks noGrp="1"/>
          </p:cNvSpPr>
          <p:nvPr>
            <p:ph type="title"/>
          </p:nvPr>
        </p:nvSpPr>
        <p:spPr/>
        <p:txBody>
          <a:bodyPr/>
          <a:p>
            <a:pPr algn="ctr"/>
            <a:r>
              <a:rPr dirty="0" lang="en-GB"/>
              <a:t>ANTIMOTILITY DRUGS</a:t>
            </a:r>
          </a:p>
        </p:txBody>
      </p:sp>
      <p:sp>
        <p:nvSpPr>
          <p:cNvPr id="1048684" name="Content Placeholder 2"/>
          <p:cNvSpPr>
            <a:spLocks noGrp="1"/>
          </p:cNvSpPr>
          <p:nvPr>
            <p:ph idx="1"/>
          </p:nvPr>
        </p:nvSpPr>
        <p:spPr>
          <a:xfrm>
            <a:off x="838200" y="1825625"/>
            <a:ext cx="10903226" cy="4667250"/>
          </a:xfrm>
        </p:spPr>
        <p:txBody>
          <a:bodyPr/>
          <a:p>
            <a:pPr indent="0" marL="0">
              <a:buNone/>
            </a:pPr>
            <a:r>
              <a:rPr dirty="0" lang="en-GB">
                <a:solidFill>
                  <a:srgbClr val="FF0000"/>
                </a:solidFill>
                <a:latin typeface="Times New Roman" panose="02020603050405020304" pitchFamily="18" charset="0"/>
                <a:cs typeface="Times New Roman" panose="02020603050405020304" pitchFamily="18" charset="0"/>
              </a:rPr>
              <a:t>LOPERAMIDE </a:t>
            </a:r>
          </a:p>
          <a:p>
            <a:r>
              <a:rPr dirty="0" lang="en-GB">
                <a:latin typeface="Times New Roman" panose="02020603050405020304" pitchFamily="18" charset="0"/>
                <a:cs typeface="Times New Roman" panose="02020603050405020304" pitchFamily="18" charset="0"/>
              </a:rPr>
              <a:t>It is an opiate analogue with major peripheral µ opioid and additional weak anticholinergic property. </a:t>
            </a:r>
          </a:p>
          <a:p>
            <a:r>
              <a:rPr dirty="0" lang="en-GB">
                <a:latin typeface="Times New Roman" panose="02020603050405020304" pitchFamily="18" charset="0"/>
                <a:cs typeface="Times New Roman" panose="02020603050405020304" pitchFamily="18" charset="0"/>
              </a:rPr>
              <a:t>As a constipating agent it is much more potent than codeine. </a:t>
            </a:r>
          </a:p>
          <a:p>
            <a:r>
              <a:rPr dirty="0" lang="en-GB">
                <a:latin typeface="Times New Roman" panose="02020603050405020304" pitchFamily="18" charset="0"/>
                <a:cs typeface="Times New Roman" panose="02020603050405020304" pitchFamily="18" charset="0"/>
              </a:rPr>
              <a:t>Entry into brain is negligible—CNS effects are rare and occur only with high doses; </a:t>
            </a:r>
          </a:p>
          <a:p>
            <a:r>
              <a:rPr dirty="0" lang="en-GB">
                <a:latin typeface="Times New Roman" panose="02020603050405020304" pitchFamily="18" charset="0"/>
                <a:cs typeface="Times New Roman" panose="02020603050405020304" pitchFamily="18" charset="0"/>
              </a:rPr>
              <a:t>No abuse liability. </a:t>
            </a:r>
          </a:p>
          <a:p>
            <a:r>
              <a:rPr dirty="0" lang="en-GB">
                <a:latin typeface="Times New Roman" panose="02020603050405020304" pitchFamily="18" charset="0"/>
                <a:cs typeface="Times New Roman" panose="02020603050405020304" pitchFamily="18" charset="0"/>
              </a:rPr>
              <a:t>The duration of action is longer (12 hr) than codeine and diphenoxylate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91" name=""/>
        <p:cNvGrpSpPr/>
        <p:nvPr/>
      </p:nvGrpSpPr>
      <p:grpSpPr>
        <a:xfrm>
          <a:off x="0" y="0"/>
          <a:ext cx="0" cy="0"/>
          <a:chOff x="0" y="0"/>
          <a:chExt cx="0" cy="0"/>
        </a:xfrm>
      </p:grpSpPr>
      <p:sp>
        <p:nvSpPr>
          <p:cNvPr id="1048685" name="Title 1"/>
          <p:cNvSpPr>
            <a:spLocks noGrp="1"/>
          </p:cNvSpPr>
          <p:nvPr>
            <p:ph type="title"/>
          </p:nvPr>
        </p:nvSpPr>
        <p:spPr/>
        <p:txBody>
          <a:bodyPr/>
          <a:p>
            <a:pPr algn="ctr"/>
            <a:r>
              <a:rPr dirty="0" lang="en-GB"/>
              <a:t>   LOPERAMIDE</a:t>
            </a:r>
          </a:p>
        </p:txBody>
      </p:sp>
      <p:sp>
        <p:nvSpPr>
          <p:cNvPr id="1048686" name="Content Placeholder 2"/>
          <p:cNvSpPr>
            <a:spLocks noGrp="1"/>
          </p:cNvSpPr>
          <p:nvPr>
            <p:ph idx="1"/>
          </p:nvPr>
        </p:nvSpPr>
        <p:spPr/>
        <p:txBody>
          <a:bodyPr>
            <a:normAutofit fontScale="96429" lnSpcReduction="20000"/>
          </a:bodyPr>
          <a:p>
            <a:pPr indent="0" marL="0">
              <a:buNone/>
            </a:pPr>
            <a:r>
              <a:rPr dirty="0" lang="en-GB">
                <a:solidFill>
                  <a:srgbClr val="FF0000"/>
                </a:solidFill>
              </a:rPr>
              <a:t>Adverse effects </a:t>
            </a:r>
          </a:p>
          <a:p>
            <a:r>
              <a:rPr dirty="0" lang="en-GB">
                <a:latin typeface="Times New Roman" panose="02020603050405020304" pitchFamily="18" charset="0"/>
                <a:cs typeface="Times New Roman" panose="02020603050405020304" pitchFamily="18" charset="0"/>
              </a:rPr>
              <a:t>Abdominal cramps and rashes are the most common side effects. </a:t>
            </a:r>
          </a:p>
          <a:p>
            <a:r>
              <a:rPr dirty="0" lang="en-GB">
                <a:latin typeface="Times New Roman" panose="02020603050405020304" pitchFamily="18" charset="0"/>
                <a:cs typeface="Times New Roman" panose="02020603050405020304" pitchFamily="18" charset="0"/>
              </a:rPr>
              <a:t>Paralytic ileus, toxic mega colon with abdominal distension is a serious complication in young children— fatalities have occurred, probably due to absorption of toxins from the intestines. </a:t>
            </a:r>
          </a:p>
          <a:p>
            <a:r>
              <a:rPr dirty="0" lang="en-GB">
                <a:latin typeface="Times New Roman" panose="02020603050405020304" pitchFamily="18" charset="0"/>
                <a:cs typeface="Times New Roman" panose="02020603050405020304" pitchFamily="18" charset="0"/>
              </a:rPr>
              <a:t>Loperamide is contraindicated in children &lt; 4 yr. </a:t>
            </a:r>
          </a:p>
          <a:p>
            <a:r>
              <a:rPr dirty="0" lang="en-GB">
                <a:latin typeface="Times New Roman" panose="02020603050405020304" pitchFamily="18" charset="0"/>
                <a:cs typeface="Times New Roman" panose="02020603050405020304" pitchFamily="18" charset="0"/>
              </a:rPr>
              <a:t>However, it appears to be the most effective and most suitable of the antimotility antidiarrheal drugs.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92" name=""/>
        <p:cNvGrpSpPr/>
        <p:nvPr/>
      </p:nvGrpSpPr>
      <p:grpSpPr>
        <a:xfrm>
          <a:off x="0" y="0"/>
          <a:ext cx="0" cy="0"/>
          <a:chOff x="0" y="0"/>
          <a:chExt cx="0" cy="0"/>
        </a:xfrm>
      </p:grpSpPr>
      <p:sp>
        <p:nvSpPr>
          <p:cNvPr id="1048687" name="Title 1"/>
          <p:cNvSpPr>
            <a:spLocks noGrp="1"/>
          </p:cNvSpPr>
          <p:nvPr>
            <p:ph type="title"/>
          </p:nvPr>
        </p:nvSpPr>
        <p:spPr/>
        <p:txBody>
          <a:bodyPr/>
          <a:p>
            <a:r>
              <a:rPr dirty="0" lang="en-GB"/>
              <a:t>                               SUMMARY</a:t>
            </a:r>
          </a:p>
        </p:txBody>
      </p:sp>
      <p:sp>
        <p:nvSpPr>
          <p:cNvPr id="1048688" name="Content Placeholder 2"/>
          <p:cNvSpPr>
            <a:spLocks noGrp="1"/>
          </p:cNvSpPr>
          <p:nvPr>
            <p:ph idx="1"/>
          </p:nvPr>
        </p:nvSpPr>
        <p:spPr>
          <a:xfrm>
            <a:off x="838199" y="1825625"/>
            <a:ext cx="10651435" cy="4351338"/>
          </a:xfrm>
        </p:spPr>
        <p:txBody>
          <a:bodyPr/>
          <a:p>
            <a:r>
              <a:rPr dirty="0" lang="en-GB"/>
              <a:t>In diarrhoea there is increase in motility and secretions in the gut with ↓ absorption of water and electrolytes. </a:t>
            </a:r>
          </a:p>
          <a:p>
            <a:pPr indent="0" marL="0">
              <a:buNone/>
            </a:pPr>
            <a:endParaRPr dirty="0" lang="en-GB"/>
          </a:p>
          <a:p>
            <a:pPr indent="0" marL="0">
              <a:buNone/>
            </a:pPr>
            <a:r>
              <a:rPr dirty="0" lang="en-GB"/>
              <a:t>Approaches in treatment of diarrhoea: </a:t>
            </a:r>
          </a:p>
          <a:p>
            <a:r>
              <a:rPr dirty="0" lang="en-GB"/>
              <a:t>1. Replacement of fluid and electrolytes. </a:t>
            </a:r>
          </a:p>
          <a:p>
            <a:r>
              <a:rPr dirty="0" lang="en-GB"/>
              <a:t>2. Treatment of the cause. </a:t>
            </a:r>
          </a:p>
          <a:p>
            <a:r>
              <a:rPr dirty="0" lang="en-GB"/>
              <a:t>3. Anti diarrhoeal agents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93" name=""/>
        <p:cNvGrpSpPr/>
        <p:nvPr/>
      </p:nvGrpSpPr>
      <p:grpSpPr>
        <a:xfrm>
          <a:off x="0" y="0"/>
          <a:ext cx="0" cy="0"/>
          <a:chOff x="0" y="0"/>
          <a:chExt cx="0" cy="0"/>
        </a:xfrm>
      </p:grpSpPr>
      <p:sp>
        <p:nvSpPr>
          <p:cNvPr id="1048689" name="Rectangle 5"/>
          <p:cNvSpPr>
            <a:spLocks noGrp="1" noChangeArrowheads="1"/>
          </p:cNvSpPr>
          <p:nvPr>
            <p:ph type="title"/>
          </p:nvPr>
        </p:nvSpPr>
        <p:spPr>
          <a:xfrm>
            <a:off x="1801814" y="2765425"/>
            <a:ext cx="7648575" cy="1143000"/>
          </a:xfrm>
        </p:spPr>
        <p:txBody>
          <a:bodyPr/>
          <a:p>
            <a:pPr algn="ctr"/>
            <a:r>
              <a:rPr altLang="en-US" b="1" dirty="0" lang="en-US">
                <a:solidFill>
                  <a:srgbClr val="FF0000"/>
                </a:solidFill>
                <a:latin typeface="Times New Roman" panose="02020603050405020304" pitchFamily="18" charset="0"/>
                <a:cs typeface="Times New Roman" panose="02020603050405020304" pitchFamily="18" charset="0"/>
              </a:rPr>
              <a:t>Questions?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94" name=""/>
        <p:cNvGrpSpPr/>
        <p:nvPr/>
      </p:nvGrpSpPr>
      <p:grpSpPr>
        <a:xfrm>
          <a:off x="0" y="0"/>
          <a:ext cx="0" cy="0"/>
          <a:chOff x="0" y="0"/>
          <a:chExt cx="0" cy="0"/>
        </a:xfrm>
      </p:grpSpPr>
      <p:sp>
        <p:nvSpPr>
          <p:cNvPr id="1048690" name="Title 1"/>
          <p:cNvSpPr>
            <a:spLocks noGrp="1"/>
          </p:cNvSpPr>
          <p:nvPr>
            <p:ph type="title"/>
          </p:nvPr>
        </p:nvSpPr>
        <p:spPr>
          <a:xfrm>
            <a:off x="838200" y="131762"/>
            <a:ext cx="10515600" cy="549275"/>
          </a:xfrm>
        </p:spPr>
        <p:txBody>
          <a:bodyPr>
            <a:normAutofit fontScale="90000"/>
          </a:bodyPr>
          <a:p>
            <a:r>
              <a:rPr dirty="0" lang="en-GB"/>
              <a:t>.</a:t>
            </a:r>
          </a:p>
        </p:txBody>
      </p:sp>
      <p:pic>
        <p:nvPicPr>
          <p:cNvPr id="2097153" name="Content Placeholder 4"/>
          <p:cNvPicPr>
            <a:picLocks noChangeAspect="1" noGrp="1"/>
          </p:cNvPicPr>
          <p:nvPr>
            <p:ph idx="1"/>
          </p:nvPr>
        </p:nvPicPr>
        <p:blipFill>
          <a:blip xmlns:r="http://schemas.openxmlformats.org/officeDocument/2006/relationships" r:embed="rId1"/>
          <a:stretch>
            <a:fillRect/>
          </a:stretch>
        </p:blipFill>
        <p:spPr>
          <a:xfrm>
            <a:off x="0" y="-106016"/>
            <a:ext cx="12192000" cy="6964016"/>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597" name="Rectangle 2"/>
          <p:cNvSpPr>
            <a:spLocks noGrp="1" noChangeArrowheads="1"/>
          </p:cNvSpPr>
          <p:nvPr>
            <p:ph type="title"/>
          </p:nvPr>
        </p:nvSpPr>
        <p:spPr/>
        <p:txBody>
          <a:bodyPr/>
          <a:p>
            <a:pPr eaLnBrk="1" hangingPunct="1"/>
            <a:r>
              <a:rPr altLang="en-US" b="1" lang="en-US"/>
              <a:t>Agents can cause diarrhoea</a:t>
            </a:r>
          </a:p>
        </p:txBody>
      </p:sp>
      <p:sp>
        <p:nvSpPr>
          <p:cNvPr id="1048598" name="Rectangle 3"/>
          <p:cNvSpPr>
            <a:spLocks noGrp="1" noChangeArrowheads="1"/>
          </p:cNvSpPr>
          <p:nvPr>
            <p:ph idx="1"/>
          </p:nvPr>
        </p:nvSpPr>
        <p:spPr/>
        <p:txBody>
          <a:bodyPr/>
          <a:p>
            <a:pPr eaLnBrk="1" hangingPunct="1" indent="-609600" marL="609600">
              <a:buNone/>
            </a:pPr>
            <a:r>
              <a:rPr altLang="en-US" b="1" lang="en-US"/>
              <a:t>Non specific agents:</a:t>
            </a:r>
          </a:p>
          <a:p>
            <a:pPr eaLnBrk="1" hangingPunct="1" indent="-609600" marL="609600">
              <a:buFontTx/>
              <a:buAutoNum type="arabicPeriod"/>
            </a:pPr>
            <a:r>
              <a:rPr altLang="en-US" lang="en-US"/>
              <a:t>Fear</a:t>
            </a:r>
          </a:p>
          <a:p>
            <a:pPr eaLnBrk="1" hangingPunct="1" indent="-609600" marL="609600">
              <a:buFontTx/>
              <a:buAutoNum type="arabicPeriod"/>
            </a:pPr>
            <a:r>
              <a:rPr altLang="en-US" lang="en-US"/>
              <a:t>Anxiety or apprehension</a:t>
            </a:r>
          </a:p>
          <a:p>
            <a:pPr eaLnBrk="1" hangingPunct="1" indent="-609600" marL="609600">
              <a:buFontTx/>
              <a:buAutoNum type="arabicPeriod"/>
            </a:pPr>
            <a:r>
              <a:rPr altLang="en-US" lang="en-US"/>
              <a:t>Ingestion</a:t>
            </a:r>
          </a:p>
          <a:p>
            <a:pPr eaLnBrk="1" hangingPunct="1" indent="-609600" marL="609600">
              <a:buFontTx/>
              <a:buAutoNum type="arabicPeriod"/>
            </a:pPr>
            <a:r>
              <a:rPr altLang="en-US" lang="en-US"/>
              <a:t>Traveling</a:t>
            </a:r>
          </a:p>
          <a:p>
            <a:pPr eaLnBrk="1" hangingPunct="1" indent="-609600" marL="609600"/>
            <a:r>
              <a:rPr altLang="en-US" b="1" lang="en-US"/>
              <a:t>Acute diarrhoea</a:t>
            </a:r>
          </a:p>
          <a:p>
            <a:pPr eaLnBrk="1" hangingPunct="1" indent="-609600" marL="609600"/>
            <a:r>
              <a:rPr altLang="en-US" b="1" lang="en-US"/>
              <a:t>Chronic diarrhoea</a:t>
            </a:r>
          </a:p>
          <a:p>
            <a:pPr eaLnBrk="1" hangingPunct="1" indent="-609600" marL="609600">
              <a:buNone/>
            </a:pPr>
            <a:endParaRPr altLang="en-US" lang="en-US"/>
          </a:p>
          <a:p>
            <a:pPr eaLnBrk="1" hangingPunct="1" indent="-609600" marL="609600">
              <a:buFontTx/>
              <a:buAutoNum type="arabicPeriod"/>
            </a:pPr>
            <a:endParaRPr altLang="en-US"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599" name="Rectangle 1026"/>
          <p:cNvSpPr>
            <a:spLocks noGrp="1" noChangeArrowheads="1"/>
          </p:cNvSpPr>
          <p:nvPr>
            <p:ph type="title"/>
          </p:nvPr>
        </p:nvSpPr>
        <p:spPr>
          <a:xfrm>
            <a:off x="838200" y="365125"/>
            <a:ext cx="10515600" cy="708301"/>
          </a:xfrm>
        </p:spPr>
        <p:txBody>
          <a:bodyPr/>
          <a:p>
            <a:pPr algn="ctr"/>
            <a:r>
              <a:rPr altLang="en-US" dirty="0" lang="en-US"/>
              <a:t>Acute Diarrhea</a:t>
            </a:r>
          </a:p>
        </p:txBody>
      </p:sp>
      <p:sp>
        <p:nvSpPr>
          <p:cNvPr id="1048600" name="Rectangle 1027"/>
          <p:cNvSpPr>
            <a:spLocks noGrp="1" noChangeArrowheads="1"/>
          </p:cNvSpPr>
          <p:nvPr>
            <p:ph idx="1"/>
          </p:nvPr>
        </p:nvSpPr>
        <p:spPr>
          <a:xfrm>
            <a:off x="596348" y="1245704"/>
            <a:ext cx="10757452" cy="4850296"/>
          </a:xfrm>
        </p:spPr>
        <p:txBody>
          <a:bodyPr>
            <a:noAutofit/>
          </a:bodyPr>
          <a:p>
            <a:r>
              <a:rPr altLang="en-US" dirty="0" lang="en-US">
                <a:latin typeface="Times New Roman" panose="02020603050405020304" pitchFamily="18" charset="0"/>
                <a:cs typeface="Times New Roman" panose="02020603050405020304" pitchFamily="18" charset="0"/>
              </a:rPr>
              <a:t>Less than 2-3 weeks duration</a:t>
            </a:r>
          </a:p>
          <a:p>
            <a:pPr indent="0" marL="0">
              <a:buNone/>
            </a:pPr>
            <a:endParaRPr altLang="en-US" dirty="0" lang="en-US">
              <a:latin typeface="Times New Roman" panose="02020603050405020304" pitchFamily="18" charset="0"/>
              <a:cs typeface="Times New Roman" panose="02020603050405020304" pitchFamily="18" charset="0"/>
            </a:endParaRPr>
          </a:p>
          <a:p>
            <a:r>
              <a:rPr altLang="en-US" dirty="0" lang="en-US">
                <a:latin typeface="Times New Roman" panose="02020603050405020304" pitchFamily="18" charset="0"/>
                <a:cs typeface="Times New Roman" panose="02020603050405020304" pitchFamily="18" charset="0"/>
              </a:rPr>
              <a:t>Majority of cases are mild and self limiting</a:t>
            </a:r>
          </a:p>
          <a:p>
            <a:pPr indent="0" marL="0">
              <a:buNone/>
            </a:pPr>
            <a:endParaRPr altLang="en-US" dirty="0" lang="en-US">
              <a:latin typeface="Times New Roman" panose="02020603050405020304" pitchFamily="18" charset="0"/>
              <a:cs typeface="Times New Roman" panose="02020603050405020304" pitchFamily="18" charset="0"/>
            </a:endParaRPr>
          </a:p>
          <a:p>
            <a:r>
              <a:rPr altLang="en-US" dirty="0" lang="en-US">
                <a:latin typeface="Times New Roman" panose="02020603050405020304" pitchFamily="18" charset="0"/>
                <a:cs typeface="Times New Roman" panose="02020603050405020304" pitchFamily="18" charset="0"/>
              </a:rPr>
              <a:t>4 million deaths world-wide per year in children under 5 years</a:t>
            </a:r>
          </a:p>
          <a:p>
            <a:endParaRPr altLang="en-US" dirty="0" lang="en-US">
              <a:latin typeface="Times New Roman" panose="02020603050405020304" pitchFamily="18" charset="0"/>
              <a:cs typeface="Times New Roman" panose="02020603050405020304" pitchFamily="18" charset="0"/>
            </a:endParaRPr>
          </a:p>
          <a:p>
            <a:r>
              <a:rPr altLang="en-US" dirty="0" lang="en-US">
                <a:latin typeface="Times New Roman" panose="02020603050405020304" pitchFamily="18" charset="0"/>
                <a:cs typeface="Times New Roman" panose="02020603050405020304" pitchFamily="18" charset="0"/>
              </a:rPr>
              <a:t>Categories</a:t>
            </a:r>
          </a:p>
          <a:p>
            <a:pPr lvl="1"/>
            <a:r>
              <a:rPr altLang="en-US" dirty="0" sz="2800" lang="en-US">
                <a:latin typeface="Times New Roman" panose="02020603050405020304" pitchFamily="18" charset="0"/>
                <a:cs typeface="Times New Roman" panose="02020603050405020304" pitchFamily="18" charset="0"/>
              </a:rPr>
              <a:t>infectious</a:t>
            </a:r>
          </a:p>
          <a:p>
            <a:pPr lvl="1"/>
            <a:r>
              <a:rPr altLang="en-US" dirty="0" sz="2800" lang="en-US">
                <a:latin typeface="Times New Roman" panose="02020603050405020304" pitchFamily="18" charset="0"/>
                <a:cs typeface="Times New Roman" panose="02020603050405020304" pitchFamily="18" charset="0"/>
              </a:rPr>
              <a:t>noninfectious</a:t>
            </a:r>
          </a:p>
          <a:p>
            <a:pPr lvl="2"/>
            <a:r>
              <a:rPr altLang="en-US" dirty="0" sz="2800" lang="en-US">
                <a:solidFill>
                  <a:srgbClr val="FF0000"/>
                </a:solidFill>
                <a:latin typeface="Times New Roman" panose="02020603050405020304" pitchFamily="18" charset="0"/>
                <a:cs typeface="Times New Roman" panose="02020603050405020304" pitchFamily="18" charset="0"/>
              </a:rPr>
              <a:t>drugs, fecal impaction, elixir diarrhea, enteral feedings, chemotherapy or radiation therapy, runner’s diarrhea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04" name="Text Box 2"/>
          <p:cNvSpPr txBox="1">
            <a:spLocks noChangeArrowheads="1"/>
          </p:cNvSpPr>
          <p:nvPr/>
        </p:nvSpPr>
        <p:spPr bwMode="auto">
          <a:xfrm>
            <a:off x="4410075" y="457200"/>
            <a:ext cx="4069080" cy="447040"/>
          </a:xfrm>
          <a:prstGeom prst="rect"/>
          <a:noFill/>
          <a:ln>
            <a:noFill/>
          </a:ln>
          <a:effectLst/>
        </p:spPr>
        <p:txBody>
          <a:bodyPr wrap="none">
            <a:spAutoFit/>
          </a:bodyPr>
          <a:p>
            <a:pPr algn="ctr" eaLnBrk="0" fontAlgn="base" hangingPunct="0">
              <a:spcBef>
                <a:spcPct val="0"/>
              </a:spcBef>
              <a:spcAft>
                <a:spcPct val="0"/>
              </a:spcAft>
            </a:pPr>
            <a:r>
              <a:rPr altLang="en-US" dirty="0" sz="2400" lang="en-US">
                <a:solidFill>
                  <a:srgbClr val="FF0000"/>
                </a:solidFill>
                <a:latin typeface="Times New Roman" panose="02020603050405020304" pitchFamily="18" charset="0"/>
              </a:rPr>
              <a:t>Algorithm for Acute Diarrhea</a:t>
            </a:r>
          </a:p>
        </p:txBody>
      </p:sp>
      <p:sp>
        <p:nvSpPr>
          <p:cNvPr id="1048605" name="Text Box 4"/>
          <p:cNvSpPr txBox="1">
            <a:spLocks noChangeArrowheads="1"/>
          </p:cNvSpPr>
          <p:nvPr/>
        </p:nvSpPr>
        <p:spPr bwMode="auto">
          <a:xfrm>
            <a:off x="2286001" y="1524000"/>
            <a:ext cx="1541779" cy="447040"/>
          </a:xfrm>
          <a:prstGeom prst="rect"/>
          <a:noFill/>
          <a:ln>
            <a:noFill/>
          </a:ln>
          <a:effectLst/>
        </p:spPr>
        <p:txBody>
          <a:bodyPr wrap="none">
            <a:spAutoFit/>
          </a:bodyPr>
          <a:p>
            <a:pPr eaLnBrk="0" fontAlgn="base" hangingPunct="0">
              <a:spcBef>
                <a:spcPct val="0"/>
              </a:spcBef>
              <a:spcAft>
                <a:spcPct val="0"/>
              </a:spcAft>
            </a:pPr>
            <a:r>
              <a:rPr altLang="en-US" dirty="0" sz="2400" lang="en-US">
                <a:solidFill>
                  <a:srgbClr val="FF0000"/>
                </a:solidFill>
                <a:latin typeface="Times New Roman" panose="02020603050405020304" pitchFamily="18" charset="0"/>
              </a:rPr>
              <a:t>Infectious</a:t>
            </a:r>
          </a:p>
        </p:txBody>
      </p:sp>
      <p:sp>
        <p:nvSpPr>
          <p:cNvPr id="1048606" name="Line 5"/>
          <p:cNvSpPr>
            <a:spLocks noChangeShapeType="1"/>
          </p:cNvSpPr>
          <p:nvPr/>
        </p:nvSpPr>
        <p:spPr bwMode="auto">
          <a:xfrm>
            <a:off x="2971800" y="1905000"/>
            <a:ext cx="0" cy="152400"/>
          </a:xfrm>
          <a:prstGeom prst="line"/>
          <a:noFill/>
          <a:ln w="9525">
            <a:solidFill>
              <a:schemeClr val="tx1"/>
            </a:solidFill>
            <a:round/>
            <a:headEnd/>
            <a:tailEnd/>
          </a:ln>
          <a:effectLst/>
        </p:spPr>
        <p:txBody>
          <a:bodyPr anchor="ctr" wrap="none"/>
          <a:p>
            <a:pPr eaLnBrk="0" fontAlgn="base" hangingPunct="0">
              <a:spcBef>
                <a:spcPct val="0"/>
              </a:spcBef>
              <a:spcAft>
                <a:spcPct val="0"/>
              </a:spcAft>
            </a:pPr>
            <a:endParaRPr sz="2400" lang="en-GB">
              <a:solidFill>
                <a:srgbClr val="FFFFFF"/>
              </a:solidFill>
              <a:latin typeface="Times New Roman" panose="02020603050405020304" pitchFamily="18" charset="0"/>
            </a:endParaRPr>
          </a:p>
        </p:txBody>
      </p:sp>
      <p:sp>
        <p:nvSpPr>
          <p:cNvPr id="1048607" name="Text Box 6"/>
          <p:cNvSpPr txBox="1">
            <a:spLocks noChangeArrowheads="1"/>
          </p:cNvSpPr>
          <p:nvPr/>
        </p:nvSpPr>
        <p:spPr bwMode="auto">
          <a:xfrm>
            <a:off x="2057400" y="2209801"/>
            <a:ext cx="3700780" cy="802640"/>
          </a:xfrm>
          <a:prstGeom prst="rect"/>
          <a:noFill/>
          <a:ln>
            <a:noFill/>
          </a:ln>
          <a:effectLst/>
        </p:spPr>
        <p:txBody>
          <a:bodyPr wrap="none">
            <a:spAutoFit/>
          </a:bodyPr>
          <a:p>
            <a:pPr eaLnBrk="0" fontAlgn="base" hangingPunct="0">
              <a:spcBef>
                <a:spcPct val="0"/>
              </a:spcBef>
              <a:spcAft>
                <a:spcPct val="0"/>
              </a:spcAft>
            </a:pPr>
            <a:r>
              <a:rPr altLang="en-US" dirty="0" sz="2400" lang="en-US">
                <a:solidFill>
                  <a:srgbClr val="FF0000"/>
                </a:solidFill>
                <a:latin typeface="Times New Roman" panose="02020603050405020304" pitchFamily="18" charset="0"/>
              </a:rPr>
              <a:t>Assess severity, duration</a:t>
            </a:r>
          </a:p>
          <a:p>
            <a:pPr eaLnBrk="0" fontAlgn="base" hangingPunct="0">
              <a:spcBef>
                <a:spcPct val="0"/>
              </a:spcBef>
              <a:spcAft>
                <a:spcPct val="0"/>
              </a:spcAft>
            </a:pPr>
            <a:r>
              <a:rPr altLang="en-US" dirty="0" sz="2400" lang="en-US" err="1">
                <a:solidFill>
                  <a:srgbClr val="FF0000"/>
                </a:solidFill>
                <a:latin typeface="Times New Roman" panose="02020603050405020304" pitchFamily="18" charset="0"/>
              </a:rPr>
              <a:t>immocompetence</a:t>
            </a:r>
            <a:r>
              <a:rPr altLang="en-US" dirty="0" sz="2400" lang="en-US">
                <a:solidFill>
                  <a:srgbClr val="FF0000"/>
                </a:solidFill>
                <a:latin typeface="Times New Roman" panose="02020603050405020304" pitchFamily="18" charset="0"/>
              </a:rPr>
              <a:t> of host</a:t>
            </a:r>
          </a:p>
        </p:txBody>
      </p:sp>
      <p:sp>
        <p:nvSpPr>
          <p:cNvPr id="1048608" name="Line 9"/>
          <p:cNvSpPr>
            <a:spLocks noChangeShapeType="1"/>
          </p:cNvSpPr>
          <p:nvPr/>
        </p:nvSpPr>
        <p:spPr bwMode="auto">
          <a:xfrm flipH="1">
            <a:off x="2514600" y="3124200"/>
            <a:ext cx="762000" cy="914400"/>
          </a:xfrm>
          <a:prstGeom prst="line"/>
          <a:noFill/>
          <a:ln w="9525">
            <a:solidFill>
              <a:schemeClr val="tx1"/>
            </a:solidFill>
            <a:round/>
            <a:headEnd/>
            <a:tailEnd type="triangle" w="med" len="med"/>
          </a:ln>
          <a:effectLst/>
        </p:spPr>
        <p:txBody>
          <a:bodyPr anchor="ctr" wrap="none"/>
          <a:p>
            <a:pPr eaLnBrk="0" fontAlgn="base" hangingPunct="0">
              <a:spcBef>
                <a:spcPct val="0"/>
              </a:spcBef>
              <a:spcAft>
                <a:spcPct val="0"/>
              </a:spcAft>
            </a:pPr>
            <a:endParaRPr sz="2400" lang="en-GB">
              <a:solidFill>
                <a:srgbClr val="FFFFFF"/>
              </a:solidFill>
              <a:latin typeface="Times New Roman" panose="02020603050405020304" pitchFamily="18" charset="0"/>
            </a:endParaRPr>
          </a:p>
        </p:txBody>
      </p:sp>
      <p:sp>
        <p:nvSpPr>
          <p:cNvPr id="1048609" name="Line 10"/>
          <p:cNvSpPr>
            <a:spLocks noChangeShapeType="1"/>
          </p:cNvSpPr>
          <p:nvPr/>
        </p:nvSpPr>
        <p:spPr bwMode="auto">
          <a:xfrm>
            <a:off x="3352800" y="3124200"/>
            <a:ext cx="990600" cy="914400"/>
          </a:xfrm>
          <a:prstGeom prst="line"/>
          <a:noFill/>
          <a:ln w="9525">
            <a:solidFill>
              <a:schemeClr val="tx1"/>
            </a:solidFill>
            <a:round/>
            <a:headEnd/>
            <a:tailEnd type="triangle" w="med" len="med"/>
          </a:ln>
          <a:effectLst/>
        </p:spPr>
        <p:txBody>
          <a:bodyPr anchor="ctr" wrap="none"/>
          <a:p>
            <a:pPr eaLnBrk="0" fontAlgn="base" hangingPunct="0">
              <a:spcBef>
                <a:spcPct val="0"/>
              </a:spcBef>
              <a:spcAft>
                <a:spcPct val="0"/>
              </a:spcAft>
            </a:pPr>
            <a:endParaRPr sz="2400" lang="en-GB">
              <a:solidFill>
                <a:srgbClr val="FFFFFF"/>
              </a:solidFill>
              <a:latin typeface="Times New Roman" panose="02020603050405020304" pitchFamily="18" charset="0"/>
            </a:endParaRPr>
          </a:p>
        </p:txBody>
      </p:sp>
      <p:sp>
        <p:nvSpPr>
          <p:cNvPr id="1048610" name="Text Box 12"/>
          <p:cNvSpPr txBox="1">
            <a:spLocks noChangeArrowheads="1"/>
          </p:cNvSpPr>
          <p:nvPr/>
        </p:nvSpPr>
        <p:spPr bwMode="auto">
          <a:xfrm>
            <a:off x="7985126" y="1412875"/>
            <a:ext cx="2087879" cy="447040"/>
          </a:xfrm>
          <a:prstGeom prst="rect"/>
          <a:noFill/>
          <a:ln>
            <a:noFill/>
          </a:ln>
          <a:effectLst/>
        </p:spPr>
        <p:txBody>
          <a:bodyPr wrap="none">
            <a:spAutoFit/>
          </a:bodyPr>
          <a:p>
            <a:pPr eaLnBrk="0" fontAlgn="base" hangingPunct="0">
              <a:spcBef>
                <a:spcPct val="0"/>
              </a:spcBef>
              <a:spcAft>
                <a:spcPct val="0"/>
              </a:spcAft>
            </a:pPr>
            <a:r>
              <a:rPr altLang="en-US" dirty="0" sz="2400" lang="en-US">
                <a:solidFill>
                  <a:srgbClr val="FF0000"/>
                </a:solidFill>
                <a:latin typeface="Times New Roman" panose="02020603050405020304" pitchFamily="18" charset="0"/>
              </a:rPr>
              <a:t>Noninfectious</a:t>
            </a:r>
          </a:p>
        </p:txBody>
      </p:sp>
      <p:sp>
        <p:nvSpPr>
          <p:cNvPr id="1048611" name="Text Box 13"/>
          <p:cNvSpPr txBox="1">
            <a:spLocks noChangeArrowheads="1"/>
          </p:cNvSpPr>
          <p:nvPr/>
        </p:nvSpPr>
        <p:spPr bwMode="auto">
          <a:xfrm>
            <a:off x="7696200" y="2209801"/>
            <a:ext cx="2468879" cy="802640"/>
          </a:xfrm>
          <a:prstGeom prst="rect"/>
          <a:noFill/>
          <a:ln>
            <a:noFill/>
          </a:ln>
          <a:effectLst/>
        </p:spPr>
        <p:txBody>
          <a:bodyPr wrap="none">
            <a:spAutoFit/>
          </a:bodyPr>
          <a:p>
            <a:pPr eaLnBrk="0" fontAlgn="base" hangingPunct="0">
              <a:spcBef>
                <a:spcPct val="0"/>
              </a:spcBef>
              <a:spcAft>
                <a:spcPct val="0"/>
              </a:spcAft>
            </a:pPr>
            <a:r>
              <a:rPr altLang="en-US" dirty="0" sz="2400" lang="en-US">
                <a:solidFill>
                  <a:srgbClr val="FF0000"/>
                </a:solidFill>
                <a:latin typeface="Times New Roman" panose="02020603050405020304" pitchFamily="18" charset="0"/>
              </a:rPr>
              <a:t>Eval and Rx of    </a:t>
            </a:r>
          </a:p>
          <a:p>
            <a:pPr eaLnBrk="0" fontAlgn="base" hangingPunct="0">
              <a:spcBef>
                <a:spcPct val="0"/>
              </a:spcBef>
              <a:spcAft>
                <a:spcPct val="0"/>
              </a:spcAft>
            </a:pPr>
            <a:r>
              <a:rPr altLang="en-US" dirty="0" sz="2400" lang="en-US">
                <a:solidFill>
                  <a:srgbClr val="FF0000"/>
                </a:solidFill>
                <a:latin typeface="Times New Roman" panose="02020603050405020304" pitchFamily="18" charset="0"/>
              </a:rPr>
              <a:t>underlying cause</a:t>
            </a:r>
          </a:p>
        </p:txBody>
      </p:sp>
      <p:sp>
        <p:nvSpPr>
          <p:cNvPr id="1048612" name="Line 14"/>
          <p:cNvSpPr>
            <a:spLocks noChangeShapeType="1"/>
          </p:cNvSpPr>
          <p:nvPr/>
        </p:nvSpPr>
        <p:spPr bwMode="auto">
          <a:xfrm>
            <a:off x="8839200" y="1828800"/>
            <a:ext cx="0" cy="533400"/>
          </a:xfrm>
          <a:prstGeom prst="line"/>
          <a:noFill/>
          <a:ln w="9525">
            <a:solidFill>
              <a:schemeClr val="tx1"/>
            </a:solidFill>
            <a:round/>
            <a:headEnd/>
            <a:tailEnd type="triangle" w="med" len="med"/>
          </a:ln>
          <a:effectLst/>
        </p:spPr>
        <p:txBody>
          <a:bodyPr anchor="ctr" wrap="none"/>
          <a:p>
            <a:pPr eaLnBrk="0" fontAlgn="base" hangingPunct="0">
              <a:spcBef>
                <a:spcPct val="0"/>
              </a:spcBef>
              <a:spcAft>
                <a:spcPct val="0"/>
              </a:spcAft>
            </a:pPr>
            <a:endParaRPr sz="2400" lang="en-GB">
              <a:solidFill>
                <a:srgbClr val="FFFFFF"/>
              </a:solidFill>
              <a:latin typeface="Times New Roman" panose="02020603050405020304" pitchFamily="18" charset="0"/>
            </a:endParaRPr>
          </a:p>
        </p:txBody>
      </p:sp>
      <p:sp>
        <p:nvSpPr>
          <p:cNvPr id="1048613" name="Text Box 15"/>
          <p:cNvSpPr txBox="1">
            <a:spLocks noChangeArrowheads="1"/>
          </p:cNvSpPr>
          <p:nvPr/>
        </p:nvSpPr>
        <p:spPr bwMode="auto">
          <a:xfrm>
            <a:off x="3870325" y="4156075"/>
            <a:ext cx="3065779" cy="447040"/>
          </a:xfrm>
          <a:prstGeom prst="rect"/>
          <a:noFill/>
          <a:ln>
            <a:noFill/>
          </a:ln>
          <a:effectLst/>
        </p:spPr>
        <p:txBody>
          <a:bodyPr wrap="none">
            <a:spAutoFit/>
          </a:bodyPr>
          <a:p>
            <a:pPr eaLnBrk="0" fontAlgn="base" hangingPunct="0">
              <a:spcBef>
                <a:spcPct val="0"/>
              </a:spcBef>
              <a:spcAft>
                <a:spcPct val="0"/>
              </a:spcAft>
            </a:pPr>
            <a:r>
              <a:rPr altLang="en-US" dirty="0" sz="2400" lang="en-US">
                <a:solidFill>
                  <a:srgbClr val="FF0000"/>
                </a:solidFill>
                <a:latin typeface="Times New Roman" panose="02020603050405020304" pitchFamily="18" charset="0"/>
              </a:rPr>
              <a:t>Symptomatic therapy</a:t>
            </a:r>
          </a:p>
        </p:txBody>
      </p:sp>
      <p:sp>
        <p:nvSpPr>
          <p:cNvPr id="1048614" name="Line 16"/>
          <p:cNvSpPr>
            <a:spLocks noChangeShapeType="1"/>
          </p:cNvSpPr>
          <p:nvPr/>
        </p:nvSpPr>
        <p:spPr bwMode="auto">
          <a:xfrm>
            <a:off x="5334000" y="4800600"/>
            <a:ext cx="0" cy="304800"/>
          </a:xfrm>
          <a:prstGeom prst="line"/>
          <a:noFill/>
          <a:ln w="9525">
            <a:solidFill>
              <a:schemeClr val="tx1"/>
            </a:solidFill>
            <a:round/>
            <a:headEnd/>
            <a:tailEnd type="triangle" w="med" len="med"/>
          </a:ln>
          <a:effectLst/>
        </p:spPr>
        <p:txBody>
          <a:bodyPr anchor="ctr" wrap="none"/>
          <a:p>
            <a:pPr eaLnBrk="0" fontAlgn="base" hangingPunct="0">
              <a:spcBef>
                <a:spcPct val="0"/>
              </a:spcBef>
              <a:spcAft>
                <a:spcPct val="0"/>
              </a:spcAft>
            </a:pPr>
            <a:endParaRPr sz="2400" lang="en-GB">
              <a:solidFill>
                <a:srgbClr val="FFFFFF"/>
              </a:solidFill>
              <a:latin typeface="Times New Roman" panose="02020603050405020304" pitchFamily="18" charset="0"/>
            </a:endParaRPr>
          </a:p>
        </p:txBody>
      </p:sp>
      <p:sp>
        <p:nvSpPr>
          <p:cNvPr id="1048615" name="Text Box 17"/>
          <p:cNvSpPr txBox="1">
            <a:spLocks noChangeArrowheads="1"/>
          </p:cNvSpPr>
          <p:nvPr/>
        </p:nvSpPr>
        <p:spPr bwMode="auto">
          <a:xfrm>
            <a:off x="4724401" y="5029200"/>
            <a:ext cx="1554479" cy="447040"/>
          </a:xfrm>
          <a:prstGeom prst="rect"/>
          <a:noFill/>
          <a:ln>
            <a:noFill/>
          </a:ln>
          <a:effectLst/>
        </p:spPr>
        <p:txBody>
          <a:bodyPr wrap="none">
            <a:spAutoFit/>
          </a:bodyPr>
          <a:p>
            <a:pPr eaLnBrk="0" fontAlgn="base" hangingPunct="0">
              <a:spcBef>
                <a:spcPct val="0"/>
              </a:spcBef>
              <a:spcAft>
                <a:spcPct val="0"/>
              </a:spcAft>
            </a:pPr>
            <a:r>
              <a:rPr altLang="en-US" dirty="0" sz="2400" lang="en-US">
                <a:solidFill>
                  <a:srgbClr val="FF0000"/>
                </a:solidFill>
                <a:latin typeface="Times New Roman" panose="02020603050405020304" pitchFamily="18" charset="0"/>
              </a:rPr>
              <a:t>Continues</a:t>
            </a:r>
          </a:p>
        </p:txBody>
      </p:sp>
      <p:sp>
        <p:nvSpPr>
          <p:cNvPr id="1048616" name="Text Box 18"/>
          <p:cNvSpPr txBox="1">
            <a:spLocks noChangeArrowheads="1"/>
          </p:cNvSpPr>
          <p:nvPr/>
        </p:nvSpPr>
        <p:spPr bwMode="auto">
          <a:xfrm>
            <a:off x="1889126" y="4156076"/>
            <a:ext cx="1808479" cy="447041"/>
          </a:xfrm>
          <a:prstGeom prst="rect"/>
          <a:noFill/>
          <a:ln>
            <a:noFill/>
          </a:ln>
          <a:effectLst/>
        </p:spPr>
        <p:txBody>
          <a:bodyPr wrap="none">
            <a:spAutoFit/>
          </a:bodyPr>
          <a:p>
            <a:pPr eaLnBrk="0" fontAlgn="base" hangingPunct="0">
              <a:spcBef>
                <a:spcPct val="0"/>
              </a:spcBef>
              <a:spcAft>
                <a:spcPct val="0"/>
              </a:spcAft>
            </a:pPr>
            <a:r>
              <a:rPr altLang="en-US" dirty="0" sz="2400" lang="en-US">
                <a:solidFill>
                  <a:srgbClr val="FF0000"/>
                </a:solidFill>
                <a:latin typeface="Times New Roman" panose="02020603050405020304" pitchFamily="18" charset="0"/>
              </a:rPr>
              <a:t>Rehydration</a:t>
            </a:r>
          </a:p>
        </p:txBody>
      </p:sp>
      <p:sp>
        <p:nvSpPr>
          <p:cNvPr id="1048617" name="Line 19"/>
          <p:cNvSpPr>
            <a:spLocks noChangeShapeType="1"/>
          </p:cNvSpPr>
          <p:nvPr/>
        </p:nvSpPr>
        <p:spPr bwMode="auto">
          <a:xfrm>
            <a:off x="2590800" y="5105400"/>
            <a:ext cx="0" cy="304800"/>
          </a:xfrm>
          <a:prstGeom prst="line"/>
          <a:noFill/>
          <a:ln w="9525">
            <a:solidFill>
              <a:schemeClr val="tx1"/>
            </a:solidFill>
            <a:round/>
            <a:headEnd/>
            <a:tailEnd type="triangle" w="med" len="med"/>
          </a:ln>
          <a:effectLst/>
        </p:spPr>
        <p:txBody>
          <a:bodyPr anchor="ctr" wrap="none"/>
          <a:p>
            <a:pPr eaLnBrk="0" fontAlgn="base" hangingPunct="0">
              <a:spcBef>
                <a:spcPct val="0"/>
              </a:spcBef>
              <a:spcAft>
                <a:spcPct val="0"/>
              </a:spcAft>
            </a:pPr>
            <a:endParaRPr sz="2400" lang="en-GB">
              <a:solidFill>
                <a:srgbClr val="FFFFFF"/>
              </a:solidFill>
              <a:latin typeface="Times New Roman" panose="02020603050405020304" pitchFamily="18" charset="0"/>
            </a:endParaRPr>
          </a:p>
        </p:txBody>
      </p:sp>
      <p:sp>
        <p:nvSpPr>
          <p:cNvPr id="1048618" name="Text Box 20"/>
          <p:cNvSpPr txBox="1">
            <a:spLocks noChangeArrowheads="1"/>
          </p:cNvSpPr>
          <p:nvPr/>
        </p:nvSpPr>
        <p:spPr bwMode="auto">
          <a:xfrm>
            <a:off x="1965325" y="5527676"/>
            <a:ext cx="2875280" cy="802640"/>
          </a:xfrm>
          <a:prstGeom prst="rect"/>
          <a:noFill/>
          <a:ln>
            <a:noFill/>
          </a:ln>
          <a:effectLst/>
        </p:spPr>
        <p:txBody>
          <a:bodyPr wrap="none">
            <a:spAutoFit/>
          </a:bodyPr>
          <a:p>
            <a:pPr eaLnBrk="0" fontAlgn="base" hangingPunct="0">
              <a:spcBef>
                <a:spcPct val="0"/>
              </a:spcBef>
              <a:spcAft>
                <a:spcPct val="0"/>
              </a:spcAft>
            </a:pPr>
            <a:r>
              <a:rPr altLang="en-US" dirty="0" sz="2400" lang="en-US">
                <a:solidFill>
                  <a:srgbClr val="FF0000"/>
                </a:solidFill>
                <a:latin typeface="Times New Roman" panose="02020603050405020304" pitchFamily="18" charset="0"/>
              </a:rPr>
              <a:t>Possible </a:t>
            </a:r>
            <a:r>
              <a:rPr altLang="en-US" dirty="0" sz="2400" lang="en-US" err="1">
                <a:solidFill>
                  <a:srgbClr val="FF0000"/>
                </a:solidFill>
                <a:latin typeface="Times New Roman" panose="02020603050405020304" pitchFamily="18" charset="0"/>
              </a:rPr>
              <a:t>abx</a:t>
            </a:r>
            <a:endParaRPr altLang="en-US" dirty="0" sz="2400" lang="en-US">
              <a:solidFill>
                <a:srgbClr val="FF0000"/>
              </a:solidFill>
              <a:latin typeface="Times New Roman" panose="02020603050405020304" pitchFamily="18" charset="0"/>
            </a:endParaRPr>
          </a:p>
          <a:p>
            <a:pPr eaLnBrk="0" fontAlgn="base" hangingPunct="0">
              <a:spcBef>
                <a:spcPct val="0"/>
              </a:spcBef>
              <a:spcAft>
                <a:spcPct val="0"/>
              </a:spcAft>
            </a:pPr>
            <a:r>
              <a:rPr altLang="en-US" dirty="0" sz="2400" lang="en-US">
                <a:solidFill>
                  <a:srgbClr val="FF0000"/>
                </a:solidFill>
                <a:latin typeface="Times New Roman" panose="02020603050405020304" pitchFamily="18" charset="0"/>
              </a:rPr>
              <a:t>antidiarrheal agents</a:t>
            </a:r>
          </a:p>
        </p:txBody>
      </p:sp>
      <p:sp>
        <p:nvSpPr>
          <p:cNvPr id="1048619" name="Line 21"/>
          <p:cNvSpPr>
            <a:spLocks noChangeShapeType="1"/>
          </p:cNvSpPr>
          <p:nvPr/>
        </p:nvSpPr>
        <p:spPr bwMode="auto">
          <a:xfrm flipH="1">
            <a:off x="3733800" y="5410200"/>
            <a:ext cx="1371600" cy="381000"/>
          </a:xfrm>
          <a:prstGeom prst="line"/>
          <a:noFill/>
          <a:ln w="9525">
            <a:solidFill>
              <a:schemeClr val="tx1"/>
            </a:solidFill>
            <a:round/>
            <a:headEnd/>
            <a:tailEnd type="triangle" w="med" len="med"/>
          </a:ln>
          <a:effectLst/>
        </p:spPr>
        <p:txBody>
          <a:bodyPr anchor="ctr" wrap="none"/>
          <a:p>
            <a:pPr eaLnBrk="0" fontAlgn="base" hangingPunct="0">
              <a:spcBef>
                <a:spcPct val="0"/>
              </a:spcBef>
              <a:spcAft>
                <a:spcPct val="0"/>
              </a:spcAft>
            </a:pPr>
            <a:endParaRPr sz="2400" lang="en-GB">
              <a:solidFill>
                <a:srgbClr val="FFFFFF"/>
              </a:solidFill>
              <a:latin typeface="Times New Roman" panose="02020603050405020304" pitchFamily="18" charset="0"/>
            </a:endParaRPr>
          </a:p>
        </p:txBody>
      </p:sp>
      <p:sp>
        <p:nvSpPr>
          <p:cNvPr id="1048620" name="Line 25"/>
          <p:cNvSpPr>
            <a:spLocks noChangeShapeType="1"/>
          </p:cNvSpPr>
          <p:nvPr/>
        </p:nvSpPr>
        <p:spPr bwMode="auto">
          <a:xfrm>
            <a:off x="6781800" y="4419600"/>
            <a:ext cx="533400" cy="0"/>
          </a:xfrm>
          <a:prstGeom prst="line"/>
          <a:noFill/>
          <a:ln w="9525">
            <a:solidFill>
              <a:schemeClr val="tx1"/>
            </a:solidFill>
            <a:round/>
            <a:headEnd/>
            <a:tailEnd type="triangle" w="med" len="med"/>
          </a:ln>
          <a:effectLst/>
        </p:spPr>
        <p:txBody>
          <a:bodyPr anchor="ctr" wrap="none"/>
          <a:p>
            <a:pPr eaLnBrk="0" fontAlgn="base" hangingPunct="0">
              <a:spcBef>
                <a:spcPct val="0"/>
              </a:spcBef>
              <a:spcAft>
                <a:spcPct val="0"/>
              </a:spcAft>
            </a:pPr>
            <a:endParaRPr sz="2400" lang="en-GB">
              <a:solidFill>
                <a:srgbClr val="FFFFFF"/>
              </a:solidFill>
              <a:latin typeface="Times New Roman" panose="02020603050405020304" pitchFamily="18" charset="0"/>
            </a:endParaRPr>
          </a:p>
        </p:txBody>
      </p:sp>
      <p:sp>
        <p:nvSpPr>
          <p:cNvPr id="1048621" name="Text Box 26"/>
          <p:cNvSpPr txBox="1">
            <a:spLocks noChangeArrowheads="1"/>
          </p:cNvSpPr>
          <p:nvPr/>
        </p:nvSpPr>
        <p:spPr bwMode="auto">
          <a:xfrm>
            <a:off x="7375525" y="4156075"/>
            <a:ext cx="1325879" cy="447040"/>
          </a:xfrm>
          <a:prstGeom prst="rect"/>
          <a:noFill/>
          <a:ln>
            <a:noFill/>
          </a:ln>
          <a:effectLst/>
        </p:spPr>
        <p:txBody>
          <a:bodyPr wrap="none">
            <a:spAutoFit/>
          </a:bodyPr>
          <a:p>
            <a:pPr eaLnBrk="0" fontAlgn="base" hangingPunct="0">
              <a:spcBef>
                <a:spcPct val="0"/>
              </a:spcBef>
              <a:spcAft>
                <a:spcPct val="0"/>
              </a:spcAft>
            </a:pPr>
            <a:r>
              <a:rPr altLang="en-US" dirty="0" sz="2400" lang="en-US">
                <a:solidFill>
                  <a:srgbClr val="FF0000"/>
                </a:solidFill>
                <a:latin typeface="Times New Roman" panose="02020603050405020304" pitchFamily="18" charset="0"/>
              </a:rPr>
              <a:t>resolves</a:t>
            </a:r>
          </a:p>
        </p:txBody>
      </p:sp>
      <p:sp>
        <p:nvSpPr>
          <p:cNvPr id="1048622" name="Line 27"/>
          <p:cNvSpPr>
            <a:spLocks noChangeShapeType="1"/>
          </p:cNvSpPr>
          <p:nvPr/>
        </p:nvSpPr>
        <p:spPr bwMode="auto">
          <a:xfrm flipH="1">
            <a:off x="3200400" y="838200"/>
            <a:ext cx="2667000" cy="609600"/>
          </a:xfrm>
          <a:prstGeom prst="line"/>
          <a:noFill/>
          <a:ln w="9525">
            <a:solidFill>
              <a:schemeClr val="tx1"/>
            </a:solidFill>
            <a:round/>
            <a:headEnd/>
            <a:tailEnd type="triangle" w="med" len="med"/>
          </a:ln>
          <a:effectLst/>
        </p:spPr>
        <p:txBody>
          <a:bodyPr anchor="ctr" wrap="none"/>
          <a:p>
            <a:pPr eaLnBrk="0" fontAlgn="base" hangingPunct="0">
              <a:spcBef>
                <a:spcPct val="0"/>
              </a:spcBef>
              <a:spcAft>
                <a:spcPct val="0"/>
              </a:spcAft>
            </a:pPr>
            <a:endParaRPr sz="2400" lang="en-GB">
              <a:solidFill>
                <a:srgbClr val="FFFFFF"/>
              </a:solidFill>
              <a:latin typeface="Times New Roman" panose="02020603050405020304" pitchFamily="18" charset="0"/>
            </a:endParaRPr>
          </a:p>
        </p:txBody>
      </p:sp>
      <p:sp>
        <p:nvSpPr>
          <p:cNvPr id="1048623" name="Line 28"/>
          <p:cNvSpPr>
            <a:spLocks noChangeShapeType="1"/>
          </p:cNvSpPr>
          <p:nvPr/>
        </p:nvSpPr>
        <p:spPr bwMode="auto">
          <a:xfrm>
            <a:off x="5867400" y="838200"/>
            <a:ext cx="2362200" cy="609600"/>
          </a:xfrm>
          <a:prstGeom prst="line"/>
          <a:noFill/>
          <a:ln w="9525">
            <a:solidFill>
              <a:schemeClr val="tx1"/>
            </a:solidFill>
            <a:round/>
            <a:headEnd/>
            <a:tailEnd type="triangle" w="med" len="med"/>
          </a:ln>
          <a:effectLst/>
        </p:spPr>
        <p:txBody>
          <a:bodyPr anchor="ctr" wrap="none"/>
          <a:p>
            <a:pPr eaLnBrk="0" fontAlgn="base" hangingPunct="0">
              <a:spcBef>
                <a:spcPct val="0"/>
              </a:spcBef>
              <a:spcAft>
                <a:spcPct val="0"/>
              </a:spcAft>
            </a:pPr>
            <a:endParaRPr sz="2400" lang="en-GB">
              <a:solidFill>
                <a:srgbClr val="FFFFFF"/>
              </a:solidFill>
              <a:latin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24" name="Rectangle 2"/>
          <p:cNvSpPr>
            <a:spLocks noGrp="1" noChangeArrowheads="1"/>
          </p:cNvSpPr>
          <p:nvPr>
            <p:ph type="title"/>
          </p:nvPr>
        </p:nvSpPr>
        <p:spPr/>
        <p:txBody>
          <a:bodyPr/>
          <a:p>
            <a:pPr algn="ctr"/>
            <a:r>
              <a:rPr altLang="en-US" dirty="0" lang="en-US"/>
              <a:t>Chronic Diarrhea</a:t>
            </a:r>
          </a:p>
        </p:txBody>
      </p:sp>
      <p:sp>
        <p:nvSpPr>
          <p:cNvPr id="1048625" name="Rectangle 3"/>
          <p:cNvSpPr>
            <a:spLocks noGrp="1" noChangeArrowheads="1"/>
          </p:cNvSpPr>
          <p:nvPr>
            <p:ph idx="1"/>
          </p:nvPr>
        </p:nvSpPr>
        <p:spPr/>
        <p:txBody>
          <a:bodyPr/>
          <a:p>
            <a:r>
              <a:rPr altLang="en-US" dirty="0" lang="en-US">
                <a:latin typeface="Times New Roman" panose="02020603050405020304" pitchFamily="18" charset="0"/>
                <a:cs typeface="Times New Roman" panose="02020603050405020304" pitchFamily="18" charset="0"/>
              </a:rPr>
              <a:t>At least 3 to 4 weeks duration</a:t>
            </a:r>
          </a:p>
          <a:p>
            <a:pPr indent="0" marL="0">
              <a:buNone/>
            </a:pPr>
            <a:endParaRPr altLang="en-US" dirty="0" lang="en-US">
              <a:latin typeface="Times New Roman" panose="02020603050405020304" pitchFamily="18" charset="0"/>
              <a:cs typeface="Times New Roman" panose="02020603050405020304" pitchFamily="18" charset="0"/>
            </a:endParaRPr>
          </a:p>
          <a:p>
            <a:r>
              <a:rPr altLang="en-US" dirty="0" lang="en-US">
                <a:latin typeface="Times New Roman" panose="02020603050405020304" pitchFamily="18" charset="0"/>
                <a:cs typeface="Times New Roman" panose="02020603050405020304" pitchFamily="18" charset="0"/>
              </a:rPr>
              <a:t>accounts for 30% of patients in GI practices</a:t>
            </a:r>
          </a:p>
          <a:p>
            <a:pPr indent="0" marL="0">
              <a:buNone/>
            </a:pPr>
            <a:endParaRPr altLang="en-US" dirty="0" lang="en-US">
              <a:latin typeface="Times New Roman" panose="02020603050405020304" pitchFamily="18" charset="0"/>
              <a:cs typeface="Times New Roman" panose="02020603050405020304" pitchFamily="18" charset="0"/>
            </a:endParaRPr>
          </a:p>
          <a:p>
            <a:r>
              <a:rPr altLang="en-US" dirty="0" lang="en-US">
                <a:latin typeface="Times New Roman" panose="02020603050405020304" pitchFamily="18" charset="0"/>
                <a:cs typeface="Times New Roman" panose="02020603050405020304" pitchFamily="18" charset="0"/>
              </a:rPr>
              <a:t>Categories</a:t>
            </a:r>
          </a:p>
          <a:p>
            <a:pPr lvl="1"/>
            <a:r>
              <a:rPr altLang="en-US" dirty="0" sz="2800" lang="en-US">
                <a:latin typeface="Times New Roman" panose="02020603050405020304" pitchFamily="18" charset="0"/>
                <a:cs typeface="Times New Roman" panose="02020603050405020304" pitchFamily="18" charset="0"/>
              </a:rPr>
              <a:t>Organic</a:t>
            </a:r>
          </a:p>
          <a:p>
            <a:pPr lvl="2"/>
            <a:r>
              <a:rPr altLang="en-US" dirty="0" sz="2800" lang="en-US" err="1">
                <a:latin typeface="Times New Roman" panose="02020603050405020304" pitchFamily="18" charset="0"/>
                <a:cs typeface="Times New Roman" panose="02020603050405020304" pitchFamily="18" charset="0"/>
              </a:rPr>
              <a:t>malabsorpitive</a:t>
            </a:r>
            <a:r>
              <a:rPr altLang="en-US" dirty="0" sz="2800" lang="en-US">
                <a:latin typeface="Times New Roman" panose="02020603050405020304" pitchFamily="18" charset="0"/>
                <a:cs typeface="Times New Roman" panose="02020603050405020304" pitchFamily="18" charset="0"/>
              </a:rPr>
              <a:t>, secretory, exudative (inflammatory)</a:t>
            </a:r>
          </a:p>
          <a:p>
            <a:pPr lvl="1"/>
            <a:r>
              <a:rPr altLang="en-US" dirty="0" sz="2800" lang="en-US">
                <a:latin typeface="Times New Roman" panose="02020603050405020304" pitchFamily="18" charset="0"/>
                <a:cs typeface="Times New Roman" panose="02020603050405020304" pitchFamily="18" charset="0"/>
              </a:rPr>
              <a:t>Functional</a:t>
            </a:r>
          </a:p>
          <a:p>
            <a:endParaRPr altLang="en-US"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26" name="Title 1"/>
          <p:cNvSpPr>
            <a:spLocks noGrp="1"/>
          </p:cNvSpPr>
          <p:nvPr>
            <p:ph type="title"/>
          </p:nvPr>
        </p:nvSpPr>
        <p:spPr/>
        <p:txBody>
          <a:bodyPr/>
          <a:p>
            <a:pPr algn="ctr"/>
            <a:r>
              <a:rPr dirty="0" lang="en-GB">
                <a:effectLst/>
                <a:latin typeface="Times New Roman" panose="02020603050405020304" pitchFamily="18" charset="0"/>
                <a:cs typeface="Times New Roman" panose="02020603050405020304" pitchFamily="18" charset="0"/>
              </a:rPr>
              <a:t>TYPES OF DIARRHOEA</a:t>
            </a:r>
            <a:endParaRPr dirty="0" lang="en-GB">
              <a:latin typeface="Times New Roman" panose="02020603050405020304" pitchFamily="18" charset="0"/>
              <a:cs typeface="Times New Roman" panose="02020603050405020304" pitchFamily="18" charset="0"/>
            </a:endParaRPr>
          </a:p>
        </p:txBody>
      </p:sp>
      <p:sp>
        <p:nvSpPr>
          <p:cNvPr id="1048627" name="Content Placeholder 2"/>
          <p:cNvSpPr>
            <a:spLocks noGrp="1"/>
          </p:cNvSpPr>
          <p:nvPr>
            <p:ph idx="1"/>
          </p:nvPr>
        </p:nvSpPr>
        <p:spPr>
          <a:xfrm>
            <a:off x="838200" y="1839273"/>
            <a:ext cx="10515600" cy="4425050"/>
          </a:xfrm>
        </p:spPr>
        <p:txBody>
          <a:bodyPr>
            <a:normAutofit/>
          </a:bodyPr>
          <a:p>
            <a:pPr indent="0" marL="0">
              <a:buNone/>
            </a:pPr>
            <a:r>
              <a:rPr dirty="0" lang="en-GB">
                <a:solidFill>
                  <a:srgbClr val="FF0000"/>
                </a:solidFill>
                <a:effectLst/>
                <a:latin typeface="Times New Roman" panose="02020603050405020304" pitchFamily="18" charset="0"/>
                <a:cs typeface="Times New Roman" panose="02020603050405020304" pitchFamily="18" charset="0"/>
              </a:rPr>
              <a:t>SECRETORY DIARRHOEA:</a:t>
            </a:r>
            <a:br>
              <a:rPr dirty="0" lang="en-GB">
                <a:solidFill>
                  <a:srgbClr val="FF0000"/>
                </a:solidFill>
                <a:latin typeface="Times New Roman" panose="02020603050405020304" pitchFamily="18" charset="0"/>
                <a:cs typeface="Times New Roman" panose="02020603050405020304" pitchFamily="18" charset="0"/>
              </a:rPr>
            </a:br>
            <a:r>
              <a:rPr dirty="0" lang="en-GB">
                <a:effectLst/>
                <a:latin typeface="Times New Roman" panose="02020603050405020304" pitchFamily="18" charset="0"/>
                <a:cs typeface="Times New Roman" panose="02020603050405020304" pitchFamily="18" charset="0"/>
              </a:rPr>
              <a:t>When intestinal wall looses its functional integrity or gets</a:t>
            </a:r>
          </a:p>
          <a:p>
            <a:pPr indent="0" marL="0">
              <a:buNone/>
            </a:pPr>
            <a:r>
              <a:rPr dirty="0" lang="en-GB">
                <a:effectLst/>
                <a:latin typeface="Times New Roman" panose="02020603050405020304" pitchFamily="18" charset="0"/>
                <a:cs typeface="Times New Roman" panose="02020603050405020304" pitchFamily="18" charset="0"/>
              </a:rPr>
              <a:t>damaged resulting in an increased secretion of electrolytes into the intestinal tract.</a:t>
            </a:r>
          </a:p>
          <a:p>
            <a:pPr indent="0" marL="0">
              <a:buNone/>
            </a:pPr>
            <a:endParaRPr dirty="0" lang="en-GB">
              <a:effectLst/>
              <a:latin typeface="Times New Roman" panose="02020603050405020304" pitchFamily="18" charset="0"/>
              <a:cs typeface="Times New Roman" panose="02020603050405020304" pitchFamily="18" charset="0"/>
            </a:endParaRPr>
          </a:p>
          <a:p>
            <a:pPr indent="0" marL="0">
              <a:buNone/>
            </a:pPr>
            <a:r>
              <a:rPr dirty="0" lang="en-GB">
                <a:effectLst/>
                <a:latin typeface="Times New Roman" panose="02020603050405020304" pitchFamily="18" charset="0"/>
                <a:cs typeface="Times New Roman" panose="02020603050405020304" pitchFamily="18" charset="0"/>
              </a:rPr>
              <a:t>It could be due to bacterial infection(</a:t>
            </a:r>
            <a:r>
              <a:rPr dirty="0" lang="en-GB" err="1">
                <a:effectLst/>
                <a:latin typeface="Times New Roman" panose="02020603050405020304" pitchFamily="18" charset="0"/>
                <a:cs typeface="Times New Roman" panose="02020603050405020304" pitchFamily="18" charset="0"/>
              </a:rPr>
              <a:t>shigella,salmonella</a:t>
            </a:r>
            <a:r>
              <a:rPr dirty="0" lang="en-GB">
                <a:effectLst/>
                <a:latin typeface="Times New Roman" panose="02020603050405020304" pitchFamily="18" charset="0"/>
                <a:cs typeface="Times New Roman" panose="02020603050405020304" pitchFamily="18" charset="0"/>
              </a:rPr>
              <a:t>),bacterial </a:t>
            </a:r>
            <a:br>
              <a:rPr dirty="0" lang="en-GB">
                <a:latin typeface="Times New Roman" panose="02020603050405020304" pitchFamily="18" charset="0"/>
                <a:cs typeface="Times New Roman" panose="02020603050405020304" pitchFamily="18" charset="0"/>
              </a:rPr>
            </a:br>
            <a:r>
              <a:rPr dirty="0" lang="en-GB">
                <a:effectLst/>
                <a:latin typeface="Times New Roman" panose="02020603050405020304" pitchFamily="18" charset="0"/>
                <a:cs typeface="Times New Roman" panose="02020603050405020304" pitchFamily="18" charset="0"/>
              </a:rPr>
              <a:t>endotoxins (from </a:t>
            </a:r>
            <a:r>
              <a:rPr dirty="0" lang="en-GB" err="1">
                <a:effectLst/>
                <a:latin typeface="Times New Roman" panose="02020603050405020304" pitchFamily="18" charset="0"/>
                <a:cs typeface="Times New Roman" panose="02020603050405020304" pitchFamily="18" charset="0"/>
              </a:rPr>
              <a:t>E.coli,vibrio</a:t>
            </a:r>
            <a:r>
              <a:rPr dirty="0" lang="en-GB">
                <a:effectLst/>
                <a:latin typeface="Times New Roman" panose="02020603050405020304" pitchFamily="18" charset="0"/>
                <a:cs typeface="Times New Roman" panose="02020603050405020304" pitchFamily="18" charset="0"/>
              </a:rPr>
              <a:t> cholerae),viral infections(rota virus), or underlying pathology(inflammatory bowel disease),due </a:t>
            </a:r>
            <a:br>
              <a:rPr dirty="0" lang="en-GB">
                <a:latin typeface="Times New Roman" panose="02020603050405020304" pitchFamily="18" charset="0"/>
                <a:cs typeface="Times New Roman" panose="02020603050405020304" pitchFamily="18" charset="0"/>
              </a:rPr>
            </a:br>
            <a:r>
              <a:rPr dirty="0" lang="en-GB">
                <a:effectLst/>
                <a:latin typeface="Times New Roman" panose="02020603050405020304" pitchFamily="18" charset="0"/>
                <a:cs typeface="Times New Roman" panose="02020603050405020304" pitchFamily="18" charset="0"/>
              </a:rPr>
              <a:t>to side effects of drugs(antibiotics).</a:t>
            </a:r>
            <a:endParaRPr dirty="0" lang="en-GB">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28" name="Title 1"/>
          <p:cNvSpPr>
            <a:spLocks noGrp="1"/>
          </p:cNvSpPr>
          <p:nvPr>
            <p:ph type="title"/>
          </p:nvPr>
        </p:nvSpPr>
        <p:spPr/>
        <p:txBody>
          <a:bodyPr/>
          <a:p>
            <a:pPr algn="ctr"/>
            <a:r>
              <a:rPr dirty="0" lang="en-GB">
                <a:effectLst/>
                <a:latin typeface="Times New Roman" panose="02020603050405020304" pitchFamily="18" charset="0"/>
                <a:cs typeface="Times New Roman" panose="02020603050405020304" pitchFamily="18" charset="0"/>
              </a:rPr>
              <a:t>TYPES OF DIARRHOEA</a:t>
            </a:r>
            <a:endParaRPr dirty="0" lang="en-GB">
              <a:latin typeface="Times New Roman" panose="02020603050405020304" pitchFamily="18" charset="0"/>
              <a:cs typeface="Times New Roman" panose="02020603050405020304" pitchFamily="18" charset="0"/>
            </a:endParaRPr>
          </a:p>
        </p:txBody>
      </p:sp>
      <p:sp>
        <p:nvSpPr>
          <p:cNvPr id="1048629" name="Content Placeholder 2"/>
          <p:cNvSpPr>
            <a:spLocks noGrp="1"/>
          </p:cNvSpPr>
          <p:nvPr>
            <p:ph idx="1"/>
          </p:nvPr>
        </p:nvSpPr>
        <p:spPr>
          <a:xfrm>
            <a:off x="838200" y="1825625"/>
            <a:ext cx="10515600" cy="4425050"/>
          </a:xfrm>
        </p:spPr>
        <p:txBody>
          <a:bodyPr>
            <a:normAutofit/>
          </a:bodyPr>
          <a:p>
            <a:pPr indent="0" marL="0">
              <a:buNone/>
            </a:pPr>
            <a:r>
              <a:rPr dirty="0" lang="en-GB">
                <a:solidFill>
                  <a:srgbClr val="FF0000"/>
                </a:solidFill>
                <a:effectLst/>
                <a:latin typeface="Times New Roman" panose="02020603050405020304" pitchFamily="18" charset="0"/>
                <a:cs typeface="Times New Roman" panose="02020603050405020304" pitchFamily="18" charset="0"/>
              </a:rPr>
              <a:t>MOTILITY DISORDER DIARRHOEA:</a:t>
            </a:r>
            <a:br>
              <a:rPr dirty="0" lang="en-GB">
                <a:solidFill>
                  <a:srgbClr val="FF0000"/>
                </a:solidFill>
                <a:latin typeface="Times New Roman" panose="02020603050405020304" pitchFamily="18" charset="0"/>
                <a:cs typeface="Times New Roman" panose="02020603050405020304" pitchFamily="18" charset="0"/>
              </a:rPr>
            </a:br>
            <a:endParaRPr dirty="0" lang="en-GB">
              <a:solidFill>
                <a:srgbClr val="FF0000"/>
              </a:solidFill>
              <a:latin typeface="Times New Roman" panose="02020603050405020304" pitchFamily="18" charset="0"/>
              <a:cs typeface="Times New Roman" panose="02020603050405020304" pitchFamily="18" charset="0"/>
            </a:endParaRPr>
          </a:p>
          <a:p>
            <a:pPr algn="just" indent="0" marL="0">
              <a:buNone/>
            </a:pPr>
            <a:r>
              <a:rPr dirty="0" lang="en-GB">
                <a:effectLst/>
                <a:latin typeface="Times New Roman" panose="02020603050405020304" pitchFamily="18" charset="0"/>
                <a:cs typeface="Times New Roman" panose="02020603050405020304" pitchFamily="18" charset="0"/>
              </a:rPr>
              <a:t>Increased motility ↓ the contact period of the faecal mass with the intestinal wall, so that lesser amount of water is absorbed back </a:t>
            </a:r>
            <a:br>
              <a:rPr dirty="0" lang="en-GB">
                <a:latin typeface="Times New Roman" panose="02020603050405020304" pitchFamily="18" charset="0"/>
                <a:cs typeface="Times New Roman" panose="02020603050405020304" pitchFamily="18" charset="0"/>
              </a:rPr>
            </a:br>
            <a:r>
              <a:rPr dirty="0" lang="en-GB">
                <a:effectLst/>
                <a:latin typeface="Times New Roman" panose="02020603050405020304" pitchFamily="18" charset="0"/>
                <a:cs typeface="Times New Roman" panose="02020603050405020304" pitchFamily="18" charset="0"/>
              </a:rPr>
              <a:t>from the faeces. </a:t>
            </a:r>
            <a:r>
              <a:rPr dirty="0" lang="en-GB" err="1">
                <a:latin typeface="Times New Roman" panose="02020603050405020304" pitchFamily="18" charset="0"/>
                <a:cs typeface="Times New Roman" panose="02020603050405020304" pitchFamily="18" charset="0"/>
              </a:rPr>
              <a:t>e</a:t>
            </a:r>
            <a:r>
              <a:rPr dirty="0" lang="en-GB" err="1">
                <a:effectLst/>
                <a:latin typeface="Times New Roman" panose="02020603050405020304" pitchFamily="18" charset="0"/>
                <a:cs typeface="Times New Roman" panose="02020603050405020304" pitchFamily="18" charset="0"/>
              </a:rPr>
              <a:t>g</a:t>
            </a:r>
            <a:r>
              <a:rPr dirty="0" lang="en-GB">
                <a:effectLst/>
                <a:latin typeface="Times New Roman" panose="02020603050405020304" pitchFamily="18" charset="0"/>
                <a:cs typeface="Times New Roman" panose="02020603050405020304" pitchFamily="18" charset="0"/>
              </a:rPr>
              <a:t>: Irritable bowel syndrome</a:t>
            </a:r>
            <a:endParaRPr dirty="0" lang="en-GB">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FAROUK OLADOJA</dc:creator>
  <cp:lastModifiedBy>FAROUK OLADOJA</cp:lastModifiedBy>
  <dcterms:created xsi:type="dcterms:W3CDTF">2021-09-22T08:44:55Z</dcterms:created>
  <dcterms:modified xsi:type="dcterms:W3CDTF">2021-10-15T13:34:16Z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a9c5302b82584fafabf0836cb3f8267a</vt:lpwstr>
  </property>
</Properties>
</file>