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xml" ContentType="application/vnd.openxmlformats-officedocument.presentationml.notes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 id="2147483673" r:id="rId2"/>
  </p:sldMasterIdLst>
  <p:notesMasterIdLst>
    <p:notesMasterId r:id="rId3"/>
  </p:notesMasterIdLst>
  <p:sldIdLst>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2" d="100"/>
          <a:sy n="72" d="100"/>
        </p:scale>
        <p:origin x="660"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tableStyles" Target="tableStyle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5" name=""/>
        <p:cNvGrpSpPr/>
        <p:nvPr/>
      </p:nvGrpSpPr>
      <p:grpSpPr>
        <a:xfrm>
          <a:off x="0" y="0"/>
          <a:ext cx="0" cy="0"/>
          <a:chOff x="0" y="0"/>
          <a:chExt cx="0" cy="0"/>
        </a:xfrm>
      </p:grpSpPr>
      <p:sp>
        <p:nvSpPr>
          <p:cNvPr id="104878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GB"/>
          </a:p>
        </p:txBody>
      </p:sp>
      <p:sp>
        <p:nvSpPr>
          <p:cNvPr id="104878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8BAAC14-6A0D-4063-B732-D4D2C057BD9A}" type="datetimeFigureOut">
              <a:rPr lang="en-GB" smtClean="0"/>
              <a:t>21/09/2021</a:t>
            </a:fld>
            <a:endParaRPr lang="en-GB"/>
          </a:p>
        </p:txBody>
      </p:sp>
      <p:sp>
        <p:nvSpPr>
          <p:cNvPr id="104878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GB"/>
          </a:p>
        </p:txBody>
      </p:sp>
      <p:sp>
        <p:nvSpPr>
          <p:cNvPr id="104878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9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GB"/>
          </a:p>
        </p:txBody>
      </p:sp>
      <p:sp>
        <p:nvSpPr>
          <p:cNvPr id="104879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4EA79CC0-ABED-4796-923F-C55A609928D5}" type="slidenum">
              <a:rPr lang="en-GB" smtClean="0"/>
              <a:t>‹#›</a:t>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3" name="Rectangle 7"/>
          <p:cNvSpPr>
            <a:spLocks noGrp="1" noChangeArrowheads="1"/>
          </p:cNvSpPr>
          <p:nvPr>
            <p:ph type="sldNum" sz="quarter" idx="5"/>
          </p:nvPr>
        </p:nvSpPr>
        <p:spPr>
          <a:noFill/>
        </p:spPr>
        <p:txBody>
          <a:bodyPr/>
          <a:lstStyle>
            <a:lvl1pPr eaLnBrk="0" hangingPunct="0">
              <a:defRPr sz="2400">
                <a:solidFill>
                  <a:schemeClr val="tx1"/>
                </a:solidFill>
                <a:latin typeface="Times" panose="02020603050405020304" pitchFamily="18" charset="0"/>
              </a:defRPr>
            </a:lvl1pPr>
            <a:lvl2pPr eaLnBrk="0" hangingPunct="0" indent="-285750" marL="742950">
              <a:defRPr sz="2400">
                <a:solidFill>
                  <a:schemeClr val="tx1"/>
                </a:solidFill>
                <a:latin typeface="Times" panose="02020603050405020304" pitchFamily="18" charset="0"/>
              </a:defRPr>
            </a:lvl2pPr>
            <a:lvl3pPr eaLnBrk="0" hangingPunct="0" indent="-228600" marL="1143000">
              <a:defRPr sz="2400">
                <a:solidFill>
                  <a:schemeClr val="tx1"/>
                </a:solidFill>
                <a:latin typeface="Times" panose="02020603050405020304" pitchFamily="18" charset="0"/>
              </a:defRPr>
            </a:lvl3pPr>
            <a:lvl4pPr eaLnBrk="0" hangingPunct="0" indent="-228600" marL="1600200">
              <a:defRPr sz="2400">
                <a:solidFill>
                  <a:schemeClr val="tx1"/>
                </a:solidFill>
                <a:latin typeface="Times" panose="02020603050405020304" pitchFamily="18" charset="0"/>
              </a:defRPr>
            </a:lvl4pPr>
            <a:lvl5pPr eaLnBrk="0" hangingPunct="0" indent="-228600" marL="2057400">
              <a:defRPr sz="2400">
                <a:solidFill>
                  <a:schemeClr val="tx1"/>
                </a:solidFill>
                <a:latin typeface="Times" panose="02020603050405020304" pitchFamily="18" charset="0"/>
              </a:defRPr>
            </a:lvl5pPr>
            <a:lvl6pPr eaLnBrk="0" fontAlgn="base" hangingPunct="0" indent="-228600" marL="2514600">
              <a:spcBef>
                <a:spcPct val="0"/>
              </a:spcBef>
              <a:spcAft>
                <a:spcPct val="0"/>
              </a:spcAft>
              <a:defRPr sz="2400">
                <a:solidFill>
                  <a:schemeClr val="tx1"/>
                </a:solidFill>
                <a:latin typeface="Times" panose="02020603050405020304" pitchFamily="18" charset="0"/>
              </a:defRPr>
            </a:lvl6pPr>
            <a:lvl7pPr eaLnBrk="0" fontAlgn="base" hangingPunct="0" indent="-228600" marL="2971800">
              <a:spcBef>
                <a:spcPct val="0"/>
              </a:spcBef>
              <a:spcAft>
                <a:spcPct val="0"/>
              </a:spcAft>
              <a:defRPr sz="2400">
                <a:solidFill>
                  <a:schemeClr val="tx1"/>
                </a:solidFill>
                <a:latin typeface="Times" panose="02020603050405020304" pitchFamily="18" charset="0"/>
              </a:defRPr>
            </a:lvl7pPr>
            <a:lvl8pPr eaLnBrk="0" fontAlgn="base" hangingPunct="0" indent="-228600" marL="3429000">
              <a:spcBef>
                <a:spcPct val="0"/>
              </a:spcBef>
              <a:spcAft>
                <a:spcPct val="0"/>
              </a:spcAft>
              <a:defRPr sz="2400">
                <a:solidFill>
                  <a:schemeClr val="tx1"/>
                </a:solidFill>
                <a:latin typeface="Times" panose="02020603050405020304" pitchFamily="18" charset="0"/>
              </a:defRPr>
            </a:lvl8pPr>
            <a:lvl9pPr eaLnBrk="0" fontAlgn="base" hangingPunct="0" indent="-228600" marL="3886200">
              <a:spcBef>
                <a:spcPct val="0"/>
              </a:spcBef>
              <a:spcAft>
                <a:spcPct val="0"/>
              </a:spcAft>
              <a:defRPr sz="2400">
                <a:solidFill>
                  <a:schemeClr val="tx1"/>
                </a:solidFill>
                <a:latin typeface="Times" panose="02020603050405020304" pitchFamily="18" charset="0"/>
              </a:defRPr>
            </a:lvl9pPr>
          </a:lstStyle>
          <a:p>
            <a:pPr algn="r" defTabSz="914400" eaLnBrk="0" fontAlgn="base" hangingPunct="0" indent="0" latinLnBrk="0" lvl="0" marL="0" marR="0" rtl="0">
              <a:lnSpc>
                <a:spcPct val="100000"/>
              </a:lnSpc>
              <a:spcBef>
                <a:spcPct val="0"/>
              </a:spcBef>
              <a:spcAft>
                <a:spcPct val="0"/>
              </a:spcAft>
              <a:buClrTx/>
              <a:buSzTx/>
              <a:buFontTx/>
              <a:buNone/>
            </a:pPr>
            <a:fld id="{BEFEBE5F-D462-4BF1-9B44-D8088407CD33}" type="slidenum">
              <a:rPr altLang="en-US" baseline="0" b="0" cap="none" sz="1200" i="0" kern="1200" kumimoji="0" lang="en-US" noProof="0" normalizeH="0" spc="0" strike="noStrike" u="none">
                <a:ln>
                  <a:noFill/>
                </a:ln>
                <a:solidFill>
                  <a:srgbClr val="000000"/>
                </a:solidFill>
                <a:effectLst/>
                <a:uLnTx/>
                <a:uFillTx/>
                <a:latin typeface="Times" panose="02020603050405020304" pitchFamily="18" charset="0"/>
                <a:ea typeface="+mn-ea"/>
                <a:cs typeface="+mn-cs"/>
              </a:rPr>
              <a:pPr algn="r" defTabSz="914400" eaLnBrk="0" fontAlgn="base" hangingPunct="0" indent="0" latinLnBrk="0" lvl="0" marL="0" marR="0" rtl="0">
                <a:lnSpc>
                  <a:spcPct val="100000"/>
                </a:lnSpc>
                <a:spcBef>
                  <a:spcPct val="0"/>
                </a:spcBef>
                <a:spcAft>
                  <a:spcPct val="0"/>
                </a:spcAft>
                <a:buClrTx/>
                <a:buSzTx/>
                <a:buFontTx/>
                <a:buNone/>
              </a:pPr>
              <a:t>35</a:t>
            </a:fld>
            <a:endParaRPr altLang="en-US" baseline="0" b="0" cap="none" sz="1200" i="0" kern="1200" kumimoji="0" lang="en-US" noProof="0" normalizeH="0" spc="0" strike="noStrike" u="none">
              <a:ln>
                <a:noFill/>
              </a:ln>
              <a:solidFill>
                <a:srgbClr val="000000"/>
              </a:solidFill>
              <a:effectLst/>
              <a:uLnTx/>
              <a:uFillTx/>
              <a:latin typeface="Times" panose="02020603050405020304" pitchFamily="18" charset="0"/>
              <a:ea typeface="+mn-ea"/>
              <a:cs typeface="+mn-cs"/>
            </a:endParaRPr>
          </a:p>
        </p:txBody>
      </p:sp>
      <p:sp>
        <p:nvSpPr>
          <p:cNvPr id="1048674" name="Rectangle 2"/>
          <p:cNvSpPr>
            <a:spLocks noChangeAspect="1" noRot="1" noGrp="1" noChangeArrowheads="1" noTextEdit="1"/>
          </p:cNvSpPr>
          <p:nvPr>
            <p:ph type="sldImg"/>
          </p:nvPr>
        </p:nvSpPr>
        <p:spPr/>
      </p:sp>
      <p:sp>
        <p:nvSpPr>
          <p:cNvPr id="1048675" name="Rectangle 3"/>
          <p:cNvSpPr>
            <a:spLocks noGrp="1" noChangeArrowheads="1"/>
          </p:cNvSpPr>
          <p:nvPr>
            <p:ph type="body" idx="1"/>
          </p:nvPr>
        </p:nvSpPr>
        <p:spPr>
          <a:noFill/>
        </p:spPr>
        <p:txBody>
          <a:bodyPr/>
          <a:p>
            <a:pPr eaLnBrk="1" hangingPunct="1"/>
            <a:endParaRPr altLang="en-US" 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GB"/>
          </a:p>
        </p:txBody>
      </p:sp>
      <p:sp>
        <p:nvSpPr>
          <p:cNvPr id="1048583" name="Date Placeholder 3"/>
          <p:cNvSpPr>
            <a:spLocks noGrp="1"/>
          </p:cNvSpPr>
          <p:nvPr>
            <p:ph type="dt" sz="half" idx="10"/>
          </p:nvPr>
        </p:nvSpPr>
        <p:spPr/>
        <p:txBody>
          <a:bodyPr/>
          <a:p>
            <a:fld id="{7BAA3F03-319A-4DBB-A874-2BD8C79D1F45}" type="datetimeFigureOut">
              <a:rPr lang="en-GB" smtClean="0"/>
              <a:t>21/09/2021</a:t>
            </a:fld>
            <a:endParaRPr lang="en-GB"/>
          </a:p>
        </p:txBody>
      </p:sp>
      <p:sp>
        <p:nvSpPr>
          <p:cNvPr id="1048584" name="Footer Placeholder 4"/>
          <p:cNvSpPr>
            <a:spLocks noGrp="1"/>
          </p:cNvSpPr>
          <p:nvPr>
            <p:ph type="ftr" sz="quarter" idx="11"/>
          </p:nvPr>
        </p:nvSpPr>
        <p:spPr/>
        <p:txBody>
          <a:bodyPr/>
          <a:p>
            <a:endParaRPr lang="en-GB"/>
          </a:p>
        </p:txBody>
      </p:sp>
      <p:sp>
        <p:nvSpPr>
          <p:cNvPr id="1048585" name="Slide Number Placeholder 5"/>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0" name=""/>
        <p:cNvGrpSpPr/>
        <p:nvPr/>
      </p:nvGrpSpPr>
      <p:grpSpPr>
        <a:xfrm>
          <a:off x="0" y="0"/>
          <a:ext cx="0" cy="0"/>
          <a:chOff x="0" y="0"/>
          <a:chExt cx="0" cy="0"/>
        </a:xfrm>
      </p:grpSpPr>
      <p:sp>
        <p:nvSpPr>
          <p:cNvPr id="1048756" name="Title 1"/>
          <p:cNvSpPr>
            <a:spLocks noGrp="1"/>
          </p:cNvSpPr>
          <p:nvPr>
            <p:ph type="title"/>
          </p:nvPr>
        </p:nvSpPr>
        <p:spPr/>
        <p:txBody>
          <a:bodyPr/>
          <a:p>
            <a:r>
              <a:rPr lang="en-US"/>
              <a:t>Click to edit Master title style</a:t>
            </a:r>
            <a:endParaRPr lang="en-GB"/>
          </a:p>
        </p:txBody>
      </p:sp>
      <p:sp>
        <p:nvSpPr>
          <p:cNvPr id="10487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58" name="Date Placeholder 3"/>
          <p:cNvSpPr>
            <a:spLocks noGrp="1"/>
          </p:cNvSpPr>
          <p:nvPr>
            <p:ph type="dt" sz="half" idx="10"/>
          </p:nvPr>
        </p:nvSpPr>
        <p:spPr/>
        <p:txBody>
          <a:bodyPr/>
          <a:p>
            <a:fld id="{7BAA3F03-319A-4DBB-A874-2BD8C79D1F45}" type="datetimeFigureOut">
              <a:rPr lang="en-GB" smtClean="0"/>
              <a:t>21/09/2021</a:t>
            </a:fld>
            <a:endParaRPr lang="en-GB"/>
          </a:p>
        </p:txBody>
      </p:sp>
      <p:sp>
        <p:nvSpPr>
          <p:cNvPr id="1048759" name="Footer Placeholder 4"/>
          <p:cNvSpPr>
            <a:spLocks noGrp="1"/>
          </p:cNvSpPr>
          <p:nvPr>
            <p:ph type="ftr" sz="quarter" idx="11"/>
          </p:nvPr>
        </p:nvSpPr>
        <p:spPr/>
        <p:txBody>
          <a:bodyPr/>
          <a:p>
            <a:endParaRPr lang="en-GB"/>
          </a:p>
        </p:txBody>
      </p:sp>
      <p:sp>
        <p:nvSpPr>
          <p:cNvPr id="1048760" name="Slide Number Placeholder 5"/>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8" name=""/>
        <p:cNvGrpSpPr/>
        <p:nvPr/>
      </p:nvGrpSpPr>
      <p:grpSpPr>
        <a:xfrm>
          <a:off x="0" y="0"/>
          <a:ext cx="0" cy="0"/>
          <a:chOff x="0" y="0"/>
          <a:chExt cx="0" cy="0"/>
        </a:xfrm>
      </p:grpSpPr>
      <p:sp>
        <p:nvSpPr>
          <p:cNvPr id="1048745" name="Vertical Title 1"/>
          <p:cNvSpPr>
            <a:spLocks noGrp="1"/>
          </p:cNvSpPr>
          <p:nvPr>
            <p:ph type="title" orient="vert"/>
          </p:nvPr>
        </p:nvSpPr>
        <p:spPr>
          <a:xfrm>
            <a:off x="8724900" y="365125"/>
            <a:ext cx="2628900" cy="5811838"/>
          </a:xfrm>
        </p:spPr>
        <p:txBody>
          <a:bodyPr vert="eaVert"/>
          <a:p>
            <a:r>
              <a:rPr lang="en-US"/>
              <a:t>Click to edit Master title style</a:t>
            </a:r>
            <a:endParaRPr lang="en-GB"/>
          </a:p>
        </p:txBody>
      </p:sp>
      <p:sp>
        <p:nvSpPr>
          <p:cNvPr id="1048746"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47" name="Date Placeholder 3"/>
          <p:cNvSpPr>
            <a:spLocks noGrp="1"/>
          </p:cNvSpPr>
          <p:nvPr>
            <p:ph type="dt" sz="half" idx="10"/>
          </p:nvPr>
        </p:nvSpPr>
        <p:spPr/>
        <p:txBody>
          <a:bodyPr/>
          <a:p>
            <a:fld id="{7BAA3F03-319A-4DBB-A874-2BD8C79D1F45}" type="datetimeFigureOut">
              <a:rPr lang="en-GB" smtClean="0"/>
              <a:t>21/09/2021</a:t>
            </a:fld>
            <a:endParaRPr lang="en-GB"/>
          </a:p>
        </p:txBody>
      </p:sp>
      <p:sp>
        <p:nvSpPr>
          <p:cNvPr id="1048748" name="Footer Placeholder 4"/>
          <p:cNvSpPr>
            <a:spLocks noGrp="1"/>
          </p:cNvSpPr>
          <p:nvPr>
            <p:ph type="ftr" sz="quarter" idx="11"/>
          </p:nvPr>
        </p:nvSpPr>
        <p:spPr/>
        <p:txBody>
          <a:bodyPr/>
          <a:p>
            <a:endParaRPr lang="en-GB"/>
          </a:p>
        </p:txBody>
      </p:sp>
      <p:sp>
        <p:nvSpPr>
          <p:cNvPr id="1048749" name="Slide Number Placeholder 5"/>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8" name=""/>
        <p:cNvGrpSpPr/>
        <p:nvPr/>
      </p:nvGrpSpPr>
      <p:grpSpPr>
        <a:xfrm>
          <a:off x="0" y="0"/>
          <a:ext cx="0" cy="0"/>
          <a:chOff x="0" y="0"/>
          <a:chExt cx="0" cy="0"/>
        </a:xfrm>
      </p:grpSpPr>
      <p:sp>
        <p:nvSpPr>
          <p:cNvPr id="1048691" name="Title 1"/>
          <p:cNvSpPr>
            <a:spLocks noGrp="1"/>
          </p:cNvSpPr>
          <p:nvPr>
            <p:ph type="ctrTitle"/>
          </p:nvPr>
        </p:nvSpPr>
        <p:spPr>
          <a:xfrm>
            <a:off x="914400" y="2130426"/>
            <a:ext cx="10363200" cy="1470025"/>
          </a:xfrm>
        </p:spPr>
        <p:txBody>
          <a:bodyPr/>
          <a:p>
            <a:r>
              <a:rPr lang="en-US"/>
              <a:t>Click to edit Master title style</a:t>
            </a:r>
          </a:p>
        </p:txBody>
      </p:sp>
      <p:sp>
        <p:nvSpPr>
          <p:cNvPr id="104869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93" name="Date Placeholder 3"/>
          <p:cNvSpPr>
            <a:spLocks noGrp="1"/>
          </p:cNvSpPr>
          <p:nvPr>
            <p:ph type="dt" sz="half" idx="10"/>
          </p:nvPr>
        </p:nvSpPr>
        <p:spPr/>
        <p:txBody>
          <a:bodyPr/>
          <a:p>
            <a:endParaRPr lang="en-US"/>
          </a:p>
        </p:txBody>
      </p:sp>
      <p:sp>
        <p:nvSpPr>
          <p:cNvPr id="1048694" name="Footer Placeholder 4"/>
          <p:cNvSpPr>
            <a:spLocks noGrp="1"/>
          </p:cNvSpPr>
          <p:nvPr>
            <p:ph type="ftr" sz="quarter" idx="11"/>
          </p:nvPr>
        </p:nvSpPr>
        <p:spPr/>
        <p:txBody>
          <a:bodyPr/>
          <a:p>
            <a:endParaRPr lang="en-US"/>
          </a:p>
        </p:txBody>
      </p:sp>
      <p:sp>
        <p:nvSpPr>
          <p:cNvPr id="1048695" name="Slide Number Placeholder 5"/>
          <p:cNvSpPr>
            <a:spLocks noGrp="1"/>
          </p:cNvSpPr>
          <p:nvPr>
            <p:ph type="sldNum" sz="quarter" idx="12"/>
          </p:nvPr>
        </p:nvSpPr>
        <p:spPr/>
        <p:txBody>
          <a:bodyPr/>
          <a:p>
            <a:fld id="{F371BC58-DCAC-415D-AD90-5557D1404336}" type="slidenum">
              <a:rPr altLang="en-US" lang="en-US"/>
              <a:t>‹#›</a:t>
            </a:fld>
            <a:endParaRPr altLang="en-US"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2"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p>
        </p:txBody>
      </p:sp>
      <p:sp>
        <p:nvSpPr>
          <p:cNvPr id="104863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p>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F72B6CE7-7E26-4E1D-8651-44EC41168D16}" type="slidenum">
              <a:rPr altLang="en-US" lang="en-US"/>
              <a:t>‹#›</a:t>
            </a:fld>
            <a:endParaRPr altLang="en-US"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3" name=""/>
        <p:cNvGrpSpPr/>
        <p:nvPr/>
      </p:nvGrpSpPr>
      <p:grpSpPr>
        <a:xfrm>
          <a:off x="0" y="0"/>
          <a:ext cx="0" cy="0"/>
          <a:chOff x="0" y="0"/>
          <a:chExt cx="0" cy="0"/>
        </a:xfrm>
      </p:grpSpPr>
      <p:sp>
        <p:nvSpPr>
          <p:cNvPr id="1048718"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719"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0" name="Date Placeholder 3"/>
          <p:cNvSpPr>
            <a:spLocks noGrp="1"/>
          </p:cNvSpPr>
          <p:nvPr>
            <p:ph type="dt" sz="half" idx="10"/>
          </p:nvPr>
        </p:nvSpPr>
        <p:spPr/>
        <p:txBody>
          <a:bodyPr/>
          <a:p>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fld id="{4BA79097-2443-46BE-A7E6-C54602BF29B7}" type="slidenum">
              <a:rPr altLang="en-US" lang="en-US"/>
              <a:t>‹#›</a:t>
            </a:fld>
            <a:endParaRPr altLang="en-US"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2" name=""/>
        <p:cNvGrpSpPr/>
        <p:nvPr/>
      </p:nvGrpSpPr>
      <p:grpSpPr>
        <a:xfrm>
          <a:off x="0" y="0"/>
          <a:ext cx="0" cy="0"/>
          <a:chOff x="0" y="0"/>
          <a:chExt cx="0" cy="0"/>
        </a:xfrm>
      </p:grpSpPr>
      <p:sp>
        <p:nvSpPr>
          <p:cNvPr id="1048712" name="Title 1"/>
          <p:cNvSpPr>
            <a:spLocks noGrp="1"/>
          </p:cNvSpPr>
          <p:nvPr>
            <p:ph type="title"/>
          </p:nvPr>
        </p:nvSpPr>
        <p:spPr/>
        <p:txBody>
          <a:bodyPr/>
          <a:p>
            <a:r>
              <a:rPr lang="en-US"/>
              <a:t>Click to edit Master title style</a:t>
            </a:r>
          </a:p>
        </p:txBody>
      </p:sp>
      <p:sp>
        <p:nvSpPr>
          <p:cNvPr id="104871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Date Placeholder 3"/>
          <p:cNvSpPr>
            <a:spLocks noGrp="1"/>
          </p:cNvSpPr>
          <p:nvPr>
            <p:ph type="dt" sz="half" idx="10"/>
          </p:nvPr>
        </p:nvSpPr>
        <p:spPr/>
        <p:txBody>
          <a:bodyPr/>
          <a:p>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fld id="{79CB093A-8ACB-4331-8321-CB90CBC06768}" type="slidenum">
              <a:rPr altLang="en-US" lang="en-US"/>
              <a:t>‹#›</a:t>
            </a:fld>
            <a:endParaRPr altLang="en-US"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6" name=""/>
        <p:cNvGrpSpPr/>
        <p:nvPr/>
      </p:nvGrpSpPr>
      <p:grpSpPr>
        <a:xfrm>
          <a:off x="0" y="0"/>
          <a:ext cx="0" cy="0"/>
          <a:chOff x="0" y="0"/>
          <a:chExt cx="0" cy="0"/>
        </a:xfrm>
      </p:grpSpPr>
      <p:sp>
        <p:nvSpPr>
          <p:cNvPr id="1048733" name="Title 1"/>
          <p:cNvSpPr>
            <a:spLocks noGrp="1"/>
          </p:cNvSpPr>
          <p:nvPr>
            <p:ph type="title"/>
          </p:nvPr>
        </p:nvSpPr>
        <p:spPr/>
        <p:txBody>
          <a:bodyPr/>
          <a:p>
            <a:r>
              <a:rPr lang="en-US"/>
              <a:t>Click to edit Master title style</a:t>
            </a:r>
          </a:p>
        </p:txBody>
      </p:sp>
      <p:sp>
        <p:nvSpPr>
          <p:cNvPr id="1048734"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5"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7"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8" name="Date Placeholder 3"/>
          <p:cNvSpPr>
            <a:spLocks noGrp="1"/>
          </p:cNvSpPr>
          <p:nvPr>
            <p:ph type="dt" sz="half" idx="10"/>
          </p:nvPr>
        </p:nvSpPr>
        <p:spPr/>
        <p:txBody>
          <a:bodyPr/>
          <a:p>
            <a:endParaRPr lang="en-US"/>
          </a:p>
        </p:txBody>
      </p:sp>
      <p:sp>
        <p:nvSpPr>
          <p:cNvPr id="1048739" name="Footer Placeholder 4"/>
          <p:cNvSpPr>
            <a:spLocks noGrp="1"/>
          </p:cNvSpPr>
          <p:nvPr>
            <p:ph type="ftr" sz="quarter" idx="11"/>
          </p:nvPr>
        </p:nvSpPr>
        <p:spPr/>
        <p:txBody>
          <a:bodyPr/>
          <a:p>
            <a:endParaRPr lang="en-US"/>
          </a:p>
        </p:txBody>
      </p:sp>
      <p:sp>
        <p:nvSpPr>
          <p:cNvPr id="1048740" name="Slide Number Placeholder 5"/>
          <p:cNvSpPr>
            <a:spLocks noGrp="1"/>
          </p:cNvSpPr>
          <p:nvPr>
            <p:ph type="sldNum" sz="quarter" idx="12"/>
          </p:nvPr>
        </p:nvSpPr>
        <p:spPr/>
        <p:txBody>
          <a:bodyPr/>
          <a:p>
            <a:fld id="{70E3147F-AE61-4609-B12E-1AABDA1DE603}" type="slidenum">
              <a:rPr altLang="en-US" lang="en-US"/>
              <a:t>‹#›</a:t>
            </a:fld>
            <a:endParaRPr altLang="en-US"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5" name=""/>
        <p:cNvGrpSpPr/>
        <p:nvPr/>
      </p:nvGrpSpPr>
      <p:grpSpPr>
        <a:xfrm>
          <a:off x="0" y="0"/>
          <a:ext cx="0" cy="0"/>
          <a:chOff x="0" y="0"/>
          <a:chExt cx="0" cy="0"/>
        </a:xfrm>
      </p:grpSpPr>
      <p:sp>
        <p:nvSpPr>
          <p:cNvPr id="1048729" name="Title 1"/>
          <p:cNvSpPr>
            <a:spLocks noGrp="1"/>
          </p:cNvSpPr>
          <p:nvPr>
            <p:ph type="title"/>
          </p:nvPr>
        </p:nvSpPr>
        <p:spPr/>
        <p:txBody>
          <a:bodyPr/>
          <a:p>
            <a:r>
              <a:rPr lang="en-US"/>
              <a:t>Click to edit Master title style</a:t>
            </a:r>
          </a:p>
        </p:txBody>
      </p:sp>
      <p:sp>
        <p:nvSpPr>
          <p:cNvPr id="1048730" name="Date Placeholder 3"/>
          <p:cNvSpPr>
            <a:spLocks noGrp="1"/>
          </p:cNvSpPr>
          <p:nvPr>
            <p:ph type="dt" sz="half" idx="10"/>
          </p:nvPr>
        </p:nvSpPr>
        <p:spPr/>
        <p:txBody>
          <a:bodyPr/>
          <a:p>
            <a:endParaRPr lang="en-US"/>
          </a:p>
        </p:txBody>
      </p:sp>
      <p:sp>
        <p:nvSpPr>
          <p:cNvPr id="1048731" name="Footer Placeholder 4"/>
          <p:cNvSpPr>
            <a:spLocks noGrp="1"/>
          </p:cNvSpPr>
          <p:nvPr>
            <p:ph type="ftr" sz="quarter" idx="11"/>
          </p:nvPr>
        </p:nvSpPr>
        <p:spPr/>
        <p:txBody>
          <a:bodyPr/>
          <a:p>
            <a:endParaRPr lang="en-US"/>
          </a:p>
        </p:txBody>
      </p:sp>
      <p:sp>
        <p:nvSpPr>
          <p:cNvPr id="1048732" name="Slide Number Placeholder 5"/>
          <p:cNvSpPr>
            <a:spLocks noGrp="1"/>
          </p:cNvSpPr>
          <p:nvPr>
            <p:ph type="sldNum" sz="quarter" idx="12"/>
          </p:nvPr>
        </p:nvSpPr>
        <p:spPr/>
        <p:txBody>
          <a:bodyPr/>
          <a:p>
            <a:fld id="{9F755D49-5508-4334-BE88-B34AD67484D2}" type="slidenum">
              <a:rPr altLang="en-US" lang="en-US"/>
              <a:t>‹#›</a:t>
            </a:fld>
            <a:endParaRPr altLang="en-US"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7" name=""/>
        <p:cNvGrpSpPr/>
        <p:nvPr/>
      </p:nvGrpSpPr>
      <p:grpSpPr>
        <a:xfrm>
          <a:off x="0" y="0"/>
          <a:ext cx="0" cy="0"/>
          <a:chOff x="0" y="0"/>
          <a:chExt cx="0" cy="0"/>
        </a:xfrm>
      </p:grpSpPr>
      <p:sp>
        <p:nvSpPr>
          <p:cNvPr id="1048688" name="Date Placeholder 3"/>
          <p:cNvSpPr>
            <a:spLocks noGrp="1"/>
          </p:cNvSpPr>
          <p:nvPr>
            <p:ph type="dt" sz="half" idx="10"/>
          </p:nvPr>
        </p:nvSpPr>
        <p:spPr/>
        <p:txBody>
          <a:bodyPr/>
          <a:p>
            <a:endParaRPr lang="en-US"/>
          </a:p>
        </p:txBody>
      </p:sp>
      <p:sp>
        <p:nvSpPr>
          <p:cNvPr id="1048689" name="Footer Placeholder 4"/>
          <p:cNvSpPr>
            <a:spLocks noGrp="1"/>
          </p:cNvSpPr>
          <p:nvPr>
            <p:ph type="ftr" sz="quarter" idx="11"/>
          </p:nvPr>
        </p:nvSpPr>
        <p:spPr/>
        <p:txBody>
          <a:bodyPr/>
          <a:p>
            <a:endParaRPr lang="en-US"/>
          </a:p>
        </p:txBody>
      </p:sp>
      <p:sp>
        <p:nvSpPr>
          <p:cNvPr id="1048690" name="Slide Number Placeholder 5"/>
          <p:cNvSpPr>
            <a:spLocks noGrp="1"/>
          </p:cNvSpPr>
          <p:nvPr>
            <p:ph type="sldNum" sz="quarter" idx="12"/>
          </p:nvPr>
        </p:nvSpPr>
        <p:spPr/>
        <p:txBody>
          <a:bodyPr/>
          <a:p>
            <a:fld id="{1A8D8FF6-6761-458E-849A-C461D89005BB}" type="slidenum">
              <a:rPr altLang="en-US" lang="en-US"/>
              <a:t>‹#›</a:t>
            </a:fld>
            <a:endParaRPr altLang="en-US"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4" name=""/>
        <p:cNvGrpSpPr/>
        <p:nvPr/>
      </p:nvGrpSpPr>
      <p:grpSpPr>
        <a:xfrm>
          <a:off x="0" y="0"/>
          <a:ext cx="0" cy="0"/>
          <a:chOff x="0" y="0"/>
          <a:chExt cx="0" cy="0"/>
        </a:xfrm>
      </p:grpSpPr>
      <p:sp>
        <p:nvSpPr>
          <p:cNvPr id="1048723"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724"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Date Placeholder 3"/>
          <p:cNvSpPr>
            <a:spLocks noGrp="1"/>
          </p:cNvSpPr>
          <p:nvPr>
            <p:ph type="dt" sz="half" idx="10"/>
          </p:nvPr>
        </p:nvSpPr>
        <p:spPr/>
        <p:txBody>
          <a:bodyPr/>
          <a:p>
            <a:endParaRPr lang="en-US"/>
          </a:p>
        </p:txBody>
      </p:sp>
      <p:sp>
        <p:nvSpPr>
          <p:cNvPr id="1048727" name="Footer Placeholder 4"/>
          <p:cNvSpPr>
            <a:spLocks noGrp="1"/>
          </p:cNvSpPr>
          <p:nvPr>
            <p:ph type="ftr" sz="quarter" idx="11"/>
          </p:nvPr>
        </p:nvSpPr>
        <p:spPr/>
        <p:txBody>
          <a:bodyPr/>
          <a:p>
            <a:endParaRPr lang="en-US"/>
          </a:p>
        </p:txBody>
      </p:sp>
      <p:sp>
        <p:nvSpPr>
          <p:cNvPr id="1048728" name="Slide Number Placeholder 5"/>
          <p:cNvSpPr>
            <a:spLocks noGrp="1"/>
          </p:cNvSpPr>
          <p:nvPr>
            <p:ph type="sldNum" sz="quarter" idx="12"/>
          </p:nvPr>
        </p:nvSpPr>
        <p:spPr/>
        <p:txBody>
          <a:bodyPr/>
          <a:p>
            <a:fld id="{B1066FB6-1D37-4722-8302-51A9C5141383}" type="slidenum">
              <a:rPr altLang="en-US" lang="en-US"/>
              <a:t>‹#›</a:t>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GB"/>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0" name="Date Placeholder 3"/>
          <p:cNvSpPr>
            <a:spLocks noGrp="1"/>
          </p:cNvSpPr>
          <p:nvPr>
            <p:ph type="dt" sz="half" idx="10"/>
          </p:nvPr>
        </p:nvSpPr>
        <p:spPr/>
        <p:txBody>
          <a:bodyPr/>
          <a:p>
            <a:fld id="{7BAA3F03-319A-4DBB-A874-2BD8C79D1F45}" type="datetimeFigureOut">
              <a:rPr lang="en-GB" smtClean="0"/>
              <a:t>21/09/2021</a:t>
            </a:fld>
            <a:endParaRPr lang="en-GB"/>
          </a:p>
        </p:txBody>
      </p:sp>
      <p:sp>
        <p:nvSpPr>
          <p:cNvPr id="1048591" name="Footer Placeholder 4"/>
          <p:cNvSpPr>
            <a:spLocks noGrp="1"/>
          </p:cNvSpPr>
          <p:nvPr>
            <p:ph type="ftr" sz="quarter" idx="11"/>
          </p:nvPr>
        </p:nvSpPr>
        <p:spPr/>
        <p:txBody>
          <a:bodyPr/>
          <a:p>
            <a:endParaRPr lang="en-GB"/>
          </a:p>
        </p:txBody>
      </p:sp>
      <p:sp>
        <p:nvSpPr>
          <p:cNvPr id="1048592" name="Slide Number Placeholder 5"/>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9" name=""/>
        <p:cNvGrpSpPr/>
        <p:nvPr/>
      </p:nvGrpSpPr>
      <p:grpSpPr>
        <a:xfrm>
          <a:off x="0" y="0"/>
          <a:ext cx="0" cy="0"/>
          <a:chOff x="0" y="0"/>
          <a:chExt cx="0" cy="0"/>
        </a:xfrm>
      </p:grpSpPr>
      <p:sp>
        <p:nvSpPr>
          <p:cNvPr id="1048696"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97" name="Picture Placeholder 2"/>
          <p:cNvSpPr>
            <a:spLocks noGrp="1"/>
          </p:cNvSpPr>
          <p:nvPr>
            <p:ph type="pic" idx="1"/>
          </p:nvPr>
        </p:nvSpPr>
        <p:spPr>
          <a:xfrm>
            <a:off x="2389717" y="612775"/>
            <a:ext cx="7315200" cy="4114800"/>
          </a:xfrm>
        </p:spPr>
        <p:txBody>
          <a:bodyPr rtlCol="0">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48698"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9" name="Date Placeholder 3"/>
          <p:cNvSpPr>
            <a:spLocks noGrp="1"/>
          </p:cNvSpPr>
          <p:nvPr>
            <p:ph type="dt" sz="half" idx="10"/>
          </p:nvPr>
        </p:nvSpPr>
        <p:spPr/>
        <p:txBody>
          <a:bodyPr/>
          <a:p>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FD23BBE9-4840-4EDD-B93E-01B0C34AF693}" type="slidenum">
              <a:rPr altLang="en-US" lang="en-US"/>
              <a:t>‹#›</a:t>
            </a:fld>
            <a:endParaRPr altLang="en-US"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p>
        </p:txBody>
      </p:sp>
      <p:sp>
        <p:nvSpPr>
          <p:cNvPr id="104870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3"/>
          <p:cNvSpPr>
            <a:spLocks noGrp="1"/>
          </p:cNvSpPr>
          <p:nvPr>
            <p:ph type="dt" sz="half" idx="10"/>
          </p:nvPr>
        </p:nvSpPr>
        <p:spPr/>
        <p:txBody>
          <a:bodyPr/>
          <a:p>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738B45F2-DAFB-4BE4-B132-06772E34B3C1}" type="slidenum">
              <a:rPr altLang="en-US" lang="en-US"/>
              <a:t>‹#›</a:t>
            </a:fld>
            <a:endParaRPr altLang="en-US"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1" name=""/>
        <p:cNvGrpSpPr/>
        <p:nvPr/>
      </p:nvGrpSpPr>
      <p:grpSpPr>
        <a:xfrm>
          <a:off x="0" y="0"/>
          <a:ext cx="0" cy="0"/>
          <a:chOff x="0" y="0"/>
          <a:chExt cx="0" cy="0"/>
        </a:xfrm>
      </p:grpSpPr>
      <p:sp>
        <p:nvSpPr>
          <p:cNvPr id="1048707" name="Vertical Title 1"/>
          <p:cNvSpPr>
            <a:spLocks noGrp="1"/>
          </p:cNvSpPr>
          <p:nvPr>
            <p:ph type="title" orient="vert"/>
          </p:nvPr>
        </p:nvSpPr>
        <p:spPr>
          <a:xfrm>
            <a:off x="8839200" y="274639"/>
            <a:ext cx="2743200" cy="5851525"/>
          </a:xfrm>
        </p:spPr>
        <p:txBody>
          <a:bodyPr vert="eaVert"/>
          <a:p>
            <a:r>
              <a:rPr lang="en-US"/>
              <a:t>Click to edit Master title style</a:t>
            </a:r>
          </a:p>
        </p:txBody>
      </p:sp>
      <p:sp>
        <p:nvSpPr>
          <p:cNvPr id="1048708" name="Vertical Text Placeholder 2"/>
          <p:cNvSpPr>
            <a:spLocks noGrp="1"/>
          </p:cNvSpPr>
          <p:nvPr>
            <p:ph type="body" orient="vert" idx="1"/>
          </p:nvPr>
        </p:nvSpPr>
        <p:spPr>
          <a:xfrm>
            <a:off x="609600" y="274639"/>
            <a:ext cx="80264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Date Placeholder 3"/>
          <p:cNvSpPr>
            <a:spLocks noGrp="1"/>
          </p:cNvSpPr>
          <p:nvPr>
            <p:ph type="dt" sz="half" idx="10"/>
          </p:nvPr>
        </p:nvSpPr>
        <p:spPr/>
        <p:txBody>
          <a:bodyPr/>
          <a:p>
            <a:endParaRPr lang="en-US"/>
          </a:p>
        </p:txBody>
      </p:sp>
      <p:sp>
        <p:nvSpPr>
          <p:cNvPr id="1048710" name="Footer Placeholder 4"/>
          <p:cNvSpPr>
            <a:spLocks noGrp="1"/>
          </p:cNvSpPr>
          <p:nvPr>
            <p:ph type="ftr" sz="quarter" idx="11"/>
          </p:nvPr>
        </p:nvSpPr>
        <p:spPr/>
        <p:txBody>
          <a:bodyPr/>
          <a:p>
            <a:endParaRPr lang="en-US"/>
          </a:p>
        </p:txBody>
      </p:sp>
      <p:sp>
        <p:nvSpPr>
          <p:cNvPr id="1048711" name="Slide Number Placeholder 5"/>
          <p:cNvSpPr>
            <a:spLocks noGrp="1"/>
          </p:cNvSpPr>
          <p:nvPr>
            <p:ph type="sldNum" sz="quarter" idx="12"/>
          </p:nvPr>
        </p:nvSpPr>
        <p:spPr/>
        <p:txBody>
          <a:bodyPr/>
          <a:p>
            <a:fld id="{3C41827A-DC81-419D-BFA1-DB889D48302B}" type="slidenum">
              <a:rPr altLang="en-US" lang="en-US"/>
              <a:t>‹#›</a:t>
            </a:fld>
            <a:endParaRPr altLang="en-US"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1" name=""/>
        <p:cNvGrpSpPr/>
        <p:nvPr/>
      </p:nvGrpSpPr>
      <p:grpSpPr>
        <a:xfrm>
          <a:off x="0" y="0"/>
          <a:ext cx="0" cy="0"/>
          <a:chOff x="0" y="0"/>
          <a:chExt cx="0" cy="0"/>
        </a:xfrm>
      </p:grpSpPr>
      <p:sp>
        <p:nvSpPr>
          <p:cNvPr id="1048761"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1048762"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63" name="Date Placeholder 3"/>
          <p:cNvSpPr>
            <a:spLocks noGrp="1"/>
          </p:cNvSpPr>
          <p:nvPr>
            <p:ph type="dt" sz="half" idx="10"/>
          </p:nvPr>
        </p:nvSpPr>
        <p:spPr/>
        <p:txBody>
          <a:bodyPr/>
          <a:p>
            <a:fld id="{7BAA3F03-319A-4DBB-A874-2BD8C79D1F45}" type="datetimeFigureOut">
              <a:rPr lang="en-GB" smtClean="0"/>
              <a:t>21/09/2021</a:t>
            </a:fld>
            <a:endParaRPr lang="en-GB"/>
          </a:p>
        </p:txBody>
      </p:sp>
      <p:sp>
        <p:nvSpPr>
          <p:cNvPr id="1048764" name="Footer Placeholder 4"/>
          <p:cNvSpPr>
            <a:spLocks noGrp="1"/>
          </p:cNvSpPr>
          <p:nvPr>
            <p:ph type="ftr" sz="quarter" idx="11"/>
          </p:nvPr>
        </p:nvSpPr>
        <p:spPr/>
        <p:txBody>
          <a:bodyPr/>
          <a:p>
            <a:endParaRPr lang="en-GB"/>
          </a:p>
        </p:txBody>
      </p:sp>
      <p:sp>
        <p:nvSpPr>
          <p:cNvPr id="1048765" name="Slide Number Placeholder 5"/>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2" name=""/>
        <p:cNvGrpSpPr/>
        <p:nvPr/>
      </p:nvGrpSpPr>
      <p:grpSpPr>
        <a:xfrm>
          <a:off x="0" y="0"/>
          <a:ext cx="0" cy="0"/>
          <a:chOff x="0" y="0"/>
          <a:chExt cx="0" cy="0"/>
        </a:xfrm>
      </p:grpSpPr>
      <p:sp>
        <p:nvSpPr>
          <p:cNvPr id="1048766" name="Title 1"/>
          <p:cNvSpPr>
            <a:spLocks noGrp="1"/>
          </p:cNvSpPr>
          <p:nvPr>
            <p:ph type="title"/>
          </p:nvPr>
        </p:nvSpPr>
        <p:spPr/>
        <p:txBody>
          <a:bodyPr/>
          <a:p>
            <a:r>
              <a:rPr lang="en-US"/>
              <a:t>Click to edit Master title style</a:t>
            </a:r>
            <a:endParaRPr lang="en-GB"/>
          </a:p>
        </p:txBody>
      </p:sp>
      <p:sp>
        <p:nvSpPr>
          <p:cNvPr id="1048767"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68"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69" name="Date Placeholder 4"/>
          <p:cNvSpPr>
            <a:spLocks noGrp="1"/>
          </p:cNvSpPr>
          <p:nvPr>
            <p:ph type="dt" sz="half" idx="10"/>
          </p:nvPr>
        </p:nvSpPr>
        <p:spPr/>
        <p:txBody>
          <a:bodyPr/>
          <a:p>
            <a:fld id="{7BAA3F03-319A-4DBB-A874-2BD8C79D1F45}" type="datetimeFigureOut">
              <a:rPr lang="en-GB" smtClean="0"/>
              <a:t>21/09/2021</a:t>
            </a:fld>
            <a:endParaRPr lang="en-GB"/>
          </a:p>
        </p:txBody>
      </p:sp>
      <p:sp>
        <p:nvSpPr>
          <p:cNvPr id="1048770" name="Footer Placeholder 5"/>
          <p:cNvSpPr>
            <a:spLocks noGrp="1"/>
          </p:cNvSpPr>
          <p:nvPr>
            <p:ph type="ftr" sz="quarter" idx="11"/>
          </p:nvPr>
        </p:nvSpPr>
        <p:spPr/>
        <p:txBody>
          <a:bodyPr/>
          <a:p>
            <a:endParaRPr lang="en-GB"/>
          </a:p>
        </p:txBody>
      </p:sp>
      <p:sp>
        <p:nvSpPr>
          <p:cNvPr id="1048771" name="Slide Number Placeholder 6"/>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3" name=""/>
        <p:cNvGrpSpPr/>
        <p:nvPr/>
      </p:nvGrpSpPr>
      <p:grpSpPr>
        <a:xfrm>
          <a:off x="0" y="0"/>
          <a:ext cx="0" cy="0"/>
          <a:chOff x="0" y="0"/>
          <a:chExt cx="0" cy="0"/>
        </a:xfrm>
      </p:grpSpPr>
      <p:sp>
        <p:nvSpPr>
          <p:cNvPr id="1048772" name="Title 1"/>
          <p:cNvSpPr>
            <a:spLocks noGrp="1"/>
          </p:cNvSpPr>
          <p:nvPr>
            <p:ph type="title"/>
          </p:nvPr>
        </p:nvSpPr>
        <p:spPr>
          <a:xfrm>
            <a:off x="839788" y="365125"/>
            <a:ext cx="10515600" cy="1325563"/>
          </a:xfrm>
        </p:spPr>
        <p:txBody>
          <a:bodyPr/>
          <a:p>
            <a:r>
              <a:rPr lang="en-US"/>
              <a:t>Click to edit Master title style</a:t>
            </a:r>
            <a:endParaRPr lang="en-GB"/>
          </a:p>
        </p:txBody>
      </p:sp>
      <p:sp>
        <p:nvSpPr>
          <p:cNvPr id="1048773"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4"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75"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6"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77" name="Date Placeholder 6"/>
          <p:cNvSpPr>
            <a:spLocks noGrp="1"/>
          </p:cNvSpPr>
          <p:nvPr>
            <p:ph type="dt" sz="half" idx="10"/>
          </p:nvPr>
        </p:nvSpPr>
        <p:spPr/>
        <p:txBody>
          <a:bodyPr/>
          <a:p>
            <a:fld id="{7BAA3F03-319A-4DBB-A874-2BD8C79D1F45}" type="datetimeFigureOut">
              <a:rPr lang="en-GB" smtClean="0"/>
              <a:t>21/09/2021</a:t>
            </a:fld>
            <a:endParaRPr lang="en-GB"/>
          </a:p>
        </p:txBody>
      </p:sp>
      <p:sp>
        <p:nvSpPr>
          <p:cNvPr id="1048778" name="Footer Placeholder 7"/>
          <p:cNvSpPr>
            <a:spLocks noGrp="1"/>
          </p:cNvSpPr>
          <p:nvPr>
            <p:ph type="ftr" sz="quarter" idx="11"/>
          </p:nvPr>
        </p:nvSpPr>
        <p:spPr/>
        <p:txBody>
          <a:bodyPr/>
          <a:p>
            <a:endParaRPr lang="en-GB"/>
          </a:p>
        </p:txBody>
      </p:sp>
      <p:sp>
        <p:nvSpPr>
          <p:cNvPr id="1048779" name="Slide Number Placeholder 8"/>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7" name=""/>
        <p:cNvGrpSpPr/>
        <p:nvPr/>
      </p:nvGrpSpPr>
      <p:grpSpPr>
        <a:xfrm>
          <a:off x="0" y="0"/>
          <a:ext cx="0" cy="0"/>
          <a:chOff x="0" y="0"/>
          <a:chExt cx="0" cy="0"/>
        </a:xfrm>
      </p:grpSpPr>
      <p:sp>
        <p:nvSpPr>
          <p:cNvPr id="1048741" name="Title 1"/>
          <p:cNvSpPr>
            <a:spLocks noGrp="1"/>
          </p:cNvSpPr>
          <p:nvPr>
            <p:ph type="title"/>
          </p:nvPr>
        </p:nvSpPr>
        <p:spPr/>
        <p:txBody>
          <a:bodyPr/>
          <a:p>
            <a:r>
              <a:rPr lang="en-US"/>
              <a:t>Click to edit Master title style</a:t>
            </a:r>
            <a:endParaRPr lang="en-GB"/>
          </a:p>
        </p:txBody>
      </p:sp>
      <p:sp>
        <p:nvSpPr>
          <p:cNvPr id="1048742" name="Date Placeholder 2"/>
          <p:cNvSpPr>
            <a:spLocks noGrp="1"/>
          </p:cNvSpPr>
          <p:nvPr>
            <p:ph type="dt" sz="half" idx="10"/>
          </p:nvPr>
        </p:nvSpPr>
        <p:spPr/>
        <p:txBody>
          <a:bodyPr/>
          <a:p>
            <a:fld id="{7BAA3F03-319A-4DBB-A874-2BD8C79D1F45}" type="datetimeFigureOut">
              <a:rPr lang="en-GB" smtClean="0"/>
              <a:t>21/09/2021</a:t>
            </a:fld>
            <a:endParaRPr lang="en-GB"/>
          </a:p>
        </p:txBody>
      </p:sp>
      <p:sp>
        <p:nvSpPr>
          <p:cNvPr id="1048743" name="Footer Placeholder 3"/>
          <p:cNvSpPr>
            <a:spLocks noGrp="1"/>
          </p:cNvSpPr>
          <p:nvPr>
            <p:ph type="ftr" sz="quarter" idx="11"/>
          </p:nvPr>
        </p:nvSpPr>
        <p:spPr/>
        <p:txBody>
          <a:bodyPr/>
          <a:p>
            <a:endParaRPr lang="en-GB"/>
          </a:p>
        </p:txBody>
      </p:sp>
      <p:sp>
        <p:nvSpPr>
          <p:cNvPr id="1048744" name="Slide Number Placeholder 4"/>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6" name=""/>
        <p:cNvGrpSpPr/>
        <p:nvPr/>
      </p:nvGrpSpPr>
      <p:grpSpPr>
        <a:xfrm>
          <a:off x="0" y="0"/>
          <a:ext cx="0" cy="0"/>
          <a:chOff x="0" y="0"/>
          <a:chExt cx="0" cy="0"/>
        </a:xfrm>
      </p:grpSpPr>
      <p:sp>
        <p:nvSpPr>
          <p:cNvPr id="1048667" name="Date Placeholder 1"/>
          <p:cNvSpPr>
            <a:spLocks noGrp="1"/>
          </p:cNvSpPr>
          <p:nvPr>
            <p:ph type="dt" sz="half" idx="10"/>
          </p:nvPr>
        </p:nvSpPr>
        <p:spPr/>
        <p:txBody>
          <a:bodyPr/>
          <a:p>
            <a:fld id="{7BAA3F03-319A-4DBB-A874-2BD8C79D1F45}" type="datetimeFigureOut">
              <a:rPr lang="en-GB" smtClean="0"/>
              <a:t>21/09/2021</a:t>
            </a:fld>
            <a:endParaRPr lang="en-GB"/>
          </a:p>
        </p:txBody>
      </p:sp>
      <p:sp>
        <p:nvSpPr>
          <p:cNvPr id="1048668" name="Footer Placeholder 2"/>
          <p:cNvSpPr>
            <a:spLocks noGrp="1"/>
          </p:cNvSpPr>
          <p:nvPr>
            <p:ph type="ftr" sz="quarter" idx="11"/>
          </p:nvPr>
        </p:nvSpPr>
        <p:spPr/>
        <p:txBody>
          <a:bodyPr/>
          <a:p>
            <a:endParaRPr lang="en-GB"/>
          </a:p>
        </p:txBody>
      </p:sp>
      <p:sp>
        <p:nvSpPr>
          <p:cNvPr id="1048669" name="Slide Number Placeholder 3"/>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4" name=""/>
        <p:cNvGrpSpPr/>
        <p:nvPr/>
      </p:nvGrpSpPr>
      <p:grpSpPr>
        <a:xfrm>
          <a:off x="0" y="0"/>
          <a:ext cx="0" cy="0"/>
          <a:chOff x="0" y="0"/>
          <a:chExt cx="0" cy="0"/>
        </a:xfrm>
      </p:grpSpPr>
      <p:sp>
        <p:nvSpPr>
          <p:cNvPr id="104878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78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83" name="Date Placeholder 4"/>
          <p:cNvSpPr>
            <a:spLocks noGrp="1"/>
          </p:cNvSpPr>
          <p:nvPr>
            <p:ph type="dt" sz="half" idx="10"/>
          </p:nvPr>
        </p:nvSpPr>
        <p:spPr/>
        <p:txBody>
          <a:bodyPr/>
          <a:p>
            <a:fld id="{7BAA3F03-319A-4DBB-A874-2BD8C79D1F45}" type="datetimeFigureOut">
              <a:rPr lang="en-GB" smtClean="0"/>
              <a:t>21/09/2021</a:t>
            </a:fld>
            <a:endParaRPr lang="en-GB"/>
          </a:p>
        </p:txBody>
      </p:sp>
      <p:sp>
        <p:nvSpPr>
          <p:cNvPr id="1048784" name="Footer Placeholder 5"/>
          <p:cNvSpPr>
            <a:spLocks noGrp="1"/>
          </p:cNvSpPr>
          <p:nvPr>
            <p:ph type="ftr" sz="quarter" idx="11"/>
          </p:nvPr>
        </p:nvSpPr>
        <p:spPr/>
        <p:txBody>
          <a:bodyPr/>
          <a:p>
            <a:endParaRPr lang="en-GB"/>
          </a:p>
        </p:txBody>
      </p:sp>
      <p:sp>
        <p:nvSpPr>
          <p:cNvPr id="1048785" name="Slide Number Placeholder 6"/>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9" name=""/>
        <p:cNvGrpSpPr/>
        <p:nvPr/>
      </p:nvGrpSpPr>
      <p:grpSpPr>
        <a:xfrm>
          <a:off x="0" y="0"/>
          <a:ext cx="0" cy="0"/>
          <a:chOff x="0" y="0"/>
          <a:chExt cx="0" cy="0"/>
        </a:xfrm>
      </p:grpSpPr>
      <p:sp>
        <p:nvSpPr>
          <p:cNvPr id="104875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751"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GB"/>
          </a:p>
        </p:txBody>
      </p:sp>
      <p:sp>
        <p:nvSpPr>
          <p:cNvPr id="104875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53" name="Date Placeholder 4"/>
          <p:cNvSpPr>
            <a:spLocks noGrp="1"/>
          </p:cNvSpPr>
          <p:nvPr>
            <p:ph type="dt" sz="half" idx="10"/>
          </p:nvPr>
        </p:nvSpPr>
        <p:spPr/>
        <p:txBody>
          <a:bodyPr/>
          <a:p>
            <a:fld id="{7BAA3F03-319A-4DBB-A874-2BD8C79D1F45}" type="datetimeFigureOut">
              <a:rPr lang="en-GB" smtClean="0"/>
              <a:t>21/09/2021</a:t>
            </a:fld>
            <a:endParaRPr lang="en-GB"/>
          </a:p>
        </p:txBody>
      </p:sp>
      <p:sp>
        <p:nvSpPr>
          <p:cNvPr id="1048754" name="Footer Placeholder 5"/>
          <p:cNvSpPr>
            <a:spLocks noGrp="1"/>
          </p:cNvSpPr>
          <p:nvPr>
            <p:ph type="ftr" sz="quarter" idx="11"/>
          </p:nvPr>
        </p:nvSpPr>
        <p:spPr/>
        <p:txBody>
          <a:bodyPr/>
          <a:p>
            <a:endParaRPr lang="en-GB"/>
          </a:p>
        </p:txBody>
      </p:sp>
      <p:sp>
        <p:nvSpPr>
          <p:cNvPr id="1048755" name="Slide Number Placeholder 6"/>
          <p:cNvSpPr>
            <a:spLocks noGrp="1"/>
          </p:cNvSpPr>
          <p:nvPr>
            <p:ph type="sldNum" sz="quarter" idx="12"/>
          </p:nvPr>
        </p:nvSpPr>
        <p:spPr/>
        <p:txBody>
          <a:bodyPr/>
          <a:p>
            <a:fld id="{B9B85C69-18FD-42EF-8F84-37D6A4B782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BAA3F03-319A-4DBB-A874-2BD8C79D1F45}" type="datetimeFigureOut">
              <a:rPr lang="en-GB" smtClean="0"/>
              <a:t>21/09/2021</a:t>
            </a:fld>
            <a:endParaRPr lang="en-GB"/>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B9B85C69-18FD-42EF-8F84-37D6A4B78200}" type="slidenum">
              <a:rPr lang="en-GB" smtClean="0"/>
              <a:t>‹#›</a:t>
            </a:fld>
            <a:endParaRPr lang="en-GB"/>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633" name="Title Placeholder 1"/>
          <p:cNvSpPr>
            <a:spLocks noGrp="1"/>
          </p:cNvSpPr>
          <p:nvPr>
            <p:ph type="title"/>
          </p:nvPr>
        </p:nvSpPr>
        <p:spPr bwMode="auto">
          <a:xfrm>
            <a:off x="609600" y="274638"/>
            <a:ext cx="10972800" cy="1143000"/>
          </a:xfrm>
          <a:prstGeom prst="rect"/>
          <a:noFill/>
          <a:ln>
            <a:noFill/>
          </a:ln>
        </p:spPr>
        <p:txBody>
          <a:bodyPr anchor="ctr" anchorCtr="0" bIns="45720" compatLnSpc="1" lIns="91440" numCol="1" rIns="91440" tIns="45720" vert="horz" wrap="square">
            <a:prstTxWarp prst="textNoShape"/>
          </a:bodyPr>
          <a:p>
            <a:pPr lvl="0"/>
            <a:r>
              <a:rPr altLang="en-US" lang="en-US"/>
              <a:t>Click to edit Master title style</a:t>
            </a:r>
          </a:p>
        </p:txBody>
      </p:sp>
      <p:sp>
        <p:nvSpPr>
          <p:cNvPr id="1048634" name="Text Placeholder 2"/>
          <p:cNvSpPr>
            <a:spLocks noGrp="1"/>
          </p:cNvSpPr>
          <p:nvPr>
            <p:ph type="body" idx="1"/>
          </p:nvPr>
        </p:nvSpPr>
        <p:spPr bwMode="auto">
          <a:xfrm>
            <a:off x="609600" y="1600201"/>
            <a:ext cx="10972800" cy="4525963"/>
          </a:xfrm>
          <a:prstGeom prst="rect"/>
          <a:noFill/>
          <a:ln>
            <a:noFill/>
          </a:ln>
        </p:spPr>
        <p:txBody>
          <a:bodyPr anchor="t" anchorCtr="0" bIns="45720" compatLnSpc="1" lIns="91440" numCol="1" rIns="91440" tIns="45720" vert="horz" wrap="square">
            <a:prstTxWarp prst="textNoShape"/>
          </a:bodyPr>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35" name="Date Placeholder 3"/>
          <p:cNvSpPr>
            <a:spLocks noGrp="1"/>
          </p:cNvSpPr>
          <p:nvPr>
            <p:ph type="dt" sz="half" idx="2"/>
          </p:nvPr>
        </p:nvSpPr>
        <p:spPr>
          <a:xfrm>
            <a:off x="609600" y="6356351"/>
            <a:ext cx="2844800" cy="365125"/>
          </a:xfrm>
          <a:prstGeom prst="rect"/>
        </p:spPr>
        <p:txBody>
          <a:bodyPr anchor="ctr" bIns="45720" lIns="91440" rIns="91440" rtlCol="0" tIns="45720" vert="horz"/>
          <a:lstStyle>
            <a:lvl1pPr algn="l">
              <a:defRPr sz="1200">
                <a:solidFill>
                  <a:schemeClr val="tx1">
                    <a:tint val="75000"/>
                  </a:schemeClr>
                </a:solidFill>
                <a:latin typeface="Arial" charset="0"/>
                <a:cs typeface="Arial" charset="0"/>
              </a:defRPr>
            </a:lvl1pPr>
          </a:lstStyle>
          <a:p>
            <a:endParaRPr lang="en-US"/>
          </a:p>
        </p:txBody>
      </p:sp>
      <p:sp>
        <p:nvSpPr>
          <p:cNvPr id="1048636" name="Footer Placeholder 4"/>
          <p:cNvSpPr>
            <a:spLocks noGrp="1"/>
          </p:cNvSpPr>
          <p:nvPr>
            <p:ph type="ftr" sz="quarter" idx="3"/>
          </p:nvPr>
        </p:nvSpPr>
        <p:spPr>
          <a:xfrm>
            <a:off x="4165600" y="6356351"/>
            <a:ext cx="3860800" cy="365125"/>
          </a:xfrm>
          <a:prstGeom prst="rect"/>
        </p:spPr>
        <p:txBody>
          <a:bodyPr anchor="ctr" bIns="45720" lIns="91440" rIns="91440" rtlCol="0" tIns="45720" vert="horz"/>
          <a:lstStyle>
            <a:lvl1pPr algn="ctr">
              <a:defRPr sz="1200">
                <a:solidFill>
                  <a:schemeClr val="tx1">
                    <a:tint val="75000"/>
                  </a:schemeClr>
                </a:solidFill>
                <a:latin typeface="Arial" charset="0"/>
                <a:cs typeface="Arial" charset="0"/>
              </a:defRPr>
            </a:lvl1pPr>
          </a:lstStyle>
          <a:p>
            <a:endParaRPr lang="en-US"/>
          </a:p>
        </p:txBody>
      </p:sp>
      <p:sp>
        <p:nvSpPr>
          <p:cNvPr id="1048637" name="Slide Number Placeholder 5"/>
          <p:cNvSpPr>
            <a:spLocks noGrp="1"/>
          </p:cNvSpPr>
          <p:nvPr>
            <p:ph type="sldNum" sz="quarter" idx="4"/>
          </p:nvPr>
        </p:nvSpPr>
        <p:spPr>
          <a:xfrm>
            <a:off x="8737600" y="6356351"/>
            <a:ext cx="2844800" cy="365125"/>
          </a:xfrm>
          <a:prstGeom prst="rect"/>
        </p:spPr>
        <p:txBody>
          <a:bodyPr anchor="ctr" anchorCtr="0" bIns="45720" compatLnSpc="1" lIns="91440" numCol="1" rIns="91440" tIns="45720" vert="horz" wrap="square">
            <a:prstTxWarp prst="textNoShape"/>
          </a:bodyPr>
          <a:lstStyle>
            <a:lvl1pPr algn="r">
              <a:defRPr sz="1200">
                <a:solidFill>
                  <a:srgbClr val="898989"/>
                </a:solidFill>
              </a:defRPr>
            </a:lvl1pPr>
          </a:lstStyle>
          <a:p>
            <a:fld id="{D064A26F-5595-40B0-BB7F-313B63118E1A}" type="slidenum">
              <a:rPr altLang="en-US" lang="en-US"/>
              <a:t>‹#›</a:t>
            </a:fld>
            <a:endParaRPr altLang="en-US" lang="en-US"/>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Title 1"/>
          <p:cNvSpPr>
            <a:spLocks noGrp="1"/>
          </p:cNvSpPr>
          <p:nvPr>
            <p:ph type="ctrTitle"/>
          </p:nvPr>
        </p:nvSpPr>
        <p:spPr>
          <a:xfrm>
            <a:off x="689113" y="165651"/>
            <a:ext cx="10641496" cy="1769166"/>
          </a:xfrm>
        </p:spPr>
        <p:txBody>
          <a:bodyPr>
            <a:normAutofit/>
          </a:bodyPr>
          <a:p>
            <a:r>
              <a:rPr b="1" dirty="0" sz="3600" lang="en-GB">
                <a:latin typeface="Times New Roman" panose="02020603050405020304" pitchFamily="18" charset="0"/>
                <a:cs typeface="Times New Roman" panose="02020603050405020304" pitchFamily="18" charset="0"/>
              </a:rPr>
              <a:t>    LAXATIVES AND PURGATIVES</a:t>
            </a:r>
            <a:br>
              <a:rPr dirty="0" sz="2400" lang="en-GB">
                <a:latin typeface="Times New Roman" panose="02020603050405020304" pitchFamily="18" charset="0"/>
                <a:cs typeface="Times New Roman" panose="02020603050405020304" pitchFamily="18" charset="0"/>
              </a:rPr>
            </a:br>
            <a:br>
              <a:rPr dirty="0" sz="2400" lang="en-GB">
                <a:latin typeface="Times New Roman" panose="02020603050405020304" pitchFamily="18" charset="0"/>
                <a:cs typeface="Times New Roman" panose="02020603050405020304" pitchFamily="18" charset="0"/>
              </a:rPr>
            </a:br>
            <a:r>
              <a:rPr dirty="0" sz="2400" lang="en-GB">
                <a:latin typeface="Times New Roman" panose="02020603050405020304" pitchFamily="18" charset="0"/>
                <a:cs typeface="Times New Roman" panose="02020603050405020304" pitchFamily="18" charset="0"/>
              </a:rPr>
              <a:t>       PHA  3</a:t>
            </a:r>
            <a:r>
              <a:rPr altLang="en-GB" dirty="0" sz="2400" lang="en-US">
                <a:latin typeface="Times New Roman" panose="02020603050405020304" pitchFamily="18" charset="0"/>
                <a:cs typeface="Times New Roman" panose="02020603050405020304" pitchFamily="18" charset="0"/>
              </a:rPr>
              <a:t>0</a:t>
            </a:r>
            <a:r>
              <a:rPr altLang="en-GB" dirty="0" sz="2400" lang="en-US">
                <a:latin typeface="Times New Roman" panose="02020603050405020304" pitchFamily="18" charset="0"/>
                <a:cs typeface="Times New Roman" panose="02020603050405020304" pitchFamily="18" charset="0"/>
              </a:rPr>
              <a:t>4</a:t>
            </a:r>
            <a:r>
              <a:rPr dirty="0" sz="2400" lang="en-GB">
                <a:latin typeface="Times New Roman" panose="02020603050405020304" pitchFamily="18" charset="0"/>
                <a:cs typeface="Times New Roman" panose="02020603050405020304" pitchFamily="18" charset="0"/>
              </a:rPr>
              <a:t> Lecture</a:t>
            </a:r>
            <a:endParaRPr altLang="en-US" lang="zh-CN"/>
          </a:p>
        </p:txBody>
      </p:sp>
      <p:sp>
        <p:nvSpPr>
          <p:cNvPr id="1048587" name="Subtitle 2"/>
          <p:cNvSpPr>
            <a:spLocks noGrp="1"/>
          </p:cNvSpPr>
          <p:nvPr>
            <p:ph type="subTitle" idx="1"/>
          </p:nvPr>
        </p:nvSpPr>
        <p:spPr>
          <a:xfrm>
            <a:off x="1524000" y="1934817"/>
            <a:ext cx="9144000" cy="4757532"/>
          </a:xfrm>
        </p:spPr>
        <p:txBody>
          <a:bodyPr/>
          <a:p>
            <a:endParaRPr dirty="0" lang="en-GB"/>
          </a:p>
          <a:p>
            <a:r>
              <a:rPr dirty="0" lang="en-GB"/>
              <a:t>BY</a:t>
            </a:r>
          </a:p>
          <a:p>
            <a:endParaRPr dirty="0" lang="en-GB"/>
          </a:p>
          <a:p>
            <a:r>
              <a:rPr b="1" dirty="0" lang="en-GB">
                <a:latin typeface="Times New Roman" panose="02020603050405020304" pitchFamily="18" charset="0"/>
                <a:cs typeface="Times New Roman" panose="02020603050405020304" pitchFamily="18" charset="0"/>
              </a:rPr>
              <a:t>Pharm F.A OLADOJA</a:t>
            </a:r>
            <a:r>
              <a:rPr dirty="0" lang="en-GB"/>
              <a:t>. </a:t>
            </a:r>
          </a:p>
          <a:p>
            <a:r>
              <a:rPr dirty="0" sz="2000" lang="en-GB">
                <a:latin typeface="Times New Roman" panose="02020603050405020304" pitchFamily="18" charset="0"/>
                <a:cs typeface="Times New Roman" panose="02020603050405020304" pitchFamily="18" charset="0"/>
              </a:rPr>
              <a:t>   </a:t>
            </a:r>
            <a:r>
              <a:rPr dirty="0" sz="2000" lang="en-GB" err="1">
                <a:latin typeface="Times New Roman" panose="02020603050405020304" pitchFamily="18" charset="0"/>
                <a:cs typeface="Times New Roman" panose="02020603050405020304" pitchFamily="18" charset="0"/>
              </a:rPr>
              <a:t>B.Pharm</a:t>
            </a:r>
            <a:r>
              <a:rPr dirty="0" sz="2000" lang="en-GB">
                <a:latin typeface="Times New Roman" panose="02020603050405020304" pitchFamily="18" charset="0"/>
                <a:cs typeface="Times New Roman" panose="02020603050405020304" pitchFamily="18" charset="0"/>
              </a:rPr>
              <a:t>, M.Sc., ACISM(USA), ACIWM,  PGD, ACA</a:t>
            </a:r>
          </a:p>
          <a:p>
            <a:r>
              <a:rPr dirty="0" sz="2000" lang="en-GB">
                <a:latin typeface="Times New Roman" panose="02020603050405020304" pitchFamily="18" charset="0"/>
                <a:cs typeface="Times New Roman" panose="02020603050405020304" pitchFamily="18" charset="0"/>
              </a:rPr>
              <a:t>Department of Pharmacology and Toxicology,</a:t>
            </a:r>
          </a:p>
          <a:p>
            <a:r>
              <a:rPr dirty="0" sz="2000" lang="en-GB">
                <a:latin typeface="Times New Roman" panose="02020603050405020304" pitchFamily="18" charset="0"/>
                <a:cs typeface="Times New Roman" panose="02020603050405020304" pitchFamily="18" charset="0"/>
              </a:rPr>
              <a:t>Faculty of Pharmacy,</a:t>
            </a:r>
          </a:p>
          <a:p>
            <a:r>
              <a:rPr dirty="0" sz="2000" lang="en-GB">
                <a:latin typeface="Times New Roman" panose="02020603050405020304" pitchFamily="18" charset="0"/>
                <a:cs typeface="Times New Roman" panose="02020603050405020304" pitchFamily="18" charset="0"/>
              </a:rPr>
              <a:t>Olabisi Onabanjo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09" name="Title 1"/>
          <p:cNvSpPr>
            <a:spLocks noGrp="1"/>
          </p:cNvSpPr>
          <p:nvPr>
            <p:ph type="title"/>
          </p:nvPr>
        </p:nvSpPr>
        <p:spPr/>
        <p:txBody>
          <a:bodyPr/>
          <a:p>
            <a:pPr algn="ctr" eaLnBrk="1" hangingPunct="1"/>
            <a:r>
              <a:rPr altLang="en-US" b="1" dirty="0" lang="en-US"/>
              <a:t>Bulk forming laxatives</a:t>
            </a:r>
          </a:p>
        </p:txBody>
      </p:sp>
      <p:sp>
        <p:nvSpPr>
          <p:cNvPr id="1048610" name="Content Placeholder 2"/>
          <p:cNvSpPr>
            <a:spLocks noGrp="1"/>
          </p:cNvSpPr>
          <p:nvPr>
            <p:ph idx="1"/>
          </p:nvPr>
        </p:nvSpPr>
        <p:spPr>
          <a:xfrm>
            <a:off x="838200" y="1404730"/>
            <a:ext cx="10515600" cy="5088145"/>
          </a:xfrm>
        </p:spPr>
        <p:txBody>
          <a:bodyPr>
            <a:normAutofit fontScale="78571" lnSpcReduction="10000"/>
          </a:bodyPr>
          <a:p>
            <a:pPr eaLnBrk="1" hangingPunct="1"/>
            <a:r>
              <a:rPr altLang="en-US" dirty="0" lang="en-US"/>
              <a:t>Indigestible, hydrophilic substances like bran, agar, methylcellulose, ispaghula etc.</a:t>
            </a:r>
          </a:p>
          <a:p>
            <a:pPr eaLnBrk="1" hangingPunct="1" indent="0" marL="0">
              <a:buNone/>
            </a:pPr>
            <a:endParaRPr altLang="en-US" dirty="0" lang="en-US"/>
          </a:p>
          <a:p>
            <a:pPr eaLnBrk="1" hangingPunct="1"/>
            <a:r>
              <a:rPr altLang="en-US" dirty="0" lang="en-US"/>
              <a:t>Absorb water, swell up and increase the bulk of stools.</a:t>
            </a:r>
          </a:p>
          <a:p>
            <a:pPr eaLnBrk="1" hangingPunct="1" indent="0" marL="0">
              <a:buNone/>
            </a:pPr>
            <a:endParaRPr altLang="en-US" dirty="0" lang="en-US"/>
          </a:p>
          <a:p>
            <a:pPr eaLnBrk="1" hangingPunct="1"/>
            <a:r>
              <a:rPr altLang="en-US" dirty="0" lang="en-US"/>
              <a:t>Cause mechanical distension so stimulate peristalsis and promote defecation.</a:t>
            </a:r>
          </a:p>
          <a:p>
            <a:pPr eaLnBrk="1" hangingPunct="1" indent="0" marL="0">
              <a:buNone/>
            </a:pPr>
            <a:endParaRPr altLang="en-US" dirty="0" lang="en-US"/>
          </a:p>
          <a:p>
            <a:pPr eaLnBrk="1" hangingPunct="1"/>
            <a:r>
              <a:rPr altLang="en-US" dirty="0" lang="en-US"/>
              <a:t>Large amount of water should be taken with bulk laxatives to avoid intestinal obstruction.</a:t>
            </a:r>
          </a:p>
          <a:p>
            <a:pPr eaLnBrk="1" hangingPunct="1" indent="0" marL="0">
              <a:buNone/>
            </a:pPr>
            <a:endParaRPr altLang="en-US" dirty="0" lang="en-US"/>
          </a:p>
          <a:p>
            <a:r>
              <a:rPr altLang="en-US" dirty="0" lang="en-US">
                <a:latin typeface="Times New Roman" panose="02020603050405020304" pitchFamily="18" charset="0"/>
                <a:cs typeface="Times New Roman" panose="02020603050405020304" pitchFamily="18" charset="0"/>
              </a:rPr>
              <a:t>Potential for drug interactions (digoxin, warfarin, salicylates, ciprofloxacin)</a:t>
            </a:r>
          </a:p>
          <a:p>
            <a:pPr indent="0" marL="0">
              <a:buNone/>
            </a:pPr>
            <a:endParaRPr altLang="en-US" dirty="0" lang="en-US">
              <a:latin typeface="Times New Roman" panose="02020603050405020304" pitchFamily="18" charset="0"/>
              <a:cs typeface="Times New Roman" panose="02020603050405020304" pitchFamily="18" charset="0"/>
            </a:endParaRPr>
          </a:p>
          <a:p>
            <a:r>
              <a:rPr altLang="en-US" dirty="0" lang="en-US">
                <a:latin typeface="Times New Roman" panose="02020603050405020304" pitchFamily="18" charset="0"/>
                <a:cs typeface="Times New Roman" panose="02020603050405020304" pitchFamily="18" charset="0"/>
              </a:rPr>
              <a:t>AEs: flatulence, abdominal pain, GI obstruction</a:t>
            </a:r>
          </a:p>
          <a:p>
            <a:pPr eaLnBrk="1" hangingPunct="1"/>
            <a:endParaRPr altLang="en-US"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1" name="Title 1"/>
          <p:cNvSpPr>
            <a:spLocks noGrp="1"/>
          </p:cNvSpPr>
          <p:nvPr>
            <p:ph type="title"/>
          </p:nvPr>
        </p:nvSpPr>
        <p:spPr/>
        <p:txBody>
          <a:bodyPr/>
          <a:p>
            <a:r>
              <a:rPr dirty="0" lang="en-GB">
                <a:effectLst/>
                <a:latin typeface="Arial" panose="020B0604020202020204" pitchFamily="34" charset="0"/>
              </a:rPr>
              <a:t>Bulk-Forming Laxatives: WHEAT BRAN</a:t>
            </a:r>
            <a:endParaRPr dirty="0" lang="en-GB"/>
          </a:p>
        </p:txBody>
      </p:sp>
      <p:sp>
        <p:nvSpPr>
          <p:cNvPr id="1048612" name="Content Placeholder 2"/>
          <p:cNvSpPr>
            <a:spLocks noGrp="1"/>
          </p:cNvSpPr>
          <p:nvPr>
            <p:ph idx="1"/>
          </p:nvPr>
        </p:nvSpPr>
        <p:spPr>
          <a:xfrm>
            <a:off x="838200" y="1298713"/>
            <a:ext cx="10515600" cy="4878250"/>
          </a:xfrm>
        </p:spPr>
        <p:txBody>
          <a:bodyPr>
            <a:noAutofit/>
          </a:bodyPr>
          <a:p>
            <a:pPr indent="0" marL="0">
              <a:buNone/>
            </a:pPr>
            <a:r>
              <a:rPr dirty="0" lang="en-GB">
                <a:effectLst/>
                <a:latin typeface="Times New Roman" panose="02020603050405020304" pitchFamily="18" charset="0"/>
                <a:cs typeface="Times New Roman" panose="02020603050405020304" pitchFamily="18" charset="0"/>
              </a:rPr>
              <a:t>Wheat bran consists of 40% dietary fibre</a:t>
            </a:r>
          </a:p>
          <a:p>
            <a:pPr indent="0" marL="0">
              <a:buNone/>
            </a:pPr>
            <a:endParaRPr dirty="0" lang="en-GB">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It absorbs water in the intestines, swells, increases water content of faeces</a:t>
            </a:r>
          </a:p>
          <a:p>
            <a:pPr indent="0" marL="0">
              <a:buNone/>
            </a:pPr>
            <a:endParaRPr dirty="0" lang="en-GB">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Stimulate local peristalsis &amp; defecation reflexes by increasing faecal bulk</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Dose : 20-40 g/ day, acts 1-3 days</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S/E : Bloating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C/I : GIT ulcerations, adhesions, stenosis</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3" name="Title 1"/>
          <p:cNvSpPr>
            <a:spLocks noGrp="1"/>
          </p:cNvSpPr>
          <p:nvPr>
            <p:ph type="title"/>
          </p:nvPr>
        </p:nvSpPr>
        <p:spPr>
          <a:xfrm>
            <a:off x="344557" y="365125"/>
            <a:ext cx="11009243" cy="1325563"/>
          </a:xfrm>
        </p:spPr>
        <p:txBody>
          <a:bodyPr/>
          <a:p>
            <a:r>
              <a:rPr dirty="0" lang="en-GB">
                <a:effectLst/>
                <a:latin typeface="Arial" panose="020B0604020202020204" pitchFamily="34" charset="0"/>
              </a:rPr>
              <a:t>Surfactant Laxatives: STOOL SOFTENER</a:t>
            </a:r>
            <a:endParaRPr dirty="0" lang="en-GB"/>
          </a:p>
        </p:txBody>
      </p:sp>
      <p:sp>
        <p:nvSpPr>
          <p:cNvPr id="1048614" name="Content Placeholder 2"/>
          <p:cNvSpPr>
            <a:spLocks noGrp="1"/>
          </p:cNvSpPr>
          <p:nvPr>
            <p:ph idx="1"/>
          </p:nvPr>
        </p:nvSpPr>
        <p:spPr/>
        <p:txBody>
          <a:bodyPr/>
          <a:p>
            <a:pPr indent="0" marL="0">
              <a:buNone/>
            </a:pPr>
            <a:br>
              <a:rPr dirty="0" lang="en-GB"/>
            </a:br>
            <a:r>
              <a:rPr dirty="0" lang="en-GB">
                <a:solidFill>
                  <a:srgbClr val="FF0000"/>
                </a:solidFill>
                <a:effectLst/>
                <a:latin typeface="Times New Roman" panose="02020603050405020304" pitchFamily="18" charset="0"/>
                <a:cs typeface="Times New Roman" panose="02020603050405020304" pitchFamily="18" charset="0"/>
              </a:rPr>
              <a:t>Dioctyl sodium sulfosuccinate(Docusate)</a:t>
            </a:r>
          </a:p>
          <a:p>
            <a:pPr indent="0" marL="0">
              <a:buNone/>
            </a:pPr>
            <a:endParaRPr dirty="0" lang="en-GB">
              <a:solidFill>
                <a:srgbClr val="FF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It is an anionic detergent which softens the stool by decreasing the surface tension of fluids in the bowel.</a:t>
            </a:r>
          </a:p>
          <a:p>
            <a:pPr>
              <a:buFont typeface="Wingdings" panose="05000000000000000000" pitchFamily="2" charset="2"/>
              <a:buChar char="§"/>
            </a:pPr>
            <a:endParaRPr dirty="0" lang="en-GB">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It also acts as a wetting agent for the bowel, because by emulsifying the colonic contents it facilitates the penetration of water into faeces</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15" name="Title 1"/>
          <p:cNvSpPr>
            <a:spLocks noGrp="1"/>
          </p:cNvSpPr>
          <p:nvPr>
            <p:ph type="title"/>
          </p:nvPr>
        </p:nvSpPr>
        <p:spPr>
          <a:xfrm>
            <a:off x="344557" y="365125"/>
            <a:ext cx="11009243" cy="1325563"/>
          </a:xfrm>
        </p:spPr>
        <p:txBody>
          <a:bodyPr/>
          <a:p>
            <a:r>
              <a:rPr dirty="0" lang="en-GB">
                <a:effectLst/>
                <a:latin typeface="Arial" panose="020B0604020202020204" pitchFamily="34" charset="0"/>
              </a:rPr>
              <a:t>Surfactant Laxatives: STOOL SOFTENER</a:t>
            </a:r>
            <a:endParaRPr dirty="0" lang="en-GB"/>
          </a:p>
        </p:txBody>
      </p:sp>
      <p:sp>
        <p:nvSpPr>
          <p:cNvPr id="1048616" name="Content Placeholder 2"/>
          <p:cNvSpPr>
            <a:spLocks noGrp="1"/>
          </p:cNvSpPr>
          <p:nvPr>
            <p:ph idx="1"/>
          </p:nvPr>
        </p:nvSpPr>
        <p:spPr/>
        <p:txBody>
          <a:bodyPr/>
          <a:p>
            <a:pPr indent="0" marL="0">
              <a:buNone/>
            </a:pPr>
            <a:br>
              <a:rPr dirty="0" lang="en-GB"/>
            </a:br>
            <a:r>
              <a:rPr dirty="0" lang="en-GB">
                <a:solidFill>
                  <a:srgbClr val="FF0000"/>
                </a:solidFill>
                <a:effectLst/>
                <a:latin typeface="Arial" panose="020B0604020202020204" pitchFamily="34" charset="0"/>
              </a:rPr>
              <a:t>Dosage </a:t>
            </a:r>
            <a:r>
              <a:rPr dirty="0" lang="en-GB">
                <a:effectLst/>
                <a:latin typeface="Arial" panose="020B0604020202020204" pitchFamily="34" charset="0"/>
              </a:rPr>
              <a:t>: 100-400 mg/day.</a:t>
            </a:r>
            <a:br>
              <a:rPr dirty="0" lang="en-GB"/>
            </a:br>
            <a:endParaRPr dirty="0" lang="en-GB"/>
          </a:p>
          <a:p>
            <a:r>
              <a:rPr dirty="0" lang="en-GB">
                <a:effectLst/>
                <a:latin typeface="Arial" panose="020B0604020202020204" pitchFamily="34" charset="0"/>
              </a:rPr>
              <a:t>Indicated when straining at defaecation is to be avoided</a:t>
            </a:r>
            <a:br>
              <a:rPr dirty="0" lang="en-GB"/>
            </a:br>
            <a:endParaRPr dirty="0" lang="en-GB"/>
          </a:p>
          <a:p>
            <a:pPr indent="0" marL="0">
              <a:buNone/>
            </a:pPr>
            <a:r>
              <a:rPr dirty="0" lang="en-GB">
                <a:solidFill>
                  <a:srgbClr val="FF0000"/>
                </a:solidFill>
                <a:effectLst/>
                <a:latin typeface="Arial" panose="020B0604020202020204" pitchFamily="34" charset="0"/>
              </a:rPr>
              <a:t>Side Effects</a:t>
            </a:r>
            <a:r>
              <a:rPr dirty="0" lang="en-GB">
                <a:effectLst/>
                <a:latin typeface="Arial" panose="020B0604020202020204" pitchFamily="34" charset="0"/>
              </a:rPr>
              <a:t>:</a:t>
            </a:r>
          </a:p>
          <a:p>
            <a:r>
              <a:rPr dirty="0" lang="en-GB">
                <a:effectLst/>
                <a:latin typeface="Arial" panose="020B0604020202020204" pitchFamily="34" charset="0"/>
              </a:rPr>
              <a:t>Bitter in taste, Nausea, Cramps and abdominal pain.</a:t>
            </a:r>
          </a:p>
          <a:p>
            <a:endParaRPr dirty="0" lang="en-GB">
              <a:latin typeface="Arial" panose="020B0604020202020204" pitchFamily="34" charset="0"/>
            </a:endParaRPr>
          </a:p>
          <a:p>
            <a:r>
              <a:rPr dirty="0" lang="en-GB">
                <a:effectLst/>
                <a:latin typeface="Arial" panose="020B0604020202020204" pitchFamily="34" charset="0"/>
              </a:rPr>
              <a:t>Prolonged use leads to Hepatotoxicity</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17" name="Title 1"/>
          <p:cNvSpPr>
            <a:spLocks noGrp="1" noChangeArrowheads="1"/>
          </p:cNvSpPr>
          <p:nvPr>
            <p:ph type="title"/>
          </p:nvPr>
        </p:nvSpPr>
        <p:spPr>
          <a:xfrm>
            <a:off x="838200" y="365125"/>
            <a:ext cx="10515600" cy="721553"/>
          </a:xfrm>
        </p:spPr>
        <p:txBody>
          <a:bodyPr/>
          <a:p>
            <a:pPr algn="ctr"/>
            <a:r>
              <a:rPr altLang="en-US" dirty="0" lang="en-US">
                <a:latin typeface="Helvetica Neue" pitchFamily="2" charset="0"/>
                <a:cs typeface="Helvetica Neue" pitchFamily="2" charset="0"/>
              </a:rPr>
              <a:t>Emollient Laxatives</a:t>
            </a:r>
          </a:p>
        </p:txBody>
      </p:sp>
      <p:sp>
        <p:nvSpPr>
          <p:cNvPr id="1048618" name="Content Placeholder 2"/>
          <p:cNvSpPr>
            <a:spLocks noGrp="1"/>
          </p:cNvSpPr>
          <p:nvPr>
            <p:ph idx="1"/>
          </p:nvPr>
        </p:nvSpPr>
        <p:spPr>
          <a:xfrm>
            <a:off x="503582" y="1258957"/>
            <a:ext cx="10972800" cy="5233917"/>
          </a:xfrm>
        </p:spPr>
        <p:txBody>
          <a:bodyPr rtlCol="0">
            <a:noAutofit/>
          </a:bodyPr>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MOA</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Surfactant agents that facilitate mixing of aqueous and fatty materials within the GI tract which increases stool moisture content and leads to a softer, easier to pass stool</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Agents</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Docusate sodium (Colace)</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Docusate calcium (</a:t>
            </a:r>
            <a:r>
              <a:rPr dirty="0" sz="2800" lang="en-US" err="1">
                <a:latin typeface="Times New Roman" panose="02020603050405020304" pitchFamily="18" charset="0"/>
                <a:cs typeface="Times New Roman" panose="02020603050405020304" pitchFamily="18" charset="0"/>
              </a:rPr>
              <a:t>Surfak</a:t>
            </a:r>
            <a:r>
              <a:rPr dirty="0" sz="2800" lang="en-US">
                <a:latin typeface="Times New Roman" panose="02020603050405020304" pitchFamily="18" charset="0"/>
                <a:cs typeface="Times New Roman" panose="02020603050405020304" pitchFamily="18" charset="0"/>
              </a:rPr>
              <a:t>, others)</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Place in therapy</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Ineffective in </a:t>
            </a:r>
            <a:r>
              <a:rPr dirty="0" sz="2800" lang="en-US" u="sng">
                <a:latin typeface="Times New Roman" panose="02020603050405020304" pitchFamily="18" charset="0"/>
                <a:cs typeface="Times New Roman" panose="02020603050405020304" pitchFamily="18" charset="0"/>
              </a:rPr>
              <a:t>treating</a:t>
            </a:r>
            <a:r>
              <a:rPr dirty="0" sz="2800" lang="en-US">
                <a:latin typeface="Times New Roman" panose="02020603050405020304" pitchFamily="18" charset="0"/>
                <a:cs typeface="Times New Roman" panose="02020603050405020304" pitchFamily="18" charset="0"/>
              </a:rPr>
              <a:t> constipation but are used to primarily to </a:t>
            </a:r>
            <a:r>
              <a:rPr dirty="0" sz="2800" lang="en-US" u="sng">
                <a:latin typeface="Times New Roman" panose="02020603050405020304" pitchFamily="18" charset="0"/>
                <a:cs typeface="Times New Roman" panose="02020603050405020304" pitchFamily="18" charset="0"/>
              </a:rPr>
              <a:t>prevent</a:t>
            </a:r>
            <a:r>
              <a:rPr dirty="0" sz="2800" lang="en-US">
                <a:latin typeface="Times New Roman" panose="02020603050405020304" pitchFamily="18" charset="0"/>
                <a:cs typeface="Times New Roman" panose="02020603050405020304" pitchFamily="18" charset="0"/>
              </a:rPr>
              <a:t> constipation</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Also useful in situations where straining to pass stool should be avoided (e.g. recovery from myocardial infarction, acute perianal disease, recovery from rectal surgery,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19" name="Title 1"/>
          <p:cNvSpPr>
            <a:spLocks noGrp="1"/>
          </p:cNvSpPr>
          <p:nvPr>
            <p:ph type="title"/>
          </p:nvPr>
        </p:nvSpPr>
        <p:spPr/>
        <p:txBody>
          <a:bodyPr/>
          <a:p>
            <a:pPr algn="ctr"/>
            <a:r>
              <a:rPr dirty="0" lang="en-GB">
                <a:effectLst/>
                <a:latin typeface="Arial" panose="020B0604020202020204" pitchFamily="34" charset="0"/>
              </a:rPr>
              <a:t>Lubricant Laxatives</a:t>
            </a:r>
            <a:endParaRPr dirty="0" lang="en-GB"/>
          </a:p>
        </p:txBody>
      </p:sp>
      <p:sp>
        <p:nvSpPr>
          <p:cNvPr id="1048620" name="Content Placeholder 2"/>
          <p:cNvSpPr>
            <a:spLocks noGrp="1"/>
          </p:cNvSpPr>
          <p:nvPr>
            <p:ph idx="1"/>
          </p:nvPr>
        </p:nvSpPr>
        <p:spPr>
          <a:xfrm>
            <a:off x="838200" y="1431235"/>
            <a:ext cx="10515600" cy="5061640"/>
          </a:xfrm>
        </p:spPr>
        <p:txBody>
          <a:bodyPr>
            <a:normAutofit/>
          </a:bodyPr>
          <a:p>
            <a:pPr indent="0" marL="0">
              <a:buNone/>
            </a:pPr>
            <a:r>
              <a:rPr dirty="0" lang="en-GB">
                <a:effectLst/>
                <a:latin typeface="Arial" panose="020B0604020202020204" pitchFamily="34" charset="0"/>
              </a:rPr>
              <a:t>Pharmacologically inert mineral, not palatable, but can be given in emulsified form or with juices. </a:t>
            </a:r>
            <a:br>
              <a:rPr dirty="0" lang="en-GB"/>
            </a:br>
            <a:endParaRPr dirty="0" lang="en-GB"/>
          </a:p>
          <a:p>
            <a:pPr indent="0" marL="0">
              <a:buNone/>
            </a:pPr>
            <a:r>
              <a:rPr dirty="0" lang="en-GB">
                <a:solidFill>
                  <a:srgbClr val="FF0000"/>
                </a:solidFill>
                <a:effectLst/>
                <a:latin typeface="Arial" panose="020B0604020202020204" pitchFamily="34" charset="0"/>
              </a:rPr>
              <a:t>Liquid paraffin</a:t>
            </a:r>
            <a:br>
              <a:rPr dirty="0" lang="en-GB"/>
            </a:br>
            <a:r>
              <a:rPr dirty="0" lang="en-GB">
                <a:effectLst/>
                <a:latin typeface="Arial" panose="020B0604020202020204" pitchFamily="34" charset="0"/>
              </a:rPr>
              <a:t>Dose : 15-30 ml/ </a:t>
            </a:r>
            <a:r>
              <a:rPr dirty="0" lang="en-GB" err="1">
                <a:effectLst/>
                <a:latin typeface="Arial" panose="020B0604020202020204" pitchFamily="34" charset="0"/>
              </a:rPr>
              <a:t>hs</a:t>
            </a:r>
            <a:r>
              <a:rPr dirty="0" lang="en-GB">
                <a:effectLst/>
                <a:latin typeface="Arial" panose="020B0604020202020204" pitchFamily="34" charset="0"/>
              </a:rPr>
              <a:t>. Latency period: l-3 days</a:t>
            </a:r>
          </a:p>
          <a:p>
            <a:pPr indent="0" marL="0">
              <a:buNone/>
            </a:pPr>
            <a:endParaRPr dirty="0" lang="en-GB">
              <a:effectLst/>
              <a:latin typeface="Arial" panose="020B0604020202020204" pitchFamily="34" charset="0"/>
            </a:endParaRPr>
          </a:p>
          <a:p>
            <a:pPr indent="0" marL="0">
              <a:buNone/>
            </a:pPr>
            <a:r>
              <a:rPr dirty="0" lang="en-GB">
                <a:solidFill>
                  <a:srgbClr val="FF0000"/>
                </a:solidFill>
                <a:effectLst/>
                <a:latin typeface="Arial" panose="020B0604020202020204" pitchFamily="34" charset="0"/>
              </a:rPr>
              <a:t>Side Effects </a:t>
            </a:r>
          </a:p>
          <a:p>
            <a:pPr>
              <a:buFont typeface="Wingdings" panose="05000000000000000000" pitchFamily="2" charset="2"/>
              <a:buChar char="§"/>
            </a:pPr>
            <a:r>
              <a:rPr dirty="0" lang="en-GB">
                <a:effectLst/>
                <a:latin typeface="Arial" panose="020B0604020202020204" pitchFamily="34" charset="0"/>
              </a:rPr>
              <a:t>It is not palatable</a:t>
            </a:r>
          </a:p>
          <a:p>
            <a:pPr>
              <a:buFont typeface="Wingdings" panose="05000000000000000000" pitchFamily="2" charset="2"/>
              <a:buChar char="§"/>
            </a:pPr>
            <a:r>
              <a:rPr dirty="0" lang="en-GB">
                <a:effectLst/>
                <a:latin typeface="Arial" panose="020B0604020202020204" pitchFamily="34" charset="0"/>
              </a:rPr>
              <a:t>Frequent use leads to the deficiency of fat soluble vitamins </a:t>
            </a:r>
            <a:br>
              <a:rPr dirty="0" lang="en-GB"/>
            </a:br>
            <a:endParaRPr dirty="0"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1" name="Title 1"/>
          <p:cNvSpPr>
            <a:spLocks noGrp="1"/>
          </p:cNvSpPr>
          <p:nvPr>
            <p:ph type="title"/>
          </p:nvPr>
        </p:nvSpPr>
        <p:spPr/>
        <p:txBody>
          <a:bodyPr/>
          <a:p>
            <a:pPr algn="ctr"/>
            <a:r>
              <a:rPr dirty="0" lang="en-GB"/>
              <a:t>PURGATIVES</a:t>
            </a:r>
          </a:p>
        </p:txBody>
      </p:sp>
      <p:sp>
        <p:nvSpPr>
          <p:cNvPr id="1048622" name="Content Placeholder 2"/>
          <p:cNvSpPr>
            <a:spLocks noGrp="1"/>
          </p:cNvSpPr>
          <p:nvPr>
            <p:ph idx="1"/>
          </p:nvPr>
        </p:nvSpPr>
        <p:spPr>
          <a:xfrm>
            <a:off x="838200" y="1338470"/>
            <a:ext cx="10515600" cy="4838493"/>
          </a:xfrm>
        </p:spPr>
        <p:txBody>
          <a:bodyPr>
            <a:noAutofit/>
          </a:bodyPr>
          <a:p>
            <a:pPr indent="0" marL="0">
              <a:buNone/>
            </a:pPr>
            <a:r>
              <a:rPr dirty="0" lang="en-GB">
                <a:solidFill>
                  <a:srgbClr val="FF0000"/>
                </a:solidFill>
                <a:effectLst/>
                <a:latin typeface="Times New Roman" panose="02020603050405020304" pitchFamily="18" charset="0"/>
                <a:cs typeface="Times New Roman" panose="02020603050405020304" pitchFamily="18" charset="0"/>
              </a:rPr>
              <a:t>Purgatives are used for complete colonic cleansing </a:t>
            </a:r>
          </a:p>
          <a:p>
            <a:pPr indent="0" marL="0">
              <a:buNone/>
            </a:pPr>
            <a:br>
              <a:rPr dirty="0" lang="en-GB">
                <a:latin typeface="Times New Roman" panose="02020603050405020304" pitchFamily="18" charset="0"/>
                <a:cs typeface="Times New Roman" panose="02020603050405020304" pitchFamily="18" charset="0"/>
              </a:rPr>
            </a:br>
            <a:r>
              <a:rPr dirty="0" lang="en-GB">
                <a:latin typeface="Times New Roman" panose="02020603050405020304" pitchFamily="18" charset="0"/>
                <a:cs typeface="Times New Roman" panose="02020603050405020304" pitchFamily="18" charset="0"/>
              </a:rPr>
              <a:t>   </a:t>
            </a:r>
            <a:r>
              <a:rPr dirty="0" lang="en-GB">
                <a:effectLst/>
                <a:latin typeface="Times New Roman" panose="02020603050405020304" pitchFamily="18" charset="0"/>
                <a:cs typeface="Times New Roman" panose="02020603050405020304" pitchFamily="18" charset="0"/>
              </a:rPr>
              <a:t>1. Prior to gastrointestinal endoscopic procedure</a:t>
            </a:r>
          </a:p>
          <a:p>
            <a:pPr indent="0" marL="0">
              <a:buNone/>
            </a:pPr>
            <a:br>
              <a:rPr dirty="0" lang="en-GB">
                <a:latin typeface="Times New Roman" panose="02020603050405020304" pitchFamily="18" charset="0"/>
                <a:cs typeface="Times New Roman" panose="02020603050405020304" pitchFamily="18" charset="0"/>
              </a:rPr>
            </a:br>
            <a:r>
              <a:rPr dirty="0" lang="en-GB">
                <a:latin typeface="Times New Roman" panose="02020603050405020304" pitchFamily="18" charset="0"/>
                <a:cs typeface="Times New Roman" panose="02020603050405020304" pitchFamily="18" charset="0"/>
              </a:rPr>
              <a:t>   </a:t>
            </a:r>
            <a:r>
              <a:rPr dirty="0" lang="en-GB">
                <a:effectLst/>
                <a:latin typeface="Times New Roman" panose="02020603050405020304" pitchFamily="18" charset="0"/>
                <a:cs typeface="Times New Roman" panose="02020603050405020304" pitchFamily="18" charset="0"/>
              </a:rPr>
              <a:t>2. To flush out worms after the use of an anthelmintic drug</a:t>
            </a:r>
          </a:p>
          <a:p>
            <a:pPr indent="0" marL="0">
              <a:buNone/>
            </a:pPr>
            <a:br>
              <a:rPr dirty="0" lang="en-GB">
                <a:latin typeface="Times New Roman" panose="02020603050405020304" pitchFamily="18" charset="0"/>
                <a:cs typeface="Times New Roman" panose="02020603050405020304" pitchFamily="18" charset="0"/>
              </a:rPr>
            </a:br>
            <a:r>
              <a:rPr dirty="0" lang="en-GB">
                <a:latin typeface="Times New Roman" panose="02020603050405020304" pitchFamily="18" charset="0"/>
                <a:cs typeface="Times New Roman" panose="02020603050405020304" pitchFamily="18" charset="0"/>
              </a:rPr>
              <a:t>   </a:t>
            </a:r>
            <a:r>
              <a:rPr dirty="0" lang="en-GB">
                <a:effectLst/>
                <a:latin typeface="Times New Roman" panose="02020603050405020304" pitchFamily="18" charset="0"/>
                <a:cs typeface="Times New Roman" panose="02020603050405020304" pitchFamily="18" charset="0"/>
              </a:rPr>
              <a:t>3. To prepare the bowel before surgery or abdominal X-ray</a:t>
            </a:r>
          </a:p>
          <a:p>
            <a:pPr indent="0" marL="0">
              <a:buNone/>
            </a:pPr>
            <a:br>
              <a:rPr dirty="0" lang="en-GB">
                <a:latin typeface="Times New Roman" panose="02020603050405020304" pitchFamily="18" charset="0"/>
                <a:cs typeface="Times New Roman" panose="02020603050405020304" pitchFamily="18" charset="0"/>
              </a:rPr>
            </a:br>
            <a:r>
              <a:rPr dirty="0" lang="en-GB">
                <a:latin typeface="Times New Roman" panose="02020603050405020304" pitchFamily="18" charset="0"/>
                <a:cs typeface="Times New Roman" panose="02020603050405020304" pitchFamily="18" charset="0"/>
              </a:rPr>
              <a:t>   </a:t>
            </a:r>
            <a:r>
              <a:rPr dirty="0" lang="en-GB">
                <a:effectLst/>
                <a:latin typeface="Times New Roman" panose="02020603050405020304" pitchFamily="18" charset="0"/>
                <a:cs typeface="Times New Roman" panose="02020603050405020304" pitchFamily="18" charset="0"/>
              </a:rPr>
              <a:t>4. Food/Drug poisoning </a:t>
            </a:r>
          </a:p>
          <a:p>
            <a:pPr indent="0" marL="0">
              <a:buNone/>
            </a:pPr>
            <a:br>
              <a:rPr dirty="0" lang="en-GB">
                <a:latin typeface="Times New Roman" panose="02020603050405020304" pitchFamily="18" charset="0"/>
                <a:cs typeface="Times New Roman" panose="02020603050405020304" pitchFamily="18" charset="0"/>
              </a:rPr>
            </a:br>
            <a:r>
              <a:rPr dirty="0" lang="en-GB">
                <a:latin typeface="Times New Roman" panose="02020603050405020304" pitchFamily="18" charset="0"/>
                <a:cs typeface="Times New Roman" panose="02020603050405020304" pitchFamily="18" charset="0"/>
              </a:rPr>
              <a:t>   </a:t>
            </a:r>
            <a:r>
              <a:rPr dirty="0" lang="en-GB">
                <a:effectLst/>
                <a:latin typeface="Times New Roman" panose="02020603050405020304" pitchFamily="18" charset="0"/>
                <a:cs typeface="Times New Roman" panose="02020603050405020304" pitchFamily="18" charset="0"/>
              </a:rPr>
              <a:t>5. For post operative or post-</a:t>
            </a:r>
            <a:r>
              <a:rPr dirty="0" lang="en-GB" err="1">
                <a:effectLst/>
                <a:latin typeface="Times New Roman" panose="02020603050405020304" pitchFamily="18" charset="0"/>
                <a:cs typeface="Times New Roman" panose="02020603050405020304" pitchFamily="18" charset="0"/>
              </a:rPr>
              <a:t>Ml</a:t>
            </a:r>
            <a:r>
              <a:rPr dirty="0" lang="en-GB">
                <a:effectLst/>
                <a:latin typeface="Times New Roman" panose="02020603050405020304" pitchFamily="18" charset="0"/>
                <a:cs typeface="Times New Roman" panose="02020603050405020304" pitchFamily="18" charset="0"/>
              </a:rPr>
              <a:t> bedridden patient</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3" name="Title 1"/>
          <p:cNvSpPr>
            <a:spLocks noGrp="1"/>
          </p:cNvSpPr>
          <p:nvPr>
            <p:ph type="title"/>
          </p:nvPr>
        </p:nvSpPr>
        <p:spPr/>
        <p:txBody>
          <a:bodyPr/>
          <a:p>
            <a:pPr algn="ctr"/>
            <a:r>
              <a:rPr dirty="0" lang="en-GB"/>
              <a:t>Purgatives</a:t>
            </a:r>
          </a:p>
        </p:txBody>
      </p:sp>
      <p:sp>
        <p:nvSpPr>
          <p:cNvPr id="1048624" name="Content Placeholder 2"/>
          <p:cNvSpPr>
            <a:spLocks noGrp="1"/>
          </p:cNvSpPr>
          <p:nvPr>
            <p:ph idx="1"/>
          </p:nvPr>
        </p:nvSpPr>
        <p:spPr/>
        <p:txBody>
          <a:bodyPr/>
          <a:p>
            <a:pPr indent="0" marL="0">
              <a:buNone/>
            </a:pPr>
            <a:r>
              <a:rPr dirty="0" lang="en-GB">
                <a:effectLst/>
                <a:latin typeface="Arial" panose="020B0604020202020204" pitchFamily="34" charset="0"/>
              </a:rPr>
              <a:t>Purgatives: Osmotic and irritant Purgatives</a:t>
            </a:r>
          </a:p>
          <a:p>
            <a:pPr indent="0" marL="0">
              <a:buNone/>
            </a:pPr>
            <a:br>
              <a:rPr dirty="0" lang="en-GB"/>
            </a:br>
            <a:r>
              <a:rPr dirty="0" lang="en-GB">
                <a:effectLst/>
                <a:latin typeface="Arial" panose="020B0604020202020204" pitchFamily="34" charset="0"/>
              </a:rPr>
              <a:t>I. Osmotic Purgatives:</a:t>
            </a:r>
            <a:br>
              <a:rPr dirty="0" lang="en-GB"/>
            </a:br>
            <a:r>
              <a:rPr dirty="0" lang="en-GB">
                <a:effectLst/>
                <a:latin typeface="Arial" panose="020B0604020202020204" pitchFamily="34" charset="0"/>
              </a:rPr>
              <a:t>a) Saline purgatives : Magnesium </a:t>
            </a:r>
            <a:r>
              <a:rPr dirty="0" lang="en-GB" err="1">
                <a:effectLst/>
                <a:latin typeface="Arial" panose="020B0604020202020204" pitchFamily="34" charset="0"/>
              </a:rPr>
              <a:t>sulfate</a:t>
            </a:r>
            <a:r>
              <a:rPr dirty="0" lang="en-GB">
                <a:effectLst/>
                <a:latin typeface="Arial" panose="020B0604020202020204" pitchFamily="34" charset="0"/>
              </a:rPr>
              <a:t>, Magnesium hydroxide, sodium </a:t>
            </a:r>
            <a:r>
              <a:rPr dirty="0" lang="en-GB" err="1">
                <a:effectLst/>
                <a:latin typeface="Arial" panose="020B0604020202020204" pitchFamily="34" charset="0"/>
              </a:rPr>
              <a:t>sulfate</a:t>
            </a:r>
            <a:r>
              <a:rPr dirty="0" lang="en-GB">
                <a:effectLst/>
                <a:latin typeface="Arial" panose="020B0604020202020204" pitchFamily="34" charset="0"/>
              </a:rPr>
              <a:t>, sod</a:t>
            </a:r>
            <a:r>
              <a:rPr dirty="0" lang="en-GB">
                <a:latin typeface="Arial" panose="020B0604020202020204" pitchFamily="34" charset="0"/>
              </a:rPr>
              <a:t>ium</a:t>
            </a:r>
            <a:r>
              <a:rPr dirty="0" lang="en-GB">
                <a:effectLst/>
                <a:latin typeface="Arial" panose="020B0604020202020204" pitchFamily="34" charset="0"/>
              </a:rPr>
              <a:t> phosphate etc</a:t>
            </a:r>
          </a:p>
          <a:p>
            <a:pPr indent="0" marL="0">
              <a:buNone/>
            </a:pPr>
            <a:br>
              <a:rPr dirty="0" lang="en-GB"/>
            </a:br>
            <a:r>
              <a:rPr dirty="0" lang="en-GB">
                <a:effectLst/>
                <a:latin typeface="Arial" panose="020B0604020202020204" pitchFamily="34" charset="0"/>
              </a:rPr>
              <a:t>b) Electrolyte osmotic purgative: Polyethylene glycol (PEG)-</a:t>
            </a:r>
            <a:endParaRPr dirty="0"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25" name="Title 1"/>
          <p:cNvSpPr>
            <a:spLocks noGrp="1"/>
          </p:cNvSpPr>
          <p:nvPr>
            <p:ph type="title"/>
          </p:nvPr>
        </p:nvSpPr>
        <p:spPr/>
        <p:txBody>
          <a:bodyPr/>
          <a:p>
            <a:pPr algn="ctr"/>
            <a:r>
              <a:rPr dirty="0" lang="en-GB"/>
              <a:t>Saline Purgatives</a:t>
            </a:r>
          </a:p>
        </p:txBody>
      </p:sp>
      <p:sp>
        <p:nvSpPr>
          <p:cNvPr id="1048626" name="Content Placeholder 2"/>
          <p:cNvSpPr>
            <a:spLocks noGrp="1"/>
          </p:cNvSpPr>
          <p:nvPr>
            <p:ph idx="1"/>
          </p:nvPr>
        </p:nvSpPr>
        <p:spPr>
          <a:xfrm>
            <a:off x="838200" y="1825625"/>
            <a:ext cx="10515600" cy="4667250"/>
          </a:xfrm>
        </p:spPr>
        <p:txBody>
          <a:bodyPr>
            <a:normAutofit/>
          </a:bodyPr>
          <a:p>
            <a:pPr indent="0" marL="0">
              <a:buNone/>
            </a:pPr>
            <a:r>
              <a:rPr dirty="0" lang="en-GB">
                <a:solidFill>
                  <a:srgbClr val="FF0000"/>
                </a:solidFill>
                <a:effectLst/>
                <a:latin typeface="Times New Roman" panose="02020603050405020304" pitchFamily="18" charset="0"/>
                <a:cs typeface="Times New Roman" panose="02020603050405020304" pitchFamily="18" charset="0"/>
              </a:rPr>
              <a:t>Mode of Action</a:t>
            </a:r>
            <a:r>
              <a:rPr dirty="0" lang="en-GB">
                <a:effectLst/>
                <a:latin typeface="Times New Roman" panose="02020603050405020304" pitchFamily="18" charset="0"/>
                <a:cs typeface="Times New Roman" panose="02020603050405020304" pitchFamily="18" charset="0"/>
              </a:rPr>
              <a:t>:</a:t>
            </a:r>
          </a:p>
          <a:p>
            <a:pPr>
              <a:tabLst>
                <a:tab algn="l" pos="1944688"/>
              </a:tabLst>
            </a:pPr>
            <a:r>
              <a:rPr altLang="en-US" dirty="0" lang="en-US">
                <a:latin typeface="Times New Roman" panose="02020603050405020304" pitchFamily="18" charset="0"/>
                <a:cs typeface="Times New Roman" panose="02020603050405020304" pitchFamily="18" charset="0"/>
              </a:rPr>
              <a:t>Increase osmotic pressure within the intestinal tract, causing more water to enter the intestines</a:t>
            </a:r>
          </a:p>
          <a:p>
            <a:pPr>
              <a:tabLst>
                <a:tab algn="l" pos="1944688"/>
              </a:tabLst>
            </a:pPr>
            <a:r>
              <a:rPr altLang="en-US" dirty="0" lang="en-US">
                <a:latin typeface="Times New Roman" panose="02020603050405020304" pitchFamily="18" charset="0"/>
                <a:cs typeface="Times New Roman" panose="02020603050405020304" pitchFamily="18" charset="0"/>
              </a:rPr>
              <a:t>Result:  bowel distention, increased peristalsis, and evacuation</a:t>
            </a:r>
            <a:br>
              <a:rPr altLang="en-US" dirty="0" lang="en-US">
                <a:latin typeface="Times New Roman" panose="02020603050405020304" pitchFamily="18" charset="0"/>
                <a:cs typeface="Times New Roman" panose="02020603050405020304" pitchFamily="18" charset="0"/>
              </a:rPr>
            </a:br>
            <a:endParaRPr altLang="en-US" dirty="0" lang="en-US">
              <a:latin typeface="Times New Roman" panose="02020603050405020304" pitchFamily="18" charset="0"/>
              <a:cs typeface="Times New Roman" panose="02020603050405020304" pitchFamily="18" charset="0"/>
            </a:endParaRPr>
          </a:p>
          <a:p>
            <a:pPr>
              <a:tabLst>
                <a:tab algn="l" pos="1944688"/>
              </a:tabLst>
            </a:pPr>
            <a:r>
              <a:rPr altLang="en-US" dirty="0" lang="en-US">
                <a:latin typeface="Times New Roman" panose="02020603050405020304" pitchFamily="18" charset="0"/>
                <a:cs typeface="Times New Roman" panose="02020603050405020304" pitchFamily="18" charset="0"/>
              </a:rPr>
              <a:t>Examples: magnesium sulfate (Epsom salts) magnesium hydroxide (MOM) magnesium citrate, sodium phosphate (Fleet Phospho-Soda)</a:t>
            </a:r>
          </a:p>
          <a:p>
            <a:pPr>
              <a:tabLst>
                <a:tab algn="l" pos="1944688"/>
              </a:tabLst>
            </a:pPr>
            <a:r>
              <a:rPr dirty="0" lang="en-GB">
                <a:effectLst/>
                <a:latin typeface="Times New Roman" panose="02020603050405020304" pitchFamily="18" charset="0"/>
                <a:cs typeface="Times New Roman" panose="02020603050405020304" pitchFamily="18" charset="0"/>
              </a:rPr>
              <a:t>Doses : Mag. </a:t>
            </a:r>
            <a:r>
              <a:rPr dirty="0" lang="en-GB" err="1">
                <a:effectLst/>
                <a:latin typeface="Times New Roman" panose="02020603050405020304" pitchFamily="18" charset="0"/>
                <a:cs typeface="Times New Roman" panose="02020603050405020304" pitchFamily="18" charset="0"/>
              </a:rPr>
              <a:t>Sulfate</a:t>
            </a:r>
            <a:r>
              <a:rPr dirty="0" lang="en-GB">
                <a:effectLst/>
                <a:latin typeface="Times New Roman" panose="02020603050405020304" pitchFamily="18" charset="0"/>
                <a:cs typeface="Times New Roman" panose="02020603050405020304" pitchFamily="18" charset="0"/>
              </a:rPr>
              <a:t> : 5-15 g. Mag. Hydroxide: 30 ml.</a:t>
            </a:r>
          </a:p>
          <a:p>
            <a:pPr>
              <a:tabLst>
                <a:tab algn="l" pos="1944688"/>
              </a:tabLst>
            </a:pPr>
            <a:r>
              <a:rPr dirty="0" lang="en-GB">
                <a:effectLst/>
                <a:latin typeface="Times New Roman" panose="02020603050405020304" pitchFamily="18" charset="0"/>
                <a:cs typeface="Times New Roman" panose="02020603050405020304" pitchFamily="18" charset="0"/>
              </a:rPr>
              <a:t>Dissolved in 200 ml of water &amp; effects come with in 2-3 hrs</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27" name="Title 1"/>
          <p:cNvSpPr>
            <a:spLocks noGrp="1"/>
          </p:cNvSpPr>
          <p:nvPr>
            <p:ph type="title"/>
          </p:nvPr>
        </p:nvSpPr>
        <p:spPr/>
        <p:txBody>
          <a:bodyPr/>
          <a:p>
            <a:pPr algn="ctr" eaLnBrk="1" hangingPunct="1"/>
            <a:r>
              <a:rPr altLang="en-US" b="1" dirty="0" lang="en-US"/>
              <a:t>Osmotic/saline</a:t>
            </a:r>
          </a:p>
        </p:txBody>
      </p:sp>
      <p:sp>
        <p:nvSpPr>
          <p:cNvPr id="1048628" name="Content Placeholder 2"/>
          <p:cNvSpPr>
            <a:spLocks noGrp="1"/>
          </p:cNvSpPr>
          <p:nvPr>
            <p:ph idx="1"/>
          </p:nvPr>
        </p:nvSpPr>
        <p:spPr/>
        <p:txBody>
          <a:bodyPr>
            <a:normAutofit/>
          </a:bodyPr>
          <a:p>
            <a:pPr eaLnBrk="1" hangingPunct="1"/>
            <a:r>
              <a:rPr altLang="en-US" dirty="0" lang="en-US">
                <a:latin typeface="Times New Roman" panose="02020603050405020304" pitchFamily="18" charset="0"/>
                <a:cs typeface="Times New Roman" panose="02020603050405020304" pitchFamily="18" charset="0"/>
              </a:rPr>
              <a:t>Most powerful and rapid acting.</a:t>
            </a:r>
          </a:p>
          <a:p>
            <a:pPr eaLnBrk="1" hangingPunct="1"/>
            <a:r>
              <a:rPr altLang="en-US" dirty="0" lang="en-US">
                <a:latin typeface="Times New Roman" panose="02020603050405020304" pitchFamily="18" charset="0"/>
                <a:cs typeface="Times New Roman" panose="02020603050405020304" pitchFamily="18" charset="0"/>
              </a:rPr>
              <a:t>Salts of magnesium, sodium or potassium.</a:t>
            </a:r>
          </a:p>
          <a:p>
            <a:pPr eaLnBrk="1" hangingPunct="1"/>
            <a:r>
              <a:rPr altLang="en-US" dirty="0" lang="en-US">
                <a:latin typeface="Times New Roman" panose="02020603050405020304" pitchFamily="18" charset="0"/>
                <a:cs typeface="Times New Roman" panose="02020603050405020304" pitchFamily="18" charset="0"/>
              </a:rPr>
              <a:t>Given orally, not absorbed from gut, remain in lumen and exert osmotic effect, draw water in lumen, distend the bowel, stimulates peristalsis.</a:t>
            </a:r>
          </a:p>
          <a:p>
            <a:pPr eaLnBrk="1" hangingPunct="1"/>
            <a:r>
              <a:rPr altLang="en-US" dirty="0" lang="en-US">
                <a:latin typeface="Times New Roman" panose="02020603050405020304" pitchFamily="18" charset="0"/>
                <a:cs typeface="Times New Roman" panose="02020603050405020304" pitchFamily="18" charset="0"/>
              </a:rPr>
              <a:t>Sodium phosphate used in enema before surgery.</a:t>
            </a:r>
          </a:p>
          <a:p>
            <a:pPr eaLnBrk="1" hangingPunct="1"/>
            <a:r>
              <a:rPr altLang="en-US" dirty="0" lang="en-US">
                <a:latin typeface="Times New Roman" panose="02020603050405020304" pitchFamily="18" charset="0"/>
                <a:cs typeface="Times New Roman" panose="02020603050405020304" pitchFamily="18" charset="0"/>
              </a:rPr>
              <a:t>Should be avoided in cardiac patients.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3" name="Title 1"/>
          <p:cNvSpPr>
            <a:spLocks noGrp="1"/>
          </p:cNvSpPr>
          <p:nvPr>
            <p:ph type="title"/>
          </p:nvPr>
        </p:nvSpPr>
        <p:spPr/>
        <p:txBody>
          <a:bodyPr/>
          <a:p>
            <a:r>
              <a:rPr dirty="0" lang="en-GB"/>
              <a:t>                             DEFINITIONS</a:t>
            </a:r>
          </a:p>
        </p:txBody>
      </p:sp>
      <p:sp>
        <p:nvSpPr>
          <p:cNvPr id="1048594" name="Content Placeholder 2"/>
          <p:cNvSpPr>
            <a:spLocks noGrp="1"/>
          </p:cNvSpPr>
          <p:nvPr>
            <p:ph idx="1"/>
          </p:nvPr>
        </p:nvSpPr>
        <p:spPr/>
        <p:txBody>
          <a:bodyPr>
            <a:normAutofit/>
          </a:bodyPr>
          <a:p>
            <a:r>
              <a:rPr dirty="0" lang="en-GB">
                <a:effectLst/>
                <a:latin typeface="Times New Roman" panose="02020603050405020304" pitchFamily="18" charset="0"/>
                <a:cs typeface="Times New Roman" panose="02020603050405020304" pitchFamily="18" charset="0"/>
              </a:rPr>
              <a:t>Purgatives &amp; laxatives are drugs that promote evacuation of bowels, used in constipation and </a:t>
            </a:r>
            <a:r>
              <a:rPr dirty="0" lang="en-GB" err="1">
                <a:effectLst/>
                <a:latin typeface="Times New Roman" panose="02020603050405020304" pitchFamily="18" charset="0"/>
                <a:cs typeface="Times New Roman" panose="02020603050405020304" pitchFamily="18" charset="0"/>
              </a:rPr>
              <a:t>dyschezia</a:t>
            </a:r>
            <a:r>
              <a:rPr dirty="0" lang="en-GB">
                <a:effectLst/>
                <a:latin typeface="Times New Roman" panose="02020603050405020304" pitchFamily="18" charset="0"/>
                <a:cs typeface="Times New Roman" panose="02020603050405020304" pitchFamily="18" charset="0"/>
              </a:rPr>
              <a:t>. </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Constipation : Delayed passage of faeces through the intestine.</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a:p>
            <a:r>
              <a:rPr dirty="0" lang="en-GB" err="1">
                <a:effectLst/>
                <a:latin typeface="Times New Roman" panose="02020603050405020304" pitchFamily="18" charset="0"/>
                <a:cs typeface="Times New Roman" panose="02020603050405020304" pitchFamily="18" charset="0"/>
              </a:rPr>
              <a:t>Dyschezia</a:t>
            </a:r>
            <a:r>
              <a:rPr dirty="0" lang="en-GB">
                <a:effectLst/>
                <a:latin typeface="Times New Roman" panose="02020603050405020304" pitchFamily="18" charset="0"/>
                <a:cs typeface="Times New Roman" panose="02020603050405020304" pitchFamily="18" charset="0"/>
              </a:rPr>
              <a:t>: Derangement of defaecation process due to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1. Pain arising from haemorrhoids or fissure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2. Presence of hard dehydrated faecal</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matter in the rectum</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9" name="Title 1"/>
          <p:cNvSpPr>
            <a:spLocks noGrp="1" noChangeArrowheads="1"/>
          </p:cNvSpPr>
          <p:nvPr>
            <p:ph type="title"/>
          </p:nvPr>
        </p:nvSpPr>
        <p:spPr/>
        <p:txBody>
          <a:bodyPr/>
          <a:p>
            <a:pPr algn="l"/>
            <a:r>
              <a:rPr altLang="en-US" dirty="0" lang="en-US">
                <a:latin typeface="Helvetica Neue" pitchFamily="2" charset="0"/>
                <a:cs typeface="Helvetica Neue" pitchFamily="2" charset="0"/>
              </a:rPr>
              <a:t>             Lactulose and Sorbitol</a:t>
            </a:r>
          </a:p>
        </p:txBody>
      </p:sp>
      <p:sp>
        <p:nvSpPr>
          <p:cNvPr id="1048630" name="Content Placeholder 2"/>
          <p:cNvSpPr>
            <a:spLocks noGrp="1" noChangeArrowheads="1"/>
          </p:cNvSpPr>
          <p:nvPr>
            <p:ph idx="1"/>
          </p:nvPr>
        </p:nvSpPr>
        <p:spPr/>
        <p:txBody>
          <a:bodyPr/>
          <a:p>
            <a:r>
              <a:rPr altLang="en-US" dirty="0" lang="en-US">
                <a:latin typeface="Times New Roman" panose="02020603050405020304" pitchFamily="18" charset="0"/>
                <a:cs typeface="Times New Roman" panose="02020603050405020304" pitchFamily="18" charset="0"/>
              </a:rPr>
              <a:t>Often used in chronic constipation</a:t>
            </a:r>
          </a:p>
          <a:p>
            <a:pPr indent="0" marL="0">
              <a:buNone/>
            </a:pPr>
            <a:endParaRPr altLang="en-US" dirty="0" lang="en-US">
              <a:latin typeface="Times New Roman" panose="02020603050405020304" pitchFamily="18" charset="0"/>
              <a:cs typeface="Times New Roman" panose="02020603050405020304" pitchFamily="18" charset="0"/>
            </a:endParaRPr>
          </a:p>
          <a:p>
            <a:r>
              <a:rPr altLang="en-US" dirty="0" lang="en-US">
                <a:latin typeface="Times New Roman" panose="02020603050405020304" pitchFamily="18" charset="0"/>
                <a:cs typeface="Times New Roman" panose="02020603050405020304" pitchFamily="18" charset="0"/>
              </a:rPr>
              <a:t>Can also be used as an alternative in acute constipation or in patients with an inadequate response to increased dietary fiber and bulk-forming agents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1" name="Title 1"/>
          <p:cNvSpPr>
            <a:spLocks noGrp="1" noChangeArrowheads="1"/>
          </p:cNvSpPr>
          <p:nvPr>
            <p:ph type="title"/>
          </p:nvPr>
        </p:nvSpPr>
        <p:spPr/>
        <p:txBody>
          <a:bodyPr/>
          <a:p>
            <a:pPr algn="l"/>
            <a:r>
              <a:rPr altLang="en-US" dirty="0" lang="en-US">
                <a:latin typeface="Helvetica Neue" pitchFamily="2" charset="0"/>
                <a:cs typeface="Helvetica Neue" pitchFamily="2" charset="0"/>
              </a:rPr>
              <a:t>           Polyethylene Glycol (PEG)</a:t>
            </a:r>
          </a:p>
        </p:txBody>
      </p:sp>
      <p:sp>
        <p:nvSpPr>
          <p:cNvPr id="1048632" name="Content Placeholder 2"/>
          <p:cNvSpPr>
            <a:spLocks noGrp="1"/>
          </p:cNvSpPr>
          <p:nvPr>
            <p:ph idx="1"/>
          </p:nvPr>
        </p:nvSpPr>
        <p:spPr>
          <a:xfrm>
            <a:off x="838200" y="1690688"/>
            <a:ext cx="10515600" cy="4802187"/>
          </a:xfrm>
        </p:spPr>
        <p:txBody>
          <a:bodyPr rtlCol="0">
            <a:normAutofit/>
          </a:bodyPr>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Approved for treatment of constipation in low doses (17 to 34 grams per day)</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It is not absorbed systemically or metabolized by colonic bacteria and hence has a lower incidence of adverse effects</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17g per day is safe and effective for use for up to 6 months</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PEG is a grade A recommendation from the American College of Gastroenterology for the treatment of chronic constipation</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The patient may mix PEG with fruit juice, water, or milk</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PEG solutions with electrolytes are used as bowel cleansing regimens prior to GI-related procedures (e.g. colonoscopy)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3" name="Title 1"/>
          <p:cNvSpPr>
            <a:spLocks noGrp="1"/>
          </p:cNvSpPr>
          <p:nvPr>
            <p:ph type="title"/>
          </p:nvPr>
        </p:nvSpPr>
        <p:spPr/>
        <p:txBody>
          <a:bodyPr/>
          <a:p>
            <a:pPr eaLnBrk="1" hangingPunct="1"/>
            <a:r>
              <a:rPr altLang="en-US" b="1" lang="en-US"/>
              <a:t>Osmotic laxatives/purgatives mechanism</a:t>
            </a:r>
            <a:endParaRPr altLang="en-US" lang="en-US"/>
          </a:p>
        </p:txBody>
      </p:sp>
      <p:pic>
        <p:nvPicPr>
          <p:cNvPr id="2097152" name="Picture 2"/>
          <p:cNvPicPr>
            <a:picLocks noChangeAspect="1" noGrp="1" noChangeArrowheads="1"/>
          </p:cNvPicPr>
          <p:nvPr>
            <p:ph idx="1"/>
          </p:nvPr>
        </p:nvPicPr>
        <p:blipFill>
          <a:blip xmlns:r="http://schemas.openxmlformats.org/officeDocument/2006/relationships" r:embed="rId1"/>
          <a:srcRect/>
          <a:stretch>
            <a:fillRect/>
          </a:stretch>
        </p:blipFill>
        <p:spPr>
          <a:xfrm>
            <a:off x="1126435" y="1868558"/>
            <a:ext cx="9740347" cy="4439475"/>
          </a:xfrm>
          <a:noFill/>
        </p:spPr>
      </p:pic>
      <p:cxnSp>
        <p:nvCxnSpPr>
          <p:cNvPr id="3145728" name="Straight Connector 3"/>
          <p:cNvCxnSpPr>
            <a:cxnSpLocks/>
          </p:cNvCxnSpPr>
          <p:nvPr/>
        </p:nvCxnSpPr>
        <p:spPr>
          <a:xfrm>
            <a:off x="1524000" y="1447800"/>
            <a:ext cx="9144000" cy="0"/>
          </a:xfrm>
          <a:prstGeom prst="line"/>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4" name="Title 1"/>
          <p:cNvSpPr>
            <a:spLocks noGrp="1"/>
          </p:cNvSpPr>
          <p:nvPr>
            <p:ph type="title"/>
          </p:nvPr>
        </p:nvSpPr>
        <p:spPr/>
        <p:txBody>
          <a:bodyPr/>
          <a:p>
            <a:pPr eaLnBrk="1" hangingPunct="1"/>
            <a:r>
              <a:rPr altLang="en-US" b="1" lang="en-US"/>
              <a:t>Mechanism of lactulose</a:t>
            </a:r>
          </a:p>
        </p:txBody>
      </p:sp>
      <p:pic>
        <p:nvPicPr>
          <p:cNvPr id="2097153" name="Picture 2"/>
          <p:cNvPicPr>
            <a:picLocks noChangeAspect="1" noGrp="1" noChangeArrowheads="1"/>
          </p:cNvPicPr>
          <p:nvPr>
            <p:ph idx="1"/>
          </p:nvPr>
        </p:nvPicPr>
        <p:blipFill>
          <a:blip xmlns:r="http://schemas.openxmlformats.org/officeDocument/2006/relationships" r:embed="rId1"/>
          <a:srcRect/>
          <a:stretch>
            <a:fillRect/>
          </a:stretch>
        </p:blipFill>
        <p:spPr>
          <a:xfrm>
            <a:off x="1338470" y="1775791"/>
            <a:ext cx="9634330" cy="4611757"/>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5" name="Title 1"/>
          <p:cNvSpPr>
            <a:spLocks noGrp="1"/>
          </p:cNvSpPr>
          <p:nvPr>
            <p:ph type="title"/>
          </p:nvPr>
        </p:nvSpPr>
        <p:spPr/>
        <p:txBody>
          <a:bodyPr/>
          <a:p>
            <a:r>
              <a:rPr dirty="0" lang="en-GB">
                <a:effectLst/>
                <a:latin typeface="Arial" panose="020B0604020202020204" pitchFamily="34" charset="0"/>
              </a:rPr>
              <a:t>  Irritant Purgatives</a:t>
            </a:r>
            <a:endParaRPr dirty="0" lang="en-GB"/>
          </a:p>
        </p:txBody>
      </p:sp>
      <p:sp>
        <p:nvSpPr>
          <p:cNvPr id="1048646" name="Content Placeholder 2"/>
          <p:cNvSpPr>
            <a:spLocks noGrp="1"/>
          </p:cNvSpPr>
          <p:nvPr>
            <p:ph idx="1"/>
          </p:nvPr>
        </p:nvSpPr>
        <p:spPr>
          <a:xfrm>
            <a:off x="609600" y="1232452"/>
            <a:ext cx="10972800" cy="5350909"/>
          </a:xfrm>
        </p:spPr>
        <p:txBody>
          <a:bodyPr/>
          <a:p>
            <a:pPr indent="0" marL="0">
              <a:buNone/>
            </a:pPr>
            <a:r>
              <a:rPr dirty="0" lang="en-GB">
                <a:effectLst/>
                <a:latin typeface="Arial" panose="020B0604020202020204" pitchFamily="34" charset="0"/>
              </a:rPr>
              <a:t>Irritant Purgatives:</a:t>
            </a:r>
            <a:br>
              <a:rPr dirty="0" lang="en-GB"/>
            </a:br>
            <a:r>
              <a:rPr dirty="0" lang="en-GB">
                <a:effectLst/>
                <a:latin typeface="Arial" panose="020B0604020202020204" pitchFamily="34" charset="0"/>
              </a:rPr>
              <a:t>(a) Anthraquinone group: Senna, Cascara sagrada, and Aloe. </a:t>
            </a:r>
          </a:p>
          <a:p>
            <a:pPr indent="0" marL="0">
              <a:buNone/>
            </a:pPr>
            <a:br>
              <a:rPr dirty="0" lang="en-GB"/>
            </a:br>
            <a:r>
              <a:rPr dirty="0" lang="en-GB">
                <a:effectLst/>
                <a:latin typeface="Arial" panose="020B0604020202020204" pitchFamily="34" charset="0"/>
              </a:rPr>
              <a:t>(b) Organic irritants: Phenolphthalein, Bisacodyl, Sodium picosulfate.</a:t>
            </a:r>
          </a:p>
          <a:p>
            <a:pPr indent="0" marL="0">
              <a:buNone/>
            </a:pPr>
            <a:br>
              <a:rPr dirty="0" lang="en-GB"/>
            </a:br>
            <a:r>
              <a:rPr dirty="0" lang="en-GB">
                <a:effectLst/>
                <a:latin typeface="Arial" panose="020B0604020202020204" pitchFamily="34" charset="0"/>
              </a:rPr>
              <a:t>(c) 5 HT4 Agonist: Prucalopride.</a:t>
            </a:r>
          </a:p>
          <a:p>
            <a:pPr indent="0" marL="0">
              <a:buNone/>
            </a:pPr>
            <a:br>
              <a:rPr dirty="0" lang="en-GB"/>
            </a:br>
            <a:r>
              <a:rPr dirty="0" lang="en-GB">
                <a:effectLst/>
                <a:latin typeface="Arial" panose="020B0604020202020204" pitchFamily="34" charset="0"/>
              </a:rPr>
              <a:t>(d) Oils: Castor oil. </a:t>
            </a:r>
            <a:endParaRPr dirty="0"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7" name="Title 1"/>
          <p:cNvSpPr>
            <a:spLocks noGrp="1"/>
          </p:cNvSpPr>
          <p:nvPr>
            <p:ph type="title"/>
          </p:nvPr>
        </p:nvSpPr>
        <p:spPr/>
        <p:txBody>
          <a:bodyPr/>
          <a:p>
            <a:r>
              <a:rPr dirty="0" lang="en-GB"/>
              <a:t>Irritant Purgatives</a:t>
            </a:r>
          </a:p>
        </p:txBody>
      </p:sp>
      <p:sp>
        <p:nvSpPr>
          <p:cNvPr id="1048648" name="Content Placeholder 2"/>
          <p:cNvSpPr>
            <a:spLocks noGrp="1"/>
          </p:cNvSpPr>
          <p:nvPr>
            <p:ph idx="1"/>
          </p:nvPr>
        </p:nvSpPr>
        <p:spPr>
          <a:xfrm>
            <a:off x="609600" y="1219201"/>
            <a:ext cx="10972800" cy="5364162"/>
          </a:xfrm>
        </p:spPr>
        <p:txBody>
          <a:bodyPr/>
          <a:p>
            <a:pPr indent="0" marL="0">
              <a:buNone/>
            </a:pPr>
            <a:r>
              <a:rPr dirty="0" lang="en-GB">
                <a:solidFill>
                  <a:srgbClr val="FF0000"/>
                </a:solidFill>
                <a:effectLst/>
                <a:latin typeface="Arial" panose="020B0604020202020204" pitchFamily="34" charset="0"/>
              </a:rPr>
              <a:t>Senna, Cascara sagrada, and Aloe</a:t>
            </a:r>
            <a:r>
              <a:rPr dirty="0" lang="en-GB">
                <a:effectLst/>
                <a:latin typeface="Arial" panose="020B0604020202020204" pitchFamily="34" charset="0"/>
              </a:rPr>
              <a:t>.</a:t>
            </a:r>
          </a:p>
          <a:p>
            <a:r>
              <a:rPr dirty="0" lang="en-GB">
                <a:effectLst/>
                <a:latin typeface="Arial" panose="020B0604020202020204" pitchFamily="34" charset="0"/>
              </a:rPr>
              <a:t>Plant purgatives contain anthraquinone glycosides [</a:t>
            </a:r>
            <a:r>
              <a:rPr dirty="0" lang="en-GB" err="1">
                <a:effectLst/>
                <a:latin typeface="Arial" panose="020B0604020202020204" pitchFamily="34" charset="0"/>
              </a:rPr>
              <a:t>emodins</a:t>
            </a:r>
            <a:r>
              <a:rPr dirty="0" lang="en-GB">
                <a:effectLst/>
                <a:latin typeface="Arial" panose="020B0604020202020204" pitchFamily="34" charset="0"/>
              </a:rPr>
              <a:t>]</a:t>
            </a:r>
          </a:p>
          <a:p>
            <a:r>
              <a:rPr dirty="0" lang="en-GB">
                <a:effectLst/>
                <a:latin typeface="Arial" panose="020B0604020202020204" pitchFamily="34" charset="0"/>
              </a:rPr>
              <a:t> Active principle “</a:t>
            </a:r>
            <a:r>
              <a:rPr dirty="0" lang="en-GB" err="1">
                <a:effectLst/>
                <a:latin typeface="Arial" panose="020B0604020202020204" pitchFamily="34" charset="0"/>
              </a:rPr>
              <a:t>anthrol</a:t>
            </a:r>
            <a:r>
              <a:rPr dirty="0" lang="en-GB">
                <a:effectLst/>
                <a:latin typeface="Arial" panose="020B0604020202020204" pitchFamily="34" charset="0"/>
              </a:rPr>
              <a:t>” which acts locally or is absorbed into circulation</a:t>
            </a:r>
          </a:p>
          <a:p>
            <a:r>
              <a:rPr dirty="0" lang="en-GB">
                <a:effectLst/>
                <a:latin typeface="Arial" panose="020B0604020202020204" pitchFamily="34" charset="0"/>
              </a:rPr>
              <a:t> Acts on the myenteric plexus to increase peristalsis and decrease segmentation</a:t>
            </a:r>
          </a:p>
          <a:p>
            <a:r>
              <a:rPr dirty="0" lang="en-GB">
                <a:effectLst/>
                <a:latin typeface="Arial" panose="020B0604020202020204" pitchFamily="34" charset="0"/>
              </a:rPr>
              <a:t>Senna Dose: 12-25 mg </a:t>
            </a:r>
            <a:r>
              <a:rPr dirty="0" lang="en-GB" err="1">
                <a:effectLst/>
                <a:latin typeface="Arial" panose="020B0604020202020204" pitchFamily="34" charset="0"/>
              </a:rPr>
              <a:t>hs</a:t>
            </a:r>
            <a:r>
              <a:rPr dirty="0" lang="en-GB">
                <a:effectLst/>
                <a:latin typeface="Arial" panose="020B0604020202020204" pitchFamily="34" charset="0"/>
              </a:rPr>
              <a:t>, effects come within 6-8 hours,</a:t>
            </a:r>
            <a:endParaRPr dirty="0"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49" name="Title 1"/>
          <p:cNvSpPr>
            <a:spLocks noGrp="1"/>
          </p:cNvSpPr>
          <p:nvPr>
            <p:ph type="title"/>
          </p:nvPr>
        </p:nvSpPr>
        <p:spPr/>
        <p:txBody>
          <a:bodyPr/>
          <a:p>
            <a:r>
              <a:rPr dirty="0" lang="en-GB"/>
              <a:t>Irritant Purgatives</a:t>
            </a:r>
          </a:p>
        </p:txBody>
      </p:sp>
      <p:sp>
        <p:nvSpPr>
          <p:cNvPr id="1048650" name="Content Placeholder 2"/>
          <p:cNvSpPr>
            <a:spLocks noGrp="1"/>
          </p:cNvSpPr>
          <p:nvPr>
            <p:ph idx="1"/>
          </p:nvPr>
        </p:nvSpPr>
        <p:spPr/>
        <p:txBody>
          <a:bodyPr/>
          <a:p>
            <a:pPr indent="0" marL="0">
              <a:buNone/>
            </a:pPr>
            <a:r>
              <a:rPr dirty="0" lang="en-GB">
                <a:solidFill>
                  <a:srgbClr val="FF0000"/>
                </a:solidFill>
                <a:effectLst/>
                <a:latin typeface="Times New Roman" panose="02020603050405020304" pitchFamily="18" charset="0"/>
                <a:cs typeface="Times New Roman" panose="02020603050405020304" pitchFamily="18" charset="0"/>
              </a:rPr>
              <a:t>Side Effects</a:t>
            </a:r>
            <a:r>
              <a:rPr dirty="0" lang="en-GB">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Produce abdominal cramps &amp; nausea</a:t>
            </a: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Senna glycosides are secreted through milk.</a:t>
            </a: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Chronic use leads to brown pigmentation of the colon known as "melanosis coli".</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1" name="Title 1"/>
          <p:cNvSpPr>
            <a:spLocks noGrp="1"/>
          </p:cNvSpPr>
          <p:nvPr>
            <p:ph type="title"/>
          </p:nvPr>
        </p:nvSpPr>
        <p:spPr>
          <a:xfrm>
            <a:off x="609600" y="274638"/>
            <a:ext cx="10972800" cy="851798"/>
          </a:xfrm>
        </p:spPr>
        <p:txBody>
          <a:bodyPr/>
          <a:p>
            <a:r>
              <a:rPr dirty="0" lang="en-GB">
                <a:effectLst/>
                <a:latin typeface="Arial" panose="020B0604020202020204" pitchFamily="34" charset="0"/>
              </a:rPr>
              <a:t>Bisacodyl</a:t>
            </a:r>
            <a:endParaRPr dirty="0" lang="en-GB"/>
          </a:p>
        </p:txBody>
      </p:sp>
      <p:sp>
        <p:nvSpPr>
          <p:cNvPr id="1048652" name="Content Placeholder 2"/>
          <p:cNvSpPr>
            <a:spLocks noGrp="1"/>
          </p:cNvSpPr>
          <p:nvPr>
            <p:ph idx="1"/>
          </p:nvPr>
        </p:nvSpPr>
        <p:spPr>
          <a:xfrm>
            <a:off x="609600" y="901148"/>
            <a:ext cx="11264348" cy="5956852"/>
          </a:xfrm>
        </p:spPr>
        <p:txBody>
          <a:bodyPr/>
          <a:p>
            <a:pPr indent="0" marL="0">
              <a:buNone/>
            </a:pPr>
            <a:r>
              <a:rPr dirty="0" lang="en-GB">
                <a:effectLst/>
                <a:latin typeface="Arial" panose="020B0604020202020204" pitchFamily="34" charset="0"/>
              </a:rPr>
              <a:t>Activated in the intestine by deacetylation</a:t>
            </a:r>
          </a:p>
          <a:p>
            <a:r>
              <a:rPr dirty="0" lang="en-GB">
                <a:effectLst/>
                <a:latin typeface="Arial" panose="020B0604020202020204" pitchFamily="34" charset="0"/>
              </a:rPr>
              <a:t>In the colon it irritate the mucosa, produce mild inflammation and secretion</a:t>
            </a:r>
          </a:p>
          <a:p>
            <a:pPr indent="0" marL="0">
              <a:buNone/>
            </a:pPr>
            <a:endParaRPr dirty="0" lang="en-GB">
              <a:effectLst/>
              <a:latin typeface="Arial" panose="020B0604020202020204" pitchFamily="34" charset="0"/>
            </a:endParaRPr>
          </a:p>
          <a:p>
            <a:r>
              <a:rPr dirty="0" lang="en-GB">
                <a:solidFill>
                  <a:srgbClr val="FF0000"/>
                </a:solidFill>
                <a:effectLst/>
                <a:latin typeface="Arial" panose="020B0604020202020204" pitchFamily="34" charset="0"/>
              </a:rPr>
              <a:t>Oral Dose </a:t>
            </a:r>
            <a:r>
              <a:rPr dirty="0" lang="en-GB">
                <a:effectLst/>
                <a:latin typeface="Arial" panose="020B0604020202020204" pitchFamily="34" charset="0"/>
              </a:rPr>
              <a:t>: 5-10 mg </a:t>
            </a:r>
            <a:r>
              <a:rPr dirty="0" lang="en-GB" err="1">
                <a:effectLst/>
                <a:latin typeface="Arial" panose="020B0604020202020204" pitchFamily="34" charset="0"/>
              </a:rPr>
              <a:t>hs</a:t>
            </a:r>
            <a:r>
              <a:rPr dirty="0" lang="en-GB">
                <a:effectLst/>
                <a:latin typeface="Arial" panose="020B0604020202020204" pitchFamily="34" charset="0"/>
              </a:rPr>
              <a:t>.</a:t>
            </a:r>
            <a:br>
              <a:rPr dirty="0" lang="en-GB"/>
            </a:br>
            <a:r>
              <a:rPr dirty="0" lang="en-GB">
                <a:effectLst/>
                <a:latin typeface="Arial" panose="020B0604020202020204" pitchFamily="34" charset="0"/>
              </a:rPr>
              <a:t>The effect appears with in 8-10 hrs. </a:t>
            </a:r>
            <a:br>
              <a:rPr dirty="0" lang="en-GB"/>
            </a:br>
            <a:r>
              <a:rPr dirty="0" lang="en-GB">
                <a:effectLst/>
                <a:latin typeface="Arial" panose="020B0604020202020204" pitchFamily="34" charset="0"/>
              </a:rPr>
              <a:t>Suppositories act with in 20-40 mins</a:t>
            </a:r>
          </a:p>
          <a:p>
            <a:pPr indent="0" marL="0">
              <a:buNone/>
            </a:pPr>
            <a:endParaRPr dirty="0" lang="en-GB">
              <a:effectLst/>
              <a:latin typeface="Arial" panose="020B0604020202020204" pitchFamily="34" charset="0"/>
            </a:endParaRPr>
          </a:p>
          <a:p>
            <a:r>
              <a:rPr dirty="0" lang="en-GB">
                <a:solidFill>
                  <a:srgbClr val="FF0000"/>
                </a:solidFill>
                <a:effectLst/>
                <a:latin typeface="Arial" panose="020B0604020202020204" pitchFamily="34" charset="0"/>
              </a:rPr>
              <a:t>Side Effects</a:t>
            </a:r>
            <a:r>
              <a:rPr dirty="0" lang="en-GB">
                <a:effectLst/>
                <a:latin typeface="Arial" panose="020B0604020202020204" pitchFamily="34" charset="0"/>
              </a:rPr>
              <a:t>:</a:t>
            </a:r>
            <a:br>
              <a:rPr dirty="0" lang="en-GB"/>
            </a:br>
            <a:r>
              <a:rPr dirty="0" lang="en-GB">
                <a:effectLst/>
                <a:latin typeface="Arial" panose="020B0604020202020204" pitchFamily="34" charset="0"/>
              </a:rPr>
              <a:t>Abdominal cramps and skin rashes. </a:t>
            </a:r>
            <a:br>
              <a:rPr dirty="0" lang="en-GB"/>
            </a:br>
            <a:r>
              <a:rPr dirty="0" lang="en-GB">
                <a:effectLst/>
                <a:latin typeface="Arial" panose="020B0604020202020204" pitchFamily="34" charset="0"/>
              </a:rPr>
              <a:t>Higher doses can cause mucosal damage</a:t>
            </a:r>
            <a:endParaRPr dirty="0"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3" name="Title 1"/>
          <p:cNvSpPr>
            <a:spLocks noGrp="1" noChangeArrowheads="1"/>
          </p:cNvSpPr>
          <p:nvPr>
            <p:ph type="title"/>
          </p:nvPr>
        </p:nvSpPr>
        <p:spPr/>
        <p:txBody>
          <a:bodyPr/>
          <a:p>
            <a:pPr algn="l"/>
            <a:r>
              <a:rPr altLang="en-US" dirty="0" lang="en-US">
                <a:latin typeface="Helvetica Neue" pitchFamily="2" charset="0"/>
                <a:cs typeface="Helvetica Neue" pitchFamily="2" charset="0"/>
              </a:rPr>
              <a:t>            Stimulant Laxatives (summary) </a:t>
            </a:r>
          </a:p>
        </p:txBody>
      </p:sp>
      <p:sp>
        <p:nvSpPr>
          <p:cNvPr id="1048654" name="Content Placeholder 2"/>
          <p:cNvSpPr>
            <a:spLocks noGrp="1"/>
          </p:cNvSpPr>
          <p:nvPr>
            <p:ph idx="1"/>
          </p:nvPr>
        </p:nvSpPr>
        <p:spPr>
          <a:xfrm>
            <a:off x="838200" y="1417983"/>
            <a:ext cx="10515600" cy="5074892"/>
          </a:xfrm>
        </p:spPr>
        <p:txBody>
          <a:bodyPr rtlCol="0">
            <a:noAutofit/>
          </a:bodyPr>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MOA</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Stimulate the mucosal nerve plexus of the colon causing peristalsis</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Expected to cause a bowel movement within 8 to 12 hours of administration </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Agents</a:t>
            </a:r>
          </a:p>
          <a:p>
            <a:pPr fontAlgn="auto" lvl="1">
              <a:spcAft>
                <a:spcPts val="0"/>
              </a:spcAft>
              <a:buFont typeface="Arial"/>
              <a:buChar char="–"/>
            </a:pPr>
            <a:r>
              <a:rPr dirty="0" sz="2800" lang="en-US" err="1">
                <a:latin typeface="Times New Roman" panose="02020603050405020304" pitchFamily="18" charset="0"/>
                <a:cs typeface="Times New Roman" panose="02020603050405020304" pitchFamily="18" charset="0"/>
              </a:rPr>
              <a:t>Bisacodyl</a:t>
            </a:r>
            <a:r>
              <a:rPr dirty="0" sz="2800" lang="en-US">
                <a:latin typeface="Times New Roman" panose="02020603050405020304" pitchFamily="18" charset="0"/>
                <a:cs typeface="Times New Roman" panose="02020603050405020304" pitchFamily="18" charset="0"/>
              </a:rPr>
              <a:t> administered orally (</a:t>
            </a:r>
            <a:r>
              <a:rPr dirty="0" sz="2800" lang="en-US" err="1">
                <a:latin typeface="Times New Roman" panose="02020603050405020304" pitchFamily="18" charset="0"/>
                <a:cs typeface="Times New Roman" panose="02020603050405020304" pitchFamily="18" charset="0"/>
              </a:rPr>
              <a:t>Ducolax</a:t>
            </a:r>
            <a:r>
              <a:rPr dirty="0" sz="2800" lang="en-US">
                <a:latin typeface="Times New Roman" panose="02020603050405020304" pitchFamily="18" charset="0"/>
                <a:cs typeface="Times New Roman" panose="02020603050405020304" pitchFamily="18" charset="0"/>
              </a:rPr>
              <a:t>, Correctol, others)</a:t>
            </a:r>
          </a:p>
          <a:p>
            <a:pPr fontAlgn="auto" lvl="1">
              <a:spcAft>
                <a:spcPts val="0"/>
              </a:spcAft>
              <a:buFont typeface="Arial"/>
              <a:buChar char="–"/>
            </a:pPr>
            <a:r>
              <a:rPr dirty="0" sz="2800" lang="en-US" err="1">
                <a:latin typeface="Times New Roman" panose="02020603050405020304" pitchFamily="18" charset="0"/>
                <a:cs typeface="Times New Roman" panose="02020603050405020304" pitchFamily="18" charset="0"/>
              </a:rPr>
              <a:t>Senna</a:t>
            </a:r>
            <a:r>
              <a:rPr dirty="0" sz="2800" lang="en-US">
                <a:latin typeface="Times New Roman" panose="02020603050405020304" pitchFamily="18" charset="0"/>
                <a:cs typeface="Times New Roman" panose="02020603050405020304" pitchFamily="18" charset="0"/>
              </a:rPr>
              <a:t> (</a:t>
            </a:r>
            <a:r>
              <a:rPr dirty="0" sz="2800" lang="en-US" err="1">
                <a:latin typeface="Times New Roman" panose="02020603050405020304" pitchFamily="18" charset="0"/>
                <a:cs typeface="Times New Roman" panose="02020603050405020304" pitchFamily="18" charset="0"/>
              </a:rPr>
              <a:t>Senokot</a:t>
            </a:r>
            <a:r>
              <a:rPr dirty="0" sz="2800" lang="en-US">
                <a:latin typeface="Times New Roman" panose="02020603050405020304" pitchFamily="18" charset="0"/>
                <a:cs typeface="Times New Roman" panose="02020603050405020304" pitchFamily="18" charset="0"/>
              </a:rPr>
              <a:t>, others)</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Place in therapy</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Not recommended as first-line therapy</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Reserved for intermittent use or in patients who fail to respond to bulk-forming or osmotic agents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5" name="Title 1"/>
          <p:cNvSpPr>
            <a:spLocks noGrp="1" noChangeArrowheads="1"/>
          </p:cNvSpPr>
          <p:nvPr>
            <p:ph type="title"/>
          </p:nvPr>
        </p:nvSpPr>
        <p:spPr/>
        <p:txBody>
          <a:bodyPr/>
          <a:p>
            <a:pPr algn="ctr"/>
            <a:r>
              <a:rPr altLang="en-US" dirty="0" lang="en-US">
                <a:latin typeface="Helvetica Neue" pitchFamily="2" charset="0"/>
                <a:cs typeface="Helvetica Neue" pitchFamily="2" charset="0"/>
              </a:rPr>
              <a:t>Miscellaneous Agents</a:t>
            </a:r>
          </a:p>
        </p:txBody>
      </p:sp>
      <p:sp>
        <p:nvSpPr>
          <p:cNvPr id="1048656" name="Content Placeholder 2"/>
          <p:cNvSpPr>
            <a:spLocks noGrp="1" noChangeArrowheads="1"/>
          </p:cNvSpPr>
          <p:nvPr>
            <p:ph idx="1"/>
          </p:nvPr>
        </p:nvSpPr>
        <p:spPr/>
        <p:txBody>
          <a:bodyPr/>
          <a:p>
            <a:r>
              <a:rPr altLang="en-US" dirty="0" lang="en-US">
                <a:latin typeface="Helvetica Neue" pitchFamily="2" charset="0"/>
                <a:cs typeface="Helvetica Neue" pitchFamily="2" charset="0"/>
              </a:rPr>
              <a:t>Lubiprostone (</a:t>
            </a:r>
            <a:r>
              <a:rPr altLang="en-US" dirty="0" lang="en-US" err="1">
                <a:latin typeface="Helvetica Neue" pitchFamily="2" charset="0"/>
                <a:cs typeface="Helvetica Neue" pitchFamily="2" charset="0"/>
              </a:rPr>
              <a:t>Amitiza</a:t>
            </a:r>
            <a:r>
              <a:rPr altLang="en-US" dirty="0" lang="en-US">
                <a:latin typeface="Helvetica Neue" pitchFamily="2" charset="0"/>
                <a:cs typeface="Helvetica Neue" pitchFamily="2" charset="0"/>
              </a:rPr>
              <a:t>)</a:t>
            </a:r>
          </a:p>
          <a:p>
            <a:r>
              <a:rPr altLang="en-US" dirty="0" lang="en-US">
                <a:latin typeface="Helvetica Neue" pitchFamily="2" charset="0"/>
                <a:cs typeface="Helvetica Neue" pitchFamily="2" charset="0"/>
              </a:rPr>
              <a:t>Linaclotide (</a:t>
            </a:r>
            <a:r>
              <a:rPr altLang="en-US" dirty="0" lang="en-US" err="1">
                <a:latin typeface="Helvetica Neue" pitchFamily="2" charset="0"/>
                <a:cs typeface="Helvetica Neue" pitchFamily="2" charset="0"/>
              </a:rPr>
              <a:t>Linzess</a:t>
            </a:r>
            <a:r>
              <a:rPr altLang="en-US" dirty="0" lang="en-US">
                <a:latin typeface="Helvetica Neue" pitchFamily="2" charset="0"/>
                <a:cs typeface="Helvetica Neue" pitchFamily="2" charset="0"/>
              </a:rPr>
              <a:t>)</a:t>
            </a:r>
          </a:p>
          <a:p>
            <a:r>
              <a:rPr altLang="en-US" dirty="0" lang="en-US">
                <a:latin typeface="Helvetica Neue" pitchFamily="2" charset="0"/>
                <a:cs typeface="Helvetica Neue" pitchFamily="2" charset="0"/>
              </a:rPr>
              <a:t>Naloxegol (</a:t>
            </a:r>
            <a:r>
              <a:rPr altLang="en-US" dirty="0" lang="en-US" err="1">
                <a:latin typeface="Helvetica Neue" pitchFamily="2" charset="0"/>
                <a:cs typeface="Helvetica Neue" pitchFamily="2" charset="0"/>
              </a:rPr>
              <a:t>Movantik</a:t>
            </a:r>
            <a:r>
              <a:rPr altLang="en-US" dirty="0" lang="en-US">
                <a:latin typeface="Helvetica Neue" pitchFamily="2" charset="0"/>
                <a:cs typeface="Helvetica Neue" pitchFamily="2"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95" name="Rectangle 2"/>
          <p:cNvSpPr>
            <a:spLocks noGrp="1" noChangeArrowheads="1"/>
          </p:cNvSpPr>
          <p:nvPr>
            <p:ph type="title"/>
          </p:nvPr>
        </p:nvSpPr>
        <p:spPr/>
        <p:txBody>
          <a:bodyPr/>
          <a:p>
            <a:pPr algn="ctr" eaLnBrk="1" hangingPunct="1"/>
            <a:r>
              <a:rPr altLang="en-US" dirty="0" lang="en-US"/>
              <a:t>Constipation</a:t>
            </a:r>
          </a:p>
        </p:txBody>
      </p:sp>
      <p:sp>
        <p:nvSpPr>
          <p:cNvPr id="1048596" name="Rectangle 3"/>
          <p:cNvSpPr>
            <a:spLocks noGrp="1" noChangeArrowheads="1"/>
          </p:cNvSpPr>
          <p:nvPr>
            <p:ph idx="1"/>
          </p:nvPr>
        </p:nvSpPr>
        <p:spPr/>
        <p:txBody>
          <a:bodyPr/>
          <a:p>
            <a:pPr eaLnBrk="1" hangingPunct="1">
              <a:lnSpc>
                <a:spcPct val="90000"/>
              </a:lnSpc>
            </a:pPr>
            <a:r>
              <a:rPr altLang="en-US" dirty="0" lang="en-US">
                <a:latin typeface="Times New Roman" panose="02020603050405020304" pitchFamily="18" charset="0"/>
                <a:cs typeface="Times New Roman" panose="02020603050405020304" pitchFamily="18" charset="0"/>
              </a:rPr>
              <a:t>Abnormally infrequent and difficult passage of feces through the lower GI tract</a:t>
            </a:r>
          </a:p>
          <a:p>
            <a:pPr eaLnBrk="1" hangingPunct="1" indent="0" marL="0">
              <a:lnSpc>
                <a:spcPct val="90000"/>
              </a:lnSpc>
              <a:buNone/>
            </a:pPr>
            <a:endParaRPr altLang="en-US" dirty="0" lang="en-US">
              <a:latin typeface="Times New Roman" panose="02020603050405020304" pitchFamily="18" charset="0"/>
              <a:cs typeface="Times New Roman" panose="02020603050405020304" pitchFamily="18" charset="0"/>
            </a:endParaRPr>
          </a:p>
          <a:p>
            <a:pPr eaLnBrk="1" hangingPunct="1">
              <a:lnSpc>
                <a:spcPct val="90000"/>
              </a:lnSpc>
            </a:pPr>
            <a:r>
              <a:rPr altLang="en-US" dirty="0" lang="en-US">
                <a:solidFill>
                  <a:schemeClr val="hlink"/>
                </a:solidFill>
                <a:latin typeface="Times New Roman" panose="02020603050405020304" pitchFamily="18" charset="0"/>
                <a:cs typeface="Times New Roman" panose="02020603050405020304" pitchFamily="18" charset="0"/>
              </a:rPr>
              <a:t>Symptom</a:t>
            </a:r>
            <a:r>
              <a:rPr altLang="en-US" dirty="0" lang="en-US">
                <a:latin typeface="Times New Roman" panose="02020603050405020304" pitchFamily="18" charset="0"/>
                <a:cs typeface="Times New Roman" panose="02020603050405020304" pitchFamily="18" charset="0"/>
              </a:rPr>
              <a:t>, not a disease</a:t>
            </a:r>
          </a:p>
          <a:p>
            <a:pPr eaLnBrk="1" hangingPunct="1" indent="0" marL="0">
              <a:lnSpc>
                <a:spcPct val="90000"/>
              </a:lnSpc>
              <a:buNone/>
            </a:pPr>
            <a:endParaRPr altLang="en-US" dirty="0" lang="en-US">
              <a:latin typeface="Times New Roman" panose="02020603050405020304" pitchFamily="18" charset="0"/>
              <a:cs typeface="Times New Roman" panose="02020603050405020304" pitchFamily="18" charset="0"/>
            </a:endParaRPr>
          </a:p>
          <a:p>
            <a:pPr eaLnBrk="1" hangingPunct="1">
              <a:lnSpc>
                <a:spcPct val="90000"/>
              </a:lnSpc>
            </a:pPr>
            <a:r>
              <a:rPr altLang="en-US" dirty="0" lang="en-US">
                <a:latin typeface="Times New Roman" panose="02020603050405020304" pitchFamily="18" charset="0"/>
                <a:cs typeface="Times New Roman" panose="02020603050405020304" pitchFamily="18" charset="0"/>
              </a:rPr>
              <a:t>Disorder of movement through the colon and/or rectum</a:t>
            </a:r>
          </a:p>
          <a:p>
            <a:pPr eaLnBrk="1" hangingPunct="1" indent="0" marL="0">
              <a:lnSpc>
                <a:spcPct val="90000"/>
              </a:lnSpc>
              <a:buNone/>
            </a:pPr>
            <a:endParaRPr altLang="en-US" dirty="0" lang="en-US">
              <a:latin typeface="Times New Roman" panose="02020603050405020304" pitchFamily="18" charset="0"/>
              <a:cs typeface="Times New Roman" panose="02020603050405020304" pitchFamily="18" charset="0"/>
            </a:endParaRPr>
          </a:p>
          <a:p>
            <a:pPr eaLnBrk="1" hangingPunct="1">
              <a:lnSpc>
                <a:spcPct val="90000"/>
              </a:lnSpc>
            </a:pPr>
            <a:r>
              <a:rPr altLang="en-US" dirty="0" lang="en-US">
                <a:latin typeface="Times New Roman" panose="02020603050405020304" pitchFamily="18" charset="0"/>
                <a:cs typeface="Times New Roman" panose="02020603050405020304" pitchFamily="18" charset="0"/>
              </a:rPr>
              <a:t>Can be caused by a variety of diseases or drugs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57" name="Title 1"/>
          <p:cNvSpPr>
            <a:spLocks noGrp="1" noChangeArrowheads="1"/>
          </p:cNvSpPr>
          <p:nvPr>
            <p:ph type="title"/>
          </p:nvPr>
        </p:nvSpPr>
        <p:spPr/>
        <p:txBody>
          <a:bodyPr/>
          <a:p>
            <a:pPr algn="l"/>
            <a:r>
              <a:rPr altLang="en-US" dirty="0" lang="en-US">
                <a:latin typeface="Helvetica Neue" pitchFamily="2" charset="0"/>
                <a:cs typeface="Helvetica Neue" pitchFamily="2" charset="0"/>
              </a:rPr>
              <a:t>                       Lubiprostone</a:t>
            </a:r>
          </a:p>
        </p:txBody>
      </p:sp>
      <p:sp>
        <p:nvSpPr>
          <p:cNvPr id="1048658" name="Content Placeholder 2"/>
          <p:cNvSpPr>
            <a:spLocks noGrp="1" noChangeArrowheads="1"/>
          </p:cNvSpPr>
          <p:nvPr>
            <p:ph idx="1"/>
          </p:nvPr>
        </p:nvSpPr>
        <p:spPr/>
        <p:txBody>
          <a:bodyPr>
            <a:normAutofit fontScale="96429" lnSpcReduction="10000"/>
          </a:bodyPr>
          <a:p>
            <a:pPr indent="0" marL="0">
              <a:buNone/>
            </a:pPr>
            <a:r>
              <a:rPr altLang="en-US" dirty="0" lang="en-US">
                <a:solidFill>
                  <a:srgbClr val="FF0000"/>
                </a:solidFill>
                <a:latin typeface="Times New Roman" panose="02020603050405020304" pitchFamily="18" charset="0"/>
                <a:cs typeface="Times New Roman" panose="02020603050405020304" pitchFamily="18" charset="0"/>
              </a:rPr>
              <a:t>MOA</a:t>
            </a:r>
          </a:p>
          <a:p>
            <a:pPr>
              <a:buFont typeface="Wingdings" panose="05000000000000000000" pitchFamily="2" charset="2"/>
              <a:buChar char="§"/>
            </a:pPr>
            <a:r>
              <a:rPr altLang="en-US" dirty="0" sz="2800" lang="en-US">
                <a:latin typeface="Times New Roman" panose="02020603050405020304" pitchFamily="18" charset="0"/>
                <a:cs typeface="Times New Roman" panose="02020603050405020304" pitchFamily="18" charset="0"/>
              </a:rPr>
              <a:t>A chloride channel activator that acts locally on the apical membrane of the GI tract to increase intestinal fluid secretion and improve fecal transit</a:t>
            </a:r>
          </a:p>
          <a:p>
            <a:pPr indent="0" lvl="1" marL="457200">
              <a:buNone/>
            </a:pPr>
            <a:endParaRPr altLang="en-US" dirty="0" sz="2800" lang="en-US">
              <a:latin typeface="Times New Roman" panose="02020603050405020304" pitchFamily="18" charset="0"/>
              <a:cs typeface="Times New Roman" panose="02020603050405020304" pitchFamily="18" charset="0"/>
            </a:endParaRPr>
          </a:p>
          <a:p>
            <a:pPr indent="0" marL="0">
              <a:buNone/>
            </a:pPr>
            <a:r>
              <a:rPr altLang="en-US" dirty="0" lang="en-US">
                <a:solidFill>
                  <a:srgbClr val="FF0000"/>
                </a:solidFill>
                <a:latin typeface="Times New Roman" panose="02020603050405020304" pitchFamily="18" charset="0"/>
                <a:cs typeface="Times New Roman" panose="02020603050405020304" pitchFamily="18" charset="0"/>
              </a:rPr>
              <a:t>Indications and dose</a:t>
            </a:r>
          </a:p>
          <a:p>
            <a:pPr lvl="1"/>
            <a:r>
              <a:rPr altLang="en-US" dirty="0" sz="2800" lang="en-US">
                <a:latin typeface="Times New Roman" panose="02020603050405020304" pitchFamily="18" charset="0"/>
                <a:cs typeface="Times New Roman" panose="02020603050405020304" pitchFamily="18" charset="0"/>
              </a:rPr>
              <a:t>Chronic idiopathic constipation (24mcg twice a day)</a:t>
            </a:r>
          </a:p>
          <a:p>
            <a:pPr lvl="1"/>
            <a:r>
              <a:rPr altLang="en-US" dirty="0" sz="2800" lang="en-US">
                <a:latin typeface="Times New Roman" panose="02020603050405020304" pitchFamily="18" charset="0"/>
                <a:cs typeface="Times New Roman" panose="02020603050405020304" pitchFamily="18" charset="0"/>
              </a:rPr>
              <a:t>Constipation-predominant irritable bowel syndrome (24mcg twice a day)</a:t>
            </a:r>
          </a:p>
          <a:p>
            <a:pPr lvl="1"/>
            <a:r>
              <a:rPr altLang="en-US" dirty="0" sz="2800" lang="en-US">
                <a:latin typeface="Times New Roman" panose="02020603050405020304" pitchFamily="18" charset="0"/>
                <a:cs typeface="Times New Roman" panose="02020603050405020304" pitchFamily="18" charset="0"/>
              </a:rPr>
              <a:t>Opioid-induced constipation (8mcg twice a day)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9" name="Title 1"/>
          <p:cNvSpPr>
            <a:spLocks noGrp="1" noChangeArrowheads="1"/>
          </p:cNvSpPr>
          <p:nvPr>
            <p:ph type="title"/>
          </p:nvPr>
        </p:nvSpPr>
        <p:spPr/>
        <p:txBody>
          <a:bodyPr/>
          <a:p>
            <a:pPr algn="ctr"/>
            <a:r>
              <a:rPr altLang="en-US" dirty="0" lang="en-US">
                <a:latin typeface="Helvetica Neue" pitchFamily="2" charset="0"/>
                <a:cs typeface="Helvetica Neue" pitchFamily="2" charset="0"/>
              </a:rPr>
              <a:t>Lubiprostone</a:t>
            </a:r>
          </a:p>
        </p:txBody>
      </p:sp>
      <p:sp>
        <p:nvSpPr>
          <p:cNvPr id="1048660" name="Content Placeholder 2"/>
          <p:cNvSpPr>
            <a:spLocks noGrp="1"/>
          </p:cNvSpPr>
          <p:nvPr>
            <p:ph idx="1"/>
          </p:nvPr>
        </p:nvSpPr>
        <p:spPr>
          <a:xfrm>
            <a:off x="838200" y="1431235"/>
            <a:ext cx="10515600" cy="4916556"/>
          </a:xfrm>
        </p:spPr>
        <p:txBody>
          <a:bodyPr rtlCol="0">
            <a:normAutofit/>
          </a:bodyPr>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Safe and effective for long-term treatment (up to 48 weeks)</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Most patients have a bowel movement within 24 to 48 hours of administration</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Due to expense and lack of comparative data, it is reserved for patients with chronic constipation that fail conventional first-line agents</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Adverse effects</a:t>
            </a:r>
          </a:p>
          <a:p>
            <a:pPr fontAlgn="auto" lvl="1">
              <a:spcAft>
                <a:spcPts val="0"/>
              </a:spcAft>
              <a:buFont typeface="Arial"/>
              <a:buChar char="–"/>
            </a:pPr>
            <a:r>
              <a:rPr dirty="0" lang="en-US">
                <a:latin typeface="Times New Roman" panose="02020603050405020304" pitchFamily="18" charset="0"/>
                <a:cs typeface="Times New Roman" panose="02020603050405020304" pitchFamily="18" charset="0"/>
              </a:rPr>
              <a:t>Nausea, headache, diarrhea, abdominal distention</a:t>
            </a:r>
          </a:p>
          <a:p>
            <a:pPr fontAlgn="auto">
              <a:spcAft>
                <a:spcPts val="0"/>
              </a:spcAft>
              <a:buFont typeface="Arial"/>
              <a:buChar char="•"/>
            </a:pPr>
            <a:r>
              <a:rPr dirty="0" lang="en-US">
                <a:latin typeface="Times New Roman" panose="02020603050405020304" pitchFamily="18" charset="0"/>
                <a:cs typeface="Times New Roman" panose="02020603050405020304" pitchFamily="18" charset="0"/>
              </a:rPr>
              <a:t>Patient counseling</a:t>
            </a:r>
          </a:p>
          <a:p>
            <a:pPr fontAlgn="auto" lvl="1">
              <a:spcAft>
                <a:spcPts val="0"/>
              </a:spcAft>
              <a:buFont typeface="Arial"/>
              <a:buChar char="–"/>
            </a:pPr>
            <a:r>
              <a:rPr dirty="0" lang="en-US">
                <a:latin typeface="Times New Roman" panose="02020603050405020304" pitchFamily="18" charset="0"/>
                <a:cs typeface="Times New Roman" panose="02020603050405020304" pitchFamily="18" charset="0"/>
              </a:rPr>
              <a:t>Educate on adverse effects</a:t>
            </a:r>
          </a:p>
          <a:p>
            <a:pPr fontAlgn="auto" lvl="1">
              <a:spcAft>
                <a:spcPts val="0"/>
              </a:spcAft>
              <a:buFont typeface="Arial"/>
              <a:buChar char="–"/>
            </a:pPr>
            <a:r>
              <a:rPr dirty="0" lang="en-US">
                <a:latin typeface="Times New Roman" panose="02020603050405020304" pitchFamily="18" charset="0"/>
                <a:cs typeface="Times New Roman" panose="02020603050405020304" pitchFamily="18" charset="0"/>
              </a:rPr>
              <a:t>Instruct patients to take with food and water to reduce nausea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1" name="Title 1"/>
          <p:cNvSpPr>
            <a:spLocks noGrp="1" noChangeArrowheads="1"/>
          </p:cNvSpPr>
          <p:nvPr>
            <p:ph type="title"/>
          </p:nvPr>
        </p:nvSpPr>
        <p:spPr/>
        <p:txBody>
          <a:bodyPr/>
          <a:p>
            <a:pPr algn="ctr"/>
            <a:r>
              <a:rPr altLang="en-US" dirty="0" lang="en-US">
                <a:latin typeface="Helvetica Neue" pitchFamily="2" charset="0"/>
                <a:cs typeface="Helvetica Neue" pitchFamily="2" charset="0"/>
              </a:rPr>
              <a:t>Linaclotide</a:t>
            </a:r>
          </a:p>
        </p:txBody>
      </p:sp>
      <p:sp>
        <p:nvSpPr>
          <p:cNvPr id="1048662" name="Content Placeholder 2"/>
          <p:cNvSpPr>
            <a:spLocks noGrp="1"/>
          </p:cNvSpPr>
          <p:nvPr>
            <p:ph idx="1"/>
          </p:nvPr>
        </p:nvSpPr>
        <p:spPr>
          <a:xfrm>
            <a:off x="838200" y="1457739"/>
            <a:ext cx="10515600" cy="5035136"/>
          </a:xfrm>
        </p:spPr>
        <p:txBody>
          <a:bodyPr rtlCol="0">
            <a:normAutofit/>
          </a:bodyPr>
          <a:p>
            <a:pPr fontAlgn="auto">
              <a:spcAft>
                <a:spcPts val="0"/>
              </a:spcAft>
              <a:buFont typeface="Arial"/>
              <a:buChar char="•"/>
            </a:pPr>
            <a:r>
              <a:rPr dirty="0" lang="en-US">
                <a:solidFill>
                  <a:srgbClr val="FF0000"/>
                </a:solidFill>
                <a:latin typeface="Times New Roman" panose="02020603050405020304" pitchFamily="18" charset="0"/>
                <a:cs typeface="Times New Roman" panose="02020603050405020304" pitchFamily="18" charset="0"/>
              </a:rPr>
              <a:t>MOA</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Binds to and agonizes guanylate cyclase-C on the luminal surface of the intestinal epithelium which results in increased cGMP concentrations which causes increased chloride and bicarbonate secretion into the intestinal lumen resulting in increased intestinal fluid and decreased GI transit time </a:t>
            </a:r>
          </a:p>
          <a:p>
            <a:pPr fontAlgn="auto" indent="0" lvl="1" marL="457200">
              <a:spcAft>
                <a:spcPts val="0"/>
              </a:spcAft>
              <a:buNone/>
            </a:pPr>
            <a:endParaRPr dirty="0" sz="2800" lang="en-US">
              <a:latin typeface="Times New Roman" panose="02020603050405020304" pitchFamily="18" charset="0"/>
              <a:cs typeface="Times New Roman" panose="02020603050405020304" pitchFamily="18" charset="0"/>
            </a:endParaRPr>
          </a:p>
          <a:p>
            <a:pPr fontAlgn="auto">
              <a:spcAft>
                <a:spcPts val="0"/>
              </a:spcAft>
              <a:buFont typeface="Arial"/>
              <a:buChar char="•"/>
            </a:pPr>
            <a:r>
              <a:rPr dirty="0" lang="en-US">
                <a:solidFill>
                  <a:srgbClr val="FF0000"/>
                </a:solidFill>
                <a:latin typeface="Times New Roman" panose="02020603050405020304" pitchFamily="18" charset="0"/>
                <a:cs typeface="Times New Roman" panose="02020603050405020304" pitchFamily="18" charset="0"/>
              </a:rPr>
              <a:t>Indications and dose</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Chronic idiopathic constipation (72mcg or 145 mcg once a day)</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Constipation-predominant irritable bowel syndrome (290mcg once a day)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63" name="Title 1"/>
          <p:cNvSpPr>
            <a:spLocks noGrp="1" noChangeArrowheads="1"/>
          </p:cNvSpPr>
          <p:nvPr>
            <p:ph type="title"/>
          </p:nvPr>
        </p:nvSpPr>
        <p:spPr/>
        <p:txBody>
          <a:bodyPr/>
          <a:p>
            <a:pPr algn="l"/>
            <a:r>
              <a:rPr altLang="en-US" dirty="0" lang="en-US">
                <a:latin typeface="Helvetica Neue" pitchFamily="2" charset="0"/>
                <a:cs typeface="Helvetica Neue" pitchFamily="2" charset="0"/>
              </a:rPr>
              <a:t>                           Naloxegol</a:t>
            </a:r>
          </a:p>
        </p:txBody>
      </p:sp>
      <p:sp>
        <p:nvSpPr>
          <p:cNvPr id="1048664" name="Content Placeholder 2"/>
          <p:cNvSpPr>
            <a:spLocks noGrp="1" noChangeArrowheads="1"/>
          </p:cNvSpPr>
          <p:nvPr>
            <p:ph idx="1"/>
          </p:nvPr>
        </p:nvSpPr>
        <p:spPr>
          <a:xfrm>
            <a:off x="838200" y="1457738"/>
            <a:ext cx="10515600" cy="5247861"/>
          </a:xfrm>
        </p:spPr>
        <p:txBody>
          <a:bodyPr/>
          <a:p>
            <a:r>
              <a:rPr altLang="en-US" dirty="0" lang="en-US">
                <a:solidFill>
                  <a:srgbClr val="FF0000"/>
                </a:solidFill>
                <a:latin typeface="Times New Roman" panose="02020603050405020304" pitchFamily="18" charset="0"/>
                <a:cs typeface="Times New Roman" panose="02020603050405020304" pitchFamily="18" charset="0"/>
              </a:rPr>
              <a:t>MOA</a:t>
            </a:r>
          </a:p>
          <a:p>
            <a:pPr lvl="1"/>
            <a:r>
              <a:rPr altLang="en-US" dirty="0" lang="en-US">
                <a:latin typeface="Times New Roman" panose="02020603050405020304" pitchFamily="18" charset="0"/>
                <a:cs typeface="Times New Roman" panose="02020603050405020304" pitchFamily="18" charset="0"/>
              </a:rPr>
              <a:t>A mu-opioid antagonist</a:t>
            </a:r>
          </a:p>
          <a:p>
            <a:pPr lvl="1"/>
            <a:r>
              <a:rPr altLang="en-US" dirty="0" lang="en-US">
                <a:latin typeface="Times New Roman" panose="02020603050405020304" pitchFamily="18" charset="0"/>
                <a:cs typeface="Times New Roman" panose="02020603050405020304" pitchFamily="18" charset="0"/>
              </a:rPr>
              <a:t>Composed of naloxone conjugated with a polyethylene glycol polymer, which limits its ability to cross the blood-brain barrier</a:t>
            </a:r>
          </a:p>
          <a:p>
            <a:pPr lvl="1"/>
            <a:r>
              <a:rPr altLang="en-US" dirty="0" lang="en-US">
                <a:latin typeface="Times New Roman" panose="02020603050405020304" pitchFamily="18" charset="0"/>
                <a:cs typeface="Times New Roman" panose="02020603050405020304" pitchFamily="18" charset="0"/>
              </a:rPr>
              <a:t>Functions peripherally in the GI tract to decrease constipation associated with opioids</a:t>
            </a:r>
          </a:p>
          <a:p>
            <a:pPr indent="0" lvl="1" marL="457200">
              <a:buNone/>
            </a:pPr>
            <a:endParaRPr altLang="en-US" dirty="0" lang="en-US">
              <a:latin typeface="Times New Roman" panose="02020603050405020304" pitchFamily="18" charset="0"/>
              <a:cs typeface="Times New Roman" panose="02020603050405020304" pitchFamily="18" charset="0"/>
            </a:endParaRPr>
          </a:p>
          <a:p>
            <a:r>
              <a:rPr altLang="en-US" dirty="0" lang="en-US">
                <a:solidFill>
                  <a:srgbClr val="FF0000"/>
                </a:solidFill>
                <a:latin typeface="Times New Roman" panose="02020603050405020304" pitchFamily="18" charset="0"/>
                <a:cs typeface="Times New Roman" panose="02020603050405020304" pitchFamily="18" charset="0"/>
              </a:rPr>
              <a:t>Indications and dose</a:t>
            </a:r>
          </a:p>
          <a:p>
            <a:pPr lvl="1"/>
            <a:r>
              <a:rPr altLang="en-US" dirty="0" lang="en-US">
                <a:latin typeface="Times New Roman" panose="02020603050405020304" pitchFamily="18" charset="0"/>
                <a:cs typeface="Times New Roman" panose="02020603050405020304" pitchFamily="18" charset="0"/>
              </a:rPr>
              <a:t>Opioid-induced constipation (25mg once a day; if not tolerated, may decrease to 12.5 once a day)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65" name="Title 1"/>
          <p:cNvSpPr>
            <a:spLocks noGrp="1" noChangeArrowheads="1"/>
          </p:cNvSpPr>
          <p:nvPr>
            <p:ph type="title"/>
          </p:nvPr>
        </p:nvSpPr>
        <p:spPr/>
        <p:txBody>
          <a:bodyPr/>
          <a:p>
            <a:pPr algn="l"/>
            <a:r>
              <a:rPr altLang="en-US" dirty="0" lang="en-US">
                <a:latin typeface="Helvetica Neue" pitchFamily="2" charset="0"/>
                <a:cs typeface="Helvetica Neue" pitchFamily="2" charset="0"/>
              </a:rPr>
              <a:t>                       </a:t>
            </a:r>
            <a:r>
              <a:rPr altLang="en-US" dirty="0" lang="en-US">
                <a:latin typeface="Times New Roman" panose="02020603050405020304" pitchFamily="18" charset="0"/>
                <a:cs typeface="Times New Roman" panose="02020603050405020304" pitchFamily="18" charset="0"/>
              </a:rPr>
              <a:t>Naloxegol</a:t>
            </a:r>
          </a:p>
        </p:txBody>
      </p:sp>
      <p:sp>
        <p:nvSpPr>
          <p:cNvPr id="1048666" name="Content Placeholder 2"/>
          <p:cNvSpPr>
            <a:spLocks noGrp="1"/>
          </p:cNvSpPr>
          <p:nvPr>
            <p:ph idx="1"/>
          </p:nvPr>
        </p:nvSpPr>
        <p:spPr>
          <a:xfrm>
            <a:off x="838200" y="1404730"/>
            <a:ext cx="10515600" cy="4772233"/>
          </a:xfrm>
        </p:spPr>
        <p:txBody>
          <a:bodyPr rtlCol="0">
            <a:noAutofit/>
          </a:bodyPr>
          <a:p>
            <a:pPr fontAlgn="auto">
              <a:spcAft>
                <a:spcPts val="0"/>
              </a:spcAft>
              <a:buFont typeface="Arial"/>
              <a:buChar char="•"/>
            </a:pPr>
            <a:r>
              <a:rPr dirty="0" lang="en-US">
                <a:solidFill>
                  <a:srgbClr val="FF0000"/>
                </a:solidFill>
                <a:latin typeface="Times New Roman" panose="02020603050405020304" pitchFamily="18" charset="0"/>
                <a:cs typeface="Times New Roman" panose="02020603050405020304" pitchFamily="18" charset="0"/>
              </a:rPr>
              <a:t>Adverse effects</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Abdominal pain, flatulence, nausea, vomiting, headache, excessive sweating</a:t>
            </a:r>
          </a:p>
          <a:p>
            <a:pPr fontAlgn="auto" indent="0" lvl="1" marL="457200">
              <a:spcAft>
                <a:spcPts val="0"/>
              </a:spcAft>
              <a:buNone/>
            </a:pPr>
            <a:endParaRPr dirty="0" sz="2800" lang="en-US">
              <a:latin typeface="Times New Roman" panose="02020603050405020304" pitchFamily="18" charset="0"/>
              <a:cs typeface="Times New Roman" panose="02020603050405020304" pitchFamily="18" charset="0"/>
            </a:endParaRPr>
          </a:p>
          <a:p>
            <a:pPr fontAlgn="auto">
              <a:spcAft>
                <a:spcPts val="0"/>
              </a:spcAft>
              <a:buFont typeface="Arial"/>
              <a:buChar char="•"/>
            </a:pPr>
            <a:r>
              <a:rPr dirty="0" lang="en-US">
                <a:solidFill>
                  <a:srgbClr val="FF0000"/>
                </a:solidFill>
                <a:latin typeface="Times New Roman" panose="02020603050405020304" pitchFamily="18" charset="0"/>
                <a:cs typeface="Times New Roman" panose="02020603050405020304" pitchFamily="18" charset="0"/>
              </a:rPr>
              <a:t>Patient counseling</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Discontinue all maintenance laxative therapy prior to use</a:t>
            </a:r>
          </a:p>
          <a:p>
            <a:pPr fontAlgn="auto" lvl="2">
              <a:spcAft>
                <a:spcPts val="0"/>
              </a:spcAft>
              <a:buFont typeface="Arial"/>
              <a:buChar char="•"/>
            </a:pPr>
            <a:r>
              <a:rPr dirty="0" sz="2800" lang="en-US">
                <a:latin typeface="Times New Roman" panose="02020603050405020304" pitchFamily="18" charset="0"/>
                <a:cs typeface="Times New Roman" panose="02020603050405020304" pitchFamily="18" charset="0"/>
              </a:rPr>
              <a:t>May reintroduce laxatives as needed if suboptimal response to </a:t>
            </a:r>
            <a:r>
              <a:rPr dirty="0" sz="2800" lang="en-US" err="1">
                <a:latin typeface="Times New Roman" panose="02020603050405020304" pitchFamily="18" charset="0"/>
                <a:cs typeface="Times New Roman" panose="02020603050405020304" pitchFamily="18" charset="0"/>
              </a:rPr>
              <a:t>naloxegol</a:t>
            </a:r>
            <a:r>
              <a:rPr dirty="0" sz="2800" lang="en-US">
                <a:latin typeface="Times New Roman" panose="02020603050405020304" pitchFamily="18" charset="0"/>
                <a:cs typeface="Times New Roman" panose="02020603050405020304" pitchFamily="18" charset="0"/>
              </a:rPr>
              <a:t> after 3 days</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Take on an empty stomach at least 1 hour before or 2 hours after the first meal of the day</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Avoid grapefruit products</a:t>
            </a:r>
          </a:p>
          <a:p>
            <a:pPr fontAlgn="auto" lvl="1">
              <a:spcAft>
                <a:spcPts val="0"/>
              </a:spcAft>
              <a:buFont typeface="Arial"/>
              <a:buChar char="–"/>
            </a:pPr>
            <a:r>
              <a:rPr dirty="0" sz="2800" lang="en-US">
                <a:latin typeface="Times New Roman" panose="02020603050405020304" pitchFamily="18" charset="0"/>
                <a:cs typeface="Times New Roman" panose="02020603050405020304" pitchFamily="18" charset="0"/>
              </a:rPr>
              <a:t>Discontinue treatment if opioid pain medication is discontinued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70" name="Rectangle 2"/>
          <p:cNvSpPr>
            <a:spLocks noGrp="1" noChangeArrowheads="1"/>
          </p:cNvSpPr>
          <p:nvPr>
            <p:ph type="title" idx="4294967295"/>
          </p:nvPr>
        </p:nvSpPr>
        <p:spPr>
          <a:xfrm>
            <a:off x="0" y="285750"/>
            <a:ext cx="11595100" cy="547688"/>
          </a:xfrm>
          <a:noFill/>
        </p:spPr>
        <p:txBody>
          <a:bodyPr>
            <a:normAutofit fontScale="90000"/>
          </a:bodyPr>
          <a:p>
            <a:pPr algn="ctr" fontAlgn="auto" marL="484632">
              <a:spcAft>
                <a:spcPts val="0"/>
              </a:spcAft>
            </a:pPr>
            <a:r>
              <a:rPr dirty="0" sz="4200" lang="en-US">
                <a:ln w="6350">
                  <a:solidFill>
                    <a:schemeClr val="accent1">
                      <a:shade val="43000"/>
                    </a:schemeClr>
                  </a:solidFill>
                </a:ln>
                <a:solidFill>
                  <a:schemeClr val="accent1">
                    <a:tint val="83000"/>
                    <a:satMod val="150000"/>
                  </a:schemeClr>
                </a:solidFill>
                <a:effectLst>
                  <a:outerShdw algn="tl" blurRad="26000" dir="14500000" dist="26000" rotWithShape="0">
                    <a:srgbClr val="000000">
                      <a:alpha val="40000"/>
                    </a:srgbClr>
                  </a:outerShdw>
                </a:effectLst>
              </a:rPr>
              <a:t>Prokinetic Agents</a:t>
            </a:r>
          </a:p>
        </p:txBody>
      </p:sp>
      <p:sp>
        <p:nvSpPr>
          <p:cNvPr id="1048671" name="Rectangle 3"/>
          <p:cNvSpPr>
            <a:spLocks noGrp="1" noChangeArrowheads="1"/>
          </p:cNvSpPr>
          <p:nvPr>
            <p:ph idx="4294967295"/>
          </p:nvPr>
        </p:nvSpPr>
        <p:spPr>
          <a:xfrm>
            <a:off x="185738" y="914400"/>
            <a:ext cx="12006262" cy="5791200"/>
          </a:xfrm>
        </p:spPr>
        <p:txBody>
          <a:bodyPr/>
          <a:p>
            <a:pPr>
              <a:lnSpc>
                <a:spcPct val="90000"/>
              </a:lnSpc>
              <a:spcAft>
                <a:spcPct val="15000"/>
              </a:spcAft>
            </a:pPr>
            <a:r>
              <a:rPr altLang="en-US" dirty="0" lang="en-US">
                <a:latin typeface="Times New Roman" panose="02020603050405020304" pitchFamily="18" charset="0"/>
                <a:cs typeface="Times New Roman" panose="02020603050405020304" pitchFamily="18" charset="0"/>
              </a:rPr>
              <a:t>Metoclopramide &amp; erythromycin work on the upper GI tract to promote peristalsis</a:t>
            </a:r>
          </a:p>
          <a:p>
            <a:pPr lvl="1">
              <a:lnSpc>
                <a:spcPct val="90000"/>
              </a:lnSpc>
              <a:spcAft>
                <a:spcPct val="15000"/>
              </a:spcAft>
            </a:pPr>
            <a:r>
              <a:rPr altLang="en-US" dirty="0" sz="2800" lang="en-US">
                <a:latin typeface="Times New Roman" panose="02020603050405020304" pitchFamily="18" charset="0"/>
                <a:cs typeface="Times New Roman" panose="02020603050405020304" pitchFamily="18" charset="0"/>
              </a:rPr>
              <a:t>Little benefit for constipation</a:t>
            </a:r>
          </a:p>
          <a:p>
            <a:pPr lvl="1">
              <a:lnSpc>
                <a:spcPct val="90000"/>
              </a:lnSpc>
              <a:spcAft>
                <a:spcPct val="15000"/>
              </a:spcAft>
            </a:pPr>
            <a:endParaRPr altLang="en-US" dirty="0" sz="2800" lang="en-US">
              <a:latin typeface="Times New Roman" panose="02020603050405020304" pitchFamily="18" charset="0"/>
              <a:cs typeface="Times New Roman" panose="02020603050405020304" pitchFamily="18" charset="0"/>
            </a:endParaRPr>
          </a:p>
          <a:p>
            <a:pPr indent="0" lvl="1" marL="457200">
              <a:lnSpc>
                <a:spcPct val="90000"/>
              </a:lnSpc>
              <a:spcAft>
                <a:spcPct val="15000"/>
              </a:spcAft>
              <a:buNone/>
            </a:pPr>
            <a:endParaRPr altLang="en-US" dirty="0" sz="2800" lang="en-US">
              <a:latin typeface="Times New Roman" panose="02020603050405020304" pitchFamily="18" charset="0"/>
              <a:cs typeface="Times New Roman" panose="02020603050405020304" pitchFamily="18" charset="0"/>
            </a:endParaRPr>
          </a:p>
          <a:p>
            <a:pPr>
              <a:lnSpc>
                <a:spcPct val="90000"/>
              </a:lnSpc>
            </a:pPr>
            <a:r>
              <a:rPr altLang="en-US" dirty="0" lang="en-US" err="1">
                <a:solidFill>
                  <a:srgbClr val="FF0000"/>
                </a:solidFill>
                <a:latin typeface="Times New Roman" panose="02020603050405020304" pitchFamily="18" charset="0"/>
                <a:cs typeface="Times New Roman" panose="02020603050405020304" pitchFamily="18" charset="0"/>
              </a:rPr>
              <a:t>Tegaserod</a:t>
            </a:r>
            <a:r>
              <a:rPr altLang="en-US" dirty="0" lang="en-US">
                <a:solidFill>
                  <a:srgbClr val="FF0000"/>
                </a:solidFill>
                <a:latin typeface="Times New Roman" panose="02020603050405020304" pitchFamily="18" charset="0"/>
                <a:cs typeface="Times New Roman" panose="02020603050405020304" pitchFamily="18" charset="0"/>
              </a:rPr>
              <a:t> </a:t>
            </a:r>
            <a:r>
              <a:rPr altLang="en-US" dirty="0" lang="en-US">
                <a:latin typeface="Times New Roman" panose="02020603050405020304" pitchFamily="18" charset="0"/>
                <a:cs typeface="Times New Roman" panose="02020603050405020304" pitchFamily="18" charset="0"/>
              </a:rPr>
              <a:t>was approved for chronic constipation in persons &lt;65 years old, but voluntarily suspended from market by the manufacturer in March 2007 after a pooled analysis of 29 placebo-controlled short-term trials found a statistically significant increase in cardiovascular ischemic events, including heart attack, angina, and stroke </a:t>
            </a:r>
          </a:p>
          <a:p>
            <a:pPr lvl="1">
              <a:lnSpc>
                <a:spcPct val="90000"/>
              </a:lnSpc>
            </a:pPr>
            <a:endParaRPr altLang="en-US" dirty="0" sz="2200" lang="en-US"/>
          </a:p>
        </p:txBody>
      </p:sp>
      <p:sp>
        <p:nvSpPr>
          <p:cNvPr id="1048672" name="Text Box 4"/>
          <p:cNvSpPr txBox="1">
            <a:spLocks noChangeArrowheads="1"/>
          </p:cNvSpPr>
          <p:nvPr/>
        </p:nvSpPr>
        <p:spPr bwMode="auto">
          <a:xfrm>
            <a:off x="1735551" y="6415501"/>
            <a:ext cx="269626" cy="461665"/>
          </a:xfrm>
          <a:prstGeom prst="rect"/>
          <a:noFill/>
          <a:ln>
            <a:noFill/>
          </a:ln>
        </p:spPr>
        <p:txBody>
          <a:bodyPr wrap="none">
            <a:spAutoFit/>
          </a:bodyPr>
          <a:lstStyle>
            <a:lvl1pPr eaLnBrk="0" hangingPunct="0">
              <a:defRPr sz="2400">
                <a:solidFill>
                  <a:schemeClr val="tx1"/>
                </a:solidFill>
                <a:latin typeface="Times" panose="02020603050405020304" pitchFamily="18" charset="0"/>
              </a:defRPr>
            </a:lvl1pPr>
            <a:lvl2pPr eaLnBrk="0" hangingPunct="0" indent="-285750" marL="742950">
              <a:defRPr sz="2400">
                <a:solidFill>
                  <a:schemeClr val="tx1"/>
                </a:solidFill>
                <a:latin typeface="Times" panose="02020603050405020304" pitchFamily="18" charset="0"/>
              </a:defRPr>
            </a:lvl2pPr>
            <a:lvl3pPr eaLnBrk="0" hangingPunct="0" indent="-228600" marL="1143000">
              <a:defRPr sz="2400">
                <a:solidFill>
                  <a:schemeClr val="tx1"/>
                </a:solidFill>
                <a:latin typeface="Times" panose="02020603050405020304" pitchFamily="18" charset="0"/>
              </a:defRPr>
            </a:lvl3pPr>
            <a:lvl4pPr eaLnBrk="0" hangingPunct="0" indent="-228600" marL="1600200">
              <a:defRPr sz="2400">
                <a:solidFill>
                  <a:schemeClr val="tx1"/>
                </a:solidFill>
                <a:latin typeface="Times" panose="02020603050405020304" pitchFamily="18" charset="0"/>
              </a:defRPr>
            </a:lvl4pPr>
            <a:lvl5pPr eaLnBrk="0" hangingPunct="0" indent="-228600" marL="2057400">
              <a:defRPr sz="2400">
                <a:solidFill>
                  <a:schemeClr val="tx1"/>
                </a:solidFill>
                <a:latin typeface="Times" panose="02020603050405020304" pitchFamily="18" charset="0"/>
              </a:defRPr>
            </a:lvl5pPr>
            <a:lvl6pPr eaLnBrk="0" fontAlgn="base" hangingPunct="0" indent="-228600" marL="2514600">
              <a:spcBef>
                <a:spcPct val="0"/>
              </a:spcBef>
              <a:spcAft>
                <a:spcPct val="0"/>
              </a:spcAft>
              <a:defRPr sz="2400">
                <a:solidFill>
                  <a:schemeClr val="tx1"/>
                </a:solidFill>
                <a:latin typeface="Times" panose="02020603050405020304" pitchFamily="18" charset="0"/>
              </a:defRPr>
            </a:lvl6pPr>
            <a:lvl7pPr eaLnBrk="0" fontAlgn="base" hangingPunct="0" indent="-228600" marL="2971800">
              <a:spcBef>
                <a:spcPct val="0"/>
              </a:spcBef>
              <a:spcAft>
                <a:spcPct val="0"/>
              </a:spcAft>
              <a:defRPr sz="2400">
                <a:solidFill>
                  <a:schemeClr val="tx1"/>
                </a:solidFill>
                <a:latin typeface="Times" panose="02020603050405020304" pitchFamily="18" charset="0"/>
              </a:defRPr>
            </a:lvl7pPr>
            <a:lvl8pPr eaLnBrk="0" fontAlgn="base" hangingPunct="0" indent="-228600" marL="3429000">
              <a:spcBef>
                <a:spcPct val="0"/>
              </a:spcBef>
              <a:spcAft>
                <a:spcPct val="0"/>
              </a:spcAft>
              <a:defRPr sz="2400">
                <a:solidFill>
                  <a:schemeClr val="tx1"/>
                </a:solidFill>
                <a:latin typeface="Times" panose="02020603050405020304" pitchFamily="18" charset="0"/>
              </a:defRPr>
            </a:lvl8pPr>
            <a:lvl9pPr eaLnBrk="0" fontAlgn="base" hangingPunct="0" indent="-228600" marL="3886200">
              <a:spcBef>
                <a:spcPct val="0"/>
              </a:spcBef>
              <a:spcAft>
                <a:spcPct val="0"/>
              </a:spcAft>
              <a:defRPr sz="2400">
                <a:solidFill>
                  <a:schemeClr val="tx1"/>
                </a:solidFill>
                <a:latin typeface="Times" panose="02020603050405020304" pitchFamily="18" charset="0"/>
              </a:defRPr>
            </a:lvl9pPr>
          </a:lstStyle>
          <a:p>
            <a:pPr fontAlgn="base">
              <a:spcBef>
                <a:spcPct val="0"/>
              </a:spcBef>
              <a:spcAft>
                <a:spcPct val="0"/>
              </a:spcAft>
            </a:pPr>
            <a:r>
              <a:rPr altLang="en-US" dirty="0" lang="en-US">
                <a:solidFill>
                  <a:srgbClr val="000000"/>
                </a:solidFill>
                <a:latin typeface="Arial" panose="020B0604020202020204"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76" name="Title 1"/>
          <p:cNvSpPr>
            <a:spLocks noGrp="1"/>
          </p:cNvSpPr>
          <p:nvPr>
            <p:ph type="title"/>
          </p:nvPr>
        </p:nvSpPr>
        <p:spPr/>
        <p:txBody>
          <a:bodyPr/>
          <a:p>
            <a:r>
              <a:rPr dirty="0" lang="en-GB">
                <a:effectLst/>
                <a:latin typeface="Arial" panose="020B0604020202020204" pitchFamily="34" charset="0"/>
              </a:rPr>
              <a:t>           Choice of Drugs /Uses</a:t>
            </a:r>
            <a:endParaRPr dirty="0" lang="en-GB"/>
          </a:p>
        </p:txBody>
      </p:sp>
      <p:sp>
        <p:nvSpPr>
          <p:cNvPr id="1048677" name="Content Placeholder 2"/>
          <p:cNvSpPr>
            <a:spLocks noGrp="1"/>
          </p:cNvSpPr>
          <p:nvPr>
            <p:ph idx="1"/>
          </p:nvPr>
        </p:nvSpPr>
        <p:spPr/>
        <p:txBody>
          <a:bodyPr>
            <a:normAutofit fontScale="92857" lnSpcReduction="20000"/>
          </a:bodyPr>
          <a:p>
            <a:pPr indent="0" marL="0">
              <a:buNone/>
            </a:pPr>
            <a:r>
              <a:rPr dirty="0" lang="en-GB">
                <a:solidFill>
                  <a:srgbClr val="FF0000"/>
                </a:solidFill>
                <a:effectLst/>
                <a:latin typeface="Times New Roman" panose="02020603050405020304" pitchFamily="18" charset="0"/>
                <a:cs typeface="Times New Roman" panose="02020603050405020304" pitchFamily="18" charset="0"/>
              </a:rPr>
              <a:t>Functional Constipation</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1. </a:t>
            </a:r>
            <a:r>
              <a:rPr dirty="0" lang="en-GB">
                <a:solidFill>
                  <a:schemeClr val="accent1"/>
                </a:solidFill>
                <a:effectLst/>
                <a:latin typeface="Times New Roman" panose="02020603050405020304" pitchFamily="18" charset="0"/>
                <a:cs typeface="Times New Roman" panose="02020603050405020304" pitchFamily="18" charset="0"/>
              </a:rPr>
              <a:t>Spastic constipation</a:t>
            </a: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Dietary fibre </a:t>
            </a:r>
          </a:p>
          <a:p>
            <a:pPr>
              <a:buFont typeface="Wingdings" panose="05000000000000000000" pitchFamily="2" charset="2"/>
              <a:buChar char="§"/>
            </a:pPr>
            <a:r>
              <a:rPr dirty="0" lang="en-GB">
                <a:effectLst/>
                <a:latin typeface="Times New Roman" panose="02020603050405020304" pitchFamily="18" charset="0"/>
                <a:cs typeface="Times New Roman" panose="02020603050405020304" pitchFamily="18" charset="0"/>
              </a:rPr>
              <a:t>Bulk forming agents taken over weeks.</a:t>
            </a:r>
          </a:p>
          <a:p>
            <a:pPr>
              <a:buFont typeface="Wingdings" panose="05000000000000000000" pitchFamily="2" charset="2"/>
              <a:buChar char="§"/>
            </a:pPr>
            <a:r>
              <a:rPr dirty="0" lang="en-GB">
                <a:solidFill>
                  <a:srgbClr val="FF0000"/>
                </a:solidFill>
                <a:effectLst/>
                <a:latin typeface="Times New Roman" panose="02020603050405020304" pitchFamily="18" charset="0"/>
                <a:cs typeface="Times New Roman" panose="02020603050405020304" pitchFamily="18" charset="0"/>
              </a:rPr>
              <a:t>Stimulant purgatives are contraindicated</a:t>
            </a:r>
            <a:r>
              <a:rPr dirty="0" lang="en-GB">
                <a:effectLst/>
                <a:latin typeface="Times New Roman" panose="02020603050405020304" pitchFamily="18" charset="0"/>
                <a:cs typeface="Times New Roman" panose="02020603050405020304" pitchFamily="18" charset="0"/>
              </a:rPr>
              <a:t>.</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2. </a:t>
            </a:r>
            <a:r>
              <a:rPr dirty="0" lang="en-GB">
                <a:solidFill>
                  <a:schemeClr val="accent1"/>
                </a:solidFill>
                <a:effectLst/>
                <a:latin typeface="Times New Roman" panose="02020603050405020304" pitchFamily="18" charset="0"/>
                <a:cs typeface="Times New Roman" panose="02020603050405020304" pitchFamily="18" charset="0"/>
              </a:rPr>
              <a:t>Atonic constipation (sluggish bowel): </a:t>
            </a:r>
          </a:p>
          <a:p>
            <a:r>
              <a:rPr dirty="0" lang="en-GB">
                <a:effectLst/>
                <a:latin typeface="Times New Roman" panose="02020603050405020304" pitchFamily="18" charset="0"/>
                <a:cs typeface="Times New Roman" panose="02020603050405020304" pitchFamily="18" charset="0"/>
              </a:rPr>
              <a:t>Due to old age, debility or laxative abuse</a:t>
            </a:r>
          </a:p>
          <a:p>
            <a:r>
              <a:rPr dirty="0" lang="en-GB">
                <a:effectLst/>
                <a:latin typeface="Times New Roman" panose="02020603050405020304" pitchFamily="18" charset="0"/>
                <a:cs typeface="Times New Roman" panose="02020603050405020304" pitchFamily="18" charset="0"/>
              </a:rPr>
              <a:t>Bulk forming agent, Bisacodyl or senna given once or twice a week</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78" name="Title 1"/>
          <p:cNvSpPr>
            <a:spLocks noGrp="1"/>
          </p:cNvSpPr>
          <p:nvPr>
            <p:ph type="title"/>
          </p:nvPr>
        </p:nvSpPr>
        <p:spPr/>
        <p:txBody>
          <a:bodyPr/>
          <a:p>
            <a:r>
              <a:rPr dirty="0" lang="en-GB">
                <a:effectLst/>
                <a:latin typeface="Arial" panose="020B0604020202020204" pitchFamily="34" charset="0"/>
              </a:rPr>
              <a:t>           Choice of Drugs /Uses</a:t>
            </a:r>
            <a:endParaRPr dirty="0" lang="en-GB"/>
          </a:p>
        </p:txBody>
      </p:sp>
      <p:sp>
        <p:nvSpPr>
          <p:cNvPr id="1048679" name="Content Placeholder 2"/>
          <p:cNvSpPr>
            <a:spLocks noGrp="1"/>
          </p:cNvSpPr>
          <p:nvPr>
            <p:ph idx="1"/>
          </p:nvPr>
        </p:nvSpPr>
        <p:spPr/>
        <p:txBody>
          <a:bodyPr>
            <a:normAutofit/>
          </a:bodyPr>
          <a:p>
            <a:r>
              <a:rPr dirty="0" lang="en-GB">
                <a:solidFill>
                  <a:schemeClr val="accent1"/>
                </a:solidFill>
                <a:effectLst/>
                <a:latin typeface="Times New Roman" panose="02020603050405020304" pitchFamily="18" charset="0"/>
                <a:cs typeface="Times New Roman" panose="02020603050405020304" pitchFamily="18" charset="0"/>
              </a:rPr>
              <a:t>Bedridden patients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(MI, stroke, fractures, postoperative):</a:t>
            </a:r>
          </a:p>
          <a:p>
            <a:r>
              <a:rPr dirty="0" lang="en-GB">
                <a:effectLst/>
                <a:latin typeface="Times New Roman" panose="02020603050405020304" pitchFamily="18" charset="0"/>
                <a:cs typeface="Times New Roman" panose="02020603050405020304" pitchFamily="18" charset="0"/>
              </a:rPr>
              <a:t>Prevent constipation- Bulk forming, docusates, lactulose, liquid paraffin. </a:t>
            </a:r>
          </a:p>
          <a:p>
            <a:pPr indent="0" marL="0">
              <a:buNone/>
            </a:pPr>
            <a:endParaRPr dirty="0" lang="en-GB">
              <a:effectLst/>
              <a:latin typeface="Times New Roman" panose="02020603050405020304" pitchFamily="18" charset="0"/>
              <a:cs typeface="Times New Roman" panose="02020603050405020304" pitchFamily="18" charset="0"/>
            </a:endParaRPr>
          </a:p>
          <a:p>
            <a:r>
              <a:rPr dirty="0" lang="en-GB">
                <a:solidFill>
                  <a:schemeClr val="accent1"/>
                </a:solidFill>
                <a:effectLst/>
                <a:latin typeface="Times New Roman" panose="02020603050405020304" pitchFamily="18" charset="0"/>
                <a:cs typeface="Times New Roman" panose="02020603050405020304" pitchFamily="18" charset="0"/>
              </a:rPr>
              <a:t>To avoid straining at stools</a:t>
            </a:r>
            <a:r>
              <a:rPr dirty="0" lang="en-GB">
                <a:effectLst/>
                <a:latin typeface="Times New Roman" panose="02020603050405020304" pitchFamily="18" charset="0"/>
                <a:cs typeface="Times New Roman" panose="02020603050405020304" pitchFamily="18" charset="0"/>
              </a:rPr>
              <a:t> (hernia, cardiovascular disease, eye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surgery) and in perianal afflictions (piles, fissure, anal surgery)</a:t>
            </a:r>
          </a:p>
          <a:p>
            <a:r>
              <a:rPr dirty="0" lang="en-GB">
                <a:effectLst/>
                <a:latin typeface="Times New Roman" panose="02020603050405020304" pitchFamily="18" charset="0"/>
                <a:cs typeface="Times New Roman" panose="02020603050405020304" pitchFamily="18" charset="0"/>
              </a:rPr>
              <a:t>Bulk forming agents, Docusates, lactulose and liquid paraffin.</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80" name="Title 1"/>
          <p:cNvSpPr>
            <a:spLocks noGrp="1"/>
          </p:cNvSpPr>
          <p:nvPr>
            <p:ph type="title"/>
          </p:nvPr>
        </p:nvSpPr>
        <p:spPr/>
        <p:txBody>
          <a:bodyPr/>
          <a:p>
            <a:r>
              <a:rPr dirty="0" lang="en-GB">
                <a:effectLst/>
                <a:latin typeface="Arial" panose="020B0604020202020204" pitchFamily="34" charset="0"/>
              </a:rPr>
              <a:t>           Choice of Drugs /Uses</a:t>
            </a:r>
            <a:endParaRPr dirty="0" lang="en-GB"/>
          </a:p>
        </p:txBody>
      </p:sp>
      <p:sp>
        <p:nvSpPr>
          <p:cNvPr id="1048681" name="Content Placeholder 2"/>
          <p:cNvSpPr>
            <a:spLocks noGrp="1"/>
          </p:cNvSpPr>
          <p:nvPr>
            <p:ph idx="1"/>
          </p:nvPr>
        </p:nvSpPr>
        <p:spPr/>
        <p:txBody>
          <a:bodyPr>
            <a:normAutofit/>
          </a:bodyPr>
          <a:p>
            <a:r>
              <a:rPr dirty="0" lang="en-GB">
                <a:solidFill>
                  <a:schemeClr val="accent1"/>
                </a:solidFill>
                <a:effectLst/>
                <a:latin typeface="Arial" panose="020B0604020202020204" pitchFamily="34" charset="0"/>
              </a:rPr>
              <a:t>Preparation of bowel for surgery, colonoscopy, abdominal X-ray</a:t>
            </a:r>
            <a:br>
              <a:rPr dirty="0" lang="en-GB"/>
            </a:br>
            <a:r>
              <a:rPr dirty="0" lang="en-GB">
                <a:effectLst/>
                <a:latin typeface="Arial" panose="020B0604020202020204" pitchFamily="34" charset="0"/>
              </a:rPr>
              <a:t>Saline purgative, bisacodyl or senna</a:t>
            </a:r>
          </a:p>
          <a:p>
            <a:pPr indent="0" marL="0">
              <a:buNone/>
            </a:pPr>
            <a:endParaRPr dirty="0" lang="en-GB">
              <a:effectLst/>
              <a:latin typeface="Arial" panose="020B0604020202020204" pitchFamily="34" charset="0"/>
            </a:endParaRPr>
          </a:p>
          <a:p>
            <a:r>
              <a:rPr dirty="0" lang="en-GB">
                <a:solidFill>
                  <a:schemeClr val="accent1"/>
                </a:solidFill>
                <a:effectLst/>
                <a:latin typeface="Arial" panose="020B0604020202020204" pitchFamily="34" charset="0"/>
              </a:rPr>
              <a:t>After anthelmintics</a:t>
            </a:r>
            <a:r>
              <a:rPr dirty="0" lang="en-GB">
                <a:effectLst/>
                <a:latin typeface="Arial" panose="020B0604020202020204" pitchFamily="34" charset="0"/>
              </a:rPr>
              <a:t>:</a:t>
            </a:r>
            <a:br>
              <a:rPr dirty="0" lang="en-GB"/>
            </a:br>
            <a:r>
              <a:rPr dirty="0" lang="en-GB">
                <a:effectLst/>
                <a:latin typeface="Arial" panose="020B0604020202020204" pitchFamily="34" charset="0"/>
              </a:rPr>
              <a:t>Saline purgative or senna</a:t>
            </a:r>
          </a:p>
          <a:p>
            <a:endParaRPr dirty="0" lang="en-GB">
              <a:latin typeface="Arial" panose="020B0604020202020204" pitchFamily="34" charset="0"/>
            </a:endParaRPr>
          </a:p>
          <a:p>
            <a:r>
              <a:rPr dirty="0" lang="en-GB">
                <a:solidFill>
                  <a:schemeClr val="accent1"/>
                </a:solidFill>
                <a:effectLst/>
                <a:latin typeface="Arial" panose="020B0604020202020204" pitchFamily="34" charset="0"/>
              </a:rPr>
              <a:t>Food/ drug poisoning</a:t>
            </a:r>
            <a:r>
              <a:rPr dirty="0" lang="en-GB">
                <a:effectLst/>
                <a:latin typeface="Arial" panose="020B0604020202020204" pitchFamily="34" charset="0"/>
              </a:rPr>
              <a:t>:</a:t>
            </a:r>
            <a:br>
              <a:rPr dirty="0" lang="en-GB"/>
            </a:br>
            <a:r>
              <a:rPr dirty="0" lang="en-GB">
                <a:effectLst/>
                <a:latin typeface="Arial" panose="020B0604020202020204" pitchFamily="34" charset="0"/>
              </a:rPr>
              <a:t>Saline purgatives</a:t>
            </a: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82" name="Title 1"/>
          <p:cNvSpPr>
            <a:spLocks noGrp="1"/>
          </p:cNvSpPr>
          <p:nvPr>
            <p:ph type="title"/>
          </p:nvPr>
        </p:nvSpPr>
        <p:spPr/>
        <p:txBody>
          <a:bodyPr>
            <a:normAutofit/>
          </a:bodyPr>
          <a:p>
            <a:r>
              <a:rPr dirty="0" lang="en-GB">
                <a:latin typeface="Arial" panose="020B0604020202020204" pitchFamily="34" charset="0"/>
              </a:rPr>
              <a:t>    D</a:t>
            </a:r>
            <a:r>
              <a:rPr dirty="0" lang="en-GB">
                <a:effectLst/>
                <a:latin typeface="Arial" panose="020B0604020202020204" pitchFamily="34" charset="0"/>
              </a:rPr>
              <a:t>rugs that can cause constipation</a:t>
            </a:r>
            <a:br>
              <a:rPr dirty="0" lang="en-GB"/>
            </a:br>
            <a:endParaRPr dirty="0" lang="en-GB"/>
          </a:p>
        </p:txBody>
      </p:sp>
      <p:sp>
        <p:nvSpPr>
          <p:cNvPr id="1048683" name="Content Placeholder 2"/>
          <p:cNvSpPr>
            <a:spLocks noGrp="1"/>
          </p:cNvSpPr>
          <p:nvPr>
            <p:ph idx="1"/>
          </p:nvPr>
        </p:nvSpPr>
        <p:spPr>
          <a:xfrm>
            <a:off x="838200" y="1258957"/>
            <a:ext cx="10515600" cy="4918006"/>
          </a:xfrm>
        </p:spPr>
        <p:txBody>
          <a:bodyPr>
            <a:noAutofit/>
          </a:bodyPr>
          <a:p>
            <a:pPr indent="0" marL="0">
              <a:buNone/>
            </a:pPr>
            <a:r>
              <a:rPr dirty="0" lang="en-GB">
                <a:effectLst/>
                <a:latin typeface="Times New Roman" panose="02020603050405020304" pitchFamily="18" charset="0"/>
                <a:cs typeface="Times New Roman" panose="02020603050405020304" pitchFamily="18" charset="0"/>
              </a:rPr>
              <a:t>• Opioids</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 Anticholinergics</a:t>
            </a: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 Antiparkinsonian,</a:t>
            </a:r>
          </a:p>
          <a:p>
            <a:pPr indent="0" marL="0">
              <a:buNone/>
            </a:pPr>
            <a:r>
              <a:rPr dirty="0" lang="en-GB">
                <a:latin typeface="Times New Roman" panose="02020603050405020304" pitchFamily="18" charset="0"/>
                <a:cs typeface="Times New Roman" panose="02020603050405020304" pitchFamily="18" charset="0"/>
              </a:rPr>
              <a:t> </a:t>
            </a: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 Antidepressants and </a:t>
            </a:r>
            <a:r>
              <a:rPr dirty="0" lang="en-GB" err="1">
                <a:effectLst/>
                <a:latin typeface="Times New Roman" panose="02020603050405020304" pitchFamily="18" charset="0"/>
                <a:cs typeface="Times New Roman" panose="02020603050405020304" pitchFamily="18" charset="0"/>
              </a:rPr>
              <a:t>Antihistaminics</a:t>
            </a:r>
            <a:endParaRPr dirty="0" lang="en-GB">
              <a:effectLst/>
              <a:latin typeface="Times New Roman" panose="02020603050405020304" pitchFamily="18" charset="0"/>
              <a:cs typeface="Times New Roman" panose="02020603050405020304" pitchFamily="18" charset="0"/>
            </a:endParaRPr>
          </a:p>
          <a:p>
            <a:pPr indent="0" marL="0">
              <a:buNone/>
            </a:pPr>
            <a:br>
              <a:rPr dirty="0" lang="en-GB">
                <a:latin typeface="Times New Roman" panose="02020603050405020304" pitchFamily="18" charset="0"/>
                <a:cs typeface="Times New Roman" panose="02020603050405020304" pitchFamily="18" charset="0"/>
              </a:rPr>
            </a:br>
            <a:r>
              <a:rPr dirty="0" lang="en-GB">
                <a:effectLst/>
                <a:latin typeface="Times New Roman" panose="02020603050405020304" pitchFamily="18" charset="0"/>
                <a:cs typeface="Times New Roman" panose="02020603050405020304" pitchFamily="18" charset="0"/>
              </a:rPr>
              <a:t>• </a:t>
            </a:r>
            <a:r>
              <a:rPr dirty="0" lang="en-GB" err="1">
                <a:effectLst/>
                <a:latin typeface="Times New Roman" panose="02020603050405020304" pitchFamily="18" charset="0"/>
                <a:cs typeface="Times New Roman" panose="02020603050405020304" pitchFamily="18" charset="0"/>
              </a:rPr>
              <a:t>Almunium</a:t>
            </a:r>
            <a:r>
              <a:rPr dirty="0" lang="en-GB">
                <a:effectLst/>
                <a:latin typeface="Times New Roman" panose="02020603050405020304" pitchFamily="18" charset="0"/>
                <a:cs typeface="Times New Roman" panose="02020603050405020304" pitchFamily="18" charset="0"/>
              </a:rPr>
              <a:t> and Calcium groups of antacids </a:t>
            </a:r>
          </a:p>
          <a:p>
            <a:pPr indent="0" marL="0">
              <a:buNone/>
            </a:pPr>
            <a:endParaRPr dirty="0" lang="en-GB">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Oral iron, clonidine, verapamil </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97" name="Title 1"/>
          <p:cNvSpPr>
            <a:spLocks noGrp="1"/>
          </p:cNvSpPr>
          <p:nvPr>
            <p:ph type="title"/>
          </p:nvPr>
        </p:nvSpPr>
        <p:spPr/>
        <p:txBody>
          <a:bodyPr/>
          <a:p>
            <a:r>
              <a:rPr dirty="0" lang="en-GB"/>
              <a:t>                        BACKGROUND</a:t>
            </a:r>
          </a:p>
        </p:txBody>
      </p:sp>
      <p:sp>
        <p:nvSpPr>
          <p:cNvPr id="1048598" name="Content Placeholder 2"/>
          <p:cNvSpPr>
            <a:spLocks noGrp="1"/>
          </p:cNvSpPr>
          <p:nvPr>
            <p:ph idx="1"/>
          </p:nvPr>
        </p:nvSpPr>
        <p:spPr/>
        <p:txBody>
          <a:bodyPr/>
          <a:p>
            <a:r>
              <a:rPr dirty="0" lang="en-GB">
                <a:effectLst/>
                <a:latin typeface="Times New Roman" panose="02020603050405020304" pitchFamily="18" charset="0"/>
                <a:cs typeface="Times New Roman" panose="02020603050405020304" pitchFamily="18" charset="0"/>
              </a:rPr>
              <a:t>Purgative: Stronger action resulting in more fluid evacuation</a:t>
            </a:r>
            <a:br>
              <a:rPr dirty="0" lang="en-GB">
                <a:latin typeface="Times New Roman" panose="02020603050405020304" pitchFamily="18" charset="0"/>
                <a:cs typeface="Times New Roman" panose="02020603050405020304" pitchFamily="18" charset="0"/>
              </a:rPr>
            </a:br>
            <a:endParaRPr dirty="0" lang="en-GB">
              <a:latin typeface="Times New Roman" panose="02020603050405020304" pitchFamily="18" charset="0"/>
              <a:cs typeface="Times New Roman" panose="02020603050405020304" pitchFamily="18" charset="0"/>
            </a:endParaRPr>
          </a:p>
          <a:p>
            <a:r>
              <a:rPr dirty="0" lang="en-GB">
                <a:effectLst/>
                <a:latin typeface="Times New Roman" panose="02020603050405020304" pitchFamily="18" charset="0"/>
                <a:cs typeface="Times New Roman" panose="02020603050405020304" pitchFamily="18" charset="0"/>
              </a:rPr>
              <a:t>Laxative: Milder action, elimination of soft but formed stools.</a:t>
            </a:r>
          </a:p>
          <a:p>
            <a:pPr indent="0" marL="0">
              <a:buNone/>
            </a:pPr>
            <a:br>
              <a:rPr dirty="0" lang="en-GB">
                <a:latin typeface="Times New Roman" panose="02020603050405020304" pitchFamily="18" charset="0"/>
                <a:cs typeface="Times New Roman" panose="02020603050405020304" pitchFamily="18" charset="0"/>
              </a:rPr>
            </a:br>
            <a:r>
              <a:rPr dirty="0" lang="en-GB">
                <a:solidFill>
                  <a:srgbClr val="FF0000"/>
                </a:solidFill>
                <a:effectLst/>
                <a:latin typeface="Times New Roman" panose="02020603050405020304" pitchFamily="18" charset="0"/>
                <a:cs typeface="Times New Roman" panose="02020603050405020304" pitchFamily="18" charset="0"/>
              </a:rPr>
              <a:t>Aperients (to get rid off) &lt; Laxatives (to loosen) &lt; </a:t>
            </a:r>
            <a:r>
              <a:rPr dirty="0" lang="en-GB" err="1">
                <a:solidFill>
                  <a:srgbClr val="FF0000"/>
                </a:solidFill>
                <a:effectLst/>
                <a:latin typeface="Times New Roman" panose="02020603050405020304" pitchFamily="18" charset="0"/>
                <a:cs typeface="Times New Roman" panose="02020603050405020304" pitchFamily="18" charset="0"/>
              </a:rPr>
              <a:t>Emolient</a:t>
            </a:r>
            <a:r>
              <a:rPr dirty="0" lang="en-GB">
                <a:solidFill>
                  <a:srgbClr val="FF0000"/>
                </a:solidFill>
                <a:effectLst/>
                <a:latin typeface="Times New Roman" panose="02020603050405020304" pitchFamily="18" charset="0"/>
                <a:cs typeface="Times New Roman" panose="02020603050405020304" pitchFamily="18" charset="0"/>
              </a:rPr>
              <a:t> (to smooth and soften) &lt; Evacuant (to empty) &lt; Purgatives (to clean)&lt; Cathartic (to utterly clean)</a:t>
            </a:r>
            <a:endParaRPr dirty="0" lang="en-GB">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84" name="Title 1"/>
          <p:cNvSpPr>
            <a:spLocks noGrp="1"/>
          </p:cNvSpPr>
          <p:nvPr>
            <p:ph type="title"/>
          </p:nvPr>
        </p:nvSpPr>
        <p:spPr/>
        <p:txBody>
          <a:bodyPr/>
          <a:p>
            <a:r>
              <a:rPr dirty="0" lang="en-GB"/>
              <a:t>                  SIX(6) TAKE HOME POINTS</a:t>
            </a:r>
          </a:p>
        </p:txBody>
      </p:sp>
      <p:sp>
        <p:nvSpPr>
          <p:cNvPr id="1048685" name="Content Placeholder 2"/>
          <p:cNvSpPr>
            <a:spLocks noGrp="1"/>
          </p:cNvSpPr>
          <p:nvPr>
            <p:ph idx="1"/>
          </p:nvPr>
        </p:nvSpPr>
        <p:spPr>
          <a:xfrm>
            <a:off x="838200" y="1825625"/>
            <a:ext cx="10757452" cy="4351338"/>
          </a:xfrm>
        </p:spPr>
        <p:txBody>
          <a:bodyPr>
            <a:normAutofit fontScale="92857" lnSpcReduction="10000"/>
          </a:bodyPr>
          <a:p>
            <a:r>
              <a:rPr altLang="en-US" dirty="0" lang="en-US">
                <a:latin typeface="Times New Roman" panose="02020603050405020304" pitchFamily="18" charset="0"/>
                <a:cs typeface="Times New Roman" panose="02020603050405020304" pitchFamily="18" charset="0"/>
              </a:rPr>
              <a:t>All laxatives can cause electrolyte imbalances</a:t>
            </a:r>
          </a:p>
          <a:p>
            <a:r>
              <a:rPr altLang="en-US" dirty="0" sz="2800" lang="en-US">
                <a:latin typeface="Times New Roman" panose="02020603050405020304" pitchFamily="18" charset="0"/>
                <a:cs typeface="Times New Roman" panose="02020603050405020304" pitchFamily="18" charset="0"/>
              </a:rPr>
              <a:t>Patients should not take a laxative or cathartic if they are  experiencing nausea, vomiting, and/or abdominal pain</a:t>
            </a:r>
          </a:p>
          <a:p>
            <a:pPr eaLnBrk="1" hangingPunct="1"/>
            <a:r>
              <a:rPr altLang="en-US" dirty="0" sz="2800" lang="en-US">
                <a:latin typeface="Times New Roman" panose="02020603050405020304" pitchFamily="18" charset="0"/>
                <a:cs typeface="Times New Roman" panose="02020603050405020304" pitchFamily="18" charset="0"/>
              </a:rPr>
              <a:t>A healthy, high-fiber diet and increased  fluid intake should be encouraged as an alternative to laxative use</a:t>
            </a:r>
          </a:p>
          <a:p>
            <a:pPr eaLnBrk="1" hangingPunct="1"/>
            <a:r>
              <a:rPr altLang="en-US" dirty="0" sz="2800" lang="en-US">
                <a:latin typeface="Times New Roman" panose="02020603050405020304" pitchFamily="18" charset="0"/>
                <a:cs typeface="Times New Roman" panose="02020603050405020304" pitchFamily="18" charset="0"/>
              </a:rPr>
              <a:t>Long-term use of laxatives often results in decreased bowel tone and may lead to dependency</a:t>
            </a:r>
          </a:p>
          <a:p>
            <a:r>
              <a:rPr altLang="en-US" dirty="0" lang="en-US">
                <a:latin typeface="Times New Roman" panose="02020603050405020304" pitchFamily="18" charset="0"/>
                <a:cs typeface="Times New Roman" panose="02020603050405020304" pitchFamily="18" charset="0"/>
              </a:rPr>
              <a:t>Patients should take all laxative tablets with 6 to 8 ounces of water</a:t>
            </a:r>
          </a:p>
          <a:p>
            <a:r>
              <a:rPr altLang="en-US" dirty="0" lang="en-US">
                <a:latin typeface="Times New Roman" panose="02020603050405020304" pitchFamily="18" charset="0"/>
                <a:cs typeface="Times New Roman" panose="02020603050405020304" pitchFamily="18" charset="0"/>
              </a:rPr>
              <a:t>Bisacodyl and cascara sagrada should be given with water due to interactions with milk, antacids, and H</a:t>
            </a:r>
            <a:r>
              <a:rPr altLang="en-US" baseline="-25000" dirty="0" lang="en-US">
                <a:latin typeface="Times New Roman" panose="02020603050405020304" pitchFamily="18" charset="0"/>
                <a:cs typeface="Times New Roman" panose="02020603050405020304" pitchFamily="18" charset="0"/>
              </a:rPr>
              <a:t>2</a:t>
            </a:r>
            <a:r>
              <a:rPr altLang="en-US" dirty="0" lang="en-US">
                <a:latin typeface="Times New Roman" panose="02020603050405020304" pitchFamily="18" charset="0"/>
                <a:cs typeface="Times New Roman" panose="02020603050405020304" pitchFamily="18" charset="0"/>
              </a:rPr>
              <a:t> blockers</a:t>
            </a:r>
          </a:p>
          <a:p>
            <a:endParaRPr altLang="en-US" dirty="0" sz="2800" lang="en-US">
              <a:latin typeface="Times New Roman" panose="02020603050405020304" pitchFamily="18" charset="0"/>
              <a:cs typeface="Times New Roman" panose="02020603050405020304" pitchFamily="18" charset="0"/>
            </a:endParaRPr>
          </a:p>
          <a:p>
            <a:endParaRPr dirty="0"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86" name="Rectangle 5"/>
          <p:cNvSpPr>
            <a:spLocks noGrp="1" noChangeArrowheads="1"/>
          </p:cNvSpPr>
          <p:nvPr>
            <p:ph type="title"/>
          </p:nvPr>
        </p:nvSpPr>
        <p:spPr>
          <a:xfrm>
            <a:off x="1801814" y="2765425"/>
            <a:ext cx="7648575" cy="1143000"/>
          </a:xfrm>
        </p:spPr>
        <p:txBody>
          <a:bodyPr/>
          <a:p>
            <a:pPr algn="ctr"/>
            <a:r>
              <a:rPr altLang="en-US" b="1" dirty="0" lang="en-US">
                <a:solidFill>
                  <a:srgbClr val="FF0000"/>
                </a:solidFill>
                <a:latin typeface="Times New Roman" panose="02020603050405020304" pitchFamily="18" charset="0"/>
                <a:cs typeface="Times New Roman" panose="02020603050405020304" pitchFamily="18" charset="0"/>
              </a:rPr>
              <a:t>Questions?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87" name="Title 1"/>
          <p:cNvSpPr>
            <a:spLocks noGrp="1"/>
          </p:cNvSpPr>
          <p:nvPr>
            <p:ph type="title"/>
          </p:nvPr>
        </p:nvSpPr>
        <p:spPr>
          <a:xfrm>
            <a:off x="838200" y="131762"/>
            <a:ext cx="10515600" cy="549275"/>
          </a:xfrm>
        </p:spPr>
        <p:txBody>
          <a:bodyPr>
            <a:normAutofit fontScale="90000"/>
          </a:bodyPr>
          <a:p>
            <a:r>
              <a:rPr dirty="0" lang="en-GB"/>
              <a:t>.</a:t>
            </a:r>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0" y="-106016"/>
            <a:ext cx="12192000" cy="696401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99" name="Title 1"/>
          <p:cNvSpPr>
            <a:spLocks noGrp="1"/>
          </p:cNvSpPr>
          <p:nvPr>
            <p:ph type="title"/>
          </p:nvPr>
        </p:nvSpPr>
        <p:spPr/>
        <p:txBody>
          <a:bodyPr/>
          <a:p>
            <a:r>
              <a:rPr dirty="0" lang="en-GB"/>
              <a:t>                 DRUG CLASSIFICATION</a:t>
            </a:r>
          </a:p>
        </p:txBody>
      </p:sp>
      <p:sp>
        <p:nvSpPr>
          <p:cNvPr id="1048600" name="Content Placeholder 2"/>
          <p:cNvSpPr>
            <a:spLocks noGrp="1"/>
          </p:cNvSpPr>
          <p:nvPr>
            <p:ph idx="1"/>
          </p:nvPr>
        </p:nvSpPr>
        <p:spPr>
          <a:xfrm>
            <a:off x="556591" y="1285460"/>
            <a:ext cx="11396870" cy="5572540"/>
          </a:xfrm>
        </p:spPr>
        <p:txBody>
          <a:bodyPr>
            <a:normAutofit fontScale="89286" lnSpcReduction="20000"/>
          </a:bodyPr>
          <a:p>
            <a:pPr indent="0" marL="0">
              <a:buNone/>
            </a:pPr>
            <a:br>
              <a:rPr dirty="0" lang="en-GB"/>
            </a:br>
            <a:r>
              <a:rPr dirty="0" sz="3000" lang="en-GB">
                <a:effectLst/>
                <a:latin typeface="Times New Roman" panose="02020603050405020304" pitchFamily="18" charset="0"/>
                <a:cs typeface="Times New Roman" panose="02020603050405020304" pitchFamily="18" charset="0"/>
              </a:rPr>
              <a:t>1. </a:t>
            </a:r>
            <a:r>
              <a:rPr dirty="0" sz="3000" lang="en-GB">
                <a:solidFill>
                  <a:srgbClr val="FF0000"/>
                </a:solidFill>
                <a:effectLst/>
                <a:latin typeface="Times New Roman" panose="02020603050405020304" pitchFamily="18" charset="0"/>
                <a:cs typeface="Times New Roman" panose="02020603050405020304" pitchFamily="18" charset="0"/>
              </a:rPr>
              <a:t>Bulk forming</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Dietary fibre: Bran*, Psyllium, Ispaghula, Methylcellulose</a:t>
            </a:r>
          </a:p>
          <a:p>
            <a:pPr indent="0" marL="0">
              <a:buNone/>
            </a:pP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2. </a:t>
            </a:r>
            <a:r>
              <a:rPr dirty="0" sz="3000" lang="en-GB">
                <a:solidFill>
                  <a:srgbClr val="FF0000"/>
                </a:solidFill>
                <a:effectLst/>
                <a:latin typeface="Times New Roman" panose="02020603050405020304" pitchFamily="18" charset="0"/>
                <a:cs typeface="Times New Roman" panose="02020603050405020304" pitchFamily="18" charset="0"/>
              </a:rPr>
              <a:t>Stool softener</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Docusates (DOSS)*, Liquid paraffin*</a:t>
            </a:r>
          </a:p>
          <a:p>
            <a:pPr indent="0" marL="0">
              <a:buNone/>
            </a:pP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3. </a:t>
            </a:r>
            <a:r>
              <a:rPr dirty="0" sz="3000" lang="en-GB">
                <a:solidFill>
                  <a:srgbClr val="FF0000"/>
                </a:solidFill>
                <a:effectLst/>
                <a:latin typeface="Times New Roman" panose="02020603050405020304" pitchFamily="18" charset="0"/>
                <a:cs typeface="Times New Roman" panose="02020603050405020304" pitchFamily="18" charset="0"/>
              </a:rPr>
              <a:t>Stimulant (irritant) laxative/purgatives</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(a)</a:t>
            </a:r>
            <a:r>
              <a:rPr dirty="0" sz="3000" lang="en-GB">
                <a:solidFill>
                  <a:schemeClr val="accent1"/>
                </a:solidFill>
                <a:effectLst/>
                <a:latin typeface="Times New Roman" panose="02020603050405020304" pitchFamily="18" charset="0"/>
                <a:cs typeface="Times New Roman" panose="02020603050405020304" pitchFamily="18" charset="0"/>
              </a:rPr>
              <a:t> Diphenylmethanes </a:t>
            </a:r>
            <a:r>
              <a:rPr dirty="0" sz="3000" lang="en-GB">
                <a:effectLst/>
                <a:latin typeface="Times New Roman" panose="02020603050405020304" pitchFamily="18" charset="0"/>
                <a:cs typeface="Times New Roman" panose="02020603050405020304" pitchFamily="18" charset="0"/>
              </a:rPr>
              <a:t>Phenolphthalein, Bisacodyl*, Sodium picosulfate</a:t>
            </a:r>
            <a:endParaRPr dirty="0" sz="3000" lang="en-GB">
              <a:latin typeface="Times New Roman" panose="02020603050405020304" pitchFamily="18" charset="0"/>
              <a:cs typeface="Times New Roman" panose="02020603050405020304" pitchFamily="18" charset="0"/>
            </a:endParaRPr>
          </a:p>
          <a:p>
            <a:pPr indent="0" marL="0">
              <a:buNone/>
            </a:pPr>
            <a:r>
              <a:rPr dirty="0" sz="3000" lang="en-GB">
                <a:effectLst/>
                <a:latin typeface="Times New Roman" panose="02020603050405020304" pitchFamily="18" charset="0"/>
                <a:cs typeface="Times New Roman" panose="02020603050405020304" pitchFamily="18" charset="0"/>
              </a:rPr>
              <a:t>(b) </a:t>
            </a:r>
            <a:r>
              <a:rPr dirty="0" sz="3000" lang="en-GB">
                <a:solidFill>
                  <a:schemeClr val="accent1"/>
                </a:solidFill>
                <a:effectLst/>
                <a:latin typeface="Times New Roman" panose="02020603050405020304" pitchFamily="18" charset="0"/>
                <a:cs typeface="Times New Roman" panose="02020603050405020304" pitchFamily="18" charset="0"/>
              </a:rPr>
              <a:t>Anthraquinones</a:t>
            </a:r>
            <a:r>
              <a:rPr dirty="0" sz="3000" lang="en-GB">
                <a:effectLst/>
                <a:latin typeface="Times New Roman" panose="02020603050405020304" pitchFamily="18" charset="0"/>
                <a:cs typeface="Times New Roman" panose="02020603050405020304" pitchFamily="18" charset="0"/>
              </a:rPr>
              <a:t> (</a:t>
            </a:r>
            <a:r>
              <a:rPr dirty="0" sz="3000" lang="en-GB" err="1">
                <a:effectLst/>
                <a:latin typeface="Times New Roman" panose="02020603050405020304" pitchFamily="18" charset="0"/>
                <a:cs typeface="Times New Roman" panose="02020603050405020304" pitchFamily="18" charset="0"/>
              </a:rPr>
              <a:t>Emodins</a:t>
            </a:r>
            <a:r>
              <a:rPr dirty="0" sz="3000" lang="en-GB">
                <a:effectLst/>
                <a:latin typeface="Times New Roman" panose="02020603050405020304" pitchFamily="18" charset="0"/>
                <a:cs typeface="Times New Roman" panose="02020603050405020304" pitchFamily="18" charset="0"/>
              </a:rPr>
              <a:t>) Senna, Cascara sagrada</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(c) </a:t>
            </a:r>
            <a:r>
              <a:rPr dirty="0" sz="3000" lang="en-GB">
                <a:solidFill>
                  <a:schemeClr val="accent1"/>
                </a:solidFill>
                <a:effectLst/>
                <a:latin typeface="Times New Roman" panose="02020603050405020304" pitchFamily="18" charset="0"/>
                <a:cs typeface="Times New Roman" panose="02020603050405020304" pitchFamily="18" charset="0"/>
              </a:rPr>
              <a:t>5-HT4 agonist</a:t>
            </a:r>
            <a:r>
              <a:rPr dirty="0" sz="3000" lang="en-GB">
                <a:effectLst/>
                <a:latin typeface="Times New Roman" panose="02020603050405020304" pitchFamily="18" charset="0"/>
                <a:cs typeface="Times New Roman" panose="02020603050405020304" pitchFamily="18" charset="0"/>
              </a:rPr>
              <a:t>: Prucalopride</a:t>
            </a:r>
            <a:br>
              <a:rPr dirty="0" sz="3000" lang="en-GB">
                <a:latin typeface="Times New Roman" panose="02020603050405020304" pitchFamily="18" charset="0"/>
                <a:cs typeface="Times New Roman" panose="02020603050405020304" pitchFamily="18" charset="0"/>
              </a:rPr>
            </a:br>
            <a:r>
              <a:rPr dirty="0" sz="3000" lang="en-GB">
                <a:effectLst/>
                <a:latin typeface="Times New Roman" panose="02020603050405020304" pitchFamily="18" charset="0"/>
                <a:cs typeface="Times New Roman" panose="02020603050405020304" pitchFamily="18" charset="0"/>
              </a:rPr>
              <a:t>(d) </a:t>
            </a:r>
            <a:r>
              <a:rPr dirty="0" sz="3000" lang="en-GB">
                <a:solidFill>
                  <a:schemeClr val="accent1"/>
                </a:solidFill>
                <a:effectLst/>
                <a:latin typeface="Times New Roman" panose="02020603050405020304" pitchFamily="18" charset="0"/>
                <a:cs typeface="Times New Roman" panose="02020603050405020304" pitchFamily="18" charset="0"/>
              </a:rPr>
              <a:t>Fixed oil</a:t>
            </a:r>
            <a:r>
              <a:rPr dirty="0" sz="3000" lang="en-GB">
                <a:effectLst/>
                <a:latin typeface="Times New Roman" panose="02020603050405020304" pitchFamily="18" charset="0"/>
                <a:cs typeface="Times New Roman" panose="02020603050405020304" pitchFamily="18" charset="0"/>
              </a:rPr>
              <a:t>: Castor oil</a:t>
            </a:r>
          </a:p>
          <a:p>
            <a:pPr indent="0" marL="0">
              <a:buNone/>
            </a:pPr>
            <a:endParaRPr dirty="0" sz="3000" lang="en-GB">
              <a:latin typeface="Times New Roman" panose="02020603050405020304" pitchFamily="18" charset="0"/>
              <a:cs typeface="Times New Roman" panose="02020603050405020304" pitchFamily="18" charset="0"/>
            </a:endParaRPr>
          </a:p>
          <a:p>
            <a:pPr indent="0" marL="0">
              <a:buNone/>
            </a:pPr>
            <a:r>
              <a:rPr dirty="0" sz="3000" lang="en-GB">
                <a:effectLst/>
                <a:latin typeface="Times New Roman" panose="02020603050405020304" pitchFamily="18" charset="0"/>
                <a:cs typeface="Times New Roman" panose="02020603050405020304" pitchFamily="18" charset="0"/>
              </a:rPr>
              <a:t>4. </a:t>
            </a:r>
            <a:r>
              <a:rPr dirty="0" sz="3000" lang="en-GB">
                <a:solidFill>
                  <a:srgbClr val="FF0000"/>
                </a:solidFill>
                <a:effectLst/>
                <a:latin typeface="Times New Roman" panose="02020603050405020304" pitchFamily="18" charset="0"/>
                <a:cs typeface="Times New Roman" panose="02020603050405020304" pitchFamily="18" charset="0"/>
              </a:rPr>
              <a:t>Osmotic laxative/purgatives</a:t>
            </a:r>
            <a:r>
              <a:rPr dirty="0" sz="3000" lang="en-GB">
                <a:effectLst/>
                <a:latin typeface="Times New Roman" panose="02020603050405020304" pitchFamily="18" charset="0"/>
                <a:cs typeface="Times New Roman" panose="02020603050405020304" pitchFamily="18" charset="0"/>
              </a:rPr>
              <a:t>: Magnesium and sodium salts, Lactulose etc</a:t>
            </a:r>
            <a:br>
              <a:rPr dirty="0" sz="3000" lang="en-GB">
                <a:latin typeface="Times New Roman" panose="02020603050405020304" pitchFamily="18" charset="0"/>
                <a:cs typeface="Times New Roman" panose="02020603050405020304" pitchFamily="18" charset="0"/>
              </a:rPr>
            </a:br>
            <a:endParaRPr b="1" dirty="0" sz="3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1" name="Title 1"/>
          <p:cNvSpPr>
            <a:spLocks noGrp="1"/>
          </p:cNvSpPr>
          <p:nvPr>
            <p:ph type="title"/>
          </p:nvPr>
        </p:nvSpPr>
        <p:spPr/>
        <p:txBody>
          <a:bodyPr/>
          <a:p>
            <a:r>
              <a:rPr dirty="0" lang="en-GB"/>
              <a:t>CASE STUDY: </a:t>
            </a:r>
            <a:r>
              <a:rPr dirty="0" lang="en-GB">
                <a:effectLst/>
                <a:latin typeface="Arial" panose="020B0604020202020204" pitchFamily="34" charset="0"/>
              </a:rPr>
              <a:t>Laxatives/ Purgatives </a:t>
            </a:r>
            <a:endParaRPr dirty="0" lang="en-GB"/>
          </a:p>
        </p:txBody>
      </p:sp>
      <p:sp>
        <p:nvSpPr>
          <p:cNvPr id="1048602" name="Content Placeholder 2"/>
          <p:cNvSpPr>
            <a:spLocks noGrp="1"/>
          </p:cNvSpPr>
          <p:nvPr>
            <p:ph idx="1"/>
          </p:nvPr>
        </p:nvSpPr>
        <p:spPr/>
        <p:txBody>
          <a:bodyPr>
            <a:normAutofit/>
          </a:bodyPr>
          <a:p>
            <a:pPr indent="0" marL="0">
              <a:buNone/>
            </a:pPr>
            <a:br>
              <a:rPr dirty="0" lang="en-GB"/>
            </a:br>
            <a:r>
              <a:rPr dirty="0" lang="en-GB">
                <a:effectLst/>
                <a:latin typeface="Arial" panose="020B0604020202020204" pitchFamily="34" charset="0"/>
              </a:rPr>
              <a:t>•Mr Bamidele, A 55year old factory worker is suffering from Tape worm infestation is on Niclosamide. Which drug should be combined along with it?</a:t>
            </a:r>
            <a:br>
              <a:rPr dirty="0" lang="en-GB"/>
            </a:br>
            <a:br>
              <a:rPr dirty="0" lang="en-GB"/>
            </a:br>
            <a:r>
              <a:rPr dirty="0" lang="en-GB">
                <a:effectLst/>
                <a:latin typeface="Arial" panose="020B0604020202020204" pitchFamily="34" charset="0"/>
              </a:rPr>
              <a:t>•Mr. </a:t>
            </a:r>
            <a:r>
              <a:rPr dirty="0" lang="en-GB">
                <a:latin typeface="Arial" panose="020B0604020202020204" pitchFamily="34" charset="0"/>
              </a:rPr>
              <a:t>Tobi</a:t>
            </a:r>
            <a:r>
              <a:rPr dirty="0" lang="en-GB">
                <a:effectLst/>
                <a:latin typeface="Arial" panose="020B0604020202020204" pitchFamily="34" charset="0"/>
              </a:rPr>
              <a:t> who is a post MI patient is suffering from   constipation….which drug should you give ?</a:t>
            </a:r>
          </a:p>
          <a:p>
            <a:endParaRPr dirty="0" lang="en-GB">
              <a:latin typeface="Arial" panose="020B0604020202020204" pitchFamily="34" charset="0"/>
            </a:endParaRPr>
          </a:p>
          <a:p>
            <a:pPr indent="0" marL="0">
              <a:buNone/>
            </a:pPr>
            <a:r>
              <a:rPr dirty="0" lang="en-GB">
                <a:solidFill>
                  <a:srgbClr val="FF0000"/>
                </a:solidFill>
                <a:effectLst/>
                <a:latin typeface="Times New Roman" panose="02020603050405020304" pitchFamily="18" charset="0"/>
                <a:cs typeface="Times New Roman" panose="02020603050405020304" pitchFamily="18" charset="0"/>
              </a:rPr>
              <a:t>At the end of this lecture you should all be able to address these questions confidently</a:t>
            </a:r>
            <a:endParaRPr dirty="0" lang="en-GB">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3" name="Title 1"/>
          <p:cNvSpPr>
            <a:spLocks noGrp="1"/>
          </p:cNvSpPr>
          <p:nvPr>
            <p:ph type="title"/>
          </p:nvPr>
        </p:nvSpPr>
        <p:spPr/>
        <p:txBody>
          <a:bodyPr/>
          <a:p>
            <a:r>
              <a:rPr dirty="0" lang="en-GB"/>
              <a:t>.</a:t>
            </a:r>
          </a:p>
        </p:txBody>
      </p:sp>
      <p:sp>
        <p:nvSpPr>
          <p:cNvPr id="1048604" name="Content Placeholder 2"/>
          <p:cNvSpPr>
            <a:spLocks noGrp="1"/>
          </p:cNvSpPr>
          <p:nvPr>
            <p:ph idx="1"/>
          </p:nvPr>
        </p:nvSpPr>
        <p:spPr>
          <a:xfrm>
            <a:off x="838200" y="1690687"/>
            <a:ext cx="10515600" cy="4486275"/>
          </a:xfrm>
        </p:spPr>
        <p:txBody>
          <a:bodyPr/>
          <a:p>
            <a:pPr indent="0" marL="0">
              <a:buNone/>
            </a:pPr>
            <a:endParaRPr dirty="0" lang="en-GB"/>
          </a:p>
          <a:p>
            <a:pPr indent="0" marL="0">
              <a:buNone/>
            </a:pPr>
            <a:endParaRPr dirty="0" lang="en-GB"/>
          </a:p>
          <a:p>
            <a:pPr indent="0" marL="0">
              <a:buNone/>
            </a:pPr>
            <a:endParaRPr dirty="0" lang="en-GB"/>
          </a:p>
          <a:p>
            <a:pPr indent="0" marL="0">
              <a:buNone/>
            </a:pPr>
            <a:r>
              <a:rPr dirty="0" lang="en-GB"/>
              <a:t>                         </a:t>
            </a:r>
            <a:r>
              <a:rPr dirty="0" sz="8000" lang="en-GB">
                <a:latin typeface="Times New Roman" panose="02020603050405020304" pitchFamily="18" charset="0"/>
                <a:cs typeface="Times New Roman" panose="02020603050405020304" pitchFamily="18" charset="0"/>
              </a:rPr>
              <a:t>LAXATIVES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5" name="Title 1"/>
          <p:cNvSpPr>
            <a:spLocks noGrp="1"/>
          </p:cNvSpPr>
          <p:nvPr>
            <p:ph type="title"/>
          </p:nvPr>
        </p:nvSpPr>
        <p:spPr/>
        <p:txBody>
          <a:bodyPr/>
          <a:p>
            <a:r>
              <a:rPr dirty="0" lang="en-GB"/>
              <a:t>                            LAXATIVES </a:t>
            </a:r>
          </a:p>
        </p:txBody>
      </p:sp>
      <p:sp>
        <p:nvSpPr>
          <p:cNvPr id="1048606" name="Content Placeholder 2"/>
          <p:cNvSpPr>
            <a:spLocks noGrp="1"/>
          </p:cNvSpPr>
          <p:nvPr>
            <p:ph idx="1"/>
          </p:nvPr>
        </p:nvSpPr>
        <p:spPr/>
        <p:txBody>
          <a:bodyPr>
            <a:normAutofit fontScale="92857" lnSpcReduction="20000"/>
          </a:bodyPr>
          <a:p>
            <a:r>
              <a:rPr dirty="0" lang="en-GB">
                <a:effectLst/>
                <a:latin typeface="Arial" panose="020B0604020202020204" pitchFamily="34" charset="0"/>
              </a:rPr>
              <a:t>Laxatives are used</a:t>
            </a:r>
          </a:p>
          <a:p>
            <a:pPr indent="0" marL="0">
              <a:buNone/>
            </a:pPr>
            <a:br>
              <a:rPr dirty="0" lang="en-GB"/>
            </a:br>
            <a:r>
              <a:rPr dirty="0" lang="en-GB">
                <a:effectLst/>
                <a:latin typeface="Arial" panose="020B0604020202020204" pitchFamily="34" charset="0"/>
              </a:rPr>
              <a:t>1) To treat constipation </a:t>
            </a:r>
          </a:p>
          <a:p>
            <a:pPr indent="0" marL="0">
              <a:buNone/>
            </a:pPr>
            <a:br>
              <a:rPr dirty="0" lang="en-GB"/>
            </a:br>
            <a:r>
              <a:rPr dirty="0" lang="en-GB">
                <a:effectLst/>
                <a:latin typeface="Arial" panose="020B0604020202020204" pitchFamily="34" charset="0"/>
              </a:rPr>
              <a:t>2) To avoid undue straining at defaecation in cases having hernia,</a:t>
            </a:r>
          </a:p>
          <a:p>
            <a:pPr indent="0" marL="0">
              <a:buNone/>
            </a:pPr>
            <a:r>
              <a:rPr dirty="0" lang="en-GB">
                <a:effectLst/>
                <a:latin typeface="Arial" panose="020B0604020202020204" pitchFamily="34" charset="0"/>
              </a:rPr>
              <a:t>haemorrhoids or cardiovascular disease</a:t>
            </a:r>
          </a:p>
          <a:p>
            <a:pPr indent="0" marL="0">
              <a:buNone/>
            </a:pPr>
            <a:br>
              <a:rPr dirty="0" lang="en-GB"/>
            </a:br>
            <a:r>
              <a:rPr dirty="0" lang="en-GB">
                <a:effectLst/>
                <a:latin typeface="Arial" panose="020B0604020202020204" pitchFamily="34" charset="0"/>
              </a:rPr>
              <a:t>3) Before or after surgery of any anorectal disease </a:t>
            </a:r>
          </a:p>
          <a:p>
            <a:pPr indent="0" marL="0">
              <a:buNone/>
            </a:pPr>
            <a:br>
              <a:rPr dirty="0" lang="en-GB"/>
            </a:br>
            <a:r>
              <a:rPr dirty="0" lang="en-GB">
                <a:effectLst/>
                <a:latin typeface="Arial" panose="020B0604020202020204" pitchFamily="34" charset="0"/>
              </a:rPr>
              <a:t>4) In bedridden patients</a:t>
            </a:r>
            <a:endParaRPr dirty="0"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07" name="Rectangle 2"/>
          <p:cNvSpPr>
            <a:spLocks noGrp="1" noChangeArrowheads="1"/>
          </p:cNvSpPr>
          <p:nvPr>
            <p:ph type="title"/>
          </p:nvPr>
        </p:nvSpPr>
        <p:spPr/>
        <p:txBody>
          <a:bodyPr/>
          <a:p>
            <a:pPr eaLnBrk="1" hangingPunct="1"/>
            <a:r>
              <a:rPr altLang="en-US" lang="en-US"/>
              <a:t>Laxatives: Mechanism of Action</a:t>
            </a:r>
          </a:p>
        </p:txBody>
      </p:sp>
      <p:sp>
        <p:nvSpPr>
          <p:cNvPr id="1048608" name="Rectangle 3"/>
          <p:cNvSpPr>
            <a:spLocks noGrp="1" noChangeArrowheads="1"/>
          </p:cNvSpPr>
          <p:nvPr>
            <p:ph idx="1"/>
          </p:nvPr>
        </p:nvSpPr>
        <p:spPr/>
        <p:txBody>
          <a:bodyPr>
            <a:normAutofit fontScale="92857" lnSpcReduction="10000"/>
          </a:bodyPr>
          <a:p>
            <a:pPr eaLnBrk="1" hangingPunct="1">
              <a:buFont typeface="Wingdings" panose="05000000000000000000" pitchFamily="2" charset="2"/>
              <a:buNone/>
            </a:pPr>
            <a:r>
              <a:rPr altLang="en-US" dirty="0" lang="en-US">
                <a:solidFill>
                  <a:schemeClr val="hlink"/>
                </a:solidFill>
                <a:latin typeface="Times New Roman" panose="02020603050405020304" pitchFamily="18" charset="0"/>
                <a:cs typeface="Times New Roman" panose="02020603050405020304" pitchFamily="18" charset="0"/>
              </a:rPr>
              <a:t>Bulk forming</a:t>
            </a:r>
          </a:p>
          <a:p>
            <a:pPr eaLnBrk="1" hangingPunct="1"/>
            <a:r>
              <a:rPr altLang="en-US" dirty="0" lang="en-US">
                <a:latin typeface="Times New Roman" panose="02020603050405020304" pitchFamily="18" charset="0"/>
                <a:cs typeface="Times New Roman" panose="02020603050405020304" pitchFamily="18" charset="0"/>
              </a:rPr>
              <a:t>High fiber</a:t>
            </a:r>
          </a:p>
          <a:p>
            <a:pPr eaLnBrk="1" hangingPunct="1"/>
            <a:r>
              <a:rPr altLang="en-US" dirty="0" lang="en-US">
                <a:latin typeface="Times New Roman" panose="02020603050405020304" pitchFamily="18" charset="0"/>
                <a:cs typeface="Times New Roman" panose="02020603050405020304" pitchFamily="18" charset="0"/>
              </a:rPr>
              <a:t>Absorbs water to increase bulk</a:t>
            </a:r>
          </a:p>
          <a:p>
            <a:pPr eaLnBrk="1" hangingPunct="1"/>
            <a:r>
              <a:rPr altLang="en-US" dirty="0" lang="en-US">
                <a:latin typeface="Times New Roman" panose="02020603050405020304" pitchFamily="18" charset="0"/>
                <a:cs typeface="Times New Roman" panose="02020603050405020304" pitchFamily="18" charset="0"/>
              </a:rPr>
              <a:t>Distends bowel to initiate reflex bowel activity</a:t>
            </a:r>
          </a:p>
          <a:p>
            <a:pPr eaLnBrk="1" hangingPunct="1"/>
            <a:r>
              <a:rPr altLang="en-US" dirty="0" lang="en-US">
                <a:latin typeface="Times New Roman" panose="02020603050405020304" pitchFamily="18" charset="0"/>
                <a:cs typeface="Times New Roman" panose="02020603050405020304" pitchFamily="18" charset="0"/>
              </a:rPr>
              <a:t>Examples: 	</a:t>
            </a:r>
          </a:p>
          <a:p>
            <a:pPr eaLnBrk="1" hangingPunct="1" lvl="1"/>
            <a:r>
              <a:rPr altLang="en-US" dirty="0" sz="2800" lang="en-US">
                <a:latin typeface="Times New Roman" panose="02020603050405020304" pitchFamily="18" charset="0"/>
                <a:cs typeface="Times New Roman" panose="02020603050405020304" pitchFamily="18" charset="0"/>
              </a:rPr>
              <a:t>psyllium (Metamucil)</a:t>
            </a:r>
          </a:p>
          <a:p>
            <a:pPr eaLnBrk="1" hangingPunct="1" lvl="1"/>
            <a:r>
              <a:rPr altLang="en-US" dirty="0" sz="2800" lang="en-US">
                <a:latin typeface="Times New Roman" panose="02020603050405020304" pitchFamily="18" charset="0"/>
                <a:cs typeface="Times New Roman" panose="02020603050405020304" pitchFamily="18" charset="0"/>
              </a:rPr>
              <a:t>methylcellulose (Citrucel)</a:t>
            </a:r>
          </a:p>
          <a:p>
            <a:pPr eaLnBrk="1" hangingPunct="1" lvl="1"/>
            <a:r>
              <a:rPr altLang="en-US" dirty="0" sz="2800" lang="en-US">
                <a:latin typeface="Times New Roman" panose="02020603050405020304" pitchFamily="18" charset="0"/>
                <a:cs typeface="Times New Roman" panose="02020603050405020304" pitchFamily="18" charset="0"/>
              </a:rPr>
              <a:t>Polycarbophil (</a:t>
            </a:r>
            <a:r>
              <a:rPr altLang="en-US" dirty="0" sz="2800" lang="en-US" err="1">
                <a:latin typeface="Times New Roman" panose="02020603050405020304" pitchFamily="18" charset="0"/>
                <a:cs typeface="Times New Roman" panose="02020603050405020304" pitchFamily="18" charset="0"/>
              </a:rPr>
              <a:t>FiberCon</a:t>
            </a:r>
            <a:r>
              <a:rPr altLang="en-US" dirty="0" sz="2800" lang="en-US">
                <a:latin typeface="Times New Roman" panose="02020603050405020304" pitchFamily="18" charset="0"/>
                <a:cs typeface="Times New Roman" panose="02020603050405020304" pitchFamily="18" charset="0"/>
              </a:rPr>
              <a:t>)</a:t>
            </a:r>
          </a:p>
          <a:p>
            <a:pPr eaLnBrk="1" hangingPunct="1" lvl="1"/>
            <a:r>
              <a:rPr dirty="0" sz="2800" lang="en-GB">
                <a:solidFill>
                  <a:srgbClr val="FF0000"/>
                </a:solidFill>
                <a:effectLst/>
                <a:latin typeface="Times New Roman" panose="02020603050405020304" pitchFamily="18" charset="0"/>
                <a:cs typeface="Times New Roman" panose="02020603050405020304" pitchFamily="18" charset="0"/>
              </a:rPr>
              <a:t>Wheat bran</a:t>
            </a:r>
          </a:p>
          <a:p>
            <a:pPr eaLnBrk="1" hangingPunct="1" lvl="1"/>
            <a:r>
              <a:rPr dirty="0" sz="2800" lang="en-GB">
                <a:effectLst/>
                <a:latin typeface="Times New Roman" panose="02020603050405020304" pitchFamily="18" charset="0"/>
                <a:cs typeface="Times New Roman" panose="02020603050405020304" pitchFamily="18" charset="0"/>
              </a:rPr>
              <a:t>Ispaghula</a:t>
            </a:r>
            <a:endParaRPr altLang="en-US"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FAROUK OLADOJA</dc:creator>
  <cp:lastModifiedBy>FAROUK OLADOJA</cp:lastModifiedBy>
  <dcterms:created xsi:type="dcterms:W3CDTF">2021-09-21T05:34:50Z</dcterms:created>
  <dcterms:modified xsi:type="dcterms:W3CDTF">2021-10-15T13:35:04Z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e4271239cf0e4b35ad1ee2f9f0b702f9</vt:lpwstr>
  </property>
</Properties>
</file>