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4" r:id="rId4"/>
    <p:sldId id="257" r:id="rId5"/>
    <p:sldId id="259" r:id="rId6"/>
    <p:sldId id="262" r:id="rId7"/>
    <p:sldId id="260" r:id="rId8"/>
    <p:sldId id="263" r:id="rId9"/>
    <p:sldId id="273" r:id="rId10"/>
    <p:sldId id="268" r:id="rId11"/>
    <p:sldId id="269" r:id="rId12"/>
    <p:sldId id="270" r:id="rId13"/>
    <p:sldId id="272" r:id="rId14"/>
    <p:sldId id="275" r:id="rId15"/>
    <p:sldId id="280" r:id="rId16"/>
    <p:sldId id="276" r:id="rId17"/>
    <p:sldId id="279" r:id="rId18"/>
    <p:sldId id="277" r:id="rId19"/>
    <p:sldId id="278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90" r:id="rId28"/>
    <p:sldId id="288" r:id="rId29"/>
    <p:sldId id="289" r:id="rId30"/>
    <p:sldId id="291" r:id="rId31"/>
    <p:sldId id="292" r:id="rId32"/>
    <p:sldId id="295" r:id="rId33"/>
    <p:sldId id="293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65EC8-EA18-47D3-BA9E-59B52003FD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D3101-53CA-4024-9A06-A1111EEE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D3101-53CA-4024-9A06-A1111EEED1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44B0-1819-4BFA-BB1C-76AA45C7E011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7A0B-511A-4DE9-BCEA-19866CD0D50F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4647-08A4-4904-9EE4-7FBDE4A7C7C7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9C2E-3CCF-42AD-9616-89480D453103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954F-3D8F-4ABB-B46E-3F406EB3F8CC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74B1-5C2A-4DAA-ACAA-E8A0964603B5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13D-2C4C-47C2-9C88-A08DD3DBA724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2A83-2F54-4C7A-BEF5-E49C803FCFA7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26E-569E-4BAF-8112-52A37442BD66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0C3B-C563-4902-AEDF-840E1A89B494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BCC4-A70A-44F0-A6ED-CBDA065B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Nitrogenous Natural 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Isimot</a:t>
            </a:r>
            <a:r>
              <a:rPr lang="en-US" dirty="0" smtClean="0"/>
              <a:t> T. Arowona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9" y="645270"/>
            <a:ext cx="11210581" cy="58936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Alkaloids can be classified </a:t>
            </a:r>
            <a:r>
              <a:rPr lang="en-US" dirty="0"/>
              <a:t>based </a:t>
            </a:r>
            <a:r>
              <a:rPr lang="en-US" dirty="0" smtClean="0"/>
              <a:t>on: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pharmacological action (biological </a:t>
            </a:r>
            <a:r>
              <a:rPr lang="en-US" dirty="0" smtClean="0"/>
              <a:t>activity)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chemical structure (type of nitrogen, heterocyclic or non-heterocyclic and type of ring </a:t>
            </a:r>
            <a:r>
              <a:rPr lang="en-US" dirty="0" smtClean="0"/>
              <a:t>structure)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biochemical origin (biosynthetic pathway of production in the </a:t>
            </a:r>
            <a:r>
              <a:rPr lang="en-US" dirty="0" smtClean="0"/>
              <a:t>plant) and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taxonomical origin (plant families rich in alkaloids)</a:t>
            </a:r>
            <a:endParaRPr lang="en-US" dirty="0" smtClean="0"/>
          </a:p>
          <a:p>
            <a:pPr algn="just"/>
            <a:r>
              <a:rPr lang="en-US" dirty="0" smtClean="0"/>
              <a:t>Classification </a:t>
            </a:r>
            <a:r>
              <a:rPr lang="en-US" dirty="0"/>
              <a:t>of the main alkaloid in </a:t>
            </a:r>
            <a:r>
              <a:rPr lang="en-US" dirty="0" smtClean="0"/>
              <a:t>plant </a:t>
            </a:r>
            <a:r>
              <a:rPr lang="en-US" dirty="0"/>
              <a:t>drug </a:t>
            </a:r>
            <a:r>
              <a:rPr lang="en-US" dirty="0" smtClean="0"/>
              <a:t>based </a:t>
            </a:r>
            <a:r>
              <a:rPr lang="en-US" dirty="0"/>
              <a:t>on the ring </a:t>
            </a:r>
            <a:r>
              <a:rPr lang="en-US" dirty="0" smtClean="0"/>
              <a:t>structure: </a:t>
            </a:r>
            <a:endParaRPr lang="en-US" dirty="0"/>
          </a:p>
          <a:p>
            <a:pPr algn="just"/>
            <a:r>
              <a:rPr lang="en-US" dirty="0" smtClean="0">
                <a:solidFill>
                  <a:schemeClr val="accent6"/>
                </a:solidFill>
              </a:rPr>
              <a:t>Indole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Tropane </a:t>
            </a:r>
          </a:p>
          <a:p>
            <a:pPr algn="just"/>
            <a:r>
              <a:rPr lang="en-US" dirty="0" err="1" smtClean="0"/>
              <a:t>Quinoline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>
                <a:solidFill>
                  <a:schemeClr val="accent5"/>
                </a:solidFill>
              </a:rPr>
              <a:t>Isoquinoline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  <a:p>
            <a:pPr algn="just"/>
            <a:r>
              <a:rPr lang="en-US" dirty="0" smtClean="0"/>
              <a:t>Imidazole </a:t>
            </a: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Pyridine-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Piperidine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Purine</a:t>
            </a:r>
          </a:p>
          <a:p>
            <a:pPr algn="just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Steroid</a:t>
            </a:r>
          </a:p>
          <a:p>
            <a:pPr algn="just"/>
            <a:r>
              <a:rPr lang="en-US" dirty="0" smtClean="0"/>
              <a:t>Alkaloidal amines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07139" y="0"/>
            <a:ext cx="4714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Classification of Alkaloid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24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236"/>
            <a:ext cx="10515600" cy="6169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INDOLE ALKALOID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181"/>
            <a:ext cx="10817646" cy="448386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Indole (C8H7N) is a weakly basic molecule consisting of a </a:t>
            </a:r>
            <a:r>
              <a:rPr lang="en-US" dirty="0" err="1"/>
              <a:t>pyrrole</a:t>
            </a:r>
            <a:r>
              <a:rPr lang="en-US" dirty="0"/>
              <a:t> ring fused to </a:t>
            </a:r>
            <a:r>
              <a:rPr lang="en-US" dirty="0" smtClean="0"/>
              <a:t>a benzene nucleus.</a:t>
            </a:r>
            <a:endParaRPr lang="en-US" dirty="0"/>
          </a:p>
          <a:p>
            <a:pPr algn="just"/>
            <a:r>
              <a:rPr lang="en-US" dirty="0" smtClean="0"/>
              <a:t>Indole </a:t>
            </a:r>
            <a:r>
              <a:rPr lang="en-US" dirty="0"/>
              <a:t>alkaloids are a class of alkaloids containing a structural moiety of </a:t>
            </a:r>
            <a:r>
              <a:rPr lang="en-US" dirty="0" smtClean="0"/>
              <a:t>indole. They contain </a:t>
            </a:r>
            <a:r>
              <a:rPr lang="en-US" dirty="0"/>
              <a:t>more than </a:t>
            </a:r>
            <a:r>
              <a:rPr lang="en-US" dirty="0" smtClean="0"/>
              <a:t>4,100 </a:t>
            </a:r>
            <a:r>
              <a:rPr lang="en-US" dirty="0"/>
              <a:t>known different compounds, it is one of the largest classes of </a:t>
            </a:r>
            <a:r>
              <a:rPr lang="en-US" dirty="0" smtClean="0"/>
              <a:t>alkaloids.</a:t>
            </a:r>
          </a:p>
          <a:p>
            <a:pPr algn="just"/>
            <a:r>
              <a:rPr lang="en-US" dirty="0" smtClean="0"/>
              <a:t>Indole alkaloids have gained popularity due to their diverse pharmacological activities. Some compounds are currently under clinical trials why some have being approved for human consumption.</a:t>
            </a:r>
          </a:p>
          <a:p>
            <a:pPr algn="just"/>
            <a:r>
              <a:rPr lang="en-US" dirty="0" smtClean="0"/>
              <a:t>They have being identified in plant families such as </a:t>
            </a:r>
            <a:r>
              <a:rPr lang="en-US" dirty="0" err="1" smtClean="0"/>
              <a:t>Apocyanaceae</a:t>
            </a:r>
            <a:r>
              <a:rPr lang="en-US" dirty="0" smtClean="0"/>
              <a:t>, </a:t>
            </a:r>
            <a:r>
              <a:rPr lang="en-US" dirty="0" err="1" smtClean="0"/>
              <a:t>Rubiaceae</a:t>
            </a:r>
            <a:r>
              <a:rPr lang="en-US" dirty="0" smtClean="0"/>
              <a:t>, </a:t>
            </a:r>
            <a:r>
              <a:rPr lang="en-US" dirty="0" err="1" smtClean="0"/>
              <a:t>Loganiaceae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Some drugs from Nigerian flora </a:t>
            </a:r>
            <a:r>
              <a:rPr lang="en-US" dirty="0"/>
              <a:t>and their alkaloids of the indole group </a:t>
            </a:r>
            <a:r>
              <a:rPr lang="en-US" dirty="0" smtClean="0"/>
              <a:t>are: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Drugs 				Alkaloids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indole group</a:t>
            </a:r>
          </a:p>
          <a:p>
            <a:pPr algn="just"/>
            <a:r>
              <a:rPr lang="en-US" dirty="0" err="1" smtClean="0"/>
              <a:t>Rauwolfia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Reserpine, </a:t>
            </a:r>
            <a:r>
              <a:rPr lang="en-US" dirty="0" err="1"/>
              <a:t>R</a:t>
            </a:r>
            <a:r>
              <a:rPr lang="en-US" dirty="0" err="1" smtClean="0"/>
              <a:t>escinamine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eserpidine</a:t>
            </a:r>
            <a:endParaRPr lang="en-US" dirty="0" smtClean="0"/>
          </a:p>
          <a:p>
            <a:pPr algn="just"/>
            <a:r>
              <a:rPr lang="en-US" dirty="0" err="1" smtClean="0"/>
              <a:t>Nux</a:t>
            </a:r>
            <a:r>
              <a:rPr lang="en-US" dirty="0" smtClean="0"/>
              <a:t>-vomica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Strychnine, Brucine </a:t>
            </a:r>
          </a:p>
          <a:p>
            <a:pPr algn="just"/>
            <a:r>
              <a:rPr lang="en-US" dirty="0" err="1" smtClean="0"/>
              <a:t>Physostigma</a:t>
            </a:r>
            <a:r>
              <a:rPr lang="en-US" dirty="0" smtClean="0"/>
              <a:t> (</a:t>
            </a:r>
            <a:r>
              <a:rPr lang="en-US" dirty="0" err="1" smtClean="0"/>
              <a:t>calabar</a:t>
            </a:r>
            <a:r>
              <a:rPr lang="en-US" dirty="0" smtClean="0"/>
              <a:t> bean)		</a:t>
            </a:r>
            <a:r>
              <a:rPr lang="en-US" dirty="0" err="1"/>
              <a:t>P</a:t>
            </a:r>
            <a:r>
              <a:rPr lang="en-US" dirty="0" err="1" smtClean="0"/>
              <a:t>hysostigmine</a:t>
            </a:r>
            <a:endParaRPr lang="en-US" dirty="0" smtClean="0"/>
          </a:p>
          <a:p>
            <a:pPr algn="just"/>
            <a:r>
              <a:rPr lang="en-US" dirty="0" err="1" smtClean="0"/>
              <a:t>Catharanthus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Vinca</a:t>
            </a:r>
            <a:r>
              <a:rPr lang="en-US" dirty="0"/>
              <a:t>) </a:t>
            </a:r>
            <a:r>
              <a:rPr lang="en-US" dirty="0" smtClean="0"/>
              <a:t>			Vinblastine </a:t>
            </a:r>
            <a:r>
              <a:rPr lang="en-US" dirty="0"/>
              <a:t>and V</a:t>
            </a:r>
            <a:r>
              <a:rPr lang="en-US" dirty="0" smtClean="0"/>
              <a:t>incristine</a:t>
            </a:r>
          </a:p>
          <a:p>
            <a:pPr algn="just"/>
            <a:r>
              <a:rPr lang="en-US" dirty="0" smtClean="0"/>
              <a:t>Ergot 					Ergotamine, </a:t>
            </a:r>
            <a:r>
              <a:rPr lang="en-US" dirty="0" err="1"/>
              <a:t>E</a:t>
            </a:r>
            <a:r>
              <a:rPr lang="en-US" dirty="0" err="1" smtClean="0"/>
              <a:t>rgonovine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93" y="5090481"/>
            <a:ext cx="2404615" cy="1101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32611" y="6016287"/>
            <a:ext cx="206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Indole </a:t>
            </a:r>
            <a:r>
              <a:rPr lang="en-US" sz="3200" dirty="0"/>
              <a:t>ring </a:t>
            </a:r>
          </a:p>
        </p:txBody>
      </p:sp>
    </p:spTree>
    <p:extLst>
      <p:ext uri="{BB962C8B-B14F-4D97-AF65-F5344CB8AC3E}">
        <p14:creationId xmlns:p14="http://schemas.microsoft.com/office/powerpoint/2010/main" val="28101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2345675" cy="68304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Rauwolfia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329"/>
            <a:ext cx="10968318" cy="59032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Synonyms</a:t>
            </a:r>
            <a:r>
              <a:rPr lang="en-US" dirty="0"/>
              <a:t>: </a:t>
            </a:r>
            <a:r>
              <a:rPr lang="en-US" dirty="0" err="1"/>
              <a:t>Rauwolfia</a:t>
            </a:r>
            <a:r>
              <a:rPr lang="en-US" dirty="0"/>
              <a:t> root, </a:t>
            </a:r>
            <a:r>
              <a:rPr lang="en-US" dirty="0" err="1"/>
              <a:t>Serpentina</a:t>
            </a:r>
            <a:r>
              <a:rPr lang="en-US" dirty="0"/>
              <a:t> </a:t>
            </a:r>
            <a:r>
              <a:rPr lang="en-US" dirty="0" smtClean="0"/>
              <a:t>root</a:t>
            </a:r>
          </a:p>
          <a:p>
            <a:pPr algn="just"/>
            <a:r>
              <a:rPr lang="en-US" dirty="0" smtClean="0"/>
              <a:t>Other Species</a:t>
            </a:r>
            <a:r>
              <a:rPr lang="en-US" dirty="0"/>
              <a:t>: </a:t>
            </a:r>
            <a:r>
              <a:rPr lang="en-US" i="1" dirty="0" err="1"/>
              <a:t>Rauwolfia</a:t>
            </a:r>
            <a:r>
              <a:rPr lang="en-US" i="1" dirty="0"/>
              <a:t> </a:t>
            </a:r>
            <a:r>
              <a:rPr lang="en-US" i="1" dirty="0" err="1"/>
              <a:t>vomitoria</a:t>
            </a:r>
            <a:r>
              <a:rPr lang="en-US" i="1" dirty="0"/>
              <a:t> R. </a:t>
            </a:r>
            <a:r>
              <a:rPr lang="en-US" i="1" dirty="0" err="1"/>
              <a:t>obscura</a:t>
            </a:r>
            <a:r>
              <a:rPr lang="en-US" i="1" dirty="0"/>
              <a:t> R. </a:t>
            </a:r>
            <a:r>
              <a:rPr lang="en-US" i="1" dirty="0" err="1"/>
              <a:t>Rosea</a:t>
            </a:r>
            <a:endParaRPr lang="en-US" i="1" dirty="0" smtClean="0"/>
          </a:p>
          <a:p>
            <a:pPr algn="just"/>
            <a:r>
              <a:rPr lang="en-US" dirty="0" smtClean="0"/>
              <a:t>Source</a:t>
            </a:r>
            <a:r>
              <a:rPr lang="en-US" dirty="0"/>
              <a:t>: Dried roots of </a:t>
            </a:r>
            <a:r>
              <a:rPr lang="en-US" i="1" dirty="0" err="1"/>
              <a:t>Rauwolfia</a:t>
            </a:r>
            <a:r>
              <a:rPr lang="en-US" i="1" dirty="0"/>
              <a:t> </a:t>
            </a:r>
            <a:r>
              <a:rPr lang="en-US" i="1" dirty="0" err="1"/>
              <a:t>serpentina</a:t>
            </a:r>
            <a:r>
              <a:rPr lang="en-US" i="1" dirty="0"/>
              <a:t> </a:t>
            </a:r>
            <a:endParaRPr lang="en-US" i="1" dirty="0" smtClean="0"/>
          </a:p>
          <a:p>
            <a:pPr algn="just"/>
            <a:r>
              <a:rPr lang="en-US" dirty="0" smtClean="0"/>
              <a:t>Family</a:t>
            </a:r>
            <a:r>
              <a:rPr lang="en-US" dirty="0"/>
              <a:t>: </a:t>
            </a:r>
            <a:r>
              <a:rPr lang="en-US" dirty="0" err="1"/>
              <a:t>Apocynaceae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contains </a:t>
            </a:r>
            <a:r>
              <a:rPr lang="en-US" dirty="0" smtClean="0"/>
              <a:t>about </a:t>
            </a:r>
            <a:r>
              <a:rPr lang="en-US" dirty="0"/>
              <a:t>0.15% </a:t>
            </a:r>
            <a:r>
              <a:rPr lang="en-US" dirty="0" smtClean="0"/>
              <a:t>of alkaloids</a:t>
            </a:r>
          </a:p>
          <a:p>
            <a:pPr algn="just"/>
            <a:r>
              <a:rPr lang="en-US" dirty="0" smtClean="0"/>
              <a:t>It is mostly Propagated by </a:t>
            </a:r>
            <a:r>
              <a:rPr lang="en-US" dirty="0"/>
              <a:t>seeds, roots, </a:t>
            </a:r>
            <a:r>
              <a:rPr lang="en-US" dirty="0" smtClean="0"/>
              <a:t>or cuttings, and collected when </a:t>
            </a:r>
            <a:r>
              <a:rPr lang="en-US" dirty="0"/>
              <a:t>plants are </a:t>
            </a:r>
            <a:r>
              <a:rPr lang="en-US" dirty="0" smtClean="0"/>
              <a:t>3 – 4 years </a:t>
            </a:r>
            <a:r>
              <a:rPr lang="en-US" dirty="0"/>
              <a:t>old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bark color is usually greyish </a:t>
            </a:r>
            <a:r>
              <a:rPr lang="en-US" dirty="0"/>
              <a:t>yellow, </a:t>
            </a:r>
            <a:r>
              <a:rPr lang="en-US" dirty="0" smtClean="0"/>
              <a:t>and Wood </a:t>
            </a:r>
            <a:r>
              <a:rPr lang="en-US" dirty="0"/>
              <a:t>pale </a:t>
            </a:r>
            <a:r>
              <a:rPr lang="en-US" dirty="0" smtClean="0"/>
              <a:t>yellow. It is odorless, and has bitter taste.</a:t>
            </a:r>
          </a:p>
          <a:p>
            <a:pPr algn="just"/>
            <a:r>
              <a:rPr lang="en-US" dirty="0" smtClean="0"/>
              <a:t>Root size</a:t>
            </a:r>
            <a:r>
              <a:rPr lang="en-US" dirty="0"/>
              <a:t> </a:t>
            </a:r>
            <a:r>
              <a:rPr lang="en-US" dirty="0" smtClean="0"/>
              <a:t>is 10 -18 cm long</a:t>
            </a:r>
            <a:r>
              <a:rPr lang="en-US" dirty="0"/>
              <a:t> </a:t>
            </a:r>
            <a:r>
              <a:rPr lang="en-US" dirty="0" smtClean="0"/>
              <a:t>and 1 – 3 </a:t>
            </a:r>
            <a:r>
              <a:rPr lang="en-US" dirty="0"/>
              <a:t>cm in </a:t>
            </a:r>
            <a:r>
              <a:rPr lang="en-US" dirty="0" smtClean="0"/>
              <a:t>diameter. The shape of the root is sub-cylindrical</a:t>
            </a:r>
            <a:r>
              <a:rPr lang="en-US" dirty="0"/>
              <a:t>, slightly </a:t>
            </a:r>
            <a:r>
              <a:rPr lang="en-US" dirty="0" smtClean="0"/>
              <a:t>tapering.</a:t>
            </a:r>
          </a:p>
          <a:p>
            <a:pPr algn="just"/>
            <a:r>
              <a:rPr lang="en-US" dirty="0" smtClean="0"/>
              <a:t>The bark and root contain indole alkaloids such as </a:t>
            </a:r>
            <a:r>
              <a:rPr lang="en-US" dirty="0" err="1" smtClean="0"/>
              <a:t>Indoline</a:t>
            </a:r>
            <a:r>
              <a:rPr lang="en-US" dirty="0"/>
              <a:t>, </a:t>
            </a:r>
            <a:r>
              <a:rPr lang="en-US" dirty="0" err="1" smtClean="0"/>
              <a:t>Indolenine</a:t>
            </a:r>
            <a:r>
              <a:rPr lang="en-US" dirty="0" smtClean="0"/>
              <a:t>, </a:t>
            </a:r>
            <a:r>
              <a:rPr lang="en-US" dirty="0" err="1" smtClean="0"/>
              <a:t>Oxyindole</a:t>
            </a:r>
            <a:r>
              <a:rPr lang="en-US" dirty="0"/>
              <a:t>, </a:t>
            </a:r>
            <a:r>
              <a:rPr lang="en-US" dirty="0" smtClean="0"/>
              <a:t>Reserpine </a:t>
            </a:r>
            <a:r>
              <a:rPr lang="en-US" dirty="0"/>
              <a:t>Oleo-resin, </a:t>
            </a:r>
            <a:r>
              <a:rPr lang="en-US" dirty="0" err="1"/>
              <a:t>phytosterol</a:t>
            </a:r>
            <a:r>
              <a:rPr lang="en-US" dirty="0"/>
              <a:t>, fatty acid, </a:t>
            </a:r>
            <a:r>
              <a:rPr lang="en-US" dirty="0" smtClean="0"/>
              <a:t>alcohol, </a:t>
            </a:r>
            <a:r>
              <a:rPr lang="en-US" dirty="0" err="1" smtClean="0"/>
              <a:t>Ajmalicine</a:t>
            </a:r>
            <a:r>
              <a:rPr lang="en-US" dirty="0"/>
              <a:t>, </a:t>
            </a:r>
            <a:r>
              <a:rPr lang="en-US" dirty="0" err="1"/>
              <a:t>ajmaline</a:t>
            </a:r>
            <a:r>
              <a:rPr lang="en-US" dirty="0"/>
              <a:t>, </a:t>
            </a:r>
            <a:r>
              <a:rPr lang="en-US" dirty="0" err="1"/>
              <a:t>rauwolfinine</a:t>
            </a:r>
            <a:r>
              <a:rPr lang="en-US" dirty="0"/>
              <a:t>, </a:t>
            </a:r>
            <a:r>
              <a:rPr lang="en-US" dirty="0" err="1"/>
              <a:t>rescinnamine</a:t>
            </a:r>
            <a:r>
              <a:rPr lang="en-US" dirty="0"/>
              <a:t>, </a:t>
            </a:r>
            <a:r>
              <a:rPr lang="en-US" dirty="0" err="1"/>
              <a:t>reserpinine</a:t>
            </a:r>
            <a:r>
              <a:rPr lang="en-US" dirty="0"/>
              <a:t>, </a:t>
            </a:r>
            <a:r>
              <a:rPr lang="en-US" dirty="0" err="1"/>
              <a:t>yohimbine</a:t>
            </a:r>
            <a:r>
              <a:rPr lang="en-US" dirty="0"/>
              <a:t>, serpentine, </a:t>
            </a:r>
            <a:r>
              <a:rPr lang="en-US" dirty="0" err="1" smtClean="0"/>
              <a:t>serpentinine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2191"/>
            <a:ext cx="2743200" cy="365125"/>
          </a:xfrm>
        </p:spPr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2192"/>
            <a:ext cx="4114800" cy="365125"/>
          </a:xfrm>
        </p:spPr>
        <p:txBody>
          <a:bodyPr/>
          <a:lstStyle/>
          <a:p>
            <a:r>
              <a:rPr lang="en-US" dirty="0" smtClean="0"/>
              <a:t>Nitrogenous Compounds - Alkaloids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1623" y="6379600"/>
            <a:ext cx="2743200" cy="365125"/>
          </a:xfrm>
        </p:spPr>
        <p:txBody>
          <a:bodyPr/>
          <a:lstStyle/>
          <a:p>
            <a:fld id="{81CABCC4-A70A-44F0-A6ED-CBDA065B5B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93704" y="4533800"/>
            <a:ext cx="151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Rescinnamine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181721" y="5209696"/>
            <a:ext cx="595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Some </a:t>
            </a:r>
            <a:r>
              <a:rPr lang="en-US" sz="2800" dirty="0" smtClean="0"/>
              <a:t>Indole Alkaloids </a:t>
            </a:r>
            <a:r>
              <a:rPr lang="en-US" sz="2800" dirty="0"/>
              <a:t>in </a:t>
            </a:r>
            <a:r>
              <a:rPr lang="en-US" sz="2800" dirty="0" err="1"/>
              <a:t>Rauwolfia</a:t>
            </a:r>
            <a:r>
              <a:rPr lang="en-US" sz="2800" dirty="0"/>
              <a:t> spp.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0"/>
            <a:ext cx="4259111" cy="2049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96304" y="1827894"/>
            <a:ext cx="113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Reserpine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48" y="2569618"/>
            <a:ext cx="4388552" cy="2016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40" y="0"/>
            <a:ext cx="3944037" cy="1834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26485" y="183095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Ajmalicine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22" y="2291629"/>
            <a:ext cx="55816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HelveticaNeue-Light"/>
              </a:rPr>
              <a:t>USES: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Reserpine</a:t>
            </a:r>
            <a:r>
              <a:rPr lang="en-US" dirty="0">
                <a:solidFill>
                  <a:srgbClr val="3B3835"/>
                </a:solidFill>
                <a:latin typeface="HelveticaNeue-Light"/>
              </a:rPr>
              <a:t>: lowers </a:t>
            </a: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blood pressure </a:t>
            </a:r>
            <a:r>
              <a:rPr lang="en-US" dirty="0">
                <a:solidFill>
                  <a:srgbClr val="3B3835"/>
                </a:solidFill>
                <a:latin typeface="HelveticaNeue-Light"/>
              </a:rPr>
              <a:t>by depleting store of catecholamine at nerve ending, prevent re-uptake of nor-epinephrine at storage sites, allowing enzymatic destruction of neuronal </a:t>
            </a: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transmitter.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Neuropsychiatric </a:t>
            </a:r>
            <a:r>
              <a:rPr lang="en-US" dirty="0">
                <a:solidFill>
                  <a:srgbClr val="3B3835"/>
                </a:solidFill>
                <a:latin typeface="HelveticaNeue-Light"/>
              </a:rPr>
              <a:t>disorder </a:t>
            </a: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like Schizophrenia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B3835"/>
                </a:solidFill>
                <a:latin typeface="HelveticaNeue-Light"/>
              </a:rPr>
              <a:t>Ajmalicine</a:t>
            </a:r>
            <a:r>
              <a:rPr lang="en-US" dirty="0">
                <a:solidFill>
                  <a:srgbClr val="3B3835"/>
                </a:solidFill>
                <a:latin typeface="HelveticaNeue-Light"/>
              </a:rPr>
              <a:t>: treatment of circulatory diseases, relief of obstruction of normal cerebral blood </a:t>
            </a: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flow.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It is use against constipation and dizziness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It is use for rheumatism, edema and intestinal diseases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It is use in different countries as sedative and tranquilizer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835"/>
                </a:solidFill>
                <a:latin typeface="HelveticaNeue-Light"/>
              </a:rPr>
              <a:t>Also useful in the treatment of cataract</a:t>
            </a:r>
          </a:p>
        </p:txBody>
      </p:sp>
    </p:spTree>
    <p:extLst>
      <p:ext uri="{BB962C8B-B14F-4D97-AF65-F5344CB8AC3E}">
        <p14:creationId xmlns:p14="http://schemas.microsoft.com/office/powerpoint/2010/main" val="1528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511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Catharanthus</a:t>
            </a:r>
            <a:r>
              <a:rPr lang="en-US" dirty="0" smtClean="0"/>
              <a:t> (</a:t>
            </a:r>
            <a:r>
              <a:rPr lang="en-US" dirty="0" err="1" smtClean="0"/>
              <a:t>Vinca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05118"/>
            <a:ext cx="10773579" cy="57512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It is </a:t>
            </a:r>
            <a:r>
              <a:rPr lang="en-US" dirty="0"/>
              <a:t>the dried whole plant of </a:t>
            </a:r>
            <a:r>
              <a:rPr lang="en-US" i="1" dirty="0" err="1"/>
              <a:t>C</a:t>
            </a:r>
            <a:r>
              <a:rPr lang="en-US" i="1" dirty="0" err="1" smtClean="0"/>
              <a:t>atharanthus</a:t>
            </a:r>
            <a:r>
              <a:rPr lang="en-US" i="1" dirty="0" smtClean="0"/>
              <a:t> </a:t>
            </a:r>
            <a:r>
              <a:rPr lang="en-US" i="1" dirty="0" err="1" smtClean="0"/>
              <a:t>roseus</a:t>
            </a:r>
            <a:r>
              <a:rPr lang="en-US" dirty="0" smtClean="0"/>
              <a:t> F. from the family </a:t>
            </a:r>
            <a:r>
              <a:rPr lang="en-US" dirty="0" err="1"/>
              <a:t>Apocynaceae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b="1" dirty="0" smtClean="0"/>
              <a:t>Folklore uses: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an oral hypoglycemic agent</a:t>
            </a:r>
            <a:r>
              <a:rPr lang="en-US" dirty="0" smtClean="0"/>
              <a:t>. It contains </a:t>
            </a:r>
            <a:r>
              <a:rPr lang="en-US" dirty="0"/>
              <a:t>150 alkaloids, the most important are the anticancer agents vincristine and </a:t>
            </a:r>
            <a:r>
              <a:rPr lang="en-US" dirty="0" smtClean="0"/>
              <a:t>vinblastine. These </a:t>
            </a:r>
            <a:r>
              <a:rPr lang="en-US" dirty="0"/>
              <a:t>are complex </a:t>
            </a:r>
            <a:r>
              <a:rPr lang="en-US" dirty="0" err="1"/>
              <a:t>bisindole</a:t>
            </a:r>
            <a:r>
              <a:rPr lang="en-US" dirty="0"/>
              <a:t> (dimeric indole) natural products present in small quantities in the plant </a:t>
            </a:r>
            <a:r>
              <a:rPr lang="en-US" dirty="0" smtClean="0"/>
              <a:t>material.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Pharmacological uses: </a:t>
            </a:r>
          </a:p>
          <a:p>
            <a:pPr algn="just"/>
            <a:r>
              <a:rPr lang="en-US" dirty="0" smtClean="0"/>
              <a:t>Vincristine </a:t>
            </a:r>
            <a:r>
              <a:rPr lang="en-US" dirty="0"/>
              <a:t>and vinblastine are mitotic inhibitors, arrest cell division at </a:t>
            </a:r>
            <a:r>
              <a:rPr lang="en-US" dirty="0" smtClean="0"/>
              <a:t>metaphase.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act by binding to the protein tubulin in the mitotic spindle, preventing polymerization and assembly into microtubule, </a:t>
            </a:r>
            <a:r>
              <a:rPr lang="en-US" dirty="0" smtClean="0"/>
              <a:t>thereby </a:t>
            </a:r>
            <a:r>
              <a:rPr lang="en-US" dirty="0"/>
              <a:t>stopping the cell from separating its  chromosomes </a:t>
            </a:r>
            <a:r>
              <a:rPr lang="en-US" dirty="0" smtClean="0"/>
              <a:t>during </a:t>
            </a:r>
            <a:r>
              <a:rPr lang="en-US" dirty="0"/>
              <a:t>the metaphase; the cell then undergoes apoptosis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Vinblastine </a:t>
            </a:r>
            <a:r>
              <a:rPr lang="en-US" dirty="0"/>
              <a:t>is used mainly for the treatment of generalized Hodgkin's disease and non-Hodgkin's lymphomas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Vincristine </a:t>
            </a:r>
            <a:r>
              <a:rPr lang="en-US" dirty="0"/>
              <a:t>is used principally in the treatment of acute lymphocytic </a:t>
            </a:r>
            <a:r>
              <a:rPr lang="en-US" dirty="0" err="1"/>
              <a:t>leukaemia</a:t>
            </a:r>
            <a:r>
              <a:rPr lang="en-US" dirty="0"/>
              <a:t> in children. It has other applications for lymphomas, small cell lung cancer cervical and breast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Vincristine </a:t>
            </a:r>
            <a:r>
              <a:rPr lang="en-US" dirty="0"/>
              <a:t>has a superior antitumor activity compared to vinblastine but is more </a:t>
            </a:r>
            <a:r>
              <a:rPr lang="en-US" dirty="0" smtClean="0"/>
              <a:t>neurotoxic</a:t>
            </a:r>
          </a:p>
          <a:p>
            <a:pPr algn="just"/>
            <a:r>
              <a:rPr lang="it-IT" dirty="0"/>
              <a:t>Vindoline, </a:t>
            </a:r>
            <a:r>
              <a:rPr lang="it-IT" dirty="0" smtClean="0"/>
              <a:t>Vindolidine</a:t>
            </a:r>
            <a:r>
              <a:rPr lang="it-IT" dirty="0"/>
              <a:t>, </a:t>
            </a:r>
            <a:r>
              <a:rPr lang="it-IT" dirty="0" smtClean="0"/>
              <a:t>Vindolicine</a:t>
            </a:r>
            <a:r>
              <a:rPr lang="it-IT" dirty="0"/>
              <a:t>, and V</a:t>
            </a:r>
            <a:r>
              <a:rPr lang="it-IT" dirty="0" smtClean="0"/>
              <a:t>indolinine isolated from leaf extract of the plant enhanced glucose uptake (antidiabetic activity)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7230" y="5277081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Vindoline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195" y="2521131"/>
            <a:ext cx="3204592" cy="275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1132"/>
            <a:ext cx="3476254" cy="2755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00175" y="5262717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V</a:t>
            </a:r>
            <a:r>
              <a:rPr lang="it-IT" dirty="0" smtClean="0"/>
              <a:t>indolidine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75572" y="528285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Vindolinine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454" y="2515354"/>
            <a:ext cx="4031741" cy="275684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714616" y="1310922"/>
            <a:ext cx="676276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 </a:t>
            </a:r>
            <a:r>
              <a:rPr lang="en-US" sz="2800" dirty="0" smtClean="0"/>
              <a:t>Indole Alkaloids </a:t>
            </a:r>
            <a:r>
              <a:rPr lang="en-US" sz="2800" dirty="0"/>
              <a:t>in </a:t>
            </a:r>
            <a:r>
              <a:rPr lang="en-US" sz="2800" i="1" dirty="0" err="1"/>
              <a:t>Catharanthus</a:t>
            </a:r>
            <a:r>
              <a:rPr lang="en-US" sz="2800" i="1" dirty="0"/>
              <a:t> </a:t>
            </a:r>
            <a:r>
              <a:rPr lang="en-US" sz="2800" i="1" dirty="0" err="1"/>
              <a:t>roseus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5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30"/>
            <a:ext cx="10515600" cy="55133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b="1" dirty="0" err="1"/>
              <a:t>Nux</a:t>
            </a:r>
            <a:r>
              <a:rPr lang="en-US" b="1" dirty="0"/>
              <a:t> vomica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5"/>
            <a:ext cx="10068500" cy="542392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Synonyms: Crow fig, Semen </a:t>
            </a:r>
            <a:r>
              <a:rPr lang="en-US" dirty="0" err="1"/>
              <a:t>Strychni</a:t>
            </a:r>
            <a:r>
              <a:rPr lang="en-US" dirty="0"/>
              <a:t> </a:t>
            </a:r>
          </a:p>
          <a:p>
            <a:pPr algn="just"/>
            <a:r>
              <a:rPr lang="en-US" dirty="0" smtClean="0"/>
              <a:t>It is the dried </a:t>
            </a:r>
            <a:r>
              <a:rPr lang="en-US" dirty="0"/>
              <a:t>ripe seed of </a:t>
            </a:r>
            <a:r>
              <a:rPr lang="en-US" i="1" dirty="0" err="1" smtClean="0"/>
              <a:t>Strychnos</a:t>
            </a:r>
            <a:r>
              <a:rPr lang="en-US" i="1" dirty="0" smtClean="0"/>
              <a:t> </a:t>
            </a:r>
            <a:r>
              <a:rPr lang="en-US" i="1" dirty="0" err="1" smtClean="0"/>
              <a:t>nux</a:t>
            </a:r>
            <a:r>
              <a:rPr lang="en-US" dirty="0"/>
              <a:t>-</a:t>
            </a:r>
            <a:r>
              <a:rPr lang="en-US" dirty="0" smtClean="0"/>
              <a:t>vomica </a:t>
            </a:r>
          </a:p>
          <a:p>
            <a:pPr algn="just"/>
            <a:r>
              <a:rPr lang="en-US" dirty="0" smtClean="0"/>
              <a:t>Family: </a:t>
            </a:r>
            <a:r>
              <a:rPr lang="en-US" dirty="0" err="1" smtClean="0"/>
              <a:t>Loganiaceae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Nux</a:t>
            </a:r>
            <a:r>
              <a:rPr lang="en-US" dirty="0" smtClean="0"/>
              <a:t> </a:t>
            </a:r>
            <a:r>
              <a:rPr lang="en-US" dirty="0"/>
              <a:t>vomica usually contains about </a:t>
            </a:r>
            <a:r>
              <a:rPr lang="en-US" dirty="0" smtClean="0"/>
              <a:t>1.8 – 5.3 % </a:t>
            </a:r>
            <a:r>
              <a:rPr lang="en-US" dirty="0"/>
              <a:t>of the indole alkaloids </a:t>
            </a:r>
            <a:r>
              <a:rPr lang="en-US" dirty="0" smtClean="0"/>
              <a:t>e.g. </a:t>
            </a:r>
            <a:r>
              <a:rPr lang="en-US" dirty="0"/>
              <a:t>Strychnine and </a:t>
            </a:r>
            <a:r>
              <a:rPr lang="en-US" dirty="0" smtClean="0"/>
              <a:t>Brucine, </a:t>
            </a:r>
            <a:r>
              <a:rPr lang="en-US" dirty="0"/>
              <a:t>-</a:t>
            </a:r>
            <a:r>
              <a:rPr lang="en-US" dirty="0" err="1"/>
              <a:t>Vomicine</a:t>
            </a:r>
            <a:r>
              <a:rPr lang="en-US" dirty="0"/>
              <a:t>, </a:t>
            </a:r>
            <a:r>
              <a:rPr lang="el-GR" dirty="0"/>
              <a:t>α-</a:t>
            </a:r>
            <a:r>
              <a:rPr lang="en-US" dirty="0"/>
              <a:t>colubrine, </a:t>
            </a:r>
            <a:r>
              <a:rPr lang="en-US" dirty="0" err="1"/>
              <a:t>pseudostrychnine</a:t>
            </a:r>
            <a:r>
              <a:rPr lang="en-US" dirty="0"/>
              <a:t>, </a:t>
            </a:r>
            <a:r>
              <a:rPr lang="en-US" dirty="0" err="1"/>
              <a:t>Isostrychnine</a:t>
            </a:r>
            <a:r>
              <a:rPr lang="en-US" dirty="0"/>
              <a:t>, N-</a:t>
            </a:r>
            <a:r>
              <a:rPr lang="en-US" dirty="0" err="1"/>
              <a:t>oxystrychnine</a:t>
            </a:r>
            <a:r>
              <a:rPr lang="en-US" dirty="0"/>
              <a:t>, </a:t>
            </a:r>
            <a:r>
              <a:rPr lang="en-US" dirty="0" err="1"/>
              <a:t>protostrychnine</a:t>
            </a:r>
            <a:r>
              <a:rPr lang="en-US" dirty="0"/>
              <a:t>, </a:t>
            </a:r>
            <a:r>
              <a:rPr lang="el-GR" dirty="0"/>
              <a:t>β-</a:t>
            </a:r>
            <a:r>
              <a:rPr lang="en-US" dirty="0"/>
              <a:t>colubrine and </a:t>
            </a:r>
            <a:r>
              <a:rPr lang="en-US" dirty="0" err="1" smtClean="0"/>
              <a:t>novacine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usually contain about </a:t>
            </a:r>
            <a:r>
              <a:rPr lang="en-US" dirty="0" smtClean="0"/>
              <a:t>1.23 % </a:t>
            </a:r>
            <a:r>
              <a:rPr lang="en-US" dirty="0"/>
              <a:t>of strychnine and about </a:t>
            </a:r>
            <a:r>
              <a:rPr lang="en-US" dirty="0" smtClean="0"/>
              <a:t>1.55 % </a:t>
            </a:r>
            <a:r>
              <a:rPr lang="en-US" dirty="0"/>
              <a:t>of brucine.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r>
              <a:rPr lang="en-US" b="1" u="sng" dirty="0" smtClean="0"/>
              <a:t>Uses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action of the whole drug closely resembles that of strychnine. The alkaloid was formerly used as a circulatory stimulant in such cases as surgical shock, but its use is now more limited to that of a respiratory stimulant in certain cases of poisoning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Like </a:t>
            </a:r>
            <a:r>
              <a:rPr lang="en-US" dirty="0"/>
              <a:t>other bitters, strychnine improves the appetite and digestion, but it has been considerably misused as a general tonic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Brucine</a:t>
            </a:r>
            <a:r>
              <a:rPr lang="en-US" dirty="0"/>
              <a:t>: Is less toxic than strychnine and used commercially as an alcohol </a:t>
            </a:r>
            <a:r>
              <a:rPr lang="en-US" dirty="0" smtClean="0"/>
              <a:t>denaturant</a:t>
            </a:r>
          </a:p>
          <a:p>
            <a:pPr algn="just"/>
            <a:r>
              <a:rPr lang="en-US" dirty="0"/>
              <a:t>Brucine showed potent inhibitory effects against both the early- and late-phase of pain stimuli </a:t>
            </a:r>
            <a:r>
              <a:rPr lang="en-US" dirty="0" smtClean="0"/>
              <a:t>(analgesic </a:t>
            </a:r>
            <a:r>
              <a:rPr lang="en-US" dirty="0"/>
              <a:t>activity).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50" y="1496150"/>
            <a:ext cx="3673750" cy="26707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2585" y="4406832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81" y="1496149"/>
            <a:ext cx="2965437" cy="2670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4040" r="314" b="15364"/>
          <a:stretch/>
        </p:blipFill>
        <p:spPr>
          <a:xfrm>
            <a:off x="7850372" y="1496148"/>
            <a:ext cx="3624614" cy="26707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842300" y="4406832"/>
            <a:ext cx="131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β-</a:t>
            </a:r>
            <a:r>
              <a:rPr lang="en-US" dirty="0"/>
              <a:t>colubrine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5404" y="4406832"/>
            <a:ext cx="118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Strychnine</a:t>
            </a:r>
          </a:p>
        </p:txBody>
      </p:sp>
      <p:sp>
        <p:nvSpPr>
          <p:cNvPr id="16" name="Title 14"/>
          <p:cNvSpPr txBox="1">
            <a:spLocks/>
          </p:cNvSpPr>
          <p:nvPr/>
        </p:nvSpPr>
        <p:spPr>
          <a:xfrm>
            <a:off x="2670050" y="5236204"/>
            <a:ext cx="717225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Some Indole Alkaloids in </a:t>
            </a:r>
            <a:r>
              <a:rPr lang="en-US" sz="2800" i="1" dirty="0" err="1"/>
              <a:t>Strychnos</a:t>
            </a:r>
            <a:r>
              <a:rPr lang="en-US" sz="2800" i="1" dirty="0"/>
              <a:t> </a:t>
            </a:r>
            <a:r>
              <a:rPr lang="en-US" sz="2800" i="1" dirty="0" err="1"/>
              <a:t>nux</a:t>
            </a:r>
            <a:r>
              <a:rPr lang="en-US" sz="2800" dirty="0"/>
              <a:t>-vomica </a:t>
            </a:r>
          </a:p>
        </p:txBody>
      </p:sp>
    </p:spTree>
    <p:extLst>
      <p:ext uri="{BB962C8B-B14F-4D97-AF65-F5344CB8AC3E}">
        <p14:creationId xmlns:p14="http://schemas.microsoft.com/office/powerpoint/2010/main" val="3387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169"/>
            <a:ext cx="10515600" cy="594911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Physostigma</a:t>
            </a:r>
            <a:r>
              <a:rPr lang="en-US" b="1" i="1" dirty="0" smtClean="0"/>
              <a:t> </a:t>
            </a:r>
            <a:r>
              <a:rPr lang="en-US" b="1" i="1" dirty="0" err="1"/>
              <a:t>venenosum</a:t>
            </a:r>
            <a:r>
              <a:rPr lang="en-US" b="1" i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Calabar</a:t>
            </a:r>
            <a:r>
              <a:rPr lang="en-US" b="1" dirty="0" smtClean="0"/>
              <a:t> bean)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8955795" cy="547188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Calabar</a:t>
            </a:r>
            <a:r>
              <a:rPr lang="en-US" dirty="0" smtClean="0"/>
              <a:t> </a:t>
            </a:r>
            <a:r>
              <a:rPr lang="en-US" dirty="0"/>
              <a:t>beans i</a:t>
            </a:r>
            <a:r>
              <a:rPr lang="en-US" dirty="0" smtClean="0"/>
              <a:t>s the dried </a:t>
            </a:r>
            <a:r>
              <a:rPr lang="en-US" dirty="0"/>
              <a:t>ripe seed of </a:t>
            </a:r>
            <a:r>
              <a:rPr lang="en-US" i="1" dirty="0" err="1"/>
              <a:t>P</a:t>
            </a:r>
            <a:r>
              <a:rPr lang="en-US" i="1" dirty="0" err="1" smtClean="0"/>
              <a:t>hysostigma</a:t>
            </a:r>
            <a:r>
              <a:rPr lang="en-US" i="1" dirty="0" smtClean="0"/>
              <a:t> </a:t>
            </a:r>
            <a:r>
              <a:rPr lang="en-US" i="1" dirty="0" err="1"/>
              <a:t>venenosum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Leguminosae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It contains </a:t>
            </a:r>
            <a:r>
              <a:rPr lang="en-US" dirty="0"/>
              <a:t>several </a:t>
            </a:r>
            <a:r>
              <a:rPr lang="en-US" dirty="0" smtClean="0"/>
              <a:t>alkaloids such as </a:t>
            </a:r>
            <a:r>
              <a:rPr lang="en-US" dirty="0" err="1" smtClean="0"/>
              <a:t>Physostigmine</a:t>
            </a:r>
            <a:r>
              <a:rPr lang="en-US" dirty="0" smtClean="0"/>
              <a:t> (</a:t>
            </a:r>
            <a:r>
              <a:rPr lang="en-US" dirty="0" err="1" smtClean="0"/>
              <a:t>eserine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eseramine</a:t>
            </a:r>
            <a:r>
              <a:rPr lang="en-US" dirty="0" smtClean="0"/>
              <a:t>, </a:t>
            </a:r>
            <a:r>
              <a:rPr lang="en-US" dirty="0" err="1" smtClean="0"/>
              <a:t>geneserine</a:t>
            </a:r>
            <a:r>
              <a:rPr lang="en-US" dirty="0" smtClean="0"/>
              <a:t>. </a:t>
            </a:r>
            <a:r>
              <a:rPr lang="en-US" dirty="0" err="1" smtClean="0"/>
              <a:t>Isophysostigmine</a:t>
            </a:r>
            <a:r>
              <a:rPr lang="en-US" dirty="0" smtClean="0"/>
              <a:t>, </a:t>
            </a:r>
            <a:r>
              <a:rPr lang="en-US" dirty="0" err="1" smtClean="0"/>
              <a:t>physovenine</a:t>
            </a:r>
            <a:r>
              <a:rPr lang="en-US" dirty="0" smtClean="0"/>
              <a:t>, Nor-</a:t>
            </a:r>
            <a:r>
              <a:rPr lang="en-US" dirty="0" err="1" smtClean="0"/>
              <a:t>physostigmine</a:t>
            </a:r>
            <a:r>
              <a:rPr lang="en-US" dirty="0" smtClean="0"/>
              <a:t>, </a:t>
            </a:r>
            <a:r>
              <a:rPr lang="en-US" dirty="0" err="1" smtClean="0"/>
              <a:t>Calabatine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calabacine</a:t>
            </a:r>
            <a:endParaRPr lang="en-US" dirty="0"/>
          </a:p>
          <a:p>
            <a:r>
              <a:rPr lang="en-US" dirty="0" smtClean="0"/>
              <a:t>The main </a:t>
            </a:r>
            <a:r>
              <a:rPr lang="en-US" dirty="0"/>
              <a:t>alkaloid, </a:t>
            </a:r>
            <a:r>
              <a:rPr lang="en-US" dirty="0" err="1"/>
              <a:t>physostigmine</a:t>
            </a:r>
            <a:r>
              <a:rPr lang="en-US" dirty="0"/>
              <a:t>, is about </a:t>
            </a:r>
            <a:r>
              <a:rPr lang="en-US" dirty="0" smtClean="0"/>
              <a:t>0.15 % present in the plant. </a:t>
            </a:r>
          </a:p>
          <a:p>
            <a:r>
              <a:rPr lang="en-US" dirty="0" smtClean="0"/>
              <a:t>It </a:t>
            </a:r>
            <a:r>
              <a:rPr lang="en-US" dirty="0"/>
              <a:t>is derived from </a:t>
            </a:r>
            <a:r>
              <a:rPr lang="en-US" dirty="0" smtClean="0"/>
              <a:t>amino acid tryptophan. </a:t>
            </a:r>
          </a:p>
          <a:p>
            <a:r>
              <a:rPr lang="en-US" dirty="0" smtClean="0"/>
              <a:t>On </a:t>
            </a:r>
            <a:r>
              <a:rPr lang="en-US" dirty="0"/>
              <a:t>exposure to air it oxidizes into a red compound, </a:t>
            </a:r>
            <a:r>
              <a:rPr lang="en-US" dirty="0" err="1"/>
              <a:t>rubreserine</a:t>
            </a:r>
            <a:r>
              <a:rPr lang="en-US" dirty="0"/>
              <a:t>, </a:t>
            </a:r>
            <a:r>
              <a:rPr lang="en-US" dirty="0" smtClean="0"/>
              <a:t>thus, it </a:t>
            </a:r>
            <a:r>
              <a:rPr lang="en-US" dirty="0"/>
              <a:t>should </a:t>
            </a:r>
            <a:r>
              <a:rPr lang="en-US" dirty="0" smtClean="0"/>
              <a:t>be </a:t>
            </a:r>
            <a:r>
              <a:rPr lang="en-US" dirty="0"/>
              <a:t>protected from air and light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Uses</a:t>
            </a:r>
          </a:p>
          <a:p>
            <a:r>
              <a:rPr lang="en-US" dirty="0" smtClean="0"/>
              <a:t>It </a:t>
            </a:r>
            <a:r>
              <a:rPr lang="en-US" dirty="0"/>
              <a:t>reversibly inhibits </a:t>
            </a:r>
            <a:r>
              <a:rPr lang="en-US" dirty="0" err="1"/>
              <a:t>AChE</a:t>
            </a:r>
            <a:r>
              <a:rPr lang="en-US" dirty="0"/>
              <a:t> (choline esterase) and enhance the effect of endogenous acetyl choline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Physostigmine</a:t>
            </a:r>
            <a:r>
              <a:rPr lang="en-US" dirty="0" smtClean="0"/>
              <a:t> salicylate salt </a:t>
            </a:r>
            <a:r>
              <a:rPr lang="en-US" dirty="0"/>
              <a:t>is used for contracting the pupil of </a:t>
            </a:r>
            <a:r>
              <a:rPr lang="en-US" dirty="0" smtClean="0"/>
              <a:t>the eye. </a:t>
            </a:r>
          </a:p>
          <a:p>
            <a:r>
              <a:rPr lang="en-US" dirty="0" err="1" smtClean="0"/>
              <a:t>Physostigmine</a:t>
            </a:r>
            <a:r>
              <a:rPr lang="en-US" dirty="0" smtClean="0"/>
              <a:t> </a:t>
            </a:r>
            <a:r>
              <a:rPr lang="en-US" dirty="0"/>
              <a:t>is used in the treatment of overdoses of drugs with anticholinergic actions, such as atropine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has also been investigated as an intravenous injection for reversing the effects of a number of sedatives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Alzheimer's disease: </a:t>
            </a:r>
            <a:r>
              <a:rPr lang="en-US" dirty="0"/>
              <a:t>it </a:t>
            </a:r>
            <a:r>
              <a:rPr lang="en-US" dirty="0" smtClean="0"/>
              <a:t>induces </a:t>
            </a:r>
            <a:r>
              <a:rPr lang="en-US" dirty="0"/>
              <a:t>slight improvement in intellectual and cognitive </a:t>
            </a:r>
            <a:r>
              <a:rPr lang="en-US" dirty="0" smtClean="0"/>
              <a:t>performance.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03" y="2798485"/>
            <a:ext cx="3016095" cy="1464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3995" y="4302374"/>
            <a:ext cx="153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Physostigmine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3725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Ergot alkaloids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5" y="473725"/>
            <a:ext cx="10972800" cy="6176542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Ergot is a fungal infection that has infected rye and other plants since farming </a:t>
            </a:r>
            <a:r>
              <a:rPr lang="en-US" sz="1700" dirty="0" smtClean="0"/>
              <a:t>began and ergot </a:t>
            </a:r>
            <a:r>
              <a:rPr lang="en-US" sz="1700" dirty="0"/>
              <a:t>alkaloids, were found to have useful medicinal properties. </a:t>
            </a:r>
            <a:endParaRPr lang="en-US" sz="1700" dirty="0"/>
          </a:p>
          <a:p>
            <a:pPr algn="just"/>
            <a:r>
              <a:rPr lang="en-US" sz="1700" dirty="0" smtClean="0"/>
              <a:t>Ergot </a:t>
            </a:r>
            <a:r>
              <a:rPr lang="en-US" sz="1700" dirty="0" smtClean="0"/>
              <a:t>is </a:t>
            </a:r>
            <a:r>
              <a:rPr lang="en-US" sz="1700" dirty="0"/>
              <a:t>the dried </a:t>
            </a:r>
            <a:r>
              <a:rPr lang="en-US" sz="1700" dirty="0" err="1"/>
              <a:t>sclerotium</a:t>
            </a:r>
            <a:r>
              <a:rPr lang="en-US" sz="1700" dirty="0"/>
              <a:t> of a fungus, </a:t>
            </a:r>
            <a:r>
              <a:rPr lang="en-US" sz="1700" i="1" dirty="0" err="1"/>
              <a:t>Claviceps</a:t>
            </a:r>
            <a:r>
              <a:rPr lang="en-US" sz="1700" i="1" dirty="0"/>
              <a:t> </a:t>
            </a:r>
            <a:r>
              <a:rPr lang="en-US" sz="1700" i="1" dirty="0" err="1"/>
              <a:t>purpurea</a:t>
            </a:r>
            <a:r>
              <a:rPr lang="en-US" sz="1700" i="1" dirty="0"/>
              <a:t> </a:t>
            </a:r>
            <a:r>
              <a:rPr lang="en-US" sz="1700" dirty="0"/>
              <a:t>(</a:t>
            </a:r>
            <a:r>
              <a:rPr lang="en-US" sz="1700" dirty="0" err="1"/>
              <a:t>Clavicipitaceae</a:t>
            </a:r>
            <a:r>
              <a:rPr lang="en-US" sz="1700" dirty="0" smtClean="0"/>
              <a:t>), that arises </a:t>
            </a:r>
            <a:r>
              <a:rPr lang="en-US" sz="1700" dirty="0"/>
              <a:t>o</a:t>
            </a:r>
            <a:r>
              <a:rPr lang="en-US" sz="1700" dirty="0" smtClean="0"/>
              <a:t>n </a:t>
            </a:r>
            <a:r>
              <a:rPr lang="en-US" sz="1700" dirty="0"/>
              <a:t>the </a:t>
            </a:r>
            <a:r>
              <a:rPr lang="en-US" sz="1700" dirty="0" smtClean="0"/>
              <a:t>ovaries </a:t>
            </a:r>
            <a:r>
              <a:rPr lang="en-US" sz="1700" dirty="0"/>
              <a:t>of the </a:t>
            </a:r>
            <a:r>
              <a:rPr lang="en-US" sz="1700" dirty="0" smtClean="0"/>
              <a:t>rye plant, (</a:t>
            </a:r>
            <a:r>
              <a:rPr lang="en-US" sz="1700" i="1" dirty="0" err="1" smtClean="0"/>
              <a:t>Secale</a:t>
            </a:r>
            <a:r>
              <a:rPr lang="en-US" sz="1700" i="1" dirty="0" smtClean="0"/>
              <a:t> </a:t>
            </a:r>
            <a:r>
              <a:rPr lang="en-US" sz="1700" i="1" dirty="0" err="1" smtClean="0"/>
              <a:t>cereale</a:t>
            </a:r>
            <a:r>
              <a:rPr lang="en-US" sz="1700" dirty="0" smtClean="0"/>
              <a:t> - </a:t>
            </a:r>
            <a:r>
              <a:rPr lang="en-US" sz="1700" dirty="0" err="1" smtClean="0"/>
              <a:t>Gramineae</a:t>
            </a:r>
            <a:r>
              <a:rPr lang="en-US" sz="1700" dirty="0" smtClean="0"/>
              <a:t>). </a:t>
            </a:r>
          </a:p>
          <a:p>
            <a:pPr algn="just"/>
            <a:r>
              <a:rPr lang="en-US" sz="1700" dirty="0" smtClean="0"/>
              <a:t>The </a:t>
            </a:r>
            <a:r>
              <a:rPr lang="en-US" sz="1700" dirty="0"/>
              <a:t>main source of the crude drug </a:t>
            </a:r>
            <a:r>
              <a:rPr lang="en-US" sz="1700" dirty="0" smtClean="0"/>
              <a:t>is the field </a:t>
            </a:r>
            <a:r>
              <a:rPr lang="en-US" sz="1700" dirty="0"/>
              <a:t>cultivation on </a:t>
            </a:r>
            <a:r>
              <a:rPr lang="en-US" sz="1700" dirty="0" smtClean="0"/>
              <a:t>rye.</a:t>
            </a:r>
            <a:endParaRPr lang="en-US" sz="1700" dirty="0"/>
          </a:p>
          <a:p>
            <a:pPr algn="just"/>
            <a:r>
              <a:rPr lang="en-US" sz="1700" dirty="0" smtClean="0"/>
              <a:t>Cultivated </a:t>
            </a:r>
            <a:r>
              <a:rPr lang="en-US" sz="1700" dirty="0"/>
              <a:t>ergot may contain up to </a:t>
            </a:r>
            <a:r>
              <a:rPr lang="en-US" sz="1700" dirty="0" smtClean="0"/>
              <a:t>0.5 % </a:t>
            </a:r>
            <a:r>
              <a:rPr lang="en-US" sz="1700" dirty="0"/>
              <a:t>of total alkaloids, </a:t>
            </a:r>
            <a:endParaRPr lang="en-US" sz="1700" dirty="0" smtClean="0"/>
          </a:p>
          <a:p>
            <a:pPr algn="just"/>
            <a:r>
              <a:rPr lang="en-US" sz="1700" dirty="0" smtClean="0"/>
              <a:t>The </a:t>
            </a:r>
            <a:r>
              <a:rPr lang="en-US" sz="1700" dirty="0"/>
              <a:t>ergot alkaloids </a:t>
            </a:r>
            <a:r>
              <a:rPr lang="en-US" sz="1700" dirty="0" smtClean="0"/>
              <a:t>can </a:t>
            </a:r>
            <a:r>
              <a:rPr lang="en-US" sz="1700" dirty="0"/>
              <a:t>be </a:t>
            </a:r>
            <a:r>
              <a:rPr lang="en-US" sz="1700" dirty="0" smtClean="0"/>
              <a:t>detected in flour by using UV light where contaminated flour will show violet spots</a:t>
            </a:r>
            <a:r>
              <a:rPr lang="en-US" sz="1700" dirty="0" smtClean="0"/>
              <a:t>.</a:t>
            </a:r>
          </a:p>
          <a:p>
            <a:pPr algn="just"/>
            <a:r>
              <a:rPr lang="en-US" sz="1700" dirty="0"/>
              <a:t>Ergot was known to cause gangrene in the limbs of those who had ingested infected bread, but later its first medicinal property as a powerful oxytocic (facilitating childbirth) was discovered, and more recently its derivatives have been used in the treatments of </a:t>
            </a:r>
            <a:r>
              <a:rPr lang="en-US" sz="1700" dirty="0" smtClean="0"/>
              <a:t>migraine</a:t>
            </a:r>
            <a:endParaRPr lang="en-US" sz="1700" dirty="0" smtClean="0"/>
          </a:p>
          <a:p>
            <a:pPr marL="0" indent="0" algn="just">
              <a:buNone/>
            </a:pPr>
            <a:r>
              <a:rPr lang="en-US" sz="1700" b="1" u="sng" dirty="0" smtClean="0"/>
              <a:t>Uses</a:t>
            </a:r>
            <a:endParaRPr lang="en-US" sz="1700" b="1" u="sng" dirty="0" smtClean="0"/>
          </a:p>
          <a:p>
            <a:pPr algn="just"/>
            <a:r>
              <a:rPr lang="en-US" sz="1700" dirty="0" smtClean="0"/>
              <a:t>Whole </a:t>
            </a:r>
            <a:r>
              <a:rPr lang="en-US" sz="1700" dirty="0"/>
              <a:t>ergot preparations were traditionally used in </a:t>
            </a:r>
            <a:r>
              <a:rPr lang="en-US" sz="1700" dirty="0" err="1"/>
              <a:t>labour</a:t>
            </a:r>
            <a:r>
              <a:rPr lang="en-US" sz="1700" dirty="0"/>
              <a:t> to assist delivery and to reduce post-partum hemorrhage, </a:t>
            </a:r>
            <a:r>
              <a:rPr lang="en-US" sz="1700" dirty="0" smtClean="0"/>
              <a:t>but has </a:t>
            </a:r>
            <a:r>
              <a:rPr lang="en-US" sz="1700" dirty="0"/>
              <a:t>been largely replaced in the pharmacopoeias by the isolated alkaloids</a:t>
            </a:r>
            <a:r>
              <a:rPr lang="en-US" sz="1700" dirty="0" smtClean="0"/>
              <a:t>.</a:t>
            </a:r>
          </a:p>
          <a:p>
            <a:r>
              <a:rPr lang="en-US" sz="1700" dirty="0" err="1" smtClean="0"/>
              <a:t>Ergometrine</a:t>
            </a:r>
            <a:r>
              <a:rPr lang="en-US" sz="1700" dirty="0" smtClean="0"/>
              <a:t> causes </a:t>
            </a:r>
            <a:r>
              <a:rPr lang="en-US" sz="1700" dirty="0"/>
              <a:t>vigorous contraction of the uterus. It is mainly used as an oxytocic in order to </a:t>
            </a:r>
            <a:r>
              <a:rPr lang="en-US" sz="1700" dirty="0" smtClean="0"/>
              <a:t>aid delivery </a:t>
            </a:r>
            <a:r>
              <a:rPr lang="en-US" sz="1700" dirty="0"/>
              <a:t>or to </a:t>
            </a:r>
            <a:r>
              <a:rPr lang="en-US" sz="1700" dirty="0" smtClean="0"/>
              <a:t>prevent postpartum </a:t>
            </a:r>
            <a:r>
              <a:rPr lang="en-US" sz="1700" dirty="0"/>
              <a:t>hemorrhage</a:t>
            </a:r>
            <a:r>
              <a:rPr lang="en-US" sz="1700" dirty="0" smtClean="0"/>
              <a:t>.</a:t>
            </a:r>
          </a:p>
          <a:p>
            <a:pPr algn="just"/>
            <a:r>
              <a:rPr lang="en-US" sz="1700" dirty="0" err="1" smtClean="0"/>
              <a:t>Ergometrine</a:t>
            </a:r>
            <a:r>
              <a:rPr lang="en-US" sz="1700" dirty="0" smtClean="0"/>
              <a:t> </a:t>
            </a:r>
            <a:r>
              <a:rPr lang="en-US" sz="1700" dirty="0"/>
              <a:t>is soluble in water or in dilute alcohol. It is often known, particularly in the USA, as </a:t>
            </a:r>
            <a:r>
              <a:rPr lang="en-US" sz="1700" dirty="0" err="1"/>
              <a:t>E</a:t>
            </a:r>
            <a:r>
              <a:rPr lang="en-US" sz="1700" dirty="0" err="1" smtClean="0"/>
              <a:t>rgonovine</a:t>
            </a:r>
            <a:endParaRPr lang="en-US" sz="1700" dirty="0" smtClean="0"/>
          </a:p>
          <a:p>
            <a:pPr algn="just"/>
            <a:r>
              <a:rPr lang="en-US" sz="1700" dirty="0" smtClean="0"/>
              <a:t>Ergotamine </a:t>
            </a:r>
            <a:r>
              <a:rPr lang="en-US" sz="1700" dirty="0"/>
              <a:t>and the </a:t>
            </a:r>
            <a:r>
              <a:rPr lang="en-US" sz="1700" dirty="0" smtClean="0"/>
              <a:t>semi-synthetic </a:t>
            </a:r>
            <a:r>
              <a:rPr lang="en-US" sz="1700" dirty="0" err="1" smtClean="0"/>
              <a:t>dihydro-ergotamines</a:t>
            </a:r>
            <a:r>
              <a:rPr lang="en-US" sz="1700" dirty="0" smtClean="0"/>
              <a:t> </a:t>
            </a:r>
            <a:r>
              <a:rPr lang="en-US" sz="1700" dirty="0"/>
              <a:t>salts are employed as </a:t>
            </a:r>
            <a:r>
              <a:rPr lang="en-US" sz="1700" dirty="0" smtClean="0"/>
              <a:t>analgesics, </a:t>
            </a:r>
            <a:r>
              <a:rPr lang="en-US" sz="1700" dirty="0"/>
              <a:t>for the treatment of </a:t>
            </a:r>
            <a:r>
              <a:rPr lang="en-US" sz="1700" dirty="0" smtClean="0"/>
              <a:t>migraine</a:t>
            </a:r>
            <a:r>
              <a:rPr lang="en-US" sz="1700" dirty="0"/>
              <a:t> </a:t>
            </a:r>
            <a:r>
              <a:rPr lang="en-US" sz="1700" dirty="0" smtClean="0"/>
              <a:t>headache. It act </a:t>
            </a:r>
            <a:r>
              <a:rPr lang="en-US" sz="1700" dirty="0"/>
              <a:t>as cerebral vasoconstrictors.</a:t>
            </a:r>
            <a:endParaRPr lang="en-US" sz="1700" dirty="0" smtClean="0"/>
          </a:p>
          <a:p>
            <a:pPr algn="just"/>
            <a:r>
              <a:rPr lang="en-US" sz="1700" dirty="0" err="1" smtClean="0"/>
              <a:t>Ergotoxin</a:t>
            </a:r>
            <a:r>
              <a:rPr lang="en-US" sz="1700" dirty="0" smtClean="0"/>
              <a:t> methane-</a:t>
            </a:r>
            <a:r>
              <a:rPr lang="en-US" sz="1700" dirty="0" err="1" smtClean="0"/>
              <a:t>sulphonates</a:t>
            </a:r>
            <a:r>
              <a:rPr lang="en-US" sz="1700" dirty="0" smtClean="0"/>
              <a:t> is a Lysergic </a:t>
            </a:r>
            <a:r>
              <a:rPr lang="en-US" sz="1700" dirty="0"/>
              <a:t>acid diethylamide (</a:t>
            </a:r>
            <a:r>
              <a:rPr lang="en-US" sz="1700" dirty="0" smtClean="0"/>
              <a:t>LSD) derivatives, </a:t>
            </a:r>
            <a:r>
              <a:rPr lang="en-US" sz="1700" dirty="0"/>
              <a:t>prepared by partial synthesis from lysergic acid, is a potent specific psychotomimetic, cause CNS stimulation and it is drug of abuse .</a:t>
            </a:r>
          </a:p>
          <a:p>
            <a:pPr algn="just"/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1115"/>
            <a:ext cx="2743200" cy="365125"/>
          </a:xfrm>
        </p:spPr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51115"/>
            <a:ext cx="4114800" cy="365125"/>
          </a:xfrm>
        </p:spPr>
        <p:txBody>
          <a:bodyPr/>
          <a:lstStyle/>
          <a:p>
            <a:r>
              <a:rPr lang="en-US" dirty="0" smtClean="0"/>
              <a:t>Nitrogenous Compounds - Alkaloids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1115"/>
            <a:ext cx="2743200" cy="365125"/>
          </a:xfrm>
        </p:spPr>
        <p:txBody>
          <a:bodyPr/>
          <a:lstStyle/>
          <a:p>
            <a:fld id="{81CABCC4-A70A-44F0-A6ED-CBDA065B5B5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266" y="1072882"/>
            <a:ext cx="838200" cy="3676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11285" y="4884353"/>
            <a:ext cx="1203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Ergot on rye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9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507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Nitrogenous compounds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78"/>
            <a:ext cx="10515600" cy="58385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Nitrogenous compound </a:t>
            </a:r>
            <a:r>
              <a:rPr lang="en-US" dirty="0"/>
              <a:t>contains one or more nitrogen in heterocyclic ring </a:t>
            </a:r>
            <a:r>
              <a:rPr lang="en-US" dirty="0" smtClean="0"/>
              <a:t>system. E.g. Alkaloids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Alkaloids, </a:t>
            </a:r>
            <a:r>
              <a:rPr lang="en-US" dirty="0"/>
              <a:t>means alkali-like </a:t>
            </a:r>
            <a:r>
              <a:rPr lang="en-US" dirty="0" smtClean="0"/>
              <a:t>substances.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basic nitrogenous compounds of plant or animal </a:t>
            </a:r>
            <a:r>
              <a:rPr lang="en-US" dirty="0" smtClean="0"/>
              <a:t>origin, which possess </a:t>
            </a:r>
            <a:r>
              <a:rPr lang="en-US" dirty="0"/>
              <a:t>marked physiological action on man or animals when use in small quantities.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nitrogen is usually contained in a heterocyclic ring </a:t>
            </a:r>
            <a:r>
              <a:rPr lang="en-US" dirty="0" smtClean="0"/>
              <a:t>system.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Alkaloids are derived from amino acids and can be synthesized as secondary metabolites by plants and some animals.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3639"/>
            <a:ext cx="2743200" cy="365125"/>
          </a:xfrm>
        </p:spPr>
        <p:txBody>
          <a:bodyPr/>
          <a:lstStyle/>
          <a:p>
            <a:fld id="{F3D3004D-ABD9-44E7-B966-734D21D9637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3639"/>
            <a:ext cx="4114800" cy="365125"/>
          </a:xfrm>
        </p:spPr>
        <p:txBody>
          <a:bodyPr/>
          <a:lstStyle/>
          <a:p>
            <a:r>
              <a:rPr lang="en-US" dirty="0" smtClean="0"/>
              <a:t>Nitrogenous Compounds - Alkaloids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732" y="6543639"/>
            <a:ext cx="425067" cy="365125"/>
          </a:xfrm>
        </p:spPr>
        <p:txBody>
          <a:bodyPr/>
          <a:lstStyle/>
          <a:p>
            <a:fld id="{81CABCC4-A70A-44F0-A6ED-CBDA065B5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6650"/>
            <a:ext cx="3312576" cy="2789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8633" y="3881609"/>
            <a:ext cx="126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Ergotamine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9153" y="3881609"/>
            <a:ext cx="134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Ergometrine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824296"/>
            <a:ext cx="2973979" cy="2781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52" y="2467589"/>
            <a:ext cx="3230471" cy="28280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17453" y="5271991"/>
            <a:ext cx="1069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Ergotoxin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419" y="330505"/>
            <a:ext cx="3832952" cy="694063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Tropane Alkaloids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568"/>
            <a:ext cx="10515600" cy="515239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tropane </a:t>
            </a:r>
            <a:r>
              <a:rPr lang="en-US" dirty="0" smtClean="0"/>
              <a:t>alkaloids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 err="1"/>
              <a:t>dicyclic</a:t>
            </a:r>
            <a:r>
              <a:rPr lang="en-US" dirty="0"/>
              <a:t> </a:t>
            </a:r>
            <a:r>
              <a:rPr lang="en-US" dirty="0" smtClean="0"/>
              <a:t>compounds which have </a:t>
            </a:r>
            <a:r>
              <a:rPr lang="en-US" dirty="0" err="1" smtClean="0"/>
              <a:t>cyclo</a:t>
            </a:r>
            <a:r>
              <a:rPr lang="en-US" dirty="0" smtClean="0"/>
              <a:t> </a:t>
            </a:r>
            <a:r>
              <a:rPr lang="en-US" dirty="0"/>
              <a:t>octane nucleus, </a:t>
            </a:r>
            <a:r>
              <a:rPr lang="en-US" dirty="0" smtClean="0"/>
              <a:t>and </a:t>
            </a:r>
            <a:r>
              <a:rPr lang="en-US" dirty="0"/>
              <a:t>commonly found in plants of three </a:t>
            </a:r>
            <a:r>
              <a:rPr lang="en-US" dirty="0" smtClean="0"/>
              <a:t>families;</a:t>
            </a:r>
          </a:p>
          <a:p>
            <a:r>
              <a:rPr lang="en-US" dirty="0" err="1" smtClean="0"/>
              <a:t>Solanaceae</a:t>
            </a:r>
            <a:r>
              <a:rPr lang="en-US" dirty="0" smtClean="0"/>
              <a:t>, </a:t>
            </a:r>
            <a:r>
              <a:rPr lang="en-US" dirty="0" err="1" smtClean="0"/>
              <a:t>Erythroxylaceae</a:t>
            </a:r>
            <a:r>
              <a:rPr lang="en-US" dirty="0" smtClean="0"/>
              <a:t> and </a:t>
            </a:r>
            <a:r>
              <a:rPr lang="en-US" dirty="0" err="1" smtClean="0"/>
              <a:t>Convolvulaceae</a:t>
            </a:r>
            <a:endParaRPr lang="en-US" dirty="0" smtClean="0"/>
          </a:p>
          <a:p>
            <a:r>
              <a:rPr lang="en-US" dirty="0"/>
              <a:t>Drugs in these class of alkaloids include: 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Drugs			Alkaloids</a:t>
            </a:r>
          </a:p>
          <a:p>
            <a:pPr marL="0" indent="0">
              <a:buNone/>
            </a:pPr>
            <a:r>
              <a:rPr lang="en-US" dirty="0" err="1"/>
              <a:t>Belladona</a:t>
            </a:r>
            <a:r>
              <a:rPr lang="en-US" dirty="0"/>
              <a:t>, </a:t>
            </a:r>
            <a:r>
              <a:rPr lang="en-US" dirty="0" smtClean="0"/>
              <a:t>			Atropine</a:t>
            </a:r>
          </a:p>
          <a:p>
            <a:pPr marL="0" indent="0">
              <a:buNone/>
            </a:pPr>
            <a:r>
              <a:rPr lang="en-US" dirty="0" err="1" smtClean="0"/>
              <a:t>Datura</a:t>
            </a:r>
            <a:r>
              <a:rPr lang="en-US" dirty="0"/>
              <a:t>	</a:t>
            </a:r>
            <a:r>
              <a:rPr lang="en-US" dirty="0" smtClean="0"/>
              <a:t>		Hyoscine </a:t>
            </a:r>
            <a:r>
              <a:rPr lang="en-US" dirty="0"/>
              <a:t>(scopolamine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Coca				</a:t>
            </a:r>
            <a:r>
              <a:rPr lang="en-US" dirty="0"/>
              <a:t>Cocaine</a:t>
            </a:r>
          </a:p>
          <a:p>
            <a:pPr marL="0" indent="0">
              <a:buNone/>
            </a:pPr>
            <a:r>
              <a:rPr lang="en-US" dirty="0" err="1"/>
              <a:t>Hyoscyamus</a:t>
            </a:r>
            <a:r>
              <a:rPr lang="en-US" dirty="0"/>
              <a:t> </a:t>
            </a:r>
            <a:r>
              <a:rPr lang="en-US" dirty="0" smtClean="0"/>
              <a:t>species	</a:t>
            </a:r>
            <a:r>
              <a:rPr lang="en-US" dirty="0" err="1" smtClean="0"/>
              <a:t>Hyoscyamine</a:t>
            </a:r>
            <a:r>
              <a:rPr lang="en-US" dirty="0" smtClean="0"/>
              <a:t>, Hyoscine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 descr="Tropane 98% | 529-17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60" y="2049137"/>
            <a:ext cx="2648640" cy="235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64705" y="440151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Tropane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7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BELLADONNA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4359"/>
            <a:ext cx="10515600" cy="565322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Botanical source: </a:t>
            </a:r>
            <a:r>
              <a:rPr lang="en-US" i="1" dirty="0" err="1" smtClean="0"/>
              <a:t>Atropa</a:t>
            </a:r>
            <a:r>
              <a:rPr lang="en-US" i="1" dirty="0" smtClean="0"/>
              <a:t> belladonna</a:t>
            </a:r>
          </a:p>
          <a:p>
            <a:r>
              <a:rPr lang="en-US" b="1" dirty="0" smtClean="0"/>
              <a:t>Family:  </a:t>
            </a:r>
            <a:r>
              <a:rPr lang="en-US" dirty="0" err="1" smtClean="0"/>
              <a:t>Solanaceae</a:t>
            </a:r>
            <a:endParaRPr lang="en-US" dirty="0" smtClean="0"/>
          </a:p>
          <a:p>
            <a:r>
              <a:rPr lang="en-US" b="1" dirty="0" smtClean="0"/>
              <a:t>Part used: </a:t>
            </a:r>
            <a:r>
              <a:rPr lang="en-US" dirty="0"/>
              <a:t>Dried leaves and flowering </a:t>
            </a:r>
            <a:r>
              <a:rPr lang="en-US" dirty="0" smtClean="0"/>
              <a:t>tops.</a:t>
            </a:r>
          </a:p>
          <a:p>
            <a:r>
              <a:rPr lang="en-US" b="1" dirty="0"/>
              <a:t>Chemical </a:t>
            </a:r>
            <a:r>
              <a:rPr lang="en-US" b="1" dirty="0" smtClean="0"/>
              <a:t>Constituents: </a:t>
            </a:r>
            <a:r>
              <a:rPr lang="en-US" dirty="0" smtClean="0"/>
              <a:t>Atropine (0.4 – 1 %), </a:t>
            </a:r>
            <a:r>
              <a:rPr lang="en-US" dirty="0" err="1"/>
              <a:t>Hyoscyamine</a:t>
            </a:r>
            <a:r>
              <a:rPr lang="en-US" dirty="0"/>
              <a:t>, </a:t>
            </a:r>
            <a:r>
              <a:rPr lang="en-US" dirty="0" err="1" smtClean="0"/>
              <a:t>Apoatropine</a:t>
            </a:r>
            <a:r>
              <a:rPr lang="en-US" dirty="0" smtClean="0"/>
              <a:t>, </a:t>
            </a:r>
            <a:r>
              <a:rPr lang="en-US" dirty="0" err="1" smtClean="0"/>
              <a:t>Belladonnine</a:t>
            </a:r>
            <a:r>
              <a:rPr lang="en-US" dirty="0" smtClean="0"/>
              <a:t>, </a:t>
            </a:r>
            <a:r>
              <a:rPr lang="en-US" dirty="0" err="1" smtClean="0"/>
              <a:t>Scopoletin</a:t>
            </a:r>
            <a:endParaRPr lang="en-US" dirty="0" smtClean="0"/>
          </a:p>
          <a:p>
            <a:r>
              <a:rPr lang="en-US" dirty="0" smtClean="0"/>
              <a:t>Addition </a:t>
            </a:r>
            <a:r>
              <a:rPr lang="en-US" dirty="0"/>
              <a:t>of ammonia to the alcoholic solution of </a:t>
            </a:r>
            <a:r>
              <a:rPr lang="en-US" dirty="0" err="1"/>
              <a:t>scopoletin</a:t>
            </a:r>
            <a:r>
              <a:rPr lang="en-US" dirty="0"/>
              <a:t> shows blue florescence</a:t>
            </a:r>
            <a:r>
              <a:rPr lang="en-US" dirty="0" smtClean="0"/>
              <a:t>. </a:t>
            </a:r>
            <a:r>
              <a:rPr lang="en-US" dirty="0"/>
              <a:t>This test is useful to detect Belladonna poisoning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Uses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Consumption </a:t>
            </a:r>
            <a:r>
              <a:rPr lang="en-US" dirty="0"/>
              <a:t>of Belladonna checks excessive perspiration of patients suffering from </a:t>
            </a:r>
            <a:r>
              <a:rPr lang="en-US" dirty="0" smtClean="0"/>
              <a:t>tuberculosis</a:t>
            </a:r>
          </a:p>
          <a:p>
            <a:pPr marL="0" indent="0">
              <a:buNone/>
            </a:pPr>
            <a:r>
              <a:rPr lang="en-US" dirty="0"/>
              <a:t>Atropine is a cholinergic blocking agent ,occupying the postsynaptic receptor sites ,preventing the normal neurotransmitters from </a:t>
            </a:r>
            <a:r>
              <a:rPr lang="en-US" dirty="0" smtClean="0"/>
              <a:t>acting</a:t>
            </a:r>
          </a:p>
          <a:p>
            <a:pPr marL="0" indent="0">
              <a:buNone/>
            </a:pPr>
            <a:r>
              <a:rPr lang="en-US" dirty="0" err="1" smtClean="0"/>
              <a:t>Antispasmodic,it</a:t>
            </a:r>
            <a:r>
              <a:rPr lang="en-US" dirty="0" smtClean="0"/>
              <a:t> </a:t>
            </a:r>
            <a:r>
              <a:rPr lang="en-US" dirty="0"/>
              <a:t>relax the </a:t>
            </a:r>
            <a:r>
              <a:rPr lang="en-US" dirty="0" err="1"/>
              <a:t>smoothe</a:t>
            </a:r>
            <a:r>
              <a:rPr lang="en-US" dirty="0"/>
              <a:t> muscle of </a:t>
            </a:r>
            <a:r>
              <a:rPr lang="en-US" dirty="0" smtClean="0"/>
              <a:t>intestine </a:t>
            </a:r>
          </a:p>
          <a:p>
            <a:pPr marL="0" indent="0">
              <a:buNone/>
            </a:pPr>
            <a:r>
              <a:rPr lang="en-US" dirty="0" smtClean="0"/>
              <a:t>It causes </a:t>
            </a:r>
            <a:r>
              <a:rPr lang="en-US" dirty="0" err="1"/>
              <a:t>mydriasis</a:t>
            </a:r>
            <a:r>
              <a:rPr lang="en-US" dirty="0"/>
              <a:t> when apply directly on the pupil of eye and used in the ophthalmology during examination of eye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Atropine </a:t>
            </a:r>
            <a:r>
              <a:rPr lang="en-US" dirty="0"/>
              <a:t>sulfate is an </a:t>
            </a:r>
            <a:r>
              <a:rPr lang="en-US" dirty="0" err="1"/>
              <a:t>anticholenergic</a:t>
            </a:r>
            <a:r>
              <a:rPr lang="en-US" dirty="0"/>
              <a:t> used in surgery to control bronchial, nasal pharyngeal and salivary secretions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Atropine </a:t>
            </a:r>
            <a:r>
              <a:rPr lang="en-US" dirty="0"/>
              <a:t>has a stimulant action on the central nervous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dirty="0" smtClean="0"/>
              <a:t>Atropine </a:t>
            </a:r>
            <a:r>
              <a:rPr lang="en-US" dirty="0"/>
              <a:t>is an antidote to poisoning with </a:t>
            </a:r>
            <a:r>
              <a:rPr lang="en-US" dirty="0" err="1" smtClean="0"/>
              <a:t>eserine</a:t>
            </a:r>
            <a:r>
              <a:rPr lang="en-US" dirty="0" smtClean="0"/>
              <a:t> (</a:t>
            </a:r>
            <a:r>
              <a:rPr lang="en-US" dirty="0" err="1"/>
              <a:t>physostigmine</a:t>
            </a:r>
            <a:r>
              <a:rPr lang="en-US" dirty="0"/>
              <a:t>), </a:t>
            </a:r>
            <a:r>
              <a:rPr lang="en-US" dirty="0" err="1"/>
              <a:t>pilocarpine</a:t>
            </a:r>
            <a:r>
              <a:rPr lang="en-US" dirty="0"/>
              <a:t> , </a:t>
            </a:r>
            <a:r>
              <a:rPr lang="en-US" dirty="0" err="1"/>
              <a:t>newstigmine</a:t>
            </a:r>
            <a:r>
              <a:rPr lang="en-US" dirty="0"/>
              <a:t> and </a:t>
            </a:r>
            <a:r>
              <a:rPr lang="en-US" dirty="0" err="1"/>
              <a:t>organophosphorous</a:t>
            </a:r>
            <a:r>
              <a:rPr lang="en-US" dirty="0"/>
              <a:t> insecticides.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2279573" cy="6830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DATURA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046"/>
            <a:ext cx="10515600" cy="549391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Botanical sources: </a:t>
            </a:r>
            <a:r>
              <a:rPr lang="en-US" i="1" dirty="0" err="1" smtClean="0"/>
              <a:t>Datura</a:t>
            </a:r>
            <a:r>
              <a:rPr lang="en-US" i="1" dirty="0" smtClean="0"/>
              <a:t> </a:t>
            </a:r>
            <a:r>
              <a:rPr lang="en-US" i="1" dirty="0" err="1" smtClean="0"/>
              <a:t>metel</a:t>
            </a:r>
            <a:r>
              <a:rPr lang="en-US" i="1" dirty="0" smtClean="0"/>
              <a:t>, </a:t>
            </a:r>
            <a:r>
              <a:rPr lang="en-US" i="1" dirty="0" err="1"/>
              <a:t>Datura</a:t>
            </a:r>
            <a:r>
              <a:rPr lang="en-US" i="1" dirty="0"/>
              <a:t> </a:t>
            </a:r>
            <a:r>
              <a:rPr lang="en-US" i="1" dirty="0" err="1" smtClean="0"/>
              <a:t>stramonium</a:t>
            </a:r>
            <a:r>
              <a:rPr lang="en-US" i="1" dirty="0"/>
              <a:t> </a:t>
            </a:r>
            <a:r>
              <a:rPr lang="en-US" i="1" dirty="0" smtClean="0"/>
              <a:t>etc.</a:t>
            </a:r>
          </a:p>
          <a:p>
            <a:r>
              <a:rPr lang="en-US" b="1" dirty="0" smtClean="0"/>
              <a:t>Family: </a:t>
            </a:r>
            <a:r>
              <a:rPr lang="en-US" dirty="0" err="1" smtClean="0"/>
              <a:t>Solanaceae</a:t>
            </a:r>
            <a:endParaRPr lang="en-US" dirty="0" smtClean="0"/>
          </a:p>
          <a:p>
            <a:r>
              <a:rPr lang="en-US" b="1" dirty="0" smtClean="0"/>
              <a:t>Part used: </a:t>
            </a:r>
            <a:r>
              <a:rPr lang="en-US" dirty="0"/>
              <a:t>Dried leaves and flowering </a:t>
            </a:r>
            <a:r>
              <a:rPr lang="en-US" dirty="0" smtClean="0"/>
              <a:t>tops</a:t>
            </a:r>
          </a:p>
          <a:p>
            <a:r>
              <a:rPr lang="en-US" b="1" dirty="0"/>
              <a:t>Chemical </a:t>
            </a:r>
            <a:r>
              <a:rPr lang="en-US" b="1" dirty="0" smtClean="0"/>
              <a:t>Constituents: </a:t>
            </a:r>
            <a:r>
              <a:rPr lang="en-US" dirty="0" smtClean="0"/>
              <a:t>Hyoscine </a:t>
            </a:r>
            <a:r>
              <a:rPr lang="en-US" dirty="0"/>
              <a:t>(scopolamine) is the main </a:t>
            </a:r>
            <a:r>
              <a:rPr lang="en-US" dirty="0" smtClean="0"/>
              <a:t>alkaloid, </a:t>
            </a:r>
            <a:r>
              <a:rPr lang="en-US" dirty="0" err="1" smtClean="0"/>
              <a:t>hyoscyamine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scopoline</a:t>
            </a:r>
            <a:r>
              <a:rPr lang="en-US" dirty="0"/>
              <a:t>) and atropine </a:t>
            </a:r>
            <a:r>
              <a:rPr lang="en-US" dirty="0" smtClean="0"/>
              <a:t>(0.2 %) are </a:t>
            </a:r>
            <a:r>
              <a:rPr lang="en-US" dirty="0"/>
              <a:t>present in </a:t>
            </a:r>
            <a:r>
              <a:rPr lang="en-US" dirty="0" smtClean="0"/>
              <a:t>less quantities.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Uses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Hyoscine</a:t>
            </a:r>
            <a:r>
              <a:rPr lang="en-US" dirty="0" smtClean="0"/>
              <a:t> </a:t>
            </a:r>
            <a:r>
              <a:rPr lang="en-US" dirty="0"/>
              <a:t>exhibits anticholinergic and CNS depressant </a:t>
            </a:r>
            <a:r>
              <a:rPr lang="en-US" dirty="0" smtClean="0"/>
              <a:t>effects.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drug is used in cerebral excitement, asthma and in cough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Hyoscine </a:t>
            </a:r>
            <a:r>
              <a:rPr lang="en-US" dirty="0"/>
              <a:t>lacks the central stimulant action of atropine; it has sedative properties and employed in </a:t>
            </a:r>
            <a:r>
              <a:rPr lang="en-US" dirty="0" smtClean="0"/>
              <a:t>pre-operative </a:t>
            </a:r>
            <a:r>
              <a:rPr lang="en-US" dirty="0"/>
              <a:t>medication, for </a:t>
            </a:r>
            <a:r>
              <a:rPr lang="en-US" dirty="0" smtClean="0"/>
              <a:t>pre-anesthetic sedation. </a:t>
            </a:r>
          </a:p>
          <a:p>
            <a:pPr marL="0" indent="0">
              <a:buNone/>
            </a:pPr>
            <a:r>
              <a:rPr lang="en-US" dirty="0" smtClean="0"/>
              <a:t>Hyoscine is also </a:t>
            </a:r>
            <a:r>
              <a:rPr lang="en-US" dirty="0"/>
              <a:t>used </a:t>
            </a:r>
            <a:r>
              <a:rPr lang="en-US" dirty="0" smtClean="0"/>
              <a:t>in </a:t>
            </a:r>
            <a:r>
              <a:rPr lang="en-US" dirty="0"/>
              <a:t>ophthalmic practice to dilate the pupil of the </a:t>
            </a:r>
            <a:r>
              <a:rPr lang="en-US" dirty="0" smtClean="0"/>
              <a:t>eye.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Hyoscyamine</a:t>
            </a:r>
            <a:r>
              <a:rPr lang="en-US" dirty="0" smtClean="0"/>
              <a:t> </a:t>
            </a:r>
            <a:r>
              <a:rPr lang="en-US" dirty="0"/>
              <a:t>sulfate is an anticholinergic, and also has been used to treat acute </a:t>
            </a:r>
            <a:r>
              <a:rPr lang="en-US" dirty="0" smtClean="0"/>
              <a:t>arrhythmias.</a:t>
            </a:r>
          </a:p>
          <a:p>
            <a:pPr marL="0" indent="0">
              <a:buNone/>
            </a:pPr>
            <a:r>
              <a:rPr lang="en-US" dirty="0" err="1" smtClean="0"/>
              <a:t>Hyoscyamine</a:t>
            </a:r>
            <a:r>
              <a:rPr lang="en-US" dirty="0" smtClean="0"/>
              <a:t> is used </a:t>
            </a:r>
            <a:r>
              <a:rPr lang="en-US" dirty="0"/>
              <a:t>to control gastric secretion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Decrease </a:t>
            </a:r>
            <a:r>
              <a:rPr lang="en-US" dirty="0"/>
              <a:t>motility of smooth muscles </a:t>
            </a:r>
            <a:r>
              <a:rPr lang="en-US" dirty="0" smtClean="0"/>
              <a:t>(antispasmodics) </a:t>
            </a:r>
            <a:r>
              <a:rPr lang="en-US" dirty="0" err="1" smtClean="0"/>
              <a:t>e.g</a:t>
            </a:r>
            <a:r>
              <a:rPr lang="en-US" dirty="0"/>
              <a:t>: in abdominal cramps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/>
              <a:t>to reduce rigidity and </a:t>
            </a:r>
            <a:r>
              <a:rPr lang="en-US" dirty="0" smtClean="0"/>
              <a:t>tremors in Parkinsonism.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Hyoscyamine</a:t>
            </a:r>
            <a:r>
              <a:rPr lang="en-US" dirty="0" smtClean="0"/>
              <a:t> occur as tablets</a:t>
            </a:r>
            <a:r>
              <a:rPr lang="en-US" dirty="0"/>
              <a:t>, capsules, oral drops and </a:t>
            </a:r>
            <a:r>
              <a:rPr lang="en-US" dirty="0" smtClean="0"/>
              <a:t>injection </a:t>
            </a:r>
            <a:r>
              <a:rPr lang="en-US" dirty="0"/>
              <a:t>in </a:t>
            </a:r>
            <a:r>
              <a:rPr lang="en-US" dirty="0" smtClean="0"/>
              <a:t>pharmacy.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52441" cy="615376"/>
          </a:xfrm>
        </p:spPr>
        <p:txBody>
          <a:bodyPr>
            <a:normAutofit fontScale="90000"/>
          </a:bodyPr>
          <a:lstStyle/>
          <a:p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Hyoscyamus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niger</a:t>
            </a:r>
            <a:endParaRPr lang="en-US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670"/>
            <a:ext cx="10515600" cy="5086293"/>
          </a:xfrm>
        </p:spPr>
        <p:txBody>
          <a:bodyPr/>
          <a:lstStyle/>
          <a:p>
            <a:r>
              <a:rPr lang="en-US" dirty="0" err="1" smtClean="0"/>
              <a:t>Hyoscyamus</a:t>
            </a:r>
            <a:r>
              <a:rPr lang="en-US" dirty="0" smtClean="0"/>
              <a:t> </a:t>
            </a:r>
            <a:r>
              <a:rPr lang="en-US" dirty="0"/>
              <a:t>(Henbane) consists of the dried leaves and flowering tops of </a:t>
            </a:r>
            <a:r>
              <a:rPr lang="en-US" i="1" dirty="0" err="1"/>
              <a:t>Hyoscyamus</a:t>
            </a:r>
            <a:r>
              <a:rPr lang="en-US" i="1" dirty="0"/>
              <a:t> </a:t>
            </a:r>
            <a:r>
              <a:rPr lang="en-US" i="1" dirty="0" err="1"/>
              <a:t>niger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Solanaceae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Hyoscyamine</a:t>
            </a:r>
            <a:r>
              <a:rPr lang="en-US" dirty="0" smtClean="0"/>
              <a:t> </a:t>
            </a:r>
            <a:r>
              <a:rPr lang="en-US" dirty="0"/>
              <a:t>and hyoscine are the principal alkaloids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required to contain not less than 0.05% of total alkaloids calculated as </a:t>
            </a:r>
            <a:r>
              <a:rPr lang="en-US" dirty="0" err="1"/>
              <a:t>hyoscyamine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Henbane </a:t>
            </a:r>
            <a:r>
              <a:rPr lang="en-US" dirty="0"/>
              <a:t>resembles </a:t>
            </a:r>
            <a:r>
              <a:rPr lang="en-US" dirty="0" err="1"/>
              <a:t>B</a:t>
            </a:r>
            <a:r>
              <a:rPr lang="en-US" dirty="0" err="1" smtClean="0"/>
              <a:t>elladona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</a:t>
            </a:r>
            <a:r>
              <a:rPr lang="en-US" dirty="0" err="1" smtClean="0"/>
              <a:t>tramonium</a:t>
            </a:r>
            <a:r>
              <a:rPr lang="en-US" dirty="0" smtClean="0"/>
              <a:t> </a:t>
            </a:r>
            <a:r>
              <a:rPr lang="en-US" dirty="0"/>
              <a:t>in action but is somewhat weaker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higher relative proportion of hyoscine in the alkaloid mixture makes it less likely to give rise to cerebral excitement than does </a:t>
            </a:r>
            <a:r>
              <a:rPr lang="en-US" dirty="0" err="1"/>
              <a:t>B</a:t>
            </a:r>
            <a:r>
              <a:rPr lang="en-US" dirty="0" err="1" smtClean="0"/>
              <a:t>elladona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is often used to relieve spasm of the urinary tract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0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COCA LEAVES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Botanical source:</a:t>
            </a:r>
            <a:r>
              <a:rPr lang="en-US" dirty="0" smtClean="0"/>
              <a:t> </a:t>
            </a:r>
            <a:r>
              <a:rPr lang="en-US" i="1" dirty="0" err="1" smtClean="0"/>
              <a:t>Erythroxylon</a:t>
            </a:r>
            <a:r>
              <a:rPr lang="en-US" i="1" dirty="0" smtClean="0"/>
              <a:t> coca</a:t>
            </a:r>
            <a:endParaRPr lang="en-US" dirty="0"/>
          </a:p>
          <a:p>
            <a:r>
              <a:rPr lang="en-US" dirty="0" smtClean="0"/>
              <a:t>Family: </a:t>
            </a:r>
            <a:r>
              <a:rPr lang="en-US" dirty="0" err="1"/>
              <a:t>Erythroxylaceae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Part used: </a:t>
            </a:r>
            <a:r>
              <a:rPr lang="en-US" dirty="0" smtClean="0"/>
              <a:t>Leaves</a:t>
            </a:r>
          </a:p>
          <a:p>
            <a:r>
              <a:rPr lang="en-US" b="1" dirty="0"/>
              <a:t>Chemical </a:t>
            </a:r>
            <a:r>
              <a:rPr lang="en-US" b="1" dirty="0" smtClean="0"/>
              <a:t>Constituents: </a:t>
            </a:r>
            <a:r>
              <a:rPr lang="en-US" dirty="0" smtClean="0"/>
              <a:t>Cocaine,</a:t>
            </a:r>
            <a:r>
              <a:rPr lang="en-US" dirty="0"/>
              <a:t> </a:t>
            </a:r>
            <a:r>
              <a:rPr lang="en-US" dirty="0" err="1" smtClean="0"/>
              <a:t>cinnamoyl</a:t>
            </a:r>
            <a:r>
              <a:rPr lang="en-US" dirty="0" smtClean="0"/>
              <a:t> cocaine, </a:t>
            </a:r>
            <a:r>
              <a:rPr lang="el-GR" dirty="0" smtClean="0"/>
              <a:t>α-</a:t>
            </a:r>
            <a:r>
              <a:rPr lang="en-US" dirty="0" err="1" smtClean="0"/>
              <a:t>truxilline</a:t>
            </a:r>
            <a:r>
              <a:rPr lang="en-US" dirty="0" smtClean="0"/>
              <a:t>, </a:t>
            </a:r>
            <a:r>
              <a:rPr lang="en-US" dirty="0" err="1" smtClean="0"/>
              <a:t>Cocamine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Uses</a:t>
            </a:r>
          </a:p>
          <a:p>
            <a:r>
              <a:rPr lang="en-US" dirty="0" smtClean="0"/>
              <a:t>As </a:t>
            </a:r>
            <a:r>
              <a:rPr lang="en-US" dirty="0"/>
              <a:t>cerebral and muscle stimulant, especially during </a:t>
            </a:r>
            <a:r>
              <a:rPr lang="en-US" dirty="0" smtClean="0"/>
              <a:t>convalescence</a:t>
            </a:r>
          </a:p>
          <a:p>
            <a:r>
              <a:rPr lang="en-US" dirty="0" smtClean="0"/>
              <a:t>To </a:t>
            </a:r>
            <a:r>
              <a:rPr lang="en-US" dirty="0"/>
              <a:t>relieve nausea, vomiting and pains of the stomach without upsetting the digestion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Cocaine </a:t>
            </a:r>
            <a:r>
              <a:rPr lang="en-US" dirty="0"/>
              <a:t>also has local anesthetic action on skin and mucous membrane; </a:t>
            </a:r>
          </a:p>
          <a:p>
            <a:r>
              <a:rPr lang="en-US" dirty="0" smtClean="0"/>
              <a:t>It is </a:t>
            </a:r>
            <a:r>
              <a:rPr lang="en-US" dirty="0"/>
              <a:t>used as dental </a:t>
            </a:r>
            <a:r>
              <a:rPr lang="en-US" dirty="0" smtClean="0"/>
              <a:t>anesthesia </a:t>
            </a:r>
            <a:r>
              <a:rPr lang="en-US" dirty="0"/>
              <a:t>and minor local surgery of ophthalmic, ear, nose and throat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control of severe pain for patients with terminal cancer.</a:t>
            </a:r>
            <a:endParaRPr lang="en-US" dirty="0" smtClean="0"/>
          </a:p>
          <a:p>
            <a:r>
              <a:rPr lang="en-US" dirty="0" smtClean="0"/>
              <a:t>Chemical </a:t>
            </a:r>
            <a:r>
              <a:rPr lang="en-US" dirty="0"/>
              <a:t>structure of cocaine has lead to several synthetic </a:t>
            </a:r>
            <a:r>
              <a:rPr lang="en-US" dirty="0" smtClean="0"/>
              <a:t>anesthetics </a:t>
            </a:r>
            <a:r>
              <a:rPr lang="en-US" dirty="0"/>
              <a:t>like </a:t>
            </a:r>
            <a:r>
              <a:rPr lang="en-US" dirty="0" err="1"/>
              <a:t>novocain</a:t>
            </a:r>
            <a:r>
              <a:rPr lang="en-US" dirty="0"/>
              <a:t>, </a:t>
            </a:r>
            <a:r>
              <a:rPr lang="en-US" dirty="0" err="1" smtClean="0"/>
              <a:t>stovaine</a:t>
            </a:r>
            <a:r>
              <a:rPr lang="en-US" dirty="0" smtClean="0"/>
              <a:t>, procaine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993" y="151334"/>
            <a:ext cx="2459975" cy="22804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36436" y="2666216"/>
            <a:ext cx="102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Hyoscine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251" y="2715672"/>
            <a:ext cx="275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Atropine (D – </a:t>
            </a:r>
            <a:r>
              <a:rPr lang="en-US" dirty="0" err="1" smtClean="0"/>
              <a:t>Hyosciamine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6" name="Picture 6" descr="Hyoscyamine | CAS:101-31-5 | Manufacturer Chem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24" y="151334"/>
            <a:ext cx="3368811" cy="251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0" y="2666216"/>
            <a:ext cx="165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 - </a:t>
            </a:r>
            <a:r>
              <a:rPr lang="en-US" dirty="0" err="1" smtClean="0"/>
              <a:t>Hyosciamine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24" y="385590"/>
            <a:ext cx="3683164" cy="2280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377" y="3439742"/>
            <a:ext cx="3160407" cy="2057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8752" y="5497417"/>
            <a:ext cx="92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Cocaine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785" y="3439741"/>
            <a:ext cx="3816051" cy="2057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53400" y="5497416"/>
            <a:ext cx="194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Cinnamoyl</a:t>
            </a:r>
            <a:r>
              <a:rPr lang="en-US" dirty="0" smtClean="0"/>
              <a:t> cocaine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61"/>
            <a:ext cx="4449896" cy="55013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Isoquinoline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Alkaloid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95"/>
            <a:ext cx="10515600" cy="5135168"/>
          </a:xfrm>
        </p:spPr>
        <p:txBody>
          <a:bodyPr>
            <a:normAutofit/>
          </a:bodyPr>
          <a:lstStyle/>
          <a:p>
            <a:r>
              <a:rPr lang="en-US" dirty="0" smtClean="0"/>
              <a:t>It was first </a:t>
            </a:r>
            <a:r>
              <a:rPr lang="en-US" dirty="0"/>
              <a:t>isolated from coal tar in </a:t>
            </a:r>
            <a:r>
              <a:rPr lang="en-US" dirty="0" smtClean="0"/>
              <a:t>1885</a:t>
            </a:r>
            <a:endParaRPr lang="en-US" dirty="0" smtClean="0"/>
          </a:p>
          <a:p>
            <a:r>
              <a:rPr lang="en-US" dirty="0" smtClean="0"/>
              <a:t>Belongs </a:t>
            </a:r>
            <a:r>
              <a:rPr lang="en-US" dirty="0" smtClean="0"/>
              <a:t>to </a:t>
            </a:r>
            <a:r>
              <a:rPr lang="en-US" dirty="0"/>
              <a:t>large </a:t>
            </a:r>
            <a:r>
              <a:rPr lang="en-US" dirty="0" smtClean="0"/>
              <a:t>family, with over </a:t>
            </a:r>
            <a:r>
              <a:rPr lang="en-US" dirty="0"/>
              <a:t>400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Its found in plants families</a:t>
            </a:r>
            <a:r>
              <a:rPr lang="en-US" dirty="0"/>
              <a:t> </a:t>
            </a:r>
            <a:r>
              <a:rPr lang="en-US" dirty="0" smtClean="0"/>
              <a:t>like;</a:t>
            </a:r>
          </a:p>
          <a:p>
            <a:r>
              <a:rPr lang="en-US" dirty="0" err="1" smtClean="0"/>
              <a:t>Papaveraceae</a:t>
            </a:r>
            <a:r>
              <a:rPr lang="en-US" dirty="0" smtClean="0"/>
              <a:t>, </a:t>
            </a:r>
            <a:r>
              <a:rPr lang="en-US" dirty="0" err="1" smtClean="0"/>
              <a:t>Rubiaceae</a:t>
            </a:r>
            <a:r>
              <a:rPr lang="en-US" dirty="0" smtClean="0"/>
              <a:t>, </a:t>
            </a:r>
            <a:r>
              <a:rPr lang="en-US" dirty="0" err="1" smtClean="0"/>
              <a:t>Loganiaceae</a:t>
            </a:r>
            <a:r>
              <a:rPr lang="en-US" dirty="0" smtClean="0"/>
              <a:t>, </a:t>
            </a:r>
            <a:r>
              <a:rPr lang="en-US" dirty="0" err="1" smtClean="0"/>
              <a:t>Menispermaceae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Drugs </a:t>
            </a:r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/>
              <a:t>class of </a:t>
            </a:r>
            <a:r>
              <a:rPr lang="en-US" dirty="0" smtClean="0"/>
              <a:t>alkaloid </a:t>
            </a:r>
            <a:r>
              <a:rPr lang="en-US" dirty="0"/>
              <a:t>include: </a:t>
            </a:r>
          </a:p>
          <a:p>
            <a:r>
              <a:rPr lang="en-US" dirty="0">
                <a:solidFill>
                  <a:srgbClr val="FF0000"/>
                </a:solidFill>
              </a:rPr>
              <a:t>Drugs			Alkaloids</a:t>
            </a:r>
          </a:p>
          <a:p>
            <a:pPr marL="0" indent="0">
              <a:buNone/>
            </a:pPr>
            <a:r>
              <a:rPr lang="en-US" dirty="0" smtClean="0"/>
              <a:t>Opium</a:t>
            </a:r>
            <a:r>
              <a:rPr lang="en-US" dirty="0"/>
              <a:t>			</a:t>
            </a:r>
            <a:r>
              <a:rPr lang="en-US" dirty="0" smtClean="0"/>
              <a:t>Morphine, Codeine,</a:t>
            </a:r>
            <a:r>
              <a:rPr lang="en-US" dirty="0"/>
              <a:t> </a:t>
            </a:r>
            <a:r>
              <a:rPr lang="en-US" dirty="0" err="1" smtClean="0"/>
              <a:t>Papaverine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Ipecac</a:t>
            </a:r>
            <a:r>
              <a:rPr lang="en-US" dirty="0"/>
              <a:t>		 </a:t>
            </a:r>
            <a:r>
              <a:rPr lang="en-US" dirty="0" smtClean="0"/>
              <a:t>	Emetine </a:t>
            </a:r>
          </a:p>
          <a:p>
            <a:pPr marL="0" indent="0">
              <a:buNone/>
            </a:pPr>
            <a:r>
              <a:rPr lang="en-US" dirty="0" smtClean="0"/>
              <a:t>Curare</a:t>
            </a:r>
            <a:r>
              <a:rPr lang="en-US" dirty="0"/>
              <a:t>			</a:t>
            </a:r>
            <a:r>
              <a:rPr lang="en-US" dirty="0" err="1" smtClean="0"/>
              <a:t>Tubocurarine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34953" y="3899737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Isoquinoline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355" y="2828724"/>
            <a:ext cx="1856422" cy="10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238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Opium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55089"/>
            <a:ext cx="10887635" cy="56994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Synonym</a:t>
            </a:r>
            <a:r>
              <a:rPr lang="en-US" dirty="0"/>
              <a:t>: : Poppy </a:t>
            </a:r>
            <a:r>
              <a:rPr lang="en-US" dirty="0" smtClean="0"/>
              <a:t>Latex, </a:t>
            </a:r>
            <a:r>
              <a:rPr lang="en-US" dirty="0"/>
              <a:t>Gum opium </a:t>
            </a:r>
            <a:r>
              <a:rPr lang="en-US" dirty="0" smtClean="0"/>
              <a:t>or </a:t>
            </a:r>
            <a:r>
              <a:rPr lang="en-US" dirty="0" smtClean="0"/>
              <a:t>Raw </a:t>
            </a:r>
            <a:r>
              <a:rPr lang="en-US" dirty="0" smtClean="0"/>
              <a:t>opium</a:t>
            </a:r>
          </a:p>
          <a:p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i="1" dirty="0"/>
              <a:t>Papaver </a:t>
            </a:r>
            <a:r>
              <a:rPr lang="en-US" i="1" dirty="0" err="1"/>
              <a:t>somniferum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Family</a:t>
            </a:r>
            <a:r>
              <a:rPr lang="en-US" dirty="0"/>
              <a:t>: </a:t>
            </a:r>
            <a:r>
              <a:rPr lang="en-US" dirty="0" err="1"/>
              <a:t>Papaveraceae</a:t>
            </a:r>
            <a:endParaRPr lang="en-US" dirty="0"/>
          </a:p>
          <a:p>
            <a:r>
              <a:rPr lang="en-US" dirty="0" smtClean="0"/>
              <a:t>Part used: is </a:t>
            </a:r>
            <a:r>
              <a:rPr lang="en-US" dirty="0"/>
              <a:t>the air dried milky exudates </a:t>
            </a:r>
            <a:r>
              <a:rPr lang="en-US" dirty="0" smtClean="0"/>
              <a:t>obtained </a:t>
            </a:r>
            <a:r>
              <a:rPr lang="en-US" dirty="0"/>
              <a:t>by incising the </a:t>
            </a:r>
            <a:r>
              <a:rPr lang="en-US" dirty="0" smtClean="0"/>
              <a:t>unripe </a:t>
            </a:r>
            <a:r>
              <a:rPr lang="en-US" dirty="0"/>
              <a:t>capsules </a:t>
            </a:r>
            <a:r>
              <a:rPr lang="en-US" dirty="0" smtClean="0"/>
              <a:t>of the plant.</a:t>
            </a:r>
          </a:p>
          <a:p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derived </a:t>
            </a:r>
            <a:r>
              <a:rPr lang="en-US" dirty="0"/>
              <a:t>from phenylalanine and tyrosine </a:t>
            </a:r>
            <a:endParaRPr lang="en-US" dirty="0" smtClean="0"/>
          </a:p>
          <a:p>
            <a:r>
              <a:rPr lang="en-US" dirty="0"/>
              <a:t>The cultivation of Opium poppy is controlled internationally by the International Narcotics Control Board of the United Nations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a strong odor, Bitter</a:t>
            </a:r>
            <a:r>
              <a:rPr lang="en-US" dirty="0"/>
              <a:t> t</a:t>
            </a:r>
            <a:r>
              <a:rPr lang="en-US" dirty="0" smtClean="0"/>
              <a:t>aste</a:t>
            </a:r>
            <a:r>
              <a:rPr lang="en-US" dirty="0"/>
              <a:t>,</a:t>
            </a:r>
            <a:r>
              <a:rPr lang="en-US" dirty="0" smtClean="0"/>
              <a:t> and different colors </a:t>
            </a:r>
            <a:r>
              <a:rPr lang="en-US" dirty="0"/>
              <a:t>depending on the type of </a:t>
            </a:r>
            <a:r>
              <a:rPr lang="en-US" dirty="0" smtClean="0"/>
              <a:t>opium (Indian </a:t>
            </a:r>
            <a:r>
              <a:rPr lang="en-US" dirty="0"/>
              <a:t>opium is dark </a:t>
            </a:r>
            <a:r>
              <a:rPr lang="en-US" dirty="0" smtClean="0"/>
              <a:t>brown; Turkish </a:t>
            </a:r>
            <a:r>
              <a:rPr lang="en-US" dirty="0"/>
              <a:t>opium is chocolate </a:t>
            </a:r>
            <a:r>
              <a:rPr lang="en-US" dirty="0" smtClean="0"/>
              <a:t>brown).</a:t>
            </a:r>
          </a:p>
          <a:p>
            <a:r>
              <a:rPr lang="en-US" dirty="0" smtClean="0"/>
              <a:t>Chemical </a:t>
            </a:r>
            <a:r>
              <a:rPr lang="en-US" dirty="0"/>
              <a:t>Constituents: Opium contains more than 19 alkaloids, some of which are combined with </a:t>
            </a:r>
            <a:r>
              <a:rPr lang="en-US" dirty="0" err="1"/>
              <a:t>Meconic</a:t>
            </a:r>
            <a:r>
              <a:rPr lang="en-US" dirty="0"/>
              <a:t> </a:t>
            </a:r>
            <a:r>
              <a:rPr lang="en-US" dirty="0" smtClean="0"/>
              <a:t>acid (dicarboxylic acid), </a:t>
            </a:r>
            <a:r>
              <a:rPr lang="en-US" dirty="0"/>
              <a:t>others with sulfuric and acetic </a:t>
            </a:r>
            <a:r>
              <a:rPr lang="en-US" dirty="0" smtClean="0"/>
              <a:t>acid </a:t>
            </a:r>
            <a:r>
              <a:rPr lang="en-US" dirty="0"/>
              <a:t>and some as free alkaloids.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3 main </a:t>
            </a:r>
            <a:r>
              <a:rPr lang="en-US" dirty="0" smtClean="0"/>
              <a:t>classes of Opium alkaloids:</a:t>
            </a:r>
          </a:p>
          <a:p>
            <a:pPr marL="0" indent="0">
              <a:buNone/>
            </a:pPr>
            <a:r>
              <a:rPr lang="en-US" dirty="0" err="1" smtClean="0"/>
              <a:t>Phenanthrene</a:t>
            </a:r>
            <a:r>
              <a:rPr lang="en-US" dirty="0"/>
              <a:t> </a:t>
            </a:r>
            <a:r>
              <a:rPr lang="en-US" dirty="0" smtClean="0"/>
              <a:t>alkaloids e.g. Morphine, </a:t>
            </a:r>
            <a:r>
              <a:rPr lang="en-US" dirty="0" err="1" smtClean="0"/>
              <a:t>Thebaine</a:t>
            </a:r>
            <a:r>
              <a:rPr lang="en-US" dirty="0" smtClean="0"/>
              <a:t>, </a:t>
            </a:r>
            <a:r>
              <a:rPr lang="en-US" dirty="0"/>
              <a:t>Codeine.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Benzyl </a:t>
            </a:r>
            <a:r>
              <a:rPr lang="en-US" dirty="0" err="1" smtClean="0"/>
              <a:t>Isoquinoline</a:t>
            </a:r>
            <a:r>
              <a:rPr lang="en-US" dirty="0"/>
              <a:t> </a:t>
            </a:r>
            <a:r>
              <a:rPr lang="en-US" dirty="0" smtClean="0"/>
              <a:t>alkaloids e.g. </a:t>
            </a:r>
            <a:r>
              <a:rPr lang="en-US" dirty="0" err="1" smtClean="0"/>
              <a:t>Papaverine</a:t>
            </a:r>
            <a:r>
              <a:rPr lang="en-US" dirty="0" smtClean="0"/>
              <a:t>, Noscapine (</a:t>
            </a:r>
            <a:r>
              <a:rPr lang="en-US" dirty="0" err="1"/>
              <a:t>N</a:t>
            </a:r>
            <a:r>
              <a:rPr lang="en-US" dirty="0" err="1" smtClean="0"/>
              <a:t>arcotine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 smtClean="0"/>
              <a:t>Phenyl </a:t>
            </a:r>
            <a:r>
              <a:rPr lang="en-US" dirty="0"/>
              <a:t>alkyl </a:t>
            </a:r>
            <a:r>
              <a:rPr lang="en-US" dirty="0" smtClean="0"/>
              <a:t>amine alkaloids </a:t>
            </a:r>
            <a:r>
              <a:rPr lang="en-US" dirty="0" smtClean="0"/>
              <a:t>e.g. </a:t>
            </a:r>
            <a:r>
              <a:rPr lang="en-US" dirty="0" err="1" smtClean="0"/>
              <a:t>Narceine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85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482"/>
            <a:ext cx="11071034" cy="5410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Morphine is a powerful </a:t>
            </a:r>
            <a:r>
              <a:rPr lang="en-US" dirty="0"/>
              <a:t>analgesic used in cases of severe pain </a:t>
            </a:r>
            <a:r>
              <a:rPr lang="en-US" dirty="0" smtClean="0"/>
              <a:t>such as post-operative </a:t>
            </a:r>
            <a:r>
              <a:rPr lang="en-US" dirty="0"/>
              <a:t>pain, bone fractures, cancer patients </a:t>
            </a:r>
            <a:r>
              <a:rPr lang="en-US" dirty="0" smtClean="0"/>
              <a:t>and </a:t>
            </a:r>
            <a:r>
              <a:rPr lang="en-US" dirty="0"/>
              <a:t>in cases of </a:t>
            </a:r>
            <a:r>
              <a:rPr lang="en-US" dirty="0" smtClean="0"/>
              <a:t>angina (</a:t>
            </a:r>
            <a:r>
              <a:rPr lang="en-US" dirty="0" smtClean="0"/>
              <a:t>severe </a:t>
            </a:r>
            <a:r>
              <a:rPr lang="en-US" dirty="0"/>
              <a:t>pain in the chest, </a:t>
            </a:r>
            <a:r>
              <a:rPr lang="en-US" dirty="0" smtClean="0"/>
              <a:t>most times spreading </a:t>
            </a:r>
            <a:r>
              <a:rPr lang="en-US" dirty="0"/>
              <a:t>to the shoulders, arms, and neck, </a:t>
            </a:r>
            <a:r>
              <a:rPr lang="en-US" dirty="0" smtClean="0"/>
              <a:t>due </a:t>
            </a:r>
            <a:r>
              <a:rPr lang="en-US" dirty="0"/>
              <a:t>to an inadequate blood supply to the heart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/>
              <a:t>Morphine has a high potential for addiction and abuse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used as remedy </a:t>
            </a:r>
            <a:r>
              <a:rPr lang="en-US" dirty="0"/>
              <a:t>in </a:t>
            </a:r>
            <a:r>
              <a:rPr lang="en-US" dirty="0" smtClean="0"/>
              <a:t>convulsion</a:t>
            </a:r>
            <a:endParaRPr lang="en-US" dirty="0" smtClean="0"/>
          </a:p>
          <a:p>
            <a:r>
              <a:rPr lang="en-US" dirty="0" smtClean="0"/>
              <a:t>It precedes </a:t>
            </a:r>
            <a:r>
              <a:rPr lang="en-US" dirty="0"/>
              <a:t>the use of anesthetics </a:t>
            </a:r>
            <a:r>
              <a:rPr lang="en-US" dirty="0" smtClean="0"/>
              <a:t>so as to </a:t>
            </a:r>
            <a:r>
              <a:rPr lang="en-US" dirty="0"/>
              <a:t>increase their </a:t>
            </a:r>
            <a:r>
              <a:rPr lang="en-US" dirty="0" smtClean="0"/>
              <a:t>efficacy </a:t>
            </a:r>
          </a:p>
          <a:p>
            <a:r>
              <a:rPr lang="en-US" dirty="0" smtClean="0"/>
              <a:t>Its also used </a:t>
            </a:r>
            <a:r>
              <a:rPr lang="en-US" dirty="0"/>
              <a:t>as an antagonists for poisonous effects of other alkaloids </a:t>
            </a:r>
            <a:r>
              <a:rPr lang="en-US" dirty="0" smtClean="0"/>
              <a:t>such as </a:t>
            </a:r>
            <a:r>
              <a:rPr lang="en-US" dirty="0"/>
              <a:t>strychnine, atropine, </a:t>
            </a:r>
            <a:r>
              <a:rPr lang="en-US" dirty="0" err="1"/>
              <a:t>phytostigmine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Common side effects include drowsiness, vomiting, and constipation.</a:t>
            </a:r>
            <a:endParaRPr lang="en-US" dirty="0" smtClean="0"/>
          </a:p>
          <a:p>
            <a:r>
              <a:rPr lang="en-US" dirty="0" smtClean="0"/>
              <a:t>Codeine</a:t>
            </a:r>
            <a:r>
              <a:rPr lang="en-US" dirty="0"/>
              <a:t>: </a:t>
            </a:r>
            <a:r>
              <a:rPr lang="en-US" dirty="0" smtClean="0"/>
              <a:t>analgesic, although weaker </a:t>
            </a:r>
            <a:r>
              <a:rPr lang="en-US" dirty="0"/>
              <a:t>than </a:t>
            </a:r>
            <a:r>
              <a:rPr lang="en-US" dirty="0" smtClean="0"/>
              <a:t>morphine, </a:t>
            </a:r>
            <a:r>
              <a:rPr lang="en-US" dirty="0"/>
              <a:t>produces less tendencies to </a:t>
            </a:r>
            <a:r>
              <a:rPr lang="en-US" dirty="0" smtClean="0"/>
              <a:t>addiction, relieves </a:t>
            </a:r>
            <a:r>
              <a:rPr lang="en-US" dirty="0"/>
              <a:t>local irritation in bronchial tract, antitussive </a:t>
            </a:r>
            <a:r>
              <a:rPr lang="en-US" dirty="0" smtClean="0"/>
              <a:t>and causes </a:t>
            </a:r>
            <a:r>
              <a:rPr lang="en-US" dirty="0"/>
              <a:t>constipation </a:t>
            </a:r>
            <a:r>
              <a:rPr lang="en-US" dirty="0" smtClean="0"/>
              <a:t>and hypnosis (to induce consciousness)</a:t>
            </a:r>
            <a:endParaRPr lang="en-US" dirty="0" smtClean="0"/>
          </a:p>
          <a:p>
            <a:r>
              <a:rPr lang="en-US" dirty="0" err="1" smtClean="0"/>
              <a:t>Papaverine</a:t>
            </a:r>
            <a:r>
              <a:rPr lang="en-US" dirty="0"/>
              <a:t>: smooth muscle relaxant of bronchial, intestinal and blood </a:t>
            </a:r>
            <a:r>
              <a:rPr lang="en-US" dirty="0" smtClean="0"/>
              <a:t>vessels and </a:t>
            </a:r>
            <a:r>
              <a:rPr lang="en-US" dirty="0"/>
              <a:t>an anti-</a:t>
            </a:r>
            <a:r>
              <a:rPr lang="en-US" dirty="0" err="1"/>
              <a:t>tussive</a:t>
            </a:r>
            <a:r>
              <a:rPr lang="en-US" dirty="0"/>
              <a:t> in combination with Codeine sulfate.</a:t>
            </a:r>
            <a:endParaRPr lang="en-US" dirty="0" smtClean="0"/>
          </a:p>
          <a:p>
            <a:r>
              <a:rPr lang="en-US" dirty="0" err="1" smtClean="0"/>
              <a:t>Narcotine</a:t>
            </a:r>
            <a:r>
              <a:rPr lang="en-US" dirty="0"/>
              <a:t>: cough reflex </a:t>
            </a:r>
            <a:r>
              <a:rPr lang="en-US" dirty="0" smtClean="0"/>
              <a:t>depressant </a:t>
            </a:r>
          </a:p>
          <a:p>
            <a:r>
              <a:rPr lang="en-US" dirty="0" smtClean="0"/>
              <a:t>Heroin </a:t>
            </a:r>
            <a:r>
              <a:rPr lang="en-US" dirty="0"/>
              <a:t>is the synthetic </a:t>
            </a:r>
            <a:r>
              <a:rPr lang="en-US" dirty="0" err="1"/>
              <a:t>diacetyl</a:t>
            </a:r>
            <a:r>
              <a:rPr lang="en-US" dirty="0"/>
              <a:t> derivative of </a:t>
            </a:r>
            <a:r>
              <a:rPr lang="en-US" dirty="0" smtClean="0"/>
              <a:t>morphine, narcotic and Its analgesic property is </a:t>
            </a:r>
            <a:r>
              <a:rPr lang="en-US" dirty="0"/>
              <a:t>more potent </a:t>
            </a:r>
            <a:r>
              <a:rPr lang="en-US" dirty="0" smtClean="0"/>
              <a:t>than</a:t>
            </a:r>
            <a:r>
              <a:rPr lang="en-US" dirty="0" smtClean="0"/>
              <a:t> </a:t>
            </a:r>
            <a:r>
              <a:rPr lang="en-US" dirty="0" smtClean="0"/>
              <a:t>morphine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1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012"/>
            <a:ext cx="10515600" cy="551595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Trivial </a:t>
            </a:r>
            <a:r>
              <a:rPr lang="en-US" dirty="0"/>
              <a:t>names should end by "</a:t>
            </a:r>
            <a:r>
              <a:rPr lang="en-US" dirty="0" err="1"/>
              <a:t>ine</a:t>
            </a:r>
            <a:r>
              <a:rPr lang="en-US" dirty="0"/>
              <a:t>". These names may refer to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genus</a:t>
            </a:r>
            <a:r>
              <a:rPr lang="en-US" dirty="0"/>
              <a:t> of the plant, such as Atropine from </a:t>
            </a:r>
            <a:r>
              <a:rPr lang="en-US" i="1" dirty="0" err="1"/>
              <a:t>Atropa</a:t>
            </a:r>
            <a:r>
              <a:rPr lang="en-US" i="1" dirty="0"/>
              <a:t> </a:t>
            </a:r>
            <a:r>
              <a:rPr lang="en-US" i="1" dirty="0" err="1"/>
              <a:t>belladona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plant species</a:t>
            </a:r>
            <a:r>
              <a:rPr lang="en-US" dirty="0"/>
              <a:t>, such as Cocaine from </a:t>
            </a:r>
            <a:r>
              <a:rPr lang="en-US" i="1" dirty="0" err="1"/>
              <a:t>Erythroxylon</a:t>
            </a:r>
            <a:r>
              <a:rPr lang="en-US" i="1" dirty="0"/>
              <a:t> coca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common name </a:t>
            </a:r>
            <a:r>
              <a:rPr lang="en-US" dirty="0"/>
              <a:t>of the drug, such as Ergotamine from </a:t>
            </a:r>
            <a:r>
              <a:rPr lang="en-US" dirty="0" smtClean="0"/>
              <a:t>Ergot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name of the </a:t>
            </a:r>
            <a:r>
              <a:rPr lang="en-US" b="1" dirty="0"/>
              <a:t>discoverer</a:t>
            </a:r>
            <a:r>
              <a:rPr lang="en-US" dirty="0"/>
              <a:t>, such as </a:t>
            </a:r>
            <a:r>
              <a:rPr lang="en-US" dirty="0" err="1"/>
              <a:t>Pelletierine</a:t>
            </a:r>
            <a:r>
              <a:rPr lang="en-US" dirty="0"/>
              <a:t> that was discovered by Pelletier.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physiological action</a:t>
            </a:r>
            <a:r>
              <a:rPr lang="en-US" dirty="0"/>
              <a:t>, such as Emetine that acts as </a:t>
            </a:r>
            <a:r>
              <a:rPr lang="en-US" dirty="0" smtClean="0"/>
              <a:t>emetic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prominent </a:t>
            </a:r>
            <a:r>
              <a:rPr lang="en-US" b="1" dirty="0"/>
              <a:t>physical character</a:t>
            </a:r>
            <a:r>
              <a:rPr lang="en-US" dirty="0"/>
              <a:t>, such as </a:t>
            </a:r>
            <a:r>
              <a:rPr lang="en-US" dirty="0" err="1"/>
              <a:t>Hygrine</a:t>
            </a:r>
            <a:r>
              <a:rPr lang="en-US" dirty="0"/>
              <a:t> that is hygroscopic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4007"/>
          <a:stretch/>
        </p:blipFill>
        <p:spPr>
          <a:xfrm>
            <a:off x="1533792" y="796130"/>
            <a:ext cx="6519538" cy="2716306"/>
          </a:xfrm>
          <a:prstGeom prst="rect">
            <a:avLst/>
          </a:prstGeom>
        </p:spPr>
      </p:pic>
      <p:pic>
        <p:nvPicPr>
          <p:cNvPr id="3074" name="Picture 2" descr="Codein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796129"/>
            <a:ext cx="3237207" cy="2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85960" y="314310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Codeine</a:t>
            </a:r>
          </a:p>
        </p:txBody>
      </p:sp>
      <p:pic>
        <p:nvPicPr>
          <p:cNvPr id="3076" name="Picture 4" descr="Heroin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42" y="3602433"/>
            <a:ext cx="3425142" cy="22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11043" y="5883007"/>
            <a:ext cx="817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Heroin</a:t>
            </a:r>
          </a:p>
        </p:txBody>
      </p:sp>
    </p:spTree>
    <p:extLst>
      <p:ext uri="{BB962C8B-B14F-4D97-AF65-F5344CB8AC3E}">
        <p14:creationId xmlns:p14="http://schemas.microsoft.com/office/powerpoint/2010/main" val="414695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897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Ipecacuanha</a:t>
            </a:r>
            <a:endParaRPr lang="en-US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42" y="716096"/>
            <a:ext cx="10869058" cy="54608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Synonym: Ipecac</a:t>
            </a:r>
          </a:p>
          <a:p>
            <a:r>
              <a:rPr lang="en-US" dirty="0" smtClean="0"/>
              <a:t>Source: </a:t>
            </a:r>
            <a:r>
              <a:rPr lang="en-US" dirty="0"/>
              <a:t>dried roots </a:t>
            </a:r>
            <a:r>
              <a:rPr lang="en-US" dirty="0" smtClean="0"/>
              <a:t>and </a:t>
            </a:r>
            <a:r>
              <a:rPr lang="en-US" dirty="0"/>
              <a:t>rhizomes of </a:t>
            </a:r>
            <a:r>
              <a:rPr lang="en-US" i="1" dirty="0" err="1"/>
              <a:t>Cephalis</a:t>
            </a:r>
            <a:r>
              <a:rPr lang="en-US" i="1" dirty="0"/>
              <a:t> </a:t>
            </a:r>
            <a:r>
              <a:rPr lang="en-US" i="1" dirty="0" err="1"/>
              <a:t>ipecacuanha</a:t>
            </a:r>
            <a:r>
              <a:rPr lang="en-US" dirty="0"/>
              <a:t>, </a:t>
            </a:r>
            <a:r>
              <a:rPr lang="en-US" i="1" dirty="0"/>
              <a:t>C. </a:t>
            </a:r>
            <a:r>
              <a:rPr lang="en-US" i="1" dirty="0" smtClean="0"/>
              <a:t>acuminate</a:t>
            </a:r>
          </a:p>
          <a:p>
            <a:r>
              <a:rPr lang="en-US" dirty="0"/>
              <a:t>Family: </a:t>
            </a:r>
            <a:r>
              <a:rPr lang="en-US" dirty="0" err="1" smtClean="0"/>
              <a:t>Rubiaceae</a:t>
            </a:r>
            <a:endParaRPr lang="en-US" dirty="0" smtClean="0"/>
          </a:p>
          <a:p>
            <a:r>
              <a:rPr lang="en-US" dirty="0" smtClean="0"/>
              <a:t>It contain noting less than 0.2 % alkaloids, from which emetine is about 50 %</a:t>
            </a:r>
          </a:p>
          <a:p>
            <a:r>
              <a:rPr lang="en-US" dirty="0"/>
              <a:t>Constituents: </a:t>
            </a:r>
            <a:r>
              <a:rPr lang="en-US" dirty="0" smtClean="0"/>
              <a:t>it contain </a:t>
            </a:r>
            <a:r>
              <a:rPr lang="en-US" dirty="0" err="1" smtClean="0"/>
              <a:t>Isoquinoline</a:t>
            </a:r>
            <a:r>
              <a:rPr lang="en-US" dirty="0" smtClean="0"/>
              <a:t> </a:t>
            </a:r>
            <a:r>
              <a:rPr lang="en-US" dirty="0"/>
              <a:t>alkaloid of phenolic </a:t>
            </a:r>
            <a:r>
              <a:rPr lang="en-US" dirty="0" smtClean="0"/>
              <a:t>and </a:t>
            </a:r>
            <a:r>
              <a:rPr lang="en-US" dirty="0"/>
              <a:t>non phenolic group. </a:t>
            </a:r>
            <a:r>
              <a:rPr lang="en-US" dirty="0" smtClean="0"/>
              <a:t>E.g. </a:t>
            </a:r>
            <a:r>
              <a:rPr lang="en-US" dirty="0"/>
              <a:t>E</a:t>
            </a:r>
            <a:r>
              <a:rPr lang="en-US" dirty="0" smtClean="0"/>
              <a:t>metine</a:t>
            </a:r>
            <a:r>
              <a:rPr lang="en-US" dirty="0"/>
              <a:t>, </a:t>
            </a:r>
            <a:r>
              <a:rPr lang="en-US" dirty="0"/>
              <a:t>o-methyl </a:t>
            </a:r>
            <a:r>
              <a:rPr lang="en-US" dirty="0" err="1"/>
              <a:t>psychotrine</a:t>
            </a:r>
            <a:r>
              <a:rPr lang="en-US" dirty="0"/>
              <a:t> </a:t>
            </a:r>
            <a:r>
              <a:rPr lang="en-US" dirty="0" smtClean="0"/>
              <a:t>(non-phenolic), </a:t>
            </a:r>
            <a:r>
              <a:rPr lang="en-US" dirty="0" err="1" smtClean="0"/>
              <a:t>Cephaeline</a:t>
            </a:r>
            <a:r>
              <a:rPr lang="en-US" dirty="0"/>
              <a:t>, </a:t>
            </a:r>
            <a:r>
              <a:rPr lang="en-US" dirty="0" err="1" smtClean="0"/>
              <a:t>Psychotrine</a:t>
            </a:r>
            <a:r>
              <a:rPr lang="en-US" dirty="0" smtClean="0"/>
              <a:t> (</a:t>
            </a:r>
            <a:r>
              <a:rPr lang="en-US" dirty="0"/>
              <a:t>phenolic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Uses </a:t>
            </a:r>
          </a:p>
          <a:p>
            <a:pPr marL="0" indent="0">
              <a:buNone/>
            </a:pPr>
            <a:r>
              <a:rPr lang="en-US" dirty="0" smtClean="0"/>
              <a:t>Emetine </a:t>
            </a:r>
            <a:r>
              <a:rPr lang="en-US" dirty="0"/>
              <a:t>is a potent antiviral that acts on many viruses in </a:t>
            </a:r>
            <a:r>
              <a:rPr lang="en-US" dirty="0" smtClean="0"/>
              <a:t>low </a:t>
            </a:r>
            <a:r>
              <a:rPr lang="en-US" dirty="0"/>
              <a:t>range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serves as an</a:t>
            </a:r>
            <a:r>
              <a:rPr lang="en-US" dirty="0"/>
              <a:t> </a:t>
            </a:r>
            <a:r>
              <a:rPr lang="en-US" dirty="0" smtClean="0"/>
              <a:t>anti-protozoal</a:t>
            </a:r>
            <a:r>
              <a:rPr lang="en-US" dirty="0"/>
              <a:t> </a:t>
            </a:r>
            <a:r>
              <a:rPr lang="en-US" dirty="0" smtClean="0"/>
              <a:t>but it is </a:t>
            </a:r>
            <a:r>
              <a:rPr lang="en-US" dirty="0" err="1" smtClean="0"/>
              <a:t>myotoxic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cardiotoxic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 is used to </a:t>
            </a:r>
            <a:r>
              <a:rPr lang="en-US" dirty="0"/>
              <a:t>induce </a:t>
            </a:r>
            <a:r>
              <a:rPr lang="en-US" dirty="0" smtClean="0"/>
              <a:t>vomiting</a:t>
            </a:r>
          </a:p>
          <a:p>
            <a:pPr marL="0" indent="0">
              <a:buNone/>
            </a:pPr>
            <a:r>
              <a:rPr lang="en-US" dirty="0" err="1"/>
              <a:t>Cephaeline</a:t>
            </a:r>
            <a:r>
              <a:rPr lang="en-US" dirty="0"/>
              <a:t> </a:t>
            </a:r>
            <a:r>
              <a:rPr lang="en-US" dirty="0" smtClean="0"/>
              <a:t>also induces </a:t>
            </a:r>
            <a:r>
              <a:rPr lang="en-US" dirty="0"/>
              <a:t>vomiting by stimulating the stomach </a:t>
            </a:r>
            <a:r>
              <a:rPr lang="en-US" dirty="0" smtClean="0"/>
              <a:t>lining</a:t>
            </a:r>
          </a:p>
          <a:p>
            <a:pPr marL="0" indent="0">
              <a:buNone/>
            </a:pPr>
            <a:r>
              <a:rPr lang="en-US" dirty="0" err="1" smtClean="0"/>
              <a:t>Psychotrine</a:t>
            </a:r>
            <a:r>
              <a:rPr lang="en-US" dirty="0" smtClean="0"/>
              <a:t> has anti-viral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Emetin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0" y="497862"/>
            <a:ext cx="3883025" cy="24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98458" y="2915046"/>
            <a:ext cx="962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Emetine</a:t>
            </a:r>
          </a:p>
        </p:txBody>
      </p:sp>
      <p:pic>
        <p:nvPicPr>
          <p:cNvPr id="1028" name="Picture 4" descr="483-17-0 | Cephaeline |  (1R)-1-[[(2S,3R,11bS)-3-Ethyl-1,3,4,6,7,11b-hexahydro-9,10-dimethoxy-2H-benzo[a]quinolizin-2-yl]methyl]-1,2,3,4-tetrahydro-7-methoxy-6-isoquinolinol;  7&amp;#39;,10,11-Trimethoxyemetan-6&amp;#39;-ol; Cepheline; Desmethylemetine;  (-)-Cephaelin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51" y="470673"/>
            <a:ext cx="3692178" cy="24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9422" y="291504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Cephaeline</a:t>
            </a:r>
            <a:endParaRPr lang="en-US" dirty="0"/>
          </a:p>
        </p:txBody>
      </p:sp>
      <p:pic>
        <p:nvPicPr>
          <p:cNvPr id="1030" name="Picture 6" descr="O-Methylpsychotrine | C29H38N2O4 - PubChe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 t="21596" r="6164" b="20958"/>
          <a:stretch/>
        </p:blipFill>
        <p:spPr bwMode="auto">
          <a:xfrm>
            <a:off x="838200" y="3556687"/>
            <a:ext cx="3623022" cy="24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26184" y="5987017"/>
            <a:ext cx="222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o-methyl </a:t>
            </a:r>
            <a:r>
              <a:rPr lang="en-US" dirty="0" err="1"/>
              <a:t>psychotrine</a:t>
            </a:r>
            <a:r>
              <a:rPr lang="en-US" dirty="0"/>
              <a:t> </a:t>
            </a:r>
          </a:p>
        </p:txBody>
      </p:sp>
      <p:pic>
        <p:nvPicPr>
          <p:cNvPr id="1032" name="Picture 8" descr="psychotrine | 7633-29-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75" y="3560176"/>
            <a:ext cx="4126692" cy="23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89422" y="5985256"/>
            <a:ext cx="12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Psychotrine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87"/>
            <a:ext cx="10515600" cy="5398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58" y="727113"/>
            <a:ext cx="10924142" cy="54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dirty="0" smtClean="0"/>
              <a:t>Synonym: </a:t>
            </a:r>
            <a:r>
              <a:rPr lang="en-US" dirty="0"/>
              <a:t>S</a:t>
            </a:r>
            <a:r>
              <a:rPr lang="en-US" dirty="0" smtClean="0"/>
              <a:t>outh </a:t>
            </a:r>
            <a:r>
              <a:rPr lang="en-US" dirty="0"/>
              <a:t>A</a:t>
            </a:r>
            <a:r>
              <a:rPr lang="en-US" dirty="0" smtClean="0"/>
              <a:t>merican </a:t>
            </a:r>
            <a:r>
              <a:rPr lang="en-US" dirty="0" err="1"/>
              <a:t>arrrow</a:t>
            </a:r>
            <a:r>
              <a:rPr lang="en-US" dirty="0"/>
              <a:t> root </a:t>
            </a:r>
            <a:r>
              <a:rPr lang="en-US" dirty="0" smtClean="0"/>
              <a:t>poison</a:t>
            </a:r>
          </a:p>
          <a:p>
            <a:r>
              <a:rPr lang="en-US" dirty="0" smtClean="0"/>
              <a:t>Sources: </a:t>
            </a:r>
            <a:r>
              <a:rPr lang="en-US" i="1" dirty="0" err="1"/>
              <a:t>Chondrodendron</a:t>
            </a:r>
            <a:r>
              <a:rPr lang="en-US" i="1" dirty="0"/>
              <a:t> </a:t>
            </a:r>
            <a:r>
              <a:rPr lang="en-US" i="1" dirty="0" err="1" smtClean="0"/>
              <a:t>tomentosum</a:t>
            </a:r>
            <a:r>
              <a:rPr lang="en-US" i="1" dirty="0" smtClean="0"/>
              <a:t>, </a:t>
            </a:r>
            <a:r>
              <a:rPr lang="en-US" i="1" dirty="0" err="1"/>
              <a:t>Strychnos</a:t>
            </a:r>
            <a:r>
              <a:rPr lang="en-US" i="1" dirty="0"/>
              <a:t> </a:t>
            </a:r>
            <a:r>
              <a:rPr lang="en-US" i="1" dirty="0" err="1"/>
              <a:t>castelnaea</a:t>
            </a:r>
            <a:r>
              <a:rPr lang="en-US" i="1" dirty="0"/>
              <a:t>, </a:t>
            </a:r>
            <a:r>
              <a:rPr lang="en-US" i="1" dirty="0" err="1" smtClean="0"/>
              <a:t>S.toxifera</a:t>
            </a:r>
            <a:r>
              <a:rPr lang="en-US" dirty="0"/>
              <a:t> (</a:t>
            </a:r>
            <a:r>
              <a:rPr lang="en-US" dirty="0" err="1"/>
              <a:t>Loganiaceae</a:t>
            </a:r>
            <a:r>
              <a:rPr lang="en-US" dirty="0"/>
              <a:t>)</a:t>
            </a:r>
            <a:r>
              <a:rPr lang="en-US" i="1" dirty="0" smtClean="0"/>
              <a:t>, </a:t>
            </a:r>
            <a:r>
              <a:rPr lang="en-US" i="1" dirty="0" err="1"/>
              <a:t>Stephania</a:t>
            </a:r>
            <a:r>
              <a:rPr lang="en-US" i="1" dirty="0"/>
              <a:t>, </a:t>
            </a:r>
            <a:r>
              <a:rPr lang="en-US" i="1" dirty="0" err="1"/>
              <a:t>Menispermum</a:t>
            </a:r>
            <a:r>
              <a:rPr lang="en-US" i="1" dirty="0"/>
              <a:t>, </a:t>
            </a:r>
            <a:r>
              <a:rPr lang="en-US" i="1" dirty="0" err="1" smtClean="0"/>
              <a:t>Cyclea</a:t>
            </a:r>
            <a:r>
              <a:rPr lang="en-US" dirty="0"/>
              <a:t> (</a:t>
            </a:r>
            <a:r>
              <a:rPr lang="en-US" dirty="0" err="1"/>
              <a:t>Menispermaceae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i="1" dirty="0" err="1"/>
              <a:t>Cocculus</a:t>
            </a:r>
            <a:r>
              <a:rPr lang="en-US" i="1" dirty="0"/>
              <a:t> </a:t>
            </a:r>
            <a:r>
              <a:rPr lang="en-US" i="1" dirty="0" err="1"/>
              <a:t>Daphandra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Monimiaceae</a:t>
            </a:r>
            <a:r>
              <a:rPr lang="en-US" dirty="0" smtClean="0"/>
              <a:t>), </a:t>
            </a:r>
            <a:r>
              <a:rPr lang="en-US" i="1" dirty="0"/>
              <a:t>Magnolia </a:t>
            </a:r>
            <a:r>
              <a:rPr lang="en-US" dirty="0"/>
              <a:t>(</a:t>
            </a:r>
            <a:r>
              <a:rPr lang="en-US" dirty="0" err="1"/>
              <a:t>Magnoliaceae</a:t>
            </a:r>
            <a:r>
              <a:rPr lang="en-US" dirty="0" smtClean="0"/>
              <a:t>), </a:t>
            </a:r>
            <a:r>
              <a:rPr lang="en-US" i="1" dirty="0" err="1"/>
              <a:t>Berberis</a:t>
            </a:r>
            <a:r>
              <a:rPr lang="en-US" dirty="0"/>
              <a:t> (</a:t>
            </a:r>
            <a:r>
              <a:rPr lang="en-US" dirty="0" err="1" smtClean="0"/>
              <a:t>Berberidaceae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Some </a:t>
            </a:r>
            <a:r>
              <a:rPr lang="en-US" dirty="0"/>
              <a:t>of </a:t>
            </a:r>
            <a:r>
              <a:rPr lang="en-US" dirty="0" smtClean="0"/>
              <a:t>these </a:t>
            </a:r>
            <a:r>
              <a:rPr lang="en-US" dirty="0"/>
              <a:t>plants </a:t>
            </a:r>
            <a:r>
              <a:rPr lang="en-US" dirty="0" smtClean="0"/>
              <a:t>contain </a:t>
            </a:r>
            <a:r>
              <a:rPr lang="en-US" dirty="0"/>
              <a:t>highly poisonous substances. The extract of all such plants is called curare</a:t>
            </a:r>
            <a:r>
              <a:rPr lang="en-US" dirty="0" smtClean="0"/>
              <a:t>.</a:t>
            </a:r>
          </a:p>
          <a:p>
            <a:r>
              <a:rPr lang="en-US" dirty="0"/>
              <a:t>Constituents: </a:t>
            </a:r>
            <a:r>
              <a:rPr lang="en-US" dirty="0" smtClean="0"/>
              <a:t>(+)- </a:t>
            </a:r>
            <a:r>
              <a:rPr lang="en-US" dirty="0" err="1" smtClean="0"/>
              <a:t>Tubocurarine</a:t>
            </a:r>
            <a:r>
              <a:rPr lang="en-US" dirty="0" smtClean="0"/>
              <a:t> (</a:t>
            </a:r>
            <a:r>
              <a:rPr lang="en-US" dirty="0" err="1" smtClean="0"/>
              <a:t>bisbenzyl</a:t>
            </a:r>
            <a:r>
              <a:rPr lang="en-US" dirty="0" smtClean="0"/>
              <a:t> 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quinoline</a:t>
            </a:r>
            <a:r>
              <a:rPr lang="en-US" dirty="0"/>
              <a:t> </a:t>
            </a:r>
            <a:r>
              <a:rPr lang="en-US" dirty="0" smtClean="0"/>
              <a:t>moiety and the </a:t>
            </a:r>
            <a:r>
              <a:rPr lang="en-US" dirty="0"/>
              <a:t>most </a:t>
            </a:r>
            <a:r>
              <a:rPr lang="en-US" dirty="0" smtClean="0"/>
              <a:t>potent), </a:t>
            </a:r>
            <a:r>
              <a:rPr lang="en-US" dirty="0" err="1"/>
              <a:t>C</a:t>
            </a:r>
            <a:r>
              <a:rPr lang="en-US" dirty="0" err="1" smtClean="0"/>
              <a:t>urine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 err="1" smtClean="0"/>
              <a:t>urarine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 err="1" smtClean="0"/>
              <a:t>sochondrodendrin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 err="1" smtClean="0"/>
              <a:t>ycleanine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 err="1" smtClean="0"/>
              <a:t>hondrocurine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dirty="0" err="1" smtClean="0"/>
              <a:t>omentocurine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(+) - </a:t>
            </a:r>
            <a:r>
              <a:rPr lang="en-US" dirty="0" err="1" smtClean="0">
                <a:solidFill>
                  <a:srgbClr val="7030A0"/>
                </a:solidFill>
              </a:rPr>
              <a:t>Tubocurarine</a:t>
            </a:r>
            <a:r>
              <a:rPr lang="en-US" dirty="0" smtClean="0">
                <a:solidFill>
                  <a:srgbClr val="7030A0"/>
                </a:solidFill>
              </a:rPr>
              <a:t> chloride is use as;</a:t>
            </a:r>
          </a:p>
          <a:p>
            <a:r>
              <a:rPr lang="en-US" dirty="0" smtClean="0"/>
              <a:t>Neuromuscular </a:t>
            </a:r>
            <a:r>
              <a:rPr lang="en-US" dirty="0"/>
              <a:t>blocking agent </a:t>
            </a:r>
            <a:endParaRPr lang="en-US" dirty="0" smtClean="0"/>
          </a:p>
          <a:p>
            <a:r>
              <a:rPr lang="en-US" dirty="0" smtClean="0"/>
              <a:t>Skeletal </a:t>
            </a:r>
            <a:r>
              <a:rPr lang="en-US" dirty="0"/>
              <a:t>muscle relaxant </a:t>
            </a:r>
            <a:r>
              <a:rPr lang="en-US" dirty="0" smtClean="0"/>
              <a:t>during surgical operations; </a:t>
            </a:r>
            <a:r>
              <a:rPr lang="en-US" dirty="0"/>
              <a:t>to relax abdominal muscles due to which lower and safer dose of general anesthesia is </a:t>
            </a:r>
            <a:r>
              <a:rPr lang="en-US" dirty="0" smtClean="0"/>
              <a:t>applied</a:t>
            </a:r>
          </a:p>
          <a:p>
            <a:r>
              <a:rPr lang="en-US" dirty="0" smtClean="0"/>
              <a:t>Occasionally </a:t>
            </a:r>
            <a:r>
              <a:rPr lang="en-US" dirty="0"/>
              <a:t>used to aid myasthenia </a:t>
            </a:r>
            <a:r>
              <a:rPr lang="en-US" dirty="0" smtClean="0"/>
              <a:t>gravis (muscular weakness)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96C5-2498-48F6-842A-ED56C2243830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Tubocurarine chlorid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4" y="699387"/>
            <a:ext cx="3716463" cy="25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52046" y="3296013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Tubocurarine</a:t>
            </a:r>
            <a:endParaRPr lang="en-US" dirty="0"/>
          </a:p>
        </p:txBody>
      </p:sp>
      <p:pic>
        <p:nvPicPr>
          <p:cNvPr id="2052" name="Picture 4" descr="Isochondrodendrine | C36H38N2O6 - PubChe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6" t="6387" r="21221" b="8333"/>
          <a:stretch/>
        </p:blipFill>
        <p:spPr bwMode="auto">
          <a:xfrm>
            <a:off x="5991070" y="363556"/>
            <a:ext cx="3009712" cy="29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09374" y="3296013"/>
            <a:ext cx="1973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Isochondrodendrin</a:t>
            </a:r>
            <a:endParaRPr lang="en-US" dirty="0"/>
          </a:p>
        </p:txBody>
      </p:sp>
      <p:pic>
        <p:nvPicPr>
          <p:cNvPr id="2054" name="Picture 6" descr="Curine | CAS#:436-05-5 | Chemsr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58" y="3620504"/>
            <a:ext cx="2974555" cy="25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64297" y="614167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0629"/>
            <a:ext cx="10515600" cy="55757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Alkaloids play </a:t>
            </a:r>
            <a:r>
              <a:rPr lang="en-US" sz="2400" dirty="0"/>
              <a:t>important </a:t>
            </a:r>
            <a:r>
              <a:rPr lang="en-US" sz="2400" dirty="0" smtClean="0"/>
              <a:t>roles </a:t>
            </a:r>
            <a:r>
              <a:rPr lang="en-US" sz="2400" dirty="0"/>
              <a:t>in living </a:t>
            </a:r>
            <a:r>
              <a:rPr lang="en-US" sz="2400" dirty="0" smtClean="0"/>
              <a:t>organisms; such as </a:t>
            </a:r>
            <a:r>
              <a:rPr lang="en-US" sz="2400" b="1" dirty="0" smtClean="0"/>
              <a:t>strong </a:t>
            </a:r>
            <a:r>
              <a:rPr lang="en-US" sz="2400" b="1" dirty="0"/>
              <a:t>biological effects </a:t>
            </a:r>
            <a:r>
              <a:rPr lang="en-US" sz="2400" dirty="0"/>
              <a:t>on animal and human organisms in very small doses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They </a:t>
            </a:r>
            <a:r>
              <a:rPr lang="en-US" sz="2400" b="1" dirty="0"/>
              <a:t>showed anti-inflammatory, anticancer, analgesics, local anesthetic and pain relief, </a:t>
            </a:r>
            <a:r>
              <a:rPr lang="en-US" sz="2400" b="1" dirty="0" err="1"/>
              <a:t>neuropharmacologic</a:t>
            </a:r>
            <a:r>
              <a:rPr lang="en-US" sz="2400" b="1" dirty="0"/>
              <a:t>, antimicrobial, antifungal</a:t>
            </a:r>
            <a:r>
              <a:rPr lang="en-US" sz="2400" dirty="0"/>
              <a:t>, and many other activities.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They serve </a:t>
            </a:r>
            <a:r>
              <a:rPr lang="en-US" sz="2400" dirty="0"/>
              <a:t>as</a:t>
            </a:r>
            <a:r>
              <a:rPr lang="en-US" sz="2400" b="1" dirty="0"/>
              <a:t> stimulant </a:t>
            </a:r>
            <a:r>
              <a:rPr lang="en-US" sz="2400" dirty="0" smtClean="0"/>
              <a:t>in drugs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Alkaloids are useful as </a:t>
            </a:r>
            <a:r>
              <a:rPr lang="en-US" sz="2400" b="1" dirty="0" smtClean="0"/>
              <a:t>diet ingredients, supplements, and pharmaceuticals</a:t>
            </a:r>
            <a:r>
              <a:rPr lang="en-US" sz="2400" dirty="0" smtClean="0"/>
              <a:t>, in medicine and in other applications in human life.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Alkaloids </a:t>
            </a:r>
            <a:r>
              <a:rPr lang="en-US" sz="2400" dirty="0"/>
              <a:t>are also important compounds in </a:t>
            </a:r>
            <a:r>
              <a:rPr lang="en-US" sz="2400" b="1" dirty="0"/>
              <a:t>organic synthesis </a:t>
            </a:r>
            <a:r>
              <a:rPr lang="en-US" sz="2400" dirty="0"/>
              <a:t>for searching new </a:t>
            </a:r>
            <a:r>
              <a:rPr lang="en-US" sz="2400" dirty="0" smtClean="0"/>
              <a:t>semi-synthetic </a:t>
            </a:r>
            <a:r>
              <a:rPr lang="en-US" sz="2400" dirty="0"/>
              <a:t>and synthetic compounds with possibly better biological activity than parent compounds.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5102-697E-4DB1-8FEB-E4BAF41BB181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815988" cy="78062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Alkaloids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2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188027" cy="78062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of alkaloids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130"/>
            <a:ext cx="10619342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Mankind </a:t>
            </a:r>
            <a:r>
              <a:rPr lang="en-US" dirty="0"/>
              <a:t>has been using alkaloid for various purposes like </a:t>
            </a:r>
            <a:r>
              <a:rPr lang="en-US" b="1" dirty="0"/>
              <a:t>poisons, medicines, poultices, teas etc</a:t>
            </a:r>
            <a:r>
              <a:rPr lang="en-US" b="1" dirty="0" smtClean="0"/>
              <a:t>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b="1" dirty="0" smtClean="0"/>
              <a:t>protect</a:t>
            </a:r>
            <a:r>
              <a:rPr lang="en-US" dirty="0" smtClean="0"/>
              <a:t> plants </a:t>
            </a:r>
            <a:r>
              <a:rPr lang="en-US" dirty="0"/>
              <a:t>against insects and herbivores due to their bitterness and toxicity.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may provide nitrogen to the plant organs in case of nitrogen deficiency (</a:t>
            </a:r>
            <a:r>
              <a:rPr lang="en-US" b="1" dirty="0"/>
              <a:t>source of nitrogen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sometimes, act as </a:t>
            </a:r>
            <a:r>
              <a:rPr lang="en-US" b="1" dirty="0"/>
              <a:t>growth regulators </a:t>
            </a:r>
            <a:r>
              <a:rPr lang="en-US" dirty="0"/>
              <a:t>in certain metabolic systems.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may be utilized </a:t>
            </a:r>
            <a:r>
              <a:rPr lang="en-US" dirty="0" smtClean="0"/>
              <a:t>as </a:t>
            </a:r>
            <a:r>
              <a:rPr lang="en-US" b="1" dirty="0"/>
              <a:t>source of energy </a:t>
            </a:r>
            <a:r>
              <a:rPr lang="en-US" dirty="0"/>
              <a:t>in case of deficiency in carbon </a:t>
            </a:r>
            <a:r>
              <a:rPr lang="en-US" dirty="0" smtClean="0"/>
              <a:t>dioxide, </a:t>
            </a:r>
            <a:r>
              <a:rPr lang="en-US" dirty="0"/>
              <a:t>especially </a:t>
            </a:r>
            <a:r>
              <a:rPr lang="en-US" dirty="0" smtClean="0"/>
              <a:t>alkaloids containing </a:t>
            </a:r>
            <a:r>
              <a:rPr lang="en-US" dirty="0"/>
              <a:t>sugar </a:t>
            </a:r>
            <a:r>
              <a:rPr lang="en-US" dirty="0" smtClean="0"/>
              <a:t>moiety.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66870" cy="365125"/>
          </a:xfrm>
        </p:spPr>
        <p:txBody>
          <a:bodyPr/>
          <a:lstStyle/>
          <a:p>
            <a:fld id="{04C97148-C3CB-43AE-9D6A-6534933CE7C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8776" y="6356350"/>
            <a:ext cx="2644048" cy="365125"/>
          </a:xfrm>
        </p:spPr>
        <p:txBody>
          <a:bodyPr/>
          <a:lstStyle/>
          <a:p>
            <a:r>
              <a:rPr lang="en-US" dirty="0" smtClean="0"/>
              <a:t>Nitrogenous Compounds - Alkaloids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7" y="9830"/>
            <a:ext cx="8615190" cy="61694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extremely poisonous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alkaloids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57" y="749146"/>
            <a:ext cx="11523643" cy="570673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Ergot alkaloids;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causes </a:t>
            </a:r>
            <a:r>
              <a:rPr lang="en-US" b="1" dirty="0"/>
              <a:t>epidemic poisoning </a:t>
            </a:r>
            <a:r>
              <a:rPr lang="en-US" dirty="0"/>
              <a:t>in the Middle Ages in Europe as a result of feeding on rye bread contaminated with the </a:t>
            </a:r>
            <a:r>
              <a:rPr lang="en-US" dirty="0" smtClean="0"/>
              <a:t>fungus.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Tubocurarine</a:t>
            </a:r>
            <a:r>
              <a:rPr lang="en-US" b="1" dirty="0" smtClean="0"/>
              <a:t> alkaloid</a:t>
            </a:r>
            <a:r>
              <a:rPr lang="en-US" dirty="0" smtClean="0"/>
              <a:t>: curare </a:t>
            </a:r>
            <a:r>
              <a:rPr lang="en-US" dirty="0"/>
              <a:t>extract </a:t>
            </a:r>
            <a:r>
              <a:rPr lang="en-US" dirty="0" smtClean="0"/>
              <a:t>that contain </a:t>
            </a:r>
            <a:r>
              <a:rPr lang="en-US" dirty="0" err="1" smtClean="0"/>
              <a:t>tubocurarine</a:t>
            </a:r>
            <a:r>
              <a:rPr lang="en-US" dirty="0" smtClean="0"/>
              <a:t> alkaloids </a:t>
            </a:r>
            <a:r>
              <a:rPr lang="en-US" dirty="0"/>
              <a:t>have long been used as </a:t>
            </a:r>
            <a:r>
              <a:rPr lang="en-US" b="1" dirty="0"/>
              <a:t>arrow </a:t>
            </a:r>
            <a:r>
              <a:rPr lang="en-US" b="1" dirty="0" smtClean="0"/>
              <a:t>poison </a:t>
            </a:r>
            <a:r>
              <a:rPr lang="en-US" dirty="0"/>
              <a:t>in hunting and </a:t>
            </a:r>
            <a:r>
              <a:rPr lang="en-US" dirty="0" smtClean="0"/>
              <a:t>warfare.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Coniine</a:t>
            </a:r>
            <a:r>
              <a:rPr lang="en-US" dirty="0" smtClean="0"/>
              <a:t> was used as </a:t>
            </a:r>
            <a:r>
              <a:rPr lang="en-US" dirty="0"/>
              <a:t>a draught for </a:t>
            </a:r>
            <a:r>
              <a:rPr lang="en-US" b="1" dirty="0"/>
              <a:t>execution </a:t>
            </a:r>
            <a:r>
              <a:rPr lang="en-US" dirty="0"/>
              <a:t>e.g. </a:t>
            </a:r>
            <a:r>
              <a:rPr lang="en-US" dirty="0" err="1"/>
              <a:t>Socrate’s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wives of the Roman emperors, Augustus and Claudius, mixed </a:t>
            </a:r>
            <a:r>
              <a:rPr lang="en-US" b="1" dirty="0"/>
              <a:t>Belladonna</a:t>
            </a:r>
            <a:r>
              <a:rPr lang="en-US" dirty="0"/>
              <a:t> (the source of </a:t>
            </a:r>
            <a:r>
              <a:rPr lang="en-US" b="1" dirty="0"/>
              <a:t>atropine</a:t>
            </a:r>
            <a:r>
              <a:rPr lang="en-US" dirty="0"/>
              <a:t>) with </a:t>
            </a:r>
            <a:r>
              <a:rPr lang="en-US" dirty="0" smtClean="0"/>
              <a:t>food to </a:t>
            </a:r>
            <a:r>
              <a:rPr lang="en-US" b="1" dirty="0"/>
              <a:t>murder</a:t>
            </a:r>
            <a:r>
              <a:rPr lang="en-US" dirty="0"/>
              <a:t> large numbers of Romans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Egyptian </a:t>
            </a:r>
            <a:r>
              <a:rPr lang="en-US" dirty="0"/>
              <a:t>henbane (</a:t>
            </a:r>
            <a:r>
              <a:rPr lang="en-US" i="1" dirty="0" err="1"/>
              <a:t>Hyoscyamus</a:t>
            </a:r>
            <a:r>
              <a:rPr lang="en-US" i="1" dirty="0"/>
              <a:t> </a:t>
            </a:r>
            <a:r>
              <a:rPr lang="en-US" i="1" dirty="0" err="1"/>
              <a:t>muticus</a:t>
            </a:r>
            <a:r>
              <a:rPr lang="en-US" dirty="0"/>
              <a:t>) </a:t>
            </a:r>
            <a:r>
              <a:rPr lang="en-US" dirty="0" smtClean="0"/>
              <a:t>contains </a:t>
            </a:r>
            <a:r>
              <a:rPr lang="en-US" b="1" dirty="0" err="1"/>
              <a:t>hyoscyamine</a:t>
            </a:r>
            <a:r>
              <a:rPr lang="en-US" b="1" dirty="0"/>
              <a:t>, </a:t>
            </a:r>
            <a:r>
              <a:rPr lang="en-US" dirty="0" smtClean="0"/>
              <a:t>and was used for </a:t>
            </a:r>
            <a:r>
              <a:rPr lang="en-US" b="1" dirty="0"/>
              <a:t>suicidal purpose</a:t>
            </a:r>
            <a:r>
              <a:rPr lang="en-US" dirty="0"/>
              <a:t>. About three berries of henbane </a:t>
            </a:r>
            <a:r>
              <a:rPr lang="en-US" dirty="0" smtClean="0"/>
              <a:t>or </a:t>
            </a:r>
            <a:r>
              <a:rPr lang="en-US" dirty="0"/>
              <a:t>deadly nightshade </a:t>
            </a:r>
            <a:r>
              <a:rPr lang="en-US" dirty="0" smtClean="0"/>
              <a:t>(</a:t>
            </a:r>
            <a:r>
              <a:rPr lang="en-US" i="1" dirty="0" smtClean="0"/>
              <a:t>belladonna</a:t>
            </a:r>
            <a:r>
              <a:rPr lang="en-US" dirty="0"/>
              <a:t>) can cause death in infants.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alkaloids </a:t>
            </a:r>
            <a:r>
              <a:rPr lang="en-US" dirty="0" smtClean="0"/>
              <a:t>causes </a:t>
            </a:r>
            <a:r>
              <a:rPr lang="en-US" b="1" dirty="0" smtClean="0"/>
              <a:t>psychotropic </a:t>
            </a:r>
            <a:r>
              <a:rPr lang="en-US" b="1" dirty="0"/>
              <a:t>effects </a:t>
            </a:r>
            <a:r>
              <a:rPr lang="en-US" dirty="0"/>
              <a:t>e.g. </a:t>
            </a:r>
            <a:r>
              <a:rPr lang="en-US" dirty="0" smtClean="0"/>
              <a:t>nicotine </a:t>
            </a:r>
            <a:r>
              <a:rPr lang="en-US" dirty="0"/>
              <a:t>is responsible </a:t>
            </a:r>
            <a:r>
              <a:rPr lang="en-US" dirty="0" smtClean="0"/>
              <a:t>for </a:t>
            </a:r>
            <a:r>
              <a:rPr lang="en-US" dirty="0"/>
              <a:t>the psychological and physical dependence of tobacco.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86" y="110170"/>
            <a:ext cx="10515600" cy="5177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ALKALOID 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PROPERTIES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961"/>
            <a:ext cx="10685443" cy="572838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Contains </a:t>
            </a:r>
            <a:r>
              <a:rPr lang="en-US" dirty="0"/>
              <a:t>nitrogen -usually derived from an amino acid. </a:t>
            </a:r>
          </a:p>
          <a:p>
            <a:pPr algn="just"/>
            <a:r>
              <a:rPr lang="en-US" dirty="0" smtClean="0"/>
              <a:t>Most </a:t>
            </a:r>
            <a:r>
              <a:rPr lang="en-US" dirty="0"/>
              <a:t>alkaloids are crystalline solids. Some are liquids that are </a:t>
            </a:r>
            <a:r>
              <a:rPr lang="en-US" dirty="0" smtClean="0"/>
              <a:t>either volatile (e.g</a:t>
            </a:r>
            <a:r>
              <a:rPr lang="en-US" dirty="0"/>
              <a:t>. Nicotine and </a:t>
            </a:r>
            <a:r>
              <a:rPr lang="en-US" dirty="0" smtClean="0"/>
              <a:t>Coniine) or non-volatile (e.g</a:t>
            </a:r>
            <a:r>
              <a:rPr lang="en-US" dirty="0"/>
              <a:t>. </a:t>
            </a:r>
            <a:r>
              <a:rPr lang="en-US" dirty="0" err="1"/>
              <a:t>Pilocarpine</a:t>
            </a:r>
            <a:r>
              <a:rPr lang="en-US" dirty="0"/>
              <a:t> and </a:t>
            </a:r>
            <a:r>
              <a:rPr lang="en-US" dirty="0" smtClean="0"/>
              <a:t>Hyoscine).</a:t>
            </a:r>
          </a:p>
          <a:p>
            <a:pPr algn="just"/>
            <a:r>
              <a:rPr lang="en-US" dirty="0"/>
              <a:t>Majority of alkaloids are colorless but some are colored e.g. Colchicine and </a:t>
            </a:r>
            <a:r>
              <a:rPr lang="en-US" dirty="0" err="1"/>
              <a:t>Berberine</a:t>
            </a:r>
            <a:r>
              <a:rPr lang="en-US" dirty="0"/>
              <a:t> are </a:t>
            </a:r>
            <a:r>
              <a:rPr lang="en-US" dirty="0" smtClean="0"/>
              <a:t>yellow, </a:t>
            </a:r>
            <a:r>
              <a:rPr lang="en-US" dirty="0" err="1" smtClean="0"/>
              <a:t>Canadine</a:t>
            </a:r>
            <a:r>
              <a:rPr lang="en-US" dirty="0" smtClean="0"/>
              <a:t> is orange.</a:t>
            </a:r>
            <a:endParaRPr lang="en-US" dirty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give a precipitate with heavy metal </a:t>
            </a:r>
            <a:r>
              <a:rPr lang="en-US" dirty="0" smtClean="0"/>
              <a:t>iodides, and have </a:t>
            </a:r>
            <a:r>
              <a:rPr lang="en-US" dirty="0"/>
              <a:t>bitter taste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Caffeine</a:t>
            </a:r>
            <a:r>
              <a:rPr lang="en-US" dirty="0"/>
              <a:t>, a purine derivative, does not precipitate like most </a:t>
            </a:r>
            <a:r>
              <a:rPr lang="en-US" dirty="0" smtClean="0"/>
              <a:t>alkaloids.</a:t>
            </a:r>
          </a:p>
          <a:p>
            <a:r>
              <a:rPr lang="en-US" dirty="0" smtClean="0"/>
              <a:t>Generally</a:t>
            </a:r>
            <a:r>
              <a:rPr lang="en-US" dirty="0"/>
              <a:t>, alkaloidal bases </a:t>
            </a:r>
            <a:r>
              <a:rPr lang="en-US" dirty="0" smtClean="0"/>
              <a:t>are </a:t>
            </a:r>
            <a:r>
              <a:rPr lang="en-US" dirty="0"/>
              <a:t>soluble in organic solvents and insoluble in </a:t>
            </a:r>
            <a:r>
              <a:rPr lang="en-US" dirty="0" smtClean="0"/>
              <a:t>water. </a:t>
            </a:r>
            <a:r>
              <a:rPr lang="en-US" b="1" dirty="0" smtClean="0"/>
              <a:t>Exceptions include; </a:t>
            </a:r>
          </a:p>
          <a:p>
            <a:r>
              <a:rPr lang="en-US" b="1" dirty="0" smtClean="0"/>
              <a:t>Bases </a:t>
            </a:r>
            <a:r>
              <a:rPr lang="en-US" b="1" dirty="0"/>
              <a:t>soluble in </a:t>
            </a:r>
            <a:r>
              <a:rPr lang="en-US" b="1" dirty="0" smtClean="0"/>
              <a:t>water </a:t>
            </a:r>
            <a:r>
              <a:rPr lang="en-US" dirty="0" smtClean="0"/>
              <a:t>e.g. </a:t>
            </a:r>
            <a:r>
              <a:rPr lang="en-US" dirty="0"/>
              <a:t>caffeine, ephedrine, codeine, colchicine, </a:t>
            </a:r>
            <a:r>
              <a:rPr lang="en-US" dirty="0" err="1"/>
              <a:t>pilocarpine</a:t>
            </a:r>
            <a:r>
              <a:rPr lang="en-US" dirty="0"/>
              <a:t> and quaternary ammonium bases. </a:t>
            </a:r>
            <a:endParaRPr lang="en-US" dirty="0" smtClean="0"/>
          </a:p>
          <a:p>
            <a:r>
              <a:rPr lang="en-US" b="1" dirty="0" smtClean="0"/>
              <a:t>Bases </a:t>
            </a:r>
            <a:r>
              <a:rPr lang="en-US" b="1" dirty="0"/>
              <a:t>insoluble or sparingly soluble in </a:t>
            </a:r>
            <a:r>
              <a:rPr lang="en-US" b="1" dirty="0" smtClean="0"/>
              <a:t>organic</a:t>
            </a:r>
            <a:r>
              <a:rPr lang="en-US" dirty="0" smtClean="0"/>
              <a:t> </a:t>
            </a:r>
            <a:r>
              <a:rPr lang="en-US" dirty="0"/>
              <a:t>solvents: Morphine and </a:t>
            </a:r>
            <a:r>
              <a:rPr lang="en-US" dirty="0" err="1"/>
              <a:t>psychotrine</a:t>
            </a:r>
            <a:r>
              <a:rPr lang="en-US" dirty="0"/>
              <a:t> in ether, Theobromine and theophylline in benzene.</a:t>
            </a:r>
          </a:p>
          <a:p>
            <a:r>
              <a:rPr lang="en-US" dirty="0" smtClean="0"/>
              <a:t>Alkaloid salts </a:t>
            </a:r>
            <a:r>
              <a:rPr lang="en-US" dirty="0"/>
              <a:t>are usually soluble in water and, insoluble or sparingly soluble in organic solvents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Exceptions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b="1" dirty="0" smtClean="0"/>
              <a:t>Salts </a:t>
            </a:r>
            <a:r>
              <a:rPr lang="en-US" b="1" dirty="0"/>
              <a:t>insoluble In </a:t>
            </a:r>
            <a:r>
              <a:rPr lang="en-US" b="1" dirty="0" smtClean="0"/>
              <a:t>water</a:t>
            </a:r>
            <a:r>
              <a:rPr lang="en-US" dirty="0" smtClean="0"/>
              <a:t>; </a:t>
            </a:r>
            <a:r>
              <a:rPr lang="en-US" dirty="0"/>
              <a:t>e.g. quinine </a:t>
            </a:r>
            <a:r>
              <a:rPr lang="en-US" dirty="0" err="1" smtClean="0"/>
              <a:t>monosulphate</a:t>
            </a:r>
            <a:r>
              <a:rPr lang="en-US" dirty="0" smtClean="0"/>
              <a:t>; </a:t>
            </a:r>
          </a:p>
          <a:p>
            <a:r>
              <a:rPr lang="en-US" b="1" dirty="0" smtClean="0"/>
              <a:t>Salts </a:t>
            </a:r>
            <a:r>
              <a:rPr lang="en-US" b="1" dirty="0"/>
              <a:t>soluble in organic </a:t>
            </a:r>
            <a:r>
              <a:rPr lang="en-US" b="1" dirty="0" smtClean="0"/>
              <a:t>solvents</a:t>
            </a:r>
            <a:r>
              <a:rPr lang="en-US" dirty="0" smtClean="0"/>
              <a:t>; </a:t>
            </a:r>
            <a:r>
              <a:rPr lang="en-US" dirty="0"/>
              <a:t>e.g. </a:t>
            </a:r>
            <a:r>
              <a:rPr lang="en-US" dirty="0" err="1"/>
              <a:t>Lobeline</a:t>
            </a:r>
            <a:r>
              <a:rPr lang="en-US" dirty="0"/>
              <a:t> hydrochlorides </a:t>
            </a:r>
            <a:r>
              <a:rPr lang="en-US" dirty="0" smtClean="0"/>
              <a:t>is soluble </a:t>
            </a:r>
            <a:r>
              <a:rPr lang="en-US" dirty="0"/>
              <a:t>in chloroform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90" y="176270"/>
            <a:ext cx="10515600" cy="55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113"/>
            <a:ext cx="10515600" cy="5449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addition to carbon, hydrogen and nitrogen, most alkaloids contain oxygen in their molecules. </a:t>
            </a:r>
          </a:p>
          <a:p>
            <a:pPr algn="just"/>
            <a:r>
              <a:rPr lang="en-US" dirty="0" smtClean="0"/>
              <a:t>Few </a:t>
            </a:r>
            <a:r>
              <a:rPr lang="en-US" dirty="0"/>
              <a:t>alkaloids are oxygen-free such as nicotine and coniine. </a:t>
            </a:r>
            <a:endParaRPr lang="en-US" dirty="0" smtClean="0"/>
          </a:p>
          <a:p>
            <a:pPr algn="just"/>
            <a:r>
              <a:rPr lang="en-US" dirty="0" smtClean="0"/>
              <a:t>Salt formation; </a:t>
            </a:r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their basic character, </a:t>
            </a:r>
            <a:r>
              <a:rPr lang="en-US" dirty="0" smtClean="0"/>
              <a:t>alkaloid make salts</a:t>
            </a:r>
            <a:r>
              <a:rPr lang="en-US" dirty="0"/>
              <a:t> with acids</a:t>
            </a:r>
            <a:r>
              <a:rPr lang="en-US" dirty="0" smtClean="0"/>
              <a:t>. Strong </a:t>
            </a:r>
            <a:r>
              <a:rPr lang="en-US" dirty="0"/>
              <a:t>bases form salts with very weak acids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Weak </a:t>
            </a:r>
            <a:r>
              <a:rPr lang="en-US" dirty="0"/>
              <a:t>bases require stronger acids. </a:t>
            </a:r>
          </a:p>
          <a:p>
            <a:pPr algn="just"/>
            <a:r>
              <a:rPr lang="en-US" dirty="0" smtClean="0"/>
              <a:t>Dibasic </a:t>
            </a:r>
            <a:r>
              <a:rPr lang="en-US" dirty="0"/>
              <a:t>alkaloids may form two series of salts. </a:t>
            </a:r>
          </a:p>
          <a:p>
            <a:pPr algn="just"/>
            <a:r>
              <a:rPr lang="en-US" dirty="0" smtClean="0"/>
              <a:t>Very </a:t>
            </a:r>
            <a:r>
              <a:rPr lang="en-US" dirty="0"/>
              <a:t>weak bases form unstable salts, e.g. </a:t>
            </a:r>
            <a:r>
              <a:rPr lang="en-US" dirty="0" err="1"/>
              <a:t>P</a:t>
            </a:r>
            <a:r>
              <a:rPr lang="en-US" dirty="0" err="1" smtClean="0"/>
              <a:t>iperine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dirty="0" err="1" smtClean="0"/>
              <a:t>apaverine</a:t>
            </a:r>
            <a:r>
              <a:rPr lang="en-US" dirty="0"/>
              <a:t>, </a:t>
            </a:r>
            <a:r>
              <a:rPr lang="en-US" dirty="0" err="1"/>
              <a:t>N</a:t>
            </a:r>
            <a:r>
              <a:rPr lang="en-US" dirty="0" err="1" smtClean="0"/>
              <a:t>arcotine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Caffeine.</a:t>
            </a:r>
          </a:p>
          <a:p>
            <a:pPr algn="just"/>
            <a:r>
              <a:rPr lang="en-US" dirty="0" smtClean="0"/>
              <a:t>Amphoteric </a:t>
            </a:r>
            <a:r>
              <a:rPr lang="en-US" dirty="0"/>
              <a:t>alkaloids (e.g. containing phenolic or carboxylic groups) can form salts with both acids and alkalis. </a:t>
            </a:r>
          </a:p>
          <a:p>
            <a:pPr algn="just"/>
            <a:r>
              <a:rPr lang="en-US" dirty="0" smtClean="0"/>
              <a:t>Alkaloids </a:t>
            </a:r>
            <a:r>
              <a:rPr lang="en-US" dirty="0"/>
              <a:t>showing acidic characters do not form salts with acids e.g. </a:t>
            </a:r>
            <a:r>
              <a:rPr lang="en-US" dirty="0" err="1"/>
              <a:t>R</a:t>
            </a:r>
            <a:r>
              <a:rPr lang="en-US" dirty="0" err="1" smtClean="0"/>
              <a:t>icinine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99153"/>
            <a:ext cx="9627824" cy="52881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FOR DETECTION AND IDENTIFICATION OF ALKALOIDS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11535"/>
              </p:ext>
            </p:extLst>
          </p:nvPr>
        </p:nvGraphicFramePr>
        <p:xfrm>
          <a:off x="716097" y="782638"/>
          <a:ext cx="10637703" cy="501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901"/>
                <a:gridCol w="3545901"/>
                <a:gridCol w="3545901"/>
              </a:tblGrid>
              <a:tr h="77478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Reagent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Composition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Observed </a:t>
                      </a:r>
                      <a:r>
                        <a:rPr lang="en-US" sz="2000" b="1" dirty="0" err="1" smtClean="0"/>
                        <a:t>colour</a:t>
                      </a:r>
                      <a:r>
                        <a:rPr lang="en-US" sz="2000" b="1" dirty="0" smtClean="0"/>
                        <a:t> of precipitate</a:t>
                      </a:r>
                      <a:endParaRPr lang="en-US" sz="2000" b="1" dirty="0"/>
                    </a:p>
                  </a:txBody>
                  <a:tcPr/>
                </a:tc>
              </a:tr>
              <a:tr h="11383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Meyer’s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Potassium-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mercuric iodide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Creamy white (positive with most alkaloids except caffeine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and dilute ephedrine)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47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Wagner’s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Iodine in potassium iodide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Reddish brown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7747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Hager’s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Saturated solution of picric acid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Yellow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7478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Dragendorff’s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Potassium bismuth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iodide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Orange-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reddish brown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747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Merme’s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Potassium cadmium iodide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 precipitate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2B89-C804-46DB-8632-5432FF356F4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Nitrogenous Compounds - Alkaloids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BCC4-A70A-44F0-A6ED-CBDA065B5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15780</TotalTime>
  <Words>2973</Words>
  <Application>Microsoft Office PowerPoint</Application>
  <PresentationFormat>Widescreen</PresentationFormat>
  <Paragraphs>432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HelveticaNeue-Light</vt:lpstr>
      <vt:lpstr>Times New Roman</vt:lpstr>
      <vt:lpstr>Office Theme</vt:lpstr>
      <vt:lpstr>Review of Nitrogenous Natural products</vt:lpstr>
      <vt:lpstr>Nitrogenous compounds</vt:lpstr>
      <vt:lpstr>Nomenclature</vt:lpstr>
      <vt:lpstr>Importance of Alkaloids</vt:lpstr>
      <vt:lpstr>Functions of alkaloids</vt:lpstr>
      <vt:lpstr>Some extremely poisonous alkaloids</vt:lpstr>
      <vt:lpstr>ALKALOID PHYSICAL PROPERTIES</vt:lpstr>
      <vt:lpstr>Chemical properties</vt:lpstr>
      <vt:lpstr>TEST FOR DETECTION AND IDENTIFICATION OF ALKALOIDS</vt:lpstr>
      <vt:lpstr>PowerPoint Presentation</vt:lpstr>
      <vt:lpstr>INDOLE ALKALOID  </vt:lpstr>
      <vt:lpstr>Rauwolfia</vt:lpstr>
      <vt:lpstr>PowerPoint Presentation</vt:lpstr>
      <vt:lpstr>Catharanthus (Vinca)</vt:lpstr>
      <vt:lpstr>Some Indole Alkaloids in Catharanthus roseus </vt:lpstr>
      <vt:lpstr> Nux vomica </vt:lpstr>
      <vt:lpstr>PowerPoint Presentation</vt:lpstr>
      <vt:lpstr>Physostigma venenosum (Calabar bean)</vt:lpstr>
      <vt:lpstr>Ergot alkaloids</vt:lpstr>
      <vt:lpstr>PowerPoint Presentation</vt:lpstr>
      <vt:lpstr>Tropane Alkaloids</vt:lpstr>
      <vt:lpstr>BELLADONNA</vt:lpstr>
      <vt:lpstr>DATURA</vt:lpstr>
      <vt:lpstr>Hyoscyamus niger</vt:lpstr>
      <vt:lpstr>COCA LEAVES</vt:lpstr>
      <vt:lpstr>PowerPoint Presentation</vt:lpstr>
      <vt:lpstr>Isoquinoline Alkaloid</vt:lpstr>
      <vt:lpstr>Opium </vt:lpstr>
      <vt:lpstr>USES</vt:lpstr>
      <vt:lpstr>PowerPoint Presentation</vt:lpstr>
      <vt:lpstr>Ipecacuanha</vt:lpstr>
      <vt:lpstr>PowerPoint Presentation</vt:lpstr>
      <vt:lpstr>Curare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Nitrogenous Natural products</dc:title>
  <dc:creator>Arowona</dc:creator>
  <cp:lastModifiedBy>Arowona</cp:lastModifiedBy>
  <cp:revision>154</cp:revision>
  <dcterms:created xsi:type="dcterms:W3CDTF">2021-09-21T11:40:17Z</dcterms:created>
  <dcterms:modified xsi:type="dcterms:W3CDTF">2021-10-08T07:58:56Z</dcterms:modified>
</cp:coreProperties>
</file>