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81" r:id="rId10"/>
    <p:sldId id="282" r:id="rId11"/>
    <p:sldId id="283" r:id="rId12"/>
    <p:sldId id="284" r:id="rId13"/>
    <p:sldId id="285" r:id="rId14"/>
    <p:sldId id="286" r:id="rId15"/>
    <p:sldId id="265" r:id="rId16"/>
    <p:sldId id="266" r:id="rId17"/>
    <p:sldId id="267" r:id="rId18"/>
    <p:sldId id="276" r:id="rId19"/>
    <p:sldId id="268" r:id="rId20"/>
    <p:sldId id="269" r:id="rId21"/>
    <p:sldId id="270" r:id="rId22"/>
    <p:sldId id="271" r:id="rId23"/>
    <p:sldId id="272" r:id="rId24"/>
    <p:sldId id="273" r:id="rId25"/>
    <p:sldId id="274" r:id="rId26"/>
    <p:sldId id="275" r:id="rId27"/>
    <p:sldId id="277" r:id="rId28"/>
    <p:sldId id="278" r:id="rId29"/>
    <p:sldId id="279"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4660"/>
  </p:normalViewPr>
  <p:slideViewPr>
    <p:cSldViewPr snapToGrid="0">
      <p:cViewPr varScale="1">
        <p:scale>
          <a:sx n="86" d="100"/>
          <a:sy n="86" d="100"/>
        </p:scale>
        <p:origin x="7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5D03-32F7-464F-BD10-E38781FF6930}"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B84CC-3339-44AF-AD95-8B4082E7E850}" type="slidenum">
              <a:rPr lang="en-US" smtClean="0"/>
              <a:t>‹#›</a:t>
            </a:fld>
            <a:endParaRPr lang="en-US"/>
          </a:p>
        </p:txBody>
      </p:sp>
    </p:spTree>
    <p:extLst>
      <p:ext uri="{BB962C8B-B14F-4D97-AF65-F5344CB8AC3E}">
        <p14:creationId xmlns:p14="http://schemas.microsoft.com/office/powerpoint/2010/main" val="37100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BB84CC-3339-44AF-AD95-8B4082E7E850}" type="slidenum">
              <a:rPr lang="en-US" smtClean="0"/>
              <a:t>25</a:t>
            </a:fld>
            <a:endParaRPr lang="en-US"/>
          </a:p>
        </p:txBody>
      </p:sp>
    </p:spTree>
    <p:extLst>
      <p:ext uri="{BB962C8B-B14F-4D97-AF65-F5344CB8AC3E}">
        <p14:creationId xmlns:p14="http://schemas.microsoft.com/office/powerpoint/2010/main" val="50442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600053-058C-4257-9566-D6E445B7228B}"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214204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774B7-F163-472F-97A2-14D59670E104}"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359553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4A875B-5F04-4F25-83AA-6C6554A8AF2A}"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209822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DD46E-E061-417B-B6DF-EF4ABBC09F5A}"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429016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95FB3-204A-43E7-9B91-40DD687A2FA9}"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133038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A6E14-DB7A-487D-9CE9-6D2A1FAA116D}" type="datetime1">
              <a:rPr lang="en-US" smtClean="0"/>
              <a:t>10/14/2021</a:t>
            </a:fld>
            <a:endParaRPr lang="en-US"/>
          </a:p>
        </p:txBody>
      </p:sp>
      <p:sp>
        <p:nvSpPr>
          <p:cNvPr id="6" name="Footer Placeholder 5"/>
          <p:cNvSpPr>
            <a:spLocks noGrp="1"/>
          </p:cNvSpPr>
          <p:nvPr>
            <p:ph type="ftr" sz="quarter" idx="11"/>
          </p:nvPr>
        </p:nvSpPr>
        <p:spPr/>
        <p:txBody>
          <a:bodyPr/>
          <a:lstStyle/>
          <a:p>
            <a:r>
              <a:rPr lang="en-US" smtClean="0"/>
              <a:t>PCG 302 _ RESINS, LIPIDS AND BASALMS</a:t>
            </a:r>
            <a:endParaRPr lang="en-US"/>
          </a:p>
        </p:txBody>
      </p:sp>
      <p:sp>
        <p:nvSpPr>
          <p:cNvPr id="7" name="Slide Number Placeholder 6"/>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120968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B6DC80-402D-49F3-A3C5-C29EDD13B319}" type="datetime1">
              <a:rPr lang="en-US" smtClean="0"/>
              <a:t>10/14/2021</a:t>
            </a:fld>
            <a:endParaRPr lang="en-US"/>
          </a:p>
        </p:txBody>
      </p:sp>
      <p:sp>
        <p:nvSpPr>
          <p:cNvPr id="8" name="Footer Placeholder 7"/>
          <p:cNvSpPr>
            <a:spLocks noGrp="1"/>
          </p:cNvSpPr>
          <p:nvPr>
            <p:ph type="ftr" sz="quarter" idx="11"/>
          </p:nvPr>
        </p:nvSpPr>
        <p:spPr/>
        <p:txBody>
          <a:bodyPr/>
          <a:lstStyle/>
          <a:p>
            <a:r>
              <a:rPr lang="en-US" smtClean="0"/>
              <a:t>PCG 302 _ RESINS, LIPIDS AND BASALMS</a:t>
            </a:r>
            <a:endParaRPr lang="en-US"/>
          </a:p>
        </p:txBody>
      </p:sp>
      <p:sp>
        <p:nvSpPr>
          <p:cNvPr id="9" name="Slide Number Placeholder 8"/>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407256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C67A2D-DD50-4025-8F95-0AFCCD57D463}" type="datetime1">
              <a:rPr lang="en-US" smtClean="0"/>
              <a:t>10/14/2021</a:t>
            </a:fld>
            <a:endParaRPr lang="en-US"/>
          </a:p>
        </p:txBody>
      </p:sp>
      <p:sp>
        <p:nvSpPr>
          <p:cNvPr id="4" name="Footer Placeholder 3"/>
          <p:cNvSpPr>
            <a:spLocks noGrp="1"/>
          </p:cNvSpPr>
          <p:nvPr>
            <p:ph type="ftr" sz="quarter" idx="11"/>
          </p:nvPr>
        </p:nvSpPr>
        <p:spPr/>
        <p:txBody>
          <a:bodyPr/>
          <a:lstStyle/>
          <a:p>
            <a:r>
              <a:rPr lang="en-US" smtClean="0"/>
              <a:t>PCG 302 _ RESINS, LIPIDS AND BASALMS</a:t>
            </a:r>
            <a:endParaRPr lang="en-US"/>
          </a:p>
        </p:txBody>
      </p:sp>
      <p:sp>
        <p:nvSpPr>
          <p:cNvPr id="5" name="Slide Number Placeholder 4"/>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300728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00926-ED6A-4A0D-887A-D80ED9A88138}" type="datetime1">
              <a:rPr lang="en-US" smtClean="0"/>
              <a:t>10/14/2021</a:t>
            </a:fld>
            <a:endParaRPr lang="en-US"/>
          </a:p>
        </p:txBody>
      </p:sp>
      <p:sp>
        <p:nvSpPr>
          <p:cNvPr id="3" name="Footer Placeholder 2"/>
          <p:cNvSpPr>
            <a:spLocks noGrp="1"/>
          </p:cNvSpPr>
          <p:nvPr>
            <p:ph type="ftr" sz="quarter" idx="11"/>
          </p:nvPr>
        </p:nvSpPr>
        <p:spPr/>
        <p:txBody>
          <a:bodyPr/>
          <a:lstStyle/>
          <a:p>
            <a:r>
              <a:rPr lang="en-US" smtClean="0"/>
              <a:t>PCG 302 _ RESINS, LIPIDS AND BASALMS</a:t>
            </a:r>
            <a:endParaRPr lang="en-US"/>
          </a:p>
        </p:txBody>
      </p:sp>
      <p:sp>
        <p:nvSpPr>
          <p:cNvPr id="4" name="Slide Number Placeholder 3"/>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22797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46FD92-6D55-4A27-9B88-46193AAA02D6}" type="datetime1">
              <a:rPr lang="en-US" smtClean="0"/>
              <a:t>10/14/2021</a:t>
            </a:fld>
            <a:endParaRPr lang="en-US"/>
          </a:p>
        </p:txBody>
      </p:sp>
      <p:sp>
        <p:nvSpPr>
          <p:cNvPr id="6" name="Footer Placeholder 5"/>
          <p:cNvSpPr>
            <a:spLocks noGrp="1"/>
          </p:cNvSpPr>
          <p:nvPr>
            <p:ph type="ftr" sz="quarter" idx="11"/>
          </p:nvPr>
        </p:nvSpPr>
        <p:spPr/>
        <p:txBody>
          <a:bodyPr/>
          <a:lstStyle/>
          <a:p>
            <a:r>
              <a:rPr lang="en-US" smtClean="0"/>
              <a:t>PCG 302 _ RESINS, LIPIDS AND BASALMS</a:t>
            </a:r>
            <a:endParaRPr lang="en-US"/>
          </a:p>
        </p:txBody>
      </p:sp>
      <p:sp>
        <p:nvSpPr>
          <p:cNvPr id="7" name="Slide Number Placeholder 6"/>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186739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0EFC5-9DD8-4203-97F7-29CDE8CDD284}" type="datetime1">
              <a:rPr lang="en-US" smtClean="0"/>
              <a:t>10/14/2021</a:t>
            </a:fld>
            <a:endParaRPr lang="en-US"/>
          </a:p>
        </p:txBody>
      </p:sp>
      <p:sp>
        <p:nvSpPr>
          <p:cNvPr id="6" name="Footer Placeholder 5"/>
          <p:cNvSpPr>
            <a:spLocks noGrp="1"/>
          </p:cNvSpPr>
          <p:nvPr>
            <p:ph type="ftr" sz="quarter" idx="11"/>
          </p:nvPr>
        </p:nvSpPr>
        <p:spPr/>
        <p:txBody>
          <a:bodyPr/>
          <a:lstStyle/>
          <a:p>
            <a:r>
              <a:rPr lang="en-US" smtClean="0"/>
              <a:t>PCG 302 _ RESINS, LIPIDS AND BASALMS</a:t>
            </a:r>
            <a:endParaRPr lang="en-US"/>
          </a:p>
        </p:txBody>
      </p:sp>
      <p:sp>
        <p:nvSpPr>
          <p:cNvPr id="7" name="Slide Number Placeholder 6"/>
          <p:cNvSpPr>
            <a:spLocks noGrp="1"/>
          </p:cNvSpPr>
          <p:nvPr>
            <p:ph type="sldNum" sz="quarter" idx="12"/>
          </p:nvPr>
        </p:nvSpPr>
        <p:spPr/>
        <p:txBody>
          <a:bodyPr/>
          <a:lstStyle/>
          <a:p>
            <a:fld id="{BEAF20A2-94AA-494E-91C2-B85EA163EC7C}" type="slidenum">
              <a:rPr lang="en-US" smtClean="0"/>
              <a:t>‹#›</a:t>
            </a:fld>
            <a:endParaRPr lang="en-US"/>
          </a:p>
        </p:txBody>
      </p:sp>
    </p:spTree>
    <p:extLst>
      <p:ext uri="{BB962C8B-B14F-4D97-AF65-F5344CB8AC3E}">
        <p14:creationId xmlns:p14="http://schemas.microsoft.com/office/powerpoint/2010/main" val="327836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ED011-527B-41D6-ABFC-D73DBAF67BEE}" type="datetime1">
              <a:rPr lang="en-US" smtClean="0"/>
              <a:t>10/14/2021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PCG 302 _ RESINS, LIPIDS AND BASALMS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F20A2-94AA-494E-91C2-B85EA163EC7C}" type="slidenum">
              <a:rPr lang="en-US" smtClean="0"/>
              <a:t>‹#›</a:t>
            </a:fld>
            <a:endParaRPr lang="en-US"/>
          </a:p>
        </p:txBody>
      </p:sp>
    </p:spTree>
    <p:extLst>
      <p:ext uri="{BB962C8B-B14F-4D97-AF65-F5344CB8AC3E}">
        <p14:creationId xmlns:p14="http://schemas.microsoft.com/office/powerpoint/2010/main" val="402901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age.slidesharecdn.com/resins-130609075018-phpapp02/95/resins-75-638.jpg?cb=148464700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755"/>
            <a:ext cx="10515600" cy="582326"/>
          </a:xfrm>
        </p:spPr>
        <p:txBody>
          <a:bodyPr>
            <a:normAutofit fontScale="90000"/>
          </a:bodyPr>
          <a:lstStyle/>
          <a:p>
            <a:r>
              <a:rPr lang="en-US" b="1" dirty="0" smtClean="0">
                <a:effectLst>
                  <a:outerShdw blurRad="38100" dist="38100" dir="2700000" algn="tl">
                    <a:srgbClr val="000000">
                      <a:alpha val="43137"/>
                    </a:srgbClr>
                  </a:outerShdw>
                </a:effectLst>
              </a:rPr>
              <a:t>Lipids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705082"/>
            <a:ext cx="11082051" cy="5471882"/>
          </a:xfrm>
        </p:spPr>
        <p:txBody>
          <a:bodyPr/>
          <a:lstStyle/>
          <a:p>
            <a:pPr algn="just"/>
            <a:r>
              <a:rPr lang="en-US" dirty="0"/>
              <a:t>Lipids are </a:t>
            </a:r>
            <a:r>
              <a:rPr lang="en-US" dirty="0" smtClean="0"/>
              <a:t>large </a:t>
            </a:r>
            <a:r>
              <a:rPr lang="en-US" dirty="0"/>
              <a:t>and diverse group of naturally occurring (animal or plant origin) organic </a:t>
            </a:r>
            <a:r>
              <a:rPr lang="en-US" dirty="0" smtClean="0"/>
              <a:t>compounds, </a:t>
            </a:r>
            <a:r>
              <a:rPr lang="en-US" dirty="0"/>
              <a:t>soluble in organic solvents (e</a:t>
            </a:r>
            <a:r>
              <a:rPr lang="en-US" dirty="0" smtClean="0"/>
              <a:t>. g. ether</a:t>
            </a:r>
            <a:r>
              <a:rPr lang="en-US" dirty="0"/>
              <a:t>, chloroform, acetone, and benzene) and are generally insoluble in water, and comprise of fixed oils, fats and </a:t>
            </a:r>
            <a:r>
              <a:rPr lang="en-US" dirty="0" smtClean="0"/>
              <a:t>waxes.</a:t>
            </a:r>
          </a:p>
          <a:p>
            <a:pPr algn="just"/>
            <a:r>
              <a:rPr lang="en-US" dirty="0" smtClean="0"/>
              <a:t>The </a:t>
            </a:r>
            <a:r>
              <a:rPr lang="en-US" dirty="0"/>
              <a:t>basic function of oils and fats is storage of energy, apart from their several uses in medicine and </a:t>
            </a:r>
            <a:r>
              <a:rPr lang="en-US" dirty="0" smtClean="0"/>
              <a:t>industries.</a:t>
            </a:r>
          </a:p>
          <a:p>
            <a:pPr algn="just"/>
            <a:r>
              <a:rPr lang="en-US" dirty="0" smtClean="0"/>
              <a:t>They </a:t>
            </a:r>
            <a:r>
              <a:rPr lang="en-US" dirty="0"/>
              <a:t>are obtained by expression or extraction methods. </a:t>
            </a:r>
            <a:endParaRPr lang="en-US" dirty="0" smtClean="0"/>
          </a:p>
          <a:p>
            <a:pPr algn="just"/>
            <a:r>
              <a:rPr lang="en-US" dirty="0" smtClean="0"/>
              <a:t>Tests such as acid </a:t>
            </a:r>
            <a:r>
              <a:rPr lang="en-US" dirty="0"/>
              <a:t>value, saponification value, iodine value, solubility in various solvents, and specific gravity are considered for determining their purity and identity</a:t>
            </a:r>
            <a:r>
              <a:rPr lang="en-US" dirty="0" smtClean="0"/>
              <a:t>.</a:t>
            </a:r>
          </a:p>
          <a:p>
            <a:pPr algn="just"/>
            <a:r>
              <a:rPr lang="en-US" dirty="0" smtClean="0"/>
              <a:t>Some crude drugs containing lipids are </a:t>
            </a:r>
            <a:r>
              <a:rPr lang="en-US" i="1" dirty="0" err="1" smtClean="0"/>
              <a:t>Apis</a:t>
            </a:r>
            <a:r>
              <a:rPr lang="en-US" i="1" dirty="0" smtClean="0"/>
              <a:t> </a:t>
            </a:r>
            <a:r>
              <a:rPr lang="en-US" i="1" dirty="0" err="1" smtClean="0"/>
              <a:t>mellifeca</a:t>
            </a:r>
            <a:r>
              <a:rPr lang="en-US" dirty="0" smtClean="0"/>
              <a:t>, </a:t>
            </a:r>
            <a:r>
              <a:rPr lang="en-US" i="1" dirty="0" err="1" smtClean="0"/>
              <a:t>Ricinus</a:t>
            </a:r>
            <a:r>
              <a:rPr lang="en-US" i="1" dirty="0" smtClean="0"/>
              <a:t> </a:t>
            </a:r>
            <a:r>
              <a:rPr lang="en-US" i="1" dirty="0" err="1" smtClean="0"/>
              <a:t>communis</a:t>
            </a:r>
            <a:r>
              <a:rPr lang="en-US" i="1" dirty="0" smtClean="0"/>
              <a:t>, </a:t>
            </a:r>
            <a:r>
              <a:rPr lang="en-US" i="1" dirty="0" err="1" smtClean="0"/>
              <a:t>Arachis</a:t>
            </a:r>
            <a:r>
              <a:rPr lang="en-US" i="1" dirty="0" smtClean="0"/>
              <a:t> </a:t>
            </a:r>
            <a:r>
              <a:rPr lang="en-US" i="1" dirty="0" err="1" smtClean="0"/>
              <a:t>hypogaea</a:t>
            </a:r>
            <a:r>
              <a:rPr lang="en-US" i="1" dirty="0"/>
              <a:t> </a:t>
            </a:r>
            <a:r>
              <a:rPr lang="en-US" dirty="0" smtClean="0"/>
              <a:t>among others. </a:t>
            </a:r>
            <a:endParaRPr lang="en-US" dirty="0"/>
          </a:p>
        </p:txBody>
      </p:sp>
      <p:sp>
        <p:nvSpPr>
          <p:cNvPr id="4" name="Date Placeholder 3"/>
          <p:cNvSpPr>
            <a:spLocks noGrp="1"/>
          </p:cNvSpPr>
          <p:nvPr>
            <p:ph type="dt" sz="half" idx="10"/>
          </p:nvPr>
        </p:nvSpPr>
        <p:spPr/>
        <p:txBody>
          <a:bodyPr/>
          <a:lstStyle/>
          <a:p>
            <a:fld id="{15504E75-BE9D-4B69-BA0C-E4DC1F303B57}"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a:t>
            </a:fld>
            <a:endParaRPr lang="en-US"/>
          </a:p>
        </p:txBody>
      </p:sp>
    </p:spTree>
    <p:extLst>
      <p:ext uri="{BB962C8B-B14F-4D97-AF65-F5344CB8AC3E}">
        <p14:creationId xmlns:p14="http://schemas.microsoft.com/office/powerpoint/2010/main" val="3766874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590"/>
            <a:ext cx="10515600" cy="5970760"/>
          </a:xfrm>
        </p:spPr>
        <p:txBody>
          <a:bodyPr>
            <a:normAutofit fontScale="92500" lnSpcReduction="20000"/>
          </a:bodyPr>
          <a:lstStyle/>
          <a:p>
            <a:r>
              <a:rPr lang="en-US" b="1" dirty="0"/>
              <a:t>Description: </a:t>
            </a:r>
            <a:r>
              <a:rPr lang="en-US" dirty="0"/>
              <a:t>Cocoa butter is yellowish-white solid and brittle below 25 </a:t>
            </a:r>
            <a:r>
              <a:rPr lang="en-US" baseline="30000" dirty="0" err="1"/>
              <a:t>o</a:t>
            </a:r>
            <a:r>
              <a:rPr lang="en-US" dirty="0" err="1"/>
              <a:t>C.</a:t>
            </a:r>
            <a:r>
              <a:rPr lang="en-US" dirty="0"/>
              <a:t> It has pleasant chocolate </a:t>
            </a:r>
            <a:r>
              <a:rPr lang="en-US" dirty="0" err="1"/>
              <a:t>odour</a:t>
            </a:r>
            <a:r>
              <a:rPr lang="en-US" dirty="0"/>
              <a:t> and taste. It is insoluble in water, but soluble in ether, chloroform, benzene and petroleum ether. </a:t>
            </a:r>
            <a:endParaRPr lang="en-US" b="1" dirty="0" smtClean="0"/>
          </a:p>
          <a:p>
            <a:r>
              <a:rPr lang="en-US" b="1" dirty="0" smtClean="0"/>
              <a:t>Standards </a:t>
            </a:r>
          </a:p>
          <a:p>
            <a:r>
              <a:rPr lang="en-US" dirty="0" smtClean="0"/>
              <a:t>Specific </a:t>
            </a:r>
            <a:r>
              <a:rPr lang="en-US" dirty="0"/>
              <a:t>gravity - 0.858 - 0.864 </a:t>
            </a:r>
            <a:endParaRPr lang="en-US" dirty="0" smtClean="0"/>
          </a:p>
          <a:p>
            <a:r>
              <a:rPr lang="en-US" dirty="0" smtClean="0"/>
              <a:t>Melting </a:t>
            </a:r>
            <a:r>
              <a:rPr lang="en-US" dirty="0"/>
              <a:t>point - 30 - 35 </a:t>
            </a:r>
            <a:r>
              <a:rPr lang="en-US" baseline="30000" dirty="0" err="1" smtClean="0"/>
              <a:t>o</a:t>
            </a:r>
            <a:r>
              <a:rPr lang="en-US" dirty="0" err="1" smtClean="0"/>
              <a:t>C</a:t>
            </a:r>
            <a:r>
              <a:rPr lang="en-US" dirty="0" smtClean="0"/>
              <a:t> </a:t>
            </a:r>
          </a:p>
          <a:p>
            <a:r>
              <a:rPr lang="en-US" dirty="0" smtClean="0"/>
              <a:t>Refractive </a:t>
            </a:r>
            <a:r>
              <a:rPr lang="en-US" dirty="0"/>
              <a:t>index - 1.4637 - 1.4578 </a:t>
            </a:r>
            <a:endParaRPr lang="en-US" dirty="0" smtClean="0"/>
          </a:p>
          <a:p>
            <a:r>
              <a:rPr lang="en-US" dirty="0" smtClean="0"/>
              <a:t>Sap</a:t>
            </a:r>
            <a:r>
              <a:rPr lang="en-US" dirty="0"/>
              <a:t>. value - 188 - 195 </a:t>
            </a:r>
            <a:endParaRPr lang="en-US" dirty="0" smtClean="0"/>
          </a:p>
          <a:p>
            <a:r>
              <a:rPr lang="en-US" dirty="0" smtClean="0"/>
              <a:t>Iodine </a:t>
            </a:r>
            <a:r>
              <a:rPr lang="en-US" dirty="0"/>
              <a:t>value - 35 - 40 </a:t>
            </a:r>
            <a:endParaRPr lang="en-US" dirty="0" smtClean="0"/>
          </a:p>
          <a:p>
            <a:r>
              <a:rPr lang="en-US" b="1" dirty="0" smtClean="0"/>
              <a:t>Chemical Constituents</a:t>
            </a:r>
            <a:r>
              <a:rPr lang="en-US" dirty="0" smtClean="0"/>
              <a:t>: </a:t>
            </a:r>
            <a:r>
              <a:rPr lang="en-US" dirty="0"/>
              <a:t>It consists of glycerides of stearic (34%), </a:t>
            </a:r>
            <a:r>
              <a:rPr lang="en-US" dirty="0" err="1"/>
              <a:t>palmitic</a:t>
            </a:r>
            <a:r>
              <a:rPr lang="en-US" dirty="0"/>
              <a:t> (25%), oleic (37%) acids and small amount of </a:t>
            </a:r>
            <a:r>
              <a:rPr lang="en-US" dirty="0" err="1"/>
              <a:t>arachidic</a:t>
            </a:r>
            <a:r>
              <a:rPr lang="en-US" dirty="0"/>
              <a:t> and linoleic acids. The non-greasiness of product is due to its glyceride structure</a:t>
            </a:r>
            <a:r>
              <a:rPr lang="en-US" dirty="0" smtClean="0"/>
              <a:t>.</a:t>
            </a:r>
          </a:p>
          <a:p>
            <a:r>
              <a:rPr lang="en-US" b="1" dirty="0" smtClean="0"/>
              <a:t>Substitute: </a:t>
            </a:r>
            <a:r>
              <a:rPr lang="en-US" dirty="0"/>
              <a:t>Mango kernel oil, which is a solid fat at room temperature and has a melting point of 35 </a:t>
            </a:r>
            <a:r>
              <a:rPr lang="en-US" baseline="30000" dirty="0" err="1" smtClean="0"/>
              <a:t>o</a:t>
            </a:r>
            <a:r>
              <a:rPr lang="en-US" dirty="0" err="1" smtClean="0"/>
              <a:t>C.</a:t>
            </a:r>
            <a:endParaRPr lang="en-US" dirty="0" smtClean="0"/>
          </a:p>
          <a:p>
            <a:r>
              <a:rPr lang="en-US" b="1" dirty="0" smtClean="0"/>
              <a:t>Uses: </a:t>
            </a:r>
            <a:r>
              <a:rPr lang="en-US" dirty="0"/>
              <a:t>It is used as a base for suppositories and ointments, manufacture of creams and toilet soaps. </a:t>
            </a:r>
          </a:p>
          <a:p>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10</a:t>
            </a:fld>
            <a:endParaRPr lang="en-US"/>
          </a:p>
        </p:txBody>
      </p:sp>
    </p:spTree>
    <p:extLst>
      <p:ext uri="{BB962C8B-B14F-4D97-AF65-F5344CB8AC3E}">
        <p14:creationId xmlns:p14="http://schemas.microsoft.com/office/powerpoint/2010/main" val="2603413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703"/>
            <a:ext cx="10515600" cy="472157"/>
          </a:xfrm>
        </p:spPr>
        <p:txBody>
          <a:bodyPr>
            <a:normAutofit fontScale="90000"/>
          </a:bodyPr>
          <a:lstStyle/>
          <a:p>
            <a:r>
              <a:rPr lang="en-US" b="1" dirty="0" err="1">
                <a:effectLst>
                  <a:outerShdw blurRad="38100" dist="38100" dir="2700000" algn="tl">
                    <a:srgbClr val="000000">
                      <a:alpha val="43137"/>
                    </a:srgbClr>
                  </a:outerShdw>
                </a:effectLst>
              </a:rPr>
              <a:t>Shea</a:t>
            </a:r>
            <a:r>
              <a:rPr lang="en-US" b="1" dirty="0">
                <a:effectLst>
                  <a:outerShdw blurRad="38100" dist="38100" dir="2700000" algn="tl">
                    <a:srgbClr val="000000">
                      <a:alpha val="43137"/>
                    </a:srgbClr>
                  </a:outerShdw>
                </a:effectLst>
              </a:rPr>
              <a:t> Butter</a:t>
            </a:r>
          </a:p>
        </p:txBody>
      </p:sp>
      <p:sp>
        <p:nvSpPr>
          <p:cNvPr id="3" name="Content Placeholder 2"/>
          <p:cNvSpPr>
            <a:spLocks noGrp="1"/>
          </p:cNvSpPr>
          <p:nvPr>
            <p:ph idx="1"/>
          </p:nvPr>
        </p:nvSpPr>
        <p:spPr>
          <a:xfrm>
            <a:off x="838200" y="561860"/>
            <a:ext cx="10971882" cy="5615103"/>
          </a:xfrm>
        </p:spPr>
        <p:txBody>
          <a:bodyPr>
            <a:normAutofit fontScale="85000" lnSpcReduction="20000"/>
          </a:bodyPr>
          <a:lstStyle/>
          <a:p>
            <a:pPr algn="just"/>
            <a:r>
              <a:rPr lang="en-US" b="1" dirty="0" smtClean="0"/>
              <a:t>Synonym: </a:t>
            </a:r>
            <a:r>
              <a:rPr lang="en-US" dirty="0" err="1"/>
              <a:t>Karite</a:t>
            </a:r>
            <a:r>
              <a:rPr lang="en-US" dirty="0"/>
              <a:t> Nut Butter</a:t>
            </a:r>
            <a:r>
              <a:rPr lang="en-US" dirty="0" smtClean="0"/>
              <a:t>, </a:t>
            </a:r>
            <a:r>
              <a:rPr lang="en-US" dirty="0" err="1" smtClean="0"/>
              <a:t>Shea</a:t>
            </a:r>
            <a:r>
              <a:rPr lang="en-US" dirty="0" smtClean="0"/>
              <a:t> </a:t>
            </a:r>
            <a:r>
              <a:rPr lang="en-US" dirty="0"/>
              <a:t>Butter Tree, </a:t>
            </a:r>
            <a:r>
              <a:rPr lang="en-US" dirty="0" err="1"/>
              <a:t>shea</a:t>
            </a:r>
            <a:r>
              <a:rPr lang="en-US" dirty="0"/>
              <a:t> tree, </a:t>
            </a:r>
            <a:r>
              <a:rPr lang="en-US" dirty="0" err="1"/>
              <a:t>shi</a:t>
            </a:r>
            <a:r>
              <a:rPr lang="en-US" dirty="0"/>
              <a:t> </a:t>
            </a:r>
            <a:r>
              <a:rPr lang="en-US" dirty="0" smtClean="0"/>
              <a:t>tree</a:t>
            </a:r>
          </a:p>
          <a:p>
            <a:pPr algn="just"/>
            <a:r>
              <a:rPr lang="en-US" b="1" dirty="0" smtClean="0"/>
              <a:t>Source: </a:t>
            </a:r>
            <a:r>
              <a:rPr lang="en-US" dirty="0"/>
              <a:t>derived from the seeds kernel of the </a:t>
            </a:r>
            <a:r>
              <a:rPr lang="en-US" dirty="0" err="1"/>
              <a:t>Shea</a:t>
            </a:r>
            <a:r>
              <a:rPr lang="en-US" dirty="0"/>
              <a:t> tree </a:t>
            </a:r>
            <a:r>
              <a:rPr lang="en-US" i="1" dirty="0" err="1"/>
              <a:t>Vitellaria</a:t>
            </a:r>
            <a:r>
              <a:rPr lang="en-US" i="1" dirty="0"/>
              <a:t> </a:t>
            </a:r>
            <a:r>
              <a:rPr lang="en-US" i="1" dirty="0" err="1"/>
              <a:t>paradoxa</a:t>
            </a:r>
            <a:r>
              <a:rPr lang="en-US" i="1" dirty="0"/>
              <a:t> </a:t>
            </a:r>
            <a:r>
              <a:rPr lang="en-US" dirty="0"/>
              <a:t>(formerly </a:t>
            </a:r>
            <a:r>
              <a:rPr lang="en-US" i="1" dirty="0" err="1"/>
              <a:t>Butyrospermum</a:t>
            </a:r>
            <a:r>
              <a:rPr lang="en-US" i="1" dirty="0"/>
              <a:t> </a:t>
            </a:r>
            <a:r>
              <a:rPr lang="en-US" i="1" dirty="0" err="1"/>
              <a:t>parkii</a:t>
            </a:r>
            <a:r>
              <a:rPr lang="en-US" i="1" dirty="0"/>
              <a:t> </a:t>
            </a:r>
            <a:r>
              <a:rPr lang="en-US" dirty="0"/>
              <a:t>) </a:t>
            </a:r>
            <a:r>
              <a:rPr lang="en-US" dirty="0" err="1"/>
              <a:t>Sapotaceae</a:t>
            </a:r>
            <a:r>
              <a:rPr lang="en-US" dirty="0"/>
              <a:t> </a:t>
            </a:r>
            <a:endParaRPr lang="en-US" dirty="0" smtClean="0"/>
          </a:p>
          <a:p>
            <a:pPr algn="just"/>
            <a:r>
              <a:rPr lang="en-US" dirty="0" smtClean="0"/>
              <a:t>The </a:t>
            </a:r>
            <a:r>
              <a:rPr lang="en-US" dirty="0" err="1"/>
              <a:t>shea</a:t>
            </a:r>
            <a:r>
              <a:rPr lang="en-US" dirty="0"/>
              <a:t> tree is commonly known for its fat called </a:t>
            </a:r>
            <a:r>
              <a:rPr lang="en-US" dirty="0" err="1"/>
              <a:t>shea</a:t>
            </a:r>
            <a:r>
              <a:rPr lang="en-US" dirty="0"/>
              <a:t> butter, this is extracted from the kernels of its nut </a:t>
            </a:r>
            <a:endParaRPr lang="en-US" dirty="0" smtClean="0"/>
          </a:p>
          <a:p>
            <a:pPr algn="just"/>
            <a:r>
              <a:rPr lang="en-US" b="1" dirty="0" smtClean="0"/>
              <a:t>Geographical Source: </a:t>
            </a:r>
            <a:r>
              <a:rPr lang="en-US" dirty="0"/>
              <a:t>Obtained mainly from Nigeria</a:t>
            </a:r>
            <a:r>
              <a:rPr lang="en-US" dirty="0" smtClean="0"/>
              <a:t>, Mali, Burkina </a:t>
            </a:r>
            <a:r>
              <a:rPr lang="en-US" dirty="0"/>
              <a:t>and Ghana</a:t>
            </a:r>
            <a:r>
              <a:rPr lang="en-US" dirty="0" smtClean="0"/>
              <a:t>.</a:t>
            </a:r>
          </a:p>
          <a:p>
            <a:pPr algn="just"/>
            <a:r>
              <a:rPr lang="en-US" b="1" dirty="0" smtClean="0"/>
              <a:t>Collection:</a:t>
            </a:r>
            <a:r>
              <a:rPr lang="en-US" b="1" dirty="0"/>
              <a:t> </a:t>
            </a:r>
            <a:r>
              <a:rPr lang="en-US" dirty="0"/>
              <a:t>The tree starts bearing its first fruit when it is 10 to 15 years old; full production is attained when the tree is about 20 to 30 years old. It then produces nuts for up to 200 years. The fruits resemble large plums and take 4 to 6 months to ripen. The average yield is 15 to 20 kilograms of fresh fruit per tree, with optimum yields up to 45 kilograms. Each kilogram of fruit gives approximately 400 grams of dry seeds.</a:t>
            </a:r>
            <a:endParaRPr lang="en-US" dirty="0" smtClean="0"/>
          </a:p>
          <a:p>
            <a:pPr algn="just"/>
            <a:r>
              <a:rPr lang="en-US" b="1" dirty="0" smtClean="0"/>
              <a:t>Preparation: </a:t>
            </a:r>
            <a:r>
              <a:rPr lang="en-US" dirty="0" smtClean="0"/>
              <a:t>the harvested nuts are accumulated </a:t>
            </a:r>
            <a:r>
              <a:rPr lang="en-US" dirty="0"/>
              <a:t>in piles or pits </a:t>
            </a:r>
            <a:r>
              <a:rPr lang="en-US" dirty="0" smtClean="0"/>
              <a:t>and heated – boiled </a:t>
            </a:r>
            <a:r>
              <a:rPr lang="en-US" dirty="0"/>
              <a:t>(preferred) or </a:t>
            </a:r>
            <a:r>
              <a:rPr lang="en-US" dirty="0" smtClean="0"/>
              <a:t>roast. Dry </a:t>
            </a:r>
            <a:r>
              <a:rPr lang="en-US" dirty="0"/>
              <a:t>the whole nuts (if boiled) </a:t>
            </a:r>
            <a:r>
              <a:rPr lang="en-US" dirty="0" smtClean="0"/>
              <a:t>and de-husk </a:t>
            </a:r>
            <a:r>
              <a:rPr lang="en-US" dirty="0"/>
              <a:t>the nuts to get kernels (usually cracked by </a:t>
            </a:r>
            <a:r>
              <a:rPr lang="en-US" dirty="0" smtClean="0"/>
              <a:t>hand). The kernels are dried and stored </a:t>
            </a:r>
            <a:r>
              <a:rPr lang="en-US" dirty="0"/>
              <a:t>in a </a:t>
            </a:r>
            <a:r>
              <a:rPr lang="en-US" dirty="0" smtClean="0"/>
              <a:t>secured place, crushed and roast-dry. Mill </a:t>
            </a:r>
            <a:r>
              <a:rPr lang="en-US" dirty="0"/>
              <a:t>or pounded/grind into a </a:t>
            </a:r>
            <a:r>
              <a:rPr lang="en-US" dirty="0" smtClean="0"/>
              <a:t>paste. It is then </a:t>
            </a:r>
            <a:r>
              <a:rPr lang="en-US" dirty="0"/>
              <a:t>k</a:t>
            </a:r>
            <a:r>
              <a:rPr lang="en-US" dirty="0" smtClean="0"/>
              <a:t>neaded </a:t>
            </a:r>
            <a:r>
              <a:rPr lang="en-US" dirty="0"/>
              <a:t>(water-boiled or pressed) to form an emulsion to separate </a:t>
            </a:r>
            <a:r>
              <a:rPr lang="en-US" dirty="0" smtClean="0"/>
              <a:t>the fats. The </a:t>
            </a:r>
            <a:r>
              <a:rPr lang="en-US" dirty="0"/>
              <a:t>oil (fat</a:t>
            </a:r>
            <a:r>
              <a:rPr lang="en-US" dirty="0" smtClean="0"/>
              <a:t>) is boiled and </a:t>
            </a:r>
            <a:r>
              <a:rPr lang="en-US" dirty="0"/>
              <a:t>clean by decanting to clarify the </a:t>
            </a:r>
            <a:r>
              <a:rPr lang="en-US" dirty="0" smtClean="0"/>
              <a:t>butter. </a:t>
            </a:r>
            <a:r>
              <a:rPr lang="en-US" dirty="0"/>
              <a:t>Prepare for use, </a:t>
            </a:r>
            <a:r>
              <a:rPr lang="en-US" dirty="0" smtClean="0"/>
              <a:t>sale, </a:t>
            </a:r>
            <a:r>
              <a:rPr lang="en-US" dirty="0"/>
              <a:t>or storage (cooled oil will congeal into solid white/cream colored butter</a:t>
            </a:r>
            <a:r>
              <a:rPr lang="en-US" dirty="0" smtClean="0"/>
              <a:t>).</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11</a:t>
            </a:fld>
            <a:endParaRPr lang="en-US"/>
          </a:p>
        </p:txBody>
      </p:sp>
    </p:spTree>
    <p:extLst>
      <p:ext uri="{BB962C8B-B14F-4D97-AF65-F5344CB8AC3E}">
        <p14:creationId xmlns:p14="http://schemas.microsoft.com/office/powerpoint/2010/main" val="234871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895" y="154236"/>
            <a:ext cx="11314322" cy="6411817"/>
          </a:xfrm>
        </p:spPr>
        <p:txBody>
          <a:bodyPr>
            <a:normAutofit fontScale="85000" lnSpcReduction="20000"/>
          </a:bodyPr>
          <a:lstStyle/>
          <a:p>
            <a:pPr algn="just"/>
            <a:r>
              <a:rPr lang="en-US" b="1" dirty="0"/>
              <a:t>Chemical </a:t>
            </a:r>
            <a:r>
              <a:rPr lang="en-US" b="1" dirty="0" smtClean="0"/>
              <a:t>constituents</a:t>
            </a:r>
            <a:r>
              <a:rPr lang="en-US" dirty="0" smtClean="0"/>
              <a:t>: </a:t>
            </a:r>
            <a:r>
              <a:rPr lang="en-US" dirty="0" err="1"/>
              <a:t>Shea</a:t>
            </a:r>
            <a:r>
              <a:rPr lang="en-US" dirty="0"/>
              <a:t> butter is composed of five principal fatty acids: </a:t>
            </a:r>
            <a:r>
              <a:rPr lang="en-US" dirty="0" err="1"/>
              <a:t>palmitic</a:t>
            </a:r>
            <a:r>
              <a:rPr lang="en-US" dirty="0"/>
              <a:t>, stearic, oleic, linoleic, and </a:t>
            </a:r>
            <a:r>
              <a:rPr lang="en-US" dirty="0" err="1" smtClean="0"/>
              <a:t>arachidic</a:t>
            </a:r>
            <a:r>
              <a:rPr lang="en-US" dirty="0" smtClean="0"/>
              <a:t>. The </a:t>
            </a:r>
            <a:r>
              <a:rPr lang="en-US" dirty="0"/>
              <a:t>stearic acid gives it a solid consistency, while the oleic acid influences how soft or hard the </a:t>
            </a:r>
            <a:r>
              <a:rPr lang="en-US" dirty="0" err="1"/>
              <a:t>shea</a:t>
            </a:r>
            <a:r>
              <a:rPr lang="en-US" dirty="0"/>
              <a:t> butter is, depending on ambient temperature. </a:t>
            </a:r>
            <a:r>
              <a:rPr lang="en-US" dirty="0" err="1"/>
              <a:t>Catechins</a:t>
            </a:r>
            <a:r>
              <a:rPr lang="en-US" dirty="0"/>
              <a:t>, </a:t>
            </a:r>
            <a:r>
              <a:rPr lang="en-US" dirty="0" smtClean="0"/>
              <a:t>(Phenolic compounds), </a:t>
            </a:r>
            <a:r>
              <a:rPr lang="en-US" dirty="0" err="1" smtClean="0"/>
              <a:t>cinnamic</a:t>
            </a:r>
            <a:r>
              <a:rPr lang="en-US" dirty="0" smtClean="0"/>
              <a:t> </a:t>
            </a:r>
            <a:r>
              <a:rPr lang="en-US" dirty="0"/>
              <a:t>acid, acetic acid and long chain fatty acids</a:t>
            </a:r>
            <a:r>
              <a:rPr lang="en-US" dirty="0" smtClean="0"/>
              <a:t>.</a:t>
            </a:r>
          </a:p>
          <a:p>
            <a:pPr marL="0" indent="0" algn="just">
              <a:buNone/>
            </a:pPr>
            <a:r>
              <a:rPr lang="en-US" b="1" dirty="0" smtClean="0"/>
              <a:t>Uses:</a:t>
            </a:r>
            <a:r>
              <a:rPr lang="en-US" dirty="0" smtClean="0"/>
              <a:t> </a:t>
            </a:r>
          </a:p>
          <a:p>
            <a:pPr algn="just"/>
            <a:r>
              <a:rPr lang="en-US" dirty="0" smtClean="0"/>
              <a:t>The </a:t>
            </a:r>
            <a:r>
              <a:rPr lang="en-US" dirty="0" err="1"/>
              <a:t>shea</a:t>
            </a:r>
            <a:r>
              <a:rPr lang="en-US" dirty="0"/>
              <a:t> tree is a traditional African food plant. Throughout Africa it is used extensively for food, is a major source of dietary fat. </a:t>
            </a:r>
            <a:endParaRPr lang="en-US" dirty="0" smtClean="0"/>
          </a:p>
          <a:p>
            <a:pPr algn="just"/>
            <a:r>
              <a:rPr lang="en-US" dirty="0" smtClean="0"/>
              <a:t>It </a:t>
            </a:r>
            <a:r>
              <a:rPr lang="en-US" dirty="0"/>
              <a:t>has been claimed to have potential to improve nutrition. </a:t>
            </a:r>
            <a:endParaRPr lang="en-US" dirty="0" smtClean="0"/>
          </a:p>
          <a:p>
            <a:pPr algn="just"/>
            <a:r>
              <a:rPr lang="en-US" dirty="0" err="1" smtClean="0"/>
              <a:t>Shea</a:t>
            </a:r>
            <a:r>
              <a:rPr lang="en-US" dirty="0" smtClean="0"/>
              <a:t> </a:t>
            </a:r>
            <a:r>
              <a:rPr lang="en-US" dirty="0"/>
              <a:t>butter is also used in cosmetics, skin emollients, and pharmaceuticals, </a:t>
            </a:r>
            <a:r>
              <a:rPr lang="en-US" dirty="0" err="1"/>
              <a:t>Shea</a:t>
            </a:r>
            <a:r>
              <a:rPr lang="en-US" dirty="0"/>
              <a:t> butter has recently become a very popular ingredient in cosmetics and personal care applications due to its good </a:t>
            </a:r>
            <a:r>
              <a:rPr lang="en-US" dirty="0" err="1"/>
              <a:t>emolliency</a:t>
            </a:r>
            <a:r>
              <a:rPr lang="en-US" dirty="0"/>
              <a:t> and </a:t>
            </a:r>
            <a:r>
              <a:rPr lang="en-US" dirty="0" err="1"/>
              <a:t>moisturising</a:t>
            </a:r>
            <a:r>
              <a:rPr lang="en-US" dirty="0"/>
              <a:t> properties. </a:t>
            </a:r>
            <a:endParaRPr lang="en-US" dirty="0" smtClean="0"/>
          </a:p>
          <a:p>
            <a:pPr algn="just"/>
            <a:r>
              <a:rPr lang="en-US" dirty="0" smtClean="0"/>
              <a:t>The </a:t>
            </a:r>
            <a:r>
              <a:rPr lang="en-US" dirty="0"/>
              <a:t>high content of </a:t>
            </a:r>
            <a:r>
              <a:rPr lang="en-US" dirty="0" err="1"/>
              <a:t>unsaponifiable</a:t>
            </a:r>
            <a:r>
              <a:rPr lang="en-US" dirty="0"/>
              <a:t> lipids, especially triterpene </a:t>
            </a:r>
            <a:r>
              <a:rPr lang="en-US" dirty="0" err="1"/>
              <a:t>cinnamates</a:t>
            </a:r>
            <a:r>
              <a:rPr lang="en-US" dirty="0"/>
              <a:t>, contributes to skin healing and restoration by anti-inflammatory action. </a:t>
            </a:r>
            <a:endParaRPr lang="en-US" dirty="0" smtClean="0"/>
          </a:p>
          <a:p>
            <a:pPr algn="just"/>
            <a:r>
              <a:rPr lang="en-US" dirty="0" smtClean="0"/>
              <a:t>It </a:t>
            </a:r>
            <a:r>
              <a:rPr lang="en-US" dirty="0"/>
              <a:t>is </a:t>
            </a:r>
            <a:r>
              <a:rPr lang="en-US" dirty="0" smtClean="0"/>
              <a:t>a precursor </a:t>
            </a:r>
            <a:r>
              <a:rPr lang="en-US" dirty="0"/>
              <a:t>for the manufacture of soaps, </a:t>
            </a:r>
            <a:r>
              <a:rPr lang="en-US" dirty="0" smtClean="0"/>
              <a:t>candles. </a:t>
            </a:r>
          </a:p>
          <a:p>
            <a:pPr algn="just"/>
            <a:r>
              <a:rPr lang="en-US" dirty="0" err="1" smtClean="0"/>
              <a:t>Shea</a:t>
            </a:r>
            <a:r>
              <a:rPr lang="en-US" dirty="0" smtClean="0"/>
              <a:t> </a:t>
            </a:r>
            <a:r>
              <a:rPr lang="en-US" dirty="0"/>
              <a:t>butter is used as a sedative or anodyne for the treatment of sprains, dislocations and the relief of minor aches and pains. </a:t>
            </a:r>
            <a:endParaRPr lang="en-US" dirty="0" smtClean="0"/>
          </a:p>
          <a:p>
            <a:pPr algn="just"/>
            <a:r>
              <a:rPr lang="en-US" dirty="0" smtClean="0"/>
              <a:t>Its </a:t>
            </a:r>
            <a:r>
              <a:rPr lang="en-US" dirty="0"/>
              <a:t>use as an anti-microbial agent for promotion of rapid healing of wounds, and </a:t>
            </a:r>
            <a:endParaRPr lang="en-US" dirty="0" smtClean="0"/>
          </a:p>
          <a:p>
            <a:pPr algn="just"/>
            <a:r>
              <a:rPr lang="en-US" dirty="0" smtClean="0"/>
              <a:t>As </a:t>
            </a:r>
            <a:r>
              <a:rPr lang="en-US" dirty="0"/>
              <a:t>a lubricant</a:t>
            </a:r>
            <a:r>
              <a:rPr lang="en-US" dirty="0" smtClean="0"/>
              <a:t>.</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12</a:t>
            </a:fld>
            <a:endParaRPr lang="en-US"/>
          </a:p>
        </p:txBody>
      </p:sp>
    </p:spTree>
    <p:extLst>
      <p:ext uri="{BB962C8B-B14F-4D97-AF65-F5344CB8AC3E}">
        <p14:creationId xmlns:p14="http://schemas.microsoft.com/office/powerpoint/2010/main" val="2710047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2157"/>
          </a:xfrm>
        </p:spPr>
        <p:txBody>
          <a:bodyPr>
            <a:normAutofit fontScale="90000"/>
          </a:bodyPr>
          <a:lstStyle/>
          <a:p>
            <a:r>
              <a:rPr lang="en-US" b="1" dirty="0">
                <a:effectLst>
                  <a:outerShdw blurRad="38100" dist="38100" dir="2700000" algn="tl">
                    <a:srgbClr val="000000">
                      <a:alpha val="43137"/>
                    </a:srgbClr>
                  </a:outerShdw>
                </a:effectLst>
              </a:rPr>
              <a:t>COD LIVER OIL</a:t>
            </a:r>
          </a:p>
        </p:txBody>
      </p:sp>
      <p:sp>
        <p:nvSpPr>
          <p:cNvPr id="3" name="Content Placeholder 2"/>
          <p:cNvSpPr>
            <a:spLocks noGrp="1"/>
          </p:cNvSpPr>
          <p:nvPr>
            <p:ph idx="1"/>
          </p:nvPr>
        </p:nvSpPr>
        <p:spPr>
          <a:xfrm>
            <a:off x="231354" y="472157"/>
            <a:ext cx="11788048" cy="5704806"/>
          </a:xfrm>
        </p:spPr>
        <p:txBody>
          <a:bodyPr>
            <a:normAutofit fontScale="92500" lnSpcReduction="10000"/>
          </a:bodyPr>
          <a:lstStyle/>
          <a:p>
            <a:pPr algn="just"/>
            <a:r>
              <a:rPr lang="en-US" b="1" dirty="0" smtClean="0"/>
              <a:t>Synonym:</a:t>
            </a:r>
            <a:r>
              <a:rPr lang="en-US" dirty="0" smtClean="0"/>
              <a:t> </a:t>
            </a:r>
            <a:r>
              <a:rPr lang="en-US" dirty="0"/>
              <a:t>Oleum </a:t>
            </a:r>
            <a:r>
              <a:rPr lang="en-US" dirty="0" err="1"/>
              <a:t>morrhi</a:t>
            </a:r>
            <a:r>
              <a:rPr lang="en-US" dirty="0"/>
              <a:t> </a:t>
            </a:r>
            <a:endParaRPr lang="en-US" dirty="0" smtClean="0"/>
          </a:p>
          <a:p>
            <a:pPr algn="just"/>
            <a:r>
              <a:rPr lang="en-US" b="1" dirty="0" smtClean="0"/>
              <a:t>Biological Source:</a:t>
            </a:r>
            <a:r>
              <a:rPr lang="en-US" dirty="0" smtClean="0"/>
              <a:t> </a:t>
            </a:r>
            <a:r>
              <a:rPr lang="en-US" dirty="0"/>
              <a:t>It is processed from fresh liver of cod fish, </a:t>
            </a:r>
            <a:r>
              <a:rPr lang="en-US" i="1" dirty="0" err="1"/>
              <a:t>Gadus</a:t>
            </a:r>
            <a:r>
              <a:rPr lang="en-US" i="1" dirty="0"/>
              <a:t> </a:t>
            </a:r>
            <a:r>
              <a:rPr lang="en-US" i="1" dirty="0" err="1"/>
              <a:t>morrhua</a:t>
            </a:r>
            <a:r>
              <a:rPr lang="en-US" i="1" dirty="0"/>
              <a:t> </a:t>
            </a:r>
            <a:r>
              <a:rPr lang="en-US" dirty="0"/>
              <a:t>and other species of </a:t>
            </a:r>
            <a:r>
              <a:rPr lang="en-US" dirty="0" err="1" smtClean="0"/>
              <a:t>Gadus</a:t>
            </a:r>
            <a:r>
              <a:rPr lang="en-US" dirty="0" smtClean="0"/>
              <a:t>; family </a:t>
            </a:r>
            <a:r>
              <a:rPr lang="en-US" dirty="0"/>
              <a:t>- </a:t>
            </a:r>
            <a:r>
              <a:rPr lang="en-US" dirty="0" err="1" smtClean="0"/>
              <a:t>Gadidae</a:t>
            </a:r>
            <a:r>
              <a:rPr lang="en-US" dirty="0" smtClean="0"/>
              <a:t>. </a:t>
            </a:r>
          </a:p>
          <a:p>
            <a:pPr algn="just"/>
            <a:r>
              <a:rPr lang="en-US" b="1" dirty="0" smtClean="0"/>
              <a:t>Geographical Source:</a:t>
            </a:r>
            <a:r>
              <a:rPr lang="en-US" dirty="0" smtClean="0"/>
              <a:t> Indigenous </a:t>
            </a:r>
            <a:r>
              <a:rPr lang="en-US" dirty="0"/>
              <a:t>to Africa Large quantities of oil consignments are prepared in coastal regions of Norway, Scotland, Iceland, Germany, Denmark and Britain</a:t>
            </a:r>
            <a:r>
              <a:rPr lang="en-US" dirty="0" smtClean="0"/>
              <a:t>.</a:t>
            </a:r>
          </a:p>
          <a:p>
            <a:pPr algn="just"/>
            <a:r>
              <a:rPr lang="en-US" b="1" dirty="0" smtClean="0"/>
              <a:t>Preparation:</a:t>
            </a:r>
            <a:r>
              <a:rPr lang="en-US" dirty="0" smtClean="0"/>
              <a:t> Healthy livers</a:t>
            </a:r>
            <a:r>
              <a:rPr lang="en-US" dirty="0"/>
              <a:t> </a:t>
            </a:r>
            <a:r>
              <a:rPr lang="en-US" dirty="0" smtClean="0"/>
              <a:t>of </a:t>
            </a:r>
            <a:r>
              <a:rPr lang="en-US" dirty="0"/>
              <a:t>fishes</a:t>
            </a:r>
            <a:r>
              <a:rPr lang="en-US" dirty="0" smtClean="0"/>
              <a:t> </a:t>
            </a:r>
            <a:r>
              <a:rPr lang="en-US" dirty="0"/>
              <a:t>free from gall bladders </a:t>
            </a:r>
            <a:r>
              <a:rPr lang="en-US" dirty="0"/>
              <a:t>are </a:t>
            </a:r>
            <a:r>
              <a:rPr lang="en-US" dirty="0" smtClean="0"/>
              <a:t>separated, washed, minced and Steamed </a:t>
            </a:r>
            <a:r>
              <a:rPr lang="en-US" dirty="0"/>
              <a:t>(The steaming of oil destroys enzyme lipase) </a:t>
            </a:r>
            <a:r>
              <a:rPr lang="en-US" dirty="0" smtClean="0"/>
              <a:t>at </a:t>
            </a:r>
            <a:r>
              <a:rPr lang="en-US" dirty="0"/>
              <a:t>a temperature not exceeding 85 </a:t>
            </a:r>
            <a:r>
              <a:rPr lang="en-US" baseline="30000" dirty="0" err="1" smtClean="0"/>
              <a:t>o</a:t>
            </a:r>
            <a:r>
              <a:rPr lang="en-US" dirty="0" err="1" smtClean="0"/>
              <a:t>C</a:t>
            </a:r>
            <a:r>
              <a:rPr lang="en-US" dirty="0" smtClean="0"/>
              <a:t> </a:t>
            </a:r>
            <a:r>
              <a:rPr lang="en-US" dirty="0"/>
              <a:t>for half an </a:t>
            </a:r>
            <a:r>
              <a:rPr lang="en-US" dirty="0" smtClean="0"/>
              <a:t>hour. It is cooled, kept in low temperature (chilled) </a:t>
            </a:r>
            <a:r>
              <a:rPr lang="en-US" dirty="0"/>
              <a:t>for several </a:t>
            </a:r>
            <a:r>
              <a:rPr lang="en-US" dirty="0" smtClean="0"/>
              <a:t>days to separate stearin. It is then filtered and stored </a:t>
            </a:r>
            <a:r>
              <a:rPr lang="en-US" dirty="0"/>
              <a:t>in well-closed air tight containers in a cool place protected from </a:t>
            </a:r>
            <a:r>
              <a:rPr lang="en-US" dirty="0" smtClean="0"/>
              <a:t>light.</a:t>
            </a:r>
          </a:p>
          <a:p>
            <a:pPr algn="just"/>
            <a:r>
              <a:rPr lang="en-US" dirty="0" smtClean="0"/>
              <a:t>Five </a:t>
            </a:r>
            <a:r>
              <a:rPr lang="en-US" dirty="0"/>
              <a:t>major steps involved in refining of medicinal cod-liver oil are (</a:t>
            </a:r>
            <a:r>
              <a:rPr lang="en-US" dirty="0" err="1"/>
              <a:t>i</a:t>
            </a:r>
            <a:r>
              <a:rPr lang="en-US" dirty="0"/>
              <a:t>) removal of impurities, (ii) drying, (iii) winterization, (iv) </a:t>
            </a:r>
            <a:r>
              <a:rPr lang="en-US" dirty="0" err="1"/>
              <a:t>deodorisation</a:t>
            </a:r>
            <a:r>
              <a:rPr lang="en-US" dirty="0"/>
              <a:t>, (v) </a:t>
            </a:r>
            <a:r>
              <a:rPr lang="en-US" dirty="0" err="1"/>
              <a:t>standardisation</a:t>
            </a:r>
            <a:r>
              <a:rPr lang="en-US" dirty="0"/>
              <a:t> for vitamin content. The vitamin A content of the oil is determined </a:t>
            </a:r>
            <a:r>
              <a:rPr lang="en-US" dirty="0" err="1"/>
              <a:t>spectrophotometrically</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13</a:t>
            </a:fld>
            <a:endParaRPr lang="en-US"/>
          </a:p>
        </p:txBody>
      </p:sp>
    </p:spTree>
    <p:extLst>
      <p:ext uri="{BB962C8B-B14F-4D97-AF65-F5344CB8AC3E}">
        <p14:creationId xmlns:p14="http://schemas.microsoft.com/office/powerpoint/2010/main" val="2738477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506" y="165253"/>
            <a:ext cx="11534660" cy="6011710"/>
          </a:xfrm>
        </p:spPr>
        <p:txBody>
          <a:bodyPr>
            <a:normAutofit fontScale="77500" lnSpcReduction="20000"/>
          </a:bodyPr>
          <a:lstStyle/>
          <a:p>
            <a:pPr algn="just"/>
            <a:r>
              <a:rPr lang="en-US" b="1" dirty="0" smtClean="0"/>
              <a:t>Description: </a:t>
            </a:r>
            <a:r>
              <a:rPr lang="en-US" dirty="0"/>
              <a:t>Pale yellow thin liquid with slightly fishy taste and </a:t>
            </a:r>
            <a:r>
              <a:rPr lang="en-US" dirty="0" err="1"/>
              <a:t>odour</a:t>
            </a:r>
            <a:r>
              <a:rPr lang="en-US" dirty="0"/>
              <a:t>, becoming disagreeable on exposure to air and light. </a:t>
            </a:r>
            <a:endParaRPr lang="en-US" dirty="0" smtClean="0"/>
          </a:p>
          <a:p>
            <a:pPr algn="just"/>
            <a:r>
              <a:rPr lang="en-US" b="1" dirty="0" smtClean="0"/>
              <a:t>Solubility: </a:t>
            </a:r>
            <a:r>
              <a:rPr lang="en-US" dirty="0"/>
              <a:t>It is freely soluble in chloroform, ether, carbon </a:t>
            </a:r>
            <a:r>
              <a:rPr lang="en-US" dirty="0" err="1"/>
              <a:t>disulphide</a:t>
            </a:r>
            <a:r>
              <a:rPr lang="en-US" dirty="0"/>
              <a:t>, petroleum ether, and slightly soluble in alcohol</a:t>
            </a:r>
            <a:r>
              <a:rPr lang="en-US" dirty="0" smtClean="0"/>
              <a:t>. </a:t>
            </a:r>
          </a:p>
          <a:p>
            <a:pPr algn="just"/>
            <a:r>
              <a:rPr lang="en-US" b="1" dirty="0" smtClean="0"/>
              <a:t>Standards: </a:t>
            </a:r>
          </a:p>
          <a:p>
            <a:pPr algn="just"/>
            <a:r>
              <a:rPr lang="en-US" dirty="0" smtClean="0"/>
              <a:t>Specific </a:t>
            </a:r>
            <a:r>
              <a:rPr lang="en-US" dirty="0"/>
              <a:t>gravity - 0.918 to 0.927 </a:t>
            </a:r>
            <a:endParaRPr lang="en-US" dirty="0" smtClean="0"/>
          </a:p>
          <a:p>
            <a:pPr algn="just"/>
            <a:r>
              <a:rPr lang="en-US" dirty="0" smtClean="0"/>
              <a:t>Refractive </a:t>
            </a:r>
            <a:r>
              <a:rPr lang="en-US" dirty="0"/>
              <a:t>index - 1.4705 to 1.4745 </a:t>
            </a:r>
            <a:endParaRPr lang="en-US" dirty="0" smtClean="0"/>
          </a:p>
          <a:p>
            <a:pPr algn="just"/>
            <a:r>
              <a:rPr lang="en-US" dirty="0" smtClean="0"/>
              <a:t>Acid </a:t>
            </a:r>
            <a:r>
              <a:rPr lang="en-US" dirty="0"/>
              <a:t>value - less than 2 </a:t>
            </a:r>
            <a:endParaRPr lang="en-US" dirty="0" smtClean="0"/>
          </a:p>
          <a:p>
            <a:pPr algn="just"/>
            <a:r>
              <a:rPr lang="en-US" dirty="0" smtClean="0"/>
              <a:t>Sap</a:t>
            </a:r>
            <a:r>
              <a:rPr lang="en-US" dirty="0"/>
              <a:t>. value - 180 - 190 </a:t>
            </a:r>
            <a:endParaRPr lang="en-US" dirty="0" smtClean="0"/>
          </a:p>
          <a:p>
            <a:pPr algn="just"/>
            <a:r>
              <a:rPr lang="en-US" dirty="0" smtClean="0"/>
              <a:t>Iodine </a:t>
            </a:r>
            <a:r>
              <a:rPr lang="en-US" dirty="0"/>
              <a:t>value - 145 </a:t>
            </a:r>
            <a:r>
              <a:rPr lang="en-US" dirty="0" smtClean="0"/>
              <a:t>– 180</a:t>
            </a:r>
          </a:p>
          <a:p>
            <a:pPr algn="just"/>
            <a:r>
              <a:rPr lang="en-US" b="1" dirty="0" smtClean="0"/>
              <a:t>Constituents:</a:t>
            </a:r>
            <a:r>
              <a:rPr lang="en-US" dirty="0" smtClean="0"/>
              <a:t> </a:t>
            </a:r>
            <a:r>
              <a:rPr lang="en-US" dirty="0"/>
              <a:t>The medicinal value of oil is due to vitamin A and vitamins of D group. </a:t>
            </a:r>
            <a:r>
              <a:rPr lang="en-US" dirty="0" smtClean="0"/>
              <a:t>The </a:t>
            </a:r>
            <a:r>
              <a:rPr lang="en-US" dirty="0"/>
              <a:t>oil contains glyceryl esters of oleic, linoleic, </a:t>
            </a:r>
            <a:r>
              <a:rPr lang="en-US" dirty="0" err="1"/>
              <a:t>gadoleic</a:t>
            </a:r>
            <a:r>
              <a:rPr lang="en-US" dirty="0"/>
              <a:t>, </a:t>
            </a:r>
            <a:r>
              <a:rPr lang="en-US" dirty="0" err="1"/>
              <a:t>myristic</a:t>
            </a:r>
            <a:r>
              <a:rPr lang="en-US" dirty="0"/>
              <a:t>, </a:t>
            </a:r>
            <a:r>
              <a:rPr lang="en-US" dirty="0" err="1"/>
              <a:t>palmitic</a:t>
            </a:r>
            <a:r>
              <a:rPr lang="en-US" dirty="0"/>
              <a:t> and other acids. Cod liver oil also contains </a:t>
            </a:r>
            <a:r>
              <a:rPr lang="en-US" dirty="0" err="1" smtClean="0"/>
              <a:t>eicosapentaenoic</a:t>
            </a:r>
            <a:r>
              <a:rPr lang="en-US" dirty="0" smtClean="0"/>
              <a:t> </a:t>
            </a:r>
            <a:r>
              <a:rPr lang="en-US" dirty="0"/>
              <a:t>acid and </a:t>
            </a:r>
            <a:r>
              <a:rPr lang="en-US" dirty="0" err="1" smtClean="0"/>
              <a:t>docosahexanoic</a:t>
            </a:r>
            <a:r>
              <a:rPr lang="en-US" dirty="0" smtClean="0"/>
              <a:t> acid </a:t>
            </a:r>
            <a:r>
              <a:rPr lang="en-US" dirty="0"/>
              <a:t>(Both of them are omega-3 fatty acids). </a:t>
            </a:r>
            <a:endParaRPr lang="en-US" dirty="0" smtClean="0"/>
          </a:p>
          <a:p>
            <a:pPr algn="just"/>
            <a:r>
              <a:rPr lang="en-US" b="1" dirty="0" smtClean="0"/>
              <a:t>Uses: </a:t>
            </a:r>
            <a:r>
              <a:rPr lang="en-US" dirty="0"/>
              <a:t>The oil is used as source of vitamins, as a nutritive and in treatment of </a:t>
            </a:r>
            <a:r>
              <a:rPr lang="en-US" dirty="0" smtClean="0"/>
              <a:t>rickets. As </a:t>
            </a:r>
            <a:r>
              <a:rPr lang="en-US" dirty="0"/>
              <a:t>a result of competition from vitamin concentrates, the consumption of medicinal oil has substantially decreased in developed countries of Europe and U.S.A. The renewed interest in fish-liver oils, particularly cod liver oil resulting from nutritional requirements for </a:t>
            </a:r>
            <a:r>
              <a:rPr lang="en-US" dirty="0" err="1"/>
              <a:t>polyunsaturates</a:t>
            </a:r>
            <a:r>
              <a:rPr lang="en-US" dirty="0"/>
              <a:t> in diet, coupled with blood cholesterol reducing property of oil has opened new chapter in its trade in recent years</a:t>
            </a:r>
            <a:r>
              <a:rPr lang="en-US" dirty="0" smtClean="0"/>
              <a:t>.</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14</a:t>
            </a:fld>
            <a:endParaRPr lang="en-US"/>
          </a:p>
        </p:txBody>
      </p:sp>
    </p:spTree>
    <p:extLst>
      <p:ext uri="{BB962C8B-B14F-4D97-AF65-F5344CB8AC3E}">
        <p14:creationId xmlns:p14="http://schemas.microsoft.com/office/powerpoint/2010/main" val="315423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7793"/>
          </a:xfrm>
        </p:spPr>
        <p:txBody>
          <a:bodyPr>
            <a:normAutofit fontScale="90000"/>
          </a:bodyPr>
          <a:lstStyle/>
          <a:p>
            <a:r>
              <a:rPr lang="en-US" b="1" dirty="0" smtClean="0">
                <a:effectLst>
                  <a:outerShdw blurRad="38100" dist="38100" dir="2700000" algn="tl">
                    <a:srgbClr val="000000">
                      <a:alpha val="43137"/>
                    </a:srgbClr>
                  </a:outerShdw>
                </a:effectLst>
              </a:rPr>
              <a:t>RESINS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0337" y="616945"/>
            <a:ext cx="11133463" cy="5560018"/>
          </a:xfrm>
        </p:spPr>
        <p:txBody>
          <a:bodyPr>
            <a:normAutofit/>
          </a:bodyPr>
          <a:lstStyle/>
          <a:p>
            <a:pPr algn="just"/>
            <a:r>
              <a:rPr lang="en-US" dirty="0"/>
              <a:t>Resins are </a:t>
            </a:r>
            <a:r>
              <a:rPr lang="en-US" dirty="0" smtClean="0"/>
              <a:t>transparent </a:t>
            </a:r>
            <a:r>
              <a:rPr lang="en-US" dirty="0"/>
              <a:t>or translucent solids, semi-solids or liquid substances </a:t>
            </a:r>
            <a:r>
              <a:rPr lang="en-US" dirty="0" smtClean="0"/>
              <a:t>which contain </a:t>
            </a:r>
            <a:r>
              <a:rPr lang="en-US" dirty="0"/>
              <a:t>large number of carbon atoms. </a:t>
            </a:r>
            <a:endParaRPr lang="en-US" dirty="0" smtClean="0"/>
          </a:p>
          <a:p>
            <a:pPr algn="just"/>
            <a:r>
              <a:rPr lang="en-US" dirty="0" smtClean="0"/>
              <a:t>They </a:t>
            </a:r>
            <a:r>
              <a:rPr lang="en-US" dirty="0"/>
              <a:t>are hard, electrically non-conductive and combustible </a:t>
            </a:r>
            <a:r>
              <a:rPr lang="en-US" dirty="0" smtClean="0"/>
              <a:t>in nature.</a:t>
            </a:r>
          </a:p>
          <a:p>
            <a:pPr algn="just"/>
            <a:r>
              <a:rPr lang="en-US" dirty="0" smtClean="0"/>
              <a:t>They usually form end </a:t>
            </a:r>
            <a:r>
              <a:rPr lang="en-US" dirty="0"/>
              <a:t>products of metabolism. </a:t>
            </a:r>
            <a:endParaRPr lang="en-US" dirty="0" smtClean="0"/>
          </a:p>
          <a:p>
            <a:pPr algn="just"/>
            <a:r>
              <a:rPr lang="en-US" dirty="0" smtClean="0"/>
              <a:t>Resins produced by most plants are viscous liquid, composed mainly of terpenes, with lesser components made of dissolved non-volatile solids, which make resin thick and sticky. </a:t>
            </a:r>
          </a:p>
          <a:p>
            <a:pPr algn="just"/>
            <a:r>
              <a:rPr lang="en-US" dirty="0" smtClean="0"/>
              <a:t>The </a:t>
            </a:r>
            <a:r>
              <a:rPr lang="en-US" dirty="0"/>
              <a:t>most common terpenes in resin are the </a:t>
            </a:r>
            <a:r>
              <a:rPr lang="en-US" dirty="0" smtClean="0"/>
              <a:t>monocyclic, bicyclic </a:t>
            </a:r>
            <a:r>
              <a:rPr lang="en-US" dirty="0"/>
              <a:t>terpenes and smaller amount of tricyclic </a:t>
            </a:r>
            <a:r>
              <a:rPr lang="en-US" dirty="0" err="1"/>
              <a:t>sesquiterpene</a:t>
            </a:r>
            <a:r>
              <a:rPr lang="en-US" dirty="0"/>
              <a:t>. </a:t>
            </a:r>
            <a:endParaRPr lang="en-US" dirty="0" smtClean="0"/>
          </a:p>
          <a:p>
            <a:pPr algn="just"/>
            <a:r>
              <a:rPr lang="en-US" dirty="0" smtClean="0"/>
              <a:t>The individual components of resin can be separated by fractional distillation.</a:t>
            </a:r>
          </a:p>
        </p:txBody>
      </p:sp>
      <p:sp>
        <p:nvSpPr>
          <p:cNvPr id="4" name="Date Placeholder 3"/>
          <p:cNvSpPr>
            <a:spLocks noGrp="1"/>
          </p:cNvSpPr>
          <p:nvPr>
            <p:ph type="dt" sz="half" idx="10"/>
          </p:nvPr>
        </p:nvSpPr>
        <p:spPr/>
        <p:txBody>
          <a:bodyPr/>
          <a:lstStyle/>
          <a:p>
            <a:fld id="{4FBC3C9E-B384-4F6C-B8C6-305B48DBB328}"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15</a:t>
            </a:fld>
            <a:endParaRPr lang="en-US"/>
          </a:p>
        </p:txBody>
      </p:sp>
    </p:spTree>
    <p:extLst>
      <p:ext uri="{BB962C8B-B14F-4D97-AF65-F5344CB8AC3E}">
        <p14:creationId xmlns:p14="http://schemas.microsoft.com/office/powerpoint/2010/main" val="3634486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4846504" cy="681477"/>
          </a:xfrm>
        </p:spPr>
        <p:txBody>
          <a:bodyPr>
            <a:normAutofit fontScale="90000"/>
          </a:bodyPr>
          <a:lstStyle/>
          <a:p>
            <a:r>
              <a:rPr lang="en-US" b="1" dirty="0" smtClean="0">
                <a:effectLst>
                  <a:outerShdw blurRad="38100" dist="38100" dir="2700000" algn="tl">
                    <a:srgbClr val="000000">
                      <a:alpha val="43137"/>
                    </a:srgbClr>
                  </a:outerShdw>
                </a:effectLst>
              </a:rPr>
              <a:t>Physical properties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63557" y="681477"/>
            <a:ext cx="11556693" cy="5495486"/>
          </a:xfrm>
        </p:spPr>
        <p:txBody>
          <a:bodyPr>
            <a:normAutofit fontScale="92500"/>
          </a:bodyPr>
          <a:lstStyle/>
          <a:p>
            <a:pPr algn="just"/>
            <a:r>
              <a:rPr lang="en-US" dirty="0" smtClean="0"/>
              <a:t>Resins </a:t>
            </a:r>
            <a:r>
              <a:rPr lang="en-US" dirty="0"/>
              <a:t>are hard, transparent or translucent brittle materials. </a:t>
            </a:r>
            <a:endParaRPr lang="en-US" dirty="0" smtClean="0"/>
          </a:p>
          <a:p>
            <a:pPr algn="just"/>
            <a:r>
              <a:rPr lang="en-US" dirty="0" smtClean="0"/>
              <a:t>They </a:t>
            </a:r>
            <a:r>
              <a:rPr lang="en-US" dirty="0"/>
              <a:t>are invariably heavier than </a:t>
            </a:r>
            <a:r>
              <a:rPr lang="en-US" dirty="0" smtClean="0"/>
              <a:t>water. </a:t>
            </a:r>
          </a:p>
          <a:p>
            <a:pPr algn="just"/>
            <a:r>
              <a:rPr lang="en-US" dirty="0" smtClean="0"/>
              <a:t>Resins </a:t>
            </a:r>
            <a:r>
              <a:rPr lang="en-US" dirty="0"/>
              <a:t>are more or less amorphous materials but rarely </a:t>
            </a:r>
            <a:r>
              <a:rPr lang="en-US" dirty="0" err="1"/>
              <a:t>crystallizable</a:t>
            </a:r>
            <a:r>
              <a:rPr lang="en-US" dirty="0"/>
              <a:t> in nature. </a:t>
            </a:r>
            <a:endParaRPr lang="en-US" dirty="0" smtClean="0"/>
          </a:p>
          <a:p>
            <a:pPr algn="just"/>
            <a:r>
              <a:rPr lang="en-US" dirty="0" smtClean="0"/>
              <a:t>When heated </a:t>
            </a:r>
            <a:r>
              <a:rPr lang="en-US" dirty="0"/>
              <a:t>at a relatively low </a:t>
            </a:r>
            <a:r>
              <a:rPr lang="en-US" dirty="0" smtClean="0"/>
              <a:t>temperature, </a:t>
            </a:r>
            <a:r>
              <a:rPr lang="en-US" dirty="0"/>
              <a:t>resins </a:t>
            </a:r>
            <a:r>
              <a:rPr lang="en-US" dirty="0" smtClean="0"/>
              <a:t>get </a:t>
            </a:r>
            <a:r>
              <a:rPr lang="en-US" dirty="0"/>
              <a:t>softened and </a:t>
            </a:r>
            <a:r>
              <a:rPr lang="en-US" dirty="0" smtClean="0"/>
              <a:t>then </a:t>
            </a:r>
            <a:r>
              <a:rPr lang="en-US" dirty="0"/>
              <a:t>melt </a:t>
            </a:r>
            <a:r>
              <a:rPr lang="en-US" dirty="0" smtClean="0"/>
              <a:t>down, </a:t>
            </a:r>
            <a:r>
              <a:rPr lang="en-US" dirty="0"/>
              <a:t>thereby forming either an adhesive or a sticky massive fluid. </a:t>
            </a:r>
            <a:endParaRPr lang="en-US" dirty="0" smtClean="0"/>
          </a:p>
          <a:p>
            <a:pPr algn="just"/>
            <a:r>
              <a:rPr lang="en-US" dirty="0" smtClean="0"/>
              <a:t>When heated </a:t>
            </a:r>
            <a:r>
              <a:rPr lang="en-US" dirty="0"/>
              <a:t>in </a:t>
            </a:r>
            <a:r>
              <a:rPr lang="en-US" dirty="0" smtClean="0"/>
              <a:t>air, (i.e. </a:t>
            </a:r>
            <a:r>
              <a:rPr lang="en-US" dirty="0"/>
              <a:t>in the presence of </a:t>
            </a:r>
            <a:r>
              <a:rPr lang="en-US" dirty="0" smtClean="0"/>
              <a:t>oxygen), </a:t>
            </a:r>
            <a:r>
              <a:rPr lang="en-US" dirty="0"/>
              <a:t>resins usually burn readily with a smoky flame by virtue of the presence of a large number of C-atoms in their structure. </a:t>
            </a:r>
            <a:endParaRPr lang="en-US" dirty="0" smtClean="0"/>
          </a:p>
          <a:p>
            <a:pPr algn="just"/>
            <a:r>
              <a:rPr lang="en-US" dirty="0" smtClean="0"/>
              <a:t>When heated </a:t>
            </a:r>
            <a:r>
              <a:rPr lang="en-US" dirty="0"/>
              <a:t>in a closed </a:t>
            </a:r>
            <a:r>
              <a:rPr lang="en-US" dirty="0" smtClean="0"/>
              <a:t>container, (i.e. </a:t>
            </a:r>
            <a:r>
              <a:rPr lang="en-US" dirty="0"/>
              <a:t>in the absence of </a:t>
            </a:r>
            <a:r>
              <a:rPr lang="en-US" dirty="0" smtClean="0"/>
              <a:t>oxygen), </a:t>
            </a:r>
            <a:r>
              <a:rPr lang="en-US" dirty="0"/>
              <a:t>they undergo </a:t>
            </a:r>
            <a:r>
              <a:rPr lang="en-US" dirty="0" smtClean="0"/>
              <a:t>decomposition.</a:t>
            </a:r>
          </a:p>
          <a:p>
            <a:pPr algn="just"/>
            <a:r>
              <a:rPr lang="en-US" dirty="0" smtClean="0"/>
              <a:t>They </a:t>
            </a:r>
            <a:r>
              <a:rPr lang="en-US" dirty="0"/>
              <a:t>are practically insoluble in water, but frequently soluble in ethanol, volatile oils, fixed oils, chloral hydrate and non- polar organic solvents e.g</a:t>
            </a:r>
            <a:r>
              <a:rPr lang="en-US" dirty="0" smtClean="0"/>
              <a:t>. </a:t>
            </a:r>
            <a:r>
              <a:rPr lang="en-US" dirty="0"/>
              <a:t>benzene, n-hexane and petroleum </a:t>
            </a:r>
            <a:r>
              <a:rPr lang="en-US" dirty="0" smtClean="0"/>
              <a:t>ether.</a:t>
            </a:r>
            <a:endParaRPr lang="en-US" dirty="0"/>
          </a:p>
        </p:txBody>
      </p:sp>
      <p:sp>
        <p:nvSpPr>
          <p:cNvPr id="4" name="Date Placeholder 3"/>
          <p:cNvSpPr>
            <a:spLocks noGrp="1"/>
          </p:cNvSpPr>
          <p:nvPr>
            <p:ph type="dt" sz="half" idx="10"/>
          </p:nvPr>
        </p:nvSpPr>
        <p:spPr/>
        <p:txBody>
          <a:bodyPr/>
          <a:lstStyle/>
          <a:p>
            <a:fld id="{E3F826DA-EA53-481E-BDE8-0E25D6D00081}"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16</a:t>
            </a:fld>
            <a:endParaRPr lang="en-US"/>
          </a:p>
        </p:txBody>
      </p:sp>
    </p:spTree>
    <p:extLst>
      <p:ext uri="{BB962C8B-B14F-4D97-AF65-F5344CB8AC3E}">
        <p14:creationId xmlns:p14="http://schemas.microsoft.com/office/powerpoint/2010/main" val="2488271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4372778" cy="593342"/>
          </a:xfrm>
        </p:spPr>
        <p:txBody>
          <a:bodyPr>
            <a:normAutofit fontScale="90000"/>
          </a:bodyPr>
          <a:lstStyle/>
          <a:p>
            <a:r>
              <a:rPr lang="en-US" b="1" dirty="0" smtClean="0">
                <a:effectLst>
                  <a:outerShdw blurRad="38100" dist="38100" dir="2700000" algn="tl">
                    <a:srgbClr val="000000">
                      <a:alpha val="43137"/>
                    </a:srgbClr>
                  </a:outerShdw>
                </a:effectLst>
              </a:rPr>
              <a:t>Chemical properties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593342"/>
            <a:ext cx="10515600" cy="5583621"/>
          </a:xfrm>
        </p:spPr>
        <p:txBody>
          <a:bodyPr/>
          <a:lstStyle/>
          <a:p>
            <a:pPr algn="just"/>
            <a:r>
              <a:rPr lang="en-US" dirty="0" smtClean="0"/>
              <a:t>Resins</a:t>
            </a:r>
            <a:r>
              <a:rPr lang="en-US" dirty="0"/>
              <a:t>, in general, are enriched with carbon, deprived of nitrogen and contain little oxygen in their respective molecules. </a:t>
            </a:r>
            <a:endParaRPr lang="en-US" dirty="0" smtClean="0"/>
          </a:p>
          <a:p>
            <a:pPr algn="just"/>
            <a:r>
              <a:rPr lang="en-US" dirty="0" smtClean="0"/>
              <a:t>They are </a:t>
            </a:r>
            <a:r>
              <a:rPr lang="en-US" dirty="0"/>
              <a:t>broadly divided into resin alcohols, resin acids, resin esters, </a:t>
            </a:r>
            <a:r>
              <a:rPr lang="en-US" dirty="0" err="1"/>
              <a:t>glycosidal</a:t>
            </a:r>
            <a:r>
              <a:rPr lang="en-US" dirty="0"/>
              <a:t> resins and </a:t>
            </a:r>
            <a:r>
              <a:rPr lang="en-US" dirty="0" err="1"/>
              <a:t>resene</a:t>
            </a:r>
            <a:r>
              <a:rPr lang="en-US" dirty="0"/>
              <a:t> (i.e., inert neutral compounds). </a:t>
            </a:r>
            <a:endParaRPr lang="en-US" dirty="0" smtClean="0"/>
          </a:p>
          <a:p>
            <a:pPr algn="just"/>
            <a:r>
              <a:rPr lang="en-US" dirty="0" smtClean="0"/>
              <a:t>Resins </a:t>
            </a:r>
            <a:r>
              <a:rPr lang="en-US" dirty="0"/>
              <a:t>are nothing but oxidative products of terpenes. </a:t>
            </a:r>
            <a:endParaRPr lang="en-US" dirty="0" smtClean="0"/>
          </a:p>
          <a:p>
            <a:pPr algn="just"/>
            <a:r>
              <a:rPr lang="en-US" dirty="0" smtClean="0"/>
              <a:t>They </a:t>
            </a:r>
            <a:r>
              <a:rPr lang="en-US" dirty="0"/>
              <a:t>may also be regarded as the end products of destructive metabolism. </a:t>
            </a:r>
            <a:endParaRPr lang="en-US" dirty="0" smtClean="0"/>
          </a:p>
          <a:p>
            <a:pPr algn="just"/>
            <a:r>
              <a:rPr lang="en-US" dirty="0" smtClean="0"/>
              <a:t>The </a:t>
            </a:r>
            <a:r>
              <a:rPr lang="en-US" dirty="0"/>
              <a:t>acidic resins </a:t>
            </a:r>
            <a:r>
              <a:rPr lang="en-US" dirty="0" smtClean="0"/>
              <a:t>yield </a:t>
            </a:r>
            <a:r>
              <a:rPr lang="en-US" dirty="0"/>
              <a:t>soaps </a:t>
            </a:r>
            <a:r>
              <a:rPr lang="en-US" dirty="0" smtClean="0"/>
              <a:t>(resin-soaps) when treated with alkaline solutions.</a:t>
            </a:r>
            <a:endParaRPr lang="en-US" dirty="0"/>
          </a:p>
        </p:txBody>
      </p:sp>
      <p:sp>
        <p:nvSpPr>
          <p:cNvPr id="4" name="Date Placeholder 3"/>
          <p:cNvSpPr>
            <a:spLocks noGrp="1"/>
          </p:cNvSpPr>
          <p:nvPr>
            <p:ph type="dt" sz="half" idx="10"/>
          </p:nvPr>
        </p:nvSpPr>
        <p:spPr/>
        <p:txBody>
          <a:bodyPr/>
          <a:lstStyle/>
          <a:p>
            <a:fld id="{615AD985-B3E4-4357-9CC9-EC0B32AE0EA5}"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17</a:t>
            </a:fld>
            <a:endParaRPr lang="en-US"/>
          </a:p>
        </p:txBody>
      </p:sp>
    </p:spTree>
    <p:extLst>
      <p:ext uri="{BB962C8B-B14F-4D97-AF65-F5344CB8AC3E}">
        <p14:creationId xmlns:p14="http://schemas.microsoft.com/office/powerpoint/2010/main" val="79874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89616"/>
          </a:xfrm>
        </p:spPr>
        <p:txBody>
          <a:bodyPr>
            <a:normAutofit fontScale="90000"/>
          </a:bodyPr>
          <a:lstStyle/>
          <a:p>
            <a:r>
              <a:rPr lang="en-US" b="1" dirty="0" smtClean="0">
                <a:effectLst>
                  <a:outerShdw blurRad="38100" dist="38100" dir="2700000" algn="tl">
                    <a:srgbClr val="000000">
                      <a:alpha val="43137"/>
                    </a:srgbClr>
                  </a:outerShdw>
                </a:effectLst>
              </a:rPr>
              <a:t>Preparations of Resins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589616"/>
            <a:ext cx="11115101" cy="5766734"/>
          </a:xfrm>
        </p:spPr>
        <p:txBody>
          <a:bodyPr>
            <a:normAutofit lnSpcReduction="10000"/>
          </a:bodyPr>
          <a:lstStyle/>
          <a:p>
            <a:pPr algn="just"/>
            <a:r>
              <a:rPr lang="en-US" dirty="0" smtClean="0"/>
              <a:t>Resins can be prepared naturally or by different methods.</a:t>
            </a:r>
            <a:endParaRPr lang="en-US" dirty="0"/>
          </a:p>
          <a:p>
            <a:pPr algn="just"/>
            <a:r>
              <a:rPr lang="en-US" b="1" dirty="0" smtClean="0"/>
              <a:t>Natural </a:t>
            </a:r>
            <a:r>
              <a:rPr lang="en-US" b="1" dirty="0"/>
              <a:t>resins, </a:t>
            </a:r>
            <a:r>
              <a:rPr lang="en-US" dirty="0"/>
              <a:t>occur as exudates from plants, produced normally or as </a:t>
            </a:r>
            <a:r>
              <a:rPr lang="en-US" dirty="0" smtClean="0"/>
              <a:t>a result </a:t>
            </a:r>
            <a:r>
              <a:rPr lang="en-US" dirty="0"/>
              <a:t>of pathogenic conditions, </a:t>
            </a:r>
            <a:r>
              <a:rPr lang="en-US" dirty="0" smtClean="0"/>
              <a:t>e.g. by </a:t>
            </a:r>
            <a:r>
              <a:rPr lang="en-US" dirty="0"/>
              <a:t>artificial punctures </a:t>
            </a:r>
            <a:r>
              <a:rPr lang="en-US" dirty="0" smtClean="0"/>
              <a:t>(deep </a:t>
            </a:r>
            <a:r>
              <a:rPr lang="en-US" dirty="0"/>
              <a:t>cuts in the wood of the plant e.g. </a:t>
            </a:r>
            <a:r>
              <a:rPr lang="en-US" dirty="0" smtClean="0"/>
              <a:t>turpentine, </a:t>
            </a:r>
            <a:r>
              <a:rPr lang="en-US" dirty="0"/>
              <a:t>or by hammering and scorching, e.g. balsam of </a:t>
            </a:r>
            <a:r>
              <a:rPr lang="en-US" dirty="0" smtClean="0"/>
              <a:t>Peru).</a:t>
            </a:r>
            <a:endParaRPr lang="en-US" dirty="0"/>
          </a:p>
          <a:p>
            <a:pPr algn="just"/>
            <a:r>
              <a:rPr lang="en-US" b="1" dirty="0" smtClean="0"/>
              <a:t>Prepared </a:t>
            </a:r>
            <a:r>
              <a:rPr lang="en-US" b="1" dirty="0"/>
              <a:t>resins; </a:t>
            </a:r>
            <a:r>
              <a:rPr lang="en-US" dirty="0"/>
              <a:t>are obtained by different methods. </a:t>
            </a:r>
            <a:endParaRPr lang="en-US" dirty="0" smtClean="0"/>
          </a:p>
          <a:p>
            <a:pPr algn="just"/>
            <a:r>
              <a:rPr lang="en-US" dirty="0" smtClean="0"/>
              <a:t>The </a:t>
            </a:r>
            <a:r>
              <a:rPr lang="en-US" dirty="0"/>
              <a:t>drug containing resins is powdered and extracted with alcohol till exhaustion. The </a:t>
            </a:r>
            <a:r>
              <a:rPr lang="en-US" dirty="0" smtClean="0"/>
              <a:t>concentrated </a:t>
            </a:r>
            <a:r>
              <a:rPr lang="en-US" dirty="0"/>
              <a:t>alcoholic extract is either evaporated, or poured into water and the precipitated resin is collected, washed and carefully dried. </a:t>
            </a:r>
            <a:endParaRPr lang="en-US" dirty="0" smtClean="0"/>
          </a:p>
          <a:p>
            <a:pPr algn="just"/>
            <a:r>
              <a:rPr lang="en-US" dirty="0" smtClean="0"/>
              <a:t>In </a:t>
            </a:r>
            <a:r>
              <a:rPr lang="en-US" dirty="0"/>
              <a:t>the preparation of </a:t>
            </a:r>
            <a:r>
              <a:rPr lang="en-US" dirty="0" smtClean="0"/>
              <a:t>oleoresins (oil-resin); </a:t>
            </a:r>
            <a:r>
              <a:rPr lang="en-US" dirty="0"/>
              <a:t>ether or acetone having lower boiling point are used. The volatile oil portion is removed through distillation. When the resin occurs associated with gum (gum- resins), the resin is extracted with alcohol leaving the gum </a:t>
            </a:r>
            <a:r>
              <a:rPr lang="en-US" dirty="0" smtClean="0"/>
              <a:t>insoluble</a:t>
            </a:r>
            <a:r>
              <a:rPr lang="en-US" dirty="0" smtClean="0"/>
              <a:t> </a:t>
            </a:r>
            <a:r>
              <a:rPr lang="en-US" dirty="0"/>
              <a:t>e.g</a:t>
            </a:r>
            <a:r>
              <a:rPr lang="en-US" dirty="0" smtClean="0"/>
              <a:t>. </a:t>
            </a:r>
            <a:r>
              <a:rPr lang="en-US" dirty="0" err="1" smtClean="0"/>
              <a:t>Podophyllum</a:t>
            </a:r>
            <a:r>
              <a:rPr lang="en-US" dirty="0" smtClean="0"/>
              <a:t>.</a:t>
            </a:r>
            <a:endParaRPr lang="en-US" dirty="0"/>
          </a:p>
          <a:p>
            <a:pPr algn="just"/>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18</a:t>
            </a:fld>
            <a:endParaRPr lang="en-US"/>
          </a:p>
        </p:txBody>
      </p:sp>
    </p:spTree>
    <p:extLst>
      <p:ext uri="{BB962C8B-B14F-4D97-AF65-F5344CB8AC3E}">
        <p14:creationId xmlns:p14="http://schemas.microsoft.com/office/powerpoint/2010/main" val="740933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0292"/>
          </a:xfrm>
        </p:spPr>
        <p:txBody>
          <a:bodyPr>
            <a:normAutofit fontScale="90000"/>
          </a:bodyPr>
          <a:lstStyle/>
          <a:p>
            <a:r>
              <a:rPr lang="en-US" b="1" dirty="0" smtClean="0">
                <a:effectLst>
                  <a:outerShdw blurRad="38100" dist="38100" dir="2700000" algn="tl">
                    <a:srgbClr val="000000">
                      <a:alpha val="43137"/>
                    </a:srgbClr>
                  </a:outerShdw>
                </a:effectLst>
              </a:rPr>
              <a:t>IDENTIFICATION TEST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727113"/>
            <a:ext cx="10515600" cy="5449850"/>
          </a:xfrm>
        </p:spPr>
        <p:txBody>
          <a:bodyPr>
            <a:normAutofit/>
          </a:bodyPr>
          <a:lstStyle/>
          <a:p>
            <a:pPr marL="0" indent="0">
              <a:buNone/>
            </a:pPr>
            <a:r>
              <a:rPr lang="en-US" b="1" dirty="0" smtClean="0"/>
              <a:t>Physical test </a:t>
            </a:r>
            <a:r>
              <a:rPr lang="en-US" dirty="0" smtClean="0"/>
              <a:t>includes </a:t>
            </a:r>
          </a:p>
          <a:p>
            <a:r>
              <a:rPr lang="en-US" dirty="0" smtClean="0"/>
              <a:t>Solubility, </a:t>
            </a:r>
          </a:p>
          <a:p>
            <a:r>
              <a:rPr lang="en-US" dirty="0" smtClean="0"/>
              <a:t>Taste, </a:t>
            </a:r>
          </a:p>
          <a:p>
            <a:r>
              <a:rPr lang="en-US" dirty="0" smtClean="0"/>
              <a:t>Odor and </a:t>
            </a:r>
          </a:p>
          <a:p>
            <a:r>
              <a:rPr lang="en-US" dirty="0" smtClean="0"/>
              <a:t>Examination of powder under the microscope. </a:t>
            </a:r>
          </a:p>
          <a:p>
            <a:pPr marL="0" indent="0">
              <a:buNone/>
            </a:pPr>
            <a:r>
              <a:rPr lang="en-US" b="1" dirty="0" smtClean="0"/>
              <a:t>Chemical test </a:t>
            </a:r>
            <a:r>
              <a:rPr lang="en-US" dirty="0"/>
              <a:t>for </a:t>
            </a:r>
            <a:r>
              <a:rPr lang="en-US" dirty="0" smtClean="0"/>
              <a:t>resins identification includes </a:t>
            </a:r>
          </a:p>
          <a:p>
            <a:r>
              <a:rPr lang="en-US" dirty="0" smtClean="0"/>
              <a:t>Acid </a:t>
            </a:r>
            <a:r>
              <a:rPr lang="en-US" dirty="0"/>
              <a:t>value, </a:t>
            </a:r>
            <a:endParaRPr lang="en-US" dirty="0" smtClean="0"/>
          </a:p>
          <a:p>
            <a:r>
              <a:rPr lang="en-US" dirty="0" smtClean="0"/>
              <a:t>Saponification </a:t>
            </a:r>
            <a:r>
              <a:rPr lang="en-US" dirty="0"/>
              <a:t>value , </a:t>
            </a:r>
            <a:endParaRPr lang="en-US" dirty="0" smtClean="0"/>
          </a:p>
          <a:p>
            <a:r>
              <a:rPr lang="en-US" dirty="0" smtClean="0"/>
              <a:t>Iodine </a:t>
            </a:r>
            <a:r>
              <a:rPr lang="en-US" dirty="0"/>
              <a:t>value </a:t>
            </a:r>
            <a:r>
              <a:rPr lang="en-US" dirty="0" smtClean="0"/>
              <a:t>and </a:t>
            </a:r>
          </a:p>
          <a:p>
            <a:r>
              <a:rPr lang="en-US" dirty="0" smtClean="0"/>
              <a:t>Specific </a:t>
            </a:r>
            <a:r>
              <a:rPr lang="en-US" dirty="0"/>
              <a:t>chemical </a:t>
            </a:r>
            <a:r>
              <a:rPr lang="en-US" dirty="0" smtClean="0"/>
              <a:t>test, </a:t>
            </a:r>
            <a:r>
              <a:rPr lang="en-US" dirty="0"/>
              <a:t>for specific </a:t>
            </a:r>
            <a:r>
              <a:rPr lang="en-US" dirty="0" smtClean="0"/>
              <a:t>constituents.</a:t>
            </a:r>
            <a:endParaRPr lang="en-US" dirty="0"/>
          </a:p>
        </p:txBody>
      </p:sp>
      <p:sp>
        <p:nvSpPr>
          <p:cNvPr id="4" name="Date Placeholder 3"/>
          <p:cNvSpPr>
            <a:spLocks noGrp="1"/>
          </p:cNvSpPr>
          <p:nvPr>
            <p:ph type="dt" sz="half" idx="10"/>
          </p:nvPr>
        </p:nvSpPr>
        <p:spPr/>
        <p:txBody>
          <a:bodyPr/>
          <a:lstStyle/>
          <a:p>
            <a:fld id="{CD7AFD23-6924-4E63-9127-492E0EEC2B34}"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19</a:t>
            </a:fld>
            <a:endParaRPr lang="en-US"/>
          </a:p>
        </p:txBody>
      </p:sp>
    </p:spTree>
    <p:extLst>
      <p:ext uri="{BB962C8B-B14F-4D97-AF65-F5344CB8AC3E}">
        <p14:creationId xmlns:p14="http://schemas.microsoft.com/office/powerpoint/2010/main" val="405618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2345675" cy="511883"/>
          </a:xfrm>
        </p:spPr>
        <p:txBody>
          <a:bodyPr>
            <a:normAutofit fontScale="90000"/>
          </a:bodyPr>
          <a:lstStyle/>
          <a:p>
            <a:r>
              <a:rPr lang="en-US" b="1" dirty="0" smtClean="0">
                <a:effectLst>
                  <a:outerShdw blurRad="38100" dist="38100" dir="2700000" algn="tl">
                    <a:srgbClr val="000000">
                      <a:alpha val="43137"/>
                    </a:srgbClr>
                  </a:outerShdw>
                </a:effectLst>
              </a:rPr>
              <a:t>BEESWAX</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1185" y="511883"/>
            <a:ext cx="11909233" cy="5966035"/>
          </a:xfrm>
        </p:spPr>
        <p:txBody>
          <a:bodyPr>
            <a:normAutofit fontScale="70000" lnSpcReduction="20000"/>
          </a:bodyPr>
          <a:lstStyle/>
          <a:p>
            <a:pPr algn="just"/>
            <a:r>
              <a:rPr lang="en-US" b="1" dirty="0" smtClean="0"/>
              <a:t>Synonym: </a:t>
            </a:r>
            <a:r>
              <a:rPr lang="en-US" dirty="0"/>
              <a:t>Yellow Bees wax; </a:t>
            </a:r>
            <a:r>
              <a:rPr lang="en-US" dirty="0" err="1"/>
              <a:t>Cera-flava</a:t>
            </a:r>
            <a:r>
              <a:rPr lang="en-US" dirty="0"/>
              <a:t> </a:t>
            </a:r>
            <a:endParaRPr lang="en-US" dirty="0" smtClean="0"/>
          </a:p>
          <a:p>
            <a:pPr algn="just"/>
            <a:r>
              <a:rPr lang="en-US" b="1" dirty="0" smtClean="0"/>
              <a:t>Biological Source</a:t>
            </a:r>
            <a:r>
              <a:rPr lang="en-US" dirty="0" smtClean="0"/>
              <a:t>: </a:t>
            </a:r>
            <a:r>
              <a:rPr lang="en-US" i="1" dirty="0" err="1" smtClean="0"/>
              <a:t>Apis</a:t>
            </a:r>
            <a:r>
              <a:rPr lang="en-US" i="1" dirty="0" smtClean="0"/>
              <a:t> </a:t>
            </a:r>
            <a:r>
              <a:rPr lang="en-US" i="1" dirty="0" err="1" smtClean="0"/>
              <a:t>mellifeca</a:t>
            </a:r>
            <a:r>
              <a:rPr lang="en-US" i="1" dirty="0" smtClean="0"/>
              <a:t>,</a:t>
            </a:r>
            <a:r>
              <a:rPr lang="en-US" dirty="0" smtClean="0"/>
              <a:t> and other species of </a:t>
            </a:r>
            <a:r>
              <a:rPr lang="en-US" dirty="0" err="1" smtClean="0"/>
              <a:t>Apis</a:t>
            </a:r>
            <a:endParaRPr lang="en-US" dirty="0" smtClean="0"/>
          </a:p>
          <a:p>
            <a:pPr algn="just"/>
            <a:r>
              <a:rPr lang="en-US" b="1" dirty="0" smtClean="0"/>
              <a:t>Family: </a:t>
            </a:r>
            <a:r>
              <a:rPr lang="en-US" dirty="0" err="1" smtClean="0"/>
              <a:t>Apidae</a:t>
            </a:r>
            <a:endParaRPr lang="en-US" dirty="0" smtClean="0"/>
          </a:p>
          <a:p>
            <a:pPr algn="just"/>
            <a:r>
              <a:rPr lang="en-US" dirty="0" smtClean="0"/>
              <a:t>It is a </a:t>
            </a:r>
            <a:r>
              <a:rPr lang="en-US" dirty="0"/>
              <a:t>purified wax </a:t>
            </a:r>
            <a:r>
              <a:rPr lang="en-US" dirty="0" smtClean="0"/>
              <a:t>from </a:t>
            </a:r>
            <a:r>
              <a:rPr lang="en-US" dirty="0"/>
              <a:t>the honey comb of the bees </a:t>
            </a:r>
            <a:r>
              <a:rPr lang="en-US" i="1" dirty="0" err="1"/>
              <a:t>Apis</a:t>
            </a:r>
            <a:r>
              <a:rPr lang="en-US" i="1" dirty="0"/>
              <a:t> </a:t>
            </a:r>
            <a:r>
              <a:rPr lang="en-US" i="1" dirty="0" err="1" smtClean="0"/>
              <a:t>mellifeca</a:t>
            </a:r>
            <a:r>
              <a:rPr lang="en-US" dirty="0" smtClean="0"/>
              <a:t>.</a:t>
            </a:r>
          </a:p>
          <a:p>
            <a:pPr algn="just"/>
            <a:r>
              <a:rPr lang="en-US" b="1" dirty="0" smtClean="0"/>
              <a:t>Geographical Source</a:t>
            </a:r>
            <a:r>
              <a:rPr lang="en-US" dirty="0" smtClean="0"/>
              <a:t>: </a:t>
            </a:r>
            <a:r>
              <a:rPr lang="en-US" dirty="0"/>
              <a:t>It is processed and commercially prepared in France, Italy, West Africa, Jamaica and India</a:t>
            </a:r>
            <a:r>
              <a:rPr lang="en-US" dirty="0" smtClean="0"/>
              <a:t>.</a:t>
            </a:r>
          </a:p>
          <a:p>
            <a:pPr algn="just"/>
            <a:r>
              <a:rPr lang="en-US" b="1" dirty="0"/>
              <a:t>Processing and </a:t>
            </a:r>
            <a:r>
              <a:rPr lang="en-US" b="1" dirty="0" smtClean="0"/>
              <a:t>Preparation: </a:t>
            </a:r>
            <a:r>
              <a:rPr lang="en-US" dirty="0"/>
              <a:t>The capping combs of honeycomb are </a:t>
            </a:r>
            <a:r>
              <a:rPr lang="en-US" dirty="0" smtClean="0"/>
              <a:t>broken, boil </a:t>
            </a:r>
            <a:r>
              <a:rPr lang="en-US" dirty="0"/>
              <a:t>in soft water </a:t>
            </a:r>
            <a:r>
              <a:rPr lang="en-US" dirty="0" smtClean="0"/>
              <a:t>enclosed </a:t>
            </a:r>
            <a:r>
              <a:rPr lang="en-US" dirty="0"/>
              <a:t>in a </a:t>
            </a:r>
            <a:r>
              <a:rPr lang="en-US" dirty="0"/>
              <a:t>weighed </a:t>
            </a:r>
            <a:r>
              <a:rPr lang="en-US" dirty="0" smtClean="0"/>
              <a:t>porous </a:t>
            </a:r>
            <a:r>
              <a:rPr lang="en-US" dirty="0"/>
              <a:t>bag </a:t>
            </a:r>
            <a:r>
              <a:rPr lang="en-US" dirty="0" smtClean="0"/>
              <a:t>to </a:t>
            </a:r>
            <a:r>
              <a:rPr lang="en-US" dirty="0"/>
              <a:t>keep under water</a:t>
            </a:r>
            <a:r>
              <a:rPr lang="en-US" dirty="0" smtClean="0"/>
              <a:t>. </a:t>
            </a:r>
            <a:r>
              <a:rPr lang="en-US" dirty="0"/>
              <a:t>The boiling causes oozing of the wax, </a:t>
            </a:r>
            <a:r>
              <a:rPr lang="en-US" dirty="0" smtClean="0"/>
              <a:t>on cooling</a:t>
            </a:r>
            <a:r>
              <a:rPr lang="en-US" dirty="0"/>
              <a:t>,</a:t>
            </a:r>
            <a:r>
              <a:rPr lang="en-US" dirty="0" smtClean="0"/>
              <a:t> the wax </a:t>
            </a:r>
            <a:r>
              <a:rPr lang="en-US" dirty="0"/>
              <a:t>collected outside the bag forms a </a:t>
            </a:r>
            <a:r>
              <a:rPr lang="en-US" dirty="0" smtClean="0"/>
              <a:t>cake. </a:t>
            </a:r>
            <a:r>
              <a:rPr lang="en-US" dirty="0"/>
              <a:t>The debris on outer surface of wax is removed by </a:t>
            </a:r>
            <a:r>
              <a:rPr lang="en-US" dirty="0" smtClean="0"/>
              <a:t>scraping. It is purified by heating </a:t>
            </a:r>
            <a:r>
              <a:rPr lang="en-US" dirty="0"/>
              <a:t>in boiling water or dilute </a:t>
            </a:r>
            <a:r>
              <a:rPr lang="en-US" dirty="0" err="1"/>
              <a:t>sulphuric</a:t>
            </a:r>
            <a:r>
              <a:rPr lang="en-US" dirty="0"/>
              <a:t> acid and settling. Process is repeated several times and finally wax is skimmed off. </a:t>
            </a:r>
            <a:endParaRPr lang="en-US" dirty="0" smtClean="0"/>
          </a:p>
          <a:p>
            <a:pPr algn="just"/>
            <a:r>
              <a:rPr lang="en-US" dirty="0" smtClean="0"/>
              <a:t>Wax </a:t>
            </a:r>
            <a:r>
              <a:rPr lang="en-US" dirty="0"/>
              <a:t>bleaching </a:t>
            </a:r>
            <a:r>
              <a:rPr lang="en-US" dirty="0" smtClean="0"/>
              <a:t>involves treatment </a:t>
            </a:r>
            <a:r>
              <a:rPr lang="en-US" dirty="0"/>
              <a:t>with hydrogen peroxide, chromic acid, ozone, charcoal, chlorine or potassium permanganate etc. Natural bleaching :Exposing the wax to the sun-light in thin layers.</a:t>
            </a:r>
            <a:endParaRPr lang="en-US" dirty="0" smtClean="0"/>
          </a:p>
          <a:p>
            <a:pPr algn="just"/>
            <a:r>
              <a:rPr lang="en-US" b="1" dirty="0" smtClean="0"/>
              <a:t>Properties: </a:t>
            </a:r>
            <a:r>
              <a:rPr lang="en-US" dirty="0" smtClean="0"/>
              <a:t>Yellow </a:t>
            </a:r>
            <a:r>
              <a:rPr lang="en-US" dirty="0"/>
              <a:t>to </a:t>
            </a:r>
            <a:r>
              <a:rPr lang="en-US" dirty="0" smtClean="0"/>
              <a:t>yellowish - brown color, honey-like </a:t>
            </a:r>
            <a:r>
              <a:rPr lang="en-US" dirty="0" err="1" smtClean="0"/>
              <a:t>odour</a:t>
            </a:r>
            <a:r>
              <a:rPr lang="en-US" dirty="0" smtClean="0"/>
              <a:t>, non-crystalline solid, soft to touch and can </a:t>
            </a:r>
            <a:r>
              <a:rPr lang="en-US" dirty="0"/>
              <a:t>be given any desired shape. </a:t>
            </a:r>
            <a:endParaRPr lang="en-US" dirty="0" smtClean="0"/>
          </a:p>
          <a:p>
            <a:pPr algn="just"/>
            <a:r>
              <a:rPr lang="en-US" b="1" dirty="0" smtClean="0"/>
              <a:t>Solubility:</a:t>
            </a:r>
            <a:r>
              <a:rPr lang="en-US" dirty="0" smtClean="0"/>
              <a:t> </a:t>
            </a:r>
            <a:r>
              <a:rPr lang="en-US" dirty="0"/>
              <a:t>It is insoluble in water, </a:t>
            </a:r>
            <a:r>
              <a:rPr lang="en-US" dirty="0" smtClean="0"/>
              <a:t>but soluble </a:t>
            </a:r>
            <a:r>
              <a:rPr lang="en-US" dirty="0"/>
              <a:t>in hot alcohol, ether, chloroform, carbon tetrachloride, fixed and volatile </a:t>
            </a:r>
            <a:r>
              <a:rPr lang="en-US" dirty="0" smtClean="0"/>
              <a:t>oils.</a:t>
            </a:r>
          </a:p>
          <a:p>
            <a:pPr algn="just"/>
            <a:r>
              <a:rPr lang="en-US" b="1" dirty="0" smtClean="0"/>
              <a:t>Standards</a:t>
            </a:r>
          </a:p>
          <a:p>
            <a:pPr algn="just"/>
            <a:r>
              <a:rPr lang="en-US" dirty="0" smtClean="0"/>
              <a:t>Melting </a:t>
            </a:r>
            <a:r>
              <a:rPr lang="en-US" dirty="0"/>
              <a:t>point - 62 </a:t>
            </a:r>
            <a:r>
              <a:rPr lang="en-US" baseline="30000" dirty="0" smtClean="0"/>
              <a:t>0</a:t>
            </a:r>
            <a:r>
              <a:rPr lang="en-US" dirty="0" smtClean="0"/>
              <a:t>C </a:t>
            </a:r>
            <a:r>
              <a:rPr lang="en-US" dirty="0"/>
              <a:t>to 65 </a:t>
            </a:r>
            <a:r>
              <a:rPr lang="en-US" baseline="30000" dirty="0" smtClean="0"/>
              <a:t>0</a:t>
            </a:r>
            <a:r>
              <a:rPr lang="en-US" dirty="0" smtClean="0"/>
              <a:t>C; </a:t>
            </a:r>
            <a:r>
              <a:rPr lang="en-US" dirty="0" smtClean="0"/>
              <a:t>	Specific </a:t>
            </a:r>
            <a:r>
              <a:rPr lang="en-US" dirty="0"/>
              <a:t>gravity - 0.958 to </a:t>
            </a:r>
            <a:r>
              <a:rPr lang="en-US" dirty="0" smtClean="0"/>
              <a:t>0.967;</a:t>
            </a:r>
            <a:r>
              <a:rPr lang="en-US" dirty="0"/>
              <a:t>	</a:t>
            </a:r>
            <a:r>
              <a:rPr lang="en-US" dirty="0" smtClean="0"/>
              <a:t>Acid </a:t>
            </a:r>
            <a:r>
              <a:rPr lang="en-US" dirty="0"/>
              <a:t>value - 05 to </a:t>
            </a:r>
            <a:r>
              <a:rPr lang="en-US" dirty="0" smtClean="0"/>
              <a:t>10; Saponification </a:t>
            </a:r>
            <a:r>
              <a:rPr lang="en-US" dirty="0"/>
              <a:t>value - 90 to 103 </a:t>
            </a:r>
            <a:r>
              <a:rPr lang="en-US" dirty="0" smtClean="0"/>
              <a:t>	Ester </a:t>
            </a:r>
            <a:r>
              <a:rPr lang="en-US" dirty="0"/>
              <a:t>value - 80 to 95</a:t>
            </a:r>
          </a:p>
        </p:txBody>
      </p:sp>
      <p:sp>
        <p:nvSpPr>
          <p:cNvPr id="4" name="Date Placeholder 3"/>
          <p:cNvSpPr>
            <a:spLocks noGrp="1"/>
          </p:cNvSpPr>
          <p:nvPr>
            <p:ph type="dt" sz="half" idx="10"/>
          </p:nvPr>
        </p:nvSpPr>
        <p:spPr/>
        <p:txBody>
          <a:bodyPr/>
          <a:lstStyle/>
          <a:p>
            <a:fld id="{C450581C-A24B-4B79-97AB-C55EFFD38B80}"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a:t>
            </a:fld>
            <a:endParaRPr lang="en-US"/>
          </a:p>
        </p:txBody>
      </p:sp>
    </p:spTree>
    <p:extLst>
      <p:ext uri="{BB962C8B-B14F-4D97-AF65-F5344CB8AC3E}">
        <p14:creationId xmlns:p14="http://schemas.microsoft.com/office/powerpoint/2010/main" val="47524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28809"/>
          </a:xfrm>
        </p:spPr>
        <p:txBody>
          <a:bodyPr>
            <a:normAutofit fontScale="90000"/>
          </a:bodyPr>
          <a:lstStyle/>
          <a:p>
            <a:r>
              <a:rPr lang="en-US" b="1" dirty="0" smtClean="0">
                <a:effectLst>
                  <a:outerShdw blurRad="38100" dist="38100" dir="2700000" algn="tl">
                    <a:srgbClr val="000000">
                      <a:alpha val="43137"/>
                    </a:srgbClr>
                  </a:outerShdw>
                </a:effectLst>
              </a:rPr>
              <a:t>USES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528810"/>
            <a:ext cx="10515600" cy="5648153"/>
          </a:xfrm>
        </p:spPr>
        <p:txBody>
          <a:bodyPr/>
          <a:lstStyle/>
          <a:p>
            <a:pPr algn="just"/>
            <a:r>
              <a:rPr lang="en-US" dirty="0" smtClean="0"/>
              <a:t>They </a:t>
            </a:r>
            <a:r>
              <a:rPr lang="en-US" dirty="0"/>
              <a:t>are used in the preparation of emulsions. </a:t>
            </a:r>
          </a:p>
          <a:p>
            <a:pPr algn="just"/>
            <a:r>
              <a:rPr lang="en-US" dirty="0" smtClean="0"/>
              <a:t>Solid resins </a:t>
            </a:r>
            <a:r>
              <a:rPr lang="en-US" dirty="0"/>
              <a:t>are available as adhesives. </a:t>
            </a:r>
          </a:p>
          <a:p>
            <a:pPr algn="just"/>
            <a:r>
              <a:rPr lang="en-US" dirty="0" smtClean="0"/>
              <a:t>They </a:t>
            </a:r>
            <a:r>
              <a:rPr lang="en-US" dirty="0"/>
              <a:t>are used externally as mild antiseptic agents in the form of ointments and plasters. </a:t>
            </a:r>
            <a:endParaRPr lang="en-US" dirty="0" smtClean="0"/>
          </a:p>
          <a:p>
            <a:pPr algn="just"/>
            <a:r>
              <a:rPr lang="en-US" dirty="0" smtClean="0"/>
              <a:t>As anti-cancer </a:t>
            </a:r>
            <a:r>
              <a:rPr lang="en-US" dirty="0"/>
              <a:t>(</a:t>
            </a:r>
            <a:r>
              <a:rPr lang="en-US" dirty="0" err="1"/>
              <a:t>Podophyllum</a:t>
            </a:r>
            <a:r>
              <a:rPr lang="en-US" dirty="0"/>
              <a:t>) </a:t>
            </a:r>
            <a:endParaRPr lang="en-US" dirty="0" smtClean="0"/>
          </a:p>
          <a:p>
            <a:pPr algn="just"/>
            <a:r>
              <a:rPr lang="en-US" dirty="0" smtClean="0"/>
              <a:t>In </a:t>
            </a:r>
            <a:r>
              <a:rPr lang="en-US" dirty="0"/>
              <a:t>bronchial asthma (e.g. Cannabis) </a:t>
            </a:r>
            <a:endParaRPr lang="en-US" dirty="0" smtClean="0"/>
          </a:p>
          <a:p>
            <a:pPr algn="just"/>
            <a:r>
              <a:rPr lang="en-US" dirty="0" smtClean="0"/>
              <a:t>It reflects light, hence, decreases the heat on the flowers, thus protecting them. </a:t>
            </a:r>
            <a:endParaRPr lang="en-US" dirty="0"/>
          </a:p>
        </p:txBody>
      </p:sp>
      <p:sp>
        <p:nvSpPr>
          <p:cNvPr id="4" name="Date Placeholder 3"/>
          <p:cNvSpPr>
            <a:spLocks noGrp="1"/>
          </p:cNvSpPr>
          <p:nvPr>
            <p:ph type="dt" sz="half" idx="10"/>
          </p:nvPr>
        </p:nvSpPr>
        <p:spPr/>
        <p:txBody>
          <a:bodyPr/>
          <a:lstStyle/>
          <a:p>
            <a:fld id="{A168D6F0-29F0-49E1-84B5-4CCD698C1719}"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20</a:t>
            </a:fld>
            <a:endParaRPr lang="en-US"/>
          </a:p>
        </p:txBody>
      </p:sp>
    </p:spTree>
    <p:extLst>
      <p:ext uri="{BB962C8B-B14F-4D97-AF65-F5344CB8AC3E}">
        <p14:creationId xmlns:p14="http://schemas.microsoft.com/office/powerpoint/2010/main" val="139121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22" y="706649"/>
            <a:ext cx="11258321" cy="582326"/>
          </a:xfrm>
        </p:spPr>
        <p:txBody>
          <a:bodyPr>
            <a:normAutofit fontScale="90000"/>
          </a:bodyPr>
          <a:lstStyle/>
          <a:p>
            <a:r>
              <a:rPr lang="en-US" b="1" dirty="0" smtClean="0">
                <a:effectLst>
                  <a:outerShdw blurRad="38100" dist="38100" dir="2700000" algn="tl">
                    <a:srgbClr val="000000">
                      <a:alpha val="43137"/>
                    </a:srgbClr>
                  </a:outerShdw>
                </a:effectLst>
              </a:rPr>
              <a:t>SOME CRUDE DRUGS CONTAINING RESINS IN NIGERIA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97446"/>
            <a:ext cx="10515600" cy="4579517"/>
          </a:xfrm>
        </p:spPr>
        <p:txBody>
          <a:bodyPr/>
          <a:lstStyle/>
          <a:p>
            <a:pPr algn="just"/>
            <a:r>
              <a:rPr lang="en-US" i="1" dirty="0" smtClean="0"/>
              <a:t>Cannabis sativa,</a:t>
            </a:r>
            <a:r>
              <a:rPr lang="en-US" dirty="0" smtClean="0"/>
              <a:t> </a:t>
            </a:r>
            <a:r>
              <a:rPr lang="en-US" dirty="0" err="1" smtClean="0"/>
              <a:t>Cannabinaceae</a:t>
            </a:r>
            <a:endParaRPr lang="en-US" dirty="0" smtClean="0"/>
          </a:p>
          <a:p>
            <a:pPr algn="just"/>
            <a:r>
              <a:rPr lang="en-US" i="1" dirty="0" smtClean="0"/>
              <a:t>Curcuma longa</a:t>
            </a:r>
            <a:r>
              <a:rPr lang="en-US" dirty="0" smtClean="0"/>
              <a:t>, </a:t>
            </a:r>
            <a:r>
              <a:rPr lang="en-US" i="1" dirty="0" smtClean="0"/>
              <a:t>C. </a:t>
            </a:r>
            <a:r>
              <a:rPr lang="en-US" i="1" dirty="0" err="1" smtClean="0"/>
              <a:t>domestica</a:t>
            </a:r>
            <a:r>
              <a:rPr lang="en-US" i="1" dirty="0" smtClean="0"/>
              <a:t>, </a:t>
            </a:r>
            <a:r>
              <a:rPr lang="en-US" dirty="0" err="1" smtClean="0"/>
              <a:t>Zingiberaceae</a:t>
            </a:r>
            <a:r>
              <a:rPr lang="en-US" dirty="0" smtClean="0"/>
              <a:t> </a:t>
            </a:r>
          </a:p>
          <a:p>
            <a:pPr algn="just"/>
            <a:r>
              <a:rPr lang="en-US" i="1" dirty="0" err="1" smtClean="0"/>
              <a:t>Zingiber</a:t>
            </a:r>
            <a:r>
              <a:rPr lang="en-US" i="1" dirty="0" smtClean="0"/>
              <a:t> </a:t>
            </a:r>
            <a:r>
              <a:rPr lang="en-US" i="1" dirty="0" err="1" smtClean="0"/>
              <a:t>officinale</a:t>
            </a:r>
            <a:r>
              <a:rPr lang="en-US" i="1" dirty="0" smtClean="0"/>
              <a:t>, </a:t>
            </a:r>
            <a:r>
              <a:rPr lang="en-US" dirty="0" err="1" smtClean="0"/>
              <a:t>Zingiberaceae</a:t>
            </a:r>
            <a:r>
              <a:rPr lang="en-US" dirty="0" smtClean="0"/>
              <a:t> </a:t>
            </a:r>
          </a:p>
          <a:p>
            <a:pPr algn="just"/>
            <a:r>
              <a:rPr lang="en-US" i="1" dirty="0" smtClean="0"/>
              <a:t>Capsicum minimum, C. </a:t>
            </a:r>
            <a:r>
              <a:rPr lang="en-US" i="1" dirty="0" err="1" smtClean="0"/>
              <a:t>frutescens</a:t>
            </a:r>
            <a:r>
              <a:rPr lang="en-US" i="1" dirty="0" smtClean="0"/>
              <a:t> </a:t>
            </a:r>
            <a:r>
              <a:rPr lang="en-US" dirty="0" smtClean="0"/>
              <a:t>and </a:t>
            </a:r>
            <a:r>
              <a:rPr lang="en-US" i="1" dirty="0" smtClean="0"/>
              <a:t>C. annum, </a:t>
            </a:r>
            <a:r>
              <a:rPr lang="en-US" dirty="0" err="1" smtClean="0"/>
              <a:t>Solanaceae</a:t>
            </a:r>
            <a:r>
              <a:rPr lang="en-US" dirty="0" smtClean="0"/>
              <a:t> </a:t>
            </a:r>
          </a:p>
          <a:p>
            <a:pPr algn="just"/>
            <a:endParaRPr lang="en-US" dirty="0" smtClean="0"/>
          </a:p>
        </p:txBody>
      </p:sp>
      <p:sp>
        <p:nvSpPr>
          <p:cNvPr id="4" name="Date Placeholder 3"/>
          <p:cNvSpPr>
            <a:spLocks noGrp="1"/>
          </p:cNvSpPr>
          <p:nvPr>
            <p:ph type="dt" sz="half" idx="10"/>
          </p:nvPr>
        </p:nvSpPr>
        <p:spPr/>
        <p:txBody>
          <a:bodyPr/>
          <a:lstStyle/>
          <a:p>
            <a:fld id="{FF2389AA-4CA4-48E4-B7DC-A6867AE50139}"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21</a:t>
            </a:fld>
            <a:endParaRPr lang="en-US"/>
          </a:p>
        </p:txBody>
      </p:sp>
    </p:spTree>
    <p:extLst>
      <p:ext uri="{BB962C8B-B14F-4D97-AF65-F5344CB8AC3E}">
        <p14:creationId xmlns:p14="http://schemas.microsoft.com/office/powerpoint/2010/main" val="3101581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607"/>
            <a:ext cx="10515600" cy="494191"/>
          </a:xfrm>
        </p:spPr>
        <p:txBody>
          <a:bodyPr>
            <a:normAutofit fontScale="90000"/>
          </a:bodyPr>
          <a:lstStyle/>
          <a:p>
            <a:r>
              <a:rPr lang="en-US" b="1" dirty="0" smtClean="0">
                <a:effectLst>
                  <a:outerShdw blurRad="38100" dist="38100" dir="2700000" algn="tl">
                    <a:srgbClr val="000000">
                      <a:alpha val="43137"/>
                    </a:srgbClr>
                  </a:outerShdw>
                </a:effectLst>
              </a:rPr>
              <a:t>CANNABIS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890798"/>
            <a:ext cx="10515600" cy="5682772"/>
          </a:xfrm>
        </p:spPr>
        <p:txBody>
          <a:bodyPr>
            <a:normAutofit/>
          </a:bodyPr>
          <a:lstStyle/>
          <a:p>
            <a:pPr algn="just"/>
            <a:r>
              <a:rPr lang="en-US" b="1" dirty="0" smtClean="0"/>
              <a:t>Synonyms: </a:t>
            </a:r>
            <a:r>
              <a:rPr lang="en-US" dirty="0"/>
              <a:t>Indian Hemp, Cannabis, Hashish, Bhang, Ganja, </a:t>
            </a:r>
            <a:r>
              <a:rPr lang="en-US" dirty="0" err="1"/>
              <a:t>Charas</a:t>
            </a:r>
            <a:r>
              <a:rPr lang="en-US" dirty="0"/>
              <a:t>, </a:t>
            </a:r>
            <a:r>
              <a:rPr lang="en-US" dirty="0" smtClean="0"/>
              <a:t>Marijuana </a:t>
            </a:r>
          </a:p>
          <a:p>
            <a:pPr algn="just"/>
            <a:r>
              <a:rPr lang="en-US" b="1" dirty="0" smtClean="0"/>
              <a:t>Source</a:t>
            </a:r>
            <a:r>
              <a:rPr lang="en-US" b="1" dirty="0"/>
              <a:t>: </a:t>
            </a:r>
            <a:r>
              <a:rPr lang="en-US" dirty="0"/>
              <a:t>dried flowering tops of cultivated female plants of </a:t>
            </a:r>
            <a:r>
              <a:rPr lang="en-US" i="1" dirty="0"/>
              <a:t>Cannabis </a:t>
            </a:r>
            <a:r>
              <a:rPr lang="en-US" i="1" dirty="0" smtClean="0"/>
              <a:t>sativa,</a:t>
            </a:r>
            <a:r>
              <a:rPr lang="en-US" dirty="0" smtClean="0"/>
              <a:t> </a:t>
            </a:r>
            <a:r>
              <a:rPr lang="en-US" dirty="0" err="1" smtClean="0"/>
              <a:t>Cannabinaceae</a:t>
            </a:r>
            <a:r>
              <a:rPr lang="en-US" dirty="0" smtClean="0"/>
              <a:t> </a:t>
            </a:r>
          </a:p>
          <a:p>
            <a:pPr algn="just"/>
            <a:r>
              <a:rPr lang="en-US" b="1" dirty="0" smtClean="0"/>
              <a:t>Geographical Source: </a:t>
            </a:r>
            <a:r>
              <a:rPr lang="en-US" dirty="0"/>
              <a:t>Mexico, Africa, </a:t>
            </a:r>
            <a:r>
              <a:rPr lang="en-US" dirty="0" smtClean="0"/>
              <a:t>India</a:t>
            </a:r>
          </a:p>
          <a:p>
            <a:pPr algn="just"/>
            <a:r>
              <a:rPr lang="en-US" dirty="0" smtClean="0"/>
              <a:t>It is cultivated </a:t>
            </a:r>
            <a:r>
              <a:rPr lang="en-US" dirty="0"/>
              <a:t>only by license from </a:t>
            </a:r>
            <a:r>
              <a:rPr lang="en-US" dirty="0" smtClean="0"/>
              <a:t>Government</a:t>
            </a:r>
          </a:p>
          <a:p>
            <a:pPr algn="just"/>
            <a:r>
              <a:rPr lang="en-US" dirty="0" smtClean="0"/>
              <a:t>It contain about 15 – 20 % Resin (present in glandular </a:t>
            </a:r>
            <a:r>
              <a:rPr lang="en-US" dirty="0" err="1" smtClean="0"/>
              <a:t>trichomes</a:t>
            </a:r>
            <a:r>
              <a:rPr lang="en-US" dirty="0" smtClean="0"/>
              <a:t>), and should be stored in well closed container after thorough drying</a:t>
            </a:r>
          </a:p>
          <a:p>
            <a:pPr algn="just"/>
            <a:r>
              <a:rPr lang="en-US" b="1" dirty="0" smtClean="0"/>
              <a:t>Resin Constituents: </a:t>
            </a:r>
            <a:r>
              <a:rPr lang="en-US" dirty="0" err="1" smtClean="0"/>
              <a:t>Cannabinol</a:t>
            </a:r>
            <a:r>
              <a:rPr lang="en-US" dirty="0"/>
              <a:t>, </a:t>
            </a:r>
            <a:r>
              <a:rPr lang="en-US" dirty="0" err="1"/>
              <a:t>cannabidiol</a:t>
            </a:r>
            <a:r>
              <a:rPr lang="en-US" dirty="0"/>
              <a:t>, </a:t>
            </a:r>
            <a:r>
              <a:rPr lang="en-US" dirty="0" err="1"/>
              <a:t>cannabidiolic</a:t>
            </a:r>
            <a:r>
              <a:rPr lang="en-US" dirty="0"/>
              <a:t> acid, </a:t>
            </a:r>
            <a:r>
              <a:rPr lang="en-US" dirty="0" err="1"/>
              <a:t>cannabichromene</a:t>
            </a:r>
            <a:r>
              <a:rPr lang="en-US" dirty="0"/>
              <a:t>, </a:t>
            </a:r>
            <a:r>
              <a:rPr lang="en-US" dirty="0" err="1"/>
              <a:t>cannabigerol</a:t>
            </a:r>
            <a:r>
              <a:rPr lang="en-US" dirty="0"/>
              <a:t> </a:t>
            </a:r>
            <a:endParaRPr lang="en-US" dirty="0" smtClean="0"/>
          </a:p>
          <a:p>
            <a:pPr algn="just"/>
            <a:r>
              <a:rPr lang="en-US" b="1" u="sng" dirty="0" smtClean="0"/>
              <a:t>Uses:</a:t>
            </a:r>
            <a:r>
              <a:rPr lang="en-US" dirty="0" smtClean="0"/>
              <a:t> Narcotic</a:t>
            </a:r>
            <a:r>
              <a:rPr lang="en-US" dirty="0"/>
              <a:t>, Sedative, </a:t>
            </a:r>
            <a:r>
              <a:rPr lang="en-US" dirty="0" smtClean="0"/>
              <a:t>Analgesic, Psychotropic properties</a:t>
            </a:r>
            <a:endParaRPr lang="en-US" dirty="0"/>
          </a:p>
        </p:txBody>
      </p:sp>
      <p:sp>
        <p:nvSpPr>
          <p:cNvPr id="4" name="Date Placeholder 3"/>
          <p:cNvSpPr>
            <a:spLocks noGrp="1"/>
          </p:cNvSpPr>
          <p:nvPr>
            <p:ph type="dt" sz="half" idx="10"/>
          </p:nvPr>
        </p:nvSpPr>
        <p:spPr/>
        <p:txBody>
          <a:bodyPr/>
          <a:lstStyle/>
          <a:p>
            <a:fld id="{22854945-C4CC-4C4F-84C2-528CAB8BBE1C}"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22</a:t>
            </a:fld>
            <a:endParaRPr lang="en-US"/>
          </a:p>
        </p:txBody>
      </p:sp>
    </p:spTree>
    <p:extLst>
      <p:ext uri="{BB962C8B-B14F-4D97-AF65-F5344CB8AC3E}">
        <p14:creationId xmlns:p14="http://schemas.microsoft.com/office/powerpoint/2010/main" val="2836051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0292"/>
          </a:xfrm>
        </p:spPr>
        <p:txBody>
          <a:bodyPr>
            <a:normAutofit fontScale="90000"/>
          </a:bodyPr>
          <a:lstStyle/>
          <a:p>
            <a:r>
              <a:rPr lang="en-US" b="1" dirty="0" smtClean="0">
                <a:effectLst>
                  <a:outerShdw blurRad="38100" dist="38100" dir="2700000" algn="tl">
                    <a:srgbClr val="000000">
                      <a:alpha val="43137"/>
                    </a:srgbClr>
                  </a:outerShdw>
                </a:effectLst>
              </a:rPr>
              <a:t>TURMERIC</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560292"/>
            <a:ext cx="10916798" cy="5939660"/>
          </a:xfrm>
        </p:spPr>
        <p:txBody>
          <a:bodyPr>
            <a:normAutofit fontScale="92500" lnSpcReduction="20000"/>
          </a:bodyPr>
          <a:lstStyle/>
          <a:p>
            <a:pPr algn="just"/>
            <a:r>
              <a:rPr lang="en-US" b="1" dirty="0" smtClean="0"/>
              <a:t>Synonyms: </a:t>
            </a:r>
            <a:r>
              <a:rPr lang="en-US" dirty="0"/>
              <a:t>Indian saffron, Curcuma </a:t>
            </a:r>
          </a:p>
          <a:p>
            <a:pPr algn="just"/>
            <a:r>
              <a:rPr lang="en-US" b="1" dirty="0" smtClean="0"/>
              <a:t>Source</a:t>
            </a:r>
            <a:r>
              <a:rPr lang="en-US" b="1" dirty="0"/>
              <a:t>: </a:t>
            </a:r>
            <a:r>
              <a:rPr lang="en-US" dirty="0"/>
              <a:t>dried </a:t>
            </a:r>
            <a:r>
              <a:rPr lang="en-US" dirty="0" smtClean="0"/>
              <a:t>and fresh </a:t>
            </a:r>
            <a:r>
              <a:rPr lang="en-US" dirty="0"/>
              <a:t>rhizome of </a:t>
            </a:r>
            <a:r>
              <a:rPr lang="en-US" i="1" dirty="0"/>
              <a:t>Curcuma longa</a:t>
            </a:r>
            <a:r>
              <a:rPr lang="en-US" dirty="0"/>
              <a:t>, </a:t>
            </a:r>
            <a:r>
              <a:rPr lang="en-US" i="1" dirty="0"/>
              <a:t>C. </a:t>
            </a:r>
            <a:r>
              <a:rPr lang="en-US" i="1" dirty="0" err="1" smtClean="0"/>
              <a:t>domestica</a:t>
            </a:r>
            <a:r>
              <a:rPr lang="en-US" i="1" dirty="0" smtClean="0"/>
              <a:t>, </a:t>
            </a:r>
            <a:r>
              <a:rPr lang="en-US" dirty="0" err="1" smtClean="0"/>
              <a:t>Zingiberaceae</a:t>
            </a:r>
            <a:r>
              <a:rPr lang="en-US" dirty="0" smtClean="0"/>
              <a:t> </a:t>
            </a:r>
            <a:endParaRPr lang="en-US" dirty="0"/>
          </a:p>
          <a:p>
            <a:pPr algn="just"/>
            <a:r>
              <a:rPr lang="en-US" b="1" dirty="0" smtClean="0"/>
              <a:t>Geographical Sources: </a:t>
            </a:r>
            <a:r>
              <a:rPr lang="en-US" dirty="0" smtClean="0"/>
              <a:t>Southern Asia, Africa</a:t>
            </a:r>
          </a:p>
          <a:p>
            <a:pPr algn="just"/>
            <a:r>
              <a:rPr lang="en-US" b="1" dirty="0" smtClean="0"/>
              <a:t>Properties: </a:t>
            </a:r>
            <a:r>
              <a:rPr lang="en-US" dirty="0" smtClean="0"/>
              <a:t>It has </a:t>
            </a:r>
            <a:r>
              <a:rPr lang="en-US" dirty="0"/>
              <a:t>ovate, pear shaped, oblong, </a:t>
            </a:r>
            <a:r>
              <a:rPr lang="en-US" dirty="0" smtClean="0"/>
              <a:t>or cylindrical in shape, 4-7 </a:t>
            </a:r>
            <a:r>
              <a:rPr lang="en-US" dirty="0"/>
              <a:t>cm </a:t>
            </a:r>
            <a:r>
              <a:rPr lang="en-US" dirty="0" smtClean="0"/>
              <a:t>long and </a:t>
            </a:r>
            <a:r>
              <a:rPr lang="en-US" dirty="0"/>
              <a:t>1-1.5 cm </a:t>
            </a:r>
            <a:r>
              <a:rPr lang="en-US" dirty="0" smtClean="0"/>
              <a:t>wide</a:t>
            </a:r>
            <a:r>
              <a:rPr lang="en-US" dirty="0"/>
              <a:t>.</a:t>
            </a:r>
            <a:r>
              <a:rPr lang="en-US" dirty="0" smtClean="0"/>
              <a:t> It has a </a:t>
            </a:r>
            <a:r>
              <a:rPr lang="en-US" dirty="0"/>
              <a:t>deep yellow to </a:t>
            </a:r>
            <a:r>
              <a:rPr lang="en-US" dirty="0" smtClean="0"/>
              <a:t>orange </a:t>
            </a:r>
            <a:r>
              <a:rPr lang="en-US" dirty="0" err="1" smtClean="0"/>
              <a:t>colour</a:t>
            </a:r>
            <a:r>
              <a:rPr lang="en-US" dirty="0" smtClean="0"/>
              <a:t>, </a:t>
            </a:r>
            <a:r>
              <a:rPr lang="en-US" dirty="0"/>
              <a:t>aromatic, </a:t>
            </a:r>
            <a:r>
              <a:rPr lang="en-US" dirty="0" smtClean="0"/>
              <a:t>and pungent taste, with an indistinct.</a:t>
            </a:r>
          </a:p>
          <a:p>
            <a:pPr algn="just"/>
            <a:r>
              <a:rPr lang="en-US" b="1" dirty="0" smtClean="0"/>
              <a:t>Constituents: </a:t>
            </a:r>
            <a:r>
              <a:rPr lang="en-US" dirty="0" smtClean="0"/>
              <a:t>Coloring </a:t>
            </a:r>
            <a:r>
              <a:rPr lang="en-US" dirty="0"/>
              <a:t>matter as 5% </a:t>
            </a:r>
            <a:r>
              <a:rPr lang="en-US" dirty="0" err="1"/>
              <a:t>curcuminoids</a:t>
            </a:r>
            <a:r>
              <a:rPr lang="en-US" dirty="0"/>
              <a:t>, 6% volatile </a:t>
            </a:r>
            <a:r>
              <a:rPr lang="en-US" dirty="0" smtClean="0"/>
              <a:t>oil, </a:t>
            </a:r>
            <a:r>
              <a:rPr lang="en-US" dirty="0" err="1" smtClean="0"/>
              <a:t>Curcumin</a:t>
            </a:r>
            <a:r>
              <a:rPr lang="en-US" dirty="0" smtClean="0"/>
              <a:t>-I</a:t>
            </a:r>
            <a:r>
              <a:rPr lang="en-US" dirty="0"/>
              <a:t>, </a:t>
            </a:r>
            <a:r>
              <a:rPr lang="en-US" dirty="0" err="1"/>
              <a:t>Curcumin</a:t>
            </a:r>
            <a:r>
              <a:rPr lang="en-US" dirty="0"/>
              <a:t>-II </a:t>
            </a:r>
            <a:r>
              <a:rPr lang="en-US" dirty="0" smtClean="0"/>
              <a:t>and </a:t>
            </a:r>
            <a:r>
              <a:rPr lang="en-US" dirty="0" err="1"/>
              <a:t>Curcumin</a:t>
            </a:r>
            <a:r>
              <a:rPr lang="en-US" dirty="0"/>
              <a:t>-III, </a:t>
            </a:r>
            <a:r>
              <a:rPr lang="en-US" dirty="0" err="1" smtClean="0"/>
              <a:t>dihydrocurcumin</a:t>
            </a:r>
            <a:r>
              <a:rPr lang="en-US" dirty="0" smtClean="0"/>
              <a:t>, </a:t>
            </a:r>
            <a:r>
              <a:rPr lang="en-US" dirty="0" err="1" smtClean="0"/>
              <a:t>demethoxy</a:t>
            </a:r>
            <a:r>
              <a:rPr lang="en-US" dirty="0" smtClean="0"/>
              <a:t> </a:t>
            </a:r>
            <a:r>
              <a:rPr lang="en-US" dirty="0" err="1" smtClean="0"/>
              <a:t>curcumin</a:t>
            </a:r>
            <a:r>
              <a:rPr lang="en-US" dirty="0" smtClean="0"/>
              <a:t>, </a:t>
            </a:r>
            <a:r>
              <a:rPr lang="en-US" dirty="0" err="1" smtClean="0"/>
              <a:t>Bisdemethoxy</a:t>
            </a:r>
            <a:r>
              <a:rPr lang="en-US" dirty="0" smtClean="0"/>
              <a:t> </a:t>
            </a:r>
            <a:r>
              <a:rPr lang="en-US" dirty="0" err="1" smtClean="0"/>
              <a:t>curcumin</a:t>
            </a:r>
            <a:r>
              <a:rPr lang="en-US" dirty="0" smtClean="0"/>
              <a:t>, </a:t>
            </a:r>
            <a:r>
              <a:rPr lang="en-US" dirty="0" err="1" smtClean="0"/>
              <a:t>zingiberene</a:t>
            </a:r>
            <a:r>
              <a:rPr lang="en-US" dirty="0"/>
              <a:t>, </a:t>
            </a:r>
            <a:r>
              <a:rPr lang="en-US" dirty="0" err="1"/>
              <a:t>sabinene</a:t>
            </a:r>
            <a:r>
              <a:rPr lang="en-US" dirty="0"/>
              <a:t>, </a:t>
            </a:r>
            <a:r>
              <a:rPr lang="en-US" dirty="0" err="1"/>
              <a:t>turmeron</a:t>
            </a:r>
            <a:r>
              <a:rPr lang="en-US" dirty="0"/>
              <a:t>, </a:t>
            </a:r>
            <a:r>
              <a:rPr lang="en-US" dirty="0" err="1"/>
              <a:t>arturmeron</a:t>
            </a:r>
            <a:r>
              <a:rPr lang="en-US" dirty="0"/>
              <a:t>, </a:t>
            </a:r>
            <a:r>
              <a:rPr lang="en-US" dirty="0" err="1"/>
              <a:t>borneol</a:t>
            </a:r>
            <a:r>
              <a:rPr lang="en-US" dirty="0"/>
              <a:t>, cineole, camphene, limonene, </a:t>
            </a:r>
            <a:r>
              <a:rPr lang="en-US" dirty="0" err="1"/>
              <a:t>terpinene</a:t>
            </a:r>
            <a:r>
              <a:rPr lang="en-US" dirty="0"/>
              <a:t>, </a:t>
            </a:r>
            <a:r>
              <a:rPr lang="en-US" dirty="0" err="1"/>
              <a:t>terpinolene</a:t>
            </a:r>
            <a:r>
              <a:rPr lang="en-US" dirty="0"/>
              <a:t>, </a:t>
            </a:r>
            <a:r>
              <a:rPr lang="en-US" dirty="0" err="1"/>
              <a:t>caryophyllene</a:t>
            </a:r>
            <a:r>
              <a:rPr lang="en-US" dirty="0"/>
              <a:t>, linalool, </a:t>
            </a:r>
            <a:r>
              <a:rPr lang="en-US" dirty="0" err="1"/>
              <a:t>isoberneol</a:t>
            </a:r>
            <a:r>
              <a:rPr lang="en-US" dirty="0" smtClean="0"/>
              <a:t>, camphor</a:t>
            </a:r>
            <a:r>
              <a:rPr lang="en-US" dirty="0"/>
              <a:t>, </a:t>
            </a:r>
            <a:r>
              <a:rPr lang="en-US" dirty="0" err="1"/>
              <a:t>eugenol</a:t>
            </a:r>
            <a:r>
              <a:rPr lang="en-US" dirty="0"/>
              <a:t>, </a:t>
            </a:r>
            <a:r>
              <a:rPr lang="en-US" dirty="0" err="1"/>
              <a:t>curdione</a:t>
            </a:r>
            <a:r>
              <a:rPr lang="en-US" dirty="0"/>
              <a:t>, </a:t>
            </a:r>
            <a:r>
              <a:rPr lang="en-US" dirty="0" err="1"/>
              <a:t>curzerenone</a:t>
            </a:r>
            <a:r>
              <a:rPr lang="en-US" dirty="0"/>
              <a:t>, </a:t>
            </a:r>
            <a:r>
              <a:rPr lang="en-US" dirty="0" err="1"/>
              <a:t>curlone</a:t>
            </a:r>
            <a:r>
              <a:rPr lang="en-US" dirty="0"/>
              <a:t>, </a:t>
            </a:r>
            <a:r>
              <a:rPr lang="el-GR" dirty="0"/>
              <a:t>α-</a:t>
            </a:r>
            <a:r>
              <a:rPr lang="en-US" dirty="0" err="1"/>
              <a:t>phellandrene</a:t>
            </a:r>
            <a:r>
              <a:rPr lang="en-US" dirty="0"/>
              <a:t>, </a:t>
            </a:r>
            <a:r>
              <a:rPr lang="el-GR" dirty="0"/>
              <a:t>β, γ- </a:t>
            </a:r>
            <a:r>
              <a:rPr lang="en-US" dirty="0" err="1" smtClean="0"/>
              <a:t>curcumene</a:t>
            </a:r>
            <a:endParaRPr lang="en-US" dirty="0" smtClean="0"/>
          </a:p>
          <a:p>
            <a:pPr algn="just"/>
            <a:r>
              <a:rPr lang="en-US" b="1" u="sng" dirty="0" smtClean="0"/>
              <a:t>USES:</a:t>
            </a:r>
            <a:r>
              <a:rPr lang="en-US" dirty="0" smtClean="0"/>
              <a:t> Aromatic</a:t>
            </a:r>
            <a:r>
              <a:rPr lang="en-US" dirty="0"/>
              <a:t>, anti-inflammatory, </a:t>
            </a:r>
            <a:r>
              <a:rPr lang="en-US" dirty="0" smtClean="0"/>
              <a:t>stomach problems, stimulant</a:t>
            </a:r>
            <a:r>
              <a:rPr lang="en-US" dirty="0"/>
              <a:t>, tonic, carminative, blood purifier, </a:t>
            </a:r>
            <a:r>
              <a:rPr lang="en-US" dirty="0" smtClean="0"/>
              <a:t>spice</a:t>
            </a:r>
            <a:r>
              <a:rPr lang="en-US" dirty="0"/>
              <a:t>, coloring agent for ointment and common household remedy for cough and </a:t>
            </a:r>
            <a:r>
              <a:rPr lang="en-US" dirty="0" smtClean="0"/>
              <a:t>cold, </a:t>
            </a:r>
            <a:r>
              <a:rPr lang="en-US" dirty="0"/>
              <a:t>Liver </a:t>
            </a:r>
            <a:r>
              <a:rPr lang="en-US" dirty="0" smtClean="0"/>
              <a:t>diseases, </a:t>
            </a:r>
            <a:r>
              <a:rPr lang="en-US" dirty="0" err="1" smtClean="0"/>
              <a:t>turmeron</a:t>
            </a:r>
            <a:r>
              <a:rPr lang="en-US" dirty="0"/>
              <a:t> </a:t>
            </a:r>
            <a:r>
              <a:rPr lang="en-US" dirty="0" smtClean="0"/>
              <a:t>(</a:t>
            </a:r>
            <a:r>
              <a:rPr lang="en-US" dirty="0" err="1" smtClean="0"/>
              <a:t>antisnake</a:t>
            </a:r>
            <a:r>
              <a:rPr lang="en-US" dirty="0" smtClean="0"/>
              <a:t> </a:t>
            </a:r>
            <a:r>
              <a:rPr lang="en-US" dirty="0"/>
              <a:t>venom </a:t>
            </a:r>
            <a:r>
              <a:rPr lang="en-US" dirty="0" smtClean="0"/>
              <a:t>activity). </a:t>
            </a:r>
            <a:r>
              <a:rPr lang="en-US" dirty="0" err="1" smtClean="0"/>
              <a:t>Curcuminoids</a:t>
            </a:r>
            <a:r>
              <a:rPr lang="en-US" dirty="0" smtClean="0"/>
              <a:t> </a:t>
            </a:r>
            <a:r>
              <a:rPr lang="en-US" dirty="0"/>
              <a:t>isolated from ethyl acetate extract of turmeric have shown modest HIV-1 and HIV-2 protease activity.</a:t>
            </a:r>
          </a:p>
        </p:txBody>
      </p:sp>
      <p:sp>
        <p:nvSpPr>
          <p:cNvPr id="4" name="Date Placeholder 3"/>
          <p:cNvSpPr>
            <a:spLocks noGrp="1"/>
          </p:cNvSpPr>
          <p:nvPr>
            <p:ph type="dt" sz="half" idx="10"/>
          </p:nvPr>
        </p:nvSpPr>
        <p:spPr/>
        <p:txBody>
          <a:bodyPr/>
          <a:lstStyle/>
          <a:p>
            <a:fld id="{155C136A-2262-4B89-9A44-56CF312C39B2}"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23</a:t>
            </a:fld>
            <a:endParaRPr lang="en-US"/>
          </a:p>
        </p:txBody>
      </p:sp>
    </p:spTree>
    <p:extLst>
      <p:ext uri="{BB962C8B-B14F-4D97-AF65-F5344CB8AC3E}">
        <p14:creationId xmlns:p14="http://schemas.microsoft.com/office/powerpoint/2010/main" val="2705508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2157"/>
          </a:xfrm>
        </p:spPr>
        <p:txBody>
          <a:bodyPr>
            <a:normAutofit fontScale="90000"/>
          </a:bodyPr>
          <a:lstStyle/>
          <a:p>
            <a:r>
              <a:rPr lang="en-US" b="1" dirty="0" smtClean="0">
                <a:effectLst>
                  <a:outerShdw blurRad="38100" dist="38100" dir="2700000" algn="tl">
                    <a:srgbClr val="000000">
                      <a:alpha val="43137"/>
                    </a:srgbClr>
                  </a:outerShdw>
                </a:effectLst>
              </a:rPr>
              <a:t>Ginger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199" y="550843"/>
            <a:ext cx="10982899" cy="5626120"/>
          </a:xfrm>
        </p:spPr>
        <p:txBody>
          <a:bodyPr>
            <a:normAutofit lnSpcReduction="10000"/>
          </a:bodyPr>
          <a:lstStyle/>
          <a:p>
            <a:r>
              <a:rPr lang="en-US" dirty="0" smtClean="0"/>
              <a:t>Synonyms: </a:t>
            </a:r>
            <a:r>
              <a:rPr lang="en-US" dirty="0" err="1" smtClean="0"/>
              <a:t>Zingiber</a:t>
            </a:r>
            <a:r>
              <a:rPr lang="en-US" dirty="0" smtClean="0"/>
              <a:t> </a:t>
            </a:r>
          </a:p>
          <a:p>
            <a:r>
              <a:rPr lang="en-US" dirty="0" smtClean="0"/>
              <a:t>Source</a:t>
            </a:r>
            <a:r>
              <a:rPr lang="en-US" dirty="0"/>
              <a:t>: scraped or </a:t>
            </a:r>
            <a:r>
              <a:rPr lang="en-US" dirty="0" err="1"/>
              <a:t>unscraped</a:t>
            </a:r>
            <a:r>
              <a:rPr lang="en-US" dirty="0"/>
              <a:t> rhizomes of </a:t>
            </a:r>
            <a:r>
              <a:rPr lang="en-US" i="1" dirty="0" err="1"/>
              <a:t>Zingiber</a:t>
            </a:r>
            <a:r>
              <a:rPr lang="en-US" i="1" dirty="0"/>
              <a:t> </a:t>
            </a:r>
            <a:r>
              <a:rPr lang="en-US" i="1" dirty="0" err="1" smtClean="0"/>
              <a:t>officinale</a:t>
            </a:r>
            <a:r>
              <a:rPr lang="en-US" i="1" dirty="0" smtClean="0"/>
              <a:t>, </a:t>
            </a:r>
            <a:r>
              <a:rPr lang="en-US" dirty="0" err="1" smtClean="0"/>
              <a:t>Zingiberaceae</a:t>
            </a:r>
            <a:r>
              <a:rPr lang="en-US" dirty="0" smtClean="0"/>
              <a:t> </a:t>
            </a:r>
          </a:p>
          <a:p>
            <a:r>
              <a:rPr lang="en-US" dirty="0" smtClean="0"/>
              <a:t>Geographical Sources: </a:t>
            </a:r>
            <a:r>
              <a:rPr lang="en-US" dirty="0"/>
              <a:t>South east Asia, Jamaica, China, India, </a:t>
            </a:r>
            <a:r>
              <a:rPr lang="en-US" dirty="0" smtClean="0"/>
              <a:t>Africa </a:t>
            </a:r>
          </a:p>
          <a:p>
            <a:r>
              <a:rPr lang="en-US" dirty="0" smtClean="0"/>
              <a:t>It is about 7-15 </a:t>
            </a:r>
            <a:r>
              <a:rPr lang="en-US" dirty="0"/>
              <a:t>cm long; </a:t>
            </a:r>
            <a:r>
              <a:rPr lang="en-US" dirty="0" smtClean="0"/>
              <a:t>1-2 cm broad, a buff </a:t>
            </a:r>
            <a:r>
              <a:rPr lang="en-US" dirty="0" err="1" smtClean="0"/>
              <a:t>colour</a:t>
            </a:r>
            <a:r>
              <a:rPr lang="en-US" dirty="0" smtClean="0"/>
              <a:t> and pungent taste</a:t>
            </a:r>
          </a:p>
          <a:p>
            <a:r>
              <a:rPr lang="en-US" dirty="0" smtClean="0"/>
              <a:t>Constituents: </a:t>
            </a:r>
            <a:r>
              <a:rPr lang="en-US" dirty="0"/>
              <a:t>• Volatile oil, starch up to 50%, fat up to 10%, </a:t>
            </a:r>
            <a:r>
              <a:rPr lang="en-US" dirty="0" smtClean="0"/>
              <a:t>resinous </a:t>
            </a:r>
            <a:r>
              <a:rPr lang="en-US" dirty="0"/>
              <a:t>matter up to 8</a:t>
            </a:r>
            <a:r>
              <a:rPr lang="en-US" dirty="0" smtClean="0"/>
              <a:t>%. </a:t>
            </a:r>
            <a:r>
              <a:rPr lang="en-US" dirty="0" err="1" smtClean="0"/>
              <a:t>Sequiterpene</a:t>
            </a:r>
            <a:r>
              <a:rPr lang="en-US" dirty="0" smtClean="0"/>
              <a:t> hydrocarbon (alpha </a:t>
            </a:r>
            <a:r>
              <a:rPr lang="en-US" dirty="0" err="1"/>
              <a:t>zingiberene</a:t>
            </a:r>
            <a:r>
              <a:rPr lang="en-US" dirty="0"/>
              <a:t>, beta </a:t>
            </a:r>
            <a:r>
              <a:rPr lang="en-US" dirty="0" err="1"/>
              <a:t>bisabolene</a:t>
            </a:r>
            <a:r>
              <a:rPr lang="en-US" dirty="0"/>
              <a:t>, alpha </a:t>
            </a:r>
            <a:r>
              <a:rPr lang="en-US" dirty="0" err="1"/>
              <a:t>farnesene</a:t>
            </a:r>
            <a:r>
              <a:rPr lang="en-US" dirty="0"/>
              <a:t>, beta </a:t>
            </a:r>
            <a:r>
              <a:rPr lang="en-US" dirty="0" err="1"/>
              <a:t>sesquiphellandrene</a:t>
            </a:r>
            <a:r>
              <a:rPr lang="en-US" dirty="0"/>
              <a:t> and alpha </a:t>
            </a:r>
            <a:r>
              <a:rPr lang="en-US" dirty="0" err="1" smtClean="0"/>
              <a:t>curcumene</a:t>
            </a:r>
            <a:r>
              <a:rPr lang="en-US" dirty="0" smtClean="0"/>
              <a:t>); Phenolic </a:t>
            </a:r>
            <a:r>
              <a:rPr lang="en-US" dirty="0"/>
              <a:t>ketones </a:t>
            </a:r>
            <a:r>
              <a:rPr lang="en-US" dirty="0" err="1" smtClean="0"/>
              <a:t>gingerols</a:t>
            </a:r>
            <a:r>
              <a:rPr lang="en-US" dirty="0" smtClean="0"/>
              <a:t> (</a:t>
            </a:r>
            <a:r>
              <a:rPr lang="en-US" dirty="0" err="1" smtClean="0"/>
              <a:t>shagol</a:t>
            </a:r>
            <a:r>
              <a:rPr lang="en-US" dirty="0"/>
              <a:t>, </a:t>
            </a:r>
            <a:r>
              <a:rPr lang="en-US" dirty="0" err="1"/>
              <a:t>zingerone</a:t>
            </a:r>
            <a:r>
              <a:rPr lang="en-US" dirty="0"/>
              <a:t>, </a:t>
            </a:r>
            <a:r>
              <a:rPr lang="en-US" dirty="0" err="1"/>
              <a:t>paradol</a:t>
            </a:r>
            <a:r>
              <a:rPr lang="en-US" dirty="0"/>
              <a:t>, </a:t>
            </a:r>
            <a:r>
              <a:rPr lang="en-US" dirty="0" err="1" smtClean="0"/>
              <a:t>gingediols</a:t>
            </a:r>
            <a:r>
              <a:rPr lang="en-US" dirty="0" smtClean="0"/>
              <a:t>).</a:t>
            </a:r>
          </a:p>
          <a:p>
            <a:r>
              <a:rPr lang="en-US" dirty="0" smtClean="0"/>
              <a:t>Adulterant: Carminative </a:t>
            </a:r>
            <a:r>
              <a:rPr lang="en-US" i="1" dirty="0" err="1" smtClean="0"/>
              <a:t>Alpinia</a:t>
            </a:r>
            <a:r>
              <a:rPr lang="en-US" i="1" dirty="0" smtClean="0"/>
              <a:t> galangal</a:t>
            </a:r>
            <a:r>
              <a:rPr lang="en-US" dirty="0" smtClean="0"/>
              <a:t>, </a:t>
            </a:r>
            <a:r>
              <a:rPr lang="en-US" i="1" dirty="0" err="1" smtClean="0"/>
              <a:t>Alpinia</a:t>
            </a:r>
            <a:r>
              <a:rPr lang="en-US" i="1" dirty="0" smtClean="0"/>
              <a:t> </a:t>
            </a:r>
            <a:r>
              <a:rPr lang="en-US" i="1" dirty="0" err="1" smtClean="0"/>
              <a:t>officinalis</a:t>
            </a:r>
            <a:r>
              <a:rPr lang="en-US" dirty="0" smtClean="0"/>
              <a:t>, </a:t>
            </a:r>
            <a:r>
              <a:rPr lang="en-US" i="1" dirty="0" err="1" smtClean="0"/>
              <a:t>Zingiber</a:t>
            </a:r>
            <a:r>
              <a:rPr lang="en-US" i="1" dirty="0" smtClean="0"/>
              <a:t> </a:t>
            </a:r>
            <a:r>
              <a:rPr lang="en-US" i="1" dirty="0" err="1" smtClean="0"/>
              <a:t>mioga</a:t>
            </a:r>
            <a:r>
              <a:rPr lang="en-US" dirty="0" smtClean="0"/>
              <a:t>, capsicum can be added to increase the pungency.</a:t>
            </a:r>
          </a:p>
          <a:p>
            <a:r>
              <a:rPr lang="en-US" b="1" u="sng" dirty="0" smtClean="0"/>
              <a:t>Uses:</a:t>
            </a:r>
            <a:r>
              <a:rPr lang="en-US" b="1" dirty="0" smtClean="0"/>
              <a:t> </a:t>
            </a:r>
            <a:r>
              <a:rPr lang="en-US" dirty="0" smtClean="0"/>
              <a:t>Stimulant, Anti-emetic, </a:t>
            </a:r>
            <a:r>
              <a:rPr lang="en-US" dirty="0"/>
              <a:t>CNS, </a:t>
            </a:r>
            <a:r>
              <a:rPr lang="en-US" dirty="0" smtClean="0"/>
              <a:t>Anti-inflammatory, Antibacterial.</a:t>
            </a:r>
            <a:endParaRPr lang="en-US" dirty="0"/>
          </a:p>
        </p:txBody>
      </p:sp>
      <p:sp>
        <p:nvSpPr>
          <p:cNvPr id="4" name="Date Placeholder 3"/>
          <p:cNvSpPr>
            <a:spLocks noGrp="1"/>
          </p:cNvSpPr>
          <p:nvPr>
            <p:ph type="dt" sz="half" idx="10"/>
          </p:nvPr>
        </p:nvSpPr>
        <p:spPr/>
        <p:txBody>
          <a:bodyPr/>
          <a:lstStyle/>
          <a:p>
            <a:fld id="{1C33BBD4-4A84-41A7-8123-E10977A0C08D}"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24</a:t>
            </a:fld>
            <a:endParaRPr lang="en-US"/>
          </a:p>
        </p:txBody>
      </p:sp>
    </p:spTree>
    <p:extLst>
      <p:ext uri="{BB962C8B-B14F-4D97-AF65-F5344CB8AC3E}">
        <p14:creationId xmlns:p14="http://schemas.microsoft.com/office/powerpoint/2010/main" val="605843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39106"/>
          </a:xfrm>
        </p:spPr>
        <p:txBody>
          <a:bodyPr>
            <a:normAutofit fontScale="90000"/>
          </a:bodyPr>
          <a:lstStyle/>
          <a:p>
            <a:r>
              <a:rPr lang="en-US" b="1" dirty="0" smtClean="0">
                <a:effectLst>
                  <a:outerShdw blurRad="38100" dist="38100" dir="2700000" algn="tl">
                    <a:srgbClr val="000000">
                      <a:alpha val="43137"/>
                    </a:srgbClr>
                  </a:outerShdw>
                </a:effectLst>
              </a:rPr>
              <a:t>Capsicum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594910"/>
            <a:ext cx="11258320" cy="5960125"/>
          </a:xfrm>
        </p:spPr>
        <p:txBody>
          <a:bodyPr>
            <a:normAutofit/>
          </a:bodyPr>
          <a:lstStyle/>
          <a:p>
            <a:pPr algn="just"/>
            <a:r>
              <a:rPr lang="en-US" dirty="0" smtClean="0"/>
              <a:t>Synonyms: </a:t>
            </a:r>
            <a:r>
              <a:rPr lang="en-US" dirty="0" err="1"/>
              <a:t>chillies</a:t>
            </a:r>
            <a:r>
              <a:rPr lang="en-US" dirty="0"/>
              <a:t>, cayenne, pepper, red </a:t>
            </a:r>
            <a:r>
              <a:rPr lang="en-US" dirty="0" smtClean="0"/>
              <a:t>pepper</a:t>
            </a:r>
          </a:p>
          <a:p>
            <a:pPr algn="just"/>
            <a:r>
              <a:rPr lang="en-US" dirty="0" smtClean="0"/>
              <a:t>Source</a:t>
            </a:r>
            <a:r>
              <a:rPr lang="en-US" dirty="0"/>
              <a:t>: dried, ripe fruits of the </a:t>
            </a:r>
            <a:r>
              <a:rPr lang="en-US" i="1" dirty="0"/>
              <a:t>Capsicum </a:t>
            </a:r>
            <a:r>
              <a:rPr lang="en-US" i="1" dirty="0" smtClean="0"/>
              <a:t>minimum, C. </a:t>
            </a:r>
            <a:r>
              <a:rPr lang="en-US" i="1" dirty="0" err="1" smtClean="0"/>
              <a:t>frutescens</a:t>
            </a:r>
            <a:r>
              <a:rPr lang="en-US" i="1" dirty="0" smtClean="0"/>
              <a:t> </a:t>
            </a:r>
            <a:r>
              <a:rPr lang="en-US" dirty="0"/>
              <a:t>and </a:t>
            </a:r>
            <a:r>
              <a:rPr lang="en-US" i="1" dirty="0"/>
              <a:t>C</a:t>
            </a:r>
            <a:r>
              <a:rPr lang="en-US" i="1" dirty="0" smtClean="0"/>
              <a:t>. annum, </a:t>
            </a:r>
            <a:r>
              <a:rPr lang="en-US" dirty="0" err="1" smtClean="0"/>
              <a:t>Solanaceae</a:t>
            </a:r>
            <a:r>
              <a:rPr lang="en-US" dirty="0" smtClean="0"/>
              <a:t> </a:t>
            </a:r>
          </a:p>
          <a:p>
            <a:pPr algn="just"/>
            <a:r>
              <a:rPr lang="en-US" dirty="0" smtClean="0"/>
              <a:t>Geographical Sources: </a:t>
            </a:r>
            <a:r>
              <a:rPr lang="en-US" dirty="0"/>
              <a:t>native of A</a:t>
            </a:r>
            <a:r>
              <a:rPr lang="en-US" dirty="0" smtClean="0"/>
              <a:t>merica</a:t>
            </a:r>
            <a:r>
              <a:rPr lang="en-US" dirty="0"/>
              <a:t>, Tropical countries, Africa, </a:t>
            </a:r>
            <a:r>
              <a:rPr lang="en-US" dirty="0" smtClean="0"/>
              <a:t>India</a:t>
            </a:r>
          </a:p>
          <a:p>
            <a:pPr algn="just"/>
            <a:r>
              <a:rPr lang="en-US" dirty="0" smtClean="0"/>
              <a:t>It is about 5-12 </a:t>
            </a:r>
            <a:r>
              <a:rPr lang="en-US" dirty="0"/>
              <a:t>cm long, </a:t>
            </a:r>
            <a:r>
              <a:rPr lang="en-US" dirty="0" smtClean="0"/>
              <a:t>2 - 4 </a:t>
            </a:r>
            <a:r>
              <a:rPr lang="en-US" dirty="0"/>
              <a:t>cm wide, globular, ovoid or oblong in </a:t>
            </a:r>
            <a:r>
              <a:rPr lang="en-US" dirty="0" smtClean="0"/>
              <a:t>shape, orange-red </a:t>
            </a:r>
            <a:r>
              <a:rPr lang="en-US" dirty="0"/>
              <a:t>in </a:t>
            </a:r>
            <a:r>
              <a:rPr lang="en-US" dirty="0" smtClean="0"/>
              <a:t>color with an </a:t>
            </a:r>
            <a:r>
              <a:rPr lang="en-US" dirty="0"/>
              <a:t>intense pungent </a:t>
            </a:r>
            <a:r>
              <a:rPr lang="en-US" dirty="0" smtClean="0"/>
              <a:t>taste.</a:t>
            </a:r>
          </a:p>
          <a:p>
            <a:pPr algn="just"/>
            <a:r>
              <a:rPr lang="en-US" dirty="0" smtClean="0"/>
              <a:t>Constituents: Volatile </a:t>
            </a:r>
            <a:r>
              <a:rPr lang="en-US" dirty="0"/>
              <a:t>oil (up to 1%), Fixed oil (up to 15</a:t>
            </a:r>
            <a:r>
              <a:rPr lang="en-US" dirty="0" smtClean="0"/>
              <a:t>%), Oleoresin</a:t>
            </a:r>
            <a:r>
              <a:rPr lang="en-US" dirty="0"/>
              <a:t>, carotenoids, </a:t>
            </a:r>
            <a:r>
              <a:rPr lang="en-US" dirty="0" err="1"/>
              <a:t>capsacutin</a:t>
            </a:r>
            <a:r>
              <a:rPr lang="en-US" dirty="0"/>
              <a:t>, </a:t>
            </a:r>
            <a:r>
              <a:rPr lang="en-US" dirty="0" smtClean="0"/>
              <a:t>thiamine, Capsaicin (Pungent), </a:t>
            </a:r>
            <a:r>
              <a:rPr lang="en-US" dirty="0" err="1" smtClean="0"/>
              <a:t>capsanthin</a:t>
            </a:r>
            <a:r>
              <a:rPr lang="en-US" dirty="0" smtClean="0"/>
              <a:t> (Pigment), </a:t>
            </a:r>
            <a:r>
              <a:rPr lang="en-US" dirty="0"/>
              <a:t>alpha-beta carotene (color</a:t>
            </a:r>
            <a:r>
              <a:rPr lang="en-US" dirty="0" smtClean="0"/>
              <a:t>), ascorbic acid.</a:t>
            </a:r>
          </a:p>
          <a:p>
            <a:pPr algn="just"/>
            <a:r>
              <a:rPr lang="en-US" b="1" u="sng" dirty="0">
                <a:hlinkClick r:id="rId3" tooltip="Uses, Allied species&#10;• Internally: Carminative, Stomachic, ..."/>
              </a:rPr>
              <a:t> </a:t>
            </a:r>
            <a:r>
              <a:rPr lang="en-US" b="1" u="sng" dirty="0" smtClean="0"/>
              <a:t>Uses:</a:t>
            </a:r>
            <a:r>
              <a:rPr lang="en-US" dirty="0" smtClean="0"/>
              <a:t> </a:t>
            </a:r>
            <a:r>
              <a:rPr lang="en-US" dirty="0"/>
              <a:t>Allied species • Internally: Carminative, </a:t>
            </a:r>
            <a:r>
              <a:rPr lang="en-US" dirty="0" smtClean="0"/>
              <a:t>Stomach disorder, Stimulant, Counter </a:t>
            </a:r>
            <a:r>
              <a:rPr lang="en-US" dirty="0"/>
              <a:t>irritant, </a:t>
            </a:r>
            <a:r>
              <a:rPr lang="en-US" dirty="0" err="1"/>
              <a:t>Rubefacient</a:t>
            </a:r>
            <a:r>
              <a:rPr lang="en-US" dirty="0"/>
              <a:t> (Rheumatism, Lumbago and Neuralgia</a:t>
            </a:r>
            <a:r>
              <a:rPr lang="en-US" dirty="0" smtClean="0"/>
              <a:t>), Sore </a:t>
            </a:r>
            <a:r>
              <a:rPr lang="en-US" dirty="0"/>
              <a:t>throat, Scarlet fever (streptococcus </a:t>
            </a:r>
            <a:r>
              <a:rPr lang="en-US" dirty="0" smtClean="0"/>
              <a:t>bacteria), Yellow fever, </a:t>
            </a:r>
            <a:r>
              <a:rPr lang="en-US" dirty="0"/>
              <a:t>Dyspepsia, </a:t>
            </a:r>
            <a:r>
              <a:rPr lang="en-US" dirty="0" smtClean="0"/>
              <a:t>Flatulence</a:t>
            </a:r>
            <a:r>
              <a:rPr lang="en-US" dirty="0" smtClean="0"/>
              <a:t>.</a:t>
            </a:r>
            <a:endParaRPr lang="en-US" dirty="0"/>
          </a:p>
        </p:txBody>
      </p:sp>
      <p:sp>
        <p:nvSpPr>
          <p:cNvPr id="4" name="Date Placeholder 3"/>
          <p:cNvSpPr>
            <a:spLocks noGrp="1"/>
          </p:cNvSpPr>
          <p:nvPr>
            <p:ph type="dt" sz="half" idx="10"/>
          </p:nvPr>
        </p:nvSpPr>
        <p:spPr/>
        <p:txBody>
          <a:bodyPr/>
          <a:lstStyle/>
          <a:p>
            <a:fld id="{AEB39273-8B16-4186-A910-BE3305A661C4}"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25</a:t>
            </a:fld>
            <a:endParaRPr lang="en-US"/>
          </a:p>
        </p:txBody>
      </p:sp>
    </p:spTree>
    <p:extLst>
      <p:ext uri="{BB962C8B-B14F-4D97-AF65-F5344CB8AC3E}">
        <p14:creationId xmlns:p14="http://schemas.microsoft.com/office/powerpoint/2010/main" val="293464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7"/>
            <a:ext cx="10515600" cy="603063"/>
          </a:xfrm>
        </p:spPr>
        <p:txBody>
          <a:bodyPr>
            <a:normAutofit fontScale="90000"/>
          </a:bodyPr>
          <a:lstStyle/>
          <a:p>
            <a:r>
              <a:rPr lang="en-US" b="1" dirty="0"/>
              <a:t>Balsams</a:t>
            </a:r>
          </a:p>
        </p:txBody>
      </p:sp>
      <p:sp>
        <p:nvSpPr>
          <p:cNvPr id="3" name="Content Placeholder 2"/>
          <p:cNvSpPr>
            <a:spLocks noGrp="1"/>
          </p:cNvSpPr>
          <p:nvPr>
            <p:ph idx="1"/>
          </p:nvPr>
        </p:nvSpPr>
        <p:spPr>
          <a:xfrm>
            <a:off x="838200" y="782450"/>
            <a:ext cx="10515600" cy="5573900"/>
          </a:xfrm>
        </p:spPr>
        <p:txBody>
          <a:bodyPr>
            <a:normAutofit/>
          </a:bodyPr>
          <a:lstStyle/>
          <a:p>
            <a:r>
              <a:rPr lang="en-US" dirty="0"/>
              <a:t>Balsams are resinous mixtures </a:t>
            </a:r>
            <a:r>
              <a:rPr lang="en-US" dirty="0" smtClean="0"/>
              <a:t>that </a:t>
            </a:r>
            <a:r>
              <a:rPr lang="en-US" dirty="0"/>
              <a:t>contain large proportions of </a:t>
            </a:r>
            <a:r>
              <a:rPr lang="en-US" dirty="0" err="1"/>
              <a:t>cinnamic</a:t>
            </a:r>
            <a:r>
              <a:rPr lang="en-US" dirty="0"/>
              <a:t> acid, benzoic acid or both </a:t>
            </a:r>
            <a:r>
              <a:rPr lang="en-US" dirty="0"/>
              <a:t>and can also be esters of these acids</a:t>
            </a:r>
            <a:r>
              <a:rPr lang="en-US" dirty="0" smtClean="0"/>
              <a:t>.</a:t>
            </a:r>
          </a:p>
          <a:p>
            <a:endParaRPr lang="en-US" dirty="0"/>
          </a:p>
          <a:p>
            <a:r>
              <a:rPr lang="en-US" dirty="0"/>
              <a:t>Medicinal balsams include: </a:t>
            </a:r>
            <a:endParaRPr lang="en-US" dirty="0" smtClean="0"/>
          </a:p>
          <a:p>
            <a:pPr marL="0" indent="0">
              <a:buNone/>
            </a:pPr>
            <a:r>
              <a:rPr lang="en-US" dirty="0" smtClean="0"/>
              <a:t>Peru </a:t>
            </a:r>
            <a:r>
              <a:rPr lang="en-US" dirty="0"/>
              <a:t>Balsam (</a:t>
            </a:r>
            <a:r>
              <a:rPr lang="en-US" i="1" dirty="0" err="1"/>
              <a:t>Myroxylon</a:t>
            </a:r>
            <a:r>
              <a:rPr lang="en-US" i="1" dirty="0"/>
              <a:t> </a:t>
            </a:r>
            <a:r>
              <a:rPr lang="en-US" i="1" dirty="0" err="1"/>
              <a:t>pereirae</a:t>
            </a:r>
            <a:r>
              <a:rPr lang="en-US" dirty="0"/>
              <a:t>)</a:t>
            </a:r>
          </a:p>
          <a:p>
            <a:pPr marL="0" indent="0">
              <a:buNone/>
            </a:pPr>
            <a:r>
              <a:rPr lang="en-US" dirty="0" err="1" smtClean="0"/>
              <a:t>Tolu</a:t>
            </a:r>
            <a:r>
              <a:rPr lang="en-US" dirty="0" smtClean="0"/>
              <a:t> </a:t>
            </a:r>
            <a:r>
              <a:rPr lang="en-US" dirty="0"/>
              <a:t>Balsam (</a:t>
            </a:r>
            <a:r>
              <a:rPr lang="en-US" i="1" dirty="0" err="1"/>
              <a:t>Myroxylon</a:t>
            </a:r>
            <a:r>
              <a:rPr lang="en-US" i="1" dirty="0"/>
              <a:t> </a:t>
            </a:r>
            <a:r>
              <a:rPr lang="en-US" i="1" dirty="0" err="1"/>
              <a:t>balsamum</a:t>
            </a:r>
            <a:r>
              <a:rPr lang="en-US" dirty="0"/>
              <a:t>)</a:t>
            </a:r>
          </a:p>
          <a:p>
            <a:pPr marL="0" indent="0">
              <a:buNone/>
            </a:pPr>
            <a:r>
              <a:rPr lang="en-US" dirty="0" err="1" smtClean="0"/>
              <a:t>Storax</a:t>
            </a:r>
            <a:r>
              <a:rPr lang="en-US" dirty="0" smtClean="0"/>
              <a:t> Balsam </a:t>
            </a:r>
            <a:r>
              <a:rPr lang="en-US" i="1" dirty="0" smtClean="0"/>
              <a:t>(Liquidambar </a:t>
            </a:r>
            <a:r>
              <a:rPr lang="en-US" i="1" dirty="0" err="1"/>
              <a:t>orientalis</a:t>
            </a:r>
            <a:r>
              <a:rPr lang="en-US" dirty="0" smtClean="0"/>
              <a:t>)</a:t>
            </a:r>
          </a:p>
          <a:p>
            <a:pPr marL="0" indent="0">
              <a:buNone/>
            </a:pPr>
            <a:r>
              <a:rPr lang="en-US" dirty="0"/>
              <a:t>Sumatra </a:t>
            </a:r>
            <a:r>
              <a:rPr lang="en-US" dirty="0" smtClean="0"/>
              <a:t>Balsam (</a:t>
            </a:r>
            <a:r>
              <a:rPr lang="en-US" i="1" dirty="0" err="1"/>
              <a:t>Styrax</a:t>
            </a:r>
            <a:r>
              <a:rPr lang="en-US" i="1" dirty="0"/>
              <a:t> </a:t>
            </a:r>
            <a:r>
              <a:rPr lang="en-US" i="1" dirty="0" smtClean="0"/>
              <a:t>benzoin</a:t>
            </a:r>
            <a:r>
              <a:rPr lang="en-US" dirty="0" smtClean="0"/>
              <a:t>)</a:t>
            </a:r>
            <a:endParaRPr lang="en-US" dirty="0"/>
          </a:p>
          <a:p>
            <a:r>
              <a:rPr lang="en-US" dirty="0" smtClean="0"/>
              <a:t>Balsam </a:t>
            </a:r>
            <a:r>
              <a:rPr lang="en-US" dirty="0"/>
              <a:t>of </a:t>
            </a:r>
            <a:r>
              <a:rPr lang="en-US" dirty="0" err="1"/>
              <a:t>Tolu</a:t>
            </a:r>
            <a:r>
              <a:rPr lang="en-US" dirty="0"/>
              <a:t> and </a:t>
            </a:r>
            <a:r>
              <a:rPr lang="en-US" dirty="0" err="1" smtClean="0"/>
              <a:t>Storax</a:t>
            </a:r>
            <a:r>
              <a:rPr lang="en-US" dirty="0"/>
              <a:t>, </a:t>
            </a:r>
            <a:r>
              <a:rPr lang="en-US" dirty="0" smtClean="0"/>
              <a:t>contain </a:t>
            </a:r>
            <a:r>
              <a:rPr lang="en-US" dirty="0"/>
              <a:t>a high proportion of aromatic balsamic acids.</a:t>
            </a:r>
          </a:p>
          <a:p>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26</a:t>
            </a:fld>
            <a:endParaRPr lang="en-US"/>
          </a:p>
        </p:txBody>
      </p:sp>
    </p:spTree>
    <p:extLst>
      <p:ext uri="{BB962C8B-B14F-4D97-AF65-F5344CB8AC3E}">
        <p14:creationId xmlns:p14="http://schemas.microsoft.com/office/powerpoint/2010/main" val="208850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3725"/>
          </a:xfrm>
        </p:spPr>
        <p:txBody>
          <a:bodyPr>
            <a:normAutofit fontScale="90000"/>
          </a:bodyPr>
          <a:lstStyle/>
          <a:p>
            <a:r>
              <a:rPr lang="en-US" b="1" dirty="0">
                <a:effectLst>
                  <a:outerShdw blurRad="38100" dist="38100" dir="2700000" algn="tl">
                    <a:srgbClr val="000000">
                      <a:alpha val="43137"/>
                    </a:srgbClr>
                  </a:outerShdw>
                </a:effectLst>
              </a:rPr>
              <a:t>Peru</a:t>
            </a:r>
            <a:r>
              <a:rPr lang="en-US" dirty="0"/>
              <a:t> </a:t>
            </a:r>
            <a:r>
              <a:rPr lang="en-US" b="1" dirty="0">
                <a:effectLst>
                  <a:outerShdw blurRad="38100" dist="38100" dir="2700000" algn="tl">
                    <a:srgbClr val="000000">
                      <a:alpha val="43137"/>
                    </a:srgbClr>
                  </a:outerShdw>
                </a:effectLst>
              </a:rPr>
              <a:t>Balsam</a:t>
            </a:r>
          </a:p>
        </p:txBody>
      </p:sp>
      <p:sp>
        <p:nvSpPr>
          <p:cNvPr id="3" name="Content Placeholder 2"/>
          <p:cNvSpPr>
            <a:spLocks noGrp="1"/>
          </p:cNvSpPr>
          <p:nvPr>
            <p:ph idx="1"/>
          </p:nvPr>
        </p:nvSpPr>
        <p:spPr>
          <a:xfrm>
            <a:off x="0" y="473725"/>
            <a:ext cx="12192000" cy="6158057"/>
          </a:xfrm>
        </p:spPr>
        <p:txBody>
          <a:bodyPr>
            <a:normAutofit fontScale="92500" lnSpcReduction="10000"/>
          </a:bodyPr>
          <a:lstStyle/>
          <a:p>
            <a:pPr algn="just"/>
            <a:r>
              <a:rPr lang="en-US" b="1" dirty="0" smtClean="0"/>
              <a:t>Synonyms</a:t>
            </a:r>
            <a:r>
              <a:rPr lang="en-US" b="1" dirty="0"/>
              <a:t>: </a:t>
            </a:r>
            <a:r>
              <a:rPr lang="en-US" dirty="0"/>
              <a:t>China oil, black </a:t>
            </a:r>
            <a:r>
              <a:rPr lang="en-US" dirty="0" smtClean="0"/>
              <a:t>balsam</a:t>
            </a:r>
            <a:endParaRPr lang="en-US" dirty="0"/>
          </a:p>
          <a:p>
            <a:pPr algn="just"/>
            <a:r>
              <a:rPr lang="en-US" b="1" dirty="0" smtClean="0"/>
              <a:t>Source</a:t>
            </a:r>
            <a:r>
              <a:rPr lang="en-US" b="1" dirty="0"/>
              <a:t>: </a:t>
            </a:r>
            <a:r>
              <a:rPr lang="en-US" dirty="0" smtClean="0"/>
              <a:t>it is obtained </a:t>
            </a:r>
            <a:r>
              <a:rPr lang="en-US" dirty="0"/>
              <a:t>from the trunk </a:t>
            </a:r>
            <a:r>
              <a:rPr lang="en-US" dirty="0" smtClean="0"/>
              <a:t>of </a:t>
            </a:r>
            <a:r>
              <a:rPr lang="en-US" i="1" dirty="0" err="1" smtClean="0"/>
              <a:t>Myroxylon</a:t>
            </a:r>
            <a:r>
              <a:rPr lang="en-US" i="1" dirty="0" smtClean="0"/>
              <a:t> </a:t>
            </a:r>
            <a:r>
              <a:rPr lang="en-US" i="1" dirty="0" err="1" smtClean="0"/>
              <a:t>pereirae</a:t>
            </a:r>
            <a:r>
              <a:rPr lang="en-US" i="1" dirty="0" smtClean="0"/>
              <a:t>. </a:t>
            </a:r>
            <a:r>
              <a:rPr lang="en-US" i="1" dirty="0" err="1" smtClean="0"/>
              <a:t>Myroxylon</a:t>
            </a:r>
            <a:r>
              <a:rPr lang="en-US" dirty="0" smtClean="0"/>
              <a:t> is from ”Myron” the Greek </a:t>
            </a:r>
            <a:r>
              <a:rPr lang="en-US" dirty="0"/>
              <a:t>word meaning </a:t>
            </a:r>
            <a:r>
              <a:rPr lang="en-US" dirty="0" smtClean="0"/>
              <a:t>ointment.</a:t>
            </a:r>
          </a:p>
          <a:p>
            <a:pPr algn="just"/>
            <a:r>
              <a:rPr lang="en-US" b="1" dirty="0"/>
              <a:t>Family: </a:t>
            </a:r>
            <a:r>
              <a:rPr lang="en-US" dirty="0" err="1" smtClean="0"/>
              <a:t>Leguminosae</a:t>
            </a:r>
            <a:endParaRPr lang="en-US" dirty="0"/>
          </a:p>
          <a:p>
            <a:pPr algn="just"/>
            <a:r>
              <a:rPr lang="en-US" b="1" dirty="0" smtClean="0"/>
              <a:t>Collection: </a:t>
            </a:r>
            <a:r>
              <a:rPr lang="en-US" dirty="0"/>
              <a:t>The balsam is collected from trees that are around 10 years old in the months of November </a:t>
            </a:r>
            <a:r>
              <a:rPr lang="en-US" dirty="0" smtClean="0"/>
              <a:t>– December. It can </a:t>
            </a:r>
            <a:r>
              <a:rPr lang="en-US" dirty="0"/>
              <a:t>be collected </a:t>
            </a:r>
            <a:r>
              <a:rPr lang="en-US" dirty="0" smtClean="0"/>
              <a:t>through </a:t>
            </a:r>
            <a:r>
              <a:rPr lang="en-US" dirty="0"/>
              <a:t>injury </a:t>
            </a:r>
            <a:r>
              <a:rPr lang="en-US" dirty="0" smtClean="0"/>
              <a:t>to the trunk of the plant (Beating </a:t>
            </a:r>
            <a:r>
              <a:rPr lang="en-US" dirty="0"/>
              <a:t>and scorching</a:t>
            </a:r>
            <a:r>
              <a:rPr lang="en-US" dirty="0" smtClean="0"/>
              <a:t>).</a:t>
            </a:r>
          </a:p>
          <a:p>
            <a:pPr algn="just"/>
            <a:r>
              <a:rPr lang="en-US" dirty="0" smtClean="0"/>
              <a:t>It has a dark </a:t>
            </a:r>
            <a:r>
              <a:rPr lang="en-US" dirty="0"/>
              <a:t>brown </a:t>
            </a:r>
            <a:r>
              <a:rPr lang="en-US" dirty="0" smtClean="0"/>
              <a:t>color, aromatic </a:t>
            </a:r>
            <a:r>
              <a:rPr lang="en-US" dirty="0"/>
              <a:t>vanilla-like </a:t>
            </a:r>
            <a:r>
              <a:rPr lang="en-US" dirty="0" smtClean="0"/>
              <a:t>odor</a:t>
            </a:r>
          </a:p>
          <a:p>
            <a:pPr algn="just"/>
            <a:r>
              <a:rPr lang="en-US" dirty="0" smtClean="0"/>
              <a:t>It is soluble </a:t>
            </a:r>
            <a:r>
              <a:rPr lang="en-US" dirty="0"/>
              <a:t>in chloroform and chloral </a:t>
            </a:r>
            <a:r>
              <a:rPr lang="en-US" dirty="0" smtClean="0"/>
              <a:t>hydrate, sparingly </a:t>
            </a:r>
            <a:r>
              <a:rPr lang="en-US" dirty="0"/>
              <a:t>soluble in petroleum ether and insoluble in </a:t>
            </a:r>
            <a:r>
              <a:rPr lang="en-US" dirty="0" smtClean="0"/>
              <a:t>water.</a:t>
            </a:r>
          </a:p>
          <a:p>
            <a:pPr algn="just"/>
            <a:r>
              <a:rPr lang="en-US" b="1" dirty="0" smtClean="0"/>
              <a:t>Constituents: </a:t>
            </a:r>
            <a:r>
              <a:rPr lang="en-US" dirty="0" err="1"/>
              <a:t>Cinnamein</a:t>
            </a:r>
            <a:r>
              <a:rPr lang="en-US" dirty="0"/>
              <a:t> (Benzyl </a:t>
            </a:r>
            <a:r>
              <a:rPr lang="en-US" dirty="0" err="1" smtClean="0"/>
              <a:t>cinnamate</a:t>
            </a:r>
            <a:r>
              <a:rPr lang="en-US" dirty="0"/>
              <a:t> </a:t>
            </a:r>
            <a:r>
              <a:rPr lang="en-US" dirty="0" smtClean="0"/>
              <a:t>- 60%), </a:t>
            </a:r>
            <a:r>
              <a:rPr lang="en-US" dirty="0" err="1" smtClean="0"/>
              <a:t>Styracin</a:t>
            </a:r>
            <a:r>
              <a:rPr lang="en-US" dirty="0" smtClean="0"/>
              <a:t> </a:t>
            </a:r>
            <a:r>
              <a:rPr lang="en-US" dirty="0"/>
              <a:t>(</a:t>
            </a:r>
            <a:r>
              <a:rPr lang="en-US" dirty="0" err="1"/>
              <a:t>Cinnamyl</a:t>
            </a:r>
            <a:r>
              <a:rPr lang="en-US" dirty="0"/>
              <a:t> </a:t>
            </a:r>
            <a:r>
              <a:rPr lang="en-US" dirty="0" err="1" smtClean="0"/>
              <a:t>Cinnamate</a:t>
            </a:r>
            <a:r>
              <a:rPr lang="en-US" dirty="0" smtClean="0"/>
              <a:t>). Other </a:t>
            </a:r>
            <a:r>
              <a:rPr lang="en-US" dirty="0"/>
              <a:t>constituents </a:t>
            </a:r>
            <a:r>
              <a:rPr lang="en-US" dirty="0" smtClean="0"/>
              <a:t>include; </a:t>
            </a:r>
            <a:r>
              <a:rPr lang="en-US" dirty="0" err="1" smtClean="0"/>
              <a:t>peruresinotannol</a:t>
            </a:r>
            <a:r>
              <a:rPr lang="en-US" dirty="0" smtClean="0"/>
              <a:t>, Benzoic acids, </a:t>
            </a:r>
            <a:r>
              <a:rPr lang="en-US" dirty="0" err="1" smtClean="0"/>
              <a:t>nerolidol</a:t>
            </a:r>
            <a:r>
              <a:rPr lang="en-US" dirty="0"/>
              <a:t>, </a:t>
            </a:r>
            <a:r>
              <a:rPr lang="en-US" dirty="0" err="1"/>
              <a:t>farnesol</a:t>
            </a:r>
            <a:r>
              <a:rPr lang="en-US" dirty="0"/>
              <a:t>, benzyl </a:t>
            </a:r>
            <a:r>
              <a:rPr lang="en-US" dirty="0" smtClean="0"/>
              <a:t>alcohol, vanillin </a:t>
            </a:r>
            <a:r>
              <a:rPr lang="en-US" dirty="0"/>
              <a:t>and free </a:t>
            </a:r>
            <a:r>
              <a:rPr lang="en-US" dirty="0" err="1"/>
              <a:t>cinnamic</a:t>
            </a:r>
            <a:r>
              <a:rPr lang="en-US" dirty="0"/>
              <a:t> acid</a:t>
            </a:r>
            <a:r>
              <a:rPr lang="en-US" dirty="0" smtClean="0"/>
              <a:t>.</a:t>
            </a:r>
          </a:p>
          <a:p>
            <a:pPr algn="just"/>
            <a:r>
              <a:rPr lang="en-US" b="1" dirty="0" smtClean="0"/>
              <a:t>Uses</a:t>
            </a:r>
            <a:r>
              <a:rPr lang="en-US" b="1" dirty="0"/>
              <a:t>:</a:t>
            </a:r>
            <a:r>
              <a:rPr lang="en-US" b="1" dirty="0" smtClean="0"/>
              <a:t> </a:t>
            </a:r>
            <a:r>
              <a:rPr lang="en-US" dirty="0"/>
              <a:t>Protectant and </a:t>
            </a:r>
            <a:r>
              <a:rPr lang="en-US" dirty="0" err="1" smtClean="0"/>
              <a:t>rubefacient</a:t>
            </a:r>
            <a:r>
              <a:rPr lang="en-US" dirty="0" smtClean="0"/>
              <a:t>, </a:t>
            </a:r>
            <a:r>
              <a:rPr lang="en-US" dirty="0" err="1" smtClean="0"/>
              <a:t>Parasiticide</a:t>
            </a:r>
            <a:r>
              <a:rPr lang="en-US" dirty="0" smtClean="0"/>
              <a:t> </a:t>
            </a:r>
            <a:r>
              <a:rPr lang="en-US" dirty="0"/>
              <a:t>for skin diseases such as </a:t>
            </a:r>
            <a:r>
              <a:rPr lang="en-US" dirty="0" smtClean="0"/>
              <a:t>scabies, Antiseptic. It can </a:t>
            </a:r>
            <a:r>
              <a:rPr lang="en-US" dirty="0"/>
              <a:t>be applied externally alone or in alcoholic solution </a:t>
            </a:r>
            <a:r>
              <a:rPr lang="en-US" dirty="0" smtClean="0"/>
              <a:t>and can </a:t>
            </a:r>
            <a:r>
              <a:rPr lang="en-US" dirty="0"/>
              <a:t>also be in an ointment </a:t>
            </a:r>
            <a:r>
              <a:rPr lang="en-US" dirty="0" smtClean="0"/>
              <a:t>form.</a:t>
            </a:r>
            <a:endParaRPr lang="en-US" dirty="0"/>
          </a:p>
          <a:p>
            <a:pPr algn="just"/>
            <a:endParaRPr lang="en-US" dirty="0"/>
          </a:p>
          <a:p>
            <a:pPr algn="just"/>
            <a:endParaRPr lang="en-US" dirty="0"/>
          </a:p>
        </p:txBody>
      </p:sp>
      <p:sp>
        <p:nvSpPr>
          <p:cNvPr id="4" name="Date Placeholder 3"/>
          <p:cNvSpPr>
            <a:spLocks noGrp="1"/>
          </p:cNvSpPr>
          <p:nvPr>
            <p:ph type="dt" sz="half" idx="10"/>
          </p:nvPr>
        </p:nvSpPr>
        <p:spPr>
          <a:xfrm>
            <a:off x="838200" y="6492875"/>
            <a:ext cx="2743200" cy="365125"/>
          </a:xfrm>
        </p:spPr>
        <p:txBody>
          <a:bodyPr/>
          <a:lstStyle/>
          <a:p>
            <a:fld id="{14EDD46E-E061-417B-B6DF-EF4ABBC09F5A}" type="datetime1">
              <a:rPr lang="en-US" smtClean="0"/>
              <a:t>10/14/2021</a:t>
            </a:fld>
            <a:endParaRPr lang="en-US" dirty="0"/>
          </a:p>
        </p:txBody>
      </p:sp>
      <p:sp>
        <p:nvSpPr>
          <p:cNvPr id="5" name="Footer Placeholder 4"/>
          <p:cNvSpPr>
            <a:spLocks noGrp="1"/>
          </p:cNvSpPr>
          <p:nvPr>
            <p:ph type="ftr" sz="quarter" idx="11"/>
          </p:nvPr>
        </p:nvSpPr>
        <p:spPr>
          <a:xfrm>
            <a:off x="4038600" y="6494061"/>
            <a:ext cx="4114800" cy="365125"/>
          </a:xfrm>
        </p:spPr>
        <p:txBody>
          <a:bodyPr/>
          <a:lstStyle/>
          <a:p>
            <a:r>
              <a:rPr lang="en-US" dirty="0" smtClean="0"/>
              <a:t>PCG 302 _ RESINS, LIPIDS AND BASALMS</a:t>
            </a:r>
            <a:endParaRPr lang="en-US" dirty="0"/>
          </a:p>
        </p:txBody>
      </p:sp>
      <p:sp>
        <p:nvSpPr>
          <p:cNvPr id="6" name="Slide Number Placeholder 5"/>
          <p:cNvSpPr>
            <a:spLocks noGrp="1"/>
          </p:cNvSpPr>
          <p:nvPr>
            <p:ph type="sldNum" sz="quarter" idx="12"/>
          </p:nvPr>
        </p:nvSpPr>
        <p:spPr>
          <a:xfrm>
            <a:off x="8610600" y="6492874"/>
            <a:ext cx="2743200" cy="365125"/>
          </a:xfrm>
        </p:spPr>
        <p:txBody>
          <a:bodyPr/>
          <a:lstStyle/>
          <a:p>
            <a:fld id="{BEAF20A2-94AA-494E-91C2-B85EA163EC7C}" type="slidenum">
              <a:rPr lang="en-US" smtClean="0"/>
              <a:t>27</a:t>
            </a:fld>
            <a:endParaRPr lang="en-US" dirty="0"/>
          </a:p>
        </p:txBody>
      </p:sp>
    </p:spTree>
    <p:extLst>
      <p:ext uri="{BB962C8B-B14F-4D97-AF65-F5344CB8AC3E}">
        <p14:creationId xmlns:p14="http://schemas.microsoft.com/office/powerpoint/2010/main" val="700026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5206"/>
          </a:xfrm>
        </p:spPr>
        <p:txBody>
          <a:bodyPr>
            <a:normAutofit fontScale="90000"/>
          </a:bodyPr>
          <a:lstStyle/>
          <a:p>
            <a:r>
              <a:rPr lang="en-US" b="1" dirty="0" err="1">
                <a:effectLst>
                  <a:outerShdw blurRad="38100" dist="38100" dir="2700000" algn="tl">
                    <a:srgbClr val="000000">
                      <a:alpha val="43137"/>
                    </a:srgbClr>
                  </a:outerShdw>
                </a:effectLst>
              </a:rPr>
              <a:t>Tolu</a:t>
            </a:r>
            <a:r>
              <a:rPr lang="en-US" b="1" dirty="0">
                <a:effectLst>
                  <a:outerShdw blurRad="38100" dist="38100" dir="2700000" algn="tl">
                    <a:srgbClr val="000000">
                      <a:alpha val="43137"/>
                    </a:srgbClr>
                  </a:outerShdw>
                </a:effectLst>
              </a:rPr>
              <a:t> Balsam</a:t>
            </a:r>
          </a:p>
        </p:txBody>
      </p:sp>
      <p:sp>
        <p:nvSpPr>
          <p:cNvPr id="3" name="Content Placeholder 2"/>
          <p:cNvSpPr>
            <a:spLocks noGrp="1"/>
          </p:cNvSpPr>
          <p:nvPr>
            <p:ph idx="1"/>
          </p:nvPr>
        </p:nvSpPr>
        <p:spPr>
          <a:xfrm>
            <a:off x="198304" y="505206"/>
            <a:ext cx="11589744" cy="5851144"/>
          </a:xfrm>
        </p:spPr>
        <p:txBody>
          <a:bodyPr>
            <a:normAutofit fontScale="92500"/>
          </a:bodyPr>
          <a:lstStyle/>
          <a:p>
            <a:pPr algn="just"/>
            <a:r>
              <a:rPr lang="en-US" b="1" dirty="0" smtClean="0"/>
              <a:t>Synonyms</a:t>
            </a:r>
            <a:r>
              <a:rPr lang="en-US" b="1" dirty="0"/>
              <a:t>: </a:t>
            </a:r>
            <a:r>
              <a:rPr lang="en-US" dirty="0" err="1"/>
              <a:t>Tolu</a:t>
            </a:r>
            <a:r>
              <a:rPr lang="en-US" dirty="0"/>
              <a:t> resin, Thomas balsam, </a:t>
            </a:r>
            <a:r>
              <a:rPr lang="en-US" dirty="0" err="1"/>
              <a:t>Opobalsam</a:t>
            </a:r>
            <a:r>
              <a:rPr lang="en-US" dirty="0"/>
              <a:t> </a:t>
            </a:r>
            <a:endParaRPr lang="en-US" dirty="0"/>
          </a:p>
          <a:p>
            <a:pPr algn="just"/>
            <a:r>
              <a:rPr lang="en-US" b="1" dirty="0" smtClean="0"/>
              <a:t>Source</a:t>
            </a:r>
            <a:r>
              <a:rPr lang="en-US" b="1" dirty="0"/>
              <a:t>: </a:t>
            </a:r>
            <a:r>
              <a:rPr lang="en-US" dirty="0" smtClean="0"/>
              <a:t>it is obtained </a:t>
            </a:r>
            <a:r>
              <a:rPr lang="en-US" dirty="0"/>
              <a:t>by incision from the trunk of </a:t>
            </a:r>
            <a:r>
              <a:rPr lang="en-US" i="1" dirty="0" err="1"/>
              <a:t>Myroxylon</a:t>
            </a:r>
            <a:r>
              <a:rPr lang="en-US" i="1" dirty="0"/>
              <a:t> </a:t>
            </a:r>
            <a:r>
              <a:rPr lang="en-US" i="1" dirty="0" err="1"/>
              <a:t>balsamum</a:t>
            </a:r>
            <a:r>
              <a:rPr lang="en-US" i="1" dirty="0"/>
              <a:t> </a:t>
            </a:r>
            <a:endParaRPr lang="en-US" dirty="0"/>
          </a:p>
          <a:p>
            <a:pPr algn="just"/>
            <a:r>
              <a:rPr lang="en-US" b="1" dirty="0" smtClean="0"/>
              <a:t>Family</a:t>
            </a:r>
            <a:r>
              <a:rPr lang="en-US" b="1" dirty="0"/>
              <a:t>: </a:t>
            </a:r>
            <a:r>
              <a:rPr lang="en-US" dirty="0" err="1" smtClean="0"/>
              <a:t>Leguminosae</a:t>
            </a:r>
            <a:endParaRPr lang="en-US" dirty="0"/>
          </a:p>
          <a:p>
            <a:pPr algn="just"/>
            <a:r>
              <a:rPr lang="en-US" b="1" dirty="0" smtClean="0"/>
              <a:t>Collection: </a:t>
            </a:r>
            <a:r>
              <a:rPr lang="en-US" dirty="0"/>
              <a:t>The collection of balsam involves V-shaped incisions in the </a:t>
            </a:r>
            <a:r>
              <a:rPr lang="en-US" dirty="0" smtClean="0"/>
              <a:t>bark</a:t>
            </a:r>
            <a:r>
              <a:rPr lang="en-US" dirty="0"/>
              <a:t> </a:t>
            </a:r>
            <a:r>
              <a:rPr lang="en-US" dirty="0" smtClean="0"/>
              <a:t>of the plant, then calabash cups are used to receive </a:t>
            </a:r>
            <a:r>
              <a:rPr lang="en-US" dirty="0"/>
              <a:t>the flow of balsam from the incision. </a:t>
            </a:r>
            <a:r>
              <a:rPr lang="en-US" dirty="0" smtClean="0"/>
              <a:t>About </a:t>
            </a:r>
            <a:r>
              <a:rPr lang="en-US" dirty="0"/>
              <a:t>8-10 kg </a:t>
            </a:r>
            <a:r>
              <a:rPr lang="en-US" dirty="0" smtClean="0"/>
              <a:t>yield can be obtained per tree.</a:t>
            </a:r>
            <a:endParaRPr lang="en-US" dirty="0"/>
          </a:p>
          <a:p>
            <a:pPr algn="just"/>
            <a:r>
              <a:rPr lang="en-US" b="1" dirty="0" smtClean="0"/>
              <a:t>Properties: </a:t>
            </a:r>
            <a:r>
              <a:rPr lang="en-US" dirty="0" smtClean="0"/>
              <a:t>It has Yellow Color initially then turns </a:t>
            </a:r>
            <a:r>
              <a:rPr lang="en-US" dirty="0"/>
              <a:t>brown </a:t>
            </a:r>
            <a:r>
              <a:rPr lang="en-US" dirty="0" smtClean="0"/>
              <a:t>after sometimes. The taste is  aromatic and </a:t>
            </a:r>
            <a:r>
              <a:rPr lang="en-US" dirty="0"/>
              <a:t>slightly pungent</a:t>
            </a:r>
            <a:r>
              <a:rPr lang="en-US" dirty="0" smtClean="0"/>
              <a:t>; while the </a:t>
            </a:r>
            <a:r>
              <a:rPr lang="en-US" dirty="0" err="1" smtClean="0"/>
              <a:t>odour</a:t>
            </a:r>
            <a:r>
              <a:rPr lang="en-US" dirty="0" smtClean="0"/>
              <a:t> is aromatic</a:t>
            </a:r>
            <a:r>
              <a:rPr lang="en-US" dirty="0"/>
              <a:t> </a:t>
            </a:r>
            <a:r>
              <a:rPr lang="en-US" dirty="0" smtClean="0"/>
              <a:t>vanilla-like.</a:t>
            </a:r>
            <a:endParaRPr lang="en-US" dirty="0"/>
          </a:p>
          <a:p>
            <a:pPr algn="just"/>
            <a:r>
              <a:rPr lang="en-US" b="1" dirty="0" smtClean="0"/>
              <a:t>Constituents:</a:t>
            </a:r>
            <a:r>
              <a:rPr lang="en-US" dirty="0" smtClean="0"/>
              <a:t> </a:t>
            </a:r>
            <a:r>
              <a:rPr lang="en-US" dirty="0" err="1" smtClean="0"/>
              <a:t>Cinnamic</a:t>
            </a:r>
            <a:r>
              <a:rPr lang="en-US" dirty="0" smtClean="0"/>
              <a:t> acid, </a:t>
            </a:r>
            <a:r>
              <a:rPr lang="en-US" dirty="0" err="1" smtClean="0"/>
              <a:t>Toluresinotannol</a:t>
            </a:r>
            <a:r>
              <a:rPr lang="en-US" dirty="0" smtClean="0"/>
              <a:t> </a:t>
            </a:r>
            <a:r>
              <a:rPr lang="en-US" dirty="0" err="1" smtClean="0"/>
              <a:t>cinnamate</a:t>
            </a:r>
            <a:r>
              <a:rPr lang="en-US" dirty="0" smtClean="0"/>
              <a:t>, Benzyl benzoate. Other resin esters, Benzoate, </a:t>
            </a:r>
            <a:r>
              <a:rPr lang="en-US" dirty="0"/>
              <a:t>volatile </a:t>
            </a:r>
            <a:r>
              <a:rPr lang="en-US" dirty="0" smtClean="0"/>
              <a:t>oils, free </a:t>
            </a:r>
            <a:r>
              <a:rPr lang="en-US" dirty="0"/>
              <a:t>benzoic </a:t>
            </a:r>
            <a:r>
              <a:rPr lang="en-US" dirty="0" smtClean="0"/>
              <a:t>acid, Vanillin </a:t>
            </a:r>
          </a:p>
          <a:p>
            <a:pPr algn="just"/>
            <a:r>
              <a:rPr lang="en-US" b="1" dirty="0" smtClean="0"/>
              <a:t>Uses: </a:t>
            </a:r>
            <a:r>
              <a:rPr lang="en-US" dirty="0" smtClean="0"/>
              <a:t>Pharmaceutical </a:t>
            </a:r>
            <a:r>
              <a:rPr lang="en-US" dirty="0"/>
              <a:t>aid for compound benzoin </a:t>
            </a:r>
            <a:r>
              <a:rPr lang="en-US" dirty="0" smtClean="0"/>
              <a:t>tincture, </a:t>
            </a:r>
            <a:r>
              <a:rPr lang="en-US" dirty="0"/>
              <a:t>Cough, bronchitis, swollen airways</a:t>
            </a:r>
            <a:r>
              <a:rPr lang="en-US" dirty="0" smtClean="0"/>
              <a:t>, </a:t>
            </a:r>
            <a:r>
              <a:rPr lang="en-US" dirty="0"/>
              <a:t>cancer therapy</a:t>
            </a:r>
            <a:r>
              <a:rPr lang="en-US" dirty="0" smtClean="0"/>
              <a:t> </a:t>
            </a:r>
            <a:r>
              <a:rPr lang="en-US" dirty="0"/>
              <a:t>e</a:t>
            </a:r>
            <a:r>
              <a:rPr lang="en-US" dirty="0" smtClean="0"/>
              <a:t>xtensively </a:t>
            </a:r>
            <a:r>
              <a:rPr lang="en-US" dirty="0"/>
              <a:t>used as a pleasant flavoring in syrups. </a:t>
            </a:r>
            <a:r>
              <a:rPr lang="en-US" dirty="0" smtClean="0"/>
              <a:t>Used </a:t>
            </a:r>
            <a:r>
              <a:rPr lang="en-US" dirty="0"/>
              <a:t>in chewing gums, perfumes, and confectionaries</a:t>
            </a:r>
            <a:r>
              <a:rPr lang="en-US" dirty="0" smtClean="0"/>
              <a:t>. In </a:t>
            </a:r>
            <a:r>
              <a:rPr lang="en-US" dirty="0"/>
              <a:t>soap as cosmetic </a:t>
            </a:r>
            <a:r>
              <a:rPr lang="en-US" dirty="0" smtClean="0"/>
              <a:t>and </a:t>
            </a:r>
            <a:r>
              <a:rPr lang="en-US" dirty="0"/>
              <a:t>flavoring </a:t>
            </a:r>
            <a:r>
              <a:rPr lang="en-US" dirty="0" smtClean="0"/>
              <a:t>agent, In </a:t>
            </a:r>
            <a:r>
              <a:rPr lang="en-US" dirty="0"/>
              <a:t>skin </a:t>
            </a:r>
            <a:r>
              <a:rPr lang="en-US" dirty="0" smtClean="0"/>
              <a:t>disease, Food additive.</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28</a:t>
            </a:fld>
            <a:endParaRPr lang="en-US"/>
          </a:p>
        </p:txBody>
      </p:sp>
    </p:spTree>
    <p:extLst>
      <p:ext uri="{BB962C8B-B14F-4D97-AF65-F5344CB8AC3E}">
        <p14:creationId xmlns:p14="http://schemas.microsoft.com/office/powerpoint/2010/main" val="2154786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46"/>
            <a:ext cx="10515600" cy="483174"/>
          </a:xfrm>
        </p:spPr>
        <p:txBody>
          <a:bodyPr>
            <a:normAutofit fontScale="90000"/>
          </a:bodyPr>
          <a:lstStyle/>
          <a:p>
            <a:r>
              <a:rPr lang="en-US" b="1" dirty="0" err="1">
                <a:effectLst>
                  <a:outerShdw blurRad="38100" dist="38100" dir="2700000" algn="tl">
                    <a:srgbClr val="000000">
                      <a:alpha val="43137"/>
                    </a:srgbClr>
                  </a:outerShdw>
                </a:effectLst>
              </a:rPr>
              <a:t>Storax</a:t>
            </a:r>
            <a:r>
              <a:rPr lang="en-US" b="1" dirty="0">
                <a:effectLst>
                  <a:outerShdw blurRad="38100" dist="38100" dir="2700000" algn="tl">
                    <a:srgbClr val="000000">
                      <a:alpha val="43137"/>
                    </a:srgbClr>
                  </a:outerShdw>
                </a:effectLst>
              </a:rPr>
              <a:t> Balsam</a:t>
            </a:r>
          </a:p>
        </p:txBody>
      </p:sp>
      <p:sp>
        <p:nvSpPr>
          <p:cNvPr id="3" name="Content Placeholder 2"/>
          <p:cNvSpPr>
            <a:spLocks noGrp="1"/>
          </p:cNvSpPr>
          <p:nvPr>
            <p:ph idx="1"/>
          </p:nvPr>
        </p:nvSpPr>
        <p:spPr>
          <a:xfrm>
            <a:off x="838200" y="572867"/>
            <a:ext cx="10515600" cy="5693789"/>
          </a:xfrm>
        </p:spPr>
        <p:txBody>
          <a:bodyPr>
            <a:normAutofit/>
          </a:bodyPr>
          <a:lstStyle/>
          <a:p>
            <a:pPr algn="just"/>
            <a:r>
              <a:rPr lang="en-US" b="1" dirty="0" smtClean="0"/>
              <a:t>Synonym</a:t>
            </a:r>
            <a:r>
              <a:rPr lang="en-US" b="1" dirty="0"/>
              <a:t>: </a:t>
            </a:r>
            <a:r>
              <a:rPr lang="en-US" dirty="0"/>
              <a:t>Levant </a:t>
            </a:r>
            <a:r>
              <a:rPr lang="en-US" dirty="0" err="1"/>
              <a:t>Storax</a:t>
            </a:r>
            <a:r>
              <a:rPr lang="en-US" dirty="0"/>
              <a:t>, American </a:t>
            </a:r>
            <a:r>
              <a:rPr lang="en-US" dirty="0" err="1"/>
              <a:t>Storax</a:t>
            </a:r>
            <a:r>
              <a:rPr lang="en-US" dirty="0"/>
              <a:t> </a:t>
            </a:r>
            <a:endParaRPr lang="en-US" dirty="0"/>
          </a:p>
          <a:p>
            <a:pPr algn="just"/>
            <a:r>
              <a:rPr lang="en-US" b="1" dirty="0" smtClean="0"/>
              <a:t>Source</a:t>
            </a:r>
            <a:r>
              <a:rPr lang="en-US" b="1" dirty="0"/>
              <a:t>: </a:t>
            </a:r>
            <a:r>
              <a:rPr lang="en-US" dirty="0"/>
              <a:t>Obtained by bruising and puncturing the trunk of </a:t>
            </a:r>
            <a:r>
              <a:rPr lang="en-US" i="1" dirty="0"/>
              <a:t>Liquidambar </a:t>
            </a:r>
            <a:r>
              <a:rPr lang="en-US" i="1" dirty="0" err="1" smtClean="0"/>
              <a:t>orientalis</a:t>
            </a:r>
            <a:endParaRPr lang="en-US" i="1" dirty="0"/>
          </a:p>
          <a:p>
            <a:pPr algn="just"/>
            <a:r>
              <a:rPr lang="en-US" b="1" dirty="0" smtClean="0"/>
              <a:t>Family</a:t>
            </a:r>
            <a:r>
              <a:rPr lang="en-US" b="1" dirty="0"/>
              <a:t>: </a:t>
            </a:r>
            <a:r>
              <a:rPr lang="en-US" dirty="0" err="1"/>
              <a:t>Hammamelidaceae</a:t>
            </a:r>
            <a:r>
              <a:rPr lang="en-US" dirty="0"/>
              <a:t> </a:t>
            </a:r>
            <a:endParaRPr lang="en-US" dirty="0" smtClean="0"/>
          </a:p>
          <a:p>
            <a:pPr algn="just"/>
            <a:r>
              <a:rPr lang="en-US" b="1" dirty="0" smtClean="0"/>
              <a:t>Collection: </a:t>
            </a:r>
            <a:r>
              <a:rPr lang="en-US" dirty="0"/>
              <a:t>The collection </a:t>
            </a:r>
            <a:r>
              <a:rPr lang="en-US" dirty="0" smtClean="0"/>
              <a:t>involves </a:t>
            </a:r>
            <a:r>
              <a:rPr lang="en-US" dirty="0"/>
              <a:t>bruising and puncturing the </a:t>
            </a:r>
            <a:r>
              <a:rPr lang="en-US" dirty="0" smtClean="0"/>
              <a:t>bark</a:t>
            </a:r>
            <a:r>
              <a:rPr lang="en-US" dirty="0"/>
              <a:t> </a:t>
            </a:r>
            <a:r>
              <a:rPr lang="en-US" dirty="0" smtClean="0"/>
              <a:t>of the plant.</a:t>
            </a:r>
            <a:endParaRPr lang="en-US" dirty="0"/>
          </a:p>
          <a:p>
            <a:pPr algn="just"/>
            <a:r>
              <a:rPr lang="en-US" b="1" dirty="0" smtClean="0"/>
              <a:t>Properties:</a:t>
            </a:r>
            <a:r>
              <a:rPr lang="en-US" dirty="0" smtClean="0"/>
              <a:t> it has a gray </a:t>
            </a:r>
            <a:r>
              <a:rPr lang="en-US" dirty="0"/>
              <a:t>to </a:t>
            </a:r>
            <a:r>
              <a:rPr lang="en-US" dirty="0" smtClean="0"/>
              <a:t>grayish – brown </a:t>
            </a:r>
            <a:r>
              <a:rPr lang="en-US" dirty="0" err="1" smtClean="0"/>
              <a:t>colour</a:t>
            </a:r>
            <a:r>
              <a:rPr lang="en-US" dirty="0" smtClean="0"/>
              <a:t> and occur as a semi-liquid substance.</a:t>
            </a:r>
            <a:endParaRPr lang="en-US" dirty="0"/>
          </a:p>
          <a:p>
            <a:pPr algn="just"/>
            <a:r>
              <a:rPr lang="en-US" b="1" dirty="0" smtClean="0"/>
              <a:t>Constituents</a:t>
            </a:r>
            <a:r>
              <a:rPr lang="en-US" b="1" dirty="0"/>
              <a:t>:</a:t>
            </a:r>
            <a:r>
              <a:rPr lang="en-US" b="1" dirty="0" smtClean="0"/>
              <a:t> </a:t>
            </a:r>
            <a:r>
              <a:rPr lang="en-US" dirty="0" err="1" smtClean="0"/>
              <a:t>Cinnamic</a:t>
            </a:r>
            <a:r>
              <a:rPr lang="en-US" dirty="0" smtClean="0"/>
              <a:t> acid, alpha </a:t>
            </a:r>
            <a:r>
              <a:rPr lang="en-US" dirty="0"/>
              <a:t>and beta </a:t>
            </a:r>
            <a:r>
              <a:rPr lang="en-US" dirty="0" err="1" smtClean="0"/>
              <a:t>storesin</a:t>
            </a:r>
            <a:r>
              <a:rPr lang="en-US" dirty="0" smtClean="0"/>
              <a:t>, </a:t>
            </a:r>
            <a:r>
              <a:rPr lang="en-US" dirty="0" err="1" smtClean="0"/>
              <a:t>Cinnamate</a:t>
            </a:r>
            <a:r>
              <a:rPr lang="en-US" dirty="0" smtClean="0"/>
              <a:t>, </a:t>
            </a:r>
            <a:r>
              <a:rPr lang="en-US" dirty="0" err="1" smtClean="0"/>
              <a:t>Styracin</a:t>
            </a:r>
            <a:r>
              <a:rPr lang="en-US" dirty="0" smtClean="0"/>
              <a:t>, traces </a:t>
            </a:r>
            <a:r>
              <a:rPr lang="en-US" dirty="0"/>
              <a:t>of </a:t>
            </a:r>
            <a:r>
              <a:rPr lang="en-US" dirty="0" smtClean="0"/>
              <a:t>vanillin.</a:t>
            </a:r>
            <a:endParaRPr lang="en-US" dirty="0"/>
          </a:p>
          <a:p>
            <a:pPr algn="just"/>
            <a:r>
              <a:rPr lang="en-US" b="1" dirty="0" smtClean="0"/>
              <a:t>Uses: </a:t>
            </a:r>
            <a:r>
              <a:rPr lang="en-US" dirty="0" smtClean="0"/>
              <a:t>Pharmaceutical </a:t>
            </a:r>
            <a:r>
              <a:rPr lang="en-US" dirty="0"/>
              <a:t>aid for compound benzoin </a:t>
            </a:r>
            <a:r>
              <a:rPr lang="en-US" dirty="0" smtClean="0"/>
              <a:t>tincture. Stimulant </a:t>
            </a:r>
            <a:r>
              <a:rPr lang="en-US" dirty="0"/>
              <a:t>and </a:t>
            </a:r>
            <a:r>
              <a:rPr lang="en-US" dirty="0" smtClean="0"/>
              <a:t>expectorant. An antiseptic.</a:t>
            </a:r>
            <a:endParaRPr lang="en-US" dirty="0"/>
          </a:p>
          <a:p>
            <a:pPr algn="just"/>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29</a:t>
            </a:fld>
            <a:endParaRPr lang="en-US"/>
          </a:p>
        </p:txBody>
      </p:sp>
    </p:spTree>
    <p:extLst>
      <p:ext uri="{BB962C8B-B14F-4D97-AF65-F5344CB8AC3E}">
        <p14:creationId xmlns:p14="http://schemas.microsoft.com/office/powerpoint/2010/main" val="125794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439" y="341523"/>
            <a:ext cx="11523643" cy="5835440"/>
          </a:xfrm>
        </p:spPr>
        <p:txBody>
          <a:bodyPr>
            <a:normAutofit fontScale="92500" lnSpcReduction="20000"/>
          </a:bodyPr>
          <a:lstStyle/>
          <a:p>
            <a:pPr algn="just"/>
            <a:r>
              <a:rPr lang="en-US" b="1" dirty="0"/>
              <a:t>Chemical </a:t>
            </a:r>
            <a:r>
              <a:rPr lang="en-US" b="1" dirty="0" smtClean="0"/>
              <a:t>Constituents:</a:t>
            </a:r>
            <a:r>
              <a:rPr lang="en-US" dirty="0" smtClean="0"/>
              <a:t> The </a:t>
            </a:r>
            <a:r>
              <a:rPr lang="en-US" dirty="0"/>
              <a:t>chief constituent of the bees wax is </a:t>
            </a:r>
            <a:r>
              <a:rPr lang="en-US" dirty="0" err="1"/>
              <a:t>myricin</a:t>
            </a:r>
            <a:r>
              <a:rPr lang="en-US" dirty="0"/>
              <a:t> i.e. </a:t>
            </a:r>
            <a:r>
              <a:rPr lang="en-US" dirty="0" err="1"/>
              <a:t>myricyl</a:t>
            </a:r>
            <a:r>
              <a:rPr lang="en-US" dirty="0"/>
              <a:t> </a:t>
            </a:r>
            <a:r>
              <a:rPr lang="en-US" dirty="0" err="1"/>
              <a:t>palmitate</a:t>
            </a:r>
            <a:r>
              <a:rPr lang="en-US" dirty="0"/>
              <a:t> (about 80%). </a:t>
            </a:r>
            <a:r>
              <a:rPr lang="en-US" dirty="0" smtClean="0"/>
              <a:t>Other constituents include Cerotic </a:t>
            </a:r>
            <a:r>
              <a:rPr lang="en-US" dirty="0"/>
              <a:t>acid (about 15%), small quantities of </a:t>
            </a:r>
            <a:r>
              <a:rPr lang="en-US" dirty="0" err="1"/>
              <a:t>melissic</a:t>
            </a:r>
            <a:r>
              <a:rPr lang="en-US" dirty="0"/>
              <a:t> acid and aromatic substance </a:t>
            </a:r>
            <a:r>
              <a:rPr lang="en-US" dirty="0" err="1" smtClean="0"/>
              <a:t>cerolein</a:t>
            </a:r>
            <a:r>
              <a:rPr lang="en-US" dirty="0" smtClean="0"/>
              <a:t>. </a:t>
            </a:r>
            <a:r>
              <a:rPr lang="en-US" dirty="0"/>
              <a:t>Indian bees wax is </a:t>
            </a:r>
            <a:r>
              <a:rPr lang="en-US" dirty="0" err="1"/>
              <a:t>characterised</a:t>
            </a:r>
            <a:r>
              <a:rPr lang="en-US" dirty="0"/>
              <a:t> by its low acid value, while European bees wax has the acid value of 17 to </a:t>
            </a:r>
            <a:r>
              <a:rPr lang="en-US" dirty="0" smtClean="0"/>
              <a:t>22.</a:t>
            </a:r>
          </a:p>
          <a:p>
            <a:pPr algn="just"/>
            <a:r>
              <a:rPr lang="en-US" b="1" dirty="0" smtClean="0"/>
              <a:t>Adulterants: </a:t>
            </a:r>
            <a:r>
              <a:rPr lang="en-US" dirty="0" smtClean="0"/>
              <a:t>bees wax is adulterated with colophony, hard paraffin, stearic acid, Japan wax, carnauba wax and several other substances. Adulteration can be detected on the basis of solubility and melting point. The genuine wax should not give turbidity when 0.5 g of wax is boiled with 20 ml of aqueous caustic soda for 10 minutes and cooled. </a:t>
            </a:r>
          </a:p>
          <a:p>
            <a:pPr marL="0" indent="0" algn="just">
              <a:buNone/>
            </a:pPr>
            <a:r>
              <a:rPr lang="en-US" b="1" dirty="0" smtClean="0"/>
              <a:t>Uses</a:t>
            </a:r>
            <a:r>
              <a:rPr lang="en-US" dirty="0" smtClean="0"/>
              <a:t> </a:t>
            </a:r>
          </a:p>
          <a:p>
            <a:pPr algn="just"/>
            <a:r>
              <a:rPr lang="en-US" dirty="0" smtClean="0"/>
              <a:t>Bees </a:t>
            </a:r>
            <a:r>
              <a:rPr lang="en-US" dirty="0"/>
              <a:t>wax is used in preparation of ointments, plasters and </a:t>
            </a:r>
            <a:r>
              <a:rPr lang="en-US" dirty="0" smtClean="0"/>
              <a:t>polishes.</a:t>
            </a:r>
          </a:p>
          <a:p>
            <a:pPr algn="just"/>
            <a:r>
              <a:rPr lang="en-US" dirty="0" smtClean="0"/>
              <a:t>It </a:t>
            </a:r>
            <a:r>
              <a:rPr lang="en-US" dirty="0"/>
              <a:t>is used in ointment for hardening purposes &amp; manufacture of candles, </a:t>
            </a:r>
            <a:r>
              <a:rPr lang="en-US" dirty="0" err="1"/>
              <a:t>moulds</a:t>
            </a:r>
            <a:r>
              <a:rPr lang="en-US" dirty="0"/>
              <a:t> and in dental and electronic industries. </a:t>
            </a:r>
            <a:endParaRPr lang="en-US" dirty="0" smtClean="0"/>
          </a:p>
          <a:p>
            <a:pPr algn="just"/>
            <a:r>
              <a:rPr lang="en-US" dirty="0" smtClean="0"/>
              <a:t>It </a:t>
            </a:r>
            <a:r>
              <a:rPr lang="en-US" dirty="0"/>
              <a:t>is also used in cosmetics for preparation of lip-sticks and face creams. </a:t>
            </a:r>
            <a:endParaRPr lang="en-US" dirty="0" smtClean="0"/>
          </a:p>
          <a:p>
            <a:pPr algn="just"/>
            <a:r>
              <a:rPr lang="en-US" dirty="0" smtClean="0"/>
              <a:t>Pharmaceutically</a:t>
            </a:r>
            <a:r>
              <a:rPr lang="en-US" dirty="0"/>
              <a:t>, it is an ingredient of paraffin </a:t>
            </a:r>
            <a:r>
              <a:rPr lang="en-US" dirty="0" smtClean="0"/>
              <a:t>ointment.</a:t>
            </a:r>
            <a:endParaRPr lang="en-US" dirty="0"/>
          </a:p>
        </p:txBody>
      </p:sp>
      <p:sp>
        <p:nvSpPr>
          <p:cNvPr id="4" name="Date Placeholder 3"/>
          <p:cNvSpPr>
            <a:spLocks noGrp="1"/>
          </p:cNvSpPr>
          <p:nvPr>
            <p:ph type="dt" sz="half" idx="10"/>
          </p:nvPr>
        </p:nvSpPr>
        <p:spPr/>
        <p:txBody>
          <a:bodyPr/>
          <a:lstStyle/>
          <a:p>
            <a:fld id="{08F6A1A6-D302-45C1-92FB-7DF533AE3D98}"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3</a:t>
            </a:fld>
            <a:endParaRPr lang="en-US"/>
          </a:p>
        </p:txBody>
      </p:sp>
    </p:spTree>
    <p:extLst>
      <p:ext uri="{BB962C8B-B14F-4D97-AF65-F5344CB8AC3E}">
        <p14:creationId xmlns:p14="http://schemas.microsoft.com/office/powerpoint/2010/main" val="2440997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720"/>
            <a:ext cx="10515600" cy="527241"/>
          </a:xfrm>
        </p:spPr>
        <p:txBody>
          <a:bodyPr>
            <a:normAutofit fontScale="90000"/>
          </a:bodyPr>
          <a:lstStyle/>
          <a:p>
            <a:r>
              <a:rPr lang="en-US" b="1" dirty="0">
                <a:effectLst>
                  <a:outerShdw blurRad="38100" dist="38100" dir="2700000" algn="tl">
                    <a:srgbClr val="000000">
                      <a:alpha val="43137"/>
                    </a:srgbClr>
                  </a:outerShdw>
                </a:effectLst>
              </a:rPr>
              <a:t>Sumatra Benzoin</a:t>
            </a:r>
          </a:p>
        </p:txBody>
      </p:sp>
      <p:sp>
        <p:nvSpPr>
          <p:cNvPr id="3" name="Content Placeholder 2"/>
          <p:cNvSpPr>
            <a:spLocks noGrp="1"/>
          </p:cNvSpPr>
          <p:nvPr>
            <p:ph idx="1"/>
          </p:nvPr>
        </p:nvSpPr>
        <p:spPr>
          <a:xfrm>
            <a:off x="418641" y="627961"/>
            <a:ext cx="11523643" cy="5549002"/>
          </a:xfrm>
        </p:spPr>
        <p:txBody>
          <a:bodyPr>
            <a:normAutofit fontScale="92500" lnSpcReduction="20000"/>
          </a:bodyPr>
          <a:lstStyle/>
          <a:p>
            <a:pPr algn="just"/>
            <a:r>
              <a:rPr lang="en-US" dirty="0"/>
              <a:t> </a:t>
            </a:r>
            <a:r>
              <a:rPr lang="en-US" b="1" dirty="0" smtClean="0"/>
              <a:t>Synonym</a:t>
            </a:r>
            <a:r>
              <a:rPr lang="en-US" b="1" dirty="0"/>
              <a:t>: </a:t>
            </a:r>
            <a:r>
              <a:rPr lang="en-US" dirty="0"/>
              <a:t>Indonesia Benzoin, Gum Benjamin </a:t>
            </a:r>
            <a:endParaRPr lang="en-US" dirty="0"/>
          </a:p>
          <a:p>
            <a:pPr algn="just"/>
            <a:r>
              <a:rPr lang="en-US" b="1" dirty="0" smtClean="0"/>
              <a:t>Source</a:t>
            </a:r>
            <a:r>
              <a:rPr lang="en-US" b="1" dirty="0"/>
              <a:t>: </a:t>
            </a:r>
            <a:r>
              <a:rPr lang="en-US" dirty="0"/>
              <a:t>Obtained from the incised stem of </a:t>
            </a:r>
            <a:r>
              <a:rPr lang="en-US" i="1" dirty="0" err="1"/>
              <a:t>Styrax</a:t>
            </a:r>
            <a:r>
              <a:rPr lang="en-US" i="1" dirty="0"/>
              <a:t> </a:t>
            </a:r>
            <a:r>
              <a:rPr lang="en-US" i="1" dirty="0" smtClean="0"/>
              <a:t>benzoin</a:t>
            </a:r>
          </a:p>
          <a:p>
            <a:pPr algn="just"/>
            <a:r>
              <a:rPr lang="en-US" b="1" dirty="0" smtClean="0"/>
              <a:t>Family</a:t>
            </a:r>
            <a:r>
              <a:rPr lang="en-US" b="1" dirty="0"/>
              <a:t>: </a:t>
            </a:r>
            <a:r>
              <a:rPr lang="en-US" dirty="0" err="1"/>
              <a:t>Styracaceae</a:t>
            </a:r>
            <a:r>
              <a:rPr lang="en-US" dirty="0"/>
              <a:t> </a:t>
            </a:r>
            <a:endParaRPr lang="en-US" dirty="0" smtClean="0"/>
          </a:p>
          <a:p>
            <a:pPr algn="just"/>
            <a:r>
              <a:rPr lang="en-US" b="1" dirty="0" smtClean="0"/>
              <a:t>Collection: </a:t>
            </a:r>
            <a:r>
              <a:rPr lang="en-US" dirty="0"/>
              <a:t>Triangular incisions are made on the stem in a vertical </a:t>
            </a:r>
            <a:r>
              <a:rPr lang="en-US" dirty="0" smtClean="0"/>
              <a:t>row, to obtain a </a:t>
            </a:r>
            <a:r>
              <a:rPr lang="en-US" dirty="0"/>
              <a:t>harder </a:t>
            </a:r>
            <a:r>
              <a:rPr lang="en-US" dirty="0" smtClean="0"/>
              <a:t>secretion. The </a:t>
            </a:r>
            <a:r>
              <a:rPr lang="en-US" dirty="0"/>
              <a:t>first secretion is very sticky </a:t>
            </a:r>
            <a:r>
              <a:rPr lang="en-US" dirty="0" smtClean="0"/>
              <a:t>but </a:t>
            </a:r>
            <a:r>
              <a:rPr lang="en-US" dirty="0"/>
              <a:t>after 3 </a:t>
            </a:r>
            <a:r>
              <a:rPr lang="en-US" dirty="0" smtClean="0"/>
              <a:t>months of collection, a </a:t>
            </a:r>
            <a:r>
              <a:rPr lang="en-US" dirty="0"/>
              <a:t>more fluid </a:t>
            </a:r>
            <a:r>
              <a:rPr lang="en-US" dirty="0" smtClean="0"/>
              <a:t>secretion is obtained.</a:t>
            </a:r>
            <a:endParaRPr lang="en-US" dirty="0"/>
          </a:p>
          <a:p>
            <a:pPr algn="just"/>
            <a:r>
              <a:rPr lang="en-US" b="1" dirty="0" smtClean="0"/>
              <a:t>Properties: </a:t>
            </a:r>
            <a:r>
              <a:rPr lang="en-US" dirty="0" smtClean="0"/>
              <a:t>it has whitish - reddish </a:t>
            </a:r>
            <a:r>
              <a:rPr lang="en-US" dirty="0" err="1" smtClean="0"/>
              <a:t>colour</a:t>
            </a:r>
            <a:r>
              <a:rPr lang="en-US" dirty="0" smtClean="0"/>
              <a:t>, with slightly </a:t>
            </a:r>
            <a:r>
              <a:rPr lang="en-US" dirty="0" err="1" smtClean="0"/>
              <a:t>arcid</a:t>
            </a:r>
            <a:r>
              <a:rPr lang="en-US" dirty="0"/>
              <a:t> </a:t>
            </a:r>
            <a:r>
              <a:rPr lang="en-US" dirty="0" smtClean="0"/>
              <a:t>(unpleasant pungent) taste.</a:t>
            </a:r>
            <a:endParaRPr lang="en-US" dirty="0"/>
          </a:p>
          <a:p>
            <a:pPr algn="just"/>
            <a:r>
              <a:rPr lang="en-US" b="1" dirty="0" smtClean="0"/>
              <a:t>Constituents</a:t>
            </a:r>
            <a:r>
              <a:rPr lang="en-US" b="1" dirty="0"/>
              <a:t>:</a:t>
            </a:r>
            <a:r>
              <a:rPr lang="en-US" b="1" dirty="0" smtClean="0"/>
              <a:t> </a:t>
            </a:r>
            <a:r>
              <a:rPr lang="en-US" dirty="0" err="1"/>
              <a:t>Cinnamic</a:t>
            </a:r>
            <a:r>
              <a:rPr lang="en-US" dirty="0"/>
              <a:t> </a:t>
            </a:r>
            <a:r>
              <a:rPr lang="en-US" dirty="0" smtClean="0"/>
              <a:t>acid, Benzoic acid, Esters </a:t>
            </a:r>
            <a:r>
              <a:rPr lang="en-US" dirty="0"/>
              <a:t>of balsamic </a:t>
            </a:r>
            <a:r>
              <a:rPr lang="en-US" dirty="0" smtClean="0"/>
              <a:t>acids, Triterpene acids, Traces </a:t>
            </a:r>
            <a:r>
              <a:rPr lang="en-US" dirty="0"/>
              <a:t>of </a:t>
            </a:r>
            <a:r>
              <a:rPr lang="en-US" dirty="0" smtClean="0"/>
              <a:t>vanillin, </a:t>
            </a:r>
            <a:r>
              <a:rPr lang="en-US" dirty="0" err="1" smtClean="0"/>
              <a:t>Phenylpropyl</a:t>
            </a:r>
            <a:r>
              <a:rPr lang="en-US" dirty="0" smtClean="0"/>
              <a:t> </a:t>
            </a:r>
            <a:r>
              <a:rPr lang="en-US" dirty="0" err="1" smtClean="0"/>
              <a:t>cinnamate</a:t>
            </a:r>
            <a:r>
              <a:rPr lang="en-US" dirty="0" smtClean="0"/>
              <a:t>, </a:t>
            </a:r>
            <a:r>
              <a:rPr lang="en-US" dirty="0" err="1" smtClean="0"/>
              <a:t>Cinnamyl</a:t>
            </a:r>
            <a:r>
              <a:rPr lang="en-US" dirty="0" smtClean="0"/>
              <a:t> </a:t>
            </a:r>
            <a:r>
              <a:rPr lang="en-US" dirty="0" err="1" smtClean="0"/>
              <a:t>cinnamate</a:t>
            </a:r>
            <a:r>
              <a:rPr lang="en-US" dirty="0" smtClean="0"/>
              <a:t>, </a:t>
            </a:r>
            <a:r>
              <a:rPr lang="en-US" dirty="0" err="1" smtClean="0"/>
              <a:t>Phenylethylene</a:t>
            </a:r>
            <a:endParaRPr lang="en-US" dirty="0"/>
          </a:p>
          <a:p>
            <a:pPr algn="just"/>
            <a:r>
              <a:rPr lang="en-US" b="1" dirty="0" smtClean="0"/>
              <a:t>Uses: </a:t>
            </a:r>
            <a:r>
              <a:rPr lang="en-US" dirty="0" smtClean="0"/>
              <a:t>Expectorant</a:t>
            </a:r>
            <a:r>
              <a:rPr lang="en-US" dirty="0"/>
              <a:t>, </a:t>
            </a:r>
            <a:r>
              <a:rPr lang="en-US" dirty="0" smtClean="0"/>
              <a:t>antiseptic, Cosmetic</a:t>
            </a:r>
            <a:r>
              <a:rPr lang="en-US" dirty="0"/>
              <a:t>, Lotion</a:t>
            </a:r>
            <a:r>
              <a:rPr lang="en-US" dirty="0" smtClean="0"/>
              <a:t>, Perfumes, Component </a:t>
            </a:r>
            <a:r>
              <a:rPr lang="en-US" dirty="0"/>
              <a:t>of </a:t>
            </a:r>
            <a:r>
              <a:rPr lang="en-US" dirty="0" smtClean="0"/>
              <a:t>incense</a:t>
            </a:r>
            <a:r>
              <a:rPr lang="en-US" dirty="0"/>
              <a:t> Benzoin tincture is used as topical protectant. </a:t>
            </a:r>
            <a:r>
              <a:rPr lang="en-US" dirty="0" smtClean="0"/>
              <a:t>Benzoic </a:t>
            </a:r>
            <a:r>
              <a:rPr lang="en-US" dirty="0"/>
              <a:t>acid and its salts are used as preservatives of food, drinks, fats, </a:t>
            </a:r>
            <a:r>
              <a:rPr lang="en-US" dirty="0" smtClean="0"/>
              <a:t>pharmaceutical </a:t>
            </a:r>
            <a:r>
              <a:rPr lang="en-US" dirty="0"/>
              <a:t>preparations etc</a:t>
            </a:r>
            <a:r>
              <a:rPr lang="en-US" dirty="0" smtClean="0"/>
              <a:t>. </a:t>
            </a:r>
            <a:r>
              <a:rPr lang="en-US" dirty="0"/>
              <a:t>Medicinally, benzoic acid is used as antifungal agent</a:t>
            </a:r>
            <a:r>
              <a:rPr lang="en-US" dirty="0" smtClean="0"/>
              <a:t>. An </a:t>
            </a:r>
            <a:r>
              <a:rPr lang="en-US" dirty="0"/>
              <a:t>ingredient in benzoic and salicylic acid </a:t>
            </a:r>
            <a:r>
              <a:rPr lang="en-US" dirty="0" smtClean="0"/>
              <a:t>ointment </a:t>
            </a:r>
            <a:r>
              <a:rPr lang="en-US" dirty="0"/>
              <a:t>is effective in the treatment of athlete's foot.</a:t>
            </a:r>
          </a:p>
          <a:p>
            <a:pPr algn="just"/>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30</a:t>
            </a:fld>
            <a:endParaRPr lang="en-US"/>
          </a:p>
        </p:txBody>
      </p:sp>
    </p:spTree>
    <p:extLst>
      <p:ext uri="{BB962C8B-B14F-4D97-AF65-F5344CB8AC3E}">
        <p14:creationId xmlns:p14="http://schemas.microsoft.com/office/powerpoint/2010/main" val="2162896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6776"/>
          </a:xfrm>
        </p:spPr>
        <p:txBody>
          <a:bodyPr>
            <a:normAutofit fontScale="90000"/>
          </a:bodyPr>
          <a:lstStyle/>
          <a:p>
            <a:r>
              <a:rPr lang="en-US" b="1" dirty="0" smtClean="0">
                <a:effectLst>
                  <a:outerShdw blurRad="38100" dist="38100" dir="2700000" algn="tl">
                    <a:srgbClr val="000000">
                      <a:alpha val="43137"/>
                    </a:srgbClr>
                  </a:outerShdw>
                </a:effectLst>
              </a:rPr>
              <a:t>Castor oil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8135" y="506776"/>
            <a:ext cx="11265665" cy="6081311"/>
          </a:xfrm>
        </p:spPr>
        <p:txBody>
          <a:bodyPr>
            <a:normAutofit lnSpcReduction="10000"/>
          </a:bodyPr>
          <a:lstStyle/>
          <a:p>
            <a:pPr algn="just"/>
            <a:r>
              <a:rPr lang="en-US" b="1" dirty="0" smtClean="0"/>
              <a:t>Synonym: </a:t>
            </a:r>
            <a:r>
              <a:rPr lang="en-US" dirty="0" err="1"/>
              <a:t>Ricinus</a:t>
            </a:r>
            <a:r>
              <a:rPr lang="en-US" dirty="0"/>
              <a:t> oil </a:t>
            </a:r>
            <a:endParaRPr lang="en-US" dirty="0" smtClean="0"/>
          </a:p>
          <a:p>
            <a:pPr algn="just"/>
            <a:r>
              <a:rPr lang="en-US" dirty="0" smtClean="0"/>
              <a:t>Castor </a:t>
            </a:r>
            <a:r>
              <a:rPr lang="en-US" dirty="0"/>
              <a:t>oil is the fixed oil obtained by the cold expression of the seeds of </a:t>
            </a:r>
            <a:r>
              <a:rPr lang="en-US" i="1" dirty="0" err="1"/>
              <a:t>Ricinus</a:t>
            </a:r>
            <a:r>
              <a:rPr lang="en-US" i="1" dirty="0"/>
              <a:t> </a:t>
            </a:r>
            <a:r>
              <a:rPr lang="en-US" i="1" dirty="0" err="1" smtClean="0"/>
              <a:t>communis</a:t>
            </a:r>
            <a:r>
              <a:rPr lang="en-US" dirty="0" smtClean="0"/>
              <a:t>, </a:t>
            </a:r>
            <a:r>
              <a:rPr lang="en-US" dirty="0" err="1" smtClean="0"/>
              <a:t>Euphorbiaceae</a:t>
            </a:r>
            <a:r>
              <a:rPr lang="en-US" dirty="0" smtClean="0"/>
              <a:t>. </a:t>
            </a:r>
          </a:p>
          <a:p>
            <a:pPr algn="just"/>
            <a:r>
              <a:rPr lang="en-US" dirty="0" smtClean="0"/>
              <a:t>It is of therapeutic importance and purgative in action, it cannot be consumed freely.</a:t>
            </a:r>
          </a:p>
          <a:p>
            <a:pPr algn="just"/>
            <a:r>
              <a:rPr lang="en-US" b="1" dirty="0" smtClean="0"/>
              <a:t>Geographical </a:t>
            </a:r>
            <a:r>
              <a:rPr lang="en-US" b="1" dirty="0"/>
              <a:t>Source </a:t>
            </a:r>
            <a:r>
              <a:rPr lang="en-US" dirty="0"/>
              <a:t>Castor seeds are produced in almost all tropical and sub-tropical countries. </a:t>
            </a:r>
            <a:r>
              <a:rPr lang="en-US" dirty="0" smtClean="0"/>
              <a:t>India </a:t>
            </a:r>
            <a:r>
              <a:rPr lang="en-US" dirty="0"/>
              <a:t>is the second largest producer of castor seeds in the world, producing about </a:t>
            </a:r>
            <a:r>
              <a:rPr lang="en-US" dirty="0" smtClean="0"/>
              <a:t>280,000 </a:t>
            </a:r>
            <a:r>
              <a:rPr lang="en-US" dirty="0" err="1"/>
              <a:t>tonnes</a:t>
            </a:r>
            <a:r>
              <a:rPr lang="en-US" dirty="0"/>
              <a:t> per </a:t>
            </a:r>
            <a:r>
              <a:rPr lang="en-US" dirty="0" smtClean="0"/>
              <a:t>annum, and a major </a:t>
            </a:r>
            <a:r>
              <a:rPr lang="en-US" dirty="0"/>
              <a:t>exporter of medicinal castor </a:t>
            </a:r>
            <a:r>
              <a:rPr lang="en-US" dirty="0" smtClean="0"/>
              <a:t>oil.</a:t>
            </a:r>
          </a:p>
          <a:p>
            <a:pPr algn="just"/>
            <a:r>
              <a:rPr lang="en-US" b="1" dirty="0" smtClean="0"/>
              <a:t>Properties: </a:t>
            </a:r>
            <a:r>
              <a:rPr lang="en-US" dirty="0" smtClean="0"/>
              <a:t>Pale yellow or almost </a:t>
            </a:r>
            <a:r>
              <a:rPr lang="en-US" dirty="0" err="1" smtClean="0"/>
              <a:t>colourless</a:t>
            </a:r>
            <a:r>
              <a:rPr lang="en-US" dirty="0" smtClean="0"/>
              <a:t> liquid, unpleasant </a:t>
            </a:r>
            <a:r>
              <a:rPr lang="en-US" dirty="0" err="1" smtClean="0"/>
              <a:t>odour</a:t>
            </a:r>
            <a:r>
              <a:rPr lang="en-US" dirty="0" smtClean="0"/>
              <a:t>, It is bland initially (tasteless) but afterwards slightly acrid (unpleasant pungent taste), and usually nauseating. It is a viscous and transparent liquid. </a:t>
            </a:r>
          </a:p>
          <a:p>
            <a:pPr algn="just"/>
            <a:r>
              <a:rPr lang="en-US" b="1" dirty="0" smtClean="0"/>
              <a:t>Solubility:</a:t>
            </a:r>
            <a:r>
              <a:rPr lang="en-US" dirty="0" smtClean="0"/>
              <a:t> It is soluble in alcohol (an exception to the category of fixed oils); miscible in chloroform, ether, glacial acetic acid and petroleum ether. It is insoluble in mineral oil.</a:t>
            </a:r>
          </a:p>
          <a:p>
            <a:pPr algn="just"/>
            <a:endParaRPr lang="en-US" dirty="0" smtClean="0"/>
          </a:p>
          <a:p>
            <a:pPr algn="just"/>
            <a:endParaRPr lang="en-US" dirty="0" smtClean="0"/>
          </a:p>
        </p:txBody>
      </p:sp>
      <p:sp>
        <p:nvSpPr>
          <p:cNvPr id="4" name="Date Placeholder 3"/>
          <p:cNvSpPr>
            <a:spLocks noGrp="1"/>
          </p:cNvSpPr>
          <p:nvPr>
            <p:ph type="dt" sz="half" idx="10"/>
          </p:nvPr>
        </p:nvSpPr>
        <p:spPr/>
        <p:txBody>
          <a:bodyPr/>
          <a:lstStyle/>
          <a:p>
            <a:fld id="{5AF9C20D-C4EE-4504-BA4C-F4B4232A07E2}"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4</a:t>
            </a:fld>
            <a:endParaRPr lang="en-US"/>
          </a:p>
        </p:txBody>
      </p:sp>
    </p:spTree>
    <p:extLst>
      <p:ext uri="{BB962C8B-B14F-4D97-AF65-F5344CB8AC3E}">
        <p14:creationId xmlns:p14="http://schemas.microsoft.com/office/powerpoint/2010/main" val="2971686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388"/>
            <a:ext cx="10515600" cy="6191479"/>
          </a:xfrm>
        </p:spPr>
        <p:txBody>
          <a:bodyPr>
            <a:normAutofit fontScale="92500" lnSpcReduction="20000"/>
          </a:bodyPr>
          <a:lstStyle/>
          <a:p>
            <a:r>
              <a:rPr lang="en-US" b="1" dirty="0" smtClean="0"/>
              <a:t>Standards</a:t>
            </a:r>
            <a:r>
              <a:rPr lang="en-US" dirty="0" smtClean="0"/>
              <a:t> </a:t>
            </a:r>
          </a:p>
          <a:p>
            <a:pPr marL="514350" indent="-514350">
              <a:buAutoNum type="arabicPeriod"/>
            </a:pPr>
            <a:r>
              <a:rPr lang="en-US" dirty="0" smtClean="0"/>
              <a:t>Weight </a:t>
            </a:r>
            <a:r>
              <a:rPr lang="en-US" dirty="0"/>
              <a:t>per </a:t>
            </a:r>
            <a:r>
              <a:rPr lang="en-US" dirty="0" smtClean="0"/>
              <a:t>ml;	</a:t>
            </a:r>
            <a:r>
              <a:rPr lang="en-US" dirty="0" smtClean="0"/>
              <a:t>	0.945 </a:t>
            </a:r>
            <a:r>
              <a:rPr lang="en-US" dirty="0"/>
              <a:t>to 0.965 g </a:t>
            </a:r>
            <a:endParaRPr lang="en-US" dirty="0" smtClean="0"/>
          </a:p>
          <a:p>
            <a:pPr marL="514350" indent="-514350">
              <a:buAutoNum type="arabicPeriod"/>
            </a:pPr>
            <a:r>
              <a:rPr lang="en-US" dirty="0" smtClean="0"/>
              <a:t>Acid value; 		not </a:t>
            </a:r>
            <a:r>
              <a:rPr lang="en-US" dirty="0"/>
              <a:t>more than 2 </a:t>
            </a:r>
            <a:endParaRPr lang="en-US" dirty="0" smtClean="0"/>
          </a:p>
          <a:p>
            <a:pPr marL="514350" indent="-514350">
              <a:buAutoNum type="arabicPeriod"/>
            </a:pPr>
            <a:r>
              <a:rPr lang="en-US" dirty="0" smtClean="0"/>
              <a:t>Acetyl value;	</a:t>
            </a:r>
            <a:r>
              <a:rPr lang="en-US" dirty="0" smtClean="0"/>
              <a:t>	not </a:t>
            </a:r>
            <a:r>
              <a:rPr lang="en-US" dirty="0"/>
              <a:t>less than 143 </a:t>
            </a:r>
          </a:p>
          <a:p>
            <a:pPr marL="514350" indent="-514350">
              <a:buAutoNum type="arabicPeriod"/>
            </a:pPr>
            <a:r>
              <a:rPr lang="en-US" dirty="0" smtClean="0"/>
              <a:t>Iodine value;	</a:t>
            </a:r>
            <a:r>
              <a:rPr lang="en-US" dirty="0" smtClean="0"/>
              <a:t>	between </a:t>
            </a:r>
            <a:r>
              <a:rPr lang="en-US" dirty="0"/>
              <a:t>82 to 90 </a:t>
            </a:r>
          </a:p>
          <a:p>
            <a:pPr marL="514350" indent="-514350">
              <a:buAutoNum type="arabicPeriod"/>
            </a:pPr>
            <a:r>
              <a:rPr lang="en-US" dirty="0" err="1" smtClean="0"/>
              <a:t>Sapon</a:t>
            </a:r>
            <a:r>
              <a:rPr lang="en-US" dirty="0" smtClean="0"/>
              <a:t>. value;	</a:t>
            </a:r>
            <a:r>
              <a:rPr lang="en-US" dirty="0" smtClean="0"/>
              <a:t>	between </a:t>
            </a:r>
            <a:r>
              <a:rPr lang="en-US" dirty="0"/>
              <a:t>176 and 187 </a:t>
            </a:r>
            <a:endParaRPr lang="en-US" dirty="0" smtClean="0"/>
          </a:p>
          <a:p>
            <a:pPr marL="514350" indent="-514350">
              <a:buAutoNum type="arabicPeriod"/>
            </a:pPr>
            <a:r>
              <a:rPr lang="en-US" dirty="0" smtClean="0"/>
              <a:t>Solidifying point;	- </a:t>
            </a:r>
            <a:r>
              <a:rPr lang="en-US" dirty="0"/>
              <a:t>10 to -</a:t>
            </a:r>
            <a:r>
              <a:rPr lang="en-US" dirty="0" smtClean="0"/>
              <a:t>18</a:t>
            </a:r>
            <a:r>
              <a:rPr lang="en-US" baseline="30000" dirty="0" smtClean="0"/>
              <a:t>o</a:t>
            </a:r>
            <a:r>
              <a:rPr lang="en-US" dirty="0" smtClean="0"/>
              <a:t>C</a:t>
            </a:r>
          </a:p>
          <a:p>
            <a:pPr algn="just"/>
            <a:r>
              <a:rPr lang="en-US" b="1" dirty="0" smtClean="0"/>
              <a:t>Chemical Constituents: </a:t>
            </a:r>
            <a:r>
              <a:rPr lang="en-US" dirty="0" smtClean="0"/>
              <a:t>Castor oil chiefly contains triglyceride of </a:t>
            </a:r>
            <a:r>
              <a:rPr lang="en-US" dirty="0" err="1" smtClean="0"/>
              <a:t>ricinoleic</a:t>
            </a:r>
            <a:r>
              <a:rPr lang="en-US" dirty="0" smtClean="0"/>
              <a:t> acid (about 80%). Other glycerides are </a:t>
            </a:r>
            <a:r>
              <a:rPr lang="en-US" dirty="0" err="1" smtClean="0"/>
              <a:t>isoricinoleic</a:t>
            </a:r>
            <a:r>
              <a:rPr lang="en-US" dirty="0" smtClean="0"/>
              <a:t>, linoleic, stearic and </a:t>
            </a:r>
            <a:r>
              <a:rPr lang="en-US" dirty="0" err="1" smtClean="0"/>
              <a:t>isostearic</a:t>
            </a:r>
            <a:r>
              <a:rPr lang="en-US" dirty="0" smtClean="0"/>
              <a:t> acids. It also contain </a:t>
            </a:r>
            <a:r>
              <a:rPr lang="en-US" dirty="0" err="1" smtClean="0"/>
              <a:t>heptaldehyde</a:t>
            </a:r>
            <a:r>
              <a:rPr lang="en-US" dirty="0" smtClean="0"/>
              <a:t> (</a:t>
            </a:r>
            <a:r>
              <a:rPr lang="en-US" dirty="0" err="1" smtClean="0"/>
              <a:t>heptanal</a:t>
            </a:r>
            <a:r>
              <a:rPr lang="en-US" dirty="0" smtClean="0"/>
              <a:t>), </a:t>
            </a:r>
            <a:r>
              <a:rPr lang="en-US" dirty="0" err="1" smtClean="0"/>
              <a:t>sebacic</a:t>
            </a:r>
            <a:r>
              <a:rPr lang="en-US" dirty="0" smtClean="0"/>
              <a:t> acid. The viscosity of the castor oil is due to </a:t>
            </a:r>
            <a:r>
              <a:rPr lang="en-US" dirty="0" err="1" smtClean="0"/>
              <a:t>ricinoleic</a:t>
            </a:r>
            <a:r>
              <a:rPr lang="en-US" dirty="0" smtClean="0"/>
              <a:t> acid.</a:t>
            </a:r>
          </a:p>
          <a:p>
            <a:pPr algn="just"/>
            <a:r>
              <a:rPr lang="en-US" dirty="0" smtClean="0"/>
              <a:t>Castor seeds contain several enzymes including lipase, maltase and </a:t>
            </a:r>
            <a:r>
              <a:rPr lang="en-US" dirty="0" err="1" smtClean="0"/>
              <a:t>invertase</a:t>
            </a:r>
            <a:r>
              <a:rPr lang="en-US" dirty="0" smtClean="0"/>
              <a:t>.</a:t>
            </a:r>
          </a:p>
          <a:p>
            <a:pPr algn="just"/>
            <a:r>
              <a:rPr lang="en-US" dirty="0" smtClean="0"/>
              <a:t>Hull of the seed is rich in mineral and also contains an alkaloid </a:t>
            </a:r>
            <a:r>
              <a:rPr lang="en-US" dirty="0" err="1" smtClean="0"/>
              <a:t>ricinine</a:t>
            </a:r>
            <a:r>
              <a:rPr lang="en-US" dirty="0" smtClean="0"/>
              <a:t>. </a:t>
            </a:r>
          </a:p>
          <a:p>
            <a:pPr algn="just"/>
            <a:r>
              <a:rPr lang="en-US" dirty="0" smtClean="0"/>
              <a:t>The </a:t>
            </a:r>
            <a:r>
              <a:rPr lang="en-US" dirty="0" err="1" smtClean="0"/>
              <a:t>proteinous</a:t>
            </a:r>
            <a:r>
              <a:rPr lang="en-US" dirty="0" smtClean="0"/>
              <a:t> toxic principle ricin, constituting about 3% of the whole seeds, is poisonous.</a:t>
            </a:r>
          </a:p>
          <a:p>
            <a:pPr marL="0" indent="0">
              <a:buNone/>
            </a:pPr>
            <a:endParaRPr lang="en-US" dirty="0"/>
          </a:p>
        </p:txBody>
      </p:sp>
      <p:sp>
        <p:nvSpPr>
          <p:cNvPr id="4" name="Date Placeholder 3"/>
          <p:cNvSpPr>
            <a:spLocks noGrp="1"/>
          </p:cNvSpPr>
          <p:nvPr>
            <p:ph type="dt" sz="half" idx="10"/>
          </p:nvPr>
        </p:nvSpPr>
        <p:spPr/>
        <p:txBody>
          <a:bodyPr/>
          <a:lstStyle/>
          <a:p>
            <a:fld id="{1142069C-8B44-483D-87BE-3D5EC766AC9B}"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5</a:t>
            </a:fld>
            <a:endParaRPr lang="en-US"/>
          </a:p>
        </p:txBody>
      </p:sp>
    </p:spTree>
    <p:extLst>
      <p:ext uri="{BB962C8B-B14F-4D97-AF65-F5344CB8AC3E}">
        <p14:creationId xmlns:p14="http://schemas.microsoft.com/office/powerpoint/2010/main" val="925211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02" y="451692"/>
            <a:ext cx="11221598" cy="5725271"/>
          </a:xfrm>
        </p:spPr>
        <p:txBody>
          <a:bodyPr>
            <a:normAutofit fontScale="92500" lnSpcReduction="10000"/>
          </a:bodyPr>
          <a:lstStyle/>
          <a:p>
            <a:pPr algn="just"/>
            <a:r>
              <a:rPr lang="en-US" b="1" u="sng" dirty="0" smtClean="0"/>
              <a:t>Uses</a:t>
            </a:r>
            <a:endParaRPr lang="en-US" dirty="0" smtClean="0"/>
          </a:p>
          <a:p>
            <a:pPr algn="just"/>
            <a:r>
              <a:rPr lang="en-US" dirty="0" smtClean="0"/>
              <a:t>Castor </a:t>
            </a:r>
            <a:r>
              <a:rPr lang="en-US" dirty="0"/>
              <a:t>oil is </a:t>
            </a:r>
            <a:r>
              <a:rPr lang="en-US" dirty="0" smtClean="0"/>
              <a:t>cathartic due to irritant action of </a:t>
            </a:r>
            <a:r>
              <a:rPr lang="en-US" dirty="0" err="1" smtClean="0"/>
              <a:t>ricinoleic</a:t>
            </a:r>
            <a:r>
              <a:rPr lang="en-US" dirty="0" smtClean="0"/>
              <a:t> acid.</a:t>
            </a:r>
          </a:p>
          <a:p>
            <a:pPr algn="just"/>
            <a:r>
              <a:rPr lang="en-US" dirty="0" smtClean="0"/>
              <a:t>It is </a:t>
            </a:r>
            <a:r>
              <a:rPr lang="en-US" dirty="0"/>
              <a:t>used for lubrication </a:t>
            </a:r>
            <a:r>
              <a:rPr lang="en-US" dirty="0" smtClean="0"/>
              <a:t>commercially.</a:t>
            </a:r>
          </a:p>
          <a:p>
            <a:pPr algn="just"/>
            <a:r>
              <a:rPr lang="en-US" dirty="0" smtClean="0"/>
              <a:t>The </a:t>
            </a:r>
            <a:r>
              <a:rPr lang="en-US" dirty="0"/>
              <a:t>fatty acid </a:t>
            </a:r>
            <a:r>
              <a:rPr lang="en-US" dirty="0" err="1" smtClean="0"/>
              <a:t>ricinoleic</a:t>
            </a:r>
            <a:r>
              <a:rPr lang="en-US" dirty="0"/>
              <a:t>; </a:t>
            </a:r>
            <a:r>
              <a:rPr lang="en-US" dirty="0" smtClean="0"/>
              <a:t>and </a:t>
            </a:r>
            <a:r>
              <a:rPr lang="en-US" dirty="0" err="1" smtClean="0"/>
              <a:t>heptaldehyde</a:t>
            </a:r>
            <a:r>
              <a:rPr lang="en-US" dirty="0" smtClean="0"/>
              <a:t> are commercially </a:t>
            </a:r>
            <a:r>
              <a:rPr lang="en-US" dirty="0"/>
              <a:t>prepared </a:t>
            </a:r>
            <a:r>
              <a:rPr lang="en-US" dirty="0" smtClean="0"/>
              <a:t>from castor </a:t>
            </a:r>
            <a:r>
              <a:rPr lang="en-US" dirty="0"/>
              <a:t>oil. </a:t>
            </a:r>
            <a:endParaRPr lang="en-US" dirty="0" smtClean="0"/>
          </a:p>
          <a:p>
            <a:pPr algn="just"/>
            <a:r>
              <a:rPr lang="en-US" dirty="0" smtClean="0"/>
              <a:t>It </a:t>
            </a:r>
            <a:r>
              <a:rPr lang="en-US" dirty="0"/>
              <a:t>is used in preparation of paints, enamel, varnishes, grease, polishes, printing ink, hydraulic and brake spirit with little modifications. </a:t>
            </a:r>
            <a:endParaRPr lang="en-US" dirty="0" smtClean="0"/>
          </a:p>
          <a:p>
            <a:pPr algn="just"/>
            <a:r>
              <a:rPr lang="en-US" dirty="0" smtClean="0"/>
              <a:t>Castor </a:t>
            </a:r>
            <a:r>
              <a:rPr lang="en-US" dirty="0"/>
              <a:t>oil is often </a:t>
            </a:r>
            <a:r>
              <a:rPr lang="en-US" dirty="0" smtClean="0"/>
              <a:t>administered </a:t>
            </a:r>
            <a:r>
              <a:rPr lang="en-US" dirty="0"/>
              <a:t>orally or as </a:t>
            </a:r>
            <a:r>
              <a:rPr lang="en-US" dirty="0" smtClean="0"/>
              <a:t>aromatherapy </a:t>
            </a:r>
            <a:r>
              <a:rPr lang="en-US" dirty="0"/>
              <a:t>or in the form of capsules. </a:t>
            </a:r>
            <a:endParaRPr lang="en-US" dirty="0" smtClean="0"/>
          </a:p>
          <a:p>
            <a:pPr algn="just"/>
            <a:r>
              <a:rPr lang="en-US" dirty="0" smtClean="0"/>
              <a:t>It </a:t>
            </a:r>
            <a:r>
              <a:rPr lang="en-US" dirty="0"/>
              <a:t>is used in </a:t>
            </a:r>
            <a:r>
              <a:rPr lang="en-US" dirty="0" err="1"/>
              <a:t>abortificient</a:t>
            </a:r>
            <a:r>
              <a:rPr lang="en-US" dirty="0"/>
              <a:t> paste and </a:t>
            </a:r>
            <a:r>
              <a:rPr lang="en-US" dirty="0" err="1"/>
              <a:t>ricinoleic</a:t>
            </a:r>
            <a:r>
              <a:rPr lang="en-US" dirty="0"/>
              <a:t> acid is used in contraceptive creams and jellies. </a:t>
            </a:r>
            <a:endParaRPr lang="en-US" dirty="0" smtClean="0"/>
          </a:p>
          <a:p>
            <a:pPr algn="just"/>
            <a:r>
              <a:rPr lang="en-US" dirty="0" smtClean="0"/>
              <a:t>Atropine </a:t>
            </a:r>
            <a:r>
              <a:rPr lang="en-US" dirty="0"/>
              <a:t>and cocaine </a:t>
            </a:r>
            <a:r>
              <a:rPr lang="en-US" dirty="0" smtClean="0"/>
              <a:t>purposes </a:t>
            </a:r>
            <a:r>
              <a:rPr lang="en-US" dirty="0"/>
              <a:t>are suspended in castor </a:t>
            </a:r>
            <a:r>
              <a:rPr lang="en-US" dirty="0" smtClean="0"/>
              <a:t>oil for </a:t>
            </a:r>
            <a:r>
              <a:rPr lang="en-US" dirty="0" err="1" smtClean="0"/>
              <a:t>opthalmic</a:t>
            </a:r>
            <a:r>
              <a:rPr lang="en-US" dirty="0" smtClean="0"/>
              <a:t>.</a:t>
            </a:r>
          </a:p>
          <a:p>
            <a:pPr algn="just"/>
            <a:r>
              <a:rPr lang="en-US" dirty="0" smtClean="0"/>
              <a:t>The oil is </a:t>
            </a:r>
            <a:r>
              <a:rPr lang="en-US" dirty="0"/>
              <a:t>employed </a:t>
            </a:r>
            <a:r>
              <a:rPr lang="en-US" dirty="0" smtClean="0"/>
              <a:t>in </a:t>
            </a:r>
            <a:r>
              <a:rPr lang="en-US" dirty="0"/>
              <a:t>preparation of lip-sticks and </a:t>
            </a:r>
            <a:r>
              <a:rPr lang="en-US" dirty="0" smtClean="0"/>
              <a:t>as perfumed in hair </a:t>
            </a:r>
            <a:r>
              <a:rPr lang="en-US" dirty="0"/>
              <a:t>oil and hair </a:t>
            </a:r>
            <a:r>
              <a:rPr lang="en-US" dirty="0" smtClean="0"/>
              <a:t>fixers.</a:t>
            </a:r>
            <a:endParaRPr lang="en-US" dirty="0"/>
          </a:p>
        </p:txBody>
      </p:sp>
      <p:sp>
        <p:nvSpPr>
          <p:cNvPr id="4" name="Date Placeholder 3"/>
          <p:cNvSpPr>
            <a:spLocks noGrp="1"/>
          </p:cNvSpPr>
          <p:nvPr>
            <p:ph type="dt" sz="half" idx="10"/>
          </p:nvPr>
        </p:nvSpPr>
        <p:spPr/>
        <p:txBody>
          <a:bodyPr/>
          <a:lstStyle/>
          <a:p>
            <a:fld id="{08C64C9F-527B-4655-8A39-F20564C315AA}"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6</a:t>
            </a:fld>
            <a:endParaRPr lang="en-US"/>
          </a:p>
        </p:txBody>
      </p:sp>
    </p:spTree>
    <p:extLst>
      <p:ext uri="{BB962C8B-B14F-4D97-AF65-F5344CB8AC3E}">
        <p14:creationId xmlns:p14="http://schemas.microsoft.com/office/powerpoint/2010/main" val="1721522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82" y="0"/>
            <a:ext cx="10515600" cy="396427"/>
          </a:xfrm>
        </p:spPr>
        <p:txBody>
          <a:bodyPr>
            <a:normAutofit fontScale="90000"/>
          </a:bodyPr>
          <a:lstStyle/>
          <a:p>
            <a:r>
              <a:rPr lang="en-US" b="1" dirty="0" err="1" smtClean="0">
                <a:effectLst>
                  <a:outerShdw blurRad="38100" dist="38100" dir="2700000" algn="tl">
                    <a:srgbClr val="000000">
                      <a:alpha val="43137"/>
                    </a:srgbClr>
                  </a:outerShdw>
                </a:effectLst>
              </a:rPr>
              <a:t>Arachis</a:t>
            </a:r>
            <a:r>
              <a:rPr lang="en-US" b="1" dirty="0" smtClean="0">
                <a:effectLst>
                  <a:outerShdw blurRad="38100" dist="38100" dir="2700000" algn="tl">
                    <a:srgbClr val="000000">
                      <a:alpha val="43137"/>
                    </a:srgbClr>
                  </a:outerShdw>
                </a:effectLst>
              </a:rPr>
              <a:t> Oil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7908" y="396427"/>
            <a:ext cx="11876184" cy="6263088"/>
          </a:xfrm>
        </p:spPr>
        <p:txBody>
          <a:bodyPr>
            <a:normAutofit fontScale="70000" lnSpcReduction="20000"/>
          </a:bodyPr>
          <a:lstStyle/>
          <a:p>
            <a:pPr algn="just"/>
            <a:r>
              <a:rPr lang="en-US" b="1" dirty="0" smtClean="0"/>
              <a:t>Synonyms: </a:t>
            </a:r>
            <a:r>
              <a:rPr lang="en-US" dirty="0"/>
              <a:t>Groundnut oil, Peanut oil. </a:t>
            </a:r>
            <a:endParaRPr lang="en-US" dirty="0" smtClean="0"/>
          </a:p>
          <a:p>
            <a:pPr algn="just"/>
            <a:r>
              <a:rPr lang="en-US" b="1" dirty="0" smtClean="0"/>
              <a:t>Source: </a:t>
            </a:r>
            <a:r>
              <a:rPr lang="en-US" dirty="0"/>
              <a:t>It is fixed oil expressed from the seed kernels of cultivated varieties of </a:t>
            </a:r>
            <a:r>
              <a:rPr lang="en-US" i="1" dirty="0" err="1"/>
              <a:t>Arachis</a:t>
            </a:r>
            <a:r>
              <a:rPr lang="en-US" i="1" dirty="0"/>
              <a:t> </a:t>
            </a:r>
            <a:r>
              <a:rPr lang="en-US" i="1" dirty="0" err="1"/>
              <a:t>hypogaea</a:t>
            </a:r>
            <a:r>
              <a:rPr lang="en-US" i="1" dirty="0"/>
              <a:t> </a:t>
            </a:r>
            <a:r>
              <a:rPr lang="en-US" dirty="0"/>
              <a:t>Linn., </a:t>
            </a:r>
            <a:r>
              <a:rPr lang="en-US" dirty="0" err="1" smtClean="0"/>
              <a:t>Leguminosae</a:t>
            </a:r>
            <a:r>
              <a:rPr lang="en-US" dirty="0" smtClean="0"/>
              <a:t>.</a:t>
            </a:r>
          </a:p>
          <a:p>
            <a:pPr algn="just"/>
            <a:r>
              <a:rPr lang="en-US" b="1" dirty="0" smtClean="0"/>
              <a:t>Geographical </a:t>
            </a:r>
            <a:r>
              <a:rPr lang="en-US" b="1" dirty="0"/>
              <a:t>Source </a:t>
            </a:r>
            <a:r>
              <a:rPr lang="en-US" dirty="0"/>
              <a:t>Indigenous </a:t>
            </a:r>
            <a:r>
              <a:rPr lang="en-US" dirty="0" smtClean="0"/>
              <a:t>to Brazil</a:t>
            </a:r>
            <a:r>
              <a:rPr lang="en-US" dirty="0"/>
              <a:t>, Now extensively cultivated in southern United States, China, Africa and India. </a:t>
            </a:r>
            <a:endParaRPr lang="en-US" dirty="0" smtClean="0"/>
          </a:p>
          <a:p>
            <a:pPr algn="just"/>
            <a:r>
              <a:rPr lang="en-US" b="1" dirty="0"/>
              <a:t>Method of </a:t>
            </a:r>
            <a:r>
              <a:rPr lang="en-US" b="1" dirty="0" smtClean="0"/>
              <a:t>Preparation: </a:t>
            </a:r>
            <a:r>
              <a:rPr lang="en-US" dirty="0"/>
              <a:t>Peanut kernels contain about 40 - 50% of fixed oil. The graded and cleaned kernels are crushed and the oil is separated by expression. Further quantity of oil is collected by hot expression method. Both fractions are mixed together. It is then allowed to stand for some time to separate stearin and filtered. The oil is then treated with </a:t>
            </a:r>
            <a:r>
              <a:rPr lang="en-US" dirty="0" smtClean="0"/>
              <a:t>carbon </a:t>
            </a:r>
            <a:r>
              <a:rPr lang="en-US" dirty="0"/>
              <a:t>for bleaching and filtered thoroughly by using filter presses. </a:t>
            </a:r>
            <a:endParaRPr lang="en-US" dirty="0" smtClean="0"/>
          </a:p>
          <a:p>
            <a:pPr algn="just"/>
            <a:r>
              <a:rPr lang="en-US" b="1" dirty="0" smtClean="0"/>
              <a:t>Properties</a:t>
            </a:r>
            <a:r>
              <a:rPr lang="en-US" b="1" dirty="0" smtClean="0"/>
              <a:t>:  </a:t>
            </a:r>
            <a:r>
              <a:rPr lang="en-US" dirty="0" smtClean="0"/>
              <a:t>Pale </a:t>
            </a:r>
            <a:r>
              <a:rPr lang="en-US" dirty="0"/>
              <a:t>yellow </a:t>
            </a:r>
            <a:r>
              <a:rPr lang="en-US" dirty="0" err="1"/>
              <a:t>coloured</a:t>
            </a:r>
            <a:r>
              <a:rPr lang="en-US" dirty="0"/>
              <a:t> </a:t>
            </a:r>
            <a:r>
              <a:rPr lang="en-US" dirty="0" smtClean="0"/>
              <a:t>liquid, with nut-like taste. On exposure to air, it thickens very gradually and may become rancid. It is sterilized by dry heat process. It is a non-drying oil</a:t>
            </a:r>
          </a:p>
          <a:p>
            <a:pPr algn="just"/>
            <a:r>
              <a:rPr lang="en-US" dirty="0" smtClean="0"/>
              <a:t>Lipids Peanut cake or peanut oil meal is a rich source of proteins and contains about 39 - 45% of crude proteins. In the crude form, it is used as cattle food or as raw material for preparation of protein isolate</a:t>
            </a:r>
          </a:p>
          <a:p>
            <a:pPr algn="just"/>
            <a:r>
              <a:rPr lang="en-US" b="1" dirty="0" smtClean="0"/>
              <a:t>Solubility: </a:t>
            </a:r>
            <a:r>
              <a:rPr lang="en-US" dirty="0" smtClean="0"/>
              <a:t>slightly </a:t>
            </a:r>
            <a:r>
              <a:rPr lang="en-US" dirty="0"/>
              <a:t>soluble in alcohol </a:t>
            </a:r>
            <a:r>
              <a:rPr lang="en-US" dirty="0" smtClean="0"/>
              <a:t>but </a:t>
            </a:r>
            <a:r>
              <a:rPr lang="en-US" dirty="0"/>
              <a:t>soluble in </a:t>
            </a:r>
            <a:r>
              <a:rPr lang="en-US" dirty="0" smtClean="0"/>
              <a:t>ether</a:t>
            </a:r>
            <a:r>
              <a:rPr lang="en-US" dirty="0"/>
              <a:t>, chloroform and light petroleum (</a:t>
            </a:r>
            <a:r>
              <a:rPr lang="en-US" dirty="0" smtClean="0"/>
              <a:t>40 – 60 </a:t>
            </a:r>
            <a:r>
              <a:rPr lang="en-US" baseline="30000" dirty="0" err="1" smtClean="0"/>
              <a:t>o</a:t>
            </a:r>
            <a:r>
              <a:rPr lang="en-US" dirty="0" err="1" smtClean="0"/>
              <a:t>C</a:t>
            </a:r>
            <a:r>
              <a:rPr lang="en-US" dirty="0" smtClean="0"/>
              <a:t>) </a:t>
            </a:r>
          </a:p>
          <a:p>
            <a:pPr algn="just"/>
            <a:r>
              <a:rPr lang="en-US" b="1" dirty="0" smtClean="0"/>
              <a:t>Chemical Test: </a:t>
            </a:r>
            <a:r>
              <a:rPr lang="en-US" dirty="0" err="1" smtClean="0"/>
              <a:t>Arachis</a:t>
            </a:r>
            <a:r>
              <a:rPr lang="en-US" dirty="0" smtClean="0"/>
              <a:t> oil shows blue fluorescence under ultra-violet radiation </a:t>
            </a:r>
            <a:endParaRPr lang="en-US" b="1" dirty="0" smtClean="0"/>
          </a:p>
          <a:p>
            <a:pPr algn="just"/>
            <a:r>
              <a:rPr lang="en-US" b="1" dirty="0" smtClean="0"/>
              <a:t>Standards:</a:t>
            </a:r>
          </a:p>
          <a:p>
            <a:pPr algn="just"/>
            <a:r>
              <a:rPr lang="en-US" dirty="0" err="1" smtClean="0"/>
              <a:t>Unsaponifiable</a:t>
            </a:r>
            <a:r>
              <a:rPr lang="en-US" dirty="0" smtClean="0"/>
              <a:t> </a:t>
            </a:r>
            <a:r>
              <a:rPr lang="en-US" dirty="0"/>
              <a:t>matter - not more than </a:t>
            </a:r>
            <a:r>
              <a:rPr lang="en-US" dirty="0" smtClean="0"/>
              <a:t>1.5%. </a:t>
            </a:r>
          </a:p>
          <a:p>
            <a:pPr algn="just"/>
            <a:r>
              <a:rPr lang="en-US" dirty="0" smtClean="0"/>
              <a:t>Acid </a:t>
            </a:r>
            <a:r>
              <a:rPr lang="en-US" dirty="0"/>
              <a:t>value - not more than 0.5</a:t>
            </a:r>
            <a:r>
              <a:rPr lang="en-US" dirty="0" smtClean="0"/>
              <a:t>;</a:t>
            </a:r>
          </a:p>
          <a:p>
            <a:pPr algn="just"/>
            <a:r>
              <a:rPr lang="en-US" dirty="0" smtClean="0"/>
              <a:t>Iodine </a:t>
            </a:r>
            <a:r>
              <a:rPr lang="en-US" dirty="0"/>
              <a:t>value - 85 to 105; </a:t>
            </a:r>
            <a:endParaRPr lang="en-US" dirty="0" smtClean="0"/>
          </a:p>
          <a:p>
            <a:pPr algn="just"/>
            <a:r>
              <a:rPr lang="en-US" dirty="0" smtClean="0"/>
              <a:t>Sap</a:t>
            </a:r>
            <a:r>
              <a:rPr lang="en-US" dirty="0"/>
              <a:t>. value - 185 to 195; </a:t>
            </a:r>
            <a:endParaRPr lang="en-US" dirty="0" smtClean="0"/>
          </a:p>
          <a:p>
            <a:pPr algn="just"/>
            <a:r>
              <a:rPr lang="en-US" dirty="0" smtClean="0"/>
              <a:t>Wt</a:t>
            </a:r>
            <a:r>
              <a:rPr lang="en-US" dirty="0"/>
              <a:t>. per ml - 0.911 to 0.920; </a:t>
            </a:r>
            <a:endParaRPr lang="en-US" dirty="0" smtClean="0"/>
          </a:p>
        </p:txBody>
      </p:sp>
      <p:sp>
        <p:nvSpPr>
          <p:cNvPr id="4" name="Date Placeholder 3"/>
          <p:cNvSpPr>
            <a:spLocks noGrp="1"/>
          </p:cNvSpPr>
          <p:nvPr>
            <p:ph type="dt" sz="half" idx="10"/>
          </p:nvPr>
        </p:nvSpPr>
        <p:spPr>
          <a:xfrm>
            <a:off x="838200" y="6461030"/>
            <a:ext cx="2743200" cy="365125"/>
          </a:xfrm>
        </p:spPr>
        <p:txBody>
          <a:bodyPr/>
          <a:lstStyle/>
          <a:p>
            <a:fld id="{B38E4A04-D130-4CEC-8E49-255767020800}" type="datetime1">
              <a:rPr lang="en-US" smtClean="0"/>
              <a:t>10/15/2021</a:t>
            </a:fld>
            <a:endParaRPr lang="en-US" dirty="0"/>
          </a:p>
        </p:txBody>
      </p:sp>
      <p:sp>
        <p:nvSpPr>
          <p:cNvPr id="5" name="Footer Placeholder 4"/>
          <p:cNvSpPr>
            <a:spLocks noGrp="1"/>
          </p:cNvSpPr>
          <p:nvPr>
            <p:ph type="ftr" sz="quarter" idx="11"/>
          </p:nvPr>
        </p:nvSpPr>
        <p:spPr>
          <a:xfrm>
            <a:off x="4038600" y="6527111"/>
            <a:ext cx="4114800" cy="365125"/>
          </a:xfrm>
        </p:spPr>
        <p:txBody>
          <a:bodyPr/>
          <a:lstStyle/>
          <a:p>
            <a:r>
              <a:rPr lang="en-US" dirty="0" smtClean="0"/>
              <a:t>PCG 302 _ RESINS, LIPIDS AND BASALMS</a:t>
            </a:r>
            <a:endParaRPr lang="en-US" dirty="0"/>
          </a:p>
        </p:txBody>
      </p:sp>
      <p:sp>
        <p:nvSpPr>
          <p:cNvPr id="6" name="Slide Number Placeholder 5"/>
          <p:cNvSpPr>
            <a:spLocks noGrp="1"/>
          </p:cNvSpPr>
          <p:nvPr>
            <p:ph type="sldNum" sz="quarter" idx="12"/>
          </p:nvPr>
        </p:nvSpPr>
        <p:spPr>
          <a:xfrm>
            <a:off x="8610600" y="6527111"/>
            <a:ext cx="2743200" cy="365125"/>
          </a:xfrm>
        </p:spPr>
        <p:txBody>
          <a:bodyPr/>
          <a:lstStyle/>
          <a:p>
            <a:fld id="{BEAF20A2-94AA-494E-91C2-B85EA163EC7C}" type="slidenum">
              <a:rPr lang="en-US" smtClean="0"/>
              <a:t>7</a:t>
            </a:fld>
            <a:endParaRPr lang="en-US" dirty="0"/>
          </a:p>
        </p:txBody>
      </p:sp>
    </p:spTree>
    <p:extLst>
      <p:ext uri="{BB962C8B-B14F-4D97-AF65-F5344CB8AC3E}">
        <p14:creationId xmlns:p14="http://schemas.microsoft.com/office/powerpoint/2010/main" val="2958928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87" y="275422"/>
            <a:ext cx="11688895" cy="6103344"/>
          </a:xfrm>
        </p:spPr>
        <p:txBody>
          <a:bodyPr>
            <a:normAutofit fontScale="85000" lnSpcReduction="20000"/>
          </a:bodyPr>
          <a:lstStyle/>
          <a:p>
            <a:pPr algn="just"/>
            <a:r>
              <a:rPr lang="en-US" b="1" dirty="0"/>
              <a:t>Chemical </a:t>
            </a:r>
            <a:r>
              <a:rPr lang="en-US" b="1" dirty="0" smtClean="0"/>
              <a:t>Constituents: </a:t>
            </a:r>
            <a:r>
              <a:rPr lang="en-US" dirty="0" err="1"/>
              <a:t>Arachis</a:t>
            </a:r>
            <a:r>
              <a:rPr lang="en-US" dirty="0"/>
              <a:t> oil consists of glycerides of fatty acids, </a:t>
            </a:r>
            <a:r>
              <a:rPr lang="en-US" dirty="0" smtClean="0"/>
              <a:t>mainly </a:t>
            </a:r>
            <a:r>
              <a:rPr lang="en-US" dirty="0"/>
              <a:t>oleic, linoleic, stearic and </a:t>
            </a:r>
            <a:r>
              <a:rPr lang="en-US" dirty="0" err="1"/>
              <a:t>arachidic</a:t>
            </a:r>
            <a:r>
              <a:rPr lang="en-US" dirty="0"/>
              <a:t> acid. Other acids - </a:t>
            </a:r>
            <a:r>
              <a:rPr lang="en-US" dirty="0" err="1"/>
              <a:t>lignoceric</a:t>
            </a:r>
            <a:r>
              <a:rPr lang="en-US" dirty="0"/>
              <a:t> and </a:t>
            </a:r>
            <a:r>
              <a:rPr lang="en-US" dirty="0" err="1"/>
              <a:t>palmitic</a:t>
            </a:r>
            <a:r>
              <a:rPr lang="en-US" dirty="0"/>
              <a:t> acids. </a:t>
            </a:r>
            <a:r>
              <a:rPr lang="en-US" dirty="0" smtClean="0"/>
              <a:t>Raw </a:t>
            </a:r>
            <a:r>
              <a:rPr lang="en-US" dirty="0"/>
              <a:t>oil may contain aflatoxin (a carcinogenic substance produced </a:t>
            </a:r>
            <a:r>
              <a:rPr lang="en-US" dirty="0" smtClean="0"/>
              <a:t>by </a:t>
            </a:r>
            <a:r>
              <a:rPr lang="en-US" dirty="0"/>
              <a:t>fungal growth) and </a:t>
            </a:r>
            <a:r>
              <a:rPr lang="en-US" dirty="0" err="1"/>
              <a:t>colouring</a:t>
            </a:r>
            <a:r>
              <a:rPr lang="en-US" dirty="0"/>
              <a:t> substances. Refining of the oil removes </a:t>
            </a:r>
            <a:r>
              <a:rPr lang="en-US" dirty="0" smtClean="0"/>
              <a:t>aflatoxin, </a:t>
            </a:r>
            <a:r>
              <a:rPr lang="en-US" dirty="0" err="1" smtClean="0"/>
              <a:t>colour</a:t>
            </a:r>
            <a:r>
              <a:rPr lang="en-US" dirty="0"/>
              <a:t>, </a:t>
            </a:r>
            <a:r>
              <a:rPr lang="en-US" dirty="0" err="1"/>
              <a:t>odour</a:t>
            </a:r>
            <a:r>
              <a:rPr lang="en-US" dirty="0"/>
              <a:t>, </a:t>
            </a:r>
            <a:r>
              <a:rPr lang="en-US" dirty="0" smtClean="0"/>
              <a:t>and other impurities.</a:t>
            </a:r>
          </a:p>
          <a:p>
            <a:pPr algn="just"/>
            <a:r>
              <a:rPr lang="en-US" b="1" dirty="0" smtClean="0"/>
              <a:t>Uses:</a:t>
            </a:r>
          </a:p>
          <a:p>
            <a:pPr algn="just"/>
            <a:r>
              <a:rPr lang="en-US" dirty="0" smtClean="0"/>
              <a:t>Principally, it is used as an edible oil.</a:t>
            </a:r>
            <a:endParaRPr lang="en-US" b="1" dirty="0" smtClean="0"/>
          </a:p>
          <a:p>
            <a:pPr algn="just"/>
            <a:r>
              <a:rPr lang="en-US" dirty="0" smtClean="0"/>
              <a:t>Peanut </a:t>
            </a:r>
            <a:r>
              <a:rPr lang="en-US" dirty="0"/>
              <a:t>oil is a solvent for intramuscular </a:t>
            </a:r>
            <a:r>
              <a:rPr lang="en-US" dirty="0" smtClean="0"/>
              <a:t>injections.</a:t>
            </a:r>
          </a:p>
          <a:p>
            <a:pPr algn="just"/>
            <a:r>
              <a:rPr lang="en-US" dirty="0" smtClean="0"/>
              <a:t>Since </a:t>
            </a:r>
            <a:r>
              <a:rPr lang="en-US" dirty="0"/>
              <a:t>it resembles </a:t>
            </a:r>
            <a:r>
              <a:rPr lang="en-US" dirty="0" smtClean="0"/>
              <a:t>olive </a:t>
            </a:r>
            <a:r>
              <a:rPr lang="en-US" dirty="0"/>
              <a:t>oil, it is used in the preparation </a:t>
            </a:r>
            <a:r>
              <a:rPr lang="en-US" dirty="0" smtClean="0"/>
              <a:t>of </a:t>
            </a:r>
            <a:r>
              <a:rPr lang="en-US" dirty="0"/>
              <a:t>plasters and soap</a:t>
            </a:r>
            <a:r>
              <a:rPr lang="en-US" dirty="0" smtClean="0"/>
              <a:t>. It produces firm and excellent white soap. </a:t>
            </a:r>
          </a:p>
          <a:p>
            <a:pPr algn="just"/>
            <a:r>
              <a:rPr lang="en-US" dirty="0" smtClean="0"/>
              <a:t>Being </a:t>
            </a:r>
            <a:r>
              <a:rPr lang="en-US" dirty="0"/>
              <a:t>a non-drying oil, it is valuable as a lubricant. </a:t>
            </a:r>
            <a:endParaRPr lang="en-US" dirty="0" smtClean="0"/>
          </a:p>
          <a:p>
            <a:pPr algn="just"/>
            <a:r>
              <a:rPr lang="en-US" b="1" dirty="0" smtClean="0"/>
              <a:t>Substitution </a:t>
            </a:r>
            <a:r>
              <a:rPr lang="en-US" b="1" dirty="0"/>
              <a:t>and </a:t>
            </a:r>
            <a:r>
              <a:rPr lang="en-US" b="1" dirty="0" smtClean="0"/>
              <a:t>Adulteration: </a:t>
            </a:r>
            <a:r>
              <a:rPr lang="en-US" dirty="0"/>
              <a:t>Peanut oil is adulterated with cotton seed oil or mixed with sesame oil. The presence of these oils is indicated by the following tests. </a:t>
            </a:r>
            <a:endParaRPr lang="en-US" dirty="0" smtClean="0"/>
          </a:p>
          <a:p>
            <a:pPr marL="514350" indent="-514350" algn="just">
              <a:buAutoNum type="arabicPeriod"/>
            </a:pPr>
            <a:r>
              <a:rPr lang="en-US" dirty="0" smtClean="0"/>
              <a:t>Take </a:t>
            </a:r>
            <a:r>
              <a:rPr lang="en-US" dirty="0"/>
              <a:t>2.5 ml of peanut oil and to it add 2.5 ml of alcohol and 2.5 ml of solution of </a:t>
            </a:r>
            <a:r>
              <a:rPr lang="en-US" dirty="0" err="1"/>
              <a:t>sulphur</a:t>
            </a:r>
            <a:r>
              <a:rPr lang="en-US" dirty="0"/>
              <a:t> in carbon </a:t>
            </a:r>
            <a:r>
              <a:rPr lang="en-US" dirty="0" err="1"/>
              <a:t>disulphide</a:t>
            </a:r>
            <a:r>
              <a:rPr lang="en-US" dirty="0"/>
              <a:t> (1%). Heat the mixture. The presence of pink or red </a:t>
            </a:r>
            <a:r>
              <a:rPr lang="en-US" dirty="0" err="1"/>
              <a:t>colour</a:t>
            </a:r>
            <a:r>
              <a:rPr lang="en-US" dirty="0"/>
              <a:t> indicates cotton seed oil. </a:t>
            </a:r>
          </a:p>
          <a:p>
            <a:pPr marL="514350" indent="-514350" algn="just">
              <a:buAutoNum type="arabicPeriod"/>
            </a:pPr>
            <a:r>
              <a:rPr lang="en-US" dirty="0" smtClean="0"/>
              <a:t>Shake </a:t>
            </a:r>
            <a:r>
              <a:rPr lang="en-US" dirty="0"/>
              <a:t>2 ml of </a:t>
            </a:r>
            <a:r>
              <a:rPr lang="en-US" dirty="0" err="1"/>
              <a:t>arachis</a:t>
            </a:r>
            <a:r>
              <a:rPr lang="en-US" dirty="0"/>
              <a:t> oil with 1 ml of hydrochloric acid containing </a:t>
            </a:r>
            <a:r>
              <a:rPr lang="en-US" dirty="0" smtClean="0"/>
              <a:t>sucrose. </a:t>
            </a:r>
            <a:r>
              <a:rPr lang="en-US" dirty="0"/>
              <a:t>Keep it aside for 5 minutes. The presence of pink </a:t>
            </a:r>
            <a:r>
              <a:rPr lang="en-US" dirty="0" err="1"/>
              <a:t>colour</a:t>
            </a:r>
            <a:r>
              <a:rPr lang="en-US" dirty="0"/>
              <a:t> in the acid layer indicates the presence of sesame </a:t>
            </a:r>
            <a:r>
              <a:rPr lang="en-US" dirty="0" smtClean="0"/>
              <a:t>oil.</a:t>
            </a:r>
            <a:endParaRPr lang="en-US" dirty="0"/>
          </a:p>
        </p:txBody>
      </p:sp>
      <p:sp>
        <p:nvSpPr>
          <p:cNvPr id="4" name="Date Placeholder 3"/>
          <p:cNvSpPr>
            <a:spLocks noGrp="1"/>
          </p:cNvSpPr>
          <p:nvPr>
            <p:ph type="dt" sz="half" idx="10"/>
          </p:nvPr>
        </p:nvSpPr>
        <p:spPr/>
        <p:txBody>
          <a:bodyPr/>
          <a:lstStyle/>
          <a:p>
            <a:fld id="{02712E86-651A-4D97-9D67-5BA30AF29E22}" type="datetime1">
              <a:rPr lang="en-US" smtClean="0"/>
              <a:t>10/14/2021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8</a:t>
            </a:fld>
            <a:endParaRPr lang="en-US"/>
          </a:p>
        </p:txBody>
      </p:sp>
    </p:spTree>
    <p:extLst>
      <p:ext uri="{BB962C8B-B14F-4D97-AF65-F5344CB8AC3E}">
        <p14:creationId xmlns:p14="http://schemas.microsoft.com/office/powerpoint/2010/main" val="2447740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50123"/>
          </a:xfrm>
        </p:spPr>
        <p:txBody>
          <a:bodyPr>
            <a:normAutofit fontScale="90000"/>
          </a:bodyPr>
          <a:lstStyle/>
          <a:p>
            <a:r>
              <a:rPr lang="en-US" b="1" dirty="0">
                <a:effectLst>
                  <a:outerShdw blurRad="38100" dist="38100" dir="2700000" algn="tl">
                    <a:srgbClr val="000000">
                      <a:alpha val="43137"/>
                    </a:srgbClr>
                  </a:outerShdw>
                </a:effectLst>
              </a:rPr>
              <a:t>Cocoa Butter</a:t>
            </a:r>
          </a:p>
        </p:txBody>
      </p:sp>
      <p:sp>
        <p:nvSpPr>
          <p:cNvPr id="3" name="Content Placeholder 2"/>
          <p:cNvSpPr>
            <a:spLocks noGrp="1"/>
          </p:cNvSpPr>
          <p:nvPr>
            <p:ph idx="1"/>
          </p:nvPr>
        </p:nvSpPr>
        <p:spPr>
          <a:xfrm>
            <a:off x="495759" y="450122"/>
            <a:ext cx="11292289" cy="5906227"/>
          </a:xfrm>
        </p:spPr>
        <p:txBody>
          <a:bodyPr>
            <a:normAutofit fontScale="92500" lnSpcReduction="10000"/>
          </a:bodyPr>
          <a:lstStyle/>
          <a:p>
            <a:pPr algn="just"/>
            <a:r>
              <a:rPr lang="en-US" b="1" dirty="0" smtClean="0"/>
              <a:t>Synonym: </a:t>
            </a:r>
            <a:r>
              <a:rPr lang="en-US" dirty="0" err="1"/>
              <a:t>Theobroma</a:t>
            </a:r>
            <a:r>
              <a:rPr lang="en-US" dirty="0"/>
              <a:t> oil; Cacao butter </a:t>
            </a:r>
            <a:endParaRPr lang="en-US" dirty="0" smtClean="0"/>
          </a:p>
          <a:p>
            <a:pPr algn="just"/>
            <a:r>
              <a:rPr lang="en-US" b="1" dirty="0" smtClean="0"/>
              <a:t>Source: </a:t>
            </a:r>
            <a:r>
              <a:rPr lang="en-US" dirty="0"/>
              <a:t>It is a fat obtained from roasted seeds of </a:t>
            </a:r>
            <a:r>
              <a:rPr lang="en-US" i="1" dirty="0" err="1"/>
              <a:t>Theobroma</a:t>
            </a:r>
            <a:r>
              <a:rPr lang="en-US" i="1" dirty="0"/>
              <a:t> cacao </a:t>
            </a:r>
            <a:r>
              <a:rPr lang="en-US" dirty="0" smtClean="0"/>
              <a:t>L. </a:t>
            </a:r>
            <a:r>
              <a:rPr lang="en-US" dirty="0" err="1" smtClean="0"/>
              <a:t>Sterculiaceae</a:t>
            </a:r>
            <a:r>
              <a:rPr lang="en-US" dirty="0"/>
              <a:t>. </a:t>
            </a:r>
            <a:endParaRPr lang="en-US" dirty="0" smtClean="0"/>
          </a:p>
          <a:p>
            <a:pPr algn="just"/>
            <a:r>
              <a:rPr lang="en-US" dirty="0" smtClean="0"/>
              <a:t>Geographical </a:t>
            </a:r>
            <a:r>
              <a:rPr lang="en-US" dirty="0"/>
              <a:t>Source Cocoa is cultivated in most of the tropical and sub-tropical countries, especially Sri Lanka, Philippines, Brazil, Curacao, Mexico, Ecuador, West Africa and parts of India</a:t>
            </a:r>
            <a:r>
              <a:rPr lang="en-US" dirty="0" smtClean="0"/>
              <a:t>.</a:t>
            </a:r>
          </a:p>
          <a:p>
            <a:pPr algn="just"/>
            <a:r>
              <a:rPr lang="en-US" b="1" dirty="0" smtClean="0"/>
              <a:t>Preparation: </a:t>
            </a:r>
            <a:r>
              <a:rPr lang="en-US" dirty="0" smtClean="0"/>
              <a:t>Cocoa </a:t>
            </a:r>
            <a:r>
              <a:rPr lang="en-US" dirty="0"/>
              <a:t>seeds contain about 50% of cocoa butter. The seeds are separated from </a:t>
            </a:r>
            <a:r>
              <a:rPr lang="en-US" dirty="0" smtClean="0"/>
              <a:t>pods, allowed </a:t>
            </a:r>
            <a:r>
              <a:rPr lang="en-US" dirty="0"/>
              <a:t>to ferment </a:t>
            </a:r>
            <a:r>
              <a:rPr lang="en-US" dirty="0" smtClean="0"/>
              <a:t>changing </a:t>
            </a:r>
            <a:r>
              <a:rPr lang="en-US" dirty="0"/>
              <a:t>the </a:t>
            </a:r>
            <a:r>
              <a:rPr lang="en-US" dirty="0" smtClean="0"/>
              <a:t>seeds </a:t>
            </a:r>
            <a:r>
              <a:rPr lang="en-US" dirty="0" err="1"/>
              <a:t>colour</a:t>
            </a:r>
            <a:r>
              <a:rPr lang="en-US" dirty="0"/>
              <a:t> from white to dark reddish-brown due to enzymatic reaction. The fermentation process takes place at 30 – 40 </a:t>
            </a:r>
            <a:r>
              <a:rPr lang="en-US" baseline="30000" dirty="0" err="1" smtClean="0"/>
              <a:t>o</a:t>
            </a:r>
            <a:r>
              <a:rPr lang="en-US" dirty="0" err="1" smtClean="0"/>
              <a:t>C.</a:t>
            </a:r>
            <a:r>
              <a:rPr lang="en-US" dirty="0" smtClean="0"/>
              <a:t> </a:t>
            </a:r>
            <a:r>
              <a:rPr lang="en-US" dirty="0"/>
              <a:t>The process of fermentation is carried out in tubes, boxes or </a:t>
            </a:r>
            <a:r>
              <a:rPr lang="en-US" dirty="0" smtClean="0"/>
              <a:t>cavities </a:t>
            </a:r>
            <a:r>
              <a:rPr lang="en-US" dirty="0"/>
              <a:t>made in the earth for 3 to 6 days. The seeds are roasted at 100 -140 </a:t>
            </a:r>
            <a:r>
              <a:rPr lang="en-US" baseline="30000" dirty="0" err="1" smtClean="0"/>
              <a:t>o</a:t>
            </a:r>
            <a:r>
              <a:rPr lang="en-US" dirty="0" err="1" smtClean="0"/>
              <a:t>C</a:t>
            </a:r>
            <a:r>
              <a:rPr lang="en-US" dirty="0"/>
              <a:t>, which looses water and acetic acid from the seeds and facilitates removal of seed coat. The seeds are then cooled </a:t>
            </a:r>
            <a:r>
              <a:rPr lang="en-US" dirty="0" smtClean="0"/>
              <a:t>immediately, and taken to </a:t>
            </a:r>
            <a:r>
              <a:rPr lang="en-US" dirty="0"/>
              <a:t>nibbling machine to remove the </a:t>
            </a:r>
            <a:r>
              <a:rPr lang="en-US" dirty="0" smtClean="0"/>
              <a:t>shells. Winnowed, and the </a:t>
            </a:r>
            <a:r>
              <a:rPr lang="en-US" dirty="0"/>
              <a:t>kernels are </a:t>
            </a:r>
            <a:r>
              <a:rPr lang="en-US" dirty="0" smtClean="0"/>
              <a:t>fed </a:t>
            </a:r>
            <a:r>
              <a:rPr lang="en-US" dirty="0"/>
              <a:t>to hot rollers which yield a pasty mass containing cocoa butter. This is further purified to give cocoa butter</a:t>
            </a:r>
            <a:r>
              <a:rPr lang="en-US" dirty="0" smtClean="0"/>
              <a:t>.</a:t>
            </a:r>
            <a:endParaRPr lang="en-US" dirty="0"/>
          </a:p>
        </p:txBody>
      </p:sp>
      <p:sp>
        <p:nvSpPr>
          <p:cNvPr id="4" name="Date Placeholder 3"/>
          <p:cNvSpPr>
            <a:spLocks noGrp="1"/>
          </p:cNvSpPr>
          <p:nvPr>
            <p:ph type="dt" sz="half" idx="10"/>
          </p:nvPr>
        </p:nvSpPr>
        <p:spPr/>
        <p:txBody>
          <a:bodyPr/>
          <a:lstStyle/>
          <a:p>
            <a:fld id="{14EDD46E-E061-417B-B6DF-EF4ABBC09F5A}" type="datetime1">
              <a:rPr lang="en-US" smtClean="0"/>
              <a:t>10/15/2021</a:t>
            </a:fld>
            <a:endParaRPr lang="en-US"/>
          </a:p>
        </p:txBody>
      </p:sp>
      <p:sp>
        <p:nvSpPr>
          <p:cNvPr id="5" name="Footer Placeholder 4"/>
          <p:cNvSpPr>
            <a:spLocks noGrp="1"/>
          </p:cNvSpPr>
          <p:nvPr>
            <p:ph type="ftr" sz="quarter" idx="11"/>
          </p:nvPr>
        </p:nvSpPr>
        <p:spPr/>
        <p:txBody>
          <a:bodyPr/>
          <a:lstStyle/>
          <a:p>
            <a:r>
              <a:rPr lang="en-US" smtClean="0"/>
              <a:t>PCG 302 _ RESINS, LIPIDS AND BASALMS</a:t>
            </a:r>
            <a:endParaRPr lang="en-US"/>
          </a:p>
        </p:txBody>
      </p:sp>
      <p:sp>
        <p:nvSpPr>
          <p:cNvPr id="6" name="Slide Number Placeholder 5"/>
          <p:cNvSpPr>
            <a:spLocks noGrp="1"/>
          </p:cNvSpPr>
          <p:nvPr>
            <p:ph type="sldNum" sz="quarter" idx="12"/>
          </p:nvPr>
        </p:nvSpPr>
        <p:spPr/>
        <p:txBody>
          <a:bodyPr/>
          <a:lstStyle/>
          <a:p>
            <a:fld id="{BEAF20A2-94AA-494E-91C2-B85EA163EC7C}" type="slidenum">
              <a:rPr lang="en-US" smtClean="0"/>
              <a:t>9</a:t>
            </a:fld>
            <a:endParaRPr lang="en-US"/>
          </a:p>
        </p:txBody>
      </p:sp>
    </p:spTree>
    <p:extLst>
      <p:ext uri="{BB962C8B-B14F-4D97-AF65-F5344CB8AC3E}">
        <p14:creationId xmlns:p14="http://schemas.microsoft.com/office/powerpoint/2010/main" val="131756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2629</TotalTime>
  <Words>4614</Words>
  <Application>Microsoft Office PowerPoint</Application>
  <PresentationFormat>Widescreen</PresentationFormat>
  <Paragraphs>337</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Lipids</vt:lpstr>
      <vt:lpstr>BEESWAX</vt:lpstr>
      <vt:lpstr>PowerPoint Presentation</vt:lpstr>
      <vt:lpstr>Castor oil</vt:lpstr>
      <vt:lpstr>PowerPoint Presentation</vt:lpstr>
      <vt:lpstr>PowerPoint Presentation</vt:lpstr>
      <vt:lpstr>Arachis Oil</vt:lpstr>
      <vt:lpstr>PowerPoint Presentation</vt:lpstr>
      <vt:lpstr>Cocoa Butter</vt:lpstr>
      <vt:lpstr>PowerPoint Presentation</vt:lpstr>
      <vt:lpstr>Shea Butter</vt:lpstr>
      <vt:lpstr>PowerPoint Presentation</vt:lpstr>
      <vt:lpstr>COD LIVER OIL</vt:lpstr>
      <vt:lpstr>PowerPoint Presentation</vt:lpstr>
      <vt:lpstr>RESINS</vt:lpstr>
      <vt:lpstr>Physical properties</vt:lpstr>
      <vt:lpstr>Chemical properties</vt:lpstr>
      <vt:lpstr>Preparations of Resins</vt:lpstr>
      <vt:lpstr>IDENTIFICATION TEST</vt:lpstr>
      <vt:lpstr>USES</vt:lpstr>
      <vt:lpstr>SOME CRUDE DRUGS CONTAINING RESINS IN NIGERIA</vt:lpstr>
      <vt:lpstr>CANNABIS</vt:lpstr>
      <vt:lpstr>TURMERIC</vt:lpstr>
      <vt:lpstr>Ginger</vt:lpstr>
      <vt:lpstr>Capsicum</vt:lpstr>
      <vt:lpstr>Balsams</vt:lpstr>
      <vt:lpstr>Peru Balsam</vt:lpstr>
      <vt:lpstr>Tolu Balsam</vt:lpstr>
      <vt:lpstr>Storax Balsam</vt:lpstr>
      <vt:lpstr>Sumatra Benzoin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LIPIDS</dc:title>
  <dc:creator>Arowona</dc:creator>
  <cp:lastModifiedBy>Arowona</cp:lastModifiedBy>
  <cp:revision>85</cp:revision>
  <dcterms:created xsi:type="dcterms:W3CDTF">2021-10-10T07:00:17Z</dcterms:created>
  <dcterms:modified xsi:type="dcterms:W3CDTF">2021-10-15T09:58:02Z</dcterms:modified>
</cp:coreProperties>
</file>