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7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notesMaster" Target="notesMasters/notes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50" name=""/>
        <p:cNvGrpSpPr/>
        <p:nvPr/>
      </p:nvGrpSpPr>
      <p:grpSpPr>
        <a:xfrm>
          <a:off x="0" y="0"/>
          <a:ext cx="0" cy="0"/>
          <a:chOff x="0" y="0"/>
          <a:chExt cx="0" cy="0"/>
        </a:xfrm>
      </p:grpSpPr>
      <p:pic>
        <p:nvPicPr>
          <p:cNvPr id="2097155" name="Picture 2"/>
          <p:cNvPicPr>
            <a:picLocks noChangeAspect="1"/>
          </p:cNvPicPr>
          <p:nvPr/>
        </p:nvPicPr>
        <p:blipFill>
          <a:blip xmlns:r="http://schemas.openxmlformats.org/officeDocument/2006/relationships" r:embed="rId1"/>
          <a:srcRect b="3795"/>
          <a:stretch>
            <a:fillRect/>
          </a:stretch>
        </p:blipFill>
        <p:spPr>
          <a:xfrm>
            <a:off x="0" y="260350"/>
            <a:ext cx="12192000" cy="6597650"/>
          </a:xfrm>
          <a:prstGeom prst="rect"/>
          <a:noFill/>
          <a:ln w="9525">
            <a:noFill/>
          </a:ln>
        </p:spPr>
      </p:pic>
      <p:sp>
        <p:nvSpPr>
          <p:cNvPr id="1048598" name="Rectangle 3"/>
          <p:cNvSpPr>
            <a:spLocks noGrp="1" noChangeArrowheads="1"/>
          </p:cNvSpPr>
          <p:nvPr>
            <p:ph type="ctrTitle"/>
          </p:nvPr>
        </p:nvSpPr>
        <p:spPr>
          <a:xfrm>
            <a:off x="624417" y="620713"/>
            <a:ext cx="10943167" cy="1082675"/>
          </a:xfrm>
        </p:spPr>
        <p:txBody>
          <a:bodyPr/>
          <a:p>
            <a:pPr lvl="0"/>
            <a:r>
              <a:rPr altLang="zh-CN" lang="en-US" noProof="0" smtClean="0"/>
              <a:t>Click to edit Master title style</a:t>
            </a:r>
            <a:endParaRPr altLang="zh-CN" lang="en-US" noProof="0" smtClean="0"/>
          </a:p>
        </p:txBody>
      </p:sp>
      <p:sp>
        <p:nvSpPr>
          <p:cNvPr id="1048599" name="Rectangle 4"/>
          <p:cNvSpPr>
            <a:spLocks noGrp="1" noChangeArrowheads="1"/>
          </p:cNvSpPr>
          <p:nvPr>
            <p:ph type="subTitle" idx="1"/>
          </p:nvPr>
        </p:nvSpPr>
        <p:spPr>
          <a:xfrm>
            <a:off x="626533" y="1843088"/>
            <a:ext cx="10949517" cy="981075"/>
          </a:xfrm>
        </p:spPr>
        <p:txBody>
          <a:bodyPr/>
          <a:lstStyle>
            <a:lvl1pPr indent="0" marL="0">
              <a:buFontTx/>
              <a:buNone/>
            </a:lvl1pPr>
          </a:lstStyle>
          <a:p>
            <a:pPr lvl="0"/>
            <a:r>
              <a:rPr altLang="zh-CN" lang="en-US" noProof="0" smtClean="0"/>
              <a:t>Click to edit Master subtitle style</a:t>
            </a:r>
            <a:endParaRPr altLang="zh-CN" lang="en-US" noProof="0" smtClean="0"/>
          </a:p>
        </p:txBody>
      </p:sp>
      <p:sp>
        <p:nvSpPr>
          <p:cNvPr id="1048600"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B2C2010A-9AD1-4550-B7D2-C8B4C51993E5}" type="datetimeFigureOut">
              <a:rPr lang="en-US" smtClean="0"/>
            </a:fld>
            <a:endParaRPr lang="en-US"/>
          </a:p>
        </p:txBody>
      </p:sp>
      <p:sp>
        <p:nvSpPr>
          <p:cNvPr id="1048601"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602"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5D7E9E1-9C19-4E50-8E54-C578679F2EC1}"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664" name="Title 1"/>
          <p:cNvSpPr>
            <a:spLocks noGrp="1"/>
          </p:cNvSpPr>
          <p:nvPr>
            <p:ph type="title"/>
          </p:nvPr>
        </p:nvSpPr>
        <p:spPr/>
        <p:txBody>
          <a:bodyPr/>
          <a:p>
            <a:r>
              <a:rPr lang="en-US" smtClean="0"/>
              <a:t>Click to edit Master title style</a:t>
            </a:r>
            <a:endParaRPr lang="en-US"/>
          </a:p>
        </p:txBody>
      </p:sp>
      <p:sp>
        <p:nvSpPr>
          <p:cNvPr id="1048665"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6" name="Date Placeholder 3"/>
          <p:cNvSpPr>
            <a:spLocks noGrp="1"/>
          </p:cNvSpPr>
          <p:nvPr>
            <p:ph type="dt" sz="half" idx="10"/>
          </p:nvPr>
        </p:nvSpPr>
        <p:spPr/>
        <p:txBody>
          <a:bodyPr/>
          <a:p>
            <a:fld id="{B2C2010A-9AD1-4550-B7D2-C8B4C51993E5}" type="datetimeFigureOut">
              <a:rPr lang="en-US" smtClean="0"/>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4" name=""/>
        <p:cNvGrpSpPr/>
        <p:nvPr/>
      </p:nvGrpSpPr>
      <p:grpSpPr>
        <a:xfrm>
          <a:off x="0" y="0"/>
          <a:ext cx="0" cy="0"/>
          <a:chOff x="0" y="0"/>
          <a:chExt cx="0" cy="0"/>
        </a:xfrm>
      </p:grpSpPr>
      <p:sp>
        <p:nvSpPr>
          <p:cNvPr id="1048653"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54"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5" name="Date Placeholder 3"/>
          <p:cNvSpPr>
            <a:spLocks noGrp="1"/>
          </p:cNvSpPr>
          <p:nvPr>
            <p:ph type="dt" sz="half" idx="10"/>
          </p:nvPr>
        </p:nvSpPr>
        <p:spPr/>
        <p:txBody>
          <a:bodyPr/>
          <a:p>
            <a:fld id="{B2C2010A-9AD1-4550-B7D2-C8B4C51993E5}" type="datetimeFigureOut">
              <a:rPr lang="en-US" smtClean="0"/>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83" name="Date Placeholder 3"/>
          <p:cNvSpPr>
            <a:spLocks noGrp="1"/>
          </p:cNvSpPr>
          <p:nvPr>
            <p:ph type="dt" sz="half" idx="10"/>
          </p:nvPr>
        </p:nvSpPr>
        <p:spPr/>
        <p:txBody>
          <a:bodyPr/>
          <a:p>
            <a:fld id="{B2C2010A-9AD1-4550-B7D2-C8B4C51993E5}"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7" name=""/>
        <p:cNvGrpSpPr/>
        <p:nvPr/>
      </p:nvGrpSpPr>
      <p:grpSpPr>
        <a:xfrm>
          <a:off x="0" y="0"/>
          <a:ext cx="0" cy="0"/>
          <a:chOff x="0" y="0"/>
          <a:chExt cx="0" cy="0"/>
        </a:xfrm>
      </p:grpSpPr>
      <p:sp>
        <p:nvSpPr>
          <p:cNvPr id="1048669"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70"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71" name="Date Placeholder 3"/>
          <p:cNvSpPr>
            <a:spLocks noGrp="1"/>
          </p:cNvSpPr>
          <p:nvPr>
            <p:ph type="dt" sz="half" idx="10"/>
          </p:nvPr>
        </p:nvSpPr>
        <p:spPr/>
        <p:txBody>
          <a:bodyPr/>
          <a:p>
            <a:fld id="{B2C2010A-9AD1-4550-B7D2-C8B4C51993E5}" type="datetimeFigureOut">
              <a:rPr lang="en-US" smtClean="0"/>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8"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lang="en-US"/>
          </a:p>
        </p:txBody>
      </p:sp>
      <p:sp>
        <p:nvSpPr>
          <p:cNvPr id="1048675"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6"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7" name="Date Placeholder 4"/>
          <p:cNvSpPr>
            <a:spLocks noGrp="1"/>
          </p:cNvSpPr>
          <p:nvPr>
            <p:ph type="dt" sz="half" idx="10"/>
          </p:nvPr>
        </p:nvSpPr>
        <p:spPr/>
        <p:txBody>
          <a:bodyPr/>
          <a:p>
            <a:fld id="{B2C2010A-9AD1-4550-B7D2-C8B4C51993E5}" type="datetimeFigureOut">
              <a:rPr lang="en-US" smtClean="0"/>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9" name=""/>
        <p:cNvGrpSpPr/>
        <p:nvPr/>
      </p:nvGrpSpPr>
      <p:grpSpPr>
        <a:xfrm>
          <a:off x="0" y="0"/>
          <a:ext cx="0" cy="0"/>
          <a:chOff x="0" y="0"/>
          <a:chExt cx="0" cy="0"/>
        </a:xfrm>
      </p:grpSpPr>
      <p:sp>
        <p:nvSpPr>
          <p:cNvPr id="1048680"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81"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2"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3"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4"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5" name="Date Placeholder 6"/>
          <p:cNvSpPr>
            <a:spLocks noGrp="1"/>
          </p:cNvSpPr>
          <p:nvPr>
            <p:ph type="dt" sz="half" idx="10"/>
          </p:nvPr>
        </p:nvSpPr>
        <p:spPr/>
        <p:txBody>
          <a:bodyPr/>
          <a:p>
            <a:fld id="{B2C2010A-9AD1-4550-B7D2-C8B4C51993E5}" type="datetimeFigureOut">
              <a:rPr lang="en-US" smtClean="0"/>
            </a:fld>
            <a:endParaRPr lang="en-US"/>
          </a:p>
        </p:txBody>
      </p:sp>
      <p:sp>
        <p:nvSpPr>
          <p:cNvPr id="1048686" name="Footer Placeholder 7"/>
          <p:cNvSpPr>
            <a:spLocks noGrp="1"/>
          </p:cNvSpPr>
          <p:nvPr>
            <p:ph type="ftr" sz="quarter" idx="11"/>
          </p:nvPr>
        </p:nvSpPr>
        <p:spPr/>
        <p:txBody>
          <a:bodyPr/>
          <a:p>
            <a:endParaRPr lang="en-US"/>
          </a:p>
        </p:txBody>
      </p:sp>
      <p:sp>
        <p:nvSpPr>
          <p:cNvPr id="1048687" name="Slide Number Placeholder 8"/>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49" name="Title 1"/>
          <p:cNvSpPr>
            <a:spLocks noGrp="1"/>
          </p:cNvSpPr>
          <p:nvPr>
            <p:ph type="title"/>
          </p:nvPr>
        </p:nvSpPr>
        <p:spPr/>
        <p:txBody>
          <a:bodyPr/>
          <a:p>
            <a:r>
              <a:rPr lang="en-US" smtClean="0"/>
              <a:t>Click to edit Master title style</a:t>
            </a:r>
            <a:endParaRPr lang="en-US"/>
          </a:p>
        </p:txBody>
      </p:sp>
      <p:sp>
        <p:nvSpPr>
          <p:cNvPr id="1048650" name="Date Placeholder 2"/>
          <p:cNvSpPr>
            <a:spLocks noGrp="1"/>
          </p:cNvSpPr>
          <p:nvPr>
            <p:ph type="dt" sz="half" idx="10"/>
          </p:nvPr>
        </p:nvSpPr>
        <p:spPr/>
        <p:txBody>
          <a:bodyPr/>
          <a:p>
            <a:fld id="{B2C2010A-9AD1-4550-B7D2-C8B4C51993E5}" type="datetimeFigureOut">
              <a:rPr lang="en-US" smtClean="0"/>
            </a:fld>
            <a:endParaRPr lang="en-US"/>
          </a:p>
        </p:txBody>
      </p:sp>
      <p:sp>
        <p:nvSpPr>
          <p:cNvPr id="1048651" name="Footer Placeholder 3"/>
          <p:cNvSpPr>
            <a:spLocks noGrp="1"/>
          </p:cNvSpPr>
          <p:nvPr>
            <p:ph type="ftr" sz="quarter" idx="11"/>
          </p:nvPr>
        </p:nvSpPr>
        <p:spPr/>
        <p:txBody>
          <a:bodyPr/>
          <a:p>
            <a:endParaRPr lang="en-US"/>
          </a:p>
        </p:txBody>
      </p:sp>
      <p:sp>
        <p:nvSpPr>
          <p:cNvPr id="1048652" name="Slide Number Placeholder 4"/>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0" name=""/>
        <p:cNvGrpSpPr/>
        <p:nvPr/>
      </p:nvGrpSpPr>
      <p:grpSpPr>
        <a:xfrm>
          <a:off x="0" y="0"/>
          <a:ext cx="0" cy="0"/>
          <a:chOff x="0" y="0"/>
          <a:chExt cx="0" cy="0"/>
        </a:xfrm>
      </p:grpSpPr>
      <p:sp>
        <p:nvSpPr>
          <p:cNvPr id="1048688" name="Date Placeholder 1"/>
          <p:cNvSpPr>
            <a:spLocks noGrp="1"/>
          </p:cNvSpPr>
          <p:nvPr>
            <p:ph type="dt" sz="half" idx="10"/>
          </p:nvPr>
        </p:nvSpPr>
        <p:spPr/>
        <p:txBody>
          <a:bodyPr/>
          <a:p>
            <a:fld id="{B2C2010A-9AD1-4550-B7D2-C8B4C51993E5}" type="datetimeFigureOut">
              <a:rPr lang="en-US" smtClean="0"/>
            </a:fld>
            <a:endParaRPr lang="en-US"/>
          </a:p>
        </p:txBody>
      </p:sp>
      <p:sp>
        <p:nvSpPr>
          <p:cNvPr id="1048689" name="Footer Placeholder 2"/>
          <p:cNvSpPr>
            <a:spLocks noGrp="1"/>
          </p:cNvSpPr>
          <p:nvPr>
            <p:ph type="ftr" sz="quarter" idx="11"/>
          </p:nvPr>
        </p:nvSpPr>
        <p:spPr/>
        <p:txBody>
          <a:bodyPr/>
          <a:p>
            <a:endParaRPr lang="en-US"/>
          </a:p>
        </p:txBody>
      </p:sp>
      <p:sp>
        <p:nvSpPr>
          <p:cNvPr id="1048690" name="Slide Number Placeholder 3"/>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1" name=""/>
        <p:cNvGrpSpPr/>
        <p:nvPr/>
      </p:nvGrpSpPr>
      <p:grpSpPr>
        <a:xfrm>
          <a:off x="0" y="0"/>
          <a:ext cx="0" cy="0"/>
          <a:chOff x="0" y="0"/>
          <a:chExt cx="0" cy="0"/>
        </a:xfrm>
      </p:grpSpPr>
      <p:sp>
        <p:nvSpPr>
          <p:cNvPr id="1048691"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92"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3"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94" name="Date Placeholder 4"/>
          <p:cNvSpPr>
            <a:spLocks noGrp="1"/>
          </p:cNvSpPr>
          <p:nvPr>
            <p:ph type="dt" sz="half" idx="10"/>
          </p:nvPr>
        </p:nvSpPr>
        <p:spPr/>
        <p:txBody>
          <a:bodyPr/>
          <a:p>
            <a:fld id="{B2C2010A-9AD1-4550-B7D2-C8B4C51993E5}" type="datetimeFigureOut">
              <a:rPr lang="en-US" smtClean="0"/>
            </a:fld>
            <a:endParaRPr lang="en-US"/>
          </a:p>
        </p:txBody>
      </p:sp>
      <p:sp>
        <p:nvSpPr>
          <p:cNvPr id="1048695" name="Footer Placeholder 5"/>
          <p:cNvSpPr>
            <a:spLocks noGrp="1"/>
          </p:cNvSpPr>
          <p:nvPr>
            <p:ph type="ftr" sz="quarter" idx="11"/>
          </p:nvPr>
        </p:nvSpPr>
        <p:spPr/>
        <p:txBody>
          <a:bodyPr/>
          <a:p>
            <a:endParaRPr lang="en-US"/>
          </a:p>
        </p:txBody>
      </p:sp>
      <p:sp>
        <p:nvSpPr>
          <p:cNvPr id="1048696" name="Slide Number Placeholder 6"/>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5" name=""/>
        <p:cNvGrpSpPr/>
        <p:nvPr/>
      </p:nvGrpSpPr>
      <p:grpSpPr>
        <a:xfrm>
          <a:off x="0" y="0"/>
          <a:ext cx="0" cy="0"/>
          <a:chOff x="0" y="0"/>
          <a:chExt cx="0" cy="0"/>
        </a:xfrm>
      </p:grpSpPr>
      <p:sp>
        <p:nvSpPr>
          <p:cNvPr id="1048658"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59"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60"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61" name="Date Placeholder 4"/>
          <p:cNvSpPr>
            <a:spLocks noGrp="1"/>
          </p:cNvSpPr>
          <p:nvPr>
            <p:ph type="dt" sz="half" idx="10"/>
          </p:nvPr>
        </p:nvSpPr>
        <p:spPr/>
        <p:txBody>
          <a:bodyPr/>
          <a:p>
            <a:fld id="{B2C2010A-9AD1-4550-B7D2-C8B4C51993E5}" type="datetimeFigureOut">
              <a:rPr lang="en-US" smtClean="0"/>
            </a:fld>
            <a:endParaRPr lang="en-US"/>
          </a:p>
        </p:txBody>
      </p:sp>
      <p:sp>
        <p:nvSpPr>
          <p:cNvPr id="1048662" name="Footer Placeholder 5"/>
          <p:cNvSpPr>
            <a:spLocks noGrp="1"/>
          </p:cNvSpPr>
          <p:nvPr>
            <p:ph type="ftr" sz="quarter" idx="11"/>
          </p:nvPr>
        </p:nvSpPr>
        <p:spPr/>
        <p:txBody>
          <a:bodyPr/>
          <a:p>
            <a:endParaRPr lang="en-US"/>
          </a:p>
        </p:txBody>
      </p:sp>
      <p:sp>
        <p:nvSpPr>
          <p:cNvPr id="1048663" name="Slide Number Placeholder 6"/>
          <p:cNvSpPr>
            <a:spLocks noGrp="1"/>
          </p:cNvSpPr>
          <p:nvPr>
            <p:ph type="sldNum" sz="quarter" idx="12"/>
          </p:nvPr>
        </p:nvSpPr>
        <p:spPr/>
        <p:txBody>
          <a:bodyPr/>
          <a:p>
            <a:fld id="{95D7E9E1-9C19-4E50-8E54-C578679F2EC1}" type="slidenum">
              <a:rPr lang="en-US" smtClean="0"/>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p:grpSpPr>
      <p:pic>
        <p:nvPicPr>
          <p:cNvPr id="2097152" name="Picture 2"/>
          <p:cNvPicPr>
            <a:picLocks noChangeAspect="1"/>
          </p:cNvPicPr>
          <p:nvPr/>
        </p:nvPicPr>
        <p:blipFill>
          <a:blip xmlns:r="http://schemas.openxmlformats.org/officeDocument/2006/relationships" r:embed="rId12"/>
          <a:stretch>
            <a:fillRect/>
          </a:stretch>
        </p:blipFill>
        <p:spPr>
          <a:xfrm>
            <a:off x="0" y="0"/>
            <a:ext cx="12192000"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B2C2010A-9AD1-4550-B7D2-C8B4C51993E5}" type="datetimeFigureOut">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5D7E9E1-9C19-4E50-8E54-C578679F2EC1}"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3" name="Title 1"/>
          <p:cNvSpPr>
            <a:spLocks noGrp="1"/>
          </p:cNvSpPr>
          <p:nvPr>
            <p:ph type="ctrTitle"/>
          </p:nvPr>
        </p:nvSpPr>
        <p:spPr>
          <a:xfrm>
            <a:off x="2328545" y="621030"/>
            <a:ext cx="7964805" cy="1082675"/>
          </a:xfrm>
        </p:spPr>
        <p:txBody>
          <a:bodyPr/>
          <a:p>
            <a:pPr algn="ctr"/>
            <a:r>
              <a:rPr b="1" dirty="0" sz="4400" lang="en-US">
                <a:solidFill>
                  <a:schemeClr val="accent1">
                    <a:lumMod val="60000"/>
                    <a:lumOff val="40000"/>
                  </a:schemeClr>
                </a:solidFill>
              </a:rPr>
              <a:t>NATURAL PESTICIDES</a:t>
            </a:r>
            <a:endParaRPr b="1" dirty="0" sz="4400" lang="en-US">
              <a:solidFill>
                <a:schemeClr val="accent1">
                  <a:lumMod val="60000"/>
                  <a:lumOff val="40000"/>
                </a:schemeClr>
              </a:solidFill>
            </a:endParaRPr>
          </a:p>
        </p:txBody>
      </p:sp>
      <p:sp>
        <p:nvSpPr>
          <p:cNvPr id="1048604" name="Subtitle 2"/>
          <p:cNvSpPr>
            <a:spLocks noGrp="1"/>
          </p:cNvSpPr>
          <p:nvPr>
            <p:ph type="subTitle" idx="1"/>
          </p:nvPr>
        </p:nvSpPr>
        <p:spPr>
          <a:xfrm>
            <a:off x="3390265" y="3472180"/>
            <a:ext cx="8716010" cy="3256915"/>
          </a:xfrm>
        </p:spPr>
        <p:txBody>
          <a:bodyPr>
            <a:normAutofit fontScale="95000" lnSpcReduction="10000"/>
          </a:bodyPr>
          <a:p>
            <a:pPr algn="r"/>
            <a:r>
              <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Lecturer: Pharm (</a:t>
            </a:r>
            <a:r>
              <a:rPr dirty="0" sz="4000" lang="en-US" err="1"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Mrs)</a:t>
            </a:r>
            <a:r>
              <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 </a:t>
            </a:r>
            <a:r>
              <a:rPr dirty="0" sz="4000" lang="en-US" err="1"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M.N</a:t>
            </a:r>
            <a:r>
              <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  A</a:t>
            </a:r>
            <a:r>
              <a:rPr dirty="0" sz="4000" lang="en-US" err="1"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debowale</a:t>
            </a:r>
            <a:endParaRPr dirty="0" sz="4000" lang="en-US" err="1"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endParaRPr>
          </a:p>
          <a:p>
            <a:pPr algn="r"/>
            <a:r>
              <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rPr>
              <a:t>Course: PCG 302 (Phytochemistry II)</a:t>
            </a:r>
            <a:endPar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endParaRPr>
          </a:p>
          <a:p>
            <a:pPr algn="r"/>
            <a:r>
              <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Department of </a:t>
            </a:r>
            <a:r>
              <a:rPr dirty="0" sz="4000" lang="en-US" err="1"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pharmacognosy</a:t>
            </a:r>
            <a:endPar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endParaRPr>
          </a:p>
          <a:p>
            <a:pPr algn="r"/>
            <a:r>
              <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Faculty of pharmacy</a:t>
            </a:r>
            <a:endPar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endParaRPr>
          </a:p>
          <a:p>
            <a:pPr algn="r"/>
            <a:r>
              <a:rPr dirty="0" sz="4000" lang="en-US" err="1"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Olabisi</a:t>
            </a:r>
            <a:r>
              <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 </a:t>
            </a:r>
            <a:r>
              <a:rPr dirty="0" sz="4000" lang="en-US" err="1"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onabanjo</a:t>
            </a:r>
            <a:r>
              <a:rPr dirty="0" sz="4000" lang="en-US" smtClean="0">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sym typeface="+mn-ea"/>
              </a:rPr>
              <a:t> university</a:t>
            </a:r>
            <a:endParaRPr dirty="0" sz="4000" lang="en-US">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endParaRPr>
          </a:p>
          <a:p>
            <a:endParaRPr dirty="0" sz="4000" lang="en-US">
              <a:ln w="9525">
                <a:solidFill>
                  <a:schemeClr val="bg1"/>
                </a:solidFill>
                <a:prstDash val="solid"/>
              </a:ln>
              <a:solidFill>
                <a:schemeClr val="accent5"/>
              </a:solidFill>
              <a:effectLst>
                <a:outerShdw algn="tl" blurRad="12700" dir="2700000" dist="38100" rotWithShape="0">
                  <a:schemeClr val="accent5">
                    <a:lumMod val="60000"/>
                    <a:lumOff val="40000"/>
                  </a:schemeClr>
                </a:outerShdw>
              </a:effectLst>
            </a:endParaRPr>
          </a:p>
        </p:txBody>
      </p:sp>
      <p:pic>
        <p:nvPicPr>
          <p:cNvPr id="2097156" name="Picture 4" descr="D6"/>
          <p:cNvPicPr>
            <a:picLocks noChangeAspect="1"/>
          </p:cNvPicPr>
          <p:nvPr/>
        </p:nvPicPr>
        <p:blipFill>
          <a:blip xmlns:r="http://schemas.openxmlformats.org/officeDocument/2006/relationships" r:embed="rId1"/>
          <a:stretch>
            <a:fillRect/>
          </a:stretch>
        </p:blipFill>
        <p:spPr>
          <a:xfrm>
            <a:off x="0" y="0"/>
            <a:ext cx="1513840" cy="1513840"/>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2" name="Title 1"/>
          <p:cNvSpPr>
            <a:spLocks noGrp="1"/>
          </p:cNvSpPr>
          <p:nvPr>
            <p:ph type="title"/>
          </p:nvPr>
        </p:nvSpPr>
        <p:spPr>
          <a:xfrm>
            <a:off x="609600" y="447040"/>
            <a:ext cx="10972800" cy="1360805"/>
          </a:xfrm>
        </p:spPr>
        <p:txBody>
          <a:bodyPr>
            <a:normAutofit fontScale="90000"/>
          </a:bodyPr>
          <a:p>
            <a:pPr algn="ctr"/>
            <a:r>
              <a:rPr b="1" dirty="0" lang="en-US" smtClean="0"/>
              <a:t> </a:t>
            </a:r>
            <a:r>
              <a:rPr b="1" dirty="0" sz="4445" lang="en-US">
                <a:solidFill>
                  <a:schemeClr val="accent2">
                    <a:lumMod val="50000"/>
                  </a:schemeClr>
                </a:solidFill>
              </a:rPr>
              <a:t>Effect of Pyrethrum or </a:t>
            </a:r>
            <a:r>
              <a:rPr b="1" dirty="0" sz="4445" lang="en-US" err="1">
                <a:solidFill>
                  <a:schemeClr val="accent2">
                    <a:lumMod val="50000"/>
                  </a:schemeClr>
                </a:solidFill>
              </a:rPr>
              <a:t>Pyrethrin</a:t>
            </a:r>
            <a:r>
              <a:rPr b="1" dirty="0" sz="4445" lang="en-US">
                <a:solidFill>
                  <a:schemeClr val="accent2">
                    <a:lumMod val="50000"/>
                  </a:schemeClr>
                </a:solidFill>
              </a:rPr>
              <a:t> of botanical sources on Insects?</a:t>
            </a:r>
            <a:r>
              <a:rPr b="1" dirty="0" sz="4000" lang="en-US">
                <a:solidFill>
                  <a:schemeClr val="accent2">
                    <a:lumMod val="50000"/>
                  </a:schemeClr>
                </a:solidFill>
              </a:rPr>
              <a:t> </a:t>
            </a:r>
            <a:br>
              <a:rPr b="1" dirty="0" sz="4000" lang="en-US">
                <a:solidFill>
                  <a:schemeClr val="accent2">
                    <a:lumMod val="50000"/>
                  </a:schemeClr>
                </a:solidFill>
              </a:rPr>
            </a:br>
            <a:endParaRPr b="1" dirty="0" sz="4000" lang="en-US">
              <a:solidFill>
                <a:schemeClr val="accent2">
                  <a:lumMod val="50000"/>
                </a:schemeClr>
              </a:solidFill>
            </a:endParaRPr>
          </a:p>
        </p:txBody>
      </p:sp>
      <p:sp>
        <p:nvSpPr>
          <p:cNvPr id="1048623" name="Content Placeholder 2"/>
          <p:cNvSpPr>
            <a:spLocks noGrp="1"/>
          </p:cNvSpPr>
          <p:nvPr>
            <p:ph idx="1"/>
          </p:nvPr>
        </p:nvSpPr>
        <p:spPr>
          <a:xfrm>
            <a:off x="609600" y="1807845"/>
            <a:ext cx="10972800" cy="4319905"/>
          </a:xfrm>
        </p:spPr>
        <p:txBody>
          <a:bodyPr/>
          <a:p>
            <a:endParaRPr dirty="0" lang="en-US"/>
          </a:p>
          <a:p>
            <a:pPr lvl="0">
              <a:buFont typeface="Wingdings" panose="05000000000000000000" charset="0"/>
              <a:buChar char="Ø"/>
            </a:pPr>
            <a:r>
              <a:rPr dirty="0" sz="4000" lang="en-US">
                <a:solidFill>
                  <a:schemeClr val="accent2">
                    <a:lumMod val="50000"/>
                  </a:schemeClr>
                </a:solidFill>
              </a:rPr>
              <a:t>It exhibits a knock-down action (which is due to </a:t>
            </a:r>
            <a:r>
              <a:rPr dirty="0" sz="4000" lang="en-US" err="1">
                <a:solidFill>
                  <a:schemeClr val="accent2">
                    <a:lumMod val="50000"/>
                  </a:schemeClr>
                </a:solidFill>
              </a:rPr>
              <a:t>pyrethrin</a:t>
            </a:r>
            <a:r>
              <a:rPr dirty="0" sz="4000" lang="en-US">
                <a:solidFill>
                  <a:schemeClr val="accent2">
                    <a:lumMod val="50000"/>
                  </a:schemeClr>
                </a:solidFill>
              </a:rPr>
              <a:t> II).</a:t>
            </a:r>
            <a:endParaRPr dirty="0" sz="4000" lang="en-US">
              <a:solidFill>
                <a:schemeClr val="accent2">
                  <a:lumMod val="50000"/>
                </a:schemeClr>
              </a:solidFill>
            </a:endParaRPr>
          </a:p>
          <a:p>
            <a:pPr>
              <a:buFont typeface="Wingdings" panose="05000000000000000000" charset="0"/>
              <a:buChar char="Ø"/>
            </a:pPr>
            <a:r>
              <a:rPr dirty="0" sz="4000" lang="en-US">
                <a:solidFill>
                  <a:schemeClr val="accent2">
                    <a:lumMod val="50000"/>
                  </a:schemeClr>
                </a:solidFill>
              </a:rPr>
              <a:t>Lethal to insects (</a:t>
            </a:r>
            <a:r>
              <a:rPr dirty="0" sz="4000" lang="en-US" err="1">
                <a:solidFill>
                  <a:schemeClr val="accent2">
                    <a:lumMod val="50000"/>
                  </a:schemeClr>
                </a:solidFill>
              </a:rPr>
              <a:t>Pyrethrin</a:t>
            </a:r>
            <a:r>
              <a:rPr dirty="0" sz="4000" lang="en-US">
                <a:solidFill>
                  <a:schemeClr val="accent2">
                    <a:lumMod val="50000"/>
                  </a:schemeClr>
                </a:solidFill>
              </a:rPr>
              <a:t> I)</a:t>
            </a:r>
            <a:endParaRPr dirty="0" sz="4000" lang="en-US">
              <a:solidFill>
                <a:schemeClr val="accent2">
                  <a:lumMod val="50000"/>
                </a:schemeClr>
              </a:solidFill>
            </a:endParaRPr>
          </a:p>
          <a:p>
            <a:pPr>
              <a:buFont typeface="Wingdings" panose="05000000000000000000" charset="0"/>
              <a:buChar char="Ø"/>
            </a:pPr>
            <a:endParaRPr dirty="0" sz="4000" lang="en-US">
              <a:solidFill>
                <a:schemeClr val="accent2">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4" name="Title 1"/>
          <p:cNvSpPr>
            <a:spLocks noGrp="1"/>
          </p:cNvSpPr>
          <p:nvPr>
            <p:ph type="title"/>
          </p:nvPr>
        </p:nvSpPr>
        <p:spPr>
          <a:xfrm>
            <a:off x="609600" y="612775"/>
            <a:ext cx="10972800" cy="899795"/>
          </a:xfrm>
        </p:spPr>
        <p:txBody>
          <a:bodyPr>
            <a:normAutofit fontScale="90000"/>
          </a:bodyPr>
          <a:p>
            <a:pPr algn="ctr"/>
            <a:r>
              <a:rPr b="1" dirty="0" sz="4445" lang="en-US">
                <a:solidFill>
                  <a:schemeClr val="accent2">
                    <a:lumMod val="50000"/>
                  </a:schemeClr>
                </a:solidFill>
              </a:rPr>
              <a:t>Advantages of using Pyrethrum and </a:t>
            </a:r>
            <a:r>
              <a:rPr b="1" dirty="0" sz="4445" lang="en-US" err="1">
                <a:solidFill>
                  <a:schemeClr val="accent2">
                    <a:lumMod val="50000"/>
                  </a:schemeClr>
                </a:solidFill>
              </a:rPr>
              <a:t>Pyrethrin</a:t>
            </a:r>
            <a:r>
              <a:rPr b="1" dirty="0" sz="4445" lang="en-US">
                <a:solidFill>
                  <a:schemeClr val="accent2">
                    <a:lumMod val="50000"/>
                  </a:schemeClr>
                </a:solidFill>
              </a:rPr>
              <a:t> Products from Natural Sources</a:t>
            </a:r>
            <a:br>
              <a:rPr b="1" dirty="0" sz="4445" lang="en-US">
                <a:solidFill>
                  <a:schemeClr val="accent2">
                    <a:lumMod val="50000"/>
                  </a:schemeClr>
                </a:solidFill>
              </a:rPr>
            </a:br>
            <a:endParaRPr b="1" dirty="0" sz="4445" lang="en-US">
              <a:solidFill>
                <a:schemeClr val="accent2">
                  <a:lumMod val="50000"/>
                </a:schemeClr>
              </a:solidFill>
            </a:endParaRPr>
          </a:p>
        </p:txBody>
      </p:sp>
      <p:sp>
        <p:nvSpPr>
          <p:cNvPr id="1048625" name="Content Placeholder 2"/>
          <p:cNvSpPr>
            <a:spLocks noGrp="1"/>
          </p:cNvSpPr>
          <p:nvPr>
            <p:ph idx="1"/>
          </p:nvPr>
        </p:nvSpPr>
        <p:spPr>
          <a:xfrm>
            <a:off x="609600" y="1687830"/>
            <a:ext cx="10972800" cy="3912235"/>
          </a:xfrm>
        </p:spPr>
        <p:txBody>
          <a:bodyPr/>
          <a:p>
            <a:pPr>
              <a:buFont typeface="Wingdings" panose="05000000000000000000" charset="0"/>
              <a:buChar char="Ø"/>
            </a:pPr>
            <a:r>
              <a:rPr dirty="0" sz="4000" lang="en-US">
                <a:solidFill>
                  <a:schemeClr val="accent2">
                    <a:lumMod val="50000"/>
                  </a:schemeClr>
                </a:solidFill>
              </a:rPr>
              <a:t>They are biodegradable</a:t>
            </a:r>
            <a:endParaRPr dirty="0" sz="4000" lang="en-US">
              <a:solidFill>
                <a:schemeClr val="accent2">
                  <a:lumMod val="50000"/>
                </a:schemeClr>
              </a:solidFill>
            </a:endParaRPr>
          </a:p>
          <a:p>
            <a:pPr>
              <a:buFont typeface="Wingdings" panose="05000000000000000000" charset="0"/>
              <a:buChar char="Ø"/>
            </a:pPr>
            <a:r>
              <a:rPr dirty="0" sz="4000" lang="en-US">
                <a:solidFill>
                  <a:schemeClr val="accent2">
                    <a:lumMod val="50000"/>
                  </a:schemeClr>
                </a:solidFill>
              </a:rPr>
              <a:t>They have high potency and selective toxicity</a:t>
            </a:r>
            <a:endParaRPr dirty="0" sz="4000" lang="en-US">
              <a:solidFill>
                <a:schemeClr val="accent2">
                  <a:lumMod val="50000"/>
                </a:schemeClr>
              </a:solidFill>
            </a:endParaRPr>
          </a:p>
          <a:p>
            <a:pPr>
              <a:buFont typeface="Wingdings" panose="05000000000000000000" charset="0"/>
              <a:buChar char="Ø"/>
            </a:pPr>
            <a:r>
              <a:rPr dirty="0" sz="4000" lang="en-US">
                <a:solidFill>
                  <a:schemeClr val="accent2">
                    <a:lumMod val="50000"/>
                  </a:schemeClr>
                </a:solidFill>
              </a:rPr>
              <a:t>Ability to reduce disease transmission</a:t>
            </a:r>
            <a:endParaRPr dirty="0" sz="4000" lang="en-US">
              <a:solidFill>
                <a:schemeClr val="accent2">
                  <a:lumMod val="50000"/>
                </a:schemeClr>
              </a:solidFill>
            </a:endParaRPr>
          </a:p>
          <a:p>
            <a:pPr>
              <a:buFont typeface="Wingdings" panose="05000000000000000000" charset="0"/>
              <a:buChar char="Ø"/>
            </a:pPr>
            <a:r>
              <a:rPr dirty="0" sz="4000" lang="en-US">
                <a:solidFill>
                  <a:schemeClr val="accent2">
                    <a:lumMod val="50000"/>
                  </a:schemeClr>
                </a:solidFill>
              </a:rPr>
              <a:t>They are cost effective</a:t>
            </a:r>
            <a:endParaRPr dirty="0" sz="4000" lang="en-US">
              <a:solidFill>
                <a:schemeClr val="accent2">
                  <a:lumMod val="50000"/>
                </a:schemeClr>
              </a:solidFill>
            </a:endParaRPr>
          </a:p>
          <a:p>
            <a:pPr>
              <a:buFont typeface="Wingdings" panose="05000000000000000000" charset="0"/>
              <a:buChar char="Ø"/>
            </a:pPr>
            <a:r>
              <a:rPr dirty="0" sz="4000" lang="en-US">
                <a:solidFill>
                  <a:schemeClr val="accent2">
                    <a:lumMod val="50000"/>
                  </a:schemeClr>
                </a:solidFill>
              </a:rPr>
              <a:t>They are relatively stable in the environment</a:t>
            </a:r>
            <a:endParaRPr dirty="0" sz="4000" lang="en-US"/>
          </a:p>
          <a:p>
            <a:pPr indent="0" marL="0">
              <a:buNone/>
            </a:pP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6" name="Title 1"/>
          <p:cNvSpPr>
            <a:spLocks noGrp="1"/>
          </p:cNvSpPr>
          <p:nvPr>
            <p:ph type="title"/>
          </p:nvPr>
        </p:nvSpPr>
        <p:spPr>
          <a:xfrm>
            <a:off x="609600" y="190500"/>
            <a:ext cx="10972800" cy="983615"/>
          </a:xfrm>
        </p:spPr>
        <p:txBody>
          <a:bodyPr/>
          <a:p>
            <a:pPr algn="ctr"/>
            <a:r>
              <a:rPr b="1" dirty="0" sz="4000" lang="en-US">
                <a:solidFill>
                  <a:schemeClr val="accent2">
                    <a:lumMod val="50000"/>
                  </a:schemeClr>
                </a:solidFill>
              </a:rPr>
              <a:t>Side effects of synthetic insecticides</a:t>
            </a:r>
            <a:br>
              <a:rPr b="1" dirty="0" sz="4000" lang="en-US">
                <a:solidFill>
                  <a:schemeClr val="accent2">
                    <a:lumMod val="50000"/>
                  </a:schemeClr>
                </a:solidFill>
              </a:rPr>
            </a:br>
            <a:endParaRPr b="1" dirty="0" sz="4000" lang="en-US">
              <a:solidFill>
                <a:schemeClr val="accent2">
                  <a:lumMod val="50000"/>
                </a:schemeClr>
              </a:solidFill>
            </a:endParaRPr>
          </a:p>
        </p:txBody>
      </p:sp>
      <p:sp>
        <p:nvSpPr>
          <p:cNvPr id="1048627" name="Content Placeholder 2"/>
          <p:cNvSpPr>
            <a:spLocks noGrp="1"/>
          </p:cNvSpPr>
          <p:nvPr>
            <p:ph idx="1"/>
          </p:nvPr>
        </p:nvSpPr>
        <p:spPr>
          <a:xfrm>
            <a:off x="307975" y="1536700"/>
            <a:ext cx="11741785" cy="4591050"/>
          </a:xfrm>
        </p:spPr>
        <p:txBody>
          <a:bodyPr/>
          <a:p>
            <a:pPr lvl="0">
              <a:buFont typeface="Wingdings" panose="05000000000000000000" charset="0"/>
              <a:buChar char="Ø"/>
            </a:pPr>
            <a:r>
              <a:rPr dirty="0" lang="en-US">
                <a:solidFill>
                  <a:schemeClr val="accent2">
                    <a:lumMod val="50000"/>
                  </a:schemeClr>
                </a:solidFill>
              </a:rPr>
              <a:t>Environmental pollution</a:t>
            </a:r>
            <a:endParaRPr dirty="0" lang="en-US">
              <a:solidFill>
                <a:schemeClr val="accent2">
                  <a:lumMod val="50000"/>
                </a:schemeClr>
              </a:solidFill>
            </a:endParaRPr>
          </a:p>
          <a:p>
            <a:pPr lvl="0">
              <a:buFont typeface="Wingdings" panose="05000000000000000000" charset="0"/>
              <a:buChar char="Ø"/>
            </a:pPr>
            <a:r>
              <a:rPr dirty="0" lang="en-US">
                <a:solidFill>
                  <a:schemeClr val="accent2">
                    <a:lumMod val="50000"/>
                  </a:schemeClr>
                </a:solidFill>
              </a:rPr>
              <a:t>Health hazards</a:t>
            </a:r>
            <a:endParaRPr dirty="0" lang="en-US">
              <a:solidFill>
                <a:schemeClr val="accent2">
                  <a:lumMod val="50000"/>
                </a:schemeClr>
              </a:solidFill>
            </a:endParaRPr>
          </a:p>
          <a:p>
            <a:pPr lvl="0">
              <a:buFont typeface="Wingdings" panose="05000000000000000000" charset="0"/>
              <a:buChar char="Ø"/>
            </a:pPr>
            <a:r>
              <a:rPr dirty="0" lang="en-US">
                <a:solidFill>
                  <a:schemeClr val="accent2">
                    <a:lumMod val="50000"/>
                  </a:schemeClr>
                </a:solidFill>
              </a:rPr>
              <a:t>Resistance of insects and pest resurgence</a:t>
            </a:r>
            <a:endParaRPr dirty="0" lang="en-US">
              <a:solidFill>
                <a:schemeClr val="accent2">
                  <a:lumMod val="50000"/>
                </a:schemeClr>
              </a:solidFill>
            </a:endParaRPr>
          </a:p>
          <a:p>
            <a:pPr>
              <a:buFont typeface="Wingdings" panose="05000000000000000000" charset="0"/>
              <a:buChar char="v"/>
            </a:pPr>
            <a:r>
              <a:rPr dirty="0" lang="en-US">
                <a:solidFill>
                  <a:schemeClr val="accent2">
                    <a:lumMod val="50000"/>
                  </a:schemeClr>
                </a:solidFill>
              </a:rPr>
              <a:t>The synthetic analogues of pyrethrum possess higher insecticidal effects (about 1,000 times higher) than that from natural sources, and are more </a:t>
            </a:r>
            <a:r>
              <a:rPr dirty="0" lang="en-US" err="1">
                <a:solidFill>
                  <a:schemeClr val="accent2">
                    <a:lumMod val="50000"/>
                  </a:schemeClr>
                </a:solidFill>
              </a:rPr>
              <a:t>photostable.</a:t>
            </a:r>
            <a:endParaRPr dirty="0" lang="en-US" err="1">
              <a:solidFill>
                <a:schemeClr val="accent2">
                  <a:lumMod val="50000"/>
                </a:schemeClr>
              </a:solidFill>
            </a:endParaRPr>
          </a:p>
          <a:p>
            <a:pPr>
              <a:buFont typeface="Wingdings" panose="05000000000000000000" charset="0"/>
              <a:buChar char="v"/>
            </a:pPr>
            <a:r>
              <a:rPr dirty="0" lang="en-US">
                <a:solidFill>
                  <a:schemeClr val="accent2">
                    <a:lumMod val="50000"/>
                  </a:schemeClr>
                </a:solidFill>
              </a:rPr>
              <a:t> These characteristics have displaced preference for natural </a:t>
            </a:r>
            <a:r>
              <a:rPr dirty="0" lang="en-US" err="1">
                <a:solidFill>
                  <a:schemeClr val="accent2">
                    <a:lumMod val="50000"/>
                  </a:schemeClr>
                </a:solidFill>
              </a:rPr>
              <a:t>pyrethrin</a:t>
            </a:r>
            <a:r>
              <a:rPr dirty="0" lang="en-US">
                <a:solidFill>
                  <a:schemeClr val="accent2">
                    <a:lumMod val="50000"/>
                  </a:schemeClr>
                </a:solidFill>
              </a:rPr>
              <a:t>. However, they are still useful in food processing (insecticidal spraying of edible fruits and vegetables shortly before harvesting).</a:t>
            </a:r>
            <a:endParaRPr dirty="0" lang="en-US">
              <a:solidFill>
                <a:schemeClr val="accent2">
                  <a:lumMod val="50000"/>
                </a:schemeClr>
              </a:solidFill>
            </a:endParaRPr>
          </a:p>
          <a:p>
            <a:pPr>
              <a:buFont typeface="Wingdings" panose="05000000000000000000" charset="0"/>
              <a:buChar char="Ø"/>
            </a:pPr>
            <a:endParaRPr dirty="0" lang="en-US">
              <a:solidFill>
                <a:schemeClr val="accent2">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8" name="Title 1"/>
          <p:cNvSpPr>
            <a:spLocks noGrp="1"/>
          </p:cNvSpPr>
          <p:nvPr>
            <p:ph type="title"/>
          </p:nvPr>
        </p:nvSpPr>
        <p:spPr>
          <a:xfrm>
            <a:off x="609600" y="537210"/>
            <a:ext cx="10972800" cy="431165"/>
          </a:xfrm>
        </p:spPr>
        <p:txBody>
          <a:bodyPr/>
          <a:p>
            <a:pPr algn="ctr"/>
            <a:r>
              <a:rPr b="1" dirty="0" sz="4000" lang="en-US">
                <a:solidFill>
                  <a:schemeClr val="accent2">
                    <a:lumMod val="50000"/>
                  </a:schemeClr>
                </a:solidFill>
              </a:rPr>
              <a:t>Other Botanical Sources of Pesticides </a:t>
            </a:r>
            <a:br>
              <a:rPr b="1" dirty="0" sz="4000" lang="en-US">
                <a:solidFill>
                  <a:schemeClr val="accent2">
                    <a:lumMod val="50000"/>
                  </a:schemeClr>
                </a:solidFill>
              </a:rPr>
            </a:br>
            <a:endParaRPr b="1" dirty="0" sz="4000" lang="en-US">
              <a:solidFill>
                <a:schemeClr val="accent2">
                  <a:lumMod val="50000"/>
                </a:schemeClr>
              </a:solidFill>
            </a:endParaRPr>
          </a:p>
        </p:txBody>
      </p:sp>
      <p:sp>
        <p:nvSpPr>
          <p:cNvPr id="1048629" name="Content Placeholder 2"/>
          <p:cNvSpPr>
            <a:spLocks noGrp="1"/>
          </p:cNvSpPr>
          <p:nvPr>
            <p:ph idx="1"/>
          </p:nvPr>
        </p:nvSpPr>
        <p:spPr>
          <a:xfrm>
            <a:off x="325755" y="847725"/>
            <a:ext cx="11766550" cy="5917565"/>
          </a:xfrm>
        </p:spPr>
        <p:txBody>
          <a:bodyPr>
            <a:noAutofit/>
          </a:bodyPr>
          <a:p>
            <a:pPr>
              <a:buFont typeface="Wingdings" panose="05000000000000000000" charset="0"/>
              <a:buChar char="Ø"/>
            </a:pPr>
            <a:r>
              <a:rPr dirty="0" lang="en-US">
                <a:solidFill>
                  <a:schemeClr val="accent2">
                    <a:lumMod val="50000"/>
                  </a:schemeClr>
                </a:solidFill>
              </a:rPr>
              <a:t>Dried rhizomes and roots of </a:t>
            </a:r>
            <a:r>
              <a:rPr dirty="0" i="1" lang="en-US">
                <a:solidFill>
                  <a:schemeClr val="accent2">
                    <a:lumMod val="50000"/>
                  </a:schemeClr>
                </a:solidFill>
              </a:rPr>
              <a:t>Derris </a:t>
            </a:r>
            <a:r>
              <a:rPr dirty="0" i="1" lang="en-US" err="1">
                <a:solidFill>
                  <a:schemeClr val="accent2">
                    <a:lumMod val="50000"/>
                  </a:schemeClr>
                </a:solidFill>
              </a:rPr>
              <a:t>elliptica</a:t>
            </a:r>
            <a:r>
              <a:rPr dirty="0" i="1" lang="en-US">
                <a:solidFill>
                  <a:schemeClr val="accent2">
                    <a:lumMod val="50000"/>
                  </a:schemeClr>
                </a:solidFill>
              </a:rPr>
              <a:t>, D. </a:t>
            </a:r>
            <a:r>
              <a:rPr dirty="0" i="1" lang="en-US" err="1">
                <a:solidFill>
                  <a:schemeClr val="accent2">
                    <a:lumMod val="50000"/>
                  </a:schemeClr>
                </a:solidFill>
              </a:rPr>
              <a:t>malaccensis; family Leguminoseae</a:t>
            </a:r>
            <a:endParaRPr dirty="0" i="1" lang="en-US" err="1">
              <a:solidFill>
                <a:schemeClr val="accent2">
                  <a:lumMod val="50000"/>
                </a:schemeClr>
              </a:solidFill>
            </a:endParaRPr>
          </a:p>
          <a:p>
            <a:pPr>
              <a:buFont typeface="Wingdings" panose="05000000000000000000" charset="0"/>
              <a:buChar char="Ø"/>
            </a:pPr>
            <a:r>
              <a:rPr dirty="0" i="1" lang="en-US">
                <a:solidFill>
                  <a:schemeClr val="accent2">
                    <a:lumMod val="50000"/>
                  </a:schemeClr>
                </a:solidFill>
              </a:rPr>
              <a:t> </a:t>
            </a:r>
            <a:r>
              <a:rPr dirty="0" lang="en-US">
                <a:solidFill>
                  <a:schemeClr val="accent2">
                    <a:lumMod val="50000"/>
                  </a:schemeClr>
                </a:solidFill>
              </a:rPr>
              <a:t>Dried roots of </a:t>
            </a:r>
            <a:r>
              <a:rPr dirty="0" i="1" lang="en-US" err="1">
                <a:solidFill>
                  <a:schemeClr val="accent2">
                    <a:lumMod val="50000"/>
                  </a:schemeClr>
                </a:solidFill>
              </a:rPr>
              <a:t>Lonchocarpus</a:t>
            </a:r>
            <a:r>
              <a:rPr dirty="0" i="1" lang="en-US">
                <a:solidFill>
                  <a:schemeClr val="accent2">
                    <a:lumMod val="50000"/>
                  </a:schemeClr>
                </a:solidFill>
              </a:rPr>
              <a:t> </a:t>
            </a:r>
            <a:r>
              <a:rPr dirty="0" i="1" lang="en-US" err="1">
                <a:solidFill>
                  <a:schemeClr val="accent2">
                    <a:lumMod val="50000"/>
                  </a:schemeClr>
                </a:solidFill>
              </a:rPr>
              <a:t>utilis</a:t>
            </a:r>
            <a:r>
              <a:rPr dirty="0" lang="en-US">
                <a:solidFill>
                  <a:schemeClr val="accent2">
                    <a:lumMod val="50000"/>
                  </a:schemeClr>
                </a:solidFill>
              </a:rPr>
              <a:t>, </a:t>
            </a:r>
            <a:r>
              <a:rPr dirty="0" i="1" lang="en-US">
                <a:solidFill>
                  <a:schemeClr val="accent2">
                    <a:lumMod val="50000"/>
                  </a:schemeClr>
                </a:solidFill>
              </a:rPr>
              <a:t>L. </a:t>
            </a:r>
            <a:r>
              <a:rPr dirty="0" i="1" lang="en-US" err="1">
                <a:solidFill>
                  <a:schemeClr val="accent2">
                    <a:lumMod val="50000"/>
                  </a:schemeClr>
                </a:solidFill>
              </a:rPr>
              <a:t>urucu</a:t>
            </a:r>
            <a:r>
              <a:rPr dirty="0" lang="en-US">
                <a:solidFill>
                  <a:schemeClr val="accent2">
                    <a:lumMod val="50000"/>
                  </a:schemeClr>
                </a:solidFill>
              </a:rPr>
              <a:t>; family Leguminoseae</a:t>
            </a:r>
            <a:endParaRPr dirty="0" lang="en-US">
              <a:solidFill>
                <a:schemeClr val="accent2">
                  <a:lumMod val="50000"/>
                </a:schemeClr>
              </a:solidFill>
            </a:endParaRPr>
          </a:p>
          <a:p>
            <a:pPr>
              <a:buFont typeface="Wingdings" panose="05000000000000000000" charset="0"/>
              <a:buChar char="Ø"/>
            </a:pPr>
            <a:r>
              <a:rPr dirty="0" i="1" lang="en-US">
                <a:solidFill>
                  <a:schemeClr val="accent2">
                    <a:lumMod val="50000"/>
                  </a:schemeClr>
                </a:solidFill>
              </a:rPr>
              <a:t>Derris </a:t>
            </a:r>
            <a:r>
              <a:rPr dirty="0" i="1" lang="en-US" err="1">
                <a:solidFill>
                  <a:schemeClr val="accent2">
                    <a:lumMod val="50000"/>
                  </a:schemeClr>
                </a:solidFill>
              </a:rPr>
              <a:t>spp</a:t>
            </a:r>
            <a:r>
              <a:rPr dirty="0" lang="en-US">
                <a:solidFill>
                  <a:schemeClr val="accent2">
                    <a:lumMod val="50000"/>
                  </a:schemeClr>
                </a:solidFill>
              </a:rPr>
              <a:t> and </a:t>
            </a:r>
            <a:r>
              <a:rPr dirty="0" i="1" lang="en-US" err="1">
                <a:solidFill>
                  <a:schemeClr val="accent2">
                    <a:lumMod val="50000"/>
                  </a:schemeClr>
                </a:solidFill>
              </a:rPr>
              <a:t>Lonchocarpus</a:t>
            </a:r>
            <a:r>
              <a:rPr dirty="0" lang="en-US">
                <a:solidFill>
                  <a:schemeClr val="accent2">
                    <a:lumMod val="50000"/>
                  </a:schemeClr>
                </a:solidFill>
              </a:rPr>
              <a:t> </a:t>
            </a:r>
            <a:r>
              <a:rPr dirty="0" lang="en-US" err="1">
                <a:solidFill>
                  <a:schemeClr val="accent2">
                    <a:lumMod val="50000"/>
                  </a:schemeClr>
                </a:solidFill>
              </a:rPr>
              <a:t>spp</a:t>
            </a:r>
            <a:r>
              <a:rPr dirty="0" lang="en-US">
                <a:solidFill>
                  <a:schemeClr val="accent2">
                    <a:lumMod val="50000"/>
                  </a:schemeClr>
                </a:solidFill>
              </a:rPr>
              <a:t> contains about 3-10% rotenone (flavone derivatives), a </a:t>
            </a:r>
            <a:r>
              <a:rPr dirty="0" lang="en-US" err="1">
                <a:solidFill>
                  <a:schemeClr val="accent2">
                    <a:lumMod val="50000"/>
                  </a:schemeClr>
                </a:solidFill>
              </a:rPr>
              <a:t>colourless</a:t>
            </a:r>
            <a:r>
              <a:rPr dirty="0" lang="en-US">
                <a:solidFill>
                  <a:schemeClr val="accent2">
                    <a:lumMod val="50000"/>
                  </a:schemeClr>
                </a:solidFill>
              </a:rPr>
              <a:t> crystalline substance which is insoluble in water but soluble in organic solvents.</a:t>
            </a:r>
            <a:endParaRPr dirty="0" lang="en-US">
              <a:solidFill>
                <a:schemeClr val="accent2">
                  <a:lumMod val="50000"/>
                </a:schemeClr>
              </a:solidFill>
            </a:endParaRPr>
          </a:p>
          <a:p>
            <a:pPr>
              <a:buFont typeface="Wingdings" panose="05000000000000000000" charset="0"/>
              <a:buChar char="Ø"/>
            </a:pPr>
            <a:r>
              <a:rPr dirty="0" lang="en-US">
                <a:solidFill>
                  <a:schemeClr val="accent2">
                    <a:lumMod val="50000"/>
                  </a:schemeClr>
                </a:solidFill>
              </a:rPr>
              <a:t> </a:t>
            </a:r>
            <a:r>
              <a:rPr dirty="0" i="1" lang="en-US" err="1">
                <a:solidFill>
                  <a:schemeClr val="accent2">
                    <a:lumMod val="50000"/>
                  </a:schemeClr>
                </a:solidFill>
              </a:rPr>
              <a:t>Nicotiana</a:t>
            </a:r>
            <a:r>
              <a:rPr dirty="0" i="1" lang="en-US">
                <a:solidFill>
                  <a:schemeClr val="accent2">
                    <a:lumMod val="50000"/>
                  </a:schemeClr>
                </a:solidFill>
              </a:rPr>
              <a:t> </a:t>
            </a:r>
            <a:r>
              <a:rPr dirty="0" i="1" lang="en-US" err="1">
                <a:solidFill>
                  <a:schemeClr val="accent2">
                    <a:lumMod val="50000"/>
                  </a:schemeClr>
                </a:solidFill>
              </a:rPr>
              <a:t>tabaccum</a:t>
            </a:r>
            <a:r>
              <a:rPr dirty="0" lang="en-US">
                <a:solidFill>
                  <a:schemeClr val="accent2">
                    <a:lumMod val="50000"/>
                  </a:schemeClr>
                </a:solidFill>
              </a:rPr>
              <a:t> and other species of </a:t>
            </a:r>
            <a:r>
              <a:rPr dirty="0" i="1" lang="en-US" err="1">
                <a:solidFill>
                  <a:schemeClr val="accent2">
                    <a:lumMod val="50000"/>
                  </a:schemeClr>
                </a:solidFill>
              </a:rPr>
              <a:t>Nicotiana</a:t>
            </a:r>
            <a:r>
              <a:rPr dirty="0" lang="en-US">
                <a:solidFill>
                  <a:schemeClr val="accent2">
                    <a:lumMod val="50000"/>
                  </a:schemeClr>
                </a:solidFill>
              </a:rPr>
              <a:t> are sources of insecticides of plant origin. (Nicotine, </a:t>
            </a:r>
            <a:r>
              <a:rPr dirty="0" lang="en-US" err="1">
                <a:solidFill>
                  <a:schemeClr val="accent2">
                    <a:lumMod val="50000"/>
                  </a:schemeClr>
                </a:solidFill>
              </a:rPr>
              <a:t>Nornicotine</a:t>
            </a:r>
            <a:r>
              <a:rPr dirty="0" lang="en-US">
                <a:solidFill>
                  <a:schemeClr val="accent2">
                    <a:lumMod val="50000"/>
                  </a:schemeClr>
                </a:solidFill>
              </a:rPr>
              <a:t>, </a:t>
            </a:r>
            <a:r>
              <a:rPr dirty="0" lang="en-US" err="1">
                <a:solidFill>
                  <a:schemeClr val="accent2">
                    <a:lumMod val="50000"/>
                  </a:schemeClr>
                </a:solidFill>
              </a:rPr>
              <a:t>anabasine</a:t>
            </a:r>
            <a:r>
              <a:rPr dirty="0" lang="en-US">
                <a:solidFill>
                  <a:schemeClr val="accent2">
                    <a:lumMod val="50000"/>
                  </a:schemeClr>
                </a:solidFill>
              </a:rPr>
              <a:t> all exhibit insecticidal properties).</a:t>
            </a:r>
            <a:endParaRPr dirty="0" lang="en-US">
              <a:solidFill>
                <a:schemeClr val="accent2">
                  <a:lumMod val="50000"/>
                </a:schemeClr>
              </a:solidFill>
            </a:endParaRPr>
          </a:p>
          <a:p>
            <a:pPr>
              <a:buNone/>
            </a:pPr>
            <a:endParaRPr dirty="0" lang="en-US">
              <a:solidFill>
                <a:schemeClr val="accent2">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p:grpSpPr>
      <p:sp>
        <p:nvSpPr>
          <p:cNvPr id="1048630" name="Title 1"/>
          <p:cNvSpPr>
            <a:spLocks noGrp="1"/>
          </p:cNvSpPr>
          <p:nvPr>
            <p:ph type="title"/>
          </p:nvPr>
        </p:nvSpPr>
        <p:spPr>
          <a:xfrm>
            <a:off x="609600" y="521970"/>
            <a:ext cx="10972800" cy="417195"/>
          </a:xfrm>
        </p:spPr>
        <p:txBody>
          <a:bodyPr/>
          <a:p>
            <a:pPr algn="ctr"/>
            <a:r>
              <a:rPr b="1" dirty="0" sz="4000" lang="en-US">
                <a:solidFill>
                  <a:schemeClr val="accent2">
                    <a:lumMod val="50000"/>
                  </a:schemeClr>
                </a:solidFill>
                <a:sym typeface="+mn-ea"/>
              </a:rPr>
              <a:t>Other Botanical Sources of Pesticides </a:t>
            </a:r>
            <a:br>
              <a:rPr b="1" dirty="0" sz="4000" lang="en-US">
                <a:solidFill>
                  <a:schemeClr val="accent2">
                    <a:lumMod val="50000"/>
                  </a:schemeClr>
                </a:solidFill>
                <a:sym typeface="+mn-ea"/>
              </a:rPr>
            </a:br>
            <a:endParaRPr sz="4000" lang="en-US"/>
          </a:p>
        </p:txBody>
      </p:sp>
      <p:sp>
        <p:nvSpPr>
          <p:cNvPr id="1048631" name="Content Placeholder 2"/>
          <p:cNvSpPr>
            <a:spLocks noGrp="1"/>
          </p:cNvSpPr>
          <p:nvPr>
            <p:ph idx="1"/>
          </p:nvPr>
        </p:nvSpPr>
        <p:spPr/>
        <p:txBody>
          <a:bodyPr/>
          <a:p>
            <a:pPr>
              <a:buFont typeface="Wingdings" panose="05000000000000000000" charset="0"/>
              <a:buChar char="Ø"/>
            </a:pPr>
            <a:r>
              <a:rPr dirty="0" i="1" lang="en-US">
                <a:solidFill>
                  <a:schemeClr val="accent2">
                    <a:lumMod val="50000"/>
                  </a:schemeClr>
                </a:solidFill>
                <a:sym typeface="+mn-ea"/>
              </a:rPr>
              <a:t>Artemisia </a:t>
            </a:r>
            <a:r>
              <a:rPr dirty="0" i="1" lang="en-US" err="1">
                <a:solidFill>
                  <a:schemeClr val="accent2">
                    <a:lumMod val="50000"/>
                  </a:schemeClr>
                </a:solidFill>
                <a:sym typeface="+mn-ea"/>
              </a:rPr>
              <a:t>argyi</a:t>
            </a:r>
            <a:r>
              <a:rPr dirty="0" lang="en-US">
                <a:solidFill>
                  <a:schemeClr val="accent2">
                    <a:lumMod val="50000"/>
                  </a:schemeClr>
                </a:solidFill>
                <a:sym typeface="+mn-ea"/>
              </a:rPr>
              <a:t> was investigated for its ability to kill the grain insect; </a:t>
            </a:r>
            <a:r>
              <a:rPr dirty="0" i="1" lang="en-US" err="1">
                <a:solidFill>
                  <a:schemeClr val="accent2">
                    <a:lumMod val="50000"/>
                  </a:schemeClr>
                </a:solidFill>
                <a:sym typeface="+mn-ea"/>
              </a:rPr>
              <a:t>Lasioderma</a:t>
            </a:r>
            <a:r>
              <a:rPr dirty="0" i="1" lang="en-US">
                <a:solidFill>
                  <a:schemeClr val="accent2">
                    <a:lumMod val="50000"/>
                  </a:schemeClr>
                </a:solidFill>
                <a:sym typeface="+mn-ea"/>
              </a:rPr>
              <a:t> </a:t>
            </a:r>
            <a:r>
              <a:rPr dirty="0" i="1" lang="en-US" err="1">
                <a:solidFill>
                  <a:schemeClr val="accent2">
                    <a:lumMod val="50000"/>
                  </a:schemeClr>
                </a:solidFill>
                <a:sym typeface="+mn-ea"/>
              </a:rPr>
              <a:t>serricorne</a:t>
            </a:r>
            <a:r>
              <a:rPr dirty="0" lang="en-US">
                <a:solidFill>
                  <a:schemeClr val="accent2">
                    <a:lumMod val="50000"/>
                  </a:schemeClr>
                </a:solidFill>
                <a:sym typeface="+mn-ea"/>
              </a:rPr>
              <a:t> (cigarette beetle) responsible for destroying insect pests of stored cereals, tobacco, oil seeds, dried fruits. </a:t>
            </a:r>
            <a:endParaRPr dirty="0" lang="en-US">
              <a:solidFill>
                <a:schemeClr val="accent2">
                  <a:lumMod val="50000"/>
                </a:schemeClr>
              </a:solidFill>
              <a:sym typeface="+mn-ea"/>
            </a:endParaRPr>
          </a:p>
          <a:p>
            <a:pPr>
              <a:buFont typeface="Wingdings" panose="05000000000000000000" charset="0"/>
              <a:buChar char="Ø"/>
            </a:pPr>
            <a:r>
              <a:rPr dirty="0" lang="en-US">
                <a:solidFill>
                  <a:schemeClr val="accent2">
                    <a:lumMod val="50000"/>
                  </a:schemeClr>
                </a:solidFill>
                <a:sym typeface="+mn-ea"/>
              </a:rPr>
              <a:t>The essential oils present in the plant proved effective against the pest insects. The oil contained eucalyptol, B-</a:t>
            </a:r>
            <a:r>
              <a:rPr dirty="0" lang="en-US" err="1">
                <a:solidFill>
                  <a:schemeClr val="accent2">
                    <a:lumMod val="50000"/>
                  </a:schemeClr>
                </a:solidFill>
                <a:sym typeface="+mn-ea"/>
              </a:rPr>
              <a:t>pinene</a:t>
            </a:r>
            <a:r>
              <a:rPr dirty="0" lang="en-US">
                <a:solidFill>
                  <a:schemeClr val="accent2">
                    <a:lumMod val="50000"/>
                  </a:schemeClr>
                </a:solidFill>
                <a:sym typeface="+mn-ea"/>
              </a:rPr>
              <a:t>, B-</a:t>
            </a:r>
            <a:r>
              <a:rPr dirty="0" lang="en-US" err="1">
                <a:solidFill>
                  <a:schemeClr val="accent2">
                    <a:lumMod val="50000"/>
                  </a:schemeClr>
                </a:solidFill>
                <a:sym typeface="+mn-ea"/>
              </a:rPr>
              <a:t>caryophyllene</a:t>
            </a:r>
            <a:r>
              <a:rPr dirty="0" lang="en-US">
                <a:solidFill>
                  <a:schemeClr val="accent2">
                    <a:lumMod val="50000"/>
                  </a:schemeClr>
                </a:solidFill>
                <a:sym typeface="+mn-ea"/>
              </a:rPr>
              <a:t>, camphor, </a:t>
            </a:r>
            <a:r>
              <a:rPr dirty="0" lang="en-US" err="1">
                <a:solidFill>
                  <a:schemeClr val="accent2">
                    <a:lumMod val="50000"/>
                  </a:schemeClr>
                </a:solidFill>
                <a:sym typeface="+mn-ea"/>
              </a:rPr>
              <a:t>thujone</a:t>
            </a:r>
            <a:r>
              <a:rPr dirty="0" lang="en-US">
                <a:solidFill>
                  <a:schemeClr val="accent2">
                    <a:lumMod val="50000"/>
                  </a:schemeClr>
                </a:solidFill>
                <a:sym typeface="+mn-ea"/>
              </a:rPr>
              <a:t> and other compounds.</a:t>
            </a:r>
            <a:endParaRPr dirty="0" lang="en-US">
              <a:solidFill>
                <a:schemeClr val="accent2">
                  <a:lumMod val="50000"/>
                </a:schemeClr>
              </a:solidFill>
            </a:endParaRPr>
          </a:p>
          <a:p>
            <a:pPr>
              <a:buFont typeface="Wingdings" panose="05000000000000000000" charset="0"/>
              <a:buChar char="Ø"/>
            </a:pPr>
            <a:endParaRPr dirty="0" lang="en-US">
              <a:solidFill>
                <a:schemeClr val="accent2">
                  <a:lumMod val="50000"/>
                </a:schemeClr>
              </a:solidFill>
            </a:endParaRPr>
          </a:p>
          <a:p>
            <a:pPr>
              <a:buFont typeface="Wingdings" panose="05000000000000000000" charset="0"/>
              <a:buChar char="Ø"/>
            </a:pPr>
            <a:endParaRPr dirty="0" lang="en-US">
              <a:solidFill>
                <a:schemeClr val="accent2">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2" name="Title 1"/>
          <p:cNvSpPr>
            <a:spLocks noGrp="1"/>
          </p:cNvSpPr>
          <p:nvPr>
            <p:ph type="title"/>
          </p:nvPr>
        </p:nvSpPr>
        <p:spPr>
          <a:xfrm>
            <a:off x="609600" y="190500"/>
            <a:ext cx="10972800" cy="983615"/>
          </a:xfrm>
        </p:spPr>
        <p:txBody>
          <a:bodyPr/>
          <a:p>
            <a:pPr algn="ctr"/>
            <a:r>
              <a:rPr b="1" dirty="0" sz="4000" lang="en-US" err="1">
                <a:solidFill>
                  <a:schemeClr val="accent2">
                    <a:lumMod val="50000"/>
                  </a:schemeClr>
                </a:solidFill>
              </a:rPr>
              <a:t>Larvicides</a:t>
            </a:r>
            <a:r>
              <a:rPr b="1" dirty="0" sz="4000" lang="en-US">
                <a:solidFill>
                  <a:schemeClr val="accent2">
                    <a:lumMod val="50000"/>
                  </a:schemeClr>
                </a:solidFill>
              </a:rPr>
              <a:t> (Plants with </a:t>
            </a:r>
            <a:r>
              <a:rPr b="1" dirty="0" sz="4000" lang="en-US" err="1">
                <a:solidFill>
                  <a:schemeClr val="accent2">
                    <a:lumMod val="50000"/>
                  </a:schemeClr>
                </a:solidFill>
              </a:rPr>
              <a:t>Larvicidal</a:t>
            </a:r>
            <a:r>
              <a:rPr b="1" dirty="0" sz="4000" lang="en-US">
                <a:solidFill>
                  <a:schemeClr val="accent2">
                    <a:lumMod val="50000"/>
                  </a:schemeClr>
                </a:solidFill>
              </a:rPr>
              <a:t> Activities) </a:t>
            </a:r>
            <a:br>
              <a:rPr b="1" dirty="0" sz="4000" lang="en-US">
                <a:solidFill>
                  <a:schemeClr val="accent2">
                    <a:lumMod val="50000"/>
                  </a:schemeClr>
                </a:solidFill>
              </a:rPr>
            </a:br>
            <a:endParaRPr b="1" dirty="0" sz="4000" lang="en-US">
              <a:solidFill>
                <a:schemeClr val="accent2">
                  <a:lumMod val="50000"/>
                </a:schemeClr>
              </a:solidFill>
            </a:endParaRPr>
          </a:p>
        </p:txBody>
      </p:sp>
      <p:sp>
        <p:nvSpPr>
          <p:cNvPr id="1048633" name="Content Placeholder 2"/>
          <p:cNvSpPr>
            <a:spLocks noGrp="1"/>
          </p:cNvSpPr>
          <p:nvPr>
            <p:ph idx="1"/>
          </p:nvPr>
        </p:nvSpPr>
        <p:spPr>
          <a:xfrm>
            <a:off x="609600" y="1490980"/>
            <a:ext cx="10972800" cy="4636770"/>
          </a:xfrm>
        </p:spPr>
        <p:txBody>
          <a:bodyPr/>
          <a:p>
            <a:pPr>
              <a:buFont typeface="Wingdings" panose="05000000000000000000" charset="0"/>
              <a:buChar char="Ø"/>
            </a:pPr>
            <a:r>
              <a:rPr dirty="0" sz="4000" lang="en-US" err="1">
                <a:solidFill>
                  <a:schemeClr val="accent2">
                    <a:lumMod val="50000"/>
                  </a:schemeClr>
                </a:solidFill>
              </a:rPr>
              <a:t>Larvicides</a:t>
            </a:r>
            <a:r>
              <a:rPr dirty="0" sz="4000" lang="en-US">
                <a:solidFill>
                  <a:schemeClr val="accent2">
                    <a:lumMod val="50000"/>
                  </a:schemeClr>
                </a:solidFill>
              </a:rPr>
              <a:t> are insecticides which eliminate pests before they develop into Adult stage that is, they destroy the larva stage. </a:t>
            </a:r>
            <a:endParaRPr dirty="0" sz="4000" lang="en-US">
              <a:solidFill>
                <a:schemeClr val="accent2">
                  <a:lumMod val="50000"/>
                </a:schemeClr>
              </a:solidFill>
            </a:endParaRPr>
          </a:p>
          <a:p>
            <a:pPr>
              <a:buFont typeface="Wingdings" panose="05000000000000000000" charset="0"/>
              <a:buChar char="Ø"/>
            </a:pPr>
            <a:r>
              <a:rPr dirty="0" sz="4000" lang="en-US">
                <a:solidFill>
                  <a:schemeClr val="accent2">
                    <a:lumMod val="50000"/>
                  </a:schemeClr>
                </a:solidFill>
              </a:rPr>
              <a:t>This is used in the elimination of the larva of the  </a:t>
            </a:r>
            <a:r>
              <a:rPr dirty="0" sz="4000" i="1" lang="en-US">
                <a:solidFill>
                  <a:schemeClr val="accent2">
                    <a:lumMod val="50000"/>
                  </a:schemeClr>
                </a:solidFill>
              </a:rPr>
              <a:t>Anopheles </a:t>
            </a:r>
            <a:r>
              <a:rPr dirty="0" sz="4000" lang="en-US" err="1">
                <a:solidFill>
                  <a:schemeClr val="accent2">
                    <a:lumMod val="50000"/>
                  </a:schemeClr>
                </a:solidFill>
              </a:rPr>
              <a:t>spp</a:t>
            </a:r>
            <a:r>
              <a:rPr dirty="0" sz="4000" lang="en-US">
                <a:solidFill>
                  <a:schemeClr val="accent2">
                    <a:lumMod val="50000"/>
                  </a:schemeClr>
                </a:solidFill>
              </a:rPr>
              <a:t>, </a:t>
            </a:r>
            <a:r>
              <a:rPr dirty="0" sz="4000" i="1" lang="en-US" err="1">
                <a:solidFill>
                  <a:schemeClr val="accent2">
                    <a:lumMod val="50000"/>
                  </a:schemeClr>
                </a:solidFill>
              </a:rPr>
              <a:t>Culex</a:t>
            </a:r>
            <a:r>
              <a:rPr dirty="0" sz="4000" i="1" lang="en-US">
                <a:solidFill>
                  <a:schemeClr val="accent2">
                    <a:lumMod val="50000"/>
                  </a:schemeClr>
                </a:solidFill>
              </a:rPr>
              <a:t> </a:t>
            </a:r>
            <a:r>
              <a:rPr dirty="0" sz="4000" i="1" lang="en-US" err="1">
                <a:solidFill>
                  <a:schemeClr val="accent2">
                    <a:lumMod val="50000"/>
                  </a:schemeClr>
                </a:solidFill>
              </a:rPr>
              <a:t>pipens</a:t>
            </a:r>
            <a:r>
              <a:rPr dirty="0" sz="4000" lang="en-US">
                <a:solidFill>
                  <a:schemeClr val="accent2">
                    <a:lumMod val="50000"/>
                  </a:schemeClr>
                </a:solidFill>
              </a:rPr>
              <a:t>.</a:t>
            </a:r>
            <a:endParaRPr dirty="0" sz="4000" lang="en-US">
              <a:solidFill>
                <a:schemeClr val="accent2">
                  <a:lumMod val="50000"/>
                </a:schemeClr>
              </a:solidFill>
            </a:endParaRPr>
          </a:p>
          <a:p>
            <a:pPr>
              <a:buNone/>
            </a:pPr>
            <a:endParaRPr dirty="0" sz="4000" lang="en-US">
              <a:solidFill>
                <a:schemeClr val="accent2">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4" name="Title 1"/>
          <p:cNvSpPr>
            <a:spLocks noGrp="1"/>
          </p:cNvSpPr>
          <p:nvPr>
            <p:ph type="title"/>
          </p:nvPr>
        </p:nvSpPr>
        <p:spPr>
          <a:xfrm>
            <a:off x="609600" y="824230"/>
            <a:ext cx="10972800" cy="532130"/>
          </a:xfrm>
        </p:spPr>
        <p:txBody>
          <a:bodyPr/>
          <a:p>
            <a:pPr algn="ctr"/>
            <a:r>
              <a:rPr b="1" dirty="0" sz="4000" lang="en-US">
                <a:solidFill>
                  <a:schemeClr val="accent2">
                    <a:lumMod val="50000"/>
                  </a:schemeClr>
                </a:solidFill>
              </a:rPr>
              <a:t>Examples of </a:t>
            </a:r>
            <a:r>
              <a:rPr b="1" dirty="0" sz="4000" lang="en-US" err="1">
                <a:solidFill>
                  <a:schemeClr val="accent2">
                    <a:lumMod val="50000"/>
                  </a:schemeClr>
                </a:solidFill>
              </a:rPr>
              <a:t>Larvicides</a:t>
            </a:r>
            <a:r>
              <a:rPr b="1" dirty="0" sz="4000" lang="en-US">
                <a:solidFill>
                  <a:schemeClr val="accent2">
                    <a:lumMod val="50000"/>
                  </a:schemeClr>
                </a:solidFill>
              </a:rPr>
              <a:t> from the Nigerian Flora </a:t>
            </a:r>
            <a:br>
              <a:rPr b="1" dirty="0" sz="4000" lang="en-US">
                <a:solidFill>
                  <a:schemeClr val="accent2">
                    <a:lumMod val="50000"/>
                  </a:schemeClr>
                </a:solidFill>
              </a:rPr>
            </a:br>
            <a:endParaRPr b="1" dirty="0" sz="4000" lang="en-US">
              <a:solidFill>
                <a:schemeClr val="accent2">
                  <a:lumMod val="50000"/>
                </a:schemeClr>
              </a:solidFill>
            </a:endParaRPr>
          </a:p>
        </p:txBody>
      </p:sp>
      <p:sp>
        <p:nvSpPr>
          <p:cNvPr id="1048635" name="Content Placeholder 2"/>
          <p:cNvSpPr>
            <a:spLocks noGrp="1"/>
          </p:cNvSpPr>
          <p:nvPr>
            <p:ph idx="1"/>
          </p:nvPr>
        </p:nvSpPr>
        <p:spPr>
          <a:xfrm>
            <a:off x="609600" y="1732915"/>
            <a:ext cx="10972800" cy="4394835"/>
          </a:xfrm>
        </p:spPr>
        <p:txBody>
          <a:bodyPr>
            <a:normAutofit lnSpcReduction="10000"/>
          </a:bodyPr>
          <a:p>
            <a:pPr>
              <a:buFont typeface="Wingdings" panose="05000000000000000000" charset="0"/>
              <a:buChar char="Ø"/>
            </a:pPr>
            <a:r>
              <a:rPr dirty="0" sz="4000" i="1" lang="en-US" err="1">
                <a:solidFill>
                  <a:schemeClr val="accent2">
                    <a:lumMod val="50000"/>
                  </a:schemeClr>
                </a:solidFill>
              </a:rPr>
              <a:t>Azadirachta</a:t>
            </a:r>
            <a:r>
              <a:rPr dirty="0" sz="4000" i="1" lang="en-US">
                <a:solidFill>
                  <a:schemeClr val="accent2">
                    <a:lumMod val="50000"/>
                  </a:schemeClr>
                </a:solidFill>
              </a:rPr>
              <a:t> </a:t>
            </a:r>
            <a:r>
              <a:rPr dirty="0" sz="4000" i="1" lang="en-US" err="1">
                <a:solidFill>
                  <a:schemeClr val="accent2">
                    <a:lumMod val="50000"/>
                  </a:schemeClr>
                </a:solidFill>
              </a:rPr>
              <a:t>indica</a:t>
            </a:r>
            <a:r>
              <a:rPr dirty="0" sz="4000" lang="en-US">
                <a:solidFill>
                  <a:schemeClr val="accent2">
                    <a:lumMod val="50000"/>
                  </a:schemeClr>
                </a:solidFill>
              </a:rPr>
              <a:t> (</a:t>
            </a:r>
            <a:r>
              <a:rPr dirty="0" sz="4000" lang="en-US" err="1">
                <a:solidFill>
                  <a:schemeClr val="accent2">
                    <a:lumMod val="50000"/>
                  </a:schemeClr>
                </a:solidFill>
              </a:rPr>
              <a:t>Neem</a:t>
            </a:r>
            <a:r>
              <a:rPr dirty="0" sz="4000" lang="en-US">
                <a:solidFill>
                  <a:schemeClr val="accent2">
                    <a:lumMod val="50000"/>
                  </a:schemeClr>
                </a:solidFill>
              </a:rPr>
              <a:t>), </a:t>
            </a:r>
            <a:r>
              <a:rPr dirty="0" sz="4000" i="1" lang="en-US">
                <a:solidFill>
                  <a:schemeClr val="accent2">
                    <a:lumMod val="50000"/>
                  </a:schemeClr>
                </a:solidFill>
              </a:rPr>
              <a:t>Citrus </a:t>
            </a:r>
            <a:r>
              <a:rPr dirty="0" sz="4000" lang="en-US" err="1">
                <a:solidFill>
                  <a:schemeClr val="accent2">
                    <a:lumMod val="50000"/>
                  </a:schemeClr>
                </a:solidFill>
              </a:rPr>
              <a:t>spp</a:t>
            </a:r>
            <a:r>
              <a:rPr dirty="0" sz="4000" lang="en-US">
                <a:solidFill>
                  <a:schemeClr val="accent2">
                    <a:lumMod val="50000"/>
                  </a:schemeClr>
                </a:solidFill>
              </a:rPr>
              <a:t>, </a:t>
            </a:r>
            <a:r>
              <a:rPr dirty="0" sz="4000" i="1" lang="en-US" err="1">
                <a:solidFill>
                  <a:schemeClr val="accent2">
                    <a:lumMod val="50000"/>
                  </a:schemeClr>
                </a:solidFill>
              </a:rPr>
              <a:t>Mangifera</a:t>
            </a:r>
            <a:r>
              <a:rPr dirty="0" sz="4000" i="1" lang="en-US">
                <a:solidFill>
                  <a:schemeClr val="accent2">
                    <a:lumMod val="50000"/>
                  </a:schemeClr>
                </a:solidFill>
              </a:rPr>
              <a:t> </a:t>
            </a:r>
            <a:r>
              <a:rPr dirty="0" sz="4000" i="1" lang="en-US" err="1">
                <a:solidFill>
                  <a:schemeClr val="accent2">
                    <a:lumMod val="50000"/>
                  </a:schemeClr>
                </a:solidFill>
              </a:rPr>
              <a:t>indica</a:t>
            </a:r>
            <a:r>
              <a:rPr dirty="0" sz="4000" i="1" lang="en-US">
                <a:solidFill>
                  <a:schemeClr val="accent2">
                    <a:lumMod val="50000"/>
                  </a:schemeClr>
                </a:solidFill>
              </a:rPr>
              <a:t>, </a:t>
            </a:r>
            <a:r>
              <a:rPr dirty="0" sz="4000" i="1" lang="en-US" err="1">
                <a:solidFill>
                  <a:schemeClr val="accent2">
                    <a:lumMod val="50000"/>
                  </a:schemeClr>
                </a:solidFill>
              </a:rPr>
              <a:t>Cocos</a:t>
            </a:r>
            <a:r>
              <a:rPr dirty="0" sz="4000" i="1" lang="en-US">
                <a:solidFill>
                  <a:schemeClr val="accent2">
                    <a:lumMod val="50000"/>
                  </a:schemeClr>
                </a:solidFill>
              </a:rPr>
              <a:t> </a:t>
            </a:r>
            <a:r>
              <a:rPr dirty="0" sz="4000" i="1" lang="en-US" err="1">
                <a:solidFill>
                  <a:schemeClr val="accent2">
                    <a:lumMod val="50000"/>
                  </a:schemeClr>
                </a:solidFill>
              </a:rPr>
              <a:t>nucifera</a:t>
            </a:r>
            <a:r>
              <a:rPr dirty="0" sz="4000" lang="en-US">
                <a:solidFill>
                  <a:schemeClr val="accent2">
                    <a:lumMod val="50000"/>
                  </a:schemeClr>
                </a:solidFill>
              </a:rPr>
              <a:t>, </a:t>
            </a:r>
            <a:r>
              <a:rPr dirty="0" sz="4000" i="1" lang="en-US" err="1">
                <a:solidFill>
                  <a:schemeClr val="accent2">
                    <a:lumMod val="50000"/>
                  </a:schemeClr>
                </a:solidFill>
              </a:rPr>
              <a:t>Anacardium</a:t>
            </a:r>
            <a:r>
              <a:rPr dirty="0" sz="4000" i="1" lang="en-US">
                <a:solidFill>
                  <a:schemeClr val="accent2">
                    <a:lumMod val="50000"/>
                  </a:schemeClr>
                </a:solidFill>
              </a:rPr>
              <a:t> </a:t>
            </a:r>
            <a:r>
              <a:rPr dirty="0" sz="4000" i="1" lang="en-US" err="1">
                <a:solidFill>
                  <a:schemeClr val="accent2">
                    <a:lumMod val="50000"/>
                  </a:schemeClr>
                </a:solidFill>
              </a:rPr>
              <a:t>occidentale</a:t>
            </a:r>
            <a:r>
              <a:rPr dirty="0" sz="4000" i="1" lang="en-US">
                <a:solidFill>
                  <a:schemeClr val="accent2">
                    <a:lumMod val="50000"/>
                  </a:schemeClr>
                </a:solidFill>
              </a:rPr>
              <a:t>, </a:t>
            </a:r>
            <a:r>
              <a:rPr dirty="0" sz="4000" i="1" lang="en-US" err="1">
                <a:solidFill>
                  <a:schemeClr val="accent2">
                    <a:lumMod val="50000"/>
                  </a:schemeClr>
                </a:solidFill>
              </a:rPr>
              <a:t>Ricinus</a:t>
            </a:r>
            <a:r>
              <a:rPr dirty="0" sz="4000" i="1" lang="en-US">
                <a:solidFill>
                  <a:schemeClr val="accent2">
                    <a:lumMod val="50000"/>
                  </a:schemeClr>
                </a:solidFill>
              </a:rPr>
              <a:t> </a:t>
            </a:r>
            <a:r>
              <a:rPr dirty="0" sz="4000" i="1" lang="en-US" err="1">
                <a:solidFill>
                  <a:schemeClr val="accent2">
                    <a:lumMod val="50000"/>
                  </a:schemeClr>
                </a:solidFill>
              </a:rPr>
              <a:t>communis</a:t>
            </a:r>
            <a:endParaRPr dirty="0" sz="4000" lang="en-US">
              <a:solidFill>
                <a:schemeClr val="accent2">
                  <a:lumMod val="50000"/>
                </a:schemeClr>
              </a:solidFill>
            </a:endParaRPr>
          </a:p>
          <a:p>
            <a:pPr>
              <a:buFont typeface="Wingdings" panose="05000000000000000000" charset="0"/>
              <a:buChar char="Ø"/>
            </a:pPr>
            <a:r>
              <a:rPr dirty="0" sz="4000" i="1" lang="en-US">
                <a:solidFill>
                  <a:schemeClr val="accent2">
                    <a:lumMod val="50000"/>
                  </a:schemeClr>
                </a:solidFill>
              </a:rPr>
              <a:t>Paullina </a:t>
            </a:r>
            <a:r>
              <a:rPr dirty="0" sz="4000" i="1" lang="en-US" err="1">
                <a:solidFill>
                  <a:schemeClr val="accent2">
                    <a:lumMod val="50000"/>
                  </a:schemeClr>
                </a:solidFill>
              </a:rPr>
              <a:t>pinnata</a:t>
            </a:r>
            <a:r>
              <a:rPr dirty="0" sz="4000" lang="en-US">
                <a:solidFill>
                  <a:schemeClr val="accent2">
                    <a:lumMod val="50000"/>
                  </a:schemeClr>
                </a:solidFill>
              </a:rPr>
              <a:t>, </a:t>
            </a:r>
            <a:r>
              <a:rPr dirty="0" sz="4000" i="1" lang="en-US" err="1">
                <a:solidFill>
                  <a:schemeClr val="accent2">
                    <a:lumMod val="50000"/>
                  </a:schemeClr>
                </a:solidFill>
              </a:rPr>
              <a:t>Buccholzia</a:t>
            </a:r>
            <a:r>
              <a:rPr dirty="0" sz="4000" i="1" lang="en-US">
                <a:solidFill>
                  <a:schemeClr val="accent2">
                    <a:lumMod val="50000"/>
                  </a:schemeClr>
                </a:solidFill>
              </a:rPr>
              <a:t> </a:t>
            </a:r>
            <a:r>
              <a:rPr dirty="0" sz="4000" i="1" lang="en-US" err="1">
                <a:solidFill>
                  <a:schemeClr val="accent2">
                    <a:lumMod val="50000"/>
                  </a:schemeClr>
                </a:solidFill>
              </a:rPr>
              <a:t>coriacea</a:t>
            </a:r>
            <a:r>
              <a:rPr dirty="0" sz="4000" lang="en-US">
                <a:solidFill>
                  <a:schemeClr val="accent2">
                    <a:lumMod val="50000"/>
                  </a:schemeClr>
                </a:solidFill>
              </a:rPr>
              <a:t> and </a:t>
            </a:r>
            <a:r>
              <a:rPr dirty="0" sz="4000" i="1" lang="en-US" err="1">
                <a:solidFill>
                  <a:schemeClr val="accent2">
                    <a:lumMod val="50000"/>
                  </a:schemeClr>
                </a:solidFill>
              </a:rPr>
              <a:t>Funtumia</a:t>
            </a:r>
            <a:r>
              <a:rPr dirty="0" sz="4000" i="1" lang="en-US">
                <a:solidFill>
                  <a:schemeClr val="accent2">
                    <a:lumMod val="50000"/>
                  </a:schemeClr>
                </a:solidFill>
              </a:rPr>
              <a:t> </a:t>
            </a:r>
            <a:r>
              <a:rPr dirty="0" sz="4000" i="1" lang="en-US" err="1">
                <a:solidFill>
                  <a:schemeClr val="accent2">
                    <a:lumMod val="50000"/>
                  </a:schemeClr>
                </a:solidFill>
              </a:rPr>
              <a:t>africana</a:t>
            </a:r>
            <a:r>
              <a:rPr dirty="0" sz="4000" lang="en-US">
                <a:solidFill>
                  <a:schemeClr val="accent2">
                    <a:lumMod val="50000"/>
                  </a:schemeClr>
                </a:solidFill>
              </a:rPr>
              <a:t> were all tested against the third and fourth instar larvae of </a:t>
            </a:r>
            <a:r>
              <a:rPr dirty="0" sz="4000" i="1" lang="en-US">
                <a:solidFill>
                  <a:schemeClr val="accent2">
                    <a:lumMod val="50000"/>
                  </a:schemeClr>
                </a:solidFill>
              </a:rPr>
              <a:t>Anopheles </a:t>
            </a:r>
            <a:r>
              <a:rPr dirty="0" sz="4000" i="1" lang="en-US" err="1">
                <a:solidFill>
                  <a:schemeClr val="accent2">
                    <a:lumMod val="50000"/>
                  </a:schemeClr>
                </a:solidFill>
              </a:rPr>
              <a:t>gambiae</a:t>
            </a:r>
            <a:r>
              <a:rPr dirty="0" sz="4000" lang="en-US">
                <a:solidFill>
                  <a:schemeClr val="accent2">
                    <a:lumMod val="50000"/>
                  </a:schemeClr>
                </a:solidFill>
              </a:rPr>
              <a:t> and </a:t>
            </a:r>
            <a:r>
              <a:rPr dirty="0" sz="4000" i="1" lang="en-US" err="1">
                <a:solidFill>
                  <a:schemeClr val="accent2">
                    <a:lumMod val="50000"/>
                  </a:schemeClr>
                </a:solidFill>
              </a:rPr>
              <a:t>Culex</a:t>
            </a:r>
            <a:r>
              <a:rPr dirty="0" sz="4000" i="1" lang="en-US">
                <a:solidFill>
                  <a:schemeClr val="accent2">
                    <a:lumMod val="50000"/>
                  </a:schemeClr>
                </a:solidFill>
              </a:rPr>
              <a:t> </a:t>
            </a:r>
            <a:r>
              <a:rPr dirty="0" sz="4000" i="1" lang="en-US" err="1">
                <a:solidFill>
                  <a:schemeClr val="accent2">
                    <a:lumMod val="50000"/>
                  </a:schemeClr>
                </a:solidFill>
              </a:rPr>
              <a:t>pipens</a:t>
            </a:r>
            <a:r>
              <a:rPr dirty="0" sz="4000" lang="en-US">
                <a:solidFill>
                  <a:schemeClr val="accent2">
                    <a:lumMod val="50000"/>
                  </a:schemeClr>
                </a:solidFill>
              </a:rPr>
              <a:t> respectively.</a:t>
            </a:r>
            <a:r>
              <a:rPr dirty="0" sz="4000" lang="en-US"/>
              <a:t> </a:t>
            </a:r>
            <a:endParaRPr dirty="0" sz="40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6" name="Title 1"/>
          <p:cNvSpPr>
            <a:spLocks noGrp="1"/>
          </p:cNvSpPr>
          <p:nvPr>
            <p:ph type="title"/>
          </p:nvPr>
        </p:nvSpPr>
        <p:spPr>
          <a:xfrm>
            <a:off x="609600" y="446405"/>
            <a:ext cx="10972800" cy="1050925"/>
          </a:xfrm>
        </p:spPr>
        <p:txBody>
          <a:bodyPr/>
          <a:p>
            <a:pPr algn="ctr"/>
            <a:r>
              <a:rPr b="1" dirty="0" sz="4000" lang="en-US">
                <a:solidFill>
                  <a:schemeClr val="accent2">
                    <a:lumMod val="50000"/>
                  </a:schemeClr>
                </a:solidFill>
              </a:rPr>
              <a:t>Herbicides</a:t>
            </a:r>
            <a:br>
              <a:rPr b="1" dirty="0" sz="4000" lang="en-US">
                <a:solidFill>
                  <a:schemeClr val="accent2">
                    <a:lumMod val="50000"/>
                  </a:schemeClr>
                </a:solidFill>
              </a:rPr>
            </a:br>
            <a:endParaRPr b="1" dirty="0" sz="4000" lang="en-US">
              <a:solidFill>
                <a:schemeClr val="accent2">
                  <a:lumMod val="50000"/>
                </a:schemeClr>
              </a:solidFill>
            </a:endParaRPr>
          </a:p>
        </p:txBody>
      </p:sp>
      <p:sp>
        <p:nvSpPr>
          <p:cNvPr id="1048637" name="Content Placeholder 2"/>
          <p:cNvSpPr>
            <a:spLocks noGrp="1"/>
          </p:cNvSpPr>
          <p:nvPr>
            <p:ph idx="1"/>
          </p:nvPr>
        </p:nvSpPr>
        <p:spPr>
          <a:xfrm>
            <a:off x="353695" y="1497330"/>
            <a:ext cx="11575415" cy="4630420"/>
          </a:xfrm>
        </p:spPr>
        <p:txBody>
          <a:bodyPr/>
          <a:p>
            <a:pPr>
              <a:buFont typeface="Wingdings" panose="05000000000000000000" charset="0"/>
              <a:buChar char="Ø"/>
            </a:pPr>
            <a:r>
              <a:rPr dirty="0" sz="3600" lang="en-US">
                <a:solidFill>
                  <a:schemeClr val="accent2">
                    <a:lumMod val="50000"/>
                  </a:schemeClr>
                </a:solidFill>
              </a:rPr>
              <a:t>Herbicides are compounds used to control weeds particularly those who compete with crops for edaphic resources (water, nutrients), space and sunlight.</a:t>
            </a:r>
            <a:endParaRPr dirty="0" sz="3600" lang="en-US">
              <a:solidFill>
                <a:schemeClr val="accent2">
                  <a:lumMod val="50000"/>
                </a:schemeClr>
              </a:solidFill>
            </a:endParaRPr>
          </a:p>
          <a:p>
            <a:pPr>
              <a:buFont typeface="Wingdings" panose="05000000000000000000" charset="0"/>
              <a:buChar char="Ø"/>
            </a:pPr>
            <a:r>
              <a:rPr dirty="0" sz="3600" lang="en-US">
                <a:solidFill>
                  <a:schemeClr val="accent2">
                    <a:lumMod val="50000"/>
                  </a:schemeClr>
                </a:solidFill>
              </a:rPr>
              <a:t>Many weeds are hosts of pathogens which in turn lead to occurrence and spread of plant diseases.</a:t>
            </a:r>
            <a:endParaRPr dirty="0" sz="3600" lang="en-US">
              <a:solidFill>
                <a:schemeClr val="accent2">
                  <a:lumMod val="50000"/>
                </a:schemeClr>
              </a:solidFill>
            </a:endParaRPr>
          </a:p>
          <a:p>
            <a:pPr>
              <a:buFont typeface="Wingdings" panose="05000000000000000000" charset="0"/>
              <a:buChar char="Ø"/>
            </a:pPr>
            <a:r>
              <a:rPr dirty="0" sz="3600" lang="en-US">
                <a:solidFill>
                  <a:schemeClr val="accent2">
                    <a:lumMod val="50000"/>
                  </a:schemeClr>
                </a:solidFill>
              </a:rPr>
              <a:t>Some botanical herbicides include: </a:t>
            </a:r>
            <a:r>
              <a:rPr dirty="0" sz="3600" i="1" lang="en-US" err="1">
                <a:solidFill>
                  <a:schemeClr val="accent2">
                    <a:lumMod val="50000"/>
                  </a:schemeClr>
                </a:solidFill>
              </a:rPr>
              <a:t>Phytophthora</a:t>
            </a:r>
            <a:r>
              <a:rPr dirty="0" sz="3600" i="1" lang="en-US">
                <a:solidFill>
                  <a:schemeClr val="accent2">
                    <a:lumMod val="50000"/>
                  </a:schemeClr>
                </a:solidFill>
              </a:rPr>
              <a:t> </a:t>
            </a:r>
            <a:r>
              <a:rPr dirty="0" sz="3600" i="1" lang="en-US" err="1">
                <a:solidFill>
                  <a:schemeClr val="accent2">
                    <a:lumMod val="50000"/>
                  </a:schemeClr>
                </a:solidFill>
              </a:rPr>
              <a:t>palmivora</a:t>
            </a:r>
            <a:r>
              <a:rPr dirty="0" sz="3600" lang="en-US">
                <a:solidFill>
                  <a:schemeClr val="accent2">
                    <a:lumMod val="50000"/>
                  </a:schemeClr>
                </a:solidFill>
              </a:rPr>
              <a:t> for the control of </a:t>
            </a:r>
            <a:r>
              <a:rPr dirty="0" sz="3600" lang="en-US" err="1">
                <a:solidFill>
                  <a:schemeClr val="accent2">
                    <a:lumMod val="50000"/>
                  </a:schemeClr>
                </a:solidFill>
              </a:rPr>
              <a:t>stranglervine</a:t>
            </a:r>
            <a:r>
              <a:rPr dirty="0" sz="3600" lang="en-US">
                <a:solidFill>
                  <a:schemeClr val="accent2">
                    <a:lumMod val="50000"/>
                  </a:schemeClr>
                </a:solidFill>
              </a:rPr>
              <a:t> (</a:t>
            </a:r>
            <a:r>
              <a:rPr dirty="0" sz="3600" i="1" lang="en-US" err="1">
                <a:solidFill>
                  <a:schemeClr val="accent2">
                    <a:lumMod val="50000"/>
                  </a:schemeClr>
                </a:solidFill>
              </a:rPr>
              <a:t>Morrenia</a:t>
            </a:r>
            <a:r>
              <a:rPr dirty="0" sz="3600" i="1" lang="en-US">
                <a:solidFill>
                  <a:schemeClr val="accent2">
                    <a:lumMod val="50000"/>
                  </a:schemeClr>
                </a:solidFill>
              </a:rPr>
              <a:t> </a:t>
            </a:r>
            <a:r>
              <a:rPr dirty="0" sz="3600" i="1" lang="en-US" err="1">
                <a:solidFill>
                  <a:schemeClr val="accent2">
                    <a:lumMod val="50000"/>
                  </a:schemeClr>
                </a:solidFill>
              </a:rPr>
              <a:t>odorata</a:t>
            </a:r>
            <a:r>
              <a:rPr dirty="0" sz="3600" i="1" lang="en-US">
                <a:solidFill>
                  <a:schemeClr val="accent2">
                    <a:lumMod val="50000"/>
                  </a:schemeClr>
                </a:solidFill>
              </a:rPr>
              <a:t>)</a:t>
            </a:r>
            <a:r>
              <a:rPr dirty="0" sz="3600" lang="en-US">
                <a:solidFill>
                  <a:schemeClr val="accent2">
                    <a:lumMod val="50000"/>
                  </a:schemeClr>
                </a:solidFill>
              </a:rPr>
              <a:t> in </a:t>
            </a:r>
            <a:r>
              <a:rPr dirty="0" sz="3600" i="1" lang="en-US">
                <a:solidFill>
                  <a:schemeClr val="accent2">
                    <a:lumMod val="50000"/>
                  </a:schemeClr>
                </a:solidFill>
              </a:rPr>
              <a:t>Citrus</a:t>
            </a:r>
            <a:r>
              <a:rPr dirty="0" sz="3600" lang="en-US">
                <a:solidFill>
                  <a:schemeClr val="accent2">
                    <a:lumMod val="50000"/>
                  </a:schemeClr>
                </a:solidFill>
              </a:rPr>
              <a:t> Plantations</a:t>
            </a:r>
            <a:r>
              <a:rPr dirty="0" sz="3600" lang="en-US"/>
              <a:t>.</a:t>
            </a:r>
            <a:endParaRPr dirty="0" sz="3600" lang="en-US"/>
          </a:p>
          <a:p>
            <a:pPr indent="0" marL="0">
              <a:buNone/>
            </a:pP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8" name="Title 1"/>
          <p:cNvSpPr>
            <a:spLocks noGrp="1"/>
          </p:cNvSpPr>
          <p:nvPr>
            <p:ph type="title"/>
          </p:nvPr>
        </p:nvSpPr>
        <p:spPr>
          <a:xfrm>
            <a:off x="609600" y="190500"/>
            <a:ext cx="10972800" cy="838835"/>
          </a:xfrm>
        </p:spPr>
        <p:txBody>
          <a:bodyPr/>
          <a:p>
            <a:pPr algn="ctr"/>
            <a:r>
              <a:rPr b="1" dirty="0" sz="4000" lang="en-US" err="1">
                <a:solidFill>
                  <a:schemeClr val="accent2">
                    <a:lumMod val="50000"/>
                  </a:schemeClr>
                </a:solidFill>
              </a:rPr>
              <a:t>Schistosomiasis</a:t>
            </a:r>
            <a:r>
              <a:rPr b="1" dirty="0" sz="4000" lang="en-US">
                <a:solidFill>
                  <a:schemeClr val="accent2">
                    <a:lumMod val="50000"/>
                  </a:schemeClr>
                </a:solidFill>
              </a:rPr>
              <a:t> </a:t>
            </a:r>
            <a:br>
              <a:rPr b="1" dirty="0" sz="4000" lang="en-US">
                <a:solidFill>
                  <a:schemeClr val="accent2">
                    <a:lumMod val="50000"/>
                  </a:schemeClr>
                </a:solidFill>
              </a:rPr>
            </a:br>
            <a:endParaRPr b="1" dirty="0" sz="4000" lang="en-US">
              <a:solidFill>
                <a:schemeClr val="accent2">
                  <a:lumMod val="50000"/>
                </a:schemeClr>
              </a:solidFill>
            </a:endParaRPr>
          </a:p>
        </p:txBody>
      </p:sp>
      <p:sp>
        <p:nvSpPr>
          <p:cNvPr id="1048639" name="Content Placeholder 2"/>
          <p:cNvSpPr>
            <a:spLocks noGrp="1"/>
          </p:cNvSpPr>
          <p:nvPr>
            <p:ph idx="1"/>
          </p:nvPr>
        </p:nvSpPr>
        <p:spPr/>
        <p:txBody>
          <a:bodyPr/>
          <a:p>
            <a:pPr>
              <a:buFont typeface="Wingdings" panose="05000000000000000000" charset="0"/>
              <a:buChar char="Ø"/>
            </a:pPr>
            <a:r>
              <a:rPr dirty="0" sz="3600" lang="en-US" err="1">
                <a:solidFill>
                  <a:schemeClr val="accent2">
                    <a:lumMod val="50000"/>
                  </a:schemeClr>
                </a:solidFill>
              </a:rPr>
              <a:t>Schistosomiasis</a:t>
            </a:r>
            <a:r>
              <a:rPr dirty="0" sz="3600" lang="en-US">
                <a:solidFill>
                  <a:schemeClr val="accent2">
                    <a:lumMod val="50000"/>
                  </a:schemeClr>
                </a:solidFill>
              </a:rPr>
              <a:t> (Bilharzia) is an acute and chronic disease of humans caused by parasitic flatworms (</a:t>
            </a:r>
            <a:r>
              <a:rPr dirty="0" sz="3600" lang="en-US" err="1">
                <a:solidFill>
                  <a:schemeClr val="accent2">
                    <a:lumMod val="50000"/>
                  </a:schemeClr>
                </a:solidFill>
              </a:rPr>
              <a:t>trematode</a:t>
            </a:r>
            <a:r>
              <a:rPr dirty="0" sz="3600" lang="en-US">
                <a:solidFill>
                  <a:schemeClr val="accent2">
                    <a:lumMod val="50000"/>
                  </a:schemeClr>
                </a:solidFill>
              </a:rPr>
              <a:t> worms) called </a:t>
            </a:r>
            <a:r>
              <a:rPr dirty="0" sz="3600" lang="en-US" err="1">
                <a:solidFill>
                  <a:schemeClr val="accent2">
                    <a:lumMod val="50000"/>
                  </a:schemeClr>
                </a:solidFill>
              </a:rPr>
              <a:t>Schistosomes</a:t>
            </a:r>
            <a:r>
              <a:rPr dirty="0" sz="3600" lang="en-US">
                <a:solidFill>
                  <a:schemeClr val="accent2">
                    <a:lumMod val="50000"/>
                  </a:schemeClr>
                </a:solidFill>
              </a:rPr>
              <a:t> in the Tropical and Subtropical Countries.</a:t>
            </a:r>
            <a:endParaRPr dirty="0" sz="3600" lang="en-US">
              <a:solidFill>
                <a:schemeClr val="accent2">
                  <a:lumMod val="50000"/>
                </a:schemeClr>
              </a:solidFill>
            </a:endParaRPr>
          </a:p>
          <a:p>
            <a:pPr>
              <a:buFont typeface="Wingdings" panose="05000000000000000000" charset="0"/>
              <a:buChar char="Ø"/>
            </a:pPr>
            <a:r>
              <a:rPr dirty="0" sz="3600" lang="en-US">
                <a:solidFill>
                  <a:schemeClr val="accent2">
                    <a:lumMod val="50000"/>
                  </a:schemeClr>
                </a:solidFill>
              </a:rPr>
              <a:t>The freshwater snails act as intermediate hosts for the blood flukes causing the disease.</a:t>
            </a:r>
            <a:endParaRPr dirty="0" sz="3600" lang="en-US">
              <a:solidFill>
                <a:schemeClr val="accent2">
                  <a:lumMod val="50000"/>
                </a:schemeClr>
              </a:solidFill>
            </a:endParaRPr>
          </a:p>
          <a:p>
            <a:pPr>
              <a:buFont typeface="Wingdings" panose="05000000000000000000" charset="0"/>
              <a:buChar char="Ø"/>
            </a:pPr>
            <a:endParaRPr dirty="0" sz="3600" lang="en-US">
              <a:solidFill>
                <a:schemeClr val="accent2">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0" name="Title 1"/>
          <p:cNvSpPr>
            <a:spLocks noGrp="1"/>
          </p:cNvSpPr>
          <p:nvPr>
            <p:ph type="title"/>
          </p:nvPr>
        </p:nvSpPr>
        <p:spPr>
          <a:xfrm>
            <a:off x="609600" y="190500"/>
            <a:ext cx="10972800" cy="854075"/>
          </a:xfrm>
        </p:spPr>
        <p:txBody>
          <a:bodyPr/>
          <a:p>
            <a:pPr algn="ctr"/>
            <a:r>
              <a:rPr b="1" dirty="0" sz="4000" lang="en-US">
                <a:solidFill>
                  <a:schemeClr val="accent2">
                    <a:lumMod val="50000"/>
                  </a:schemeClr>
                </a:solidFill>
              </a:rPr>
              <a:t>Symptoms of </a:t>
            </a:r>
            <a:r>
              <a:rPr b="1" dirty="0" sz="4000" lang="en-US" err="1">
                <a:solidFill>
                  <a:schemeClr val="accent2">
                    <a:lumMod val="50000"/>
                  </a:schemeClr>
                </a:solidFill>
              </a:rPr>
              <a:t>Schistosomiasis</a:t>
            </a:r>
            <a:br>
              <a:rPr dirty="0" sz="4000" lang="en-US">
                <a:solidFill>
                  <a:schemeClr val="accent2">
                    <a:lumMod val="50000"/>
                  </a:schemeClr>
                </a:solidFill>
              </a:rPr>
            </a:br>
            <a:endParaRPr dirty="0" sz="4000" lang="en-US">
              <a:solidFill>
                <a:schemeClr val="accent2">
                  <a:lumMod val="50000"/>
                </a:schemeClr>
              </a:solidFill>
            </a:endParaRPr>
          </a:p>
        </p:txBody>
      </p:sp>
      <p:sp>
        <p:nvSpPr>
          <p:cNvPr id="1048641" name="Content Placeholder 2"/>
          <p:cNvSpPr>
            <a:spLocks noGrp="1"/>
          </p:cNvSpPr>
          <p:nvPr>
            <p:ph idx="1"/>
          </p:nvPr>
        </p:nvSpPr>
        <p:spPr>
          <a:xfrm>
            <a:off x="609600" y="1174750"/>
            <a:ext cx="6023610" cy="4953000"/>
          </a:xfrm>
        </p:spPr>
        <p:txBody>
          <a:bodyPr>
            <a:noAutofit/>
          </a:bodyPr>
          <a:p>
            <a:pPr lvl="0">
              <a:buFont typeface="Wingdings" panose="05000000000000000000" charset="0"/>
              <a:buChar char="Ø"/>
            </a:pPr>
            <a:r>
              <a:rPr dirty="0" sz="3500" lang="en-US">
                <a:solidFill>
                  <a:schemeClr val="accent2">
                    <a:lumMod val="50000"/>
                  </a:schemeClr>
                </a:solidFill>
              </a:rPr>
              <a:t>Blood in urine (</a:t>
            </a:r>
            <a:r>
              <a:rPr dirty="0" sz="3500" lang="en-US" err="1">
                <a:solidFill>
                  <a:schemeClr val="accent2">
                    <a:lumMod val="50000"/>
                  </a:schemeClr>
                </a:solidFill>
              </a:rPr>
              <a:t>haematuria</a:t>
            </a:r>
            <a:r>
              <a:rPr dirty="0" sz="3500" lang="en-US">
                <a:solidFill>
                  <a:schemeClr val="accent2">
                    <a:lumMod val="50000"/>
                  </a:schemeClr>
                </a:solidFill>
              </a:rPr>
              <a:t>)   </a:t>
            </a:r>
            <a:endParaRPr dirty="0" sz="3500" lang="en-US">
              <a:solidFill>
                <a:schemeClr val="accent2">
                  <a:lumMod val="50000"/>
                </a:schemeClr>
              </a:solidFill>
            </a:endParaRPr>
          </a:p>
          <a:p>
            <a:pPr lvl="0">
              <a:buFont typeface="Wingdings" panose="05000000000000000000" charset="0"/>
              <a:buChar char="Ø"/>
            </a:pPr>
            <a:r>
              <a:rPr dirty="0" sz="3500" lang="en-US">
                <a:solidFill>
                  <a:schemeClr val="accent2">
                    <a:lumMod val="50000"/>
                  </a:schemeClr>
                </a:solidFill>
              </a:rPr>
              <a:t>Abdominal pains</a:t>
            </a:r>
            <a:endParaRPr dirty="0" sz="3500" lang="en-US">
              <a:solidFill>
                <a:schemeClr val="accent2">
                  <a:lumMod val="50000"/>
                </a:schemeClr>
              </a:solidFill>
            </a:endParaRPr>
          </a:p>
          <a:p>
            <a:pPr lvl="0">
              <a:buFont typeface="Wingdings" panose="05000000000000000000" charset="0"/>
              <a:buChar char="Ø"/>
            </a:pPr>
            <a:r>
              <a:rPr dirty="0" sz="3500" lang="en-US">
                <a:solidFill>
                  <a:schemeClr val="accent2">
                    <a:lumMod val="50000"/>
                  </a:schemeClr>
                </a:solidFill>
              </a:rPr>
              <a:t>Blood in the stool</a:t>
            </a:r>
            <a:endParaRPr dirty="0" sz="3500" lang="en-US">
              <a:solidFill>
                <a:schemeClr val="accent2">
                  <a:lumMod val="50000"/>
                </a:schemeClr>
              </a:solidFill>
            </a:endParaRPr>
          </a:p>
          <a:p>
            <a:pPr lvl="0">
              <a:buFont typeface="Wingdings" panose="05000000000000000000" charset="0"/>
              <a:buChar char="Ø"/>
            </a:pPr>
            <a:r>
              <a:rPr dirty="0" sz="3500" lang="en-US" err="1">
                <a:solidFill>
                  <a:schemeClr val="accent2">
                    <a:lumMod val="50000"/>
                  </a:schemeClr>
                </a:solidFill>
              </a:rPr>
              <a:t>Diarrhoea</a:t>
            </a:r>
            <a:endParaRPr dirty="0" sz="3500" lang="en-US" err="1">
              <a:solidFill>
                <a:schemeClr val="accent2">
                  <a:lumMod val="50000"/>
                </a:schemeClr>
              </a:solidFill>
            </a:endParaRPr>
          </a:p>
          <a:p>
            <a:pPr lvl="0">
              <a:buFont typeface="Wingdings" panose="05000000000000000000" charset="0"/>
              <a:buChar char="Ø"/>
            </a:pPr>
            <a:r>
              <a:rPr dirty="0" sz="3500" lang="en-US">
                <a:solidFill>
                  <a:schemeClr val="accent2">
                    <a:lumMod val="50000"/>
                  </a:schemeClr>
                </a:solidFill>
              </a:rPr>
              <a:t>Rash</a:t>
            </a:r>
            <a:endParaRPr dirty="0" sz="3500" lang="en-US">
              <a:solidFill>
                <a:schemeClr val="accent2">
                  <a:lumMod val="50000"/>
                </a:schemeClr>
              </a:solidFill>
            </a:endParaRPr>
          </a:p>
          <a:p>
            <a:pPr lvl="0">
              <a:buFont typeface="Wingdings" panose="05000000000000000000" charset="0"/>
              <a:buChar char="Ø"/>
            </a:pPr>
            <a:r>
              <a:rPr dirty="0" sz="3500" lang="en-US">
                <a:solidFill>
                  <a:schemeClr val="accent2">
                    <a:lumMod val="50000"/>
                  </a:schemeClr>
                </a:solidFill>
              </a:rPr>
              <a:t>Itchy skin</a:t>
            </a:r>
            <a:endParaRPr dirty="0" sz="3500" lang="en-US">
              <a:solidFill>
                <a:schemeClr val="accent2">
                  <a:lumMod val="50000"/>
                </a:schemeClr>
              </a:solidFill>
            </a:endParaRPr>
          </a:p>
          <a:p>
            <a:pPr lvl="0">
              <a:buFont typeface="Wingdings" panose="05000000000000000000" charset="0"/>
              <a:buChar char="Ø"/>
            </a:pPr>
            <a:r>
              <a:rPr dirty="0" sz="3500" lang="en-US">
                <a:solidFill>
                  <a:schemeClr val="accent2">
                    <a:lumMod val="50000"/>
                  </a:schemeClr>
                </a:solidFill>
              </a:rPr>
              <a:t>Chills</a:t>
            </a:r>
            <a:endParaRPr dirty="0" sz="3500" lang="en-US">
              <a:solidFill>
                <a:schemeClr val="accent2">
                  <a:lumMod val="50000"/>
                </a:schemeClr>
              </a:solidFill>
            </a:endParaRPr>
          </a:p>
          <a:p>
            <a:pPr indent="0" marL="0">
              <a:buNone/>
            </a:pPr>
            <a:endParaRPr dirty="0" sz="2700" lang="en-US">
              <a:solidFill>
                <a:schemeClr val="accent2">
                  <a:lumMod val="50000"/>
                </a:schemeClr>
              </a:solidFill>
            </a:endParaRPr>
          </a:p>
        </p:txBody>
      </p:sp>
      <p:sp>
        <p:nvSpPr>
          <p:cNvPr id="1048642" name="Text Box 3"/>
          <p:cNvSpPr txBox="1"/>
          <p:nvPr/>
        </p:nvSpPr>
        <p:spPr>
          <a:xfrm>
            <a:off x="6633210" y="1174750"/>
            <a:ext cx="4837430" cy="4498340"/>
          </a:xfrm>
          <a:prstGeom prst="rect"/>
          <a:noFill/>
        </p:spPr>
        <p:txBody>
          <a:bodyPr anchor="t" rtlCol="0" wrap="square">
            <a:spAutoFit/>
          </a:bodyPr>
          <a:p>
            <a:pPr lvl="0">
              <a:lnSpc>
                <a:spcPct val="150000"/>
              </a:lnSpc>
              <a:buFont typeface="Wingdings" panose="05000000000000000000" charset="0"/>
              <a:buChar char="Ø"/>
            </a:pPr>
            <a:r>
              <a:rPr dirty="0" sz="3600" lang="en-US">
                <a:solidFill>
                  <a:schemeClr val="accent2">
                    <a:lumMod val="50000"/>
                  </a:schemeClr>
                </a:solidFill>
                <a:sym typeface="+mn-ea"/>
              </a:rPr>
              <a:t>Cough</a:t>
            </a:r>
            <a:endParaRPr dirty="0" sz="3600" lang="en-US">
              <a:solidFill>
                <a:schemeClr val="accent2">
                  <a:lumMod val="50000"/>
                </a:schemeClr>
              </a:solidFill>
              <a:sym typeface="+mn-ea"/>
            </a:endParaRPr>
          </a:p>
          <a:p>
            <a:pPr lvl="0">
              <a:lnSpc>
                <a:spcPct val="150000"/>
              </a:lnSpc>
              <a:buFont typeface="Wingdings" panose="05000000000000000000" charset="0"/>
              <a:buChar char="Ø"/>
            </a:pPr>
            <a:r>
              <a:rPr dirty="0" sz="3600" lang="en-US">
                <a:solidFill>
                  <a:schemeClr val="accent2">
                    <a:lumMod val="50000"/>
                  </a:schemeClr>
                </a:solidFill>
                <a:sym typeface="+mn-ea"/>
              </a:rPr>
              <a:t>Headache</a:t>
            </a:r>
            <a:endParaRPr dirty="0" sz="3600" lang="en-US">
              <a:solidFill>
                <a:schemeClr val="accent2">
                  <a:lumMod val="50000"/>
                </a:schemeClr>
              </a:solidFill>
              <a:sym typeface="+mn-ea"/>
            </a:endParaRPr>
          </a:p>
          <a:p>
            <a:pPr lvl="0">
              <a:lnSpc>
                <a:spcPct val="150000"/>
              </a:lnSpc>
              <a:buFont typeface="Wingdings" panose="05000000000000000000" charset="0"/>
              <a:buChar char="Ø"/>
            </a:pPr>
            <a:r>
              <a:rPr dirty="0" sz="3600" lang="en-US">
                <a:solidFill>
                  <a:schemeClr val="accent2">
                    <a:lumMod val="50000"/>
                  </a:schemeClr>
                </a:solidFill>
                <a:sym typeface="+mn-ea"/>
              </a:rPr>
              <a:t>Stomach pain</a:t>
            </a:r>
            <a:endParaRPr dirty="0" sz="3600" lang="en-US">
              <a:solidFill>
                <a:schemeClr val="accent2">
                  <a:lumMod val="50000"/>
                </a:schemeClr>
              </a:solidFill>
              <a:sym typeface="+mn-ea"/>
            </a:endParaRPr>
          </a:p>
          <a:p>
            <a:pPr lvl="0">
              <a:lnSpc>
                <a:spcPct val="150000"/>
              </a:lnSpc>
              <a:buFont typeface="Wingdings" panose="05000000000000000000" charset="0"/>
              <a:buChar char="Ø"/>
            </a:pPr>
            <a:r>
              <a:rPr dirty="0" sz="3600" lang="en-US">
                <a:solidFill>
                  <a:schemeClr val="accent2">
                    <a:lumMod val="50000"/>
                  </a:schemeClr>
                </a:solidFill>
                <a:sym typeface="+mn-ea"/>
              </a:rPr>
              <a:t>Joint pains</a:t>
            </a:r>
            <a:endParaRPr dirty="0" sz="3600" lang="en-US">
              <a:solidFill>
                <a:schemeClr val="accent2">
                  <a:lumMod val="50000"/>
                </a:schemeClr>
              </a:solidFill>
              <a:sym typeface="+mn-ea"/>
            </a:endParaRPr>
          </a:p>
          <a:p>
            <a:pPr lvl="0">
              <a:lnSpc>
                <a:spcPct val="150000"/>
              </a:lnSpc>
              <a:buFont typeface="Wingdings" panose="05000000000000000000" charset="0"/>
              <a:buChar char="Ø"/>
            </a:pPr>
            <a:r>
              <a:rPr dirty="0" sz="3600" lang="en-US">
                <a:solidFill>
                  <a:schemeClr val="accent2">
                    <a:lumMod val="50000"/>
                  </a:schemeClr>
                </a:solidFill>
                <a:sym typeface="+mn-ea"/>
              </a:rPr>
              <a:t>Muscle aches</a:t>
            </a:r>
            <a:endParaRPr dirty="0" lang="en-US">
              <a:solidFill>
                <a:schemeClr val="accent2">
                  <a:lumMod val="50000"/>
                </a:schemeClr>
              </a:solidFill>
            </a:endParaRPr>
          </a:p>
          <a:p>
            <a:pPr indent="0" marL="0">
              <a:lnSpc>
                <a:spcPct val="150000"/>
              </a:lnSpc>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5" name="Title 1"/>
          <p:cNvSpPr>
            <a:spLocks noGrp="1"/>
          </p:cNvSpPr>
          <p:nvPr>
            <p:ph type="title"/>
          </p:nvPr>
        </p:nvSpPr>
        <p:spPr>
          <a:xfrm>
            <a:off x="609600" y="0"/>
            <a:ext cx="10972800" cy="933450"/>
          </a:xfrm>
        </p:spPr>
        <p:txBody>
          <a:bodyPr/>
          <a:p>
            <a:pPr algn="ctr"/>
            <a:br>
              <a:rPr dirty="0" lang="en-US"/>
            </a:br>
            <a:r>
              <a:rPr b="1" dirty="0" sz="4400" lang="en-US">
                <a:solidFill>
                  <a:schemeClr val="accent1">
                    <a:lumMod val="50000"/>
                  </a:schemeClr>
                </a:solidFill>
              </a:rPr>
              <a:t>PEST</a:t>
            </a:r>
            <a:endParaRPr b="1" dirty="0" sz="4400" lang="en-US">
              <a:solidFill>
                <a:schemeClr val="accent1">
                  <a:lumMod val="50000"/>
                </a:schemeClr>
              </a:solidFill>
            </a:endParaRPr>
          </a:p>
        </p:txBody>
      </p:sp>
      <p:sp>
        <p:nvSpPr>
          <p:cNvPr id="1048606" name="Content Placeholder 2"/>
          <p:cNvSpPr>
            <a:spLocks noGrp="1"/>
          </p:cNvSpPr>
          <p:nvPr>
            <p:ph idx="1"/>
          </p:nvPr>
        </p:nvSpPr>
        <p:spPr>
          <a:xfrm>
            <a:off x="609600" y="1823720"/>
            <a:ext cx="10972800" cy="4304030"/>
          </a:xfrm>
        </p:spPr>
        <p:txBody>
          <a:bodyPr>
            <a:normAutofit/>
          </a:bodyPr>
          <a:p>
            <a:pPr>
              <a:buFont typeface="Wingdings" panose="05000000000000000000" charset="0"/>
              <a:buChar char="Ø"/>
            </a:pPr>
            <a:r>
              <a:rPr dirty="0" sz="4400" lang="en-US">
                <a:solidFill>
                  <a:schemeClr val="accent2">
                    <a:lumMod val="50000"/>
                  </a:schemeClr>
                </a:solidFill>
              </a:rPr>
              <a:t>Pests are living organisms that are found where they are unwanted and causes damages, injuries or destructions to crops, humans or other animals.</a:t>
            </a:r>
            <a:endParaRPr dirty="0" sz="4400" lang="en-US">
              <a:solidFill>
                <a:schemeClr val="accent2">
                  <a:lumMod val="50000"/>
                </a:schemeClr>
              </a:solidFill>
            </a:endParaRPr>
          </a:p>
          <a:p>
            <a:pPr>
              <a:buNone/>
            </a:pPr>
            <a:endParaRPr dirty="0" sz="4400" lang="en-US">
              <a:solidFill>
                <a:schemeClr val="accent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3" name="Title 1"/>
          <p:cNvSpPr>
            <a:spLocks noGrp="1"/>
          </p:cNvSpPr>
          <p:nvPr>
            <p:ph type="title"/>
          </p:nvPr>
        </p:nvSpPr>
        <p:spPr>
          <a:xfrm>
            <a:off x="609600" y="190500"/>
            <a:ext cx="10972800" cy="1184910"/>
          </a:xfrm>
        </p:spPr>
        <p:txBody>
          <a:bodyPr/>
          <a:p>
            <a:pPr algn="ctr"/>
            <a:r>
              <a:rPr b="1" dirty="0" sz="4000" lang="en-US" err="1" smtClean="0">
                <a:solidFill>
                  <a:schemeClr val="accent2">
                    <a:lumMod val="50000"/>
                  </a:schemeClr>
                </a:solidFill>
              </a:rPr>
              <a:t>Schistosomiasis</a:t>
            </a:r>
            <a:r>
              <a:rPr b="1" dirty="0" sz="4000" lang="en-US" smtClean="0">
                <a:solidFill>
                  <a:schemeClr val="accent2">
                    <a:lumMod val="50000"/>
                  </a:schemeClr>
                </a:solidFill>
              </a:rPr>
              <a:t> Life Cycle</a:t>
            </a:r>
            <a:br>
              <a:rPr dirty="0" sz="4000" lang="en-US" smtClean="0">
                <a:solidFill>
                  <a:schemeClr val="accent2">
                    <a:lumMod val="50000"/>
                  </a:schemeClr>
                </a:solidFill>
              </a:rPr>
            </a:br>
            <a:endParaRPr dirty="0" sz="4000" lang="en-US" smtClean="0">
              <a:solidFill>
                <a:schemeClr val="accent2">
                  <a:lumMod val="50000"/>
                </a:schemeClr>
              </a:solidFill>
            </a:endParaRPr>
          </a:p>
        </p:txBody>
      </p:sp>
      <p:sp>
        <p:nvSpPr>
          <p:cNvPr id="1048644" name="Content Placeholder 2"/>
          <p:cNvSpPr>
            <a:spLocks noGrp="1"/>
          </p:cNvSpPr>
          <p:nvPr>
            <p:ph idx="1"/>
          </p:nvPr>
        </p:nvSpPr>
        <p:spPr>
          <a:xfrm>
            <a:off x="218440" y="947420"/>
            <a:ext cx="11725910" cy="5480685"/>
          </a:xfrm>
        </p:spPr>
        <p:txBody>
          <a:bodyPr>
            <a:noAutofit/>
          </a:bodyPr>
          <a:p>
            <a:pPr>
              <a:buFont typeface="Wingdings" panose="05000000000000000000" charset="0"/>
              <a:buChar char="Ø"/>
            </a:pPr>
            <a:r>
              <a:rPr dirty="0" sz="3400" lang="en-US">
                <a:solidFill>
                  <a:schemeClr val="accent2">
                    <a:lumMod val="50000"/>
                  </a:schemeClr>
                </a:solidFill>
              </a:rPr>
              <a:t>This disease causes intestinal and bladder damage.</a:t>
            </a:r>
            <a:endParaRPr dirty="0" sz="3400" lang="en-US">
              <a:solidFill>
                <a:schemeClr val="accent2">
                  <a:lumMod val="50000"/>
                </a:schemeClr>
              </a:solidFill>
            </a:endParaRPr>
          </a:p>
          <a:p>
            <a:pPr>
              <a:buFont typeface="Wingdings" panose="05000000000000000000" charset="0"/>
              <a:buChar char="Ø"/>
            </a:pPr>
            <a:r>
              <a:rPr dirty="0" sz="3400" lang="en-US">
                <a:solidFill>
                  <a:schemeClr val="accent2">
                    <a:lumMod val="50000"/>
                  </a:schemeClr>
                </a:solidFill>
              </a:rPr>
              <a:t>When people suffering from </a:t>
            </a:r>
            <a:r>
              <a:rPr dirty="0" sz="3400" lang="en-US" err="1">
                <a:solidFill>
                  <a:schemeClr val="accent2">
                    <a:lumMod val="50000"/>
                  </a:schemeClr>
                </a:solidFill>
              </a:rPr>
              <a:t>Schistosomiasis</a:t>
            </a:r>
            <a:r>
              <a:rPr dirty="0" sz="3400" lang="en-US">
                <a:solidFill>
                  <a:schemeClr val="accent2">
                    <a:lumMod val="50000"/>
                  </a:schemeClr>
                </a:solidFill>
              </a:rPr>
              <a:t> contaminate fresh water sources with excreta and urine containing the parasite eggs, these hatch to </a:t>
            </a:r>
            <a:r>
              <a:rPr b="1" dirty="0" sz="3400" lang="en-US" err="1">
                <a:solidFill>
                  <a:schemeClr val="accent2">
                    <a:lumMod val="50000"/>
                  </a:schemeClr>
                </a:solidFill>
              </a:rPr>
              <a:t>miracida</a:t>
            </a:r>
            <a:r>
              <a:rPr dirty="0" sz="3400" lang="en-US">
                <a:solidFill>
                  <a:schemeClr val="accent2">
                    <a:lumMod val="50000"/>
                  </a:schemeClr>
                </a:solidFill>
              </a:rPr>
              <a:t> in the water</a:t>
            </a:r>
            <a:endParaRPr dirty="0" sz="3400" lang="en-US">
              <a:solidFill>
                <a:schemeClr val="accent2">
                  <a:lumMod val="50000"/>
                </a:schemeClr>
              </a:solidFill>
            </a:endParaRPr>
          </a:p>
          <a:p>
            <a:pPr>
              <a:buFont typeface="Wingdings" panose="05000000000000000000" charset="0"/>
              <a:buChar char="Ø"/>
            </a:pPr>
            <a:r>
              <a:rPr dirty="0" sz="3400" lang="en-US">
                <a:solidFill>
                  <a:schemeClr val="accent2">
                    <a:lumMod val="50000"/>
                  </a:schemeClr>
                </a:solidFill>
              </a:rPr>
              <a:t> Which then locates the freshwater snail and develops into </a:t>
            </a:r>
            <a:r>
              <a:rPr dirty="0" sz="3400" lang="en-US" err="1">
                <a:solidFill>
                  <a:schemeClr val="accent2">
                    <a:lumMod val="50000"/>
                  </a:schemeClr>
                </a:solidFill>
              </a:rPr>
              <a:t>sporocyst</a:t>
            </a:r>
            <a:r>
              <a:rPr dirty="0" sz="3400" lang="en-US">
                <a:solidFill>
                  <a:schemeClr val="accent2">
                    <a:lumMod val="50000"/>
                  </a:schemeClr>
                </a:solidFill>
              </a:rPr>
              <a:t>, these </a:t>
            </a:r>
            <a:r>
              <a:rPr dirty="0" sz="3400" lang="en-US" err="1">
                <a:solidFill>
                  <a:schemeClr val="accent2">
                    <a:lumMod val="50000"/>
                  </a:schemeClr>
                </a:solidFill>
              </a:rPr>
              <a:t>sporocyst</a:t>
            </a:r>
            <a:r>
              <a:rPr dirty="0" sz="3400" lang="en-US">
                <a:solidFill>
                  <a:schemeClr val="accent2">
                    <a:lumMod val="50000"/>
                  </a:schemeClr>
                </a:solidFill>
              </a:rPr>
              <a:t> grow and are then released by the snail as </a:t>
            </a:r>
            <a:r>
              <a:rPr b="1" dirty="0" sz="3400" lang="en-US" err="1">
                <a:solidFill>
                  <a:schemeClr val="accent2">
                    <a:lumMod val="50000"/>
                  </a:schemeClr>
                </a:solidFill>
              </a:rPr>
              <a:t>cercaria</a:t>
            </a:r>
            <a:r>
              <a:rPr dirty="0" sz="3400" lang="en-US">
                <a:solidFill>
                  <a:schemeClr val="accent2">
                    <a:lumMod val="50000"/>
                  </a:schemeClr>
                </a:solidFill>
              </a:rPr>
              <a:t>.  </a:t>
            </a:r>
            <a:endParaRPr dirty="0" sz="3400" lang="en-US">
              <a:solidFill>
                <a:schemeClr val="accent2">
                  <a:lumMod val="50000"/>
                </a:schemeClr>
              </a:solidFill>
            </a:endParaRPr>
          </a:p>
          <a:p>
            <a:pPr>
              <a:buFont typeface="Wingdings" panose="05000000000000000000" charset="0"/>
              <a:buChar char="Ø"/>
            </a:pPr>
            <a:r>
              <a:rPr dirty="0" sz="3400" lang="en-US">
                <a:solidFill>
                  <a:schemeClr val="accent2">
                    <a:lumMod val="50000"/>
                  </a:schemeClr>
                </a:solidFill>
              </a:rPr>
              <a:t>These larva form of the parasite infects humans when released by the freshwater snails by penetrating the human skin during wading in infested water. </a:t>
            </a:r>
            <a:endParaRPr dirty="0" sz="3400" lang="en-US">
              <a:solidFill>
                <a:schemeClr val="accent2">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p:grpSpPr>
      <p:sp>
        <p:nvSpPr>
          <p:cNvPr id="1048645" name="Title 1"/>
          <p:cNvSpPr>
            <a:spLocks noGrp="1"/>
          </p:cNvSpPr>
          <p:nvPr>
            <p:ph type="title"/>
          </p:nvPr>
        </p:nvSpPr>
        <p:spPr>
          <a:xfrm>
            <a:off x="609600" y="190500"/>
            <a:ext cx="10972800" cy="869315"/>
          </a:xfrm>
        </p:spPr>
        <p:txBody>
          <a:bodyPr/>
          <a:p>
            <a:pPr algn="ctr"/>
            <a:r>
              <a:rPr b="1" dirty="0" lang="en-US" err="1" smtClean="0">
                <a:solidFill>
                  <a:schemeClr val="accent2">
                    <a:lumMod val="50000"/>
                  </a:schemeClr>
                </a:solidFill>
                <a:sym typeface="+mn-ea"/>
              </a:rPr>
              <a:t>Schistosomiasis</a:t>
            </a:r>
            <a:r>
              <a:rPr b="1" dirty="0" lang="en-US" smtClean="0">
                <a:solidFill>
                  <a:schemeClr val="accent2">
                    <a:lumMod val="50000"/>
                  </a:schemeClr>
                </a:solidFill>
                <a:sym typeface="+mn-ea"/>
              </a:rPr>
              <a:t> Life Cycle</a:t>
            </a:r>
            <a:endParaRPr lang="en-US"/>
          </a:p>
        </p:txBody>
      </p:sp>
      <p:sp>
        <p:nvSpPr>
          <p:cNvPr id="1048646" name="Content Placeholder 2"/>
          <p:cNvSpPr>
            <a:spLocks noGrp="1"/>
          </p:cNvSpPr>
          <p:nvPr>
            <p:ph idx="1"/>
          </p:nvPr>
        </p:nvSpPr>
        <p:spPr>
          <a:xfrm>
            <a:off x="186690" y="1174750"/>
            <a:ext cx="11757660" cy="4953000"/>
          </a:xfrm>
        </p:spPr>
        <p:txBody>
          <a:bodyPr/>
          <a:p>
            <a:pPr>
              <a:buFont typeface="Wingdings" panose="05000000000000000000" charset="0"/>
              <a:buChar char="Ø"/>
            </a:pPr>
            <a:r>
              <a:rPr lang="en-US">
                <a:solidFill>
                  <a:schemeClr val="accent2">
                    <a:lumMod val="50000"/>
                  </a:schemeClr>
                </a:solidFill>
              </a:rPr>
              <a:t>They then shed their forked tail to form a </a:t>
            </a:r>
            <a:r>
              <a:rPr b="1" lang="en-US">
                <a:solidFill>
                  <a:schemeClr val="accent2">
                    <a:lumMod val="50000"/>
                  </a:schemeClr>
                </a:solidFill>
              </a:rPr>
              <a:t>schistosomula.</a:t>
            </a:r>
            <a:r>
              <a:rPr lang="en-US">
                <a:solidFill>
                  <a:schemeClr val="accent2">
                    <a:lumMod val="50000"/>
                  </a:schemeClr>
                </a:solidFill>
              </a:rPr>
              <a:t> </a:t>
            </a:r>
            <a:endParaRPr lang="en-US">
              <a:solidFill>
                <a:schemeClr val="accent2">
                  <a:lumMod val="50000"/>
                </a:schemeClr>
              </a:solidFill>
            </a:endParaRPr>
          </a:p>
          <a:p>
            <a:pPr>
              <a:buFont typeface="Wingdings" panose="05000000000000000000" charset="0"/>
              <a:buChar char="Ø"/>
            </a:pPr>
            <a:r>
              <a:rPr lang="en-US">
                <a:solidFill>
                  <a:schemeClr val="accent2">
                    <a:lumMod val="50000"/>
                  </a:schemeClr>
                </a:solidFill>
              </a:rPr>
              <a:t>In the human body the larva develops into adult schistosome which lives in the blood vessels where the female releases eggs and are passed out of the body in the faeces and urine to continue the life cycle.</a:t>
            </a:r>
            <a:endParaRPr lang="en-US">
              <a:solidFill>
                <a:schemeClr val="accent2">
                  <a:lumMod val="50000"/>
                </a:schemeClr>
              </a:solidFill>
            </a:endParaRPr>
          </a:p>
          <a:p>
            <a:pPr>
              <a:buFont typeface="Wingdings" panose="05000000000000000000" charset="0"/>
              <a:buChar char="Ø"/>
            </a:pPr>
            <a:r>
              <a:rPr lang="en-US">
                <a:solidFill>
                  <a:schemeClr val="accent2">
                    <a:lumMod val="50000"/>
                  </a:schemeClr>
                </a:solidFill>
              </a:rPr>
              <a:t> A few others remain in the human body causing damages to the intestines and bladder.</a:t>
            </a:r>
            <a:endParaRPr lang="en-US">
              <a:solidFill>
                <a:schemeClr val="accent2">
                  <a:lumMod val="50000"/>
                </a:schemeClr>
              </a:solidFill>
            </a:endParaRPr>
          </a:p>
          <a:p>
            <a:pPr>
              <a:buFont typeface="Wingdings" panose="05000000000000000000" charset="0"/>
              <a:buChar char="Ø"/>
            </a:pPr>
            <a:r>
              <a:rPr i="1" lang="en-US">
                <a:solidFill>
                  <a:schemeClr val="accent2">
                    <a:lumMod val="50000"/>
                  </a:schemeClr>
                </a:solidFill>
              </a:rPr>
              <a:t>Schistosoma mansoni, Schistosoma haematobium</a:t>
            </a:r>
            <a:r>
              <a:rPr lang="en-US">
                <a:solidFill>
                  <a:schemeClr val="accent2">
                    <a:lumMod val="50000"/>
                  </a:schemeClr>
                </a:solidFill>
              </a:rPr>
              <a:t> are prevalent in Africa others are </a:t>
            </a:r>
            <a:r>
              <a:rPr i="1" lang="en-US">
                <a:solidFill>
                  <a:schemeClr val="accent2">
                    <a:lumMod val="50000"/>
                  </a:schemeClr>
                </a:solidFill>
              </a:rPr>
              <a:t>Schistosoma japonicum, Schistosoma mekongi. </a:t>
            </a:r>
            <a:endParaRPr i="1" lang="en-US">
              <a:solidFill>
                <a:schemeClr val="accent2">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6" name="Title 1"/>
          <p:cNvSpPr>
            <a:spLocks noGrp="1"/>
          </p:cNvSpPr>
          <p:nvPr>
            <p:ph type="title"/>
          </p:nvPr>
        </p:nvSpPr>
        <p:spPr>
          <a:xfrm>
            <a:off x="609600" y="190500"/>
            <a:ext cx="10972800" cy="748665"/>
          </a:xfrm>
        </p:spPr>
        <p:txBody>
          <a:bodyPr/>
          <a:p>
            <a:pPr algn="ctr"/>
            <a:r>
              <a:rPr b="1" dirty="0" sz="4000" lang="en-US" err="1" smtClean="0">
                <a:solidFill>
                  <a:schemeClr val="accent2">
                    <a:lumMod val="50000"/>
                  </a:schemeClr>
                </a:solidFill>
              </a:rPr>
              <a:t>Schistosomiasis</a:t>
            </a:r>
            <a:r>
              <a:rPr b="1" dirty="0" sz="4000" lang="en-US" smtClean="0">
                <a:solidFill>
                  <a:schemeClr val="accent2">
                    <a:lumMod val="50000"/>
                  </a:schemeClr>
                </a:solidFill>
              </a:rPr>
              <a:t> Life Cycle</a:t>
            </a:r>
            <a:endParaRPr b="1" dirty="0" sz="4000" lang="en-US" smtClean="0">
              <a:solidFill>
                <a:schemeClr val="accent2">
                  <a:lumMod val="50000"/>
                </a:schemeClr>
              </a:solidFill>
            </a:endParaRPr>
          </a:p>
        </p:txBody>
      </p:sp>
      <p:sp>
        <p:nvSpPr>
          <p:cNvPr id="1048597" name="Content Placeholder 2"/>
          <p:cNvSpPr>
            <a:spLocks noGrp="1"/>
          </p:cNvSpPr>
          <p:nvPr>
            <p:ph idx="1"/>
          </p:nvPr>
        </p:nvSpPr>
        <p:spPr>
          <a:xfrm>
            <a:off x="232410" y="1129030"/>
            <a:ext cx="11546205" cy="5511165"/>
          </a:xfrm>
        </p:spPr>
        <p:txBody>
          <a:bodyPr>
            <a:noAutofit/>
          </a:bodyPr>
          <a:p>
            <a:pPr>
              <a:buFont typeface="Wingdings" panose="05000000000000000000" charset="0"/>
              <a:buChar char="Ø"/>
            </a:pPr>
            <a:r>
              <a:rPr dirty="0" sz="3600" i="1" lang="en-US">
                <a:solidFill>
                  <a:schemeClr val="accent2">
                    <a:lumMod val="50000"/>
                  </a:schemeClr>
                </a:solidFill>
              </a:rPr>
              <a:t>S. </a:t>
            </a:r>
            <a:r>
              <a:rPr dirty="0" sz="3600" i="1" lang="en-US" err="1">
                <a:solidFill>
                  <a:schemeClr val="accent2">
                    <a:lumMod val="50000"/>
                  </a:schemeClr>
                </a:solidFill>
              </a:rPr>
              <a:t>haematobium</a:t>
            </a:r>
            <a:r>
              <a:rPr dirty="0" sz="3600" lang="en-US">
                <a:solidFill>
                  <a:schemeClr val="accent2">
                    <a:lumMod val="50000"/>
                  </a:schemeClr>
                </a:solidFill>
              </a:rPr>
              <a:t> infects snails of the genus </a:t>
            </a:r>
            <a:r>
              <a:rPr dirty="0" sz="3600" i="1" lang="en-US" err="1">
                <a:solidFill>
                  <a:schemeClr val="accent2">
                    <a:lumMod val="50000"/>
                  </a:schemeClr>
                </a:solidFill>
              </a:rPr>
              <a:t>Bulinus</a:t>
            </a:r>
            <a:r>
              <a:rPr dirty="0" sz="3600" lang="en-US">
                <a:solidFill>
                  <a:schemeClr val="accent2">
                    <a:lumMod val="50000"/>
                  </a:schemeClr>
                </a:solidFill>
              </a:rPr>
              <a:t>.</a:t>
            </a:r>
            <a:endParaRPr dirty="0" sz="3600" lang="en-US">
              <a:solidFill>
                <a:schemeClr val="accent2">
                  <a:lumMod val="50000"/>
                </a:schemeClr>
              </a:solidFill>
            </a:endParaRPr>
          </a:p>
          <a:p>
            <a:pPr>
              <a:buFont typeface="Wingdings" panose="05000000000000000000" charset="0"/>
              <a:buChar char="Ø"/>
            </a:pPr>
            <a:r>
              <a:rPr dirty="0" sz="3600" i="1" lang="en-US">
                <a:solidFill>
                  <a:schemeClr val="accent2">
                    <a:lumMod val="50000"/>
                  </a:schemeClr>
                </a:solidFill>
              </a:rPr>
              <a:t>S. </a:t>
            </a:r>
            <a:r>
              <a:rPr dirty="0" sz="3600" i="1" lang="en-US" err="1">
                <a:solidFill>
                  <a:schemeClr val="accent2">
                    <a:lumMod val="50000"/>
                  </a:schemeClr>
                </a:solidFill>
              </a:rPr>
              <a:t>japonicum</a:t>
            </a:r>
            <a:r>
              <a:rPr dirty="0" sz="3600" lang="en-US">
                <a:solidFill>
                  <a:schemeClr val="accent2">
                    <a:lumMod val="50000"/>
                  </a:schemeClr>
                </a:solidFill>
              </a:rPr>
              <a:t> infects snails of the genus </a:t>
            </a:r>
            <a:r>
              <a:rPr dirty="0" sz="3600" i="1" lang="en-US" err="1">
                <a:solidFill>
                  <a:schemeClr val="accent2">
                    <a:lumMod val="50000"/>
                  </a:schemeClr>
                </a:solidFill>
              </a:rPr>
              <a:t>Oncomelania</a:t>
            </a:r>
            <a:r>
              <a:rPr dirty="0" sz="3600" lang="en-US">
                <a:solidFill>
                  <a:schemeClr val="accent2">
                    <a:lumMod val="50000"/>
                  </a:schemeClr>
                </a:solidFill>
              </a:rPr>
              <a:t>.</a:t>
            </a:r>
            <a:endParaRPr dirty="0" sz="3600" lang="en-US">
              <a:solidFill>
                <a:schemeClr val="accent2">
                  <a:lumMod val="50000"/>
                </a:schemeClr>
              </a:solidFill>
            </a:endParaRPr>
          </a:p>
          <a:p>
            <a:pPr>
              <a:buFont typeface="Wingdings" panose="05000000000000000000" charset="0"/>
              <a:buChar char="Ø"/>
            </a:pPr>
            <a:r>
              <a:rPr dirty="0" sz="3600" i="1" lang="en-US">
                <a:solidFill>
                  <a:schemeClr val="accent2">
                    <a:lumMod val="50000"/>
                  </a:schemeClr>
                </a:solidFill>
              </a:rPr>
              <a:t>S. </a:t>
            </a:r>
            <a:r>
              <a:rPr dirty="0" sz="3600" i="1" lang="en-US" err="1">
                <a:solidFill>
                  <a:schemeClr val="accent2">
                    <a:lumMod val="50000"/>
                  </a:schemeClr>
                </a:solidFill>
              </a:rPr>
              <a:t>mekongi</a:t>
            </a:r>
            <a:r>
              <a:rPr dirty="0" sz="3600" lang="en-US">
                <a:solidFill>
                  <a:schemeClr val="accent2">
                    <a:lumMod val="50000"/>
                  </a:schemeClr>
                </a:solidFill>
              </a:rPr>
              <a:t> infects snails of the genus </a:t>
            </a:r>
            <a:r>
              <a:rPr dirty="0" sz="3600" i="1" lang="en-US" err="1">
                <a:solidFill>
                  <a:schemeClr val="accent2">
                    <a:lumMod val="50000"/>
                  </a:schemeClr>
                </a:solidFill>
              </a:rPr>
              <a:t>Neutricula</a:t>
            </a:r>
            <a:endParaRPr dirty="0" sz="3600" i="1" lang="en-US" err="1">
              <a:solidFill>
                <a:schemeClr val="accent2">
                  <a:lumMod val="50000"/>
                </a:schemeClr>
              </a:solidFill>
            </a:endParaRPr>
          </a:p>
          <a:p>
            <a:pPr>
              <a:buFont typeface="Wingdings" panose="05000000000000000000" charset="0"/>
              <a:buChar char="Ø"/>
            </a:pPr>
            <a:r>
              <a:rPr dirty="0" sz="3600" i="1" lang="en-US">
                <a:solidFill>
                  <a:schemeClr val="accent2">
                    <a:lumMod val="50000"/>
                  </a:schemeClr>
                </a:solidFill>
              </a:rPr>
              <a:t>S. </a:t>
            </a:r>
            <a:r>
              <a:rPr dirty="0" sz="3600" i="1" lang="en-US" err="1">
                <a:solidFill>
                  <a:schemeClr val="accent2">
                    <a:lumMod val="50000"/>
                  </a:schemeClr>
                </a:solidFill>
              </a:rPr>
              <a:t>mansoni</a:t>
            </a:r>
            <a:r>
              <a:rPr dirty="0" sz="3600" lang="en-US">
                <a:solidFill>
                  <a:schemeClr val="accent2">
                    <a:lumMod val="50000"/>
                  </a:schemeClr>
                </a:solidFill>
              </a:rPr>
              <a:t> infects snails of the genus </a:t>
            </a:r>
            <a:r>
              <a:rPr dirty="0" sz="3600" i="1" lang="en-US" err="1">
                <a:solidFill>
                  <a:schemeClr val="accent2">
                    <a:lumMod val="50000"/>
                  </a:schemeClr>
                </a:solidFill>
              </a:rPr>
              <a:t>Biomphalaria</a:t>
            </a:r>
            <a:endParaRPr dirty="0" sz="3600" lang="en-US">
              <a:solidFill>
                <a:schemeClr val="accent2">
                  <a:lumMod val="50000"/>
                </a:schemeClr>
              </a:solidFill>
            </a:endParaRPr>
          </a:p>
          <a:p>
            <a:pPr>
              <a:buFont typeface="Wingdings" panose="05000000000000000000" charset="0"/>
              <a:buChar char="Ø"/>
            </a:pPr>
            <a:r>
              <a:rPr dirty="0" sz="3600" lang="en-US">
                <a:solidFill>
                  <a:schemeClr val="accent2">
                    <a:lumMod val="50000"/>
                  </a:schemeClr>
                </a:solidFill>
              </a:rPr>
              <a:t>A means of preventing </a:t>
            </a:r>
            <a:r>
              <a:rPr dirty="0" sz="3600" lang="en-US" err="1">
                <a:solidFill>
                  <a:schemeClr val="accent2">
                    <a:lumMod val="50000"/>
                  </a:schemeClr>
                </a:solidFill>
              </a:rPr>
              <a:t>Schistosomiasis</a:t>
            </a:r>
            <a:r>
              <a:rPr dirty="0" sz="3600" lang="en-US">
                <a:solidFill>
                  <a:schemeClr val="accent2">
                    <a:lumMod val="50000"/>
                  </a:schemeClr>
                </a:solidFill>
              </a:rPr>
              <a:t> is by eliminating the snail hosts.</a:t>
            </a:r>
            <a:endParaRPr dirty="0" sz="3600" lang="en-US">
              <a:solidFill>
                <a:schemeClr val="accent2">
                  <a:lumMod val="50000"/>
                </a:schemeClr>
              </a:solidFill>
            </a:endParaRPr>
          </a:p>
          <a:p>
            <a:pPr>
              <a:buFont typeface="Wingdings" panose="05000000000000000000" charset="0"/>
              <a:buChar char="Ø"/>
            </a:pPr>
            <a:r>
              <a:rPr dirty="0" sz="3600" lang="en-US">
                <a:solidFill>
                  <a:schemeClr val="accent2">
                    <a:lumMod val="50000"/>
                  </a:schemeClr>
                </a:solidFill>
              </a:rPr>
              <a:t>One of the ways this can be achieved is by using pesticides known as </a:t>
            </a:r>
            <a:r>
              <a:rPr dirty="0" sz="3600" lang="en-US" err="1">
                <a:solidFill>
                  <a:schemeClr val="accent2">
                    <a:lumMod val="50000"/>
                  </a:schemeClr>
                </a:solidFill>
              </a:rPr>
              <a:t>Molluscicides</a:t>
            </a:r>
            <a:r>
              <a:rPr dirty="0" sz="3600" lang="en-US">
                <a:solidFill>
                  <a:schemeClr val="accent2">
                    <a:lumMod val="50000"/>
                  </a:schemeClr>
                </a:solidFill>
              </a:rPr>
              <a:t> for this purpose.</a:t>
            </a:r>
            <a:endParaRPr dirty="0" sz="3600" lang="en-US">
              <a:solidFill>
                <a:schemeClr val="accent2">
                  <a:lumMod val="50000"/>
                </a:schemeClr>
              </a:solidFill>
            </a:endParaRPr>
          </a:p>
          <a:p>
            <a:pPr>
              <a:buFont typeface="Wingdings" panose="05000000000000000000" charset="0"/>
              <a:buChar char="Ø"/>
            </a:pPr>
            <a:endParaRPr dirty="0" sz="3600" lang="en-US">
              <a:solidFill>
                <a:schemeClr val="accent2">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3" name="Title 1"/>
          <p:cNvSpPr>
            <a:spLocks noGrp="1"/>
          </p:cNvSpPr>
          <p:nvPr>
            <p:ph type="title"/>
          </p:nvPr>
        </p:nvSpPr>
        <p:spPr>
          <a:xfrm>
            <a:off x="609600" y="190500"/>
            <a:ext cx="10972800" cy="984250"/>
          </a:xfrm>
        </p:spPr>
        <p:txBody>
          <a:bodyPr>
            <a:normAutofit fontScale="90000"/>
          </a:bodyPr>
          <a:p>
            <a:r>
              <a:rPr b="1" dirty="0" sz="4000" lang="en-US" err="1" smtClean="0">
                <a:solidFill>
                  <a:schemeClr val="accent2">
                    <a:lumMod val="50000"/>
                  </a:schemeClr>
                </a:solidFill>
              </a:rPr>
              <a:t>Schistosomiasis</a:t>
            </a:r>
            <a:r>
              <a:rPr b="1" dirty="0" sz="4000" lang="en-US" smtClean="0">
                <a:solidFill>
                  <a:schemeClr val="accent2">
                    <a:lumMod val="50000"/>
                  </a:schemeClr>
                </a:solidFill>
              </a:rPr>
              <a:t> Life Cycle -</a:t>
            </a:r>
            <a:r>
              <a:rPr b="1" dirty="0" sz="4000" lang="en-US">
                <a:solidFill>
                  <a:schemeClr val="accent2">
                    <a:lumMod val="50000"/>
                  </a:schemeClr>
                </a:solidFill>
              </a:rPr>
              <a:t>Life cycle of </a:t>
            </a:r>
            <a:r>
              <a:rPr b="1" dirty="0" sz="4000" i="1" lang="en-US">
                <a:solidFill>
                  <a:schemeClr val="accent2">
                    <a:lumMod val="50000"/>
                  </a:schemeClr>
                </a:solidFill>
              </a:rPr>
              <a:t>S. </a:t>
            </a:r>
            <a:r>
              <a:rPr b="1" dirty="0" sz="4000" i="1" lang="en-US" err="1">
                <a:solidFill>
                  <a:schemeClr val="accent2">
                    <a:lumMod val="50000"/>
                  </a:schemeClr>
                </a:solidFill>
              </a:rPr>
              <a:t>haemotobium</a:t>
            </a:r>
            <a:r>
              <a:rPr b="1" dirty="0" sz="4000" i="1" lang="en-US">
                <a:solidFill>
                  <a:schemeClr val="accent2">
                    <a:lumMod val="50000"/>
                  </a:schemeClr>
                </a:solidFill>
              </a:rPr>
              <a:t>, S. </a:t>
            </a:r>
            <a:r>
              <a:rPr b="1" dirty="0" sz="4000" i="1" lang="en-US" err="1">
                <a:solidFill>
                  <a:schemeClr val="accent2">
                    <a:lumMod val="50000"/>
                  </a:schemeClr>
                </a:solidFill>
              </a:rPr>
              <a:t>mansoni</a:t>
            </a:r>
            <a:r>
              <a:rPr b="1" dirty="0" sz="4000" i="1" lang="en-US">
                <a:solidFill>
                  <a:schemeClr val="accent2">
                    <a:lumMod val="50000"/>
                  </a:schemeClr>
                </a:solidFill>
              </a:rPr>
              <a:t> </a:t>
            </a:r>
            <a:r>
              <a:rPr b="1" dirty="0" sz="4000" lang="en-US">
                <a:solidFill>
                  <a:schemeClr val="accent2">
                    <a:lumMod val="50000"/>
                  </a:schemeClr>
                </a:solidFill>
              </a:rPr>
              <a:t>and </a:t>
            </a:r>
            <a:r>
              <a:rPr b="1" dirty="0" sz="4000" i="1" lang="en-US">
                <a:solidFill>
                  <a:schemeClr val="accent2">
                    <a:lumMod val="50000"/>
                  </a:schemeClr>
                </a:solidFill>
              </a:rPr>
              <a:t>S. </a:t>
            </a:r>
            <a:r>
              <a:rPr b="1" dirty="0" sz="4000" i="1" lang="en-US" err="1">
                <a:solidFill>
                  <a:schemeClr val="accent2">
                    <a:lumMod val="50000"/>
                  </a:schemeClr>
                </a:solidFill>
              </a:rPr>
              <a:t>Japonicum</a:t>
            </a:r>
            <a:br>
              <a:rPr dirty="0" lang="en-US">
                <a:solidFill>
                  <a:schemeClr val="accent2">
                    <a:lumMod val="50000"/>
                  </a:schemeClr>
                </a:solidFill>
              </a:rPr>
            </a:br>
            <a:endParaRPr dirty="0" lang="en-US">
              <a:solidFill>
                <a:schemeClr val="accent2">
                  <a:lumMod val="50000"/>
                </a:schemeClr>
              </a:solidFill>
            </a:endParaRPr>
          </a:p>
        </p:txBody>
      </p:sp>
      <p:pic>
        <p:nvPicPr>
          <p:cNvPr id="2097154" name="Content Placeholder 4" descr="Schistosomiasislifecycle"/>
          <p:cNvPicPr>
            <a:picLocks noChangeAspect="1"/>
          </p:cNvPicPr>
          <p:nvPr>
            <p:ph idx="1"/>
          </p:nvPr>
        </p:nvPicPr>
        <p:blipFill>
          <a:blip xmlns:r="http://schemas.openxmlformats.org/officeDocument/2006/relationships" r:embed="rId1"/>
          <a:stretch>
            <a:fillRect/>
          </a:stretch>
        </p:blipFill>
        <p:spPr>
          <a:xfrm>
            <a:off x="107315" y="999490"/>
            <a:ext cx="12084050" cy="5859145"/>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590" name="Title 1"/>
          <p:cNvSpPr>
            <a:spLocks noGrp="1"/>
          </p:cNvSpPr>
          <p:nvPr>
            <p:ph type="title"/>
          </p:nvPr>
        </p:nvSpPr>
        <p:spPr/>
        <p:txBody>
          <a:bodyPr/>
          <a:p>
            <a:endParaRPr lang="en-US"/>
          </a:p>
        </p:txBody>
      </p:sp>
      <p:pic>
        <p:nvPicPr>
          <p:cNvPr id="2097153" name="Content Placeholder 3" descr="schistosomiasis_life_cycle_yourgenome"/>
          <p:cNvPicPr>
            <a:picLocks noChangeAspect="1"/>
          </p:cNvPicPr>
          <p:nvPr>
            <p:ph idx="1"/>
          </p:nvPr>
        </p:nvPicPr>
        <p:blipFill>
          <a:blip xmlns:r="http://schemas.openxmlformats.org/officeDocument/2006/relationships" r:embed="rId1"/>
          <a:stretch>
            <a:fillRect/>
          </a:stretch>
        </p:blipFill>
        <p:spPr>
          <a:xfrm>
            <a:off x="794385" y="190500"/>
            <a:ext cx="10541635" cy="6405245"/>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86" name="Title 1"/>
          <p:cNvSpPr>
            <a:spLocks noGrp="1"/>
          </p:cNvSpPr>
          <p:nvPr>
            <p:ph type="title"/>
          </p:nvPr>
        </p:nvSpPr>
        <p:spPr>
          <a:xfrm>
            <a:off x="609600" y="415925"/>
            <a:ext cx="10972800" cy="643255"/>
          </a:xfrm>
        </p:spPr>
        <p:txBody>
          <a:bodyPr/>
          <a:p>
            <a:pPr algn="ctr"/>
            <a:r>
              <a:rPr b="1" dirty="0" lang="en-US"/>
              <a:t> </a:t>
            </a:r>
            <a:r>
              <a:rPr b="1" dirty="0" sz="4000" lang="en-US" err="1">
                <a:solidFill>
                  <a:schemeClr val="accent2">
                    <a:lumMod val="50000"/>
                  </a:schemeClr>
                </a:solidFill>
              </a:rPr>
              <a:t>Molluscicides</a:t>
            </a:r>
            <a:r>
              <a:rPr b="1" dirty="0" sz="4000" lang="en-US">
                <a:solidFill>
                  <a:schemeClr val="accent2">
                    <a:lumMod val="50000"/>
                  </a:schemeClr>
                </a:solidFill>
              </a:rPr>
              <a:t> </a:t>
            </a:r>
            <a:br>
              <a:rPr b="1" dirty="0" sz="4000" lang="en-US">
                <a:solidFill>
                  <a:schemeClr val="accent2">
                    <a:lumMod val="50000"/>
                  </a:schemeClr>
                </a:solidFill>
              </a:rPr>
            </a:br>
            <a:endParaRPr b="1" dirty="0" sz="4000" lang="en-US">
              <a:solidFill>
                <a:schemeClr val="accent2">
                  <a:lumMod val="50000"/>
                </a:schemeClr>
              </a:solidFill>
            </a:endParaRPr>
          </a:p>
        </p:txBody>
      </p:sp>
      <p:sp>
        <p:nvSpPr>
          <p:cNvPr id="1048587" name="Content Placeholder 2"/>
          <p:cNvSpPr>
            <a:spLocks noGrp="1"/>
          </p:cNvSpPr>
          <p:nvPr>
            <p:ph idx="1"/>
          </p:nvPr>
        </p:nvSpPr>
        <p:spPr>
          <a:xfrm>
            <a:off x="609600" y="1641475"/>
            <a:ext cx="10972800" cy="4486275"/>
          </a:xfrm>
        </p:spPr>
        <p:txBody>
          <a:bodyPr>
            <a:normAutofit/>
          </a:bodyPr>
          <a:p>
            <a:pPr>
              <a:buFont typeface="Wingdings" panose="05000000000000000000" charset="0"/>
              <a:buChar char="Ø"/>
            </a:pPr>
            <a:r>
              <a:rPr dirty="0" sz="3600" lang="en-US" err="1">
                <a:solidFill>
                  <a:schemeClr val="accent2">
                    <a:lumMod val="50000"/>
                  </a:schemeClr>
                </a:solidFill>
              </a:rPr>
              <a:t>Molluscicides</a:t>
            </a:r>
            <a:r>
              <a:rPr dirty="0" sz="3600" lang="en-US">
                <a:solidFill>
                  <a:schemeClr val="accent2">
                    <a:lumMod val="50000"/>
                  </a:schemeClr>
                </a:solidFill>
              </a:rPr>
              <a:t> are pesticides used to eliminate slugs and snails that are responsible for destruction of food plants and who act as agents for disease-causing organisms. </a:t>
            </a:r>
            <a:endParaRPr dirty="0" sz="3600" lang="en-US">
              <a:solidFill>
                <a:schemeClr val="accent2">
                  <a:lumMod val="50000"/>
                </a:schemeClr>
              </a:solidFill>
            </a:endParaRPr>
          </a:p>
          <a:p>
            <a:pPr>
              <a:buFont typeface="Wingdings" panose="05000000000000000000" charset="0"/>
              <a:buChar char="Ø"/>
            </a:pPr>
            <a:r>
              <a:rPr dirty="0" sz="3600" lang="en-US">
                <a:solidFill>
                  <a:schemeClr val="accent2">
                    <a:lumMod val="50000"/>
                  </a:schemeClr>
                </a:solidFill>
              </a:rPr>
              <a:t>There are two types of </a:t>
            </a:r>
            <a:r>
              <a:rPr dirty="0" sz="3600" lang="en-US" err="1">
                <a:solidFill>
                  <a:schemeClr val="accent2">
                    <a:lumMod val="50000"/>
                  </a:schemeClr>
                </a:solidFill>
              </a:rPr>
              <a:t>Molluscicides</a:t>
            </a:r>
            <a:r>
              <a:rPr dirty="0" sz="3600" lang="en-US">
                <a:solidFill>
                  <a:schemeClr val="accent2">
                    <a:lumMod val="50000"/>
                  </a:schemeClr>
                </a:solidFill>
              </a:rPr>
              <a:t>: Synthetic and Natural </a:t>
            </a:r>
            <a:r>
              <a:rPr dirty="0" sz="3600" lang="en-US" err="1">
                <a:solidFill>
                  <a:schemeClr val="accent2">
                    <a:lumMod val="50000"/>
                  </a:schemeClr>
                </a:solidFill>
              </a:rPr>
              <a:t>Molluscicides</a:t>
            </a:r>
            <a:r>
              <a:rPr dirty="0" sz="3600" lang="en-US">
                <a:solidFill>
                  <a:schemeClr val="accent2">
                    <a:lumMod val="50000"/>
                  </a:schemeClr>
                </a:solidFill>
              </a:rPr>
              <a:t>.  </a:t>
            </a:r>
            <a:endParaRPr dirty="0" sz="3600" lang="en-US">
              <a:solidFill>
                <a:schemeClr val="accent2">
                  <a:lumMod val="50000"/>
                </a:schemeClr>
              </a:solidFill>
            </a:endParaRPr>
          </a:p>
          <a:p>
            <a:pPr>
              <a:buFont typeface="Wingdings" panose="05000000000000000000" charset="0"/>
              <a:buChar char="Ø"/>
            </a:pPr>
            <a:endParaRPr dirty="0" sz="3600" lang="en-US">
              <a:solidFill>
                <a:schemeClr val="accent2">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88" name="Title 1"/>
          <p:cNvSpPr>
            <a:spLocks noGrp="1"/>
          </p:cNvSpPr>
          <p:nvPr>
            <p:ph type="title"/>
          </p:nvPr>
        </p:nvSpPr>
        <p:spPr>
          <a:xfrm>
            <a:off x="609600" y="431165"/>
            <a:ext cx="10972800" cy="628650"/>
          </a:xfrm>
        </p:spPr>
        <p:txBody>
          <a:bodyPr/>
          <a:p>
            <a:pPr algn="ctr"/>
            <a:r>
              <a:rPr b="1" dirty="0" sz="4000" lang="en-US" err="1">
                <a:solidFill>
                  <a:schemeClr val="accent2">
                    <a:lumMod val="50000"/>
                  </a:schemeClr>
                </a:solidFill>
              </a:rPr>
              <a:t>Molluscicides</a:t>
            </a:r>
            <a:r>
              <a:rPr b="1" dirty="0" sz="4000" lang="en-US">
                <a:solidFill>
                  <a:schemeClr val="accent2">
                    <a:lumMod val="50000"/>
                  </a:schemeClr>
                </a:solidFill>
              </a:rPr>
              <a:t> of Plant Origin</a:t>
            </a:r>
            <a:br>
              <a:rPr dirty="0" sz="4000" lang="en-US">
                <a:solidFill>
                  <a:schemeClr val="accent2">
                    <a:lumMod val="50000"/>
                  </a:schemeClr>
                </a:solidFill>
              </a:rPr>
            </a:br>
            <a:endParaRPr dirty="0" sz="4000" lang="en-US">
              <a:solidFill>
                <a:schemeClr val="accent2">
                  <a:lumMod val="50000"/>
                </a:schemeClr>
              </a:solidFill>
            </a:endParaRPr>
          </a:p>
        </p:txBody>
      </p:sp>
      <p:sp>
        <p:nvSpPr>
          <p:cNvPr id="1048589" name="Content Placeholder 2"/>
          <p:cNvSpPr>
            <a:spLocks noGrp="1"/>
          </p:cNvSpPr>
          <p:nvPr>
            <p:ph idx="1"/>
          </p:nvPr>
        </p:nvSpPr>
        <p:spPr>
          <a:xfrm>
            <a:off x="609600" y="797560"/>
            <a:ext cx="11439525" cy="4953000"/>
          </a:xfrm>
        </p:spPr>
        <p:txBody>
          <a:bodyPr>
            <a:noAutofit/>
          </a:bodyPr>
          <a:p>
            <a:pPr>
              <a:buFont typeface="Wingdings" panose="05000000000000000000" charset="0"/>
              <a:buChar char="Ø"/>
            </a:pPr>
            <a:r>
              <a:rPr dirty="0" sz="2800" lang="en-US">
                <a:solidFill>
                  <a:schemeClr val="accent2">
                    <a:lumMod val="50000"/>
                  </a:schemeClr>
                </a:solidFill>
              </a:rPr>
              <a:t>Members of the families </a:t>
            </a:r>
            <a:r>
              <a:rPr dirty="0" sz="2800" lang="en-US" err="1">
                <a:solidFill>
                  <a:schemeClr val="accent2">
                    <a:lumMod val="50000"/>
                  </a:schemeClr>
                </a:solidFill>
              </a:rPr>
              <a:t>Leguminosae</a:t>
            </a:r>
            <a:r>
              <a:rPr dirty="0" sz="2800" lang="en-US">
                <a:solidFill>
                  <a:schemeClr val="accent2">
                    <a:lumMod val="50000"/>
                  </a:schemeClr>
                </a:solidFill>
              </a:rPr>
              <a:t>, </a:t>
            </a:r>
            <a:r>
              <a:rPr dirty="0" sz="2800" lang="en-US" err="1">
                <a:solidFill>
                  <a:schemeClr val="accent2">
                    <a:lumMod val="50000"/>
                  </a:schemeClr>
                </a:solidFill>
              </a:rPr>
              <a:t>Araliaceae</a:t>
            </a:r>
            <a:r>
              <a:rPr dirty="0" sz="2800" lang="en-US">
                <a:solidFill>
                  <a:schemeClr val="accent2">
                    <a:lumMod val="50000"/>
                  </a:schemeClr>
                </a:solidFill>
              </a:rPr>
              <a:t>, </a:t>
            </a:r>
            <a:r>
              <a:rPr dirty="0" sz="2800" lang="en-US" err="1">
                <a:solidFill>
                  <a:schemeClr val="accent2">
                    <a:lumMod val="50000"/>
                  </a:schemeClr>
                </a:solidFill>
              </a:rPr>
              <a:t>Asteraceae</a:t>
            </a:r>
            <a:r>
              <a:rPr dirty="0" sz="2800" lang="en-US">
                <a:solidFill>
                  <a:schemeClr val="accent2">
                    <a:lumMod val="50000"/>
                  </a:schemeClr>
                </a:solidFill>
              </a:rPr>
              <a:t> and </a:t>
            </a:r>
            <a:r>
              <a:rPr dirty="0" sz="2800" lang="en-US" err="1">
                <a:solidFill>
                  <a:schemeClr val="accent2">
                    <a:lumMod val="50000"/>
                  </a:schemeClr>
                </a:solidFill>
              </a:rPr>
              <a:t>Liliaceae</a:t>
            </a:r>
            <a:r>
              <a:rPr dirty="0" sz="2800" lang="en-US">
                <a:solidFill>
                  <a:schemeClr val="accent2">
                    <a:lumMod val="50000"/>
                  </a:schemeClr>
                </a:solidFill>
              </a:rPr>
              <a:t> have been identified as main sources of </a:t>
            </a:r>
            <a:r>
              <a:rPr dirty="0" sz="2800" lang="en-US" err="1">
                <a:solidFill>
                  <a:schemeClr val="accent2">
                    <a:lumMod val="50000"/>
                  </a:schemeClr>
                </a:solidFill>
              </a:rPr>
              <a:t>Molluscicides</a:t>
            </a:r>
            <a:r>
              <a:rPr dirty="0" sz="2800" lang="en-US">
                <a:solidFill>
                  <a:schemeClr val="accent2">
                    <a:lumMod val="50000"/>
                  </a:schemeClr>
                </a:solidFill>
              </a:rPr>
              <a:t>.</a:t>
            </a:r>
            <a:endParaRPr dirty="0" sz="2800" lang="en-US">
              <a:solidFill>
                <a:schemeClr val="accent2">
                  <a:lumMod val="50000"/>
                </a:schemeClr>
              </a:solidFill>
            </a:endParaRPr>
          </a:p>
          <a:p>
            <a:pPr>
              <a:buFont typeface="Wingdings" panose="05000000000000000000" charset="0"/>
              <a:buChar char="Ø"/>
            </a:pPr>
            <a:r>
              <a:rPr dirty="0" sz="2800" lang="en-US" err="1">
                <a:solidFill>
                  <a:schemeClr val="accent2">
                    <a:lumMod val="50000"/>
                  </a:schemeClr>
                </a:solidFill>
              </a:rPr>
              <a:t>Molluscicide</a:t>
            </a:r>
            <a:r>
              <a:rPr dirty="0" sz="2800" lang="en-US">
                <a:solidFill>
                  <a:schemeClr val="accent2">
                    <a:lumMod val="50000"/>
                  </a:schemeClr>
                </a:solidFill>
              </a:rPr>
              <a:t> of plant origin are preferred because:</a:t>
            </a:r>
            <a:endParaRPr dirty="0" sz="2800" lang="en-US">
              <a:solidFill>
                <a:schemeClr val="accent2">
                  <a:lumMod val="50000"/>
                </a:schemeClr>
              </a:solidFill>
            </a:endParaRPr>
          </a:p>
          <a:p>
            <a:pPr lvl="0"/>
            <a:r>
              <a:rPr dirty="0" sz="2800" lang="en-US">
                <a:solidFill>
                  <a:schemeClr val="accent2">
                    <a:lumMod val="50000"/>
                  </a:schemeClr>
                </a:solidFill>
              </a:rPr>
              <a:t>They are ecologically friendly </a:t>
            </a:r>
            <a:endParaRPr dirty="0" sz="2800" lang="en-US">
              <a:solidFill>
                <a:schemeClr val="accent2">
                  <a:lumMod val="50000"/>
                </a:schemeClr>
              </a:solidFill>
            </a:endParaRPr>
          </a:p>
          <a:p>
            <a:pPr lvl="0"/>
            <a:r>
              <a:rPr dirty="0" sz="2800" lang="en-US">
                <a:solidFill>
                  <a:schemeClr val="accent2">
                    <a:lumMod val="50000"/>
                  </a:schemeClr>
                </a:solidFill>
              </a:rPr>
              <a:t>Biodegradable</a:t>
            </a:r>
            <a:endParaRPr dirty="0" sz="2800" lang="en-US">
              <a:solidFill>
                <a:schemeClr val="accent2">
                  <a:lumMod val="50000"/>
                </a:schemeClr>
              </a:solidFill>
            </a:endParaRPr>
          </a:p>
          <a:p>
            <a:pPr lvl="0"/>
            <a:r>
              <a:rPr dirty="0" sz="2800" lang="en-US">
                <a:solidFill>
                  <a:schemeClr val="accent2">
                    <a:lumMod val="50000"/>
                  </a:schemeClr>
                </a:solidFill>
              </a:rPr>
              <a:t>Culturally acceptable</a:t>
            </a:r>
            <a:endParaRPr dirty="0" sz="2800" lang="en-US">
              <a:solidFill>
                <a:schemeClr val="accent2">
                  <a:lumMod val="50000"/>
                </a:schemeClr>
              </a:solidFill>
            </a:endParaRPr>
          </a:p>
          <a:p>
            <a:pPr lvl="0"/>
            <a:r>
              <a:rPr dirty="0" sz="2800" lang="en-US">
                <a:solidFill>
                  <a:schemeClr val="accent2">
                    <a:lumMod val="50000"/>
                  </a:schemeClr>
                </a:solidFill>
              </a:rPr>
              <a:t>Readily available </a:t>
            </a:r>
            <a:endParaRPr dirty="0" sz="2800" lang="en-US">
              <a:solidFill>
                <a:schemeClr val="accent2">
                  <a:lumMod val="50000"/>
                </a:schemeClr>
              </a:solidFill>
            </a:endParaRPr>
          </a:p>
          <a:p>
            <a:pPr lvl="0"/>
            <a:r>
              <a:rPr dirty="0" sz="2800" lang="en-US">
                <a:solidFill>
                  <a:schemeClr val="accent2">
                    <a:lumMod val="50000"/>
                  </a:schemeClr>
                </a:solidFill>
              </a:rPr>
              <a:t>Cheaper </a:t>
            </a:r>
            <a:endParaRPr dirty="0" sz="2800" lang="en-US">
              <a:solidFill>
                <a:schemeClr val="accent2">
                  <a:lumMod val="50000"/>
                </a:schemeClr>
              </a:solidFill>
            </a:endParaRPr>
          </a:p>
          <a:p>
            <a:pPr lvl="0"/>
            <a:r>
              <a:rPr dirty="0" sz="2800" lang="en-US">
                <a:solidFill>
                  <a:schemeClr val="accent2">
                    <a:lumMod val="50000"/>
                  </a:schemeClr>
                </a:solidFill>
              </a:rPr>
              <a:t>Less polluting than the synthetics  </a:t>
            </a:r>
            <a:endParaRPr dirty="0" sz="2800" lang="en-US">
              <a:solidFill>
                <a:schemeClr val="accent2">
                  <a:lumMod val="50000"/>
                </a:schemeClr>
              </a:solidFill>
            </a:endParaRPr>
          </a:p>
          <a:p>
            <a:r>
              <a:rPr dirty="0" sz="2800" lang="en-US">
                <a:solidFill>
                  <a:schemeClr val="accent2">
                    <a:lumMod val="50000"/>
                  </a:schemeClr>
                </a:solidFill>
              </a:rPr>
              <a:t>A self-reliant control strategy</a:t>
            </a:r>
            <a:endParaRPr dirty="0" sz="2800" lang="en-US">
              <a:solidFill>
                <a:schemeClr val="accent2">
                  <a:lumMod val="50000"/>
                </a:schemeClr>
              </a:solidFill>
            </a:endParaRPr>
          </a:p>
          <a:p>
            <a:pPr indent="0" marL="0">
              <a:buNone/>
            </a:pPr>
            <a:endParaRPr dirty="0" sz="2800" lang="en-US">
              <a:solidFill>
                <a:schemeClr val="accent2">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591" name="Title 1"/>
          <p:cNvSpPr>
            <a:spLocks noGrp="1"/>
          </p:cNvSpPr>
          <p:nvPr>
            <p:ph type="title"/>
          </p:nvPr>
        </p:nvSpPr>
        <p:spPr>
          <a:xfrm>
            <a:off x="609600" y="673100"/>
            <a:ext cx="10972800" cy="356235"/>
          </a:xfrm>
        </p:spPr>
        <p:txBody>
          <a:bodyPr/>
          <a:p>
            <a:pPr algn="ctr"/>
            <a:r>
              <a:rPr b="1" dirty="0" lang="en-US" err="1">
                <a:solidFill>
                  <a:schemeClr val="accent2">
                    <a:lumMod val="50000"/>
                  </a:schemeClr>
                </a:solidFill>
                <a:sym typeface="+mn-ea"/>
              </a:rPr>
              <a:t>Molluscicides</a:t>
            </a:r>
            <a:r>
              <a:rPr b="1" dirty="0" lang="en-US">
                <a:solidFill>
                  <a:schemeClr val="accent2">
                    <a:lumMod val="50000"/>
                  </a:schemeClr>
                </a:solidFill>
                <a:sym typeface="+mn-ea"/>
              </a:rPr>
              <a:t> of Plant Origin</a:t>
            </a:r>
            <a:br>
              <a:rPr dirty="0" lang="en-US">
                <a:solidFill>
                  <a:schemeClr val="accent2">
                    <a:lumMod val="50000"/>
                  </a:schemeClr>
                </a:solidFill>
                <a:sym typeface="+mn-ea"/>
              </a:rPr>
            </a:br>
            <a:br>
              <a:rPr dirty="0" lang="en-US">
                <a:solidFill>
                  <a:schemeClr val="accent2">
                    <a:lumMod val="50000"/>
                  </a:schemeClr>
                </a:solidFill>
              </a:rPr>
            </a:br>
            <a:endParaRPr lang="en-US"/>
          </a:p>
        </p:txBody>
      </p:sp>
      <p:sp>
        <p:nvSpPr>
          <p:cNvPr id="1048592" name="Content Placeholder 2"/>
          <p:cNvSpPr>
            <a:spLocks noGrp="1"/>
          </p:cNvSpPr>
          <p:nvPr>
            <p:ph idx="1"/>
          </p:nvPr>
        </p:nvSpPr>
        <p:spPr/>
        <p:txBody>
          <a:bodyPr/>
          <a:p>
            <a:pPr>
              <a:buFont typeface="Wingdings" panose="05000000000000000000" charset="0"/>
              <a:buChar char="Ø"/>
            </a:pPr>
            <a:r>
              <a:rPr dirty="0" lang="en-US">
                <a:solidFill>
                  <a:schemeClr val="accent2">
                    <a:lumMod val="50000"/>
                  </a:schemeClr>
                </a:solidFill>
                <a:sym typeface="+mn-ea"/>
              </a:rPr>
              <a:t>One of such plants is the Ethiopian plant (the soap berry) </a:t>
            </a:r>
            <a:r>
              <a:rPr dirty="0" i="1" lang="en-US" err="1">
                <a:solidFill>
                  <a:schemeClr val="accent2">
                    <a:lumMod val="50000"/>
                  </a:schemeClr>
                </a:solidFill>
                <a:sym typeface="+mn-ea"/>
              </a:rPr>
              <a:t>Phytolacea</a:t>
            </a:r>
            <a:r>
              <a:rPr dirty="0" i="1" lang="en-US">
                <a:solidFill>
                  <a:schemeClr val="accent2">
                    <a:lumMod val="50000"/>
                  </a:schemeClr>
                </a:solidFill>
                <a:sym typeface="+mn-ea"/>
              </a:rPr>
              <a:t> </a:t>
            </a:r>
            <a:r>
              <a:rPr dirty="0" i="1" lang="en-US" err="1">
                <a:solidFill>
                  <a:schemeClr val="accent2">
                    <a:lumMod val="50000"/>
                  </a:schemeClr>
                </a:solidFill>
                <a:sym typeface="+mn-ea"/>
              </a:rPr>
              <a:t>dodecandra</a:t>
            </a:r>
            <a:r>
              <a:rPr dirty="0" lang="en-US">
                <a:solidFill>
                  <a:schemeClr val="accent2">
                    <a:lumMod val="50000"/>
                  </a:schemeClr>
                </a:solidFill>
                <a:sym typeface="+mn-ea"/>
              </a:rPr>
              <a:t> </a:t>
            </a:r>
            <a:endParaRPr dirty="0" lang="en-US">
              <a:solidFill>
                <a:schemeClr val="accent2">
                  <a:lumMod val="50000"/>
                </a:schemeClr>
              </a:solidFill>
              <a:sym typeface="+mn-ea"/>
            </a:endParaRPr>
          </a:p>
          <a:p>
            <a:pPr>
              <a:buFont typeface="Wingdings" panose="05000000000000000000" charset="0"/>
              <a:buChar char="Ø"/>
            </a:pPr>
            <a:r>
              <a:rPr dirty="0" lang="en-US">
                <a:solidFill>
                  <a:schemeClr val="accent2">
                    <a:lumMod val="50000"/>
                  </a:schemeClr>
                </a:solidFill>
                <a:sym typeface="+mn-ea"/>
              </a:rPr>
              <a:t>which is effective in the waterways of snails. </a:t>
            </a:r>
            <a:endParaRPr dirty="0" lang="en-US">
              <a:solidFill>
                <a:schemeClr val="accent2">
                  <a:lumMod val="50000"/>
                </a:schemeClr>
              </a:solidFill>
              <a:sym typeface="+mn-ea"/>
            </a:endParaRPr>
          </a:p>
          <a:p>
            <a:pPr>
              <a:buFont typeface="Wingdings" panose="05000000000000000000" charset="0"/>
              <a:buChar char="Ø"/>
            </a:pPr>
            <a:r>
              <a:rPr dirty="0" lang="en-US">
                <a:solidFill>
                  <a:schemeClr val="accent2">
                    <a:lumMod val="50000"/>
                  </a:schemeClr>
                </a:solidFill>
                <a:sym typeface="+mn-ea"/>
              </a:rPr>
              <a:t>Another of such plant is </a:t>
            </a:r>
            <a:r>
              <a:rPr dirty="0" i="1" lang="en-US" err="1">
                <a:solidFill>
                  <a:schemeClr val="accent2">
                    <a:lumMod val="50000"/>
                  </a:schemeClr>
                </a:solidFill>
                <a:sym typeface="+mn-ea"/>
              </a:rPr>
              <a:t>Swartzia</a:t>
            </a:r>
            <a:r>
              <a:rPr dirty="0" i="1" lang="en-US">
                <a:solidFill>
                  <a:schemeClr val="accent2">
                    <a:lumMod val="50000"/>
                  </a:schemeClr>
                </a:solidFill>
                <a:sym typeface="+mn-ea"/>
              </a:rPr>
              <a:t> </a:t>
            </a:r>
            <a:r>
              <a:rPr dirty="0" i="1" lang="en-US" err="1">
                <a:solidFill>
                  <a:schemeClr val="accent2">
                    <a:lumMod val="50000"/>
                  </a:schemeClr>
                </a:solidFill>
                <a:sym typeface="+mn-ea"/>
              </a:rPr>
              <a:t>madagascariensis</a:t>
            </a:r>
            <a:r>
              <a:rPr dirty="0" lang="en-US">
                <a:solidFill>
                  <a:schemeClr val="accent2">
                    <a:lumMod val="50000"/>
                  </a:schemeClr>
                </a:solidFill>
                <a:sym typeface="+mn-ea"/>
              </a:rPr>
              <a:t> (</a:t>
            </a:r>
            <a:r>
              <a:rPr dirty="0" lang="en-US" err="1">
                <a:solidFill>
                  <a:schemeClr val="accent2">
                    <a:lumMod val="50000"/>
                  </a:schemeClr>
                </a:solidFill>
                <a:sym typeface="+mn-ea"/>
              </a:rPr>
              <a:t>Leguminosae</a:t>
            </a:r>
            <a:r>
              <a:rPr dirty="0" lang="en-US">
                <a:solidFill>
                  <a:schemeClr val="accent2">
                    <a:lumMod val="50000"/>
                  </a:schemeClr>
                </a:solidFill>
                <a:sym typeface="+mn-ea"/>
              </a:rPr>
              <a:t>) found throughout Africa</a:t>
            </a:r>
            <a:endParaRPr dirty="0" lang="en-US">
              <a:solidFill>
                <a:schemeClr val="accent2">
                  <a:lumMod val="50000"/>
                </a:schemeClr>
              </a:solidFill>
              <a:sym typeface="+mn-ea"/>
            </a:endParaRPr>
          </a:p>
          <a:p>
            <a:pPr>
              <a:buFont typeface="Wingdings" panose="05000000000000000000" charset="0"/>
              <a:buChar char="Ø"/>
            </a:pPr>
            <a:r>
              <a:rPr dirty="0" lang="en-US">
                <a:solidFill>
                  <a:schemeClr val="accent2">
                    <a:lumMod val="50000"/>
                  </a:schemeClr>
                </a:solidFill>
                <a:sym typeface="+mn-ea"/>
              </a:rPr>
              <a:t>It exhibits folklore medicinal </a:t>
            </a:r>
            <a:r>
              <a:rPr dirty="0" lang="en-US" err="1">
                <a:solidFill>
                  <a:schemeClr val="accent2">
                    <a:lumMod val="50000"/>
                  </a:schemeClr>
                </a:solidFill>
                <a:sym typeface="+mn-ea"/>
              </a:rPr>
              <a:t>Molluscicidal</a:t>
            </a:r>
            <a:r>
              <a:rPr dirty="0" lang="en-US">
                <a:solidFill>
                  <a:schemeClr val="accent2">
                    <a:lumMod val="50000"/>
                  </a:schemeClr>
                </a:solidFill>
                <a:sym typeface="+mn-ea"/>
              </a:rPr>
              <a:t> and insecticidal uses</a:t>
            </a:r>
            <a:endParaRPr dirty="0" lang="en-US">
              <a:solidFill>
                <a:schemeClr val="accent2">
                  <a:lumMod val="50000"/>
                </a:schemeClr>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4" name="Title 1"/>
          <p:cNvSpPr>
            <a:spLocks noGrp="1"/>
          </p:cNvSpPr>
          <p:nvPr>
            <p:ph type="title"/>
          </p:nvPr>
        </p:nvSpPr>
        <p:spPr/>
        <p:txBody>
          <a:bodyPr/>
          <a:p>
            <a:pPr algn="ctr"/>
            <a:r>
              <a:rPr b="1" dirty="0" sz="4000" lang="en-US" err="1" smtClean="0">
                <a:solidFill>
                  <a:schemeClr val="accent2">
                    <a:lumMod val="50000"/>
                  </a:schemeClr>
                </a:solidFill>
              </a:rPr>
              <a:t>Molluscicides</a:t>
            </a:r>
            <a:r>
              <a:rPr b="1" dirty="0" sz="4000" lang="en-US" smtClean="0">
                <a:solidFill>
                  <a:schemeClr val="accent2">
                    <a:lumMod val="50000"/>
                  </a:schemeClr>
                </a:solidFill>
              </a:rPr>
              <a:t> of Plant Origin</a:t>
            </a:r>
            <a:endParaRPr b="1" dirty="0" sz="4000" lang="en-US" smtClean="0">
              <a:solidFill>
                <a:schemeClr val="accent2">
                  <a:lumMod val="50000"/>
                </a:schemeClr>
              </a:solidFill>
            </a:endParaRPr>
          </a:p>
        </p:txBody>
      </p:sp>
      <p:sp>
        <p:nvSpPr>
          <p:cNvPr id="1048595" name="Content Placeholder 2"/>
          <p:cNvSpPr>
            <a:spLocks noGrp="1"/>
          </p:cNvSpPr>
          <p:nvPr>
            <p:ph idx="1"/>
          </p:nvPr>
        </p:nvSpPr>
        <p:spPr/>
        <p:txBody>
          <a:bodyPr/>
          <a:p>
            <a:pPr>
              <a:buFont typeface="Wingdings" panose="05000000000000000000" charset="0"/>
              <a:buChar char="Ø"/>
            </a:pPr>
            <a:r>
              <a:rPr dirty="0" lang="en-US">
                <a:solidFill>
                  <a:schemeClr val="accent2">
                    <a:lumMod val="50000"/>
                  </a:schemeClr>
                </a:solidFill>
                <a:sym typeface="+mn-ea"/>
              </a:rPr>
              <a:t>The </a:t>
            </a:r>
            <a:r>
              <a:rPr dirty="0" lang="en-US" err="1">
                <a:solidFill>
                  <a:schemeClr val="accent2">
                    <a:lumMod val="50000"/>
                  </a:schemeClr>
                </a:solidFill>
                <a:sym typeface="+mn-ea"/>
              </a:rPr>
              <a:t>spirostanol</a:t>
            </a:r>
            <a:r>
              <a:rPr dirty="0" lang="en-US">
                <a:solidFill>
                  <a:schemeClr val="accent2">
                    <a:lumMod val="50000"/>
                  </a:schemeClr>
                </a:solidFill>
                <a:sym typeface="+mn-ea"/>
              </a:rPr>
              <a:t> </a:t>
            </a:r>
            <a:r>
              <a:rPr dirty="0" lang="en-US" err="1">
                <a:solidFill>
                  <a:schemeClr val="accent2">
                    <a:lumMod val="50000"/>
                  </a:schemeClr>
                </a:solidFill>
                <a:sym typeface="+mn-ea"/>
              </a:rPr>
              <a:t>saponins</a:t>
            </a:r>
            <a:r>
              <a:rPr dirty="0" lang="en-US">
                <a:solidFill>
                  <a:schemeClr val="accent2">
                    <a:lumMod val="50000"/>
                  </a:schemeClr>
                </a:solidFill>
                <a:sym typeface="+mn-ea"/>
              </a:rPr>
              <a:t>, from </a:t>
            </a:r>
            <a:r>
              <a:rPr dirty="0" i="1" lang="en-US" err="1">
                <a:solidFill>
                  <a:schemeClr val="accent2">
                    <a:lumMod val="50000"/>
                  </a:schemeClr>
                </a:solidFill>
                <a:sym typeface="+mn-ea"/>
              </a:rPr>
              <a:t>Balanites</a:t>
            </a:r>
            <a:r>
              <a:rPr dirty="0" i="1" lang="en-US">
                <a:solidFill>
                  <a:schemeClr val="accent2">
                    <a:lumMod val="50000"/>
                  </a:schemeClr>
                </a:solidFill>
                <a:sym typeface="+mn-ea"/>
              </a:rPr>
              <a:t> </a:t>
            </a:r>
            <a:r>
              <a:rPr dirty="0" i="1" lang="en-US" err="1">
                <a:solidFill>
                  <a:schemeClr val="accent2">
                    <a:lumMod val="50000"/>
                  </a:schemeClr>
                </a:solidFill>
                <a:sym typeface="+mn-ea"/>
              </a:rPr>
              <a:t>aegyptiaca</a:t>
            </a:r>
            <a:r>
              <a:rPr dirty="0" lang="en-US">
                <a:solidFill>
                  <a:schemeClr val="accent2">
                    <a:lumMod val="50000"/>
                  </a:schemeClr>
                </a:solidFill>
                <a:sym typeface="+mn-ea"/>
              </a:rPr>
              <a:t> are potent </a:t>
            </a:r>
            <a:r>
              <a:rPr dirty="0" lang="en-US" err="1">
                <a:solidFill>
                  <a:schemeClr val="accent2">
                    <a:lumMod val="50000"/>
                  </a:schemeClr>
                </a:solidFill>
                <a:sym typeface="+mn-ea"/>
              </a:rPr>
              <a:t>molluscicides</a:t>
            </a:r>
            <a:r>
              <a:rPr dirty="0" lang="en-US">
                <a:solidFill>
                  <a:schemeClr val="accent2">
                    <a:lumMod val="50000"/>
                  </a:schemeClr>
                </a:solidFill>
                <a:sym typeface="+mn-ea"/>
              </a:rPr>
              <a:t>. </a:t>
            </a:r>
            <a:endParaRPr dirty="0" lang="en-US">
              <a:solidFill>
                <a:schemeClr val="accent2">
                  <a:lumMod val="50000"/>
                </a:schemeClr>
              </a:solidFill>
              <a:sym typeface="+mn-ea"/>
            </a:endParaRPr>
          </a:p>
          <a:p>
            <a:pPr>
              <a:buFont typeface="Wingdings" panose="05000000000000000000" charset="0"/>
              <a:buChar char="Ø"/>
            </a:pPr>
            <a:r>
              <a:rPr dirty="0" lang="en-US" err="1">
                <a:solidFill>
                  <a:schemeClr val="accent2">
                    <a:lumMod val="50000"/>
                  </a:schemeClr>
                </a:solidFill>
                <a:sym typeface="+mn-ea"/>
              </a:rPr>
              <a:t>Balanitin</a:t>
            </a:r>
            <a:r>
              <a:rPr dirty="0" lang="en-US">
                <a:solidFill>
                  <a:schemeClr val="accent2">
                    <a:lumMod val="50000"/>
                  </a:schemeClr>
                </a:solidFill>
                <a:sym typeface="+mn-ea"/>
              </a:rPr>
              <a:t> 1,2,3 have been isolated from this plant.</a:t>
            </a:r>
            <a:endParaRPr dirty="0" lang="en-US">
              <a:solidFill>
                <a:schemeClr val="accent2">
                  <a:lumMod val="50000"/>
                </a:schemeClr>
              </a:solidFill>
            </a:endParaRPr>
          </a:p>
          <a:p>
            <a:pPr>
              <a:buFont typeface="Wingdings" panose="05000000000000000000" charset="0"/>
              <a:buChar char="Ø"/>
            </a:pPr>
            <a:r>
              <a:rPr dirty="0" lang="en-US">
                <a:solidFill>
                  <a:schemeClr val="accent2">
                    <a:lumMod val="50000"/>
                  </a:schemeClr>
                </a:solidFill>
                <a:sym typeface="+mn-ea"/>
              </a:rPr>
              <a:t>Furthermore, linalool from </a:t>
            </a:r>
            <a:r>
              <a:rPr dirty="0" i="1" lang="en-US" err="1">
                <a:solidFill>
                  <a:schemeClr val="accent2">
                    <a:lumMod val="50000"/>
                  </a:schemeClr>
                </a:solidFill>
                <a:sym typeface="+mn-ea"/>
              </a:rPr>
              <a:t>Cinnamomum</a:t>
            </a:r>
            <a:r>
              <a:rPr dirty="0" i="1" lang="en-US">
                <a:solidFill>
                  <a:schemeClr val="accent2">
                    <a:lumMod val="50000"/>
                  </a:schemeClr>
                </a:solidFill>
                <a:sym typeface="+mn-ea"/>
              </a:rPr>
              <a:t> </a:t>
            </a:r>
            <a:r>
              <a:rPr dirty="0" i="1" lang="en-US" err="1">
                <a:solidFill>
                  <a:schemeClr val="accent2">
                    <a:lumMod val="50000"/>
                  </a:schemeClr>
                </a:solidFill>
                <a:sym typeface="+mn-ea"/>
              </a:rPr>
              <a:t>camphora</a:t>
            </a:r>
            <a:r>
              <a:rPr dirty="0" lang="en-US">
                <a:solidFill>
                  <a:schemeClr val="accent2">
                    <a:lumMod val="50000"/>
                  </a:schemeClr>
                </a:solidFill>
                <a:sym typeface="+mn-ea"/>
              </a:rPr>
              <a:t> (L) extracts has been used to eliminate </a:t>
            </a:r>
            <a:r>
              <a:rPr dirty="0" i="1" lang="en-US" err="1">
                <a:solidFill>
                  <a:schemeClr val="accent2">
                    <a:lumMod val="50000"/>
                  </a:schemeClr>
                </a:solidFill>
                <a:sym typeface="+mn-ea"/>
              </a:rPr>
              <a:t>Oncomelania</a:t>
            </a:r>
            <a:r>
              <a:rPr dirty="0" i="1" lang="en-US">
                <a:solidFill>
                  <a:schemeClr val="accent2">
                    <a:lumMod val="50000"/>
                  </a:schemeClr>
                </a:solidFill>
                <a:sym typeface="+mn-ea"/>
              </a:rPr>
              <a:t> </a:t>
            </a:r>
            <a:r>
              <a:rPr dirty="0" i="1" lang="en-US" err="1">
                <a:solidFill>
                  <a:schemeClr val="accent2">
                    <a:lumMod val="50000"/>
                  </a:schemeClr>
                </a:solidFill>
                <a:sym typeface="+mn-ea"/>
              </a:rPr>
              <a:t>hupensis</a:t>
            </a:r>
            <a:r>
              <a:rPr dirty="0" lang="en-US">
                <a:solidFill>
                  <a:schemeClr val="accent2">
                    <a:lumMod val="50000"/>
                  </a:schemeClr>
                </a:solidFill>
                <a:sym typeface="+mn-ea"/>
              </a:rPr>
              <a:t> snails. </a:t>
            </a:r>
            <a:endParaRPr dirty="0" lang="en-US">
              <a:solidFill>
                <a:schemeClr val="accent2">
                  <a:lumMod val="50000"/>
                </a:schemeClr>
              </a:solidFill>
              <a:sym typeface="+mn-ea"/>
            </a:endParaRPr>
          </a:p>
          <a:p>
            <a:pPr>
              <a:buFont typeface="Wingdings" panose="05000000000000000000" charset="0"/>
              <a:buChar char="Ø"/>
            </a:pPr>
            <a:r>
              <a:rPr dirty="0" lang="en-US">
                <a:solidFill>
                  <a:schemeClr val="accent2">
                    <a:lumMod val="50000"/>
                  </a:schemeClr>
                </a:solidFill>
                <a:sym typeface="+mn-ea"/>
              </a:rPr>
              <a:t>Linalool therefore could also be used to treat </a:t>
            </a:r>
            <a:r>
              <a:rPr dirty="0" i="1" lang="en-US">
                <a:solidFill>
                  <a:schemeClr val="accent2">
                    <a:lumMod val="50000"/>
                  </a:schemeClr>
                </a:solidFill>
                <a:sym typeface="+mn-ea"/>
              </a:rPr>
              <a:t>Schistosoma </a:t>
            </a:r>
            <a:r>
              <a:rPr dirty="0" i="1" lang="en-US" err="1">
                <a:solidFill>
                  <a:schemeClr val="accent2">
                    <a:lumMod val="50000"/>
                  </a:schemeClr>
                </a:solidFill>
                <a:sym typeface="+mn-ea"/>
              </a:rPr>
              <a:t>japonicum</a:t>
            </a:r>
            <a:r>
              <a:rPr dirty="0" lang="en-US">
                <a:solidFill>
                  <a:schemeClr val="accent2">
                    <a:lumMod val="50000"/>
                  </a:schemeClr>
                </a:solidFill>
                <a:sym typeface="+mn-ea"/>
              </a:rPr>
              <a:t> infection.</a:t>
            </a:r>
            <a:endParaRPr dirty="0" lang="en-US">
              <a:solidFill>
                <a:schemeClr val="accent2">
                  <a:lumMod val="50000"/>
                </a:schemeClr>
              </a:solidFill>
            </a:endParaRPr>
          </a:p>
          <a:p>
            <a:pPr>
              <a:buFont typeface="Wingdings" panose="05000000000000000000" charset="0"/>
              <a:buChar char="Ø"/>
            </a:pPr>
            <a:endParaRPr dirty="0" lang="en-US">
              <a:solidFill>
                <a:schemeClr val="accent2">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47" name="Title 1"/>
          <p:cNvSpPr>
            <a:spLocks noGrp="1"/>
          </p:cNvSpPr>
          <p:nvPr>
            <p:ph type="title"/>
          </p:nvPr>
        </p:nvSpPr>
        <p:spPr>
          <a:xfrm>
            <a:off x="609600" y="476885"/>
            <a:ext cx="10972800" cy="796925"/>
          </a:xfrm>
        </p:spPr>
        <p:txBody>
          <a:bodyPr/>
          <a:p>
            <a:pPr algn="ctr"/>
            <a:r>
              <a:rPr b="1" dirty="0" sz="4000" lang="en-US">
                <a:solidFill>
                  <a:schemeClr val="accent2">
                    <a:lumMod val="50000"/>
                  </a:schemeClr>
                </a:solidFill>
              </a:rPr>
              <a:t>Effect of the </a:t>
            </a:r>
            <a:r>
              <a:rPr b="1" dirty="0" sz="4000" lang="en-US" err="1">
                <a:solidFill>
                  <a:schemeClr val="accent2">
                    <a:lumMod val="50000"/>
                  </a:schemeClr>
                </a:solidFill>
              </a:rPr>
              <a:t>molluscicides</a:t>
            </a:r>
            <a:r>
              <a:rPr b="1" dirty="0" sz="4000" lang="en-US">
                <a:solidFill>
                  <a:schemeClr val="accent2">
                    <a:lumMod val="50000"/>
                  </a:schemeClr>
                </a:solidFill>
              </a:rPr>
              <a:t> on the host snails</a:t>
            </a:r>
            <a:br>
              <a:rPr dirty="0" sz="4000" lang="en-US">
                <a:solidFill>
                  <a:schemeClr val="accent2">
                    <a:lumMod val="50000"/>
                  </a:schemeClr>
                </a:solidFill>
              </a:rPr>
            </a:br>
            <a:endParaRPr dirty="0" sz="4000" lang="en-US">
              <a:solidFill>
                <a:schemeClr val="accent2">
                  <a:lumMod val="50000"/>
                </a:schemeClr>
              </a:solidFill>
            </a:endParaRPr>
          </a:p>
        </p:txBody>
      </p:sp>
      <p:sp>
        <p:nvSpPr>
          <p:cNvPr id="1048648" name="Content Placeholder 2"/>
          <p:cNvSpPr>
            <a:spLocks noGrp="1"/>
          </p:cNvSpPr>
          <p:nvPr>
            <p:ph idx="1"/>
          </p:nvPr>
        </p:nvSpPr>
        <p:spPr>
          <a:xfrm>
            <a:off x="609600" y="1589405"/>
            <a:ext cx="10972800" cy="4538345"/>
          </a:xfrm>
        </p:spPr>
        <p:txBody>
          <a:bodyPr/>
          <a:p>
            <a:pPr lvl="0">
              <a:buFont typeface="Wingdings" panose="05000000000000000000" charset="0"/>
              <a:buChar char="Ø"/>
            </a:pPr>
            <a:r>
              <a:rPr dirty="0" lang="en-US">
                <a:solidFill>
                  <a:schemeClr val="accent2">
                    <a:lumMod val="50000"/>
                  </a:schemeClr>
                </a:solidFill>
              </a:rPr>
              <a:t>Muscular and spiral twisting of the snail body</a:t>
            </a:r>
            <a:endParaRPr dirty="0" lang="en-US">
              <a:solidFill>
                <a:schemeClr val="accent2">
                  <a:lumMod val="50000"/>
                </a:schemeClr>
              </a:solidFill>
            </a:endParaRPr>
          </a:p>
          <a:p>
            <a:pPr lvl="0">
              <a:buFont typeface="Wingdings" panose="05000000000000000000" charset="0"/>
              <a:buChar char="Ø"/>
            </a:pPr>
            <a:r>
              <a:rPr dirty="0" lang="en-US">
                <a:solidFill>
                  <a:schemeClr val="accent2">
                    <a:lumMod val="50000"/>
                  </a:schemeClr>
                </a:solidFill>
              </a:rPr>
              <a:t>Destruction and cell degeneration</a:t>
            </a:r>
            <a:endParaRPr dirty="0" lang="en-US">
              <a:solidFill>
                <a:schemeClr val="accent2">
                  <a:lumMod val="50000"/>
                </a:schemeClr>
              </a:solidFill>
            </a:endParaRPr>
          </a:p>
          <a:p>
            <a:pPr lvl="0">
              <a:buFont typeface="Wingdings" panose="05000000000000000000" charset="0"/>
              <a:buChar char="Ø"/>
            </a:pPr>
            <a:r>
              <a:rPr dirty="0" lang="en-US">
                <a:solidFill>
                  <a:schemeClr val="accent2">
                    <a:lumMod val="50000"/>
                  </a:schemeClr>
                </a:solidFill>
              </a:rPr>
              <a:t>Shrinking of the hepatopancreas of the snails</a:t>
            </a:r>
            <a:endParaRPr dirty="0" lang="en-US">
              <a:solidFill>
                <a:schemeClr val="accent2">
                  <a:lumMod val="50000"/>
                </a:schemeClr>
              </a:solidFill>
            </a:endParaRPr>
          </a:p>
          <a:p>
            <a:pPr>
              <a:buFont typeface="Wingdings" panose="05000000000000000000" charset="0"/>
              <a:buChar char="Ø"/>
            </a:pPr>
            <a:r>
              <a:rPr dirty="0" lang="en-US">
                <a:solidFill>
                  <a:schemeClr val="accent2">
                    <a:lumMod val="50000"/>
                  </a:schemeClr>
                </a:solidFill>
              </a:rPr>
              <a:t>Other Plants that have also exhibited </a:t>
            </a:r>
            <a:r>
              <a:rPr dirty="0" lang="en-US" err="1">
                <a:solidFill>
                  <a:schemeClr val="accent2">
                    <a:lumMod val="50000"/>
                  </a:schemeClr>
                </a:solidFill>
              </a:rPr>
              <a:t>Molluscicidal</a:t>
            </a:r>
            <a:r>
              <a:rPr dirty="0" lang="en-US">
                <a:solidFill>
                  <a:schemeClr val="accent2">
                    <a:lumMod val="50000"/>
                  </a:schemeClr>
                </a:solidFill>
              </a:rPr>
              <a:t> activities include: </a:t>
            </a:r>
            <a:endParaRPr dirty="0" lang="en-US">
              <a:solidFill>
                <a:schemeClr val="accent2">
                  <a:lumMod val="50000"/>
                </a:schemeClr>
              </a:solidFill>
            </a:endParaRPr>
          </a:p>
          <a:p>
            <a:pPr>
              <a:buFont typeface="Wingdings" panose="05000000000000000000" charset="0"/>
              <a:buChar char="Ø"/>
            </a:pPr>
            <a:r>
              <a:rPr dirty="0" lang="en-US">
                <a:solidFill>
                  <a:schemeClr val="accent2">
                    <a:lumMod val="50000"/>
                  </a:schemeClr>
                </a:solidFill>
              </a:rPr>
              <a:t>The aqueous extracts </a:t>
            </a:r>
            <a:r>
              <a:rPr dirty="0" i="1" lang="en-US" err="1">
                <a:solidFill>
                  <a:schemeClr val="accent2">
                    <a:lumMod val="50000"/>
                  </a:schemeClr>
                </a:solidFill>
              </a:rPr>
              <a:t>Thevetia</a:t>
            </a:r>
            <a:r>
              <a:rPr dirty="0" i="1" lang="en-US">
                <a:solidFill>
                  <a:schemeClr val="accent2">
                    <a:lumMod val="50000"/>
                  </a:schemeClr>
                </a:solidFill>
              </a:rPr>
              <a:t> </a:t>
            </a:r>
            <a:r>
              <a:rPr dirty="0" i="1" lang="en-US" err="1">
                <a:solidFill>
                  <a:schemeClr val="accent2">
                    <a:lumMod val="50000"/>
                  </a:schemeClr>
                </a:solidFill>
              </a:rPr>
              <a:t>peruviana</a:t>
            </a:r>
            <a:r>
              <a:rPr dirty="0" lang="en-US">
                <a:solidFill>
                  <a:schemeClr val="accent2">
                    <a:lumMod val="50000"/>
                  </a:schemeClr>
                </a:solidFill>
              </a:rPr>
              <a:t>, </a:t>
            </a:r>
            <a:r>
              <a:rPr dirty="0" i="1" lang="en-US" err="1">
                <a:solidFill>
                  <a:schemeClr val="accent2">
                    <a:lumMod val="50000"/>
                  </a:schemeClr>
                </a:solidFill>
              </a:rPr>
              <a:t>Alstonia</a:t>
            </a:r>
            <a:r>
              <a:rPr dirty="0" i="1" lang="en-US">
                <a:solidFill>
                  <a:schemeClr val="accent2">
                    <a:lumMod val="50000"/>
                  </a:schemeClr>
                </a:solidFill>
              </a:rPr>
              <a:t> </a:t>
            </a:r>
            <a:r>
              <a:rPr dirty="0" i="1" lang="en-US" err="1">
                <a:solidFill>
                  <a:schemeClr val="accent2">
                    <a:lumMod val="50000"/>
                  </a:schemeClr>
                </a:solidFill>
              </a:rPr>
              <a:t>scholaris</a:t>
            </a:r>
            <a:r>
              <a:rPr dirty="0" lang="en-US">
                <a:solidFill>
                  <a:schemeClr val="accent2">
                    <a:lumMod val="50000"/>
                  </a:schemeClr>
                </a:solidFill>
              </a:rPr>
              <a:t> and </a:t>
            </a:r>
            <a:r>
              <a:rPr dirty="0" i="1" lang="en-US">
                <a:solidFill>
                  <a:schemeClr val="accent2">
                    <a:lumMod val="50000"/>
                  </a:schemeClr>
                </a:solidFill>
              </a:rPr>
              <a:t>Euphorbia </a:t>
            </a:r>
            <a:r>
              <a:rPr dirty="0" i="1" lang="en-US" err="1">
                <a:solidFill>
                  <a:schemeClr val="accent2">
                    <a:lumMod val="50000"/>
                  </a:schemeClr>
                </a:solidFill>
              </a:rPr>
              <a:t>pulcherrima</a:t>
            </a:r>
            <a:r>
              <a:rPr dirty="0" i="1" lang="en-US">
                <a:solidFill>
                  <a:schemeClr val="accent2">
                    <a:lumMod val="50000"/>
                  </a:schemeClr>
                </a:solidFill>
              </a:rPr>
              <a:t> </a:t>
            </a:r>
            <a:r>
              <a:rPr dirty="0" lang="en-US">
                <a:solidFill>
                  <a:schemeClr val="accent2">
                    <a:lumMod val="50000"/>
                  </a:schemeClr>
                </a:solidFill>
              </a:rPr>
              <a:t>as well as the latex of</a:t>
            </a:r>
            <a:r>
              <a:rPr dirty="0" i="1" lang="en-US">
                <a:solidFill>
                  <a:schemeClr val="accent2">
                    <a:lumMod val="50000"/>
                  </a:schemeClr>
                </a:solidFill>
              </a:rPr>
              <a:t> Euphorbia </a:t>
            </a:r>
            <a:r>
              <a:rPr dirty="0" i="1" lang="en-US" err="1">
                <a:solidFill>
                  <a:schemeClr val="accent2">
                    <a:lumMod val="50000"/>
                  </a:schemeClr>
                </a:solidFill>
              </a:rPr>
              <a:t>hirta</a:t>
            </a:r>
            <a:r>
              <a:rPr dirty="0" i="1" lang="en-US">
                <a:solidFill>
                  <a:schemeClr val="accent2">
                    <a:lumMod val="50000"/>
                  </a:schemeClr>
                </a:solidFill>
              </a:rPr>
              <a:t>.</a:t>
            </a:r>
            <a:endParaRPr dirty="0" lang="en-US">
              <a:solidFill>
                <a:schemeClr val="accent2">
                  <a:lumMod val="50000"/>
                </a:schemeClr>
              </a:solidFill>
            </a:endParaRPr>
          </a:p>
          <a:p>
            <a:pPr>
              <a:buFont typeface="Wingdings" panose="05000000000000000000" charset="0"/>
              <a:buChar char="Ø"/>
            </a:pPr>
            <a:endParaRPr dirty="0" lang="en-US">
              <a:solidFill>
                <a:schemeClr val="accent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7" name="Title 1"/>
          <p:cNvSpPr>
            <a:spLocks noGrp="1"/>
          </p:cNvSpPr>
          <p:nvPr>
            <p:ph type="title"/>
          </p:nvPr>
        </p:nvSpPr>
        <p:spPr/>
        <p:txBody>
          <a:bodyPr/>
          <a:p>
            <a:br>
              <a:rPr dirty="0" lang="en-US"/>
            </a:br>
            <a:endParaRPr dirty="0" lang="en-US"/>
          </a:p>
        </p:txBody>
      </p:sp>
      <p:sp>
        <p:nvSpPr>
          <p:cNvPr id="1048608" name="Content Placeholder 2"/>
          <p:cNvSpPr>
            <a:spLocks noGrp="1"/>
          </p:cNvSpPr>
          <p:nvPr>
            <p:ph idx="1"/>
          </p:nvPr>
        </p:nvSpPr>
        <p:spPr>
          <a:xfrm>
            <a:off x="609600" y="1610995"/>
            <a:ext cx="10972800" cy="4502785"/>
          </a:xfrm>
        </p:spPr>
        <p:txBody>
          <a:bodyPr/>
          <a:p>
            <a:pPr>
              <a:buFont typeface="Wingdings" panose="05000000000000000000" charset="0"/>
              <a:buChar char="Ø"/>
            </a:pPr>
            <a:r>
              <a:rPr dirty="0" sz="4200" lang="en-US">
                <a:solidFill>
                  <a:srgbClr val="C00000"/>
                </a:solidFill>
              </a:rPr>
              <a:t>Pesticides are substances or mixtures of substances intended for preventing, destroying, repelling, or mitigating any pest.</a:t>
            </a:r>
            <a:endParaRPr dirty="0" sz="4200" lang="en-US">
              <a:solidFill>
                <a:srgbClr val="C00000"/>
              </a:solidFill>
            </a:endParaRPr>
          </a:p>
          <a:p>
            <a:pPr>
              <a:buFont typeface="Wingdings" panose="05000000000000000000" charset="0"/>
              <a:buChar char="Ø"/>
            </a:pPr>
            <a:r>
              <a:rPr dirty="0" sz="4200" lang="en-US">
                <a:solidFill>
                  <a:srgbClr val="C00000"/>
                </a:solidFill>
              </a:rPr>
              <a:t> They are a range of products used to control pests such as rats and mice, weed, insects, mold or fungi, slugs.</a:t>
            </a:r>
            <a:endParaRPr dirty="0" sz="4200" lang="en-US">
              <a:solidFill>
                <a:srgbClr val="C00000"/>
              </a:solidFill>
            </a:endParaRPr>
          </a:p>
          <a:p>
            <a:pPr indent="0" marL="0">
              <a:buNone/>
            </a:pPr>
            <a:endParaRPr dirty="0" sz="4200" lang="en-US">
              <a:solidFill>
                <a:srgbClr val="C00000"/>
              </a:solidFill>
            </a:endParaRPr>
          </a:p>
        </p:txBody>
      </p:sp>
      <p:sp>
        <p:nvSpPr>
          <p:cNvPr id="1048609" name="Text Box 3"/>
          <p:cNvSpPr txBox="1"/>
          <p:nvPr/>
        </p:nvSpPr>
        <p:spPr>
          <a:xfrm>
            <a:off x="1282065" y="467360"/>
            <a:ext cx="8479790" cy="768350"/>
          </a:xfrm>
          <a:prstGeom prst="rect"/>
          <a:noFill/>
        </p:spPr>
        <p:txBody>
          <a:bodyPr rtlCol="0" wrap="square">
            <a:spAutoFit/>
          </a:bodyPr>
          <a:p>
            <a:pPr algn="ctr"/>
            <a:r>
              <a:rPr b="1" sz="4400" lang="en-US">
                <a:solidFill>
                  <a:schemeClr val="accent1">
                    <a:lumMod val="50000"/>
                  </a:schemeClr>
                </a:solidFill>
                <a:effectLst>
                  <a:outerShdw algn="tl" blurRad="38100" dir="2700000" dist="38100">
                    <a:srgbClr val="000000">
                      <a:alpha val="43137"/>
                    </a:srgbClr>
                  </a:outerShdw>
                </a:effectLst>
              </a:rPr>
              <a:t>PESTCIDES</a:t>
            </a:r>
            <a:endParaRPr b="1" sz="4400" lang="en-US">
              <a:solidFill>
                <a:schemeClr val="accent1">
                  <a:lumMod val="50000"/>
                </a:schemeClr>
              </a:solidFill>
              <a:effectLst>
                <a:outerShdw algn="tl" blurRad="38100" dir="2700000" dist="38100">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0" name="Title 1"/>
          <p:cNvSpPr>
            <a:spLocks noGrp="1"/>
          </p:cNvSpPr>
          <p:nvPr>
            <p:ph type="title"/>
          </p:nvPr>
        </p:nvSpPr>
        <p:spPr>
          <a:xfrm>
            <a:off x="1620520" y="340995"/>
            <a:ext cx="9645650" cy="582930"/>
          </a:xfrm>
        </p:spPr>
        <p:txBody>
          <a:bodyPr/>
          <a:p>
            <a:pPr algn="ctr"/>
            <a:r>
              <a:rPr b="1" dirty="0" sz="4400" lang="en-US">
                <a:solidFill>
                  <a:schemeClr val="accent1">
                    <a:lumMod val="50000"/>
                  </a:schemeClr>
                </a:solidFill>
              </a:rPr>
              <a:t>Classification of Pesticides </a:t>
            </a:r>
            <a:br>
              <a:rPr b="1" dirty="0" sz="4400" lang="en-US">
                <a:solidFill>
                  <a:schemeClr val="accent1">
                    <a:lumMod val="50000"/>
                  </a:schemeClr>
                </a:solidFill>
              </a:rPr>
            </a:br>
            <a:endParaRPr b="1" dirty="0" sz="4400" lang="en-US">
              <a:solidFill>
                <a:schemeClr val="accent1">
                  <a:lumMod val="50000"/>
                </a:schemeClr>
              </a:solidFill>
            </a:endParaRPr>
          </a:p>
        </p:txBody>
      </p:sp>
      <p:sp>
        <p:nvSpPr>
          <p:cNvPr id="1048611" name="Content Placeholder 2"/>
          <p:cNvSpPr>
            <a:spLocks noGrp="1"/>
          </p:cNvSpPr>
          <p:nvPr>
            <p:ph idx="1"/>
          </p:nvPr>
        </p:nvSpPr>
        <p:spPr/>
        <p:txBody>
          <a:bodyPr>
            <a:normAutofit lnSpcReduction="10000"/>
          </a:bodyPr>
          <a:p>
            <a:pPr indent="0" marL="0">
              <a:buNone/>
            </a:pPr>
            <a:endParaRPr dirty="0" lang="en-US"/>
          </a:p>
        </p:txBody>
      </p:sp>
      <p:graphicFrame>
        <p:nvGraphicFramePr>
          <p:cNvPr id="4194304" name="Table 3"/>
          <p:cNvGraphicFramePr>
            <a:graphicFrameLocks/>
          </p:cNvGraphicFramePr>
          <p:nvPr/>
        </p:nvGraphicFramePr>
        <p:xfrm>
          <a:off x="608330" y="1146810"/>
          <a:ext cx="10974070" cy="4860290"/>
        </p:xfrm>
        <a:graphic>
          <a:graphicData uri="http://schemas.openxmlformats.org/drawingml/2006/table">
            <a:tbl>
              <a:tblPr firstRow="1" bandRow="1">
                <a:tableStyleId>{5C22544A-7EE6-4342-B048-85BDC9FD1C3A}</a:tableStyleId>
              </a:tblPr>
              <a:tblGrid>
                <a:gridCol w="5487035"/>
                <a:gridCol w="5487035"/>
              </a:tblGrid>
              <a:tr h="1199515">
                <a:tc>
                  <a:txBody>
                    <a:bodyPr/>
                    <a:p>
                      <a:pPr algn="ctr">
                        <a:buNone/>
                      </a:pPr>
                      <a:r>
                        <a:rPr sz="4000" lang="en-US"/>
                        <a:t>PEST</a:t>
                      </a:r>
                      <a:endParaRPr sz="4000" lang="en-US"/>
                    </a:p>
                  </a:txBody>
                </a:tc>
                <a:tc>
                  <a:txBody>
                    <a:bodyPr/>
                    <a:p>
                      <a:pPr algn="ctr">
                        <a:buNone/>
                      </a:pPr>
                      <a:r>
                        <a:rPr sz="4000" lang="en-US"/>
                        <a:t>PESTICIDES</a:t>
                      </a:r>
                      <a:endParaRPr sz="4000" lang="en-US"/>
                    </a:p>
                  </a:txBody>
                </a:tc>
              </a:tr>
              <a:tr h="609600">
                <a:tc>
                  <a:txBody>
                    <a:bodyPr/>
                    <a:p>
                      <a:pPr algn="ctr">
                        <a:buNone/>
                      </a:pPr>
                      <a:r>
                        <a:rPr b="1" sz="2800" lang="en-US">
                          <a:solidFill>
                            <a:srgbClr val="FF0000"/>
                          </a:solidFill>
                        </a:rPr>
                        <a:t>INSECTS</a:t>
                      </a:r>
                      <a:endParaRPr b="1" sz="2800" lang="en-US">
                        <a:solidFill>
                          <a:srgbClr val="FF0000"/>
                        </a:solidFill>
                      </a:endParaRPr>
                    </a:p>
                  </a:txBody>
                </a:tc>
                <a:tc>
                  <a:txBody>
                    <a:bodyPr/>
                    <a:p>
                      <a:pPr algn="ctr">
                        <a:buNone/>
                      </a:pPr>
                      <a:r>
                        <a:rPr b="1" sz="2800" lang="en-US">
                          <a:solidFill>
                            <a:srgbClr val="FF0000"/>
                          </a:solidFill>
                        </a:rPr>
                        <a:t>INSECTICIDES</a:t>
                      </a:r>
                      <a:endParaRPr b="1" sz="2800" lang="en-US">
                        <a:solidFill>
                          <a:srgbClr val="FF0000"/>
                        </a:solidFill>
                      </a:endParaRPr>
                    </a:p>
                  </a:txBody>
                </a:tc>
              </a:tr>
              <a:tr h="610870">
                <a:tc>
                  <a:txBody>
                    <a:bodyPr/>
                    <a:p>
                      <a:pPr algn="ctr">
                        <a:buNone/>
                      </a:pPr>
                      <a:r>
                        <a:rPr b="1" sz="2800" lang="en-US">
                          <a:solidFill>
                            <a:srgbClr val="FF0000"/>
                          </a:solidFill>
                        </a:rPr>
                        <a:t>WEEDS</a:t>
                      </a:r>
                      <a:endParaRPr b="1" sz="2800" lang="en-US">
                        <a:solidFill>
                          <a:srgbClr val="FF0000"/>
                        </a:solidFill>
                      </a:endParaRPr>
                    </a:p>
                  </a:txBody>
                </a:tc>
                <a:tc>
                  <a:txBody>
                    <a:bodyPr/>
                    <a:p>
                      <a:pPr algn="ctr">
                        <a:buNone/>
                      </a:pPr>
                      <a:r>
                        <a:rPr b="1" sz="2800" lang="en-US">
                          <a:solidFill>
                            <a:srgbClr val="FF0000"/>
                          </a:solidFill>
                        </a:rPr>
                        <a:t>HERBICIDES</a:t>
                      </a:r>
                      <a:endParaRPr b="1" sz="2800" lang="en-US">
                        <a:solidFill>
                          <a:srgbClr val="FF0000"/>
                        </a:solidFill>
                      </a:endParaRPr>
                    </a:p>
                  </a:txBody>
                </a:tc>
              </a:tr>
              <a:tr h="609600">
                <a:tc>
                  <a:txBody>
                    <a:bodyPr/>
                    <a:p>
                      <a:pPr algn="ctr">
                        <a:buNone/>
                      </a:pPr>
                      <a:r>
                        <a:rPr b="1" sz="2800" lang="en-US">
                          <a:solidFill>
                            <a:srgbClr val="FF0000"/>
                          </a:solidFill>
                        </a:rPr>
                        <a:t>FUNGI</a:t>
                      </a:r>
                      <a:endParaRPr b="1" sz="2800" lang="en-US">
                        <a:solidFill>
                          <a:srgbClr val="FF0000"/>
                        </a:solidFill>
                      </a:endParaRPr>
                    </a:p>
                  </a:txBody>
                </a:tc>
                <a:tc>
                  <a:txBody>
                    <a:bodyPr/>
                    <a:p>
                      <a:pPr algn="ctr">
                        <a:buNone/>
                      </a:pPr>
                      <a:r>
                        <a:rPr b="1" sz="2800" lang="en-US">
                          <a:solidFill>
                            <a:srgbClr val="FF0000"/>
                          </a:solidFill>
                        </a:rPr>
                        <a:t>FUNGICIDES</a:t>
                      </a:r>
                      <a:endParaRPr b="1" sz="2800" lang="en-US">
                        <a:solidFill>
                          <a:srgbClr val="FF0000"/>
                        </a:solidFill>
                      </a:endParaRPr>
                    </a:p>
                  </a:txBody>
                </a:tc>
              </a:tr>
              <a:tr h="610235">
                <a:tc>
                  <a:txBody>
                    <a:bodyPr/>
                    <a:p>
                      <a:pPr algn="ctr">
                        <a:buNone/>
                      </a:pPr>
                      <a:r>
                        <a:rPr b="1" sz="2800" lang="en-US">
                          <a:solidFill>
                            <a:srgbClr val="FF0000"/>
                          </a:solidFill>
                        </a:rPr>
                        <a:t>RODENTS (RATS/MICE)</a:t>
                      </a:r>
                      <a:endParaRPr b="1" sz="2800" lang="en-US">
                        <a:solidFill>
                          <a:srgbClr val="FF0000"/>
                        </a:solidFill>
                      </a:endParaRPr>
                    </a:p>
                  </a:txBody>
                </a:tc>
                <a:tc>
                  <a:txBody>
                    <a:bodyPr/>
                    <a:p>
                      <a:pPr algn="ctr">
                        <a:buNone/>
                      </a:pPr>
                      <a:r>
                        <a:rPr b="1" sz="2800" lang="en-US">
                          <a:solidFill>
                            <a:srgbClr val="FF0000"/>
                          </a:solidFill>
                        </a:rPr>
                        <a:t>RODENTICIDES</a:t>
                      </a:r>
                      <a:endParaRPr b="1" sz="2800" lang="en-US">
                        <a:solidFill>
                          <a:srgbClr val="FF0000"/>
                        </a:solidFill>
                      </a:endParaRPr>
                    </a:p>
                  </a:txBody>
                </a:tc>
              </a:tr>
              <a:tr h="610235">
                <a:tc>
                  <a:txBody>
                    <a:bodyPr/>
                    <a:p>
                      <a:pPr algn="ctr">
                        <a:buNone/>
                      </a:pPr>
                      <a:r>
                        <a:rPr b="1" sz="2800" lang="en-US">
                          <a:solidFill>
                            <a:srgbClr val="FF0000"/>
                          </a:solidFill>
                        </a:rPr>
                        <a:t>SLUGS/SNAILS</a:t>
                      </a:r>
                      <a:endParaRPr b="1" sz="2800" lang="en-US">
                        <a:solidFill>
                          <a:srgbClr val="FF0000"/>
                        </a:solidFill>
                      </a:endParaRPr>
                    </a:p>
                  </a:txBody>
                </a:tc>
                <a:tc>
                  <a:txBody>
                    <a:bodyPr/>
                    <a:p>
                      <a:pPr algn="ctr">
                        <a:buNone/>
                      </a:pPr>
                      <a:r>
                        <a:rPr b="1" sz="2800" lang="en-US">
                          <a:solidFill>
                            <a:srgbClr val="FF0000"/>
                          </a:solidFill>
                        </a:rPr>
                        <a:t>MOLLUSCIDES</a:t>
                      </a:r>
                      <a:endParaRPr b="1" sz="2800" lang="en-US">
                        <a:solidFill>
                          <a:srgbClr val="FF0000"/>
                        </a:solidFill>
                      </a:endParaRPr>
                    </a:p>
                  </a:txBody>
                </a:tc>
              </a:tr>
              <a:tr h="610235">
                <a:tc>
                  <a:txBody>
                    <a:bodyPr/>
                    <a:p>
                      <a:pPr algn="ctr">
                        <a:buNone/>
                      </a:pPr>
                      <a:r>
                        <a:rPr b="1" sz="2800" lang="en-US">
                          <a:solidFill>
                            <a:srgbClr val="FF0000"/>
                          </a:solidFill>
                        </a:rPr>
                        <a:t>NEMATODES</a:t>
                      </a:r>
                      <a:endParaRPr b="1" sz="2800" lang="en-US">
                        <a:solidFill>
                          <a:srgbClr val="FF0000"/>
                        </a:solidFill>
                      </a:endParaRPr>
                    </a:p>
                  </a:txBody>
                </a:tc>
                <a:tc>
                  <a:txBody>
                    <a:bodyPr/>
                    <a:p>
                      <a:pPr algn="ctr">
                        <a:buNone/>
                      </a:pPr>
                      <a:r>
                        <a:rPr b="1" sz="2800" lang="en-US">
                          <a:solidFill>
                            <a:srgbClr val="FF0000"/>
                          </a:solidFill>
                        </a:rPr>
                        <a:t>NEMATICIDES</a:t>
                      </a:r>
                      <a:endParaRPr b="1" sz="2800" lang="en-US">
                        <a:solidFill>
                          <a:srgbClr val="FF0000"/>
                        </a:solidFill>
                      </a:endParaRPr>
                    </a:p>
                  </a:txBody>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2" name="Title 1"/>
          <p:cNvSpPr>
            <a:spLocks noGrp="1"/>
          </p:cNvSpPr>
          <p:nvPr>
            <p:ph type="title"/>
          </p:nvPr>
        </p:nvSpPr>
        <p:spPr>
          <a:xfrm>
            <a:off x="609600" y="521970"/>
            <a:ext cx="10972800" cy="652145"/>
          </a:xfrm>
        </p:spPr>
        <p:txBody>
          <a:bodyPr/>
          <a:p>
            <a:pPr algn="ctr"/>
            <a:r>
              <a:rPr b="1" dirty="0" sz="4000" lang="en-US">
                <a:solidFill>
                  <a:schemeClr val="accent2">
                    <a:lumMod val="50000"/>
                  </a:schemeClr>
                </a:solidFill>
              </a:rPr>
              <a:t>Pesticides of Botanical Origin</a:t>
            </a:r>
            <a:br>
              <a:rPr dirty="0" sz="4000" lang="en-US">
                <a:solidFill>
                  <a:schemeClr val="accent2">
                    <a:lumMod val="50000"/>
                  </a:schemeClr>
                </a:solidFill>
              </a:rPr>
            </a:br>
            <a:endParaRPr dirty="0" sz="4000" lang="en-US">
              <a:solidFill>
                <a:schemeClr val="accent2">
                  <a:lumMod val="50000"/>
                </a:schemeClr>
              </a:solidFill>
            </a:endParaRPr>
          </a:p>
        </p:txBody>
      </p:sp>
      <p:sp>
        <p:nvSpPr>
          <p:cNvPr id="1048613" name="Content Placeholder 2"/>
          <p:cNvSpPr>
            <a:spLocks noGrp="1"/>
          </p:cNvSpPr>
          <p:nvPr>
            <p:ph idx="1"/>
          </p:nvPr>
        </p:nvSpPr>
        <p:spPr>
          <a:xfrm>
            <a:off x="307975" y="1174750"/>
            <a:ext cx="11665585" cy="4953000"/>
          </a:xfrm>
        </p:spPr>
        <p:txBody>
          <a:bodyPr>
            <a:noAutofit/>
          </a:bodyPr>
          <a:p>
            <a:pPr>
              <a:buFont typeface="Wingdings" panose="05000000000000000000" charset="0"/>
              <a:buChar char="Ø"/>
            </a:pPr>
            <a:r>
              <a:rPr dirty="0" sz="3100" lang="en-US">
                <a:solidFill>
                  <a:srgbClr val="C00000"/>
                </a:solidFill>
              </a:rPr>
              <a:t>There are two categories of Pesticides, those from natural sources and the synthetic ones.  </a:t>
            </a:r>
            <a:endParaRPr dirty="0" sz="3100" lang="en-US">
              <a:solidFill>
                <a:srgbClr val="C00000"/>
              </a:solidFill>
            </a:endParaRPr>
          </a:p>
          <a:p>
            <a:pPr>
              <a:buFont typeface="Wingdings" panose="05000000000000000000" charset="0"/>
              <a:buChar char="Ø"/>
            </a:pPr>
            <a:r>
              <a:rPr dirty="0" sz="3100" lang="en-US">
                <a:solidFill>
                  <a:srgbClr val="C00000"/>
                </a:solidFill>
              </a:rPr>
              <a:t>Pyrethrum is a pesticide from a botanical source and several synthetic compounds like Pyrethrum have been developed. </a:t>
            </a:r>
            <a:endParaRPr dirty="0" sz="3100" lang="en-US">
              <a:solidFill>
                <a:srgbClr val="C00000"/>
              </a:solidFill>
            </a:endParaRPr>
          </a:p>
          <a:p>
            <a:pPr>
              <a:buFont typeface="Wingdings" panose="05000000000000000000" charset="0"/>
              <a:buChar char="Ø"/>
            </a:pPr>
            <a:r>
              <a:rPr dirty="0" sz="3100" lang="en-US">
                <a:solidFill>
                  <a:srgbClr val="C00000"/>
                </a:solidFill>
              </a:rPr>
              <a:t>such as synthetic pyrethrin-like compound- allethrin</a:t>
            </a:r>
            <a:endParaRPr dirty="0" sz="3100" lang="en-US">
              <a:solidFill>
                <a:srgbClr val="C00000"/>
              </a:solidFill>
            </a:endParaRPr>
          </a:p>
          <a:p>
            <a:pPr>
              <a:buFont typeface="Wingdings" panose="05000000000000000000" charset="0"/>
              <a:buChar char="Ø"/>
            </a:pPr>
            <a:r>
              <a:rPr dirty="0" sz="3100" lang="en-US">
                <a:solidFill>
                  <a:srgbClr val="C00000"/>
                </a:solidFill>
              </a:rPr>
              <a:t>Pyrethrum is from the dried flower heads of </a:t>
            </a:r>
            <a:r>
              <a:rPr dirty="0" sz="3100" i="1" lang="en-US">
                <a:solidFill>
                  <a:srgbClr val="C00000"/>
                </a:solidFill>
              </a:rPr>
              <a:t>Chrysanthemum </a:t>
            </a:r>
            <a:r>
              <a:rPr dirty="0" sz="3100" i="1" lang="en-US" err="1">
                <a:solidFill>
                  <a:srgbClr val="C00000"/>
                </a:solidFill>
              </a:rPr>
              <a:t>cinerariaefolium, family Compositae</a:t>
            </a:r>
            <a:endParaRPr dirty="0" sz="3100" i="1" lang="en-US" err="1">
              <a:solidFill>
                <a:srgbClr val="C00000"/>
              </a:solidFill>
            </a:endParaRPr>
          </a:p>
          <a:p>
            <a:pPr>
              <a:buFont typeface="Wingdings" panose="05000000000000000000" charset="0"/>
              <a:buChar char="Ø"/>
            </a:pPr>
            <a:r>
              <a:rPr dirty="0" sz="3100" lang="en-US">
                <a:solidFill>
                  <a:srgbClr val="C00000"/>
                </a:solidFill>
              </a:rPr>
              <a:t>They are cultivated in Kenya, Tanzania, Rwanda, Japan, Eastern Europe, Brazil, and India. </a:t>
            </a:r>
            <a:endParaRPr dirty="0" sz="3100" lang="en-US">
              <a:solidFill>
                <a:srgbClr val="C00000"/>
              </a:solidFill>
            </a:endParaRPr>
          </a:p>
          <a:p>
            <a:endParaRPr dirty="0" sz="2100" lang="en-US">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p:grpSpPr>
      <p:sp>
        <p:nvSpPr>
          <p:cNvPr id="1048614" name="Title 1"/>
          <p:cNvSpPr>
            <a:spLocks noGrp="1"/>
          </p:cNvSpPr>
          <p:nvPr>
            <p:ph type="title"/>
          </p:nvPr>
        </p:nvSpPr>
        <p:spPr/>
        <p:txBody>
          <a:bodyPr/>
          <a:p>
            <a:pPr algn="ctr"/>
            <a:r>
              <a:rPr b="1" sz="4000" lang="en-US">
                <a:solidFill>
                  <a:schemeClr val="accent2">
                    <a:lumMod val="50000"/>
                  </a:schemeClr>
                </a:solidFill>
              </a:rPr>
              <a:t>PYRETHRUM</a:t>
            </a:r>
            <a:endParaRPr b="1" sz="4000" lang="en-US">
              <a:solidFill>
                <a:schemeClr val="accent2">
                  <a:lumMod val="50000"/>
                </a:schemeClr>
              </a:solidFill>
            </a:endParaRPr>
          </a:p>
        </p:txBody>
      </p:sp>
      <p:sp>
        <p:nvSpPr>
          <p:cNvPr id="1048615" name="Content Placeholder 2"/>
          <p:cNvSpPr>
            <a:spLocks noGrp="1"/>
          </p:cNvSpPr>
          <p:nvPr>
            <p:ph idx="1"/>
          </p:nvPr>
        </p:nvSpPr>
        <p:spPr>
          <a:xfrm>
            <a:off x="225425" y="993775"/>
            <a:ext cx="11741785" cy="5351780"/>
          </a:xfrm>
        </p:spPr>
        <p:txBody>
          <a:bodyPr/>
          <a:p>
            <a:pPr>
              <a:buFont typeface="Wingdings" panose="05000000000000000000" charset="0"/>
              <a:buChar char="Ø"/>
            </a:pPr>
            <a:r>
              <a:rPr dirty="0" lang="en-US">
                <a:solidFill>
                  <a:srgbClr val="C00000"/>
                </a:solidFill>
                <a:sym typeface="+mn-ea"/>
              </a:rPr>
              <a:t>Kenya has an altitude of about 1,900-2,700m and an annual rainfall of 76-180cm. </a:t>
            </a:r>
            <a:endParaRPr dirty="0" lang="en-US">
              <a:solidFill>
                <a:srgbClr val="C00000"/>
              </a:solidFill>
              <a:sym typeface="+mn-ea"/>
            </a:endParaRPr>
          </a:p>
          <a:p>
            <a:pPr>
              <a:buFont typeface="Wingdings" panose="05000000000000000000" charset="0"/>
              <a:buChar char="Ø"/>
            </a:pPr>
            <a:r>
              <a:rPr dirty="0" lang="en-US">
                <a:solidFill>
                  <a:srgbClr val="C00000"/>
                </a:solidFill>
                <a:sym typeface="+mn-ea"/>
              </a:rPr>
              <a:t>The altitude is important and gives a low night temperature of 5-15</a:t>
            </a:r>
            <a:r>
              <a:rPr baseline="30000" dirty="0" lang="en-US">
                <a:solidFill>
                  <a:srgbClr val="C00000"/>
                </a:solidFill>
                <a:sym typeface="+mn-ea"/>
              </a:rPr>
              <a:t>0</a:t>
            </a:r>
            <a:r>
              <a:rPr dirty="0" lang="en-US">
                <a:solidFill>
                  <a:srgbClr val="C00000"/>
                </a:solidFill>
                <a:sym typeface="+mn-ea"/>
              </a:rPr>
              <a:t>C which stimulates bud production.</a:t>
            </a:r>
            <a:endParaRPr dirty="0" lang="en-US">
              <a:solidFill>
                <a:srgbClr val="C00000"/>
              </a:solidFill>
              <a:sym typeface="+mn-ea"/>
            </a:endParaRPr>
          </a:p>
          <a:p>
            <a:pPr>
              <a:buFont typeface="Wingdings" panose="05000000000000000000" charset="0"/>
              <a:buChar char="Ø"/>
            </a:pPr>
            <a:r>
              <a:rPr dirty="0" lang="en-US">
                <a:solidFill>
                  <a:srgbClr val="C00000"/>
                </a:solidFill>
                <a:sym typeface="+mn-ea"/>
              </a:rPr>
              <a:t>9% of insecticidal activity are in the flower which are harvested for about 9months in a year.</a:t>
            </a:r>
            <a:endParaRPr dirty="0" lang="en-US">
              <a:solidFill>
                <a:srgbClr val="C00000"/>
              </a:solidFill>
              <a:sym typeface="+mn-ea"/>
            </a:endParaRPr>
          </a:p>
          <a:p>
            <a:pPr>
              <a:buFont typeface="Wingdings" panose="05000000000000000000" charset="0"/>
              <a:buChar char="Ø"/>
            </a:pPr>
            <a:r>
              <a:rPr dirty="0" lang="en-US">
                <a:solidFill>
                  <a:srgbClr val="C00000"/>
                </a:solidFill>
                <a:sym typeface="+mn-ea"/>
              </a:rPr>
              <a:t> Though the Pyrethrum flowers are not toxic to insects before drying. </a:t>
            </a:r>
            <a:endParaRPr dirty="0" lang="en-US">
              <a:solidFill>
                <a:srgbClr val="C00000"/>
              </a:solidFill>
              <a:sym typeface="+mn-ea"/>
            </a:endParaRPr>
          </a:p>
          <a:p>
            <a:pPr>
              <a:buFont typeface="Wingdings" panose="05000000000000000000" charset="0"/>
              <a:buChar char="Ø"/>
            </a:pPr>
            <a:r>
              <a:rPr dirty="0" lang="en-US">
                <a:solidFill>
                  <a:srgbClr val="C00000"/>
                </a:solidFill>
                <a:sym typeface="+mn-ea"/>
              </a:rPr>
              <a:t>The closed flower – heads are about 6-9mm in diameter and about 9-12mm in diameter when opened.</a:t>
            </a:r>
            <a:endParaRPr dirty="0" lang="en-US">
              <a:solidFill>
                <a:srgbClr val="C00000"/>
              </a:solidFill>
            </a:endParaRPr>
          </a:p>
          <a:p>
            <a:pPr indent="0" marL="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6" name="Title 1"/>
          <p:cNvSpPr>
            <a:spLocks noGrp="1"/>
          </p:cNvSpPr>
          <p:nvPr>
            <p:ph type="title"/>
          </p:nvPr>
        </p:nvSpPr>
        <p:spPr>
          <a:xfrm>
            <a:off x="609600" y="190500"/>
            <a:ext cx="10972800" cy="983615"/>
          </a:xfrm>
        </p:spPr>
        <p:txBody>
          <a:bodyPr>
            <a:normAutofit fontScale="90000"/>
          </a:bodyPr>
          <a:p>
            <a:pPr algn="ctr"/>
            <a:r>
              <a:rPr b="1" dirty="0" lang="en-US">
                <a:solidFill>
                  <a:schemeClr val="accent2">
                    <a:lumMod val="50000"/>
                  </a:schemeClr>
                </a:solidFill>
              </a:rPr>
              <a:t>Characteristics of the Insecticides from the</a:t>
            </a:r>
            <a:r>
              <a:rPr b="1" dirty="0" i="1" lang="en-US">
                <a:solidFill>
                  <a:schemeClr val="accent2">
                    <a:lumMod val="50000"/>
                  </a:schemeClr>
                </a:solidFill>
              </a:rPr>
              <a:t> Chrysanthemum species</a:t>
            </a:r>
            <a:br>
              <a:rPr dirty="0" lang="en-US">
                <a:solidFill>
                  <a:schemeClr val="accent2">
                    <a:lumMod val="50000"/>
                  </a:schemeClr>
                </a:solidFill>
              </a:rPr>
            </a:br>
            <a:endParaRPr dirty="0" lang="en-US">
              <a:solidFill>
                <a:schemeClr val="accent2">
                  <a:lumMod val="50000"/>
                </a:schemeClr>
              </a:solidFill>
            </a:endParaRPr>
          </a:p>
        </p:txBody>
      </p:sp>
      <p:sp>
        <p:nvSpPr>
          <p:cNvPr id="1048617" name="Content Placeholder 2"/>
          <p:cNvSpPr>
            <a:spLocks noGrp="1"/>
          </p:cNvSpPr>
          <p:nvPr>
            <p:ph idx="1"/>
          </p:nvPr>
        </p:nvSpPr>
        <p:spPr>
          <a:xfrm>
            <a:off x="217170" y="1174750"/>
            <a:ext cx="11863070" cy="4953000"/>
          </a:xfrm>
        </p:spPr>
        <p:txBody>
          <a:bodyPr/>
          <a:p>
            <a:pPr>
              <a:buFont typeface="Wingdings" panose="05000000000000000000" charset="0"/>
              <a:buChar char="Ø"/>
            </a:pPr>
            <a:r>
              <a:rPr dirty="0" lang="en-US">
                <a:solidFill>
                  <a:srgbClr val="C00000"/>
                </a:solidFill>
                <a:sym typeface="+mn-ea"/>
              </a:rPr>
              <a:t>Other species used as insecticides include </a:t>
            </a:r>
            <a:r>
              <a:rPr dirty="0" i="1" lang="en-US">
                <a:solidFill>
                  <a:srgbClr val="C00000"/>
                </a:solidFill>
                <a:sym typeface="+mn-ea"/>
              </a:rPr>
              <a:t>Chrysanthemum</a:t>
            </a:r>
            <a:r>
              <a:rPr dirty="0" lang="en-US">
                <a:solidFill>
                  <a:srgbClr val="C00000"/>
                </a:solidFill>
                <a:sym typeface="+mn-ea"/>
              </a:rPr>
              <a:t> </a:t>
            </a:r>
            <a:r>
              <a:rPr dirty="0" i="1" lang="en-US" err="1">
                <a:solidFill>
                  <a:srgbClr val="C00000"/>
                </a:solidFill>
                <a:sym typeface="+mn-ea"/>
              </a:rPr>
              <a:t>coccineum</a:t>
            </a:r>
            <a:r>
              <a:rPr dirty="0" lang="en-US">
                <a:solidFill>
                  <a:srgbClr val="C00000"/>
                </a:solidFill>
                <a:sym typeface="+mn-ea"/>
              </a:rPr>
              <a:t> and </a:t>
            </a:r>
            <a:r>
              <a:rPr dirty="0" i="1" lang="en-US">
                <a:solidFill>
                  <a:srgbClr val="C00000"/>
                </a:solidFill>
                <a:sym typeface="+mn-ea"/>
              </a:rPr>
              <a:t>Chrysanthemum </a:t>
            </a:r>
            <a:r>
              <a:rPr dirty="0" i="1" lang="en-US" err="1">
                <a:solidFill>
                  <a:srgbClr val="C00000"/>
                </a:solidFill>
                <a:sym typeface="+mn-ea"/>
              </a:rPr>
              <a:t>marshalli.</a:t>
            </a:r>
            <a:endParaRPr dirty="0" i="1" lang="en-US" err="1">
              <a:solidFill>
                <a:srgbClr val="C00000"/>
              </a:solidFill>
              <a:sym typeface="+mn-ea"/>
            </a:endParaRPr>
          </a:p>
          <a:p>
            <a:pPr>
              <a:buFont typeface="Wingdings" panose="05000000000000000000" charset="0"/>
              <a:buChar char="Ø"/>
            </a:pPr>
            <a:r>
              <a:rPr dirty="0" lang="en-US">
                <a:solidFill>
                  <a:schemeClr val="accent2">
                    <a:lumMod val="50000"/>
                  </a:schemeClr>
                </a:solidFill>
              </a:rPr>
              <a:t>The powder of the </a:t>
            </a:r>
            <a:r>
              <a:rPr dirty="0" i="1" lang="en-US">
                <a:solidFill>
                  <a:schemeClr val="accent2">
                    <a:lumMod val="50000"/>
                  </a:schemeClr>
                </a:solidFill>
              </a:rPr>
              <a:t>Chrysanthemum</a:t>
            </a:r>
            <a:r>
              <a:rPr dirty="0" lang="en-US">
                <a:solidFill>
                  <a:schemeClr val="accent2">
                    <a:lumMod val="50000"/>
                  </a:schemeClr>
                </a:solidFill>
              </a:rPr>
              <a:t> species has parenchyma with aggregate crystals, T shaped hairs, several spherical pollen grains. </a:t>
            </a:r>
            <a:endParaRPr dirty="0" lang="en-US">
              <a:solidFill>
                <a:schemeClr val="accent2">
                  <a:lumMod val="50000"/>
                </a:schemeClr>
              </a:solidFill>
            </a:endParaRPr>
          </a:p>
          <a:p>
            <a:pPr>
              <a:buFont typeface="Wingdings" panose="05000000000000000000" charset="0"/>
              <a:buChar char="Ø"/>
            </a:pPr>
            <a:r>
              <a:rPr dirty="0" lang="en-US">
                <a:solidFill>
                  <a:schemeClr val="accent2">
                    <a:lumMod val="50000"/>
                  </a:schemeClr>
                </a:solidFill>
              </a:rPr>
              <a:t>The Kenya flowers contains not less than 1.3% </a:t>
            </a:r>
            <a:r>
              <a:rPr dirty="0" lang="en-US" err="1">
                <a:solidFill>
                  <a:schemeClr val="accent2">
                    <a:lumMod val="50000"/>
                  </a:schemeClr>
                </a:solidFill>
              </a:rPr>
              <a:t>Pyrethrin</a:t>
            </a:r>
            <a:r>
              <a:rPr dirty="0" lang="en-US">
                <a:solidFill>
                  <a:schemeClr val="accent2">
                    <a:lumMod val="50000"/>
                  </a:schemeClr>
                </a:solidFill>
              </a:rPr>
              <a:t>, the Japanese has 0.9 – 1.0% and the Dalmatian about 0.7-0.8%.</a:t>
            </a:r>
            <a:endParaRPr dirty="0" lang="en-US">
              <a:solidFill>
                <a:schemeClr val="accent2">
                  <a:lumMod val="50000"/>
                </a:schemeClr>
              </a:solidFill>
            </a:endParaRPr>
          </a:p>
          <a:p>
            <a:pPr>
              <a:buFont typeface="Wingdings" panose="05000000000000000000" charset="0"/>
              <a:buChar char="Ø"/>
            </a:pPr>
            <a:r>
              <a:rPr dirty="0" lang="en-US">
                <a:solidFill>
                  <a:schemeClr val="accent2">
                    <a:lumMod val="50000"/>
                  </a:schemeClr>
                </a:solidFill>
              </a:rPr>
              <a:t>The insecticidal properties in Pyrethrum are due to two groups of the esters: </a:t>
            </a:r>
            <a:endParaRPr dirty="0" lang="en-US">
              <a:solidFill>
                <a:schemeClr val="accent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8" name="Title 1"/>
          <p:cNvSpPr>
            <a:spLocks noGrp="1"/>
          </p:cNvSpPr>
          <p:nvPr>
            <p:ph type="title"/>
          </p:nvPr>
        </p:nvSpPr>
        <p:spPr/>
        <p:txBody>
          <a:bodyPr/>
          <a:p>
            <a:pPr algn="ctr"/>
            <a:r>
              <a:rPr b="1" dirty="0" lang="en-US" smtClean="0">
                <a:solidFill>
                  <a:schemeClr val="accent2">
                    <a:lumMod val="50000"/>
                  </a:schemeClr>
                </a:solidFill>
              </a:rPr>
              <a:t>CHEMICAL STRUCTURES OF PESTICIDES</a:t>
            </a:r>
            <a:endParaRPr b="1" dirty="0" lang="en-US" smtClean="0">
              <a:solidFill>
                <a:schemeClr val="accent2">
                  <a:lumMod val="50000"/>
                </a:schemeClr>
              </a:solidFill>
            </a:endParaRPr>
          </a:p>
        </p:txBody>
      </p:sp>
      <p:pic>
        <p:nvPicPr>
          <p:cNvPr id="2097157" name="Content Placeholder 3" descr="Chemical structures of pyrethrins I and II, cinerins I and II, and... |  Download Scientific Diagram"/>
          <p:cNvPicPr>
            <a:picLocks noChangeAspect="1" noGrp="1" noChangeArrowheads="1"/>
          </p:cNvPicPr>
          <p:nvPr>
            <p:ph idx="1"/>
          </p:nvPr>
        </p:nvPicPr>
        <p:blipFill>
          <a:blip xmlns:r="http://schemas.openxmlformats.org/officeDocument/2006/relationships" r:embed="rId1"/>
          <a:srcRect/>
          <a:stretch>
            <a:fillRect/>
          </a:stretch>
        </p:blipFill>
        <p:spPr>
          <a:xfrm>
            <a:off x="339090" y="2226310"/>
            <a:ext cx="11477625" cy="3950970"/>
          </a:xfrm>
          <a:prstGeom prst="rect"/>
          <a:noFill/>
          <a:ln>
            <a:noFill/>
          </a:ln>
        </p:spPr>
      </p:pic>
      <p:sp>
        <p:nvSpPr>
          <p:cNvPr id="1048619" name="Text Box 2"/>
          <p:cNvSpPr txBox="1"/>
          <p:nvPr/>
        </p:nvSpPr>
        <p:spPr>
          <a:xfrm>
            <a:off x="339090" y="902970"/>
            <a:ext cx="11628120" cy="1513840"/>
          </a:xfrm>
          <a:prstGeom prst="rect"/>
          <a:noFill/>
        </p:spPr>
        <p:txBody>
          <a:bodyPr anchor="t" rtlCol="0" wrap="square">
            <a:spAutoFit/>
          </a:bodyPr>
          <a:p>
            <a:pPr indent="0">
              <a:buFont typeface="Wingdings" panose="05000000000000000000" charset="0"/>
              <a:buNone/>
            </a:pPr>
            <a:r>
              <a:rPr dirty="0" sz="2400" lang="en-US" err="1">
                <a:solidFill>
                  <a:schemeClr val="accent2">
                    <a:lumMod val="50000"/>
                  </a:schemeClr>
                </a:solidFill>
                <a:sym typeface="+mn-ea"/>
              </a:rPr>
              <a:t>1. Pyrethrin</a:t>
            </a:r>
            <a:r>
              <a:rPr dirty="0" sz="2400" lang="en-US">
                <a:solidFill>
                  <a:schemeClr val="accent2">
                    <a:lumMod val="50000"/>
                  </a:schemeClr>
                </a:solidFill>
                <a:sym typeface="+mn-ea"/>
              </a:rPr>
              <a:t> I, </a:t>
            </a:r>
            <a:r>
              <a:rPr dirty="0" sz="2400" lang="en-US" err="1">
                <a:solidFill>
                  <a:schemeClr val="accent2">
                    <a:lumMod val="50000"/>
                  </a:schemeClr>
                </a:solidFill>
                <a:sym typeface="+mn-ea"/>
              </a:rPr>
              <a:t>Jasmolin</a:t>
            </a:r>
            <a:r>
              <a:rPr dirty="0" sz="2400" lang="en-US">
                <a:solidFill>
                  <a:schemeClr val="accent2">
                    <a:lumMod val="50000"/>
                  </a:schemeClr>
                </a:solidFill>
                <a:sym typeface="+mn-ea"/>
              </a:rPr>
              <a:t> I, </a:t>
            </a:r>
            <a:r>
              <a:rPr dirty="0" sz="2400" lang="en-US" err="1">
                <a:solidFill>
                  <a:schemeClr val="accent2">
                    <a:lumMod val="50000"/>
                  </a:schemeClr>
                </a:solidFill>
                <a:sym typeface="+mn-ea"/>
              </a:rPr>
              <a:t>cinerin</a:t>
            </a:r>
            <a:r>
              <a:rPr dirty="0" sz="2400" lang="en-US">
                <a:solidFill>
                  <a:schemeClr val="accent2">
                    <a:lumMod val="50000"/>
                  </a:schemeClr>
                </a:solidFill>
                <a:sym typeface="+mn-ea"/>
              </a:rPr>
              <a:t> I are esters of </a:t>
            </a:r>
            <a:r>
              <a:rPr dirty="0" sz="2400" lang="en-US" err="1">
                <a:solidFill>
                  <a:schemeClr val="accent2">
                    <a:lumMod val="50000"/>
                  </a:schemeClr>
                </a:solidFill>
                <a:sym typeface="+mn-ea"/>
              </a:rPr>
              <a:t>chrysanthemic</a:t>
            </a:r>
            <a:r>
              <a:rPr dirty="0" sz="2400" lang="en-US">
                <a:solidFill>
                  <a:schemeClr val="accent2">
                    <a:lumMod val="50000"/>
                  </a:schemeClr>
                </a:solidFill>
                <a:sym typeface="+mn-ea"/>
              </a:rPr>
              <a:t> acid (chrysanthemum monocarboxylic acid).</a:t>
            </a:r>
            <a:endParaRPr dirty="0" sz="2400" lang="en-US">
              <a:solidFill>
                <a:schemeClr val="accent2">
                  <a:lumMod val="50000"/>
                </a:schemeClr>
              </a:solidFill>
              <a:sym typeface="+mn-ea"/>
            </a:endParaRPr>
          </a:p>
          <a:p>
            <a:pPr indent="0">
              <a:buFont typeface="Wingdings" panose="05000000000000000000" charset="0"/>
              <a:buNone/>
            </a:pPr>
            <a:r>
              <a:rPr dirty="0" sz="2400" lang="en-US" err="1">
                <a:solidFill>
                  <a:schemeClr val="accent2">
                    <a:lumMod val="50000"/>
                  </a:schemeClr>
                </a:solidFill>
                <a:sym typeface="+mn-ea"/>
              </a:rPr>
              <a:t>2. Pyretrin</a:t>
            </a:r>
            <a:r>
              <a:rPr dirty="0" sz="2400" lang="en-US">
                <a:solidFill>
                  <a:schemeClr val="accent2">
                    <a:lumMod val="50000"/>
                  </a:schemeClr>
                </a:solidFill>
                <a:sym typeface="+mn-ea"/>
              </a:rPr>
              <a:t> II, </a:t>
            </a:r>
            <a:r>
              <a:rPr dirty="0" sz="2400" lang="en-US" err="1">
                <a:solidFill>
                  <a:schemeClr val="accent2">
                    <a:lumMod val="50000"/>
                  </a:schemeClr>
                </a:solidFill>
                <a:sym typeface="+mn-ea"/>
              </a:rPr>
              <a:t>Jasmolin</a:t>
            </a:r>
            <a:r>
              <a:rPr dirty="0" sz="2400" lang="en-US">
                <a:solidFill>
                  <a:schemeClr val="accent2">
                    <a:lumMod val="50000"/>
                  </a:schemeClr>
                </a:solidFill>
                <a:sym typeface="+mn-ea"/>
              </a:rPr>
              <a:t> II and </a:t>
            </a:r>
            <a:r>
              <a:rPr dirty="0" sz="2400" lang="en-US" err="1">
                <a:solidFill>
                  <a:schemeClr val="accent2">
                    <a:lumMod val="50000"/>
                  </a:schemeClr>
                </a:solidFill>
                <a:sym typeface="+mn-ea"/>
              </a:rPr>
              <a:t>Cinerin</a:t>
            </a:r>
            <a:r>
              <a:rPr dirty="0" sz="2400" lang="en-US">
                <a:solidFill>
                  <a:schemeClr val="accent2">
                    <a:lumMod val="50000"/>
                  </a:schemeClr>
                </a:solidFill>
                <a:sym typeface="+mn-ea"/>
              </a:rPr>
              <a:t> II are esters of </a:t>
            </a:r>
            <a:r>
              <a:rPr dirty="0" sz="2400" lang="en-US" err="1">
                <a:solidFill>
                  <a:schemeClr val="accent2">
                    <a:lumMod val="50000"/>
                  </a:schemeClr>
                </a:solidFill>
                <a:sym typeface="+mn-ea"/>
              </a:rPr>
              <a:t>pyrethric</a:t>
            </a:r>
            <a:r>
              <a:rPr dirty="0" sz="2400" lang="en-US">
                <a:solidFill>
                  <a:schemeClr val="accent2">
                    <a:lumMod val="50000"/>
                  </a:schemeClr>
                </a:solidFill>
                <a:sym typeface="+mn-ea"/>
              </a:rPr>
              <a:t> acid.</a:t>
            </a:r>
            <a:endParaRPr dirty="0" sz="2400" lang="en-US">
              <a:solidFill>
                <a:schemeClr val="accent2">
                  <a:lumMod val="50000"/>
                </a:schemeClr>
              </a:solidFill>
            </a:endParaRPr>
          </a:p>
          <a:p>
            <a:pPr indent="0" marL="0">
              <a:buNone/>
            </a:pP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0" name="Title 1"/>
          <p:cNvSpPr>
            <a:spLocks noGrp="1"/>
          </p:cNvSpPr>
          <p:nvPr>
            <p:ph type="title"/>
          </p:nvPr>
        </p:nvSpPr>
        <p:spPr>
          <a:xfrm>
            <a:off x="609600" y="417830"/>
            <a:ext cx="10972800" cy="597535"/>
          </a:xfrm>
        </p:spPr>
        <p:txBody>
          <a:bodyPr/>
          <a:p>
            <a:pPr algn="ctr"/>
            <a:r>
              <a:rPr b="1" dirty="0" sz="4000" lang="en-US">
                <a:solidFill>
                  <a:schemeClr val="accent2">
                    <a:lumMod val="50000"/>
                  </a:schemeClr>
                </a:solidFill>
              </a:rPr>
              <a:t>Products with Pyrethrum and </a:t>
            </a:r>
            <a:r>
              <a:rPr b="1" dirty="0" sz="4000" lang="en-US" err="1">
                <a:solidFill>
                  <a:schemeClr val="accent2">
                    <a:lumMod val="50000"/>
                  </a:schemeClr>
                </a:solidFill>
              </a:rPr>
              <a:t>Pyrethrin</a:t>
            </a:r>
            <a:br>
              <a:rPr dirty="0" sz="4000" lang="en-US">
                <a:solidFill>
                  <a:schemeClr val="accent2">
                    <a:lumMod val="50000"/>
                  </a:schemeClr>
                </a:solidFill>
              </a:rPr>
            </a:br>
            <a:endParaRPr dirty="0" sz="4000" lang="en-US">
              <a:solidFill>
                <a:schemeClr val="accent2">
                  <a:lumMod val="50000"/>
                </a:schemeClr>
              </a:solidFill>
            </a:endParaRPr>
          </a:p>
        </p:txBody>
      </p:sp>
      <p:sp>
        <p:nvSpPr>
          <p:cNvPr id="1048621" name="Content Placeholder 2"/>
          <p:cNvSpPr>
            <a:spLocks noGrp="1"/>
          </p:cNvSpPr>
          <p:nvPr>
            <p:ph idx="1"/>
          </p:nvPr>
        </p:nvSpPr>
        <p:spPr>
          <a:xfrm>
            <a:off x="203200" y="1174750"/>
            <a:ext cx="11876405" cy="4953000"/>
          </a:xfrm>
        </p:spPr>
        <p:txBody>
          <a:bodyPr/>
          <a:p>
            <a:pPr>
              <a:buFont typeface="Wingdings" panose="05000000000000000000" charset="0"/>
              <a:buChar char="Ø"/>
            </a:pPr>
            <a:r>
              <a:rPr dirty="0" sz="4000" lang="en-US">
                <a:solidFill>
                  <a:schemeClr val="accent2">
                    <a:lumMod val="50000"/>
                  </a:schemeClr>
                </a:solidFill>
              </a:rPr>
              <a:t>The pyrethrum extract is used in the preparation of dusting powder and the powder has about 0.36-0.44% </a:t>
            </a:r>
            <a:r>
              <a:rPr dirty="0" sz="4000" lang="en-US" err="1">
                <a:solidFill>
                  <a:schemeClr val="accent2">
                    <a:lumMod val="50000"/>
                  </a:schemeClr>
                </a:solidFill>
              </a:rPr>
              <a:t>pyrethrin</a:t>
            </a:r>
            <a:r>
              <a:rPr dirty="0" sz="4000" lang="en-US">
                <a:solidFill>
                  <a:schemeClr val="accent2">
                    <a:lumMod val="50000"/>
                  </a:schemeClr>
                </a:solidFill>
              </a:rPr>
              <a:t>, half of which is </a:t>
            </a:r>
            <a:r>
              <a:rPr dirty="0" sz="4000" lang="en-US" err="1">
                <a:solidFill>
                  <a:schemeClr val="accent2">
                    <a:lumMod val="50000"/>
                  </a:schemeClr>
                </a:solidFill>
              </a:rPr>
              <a:t>pyrethrin</a:t>
            </a:r>
            <a:r>
              <a:rPr dirty="0" sz="4000" lang="en-US">
                <a:solidFill>
                  <a:schemeClr val="accent2">
                    <a:lumMod val="50000"/>
                  </a:schemeClr>
                </a:solidFill>
              </a:rPr>
              <a:t> I.                                                                                                                                                                                                                                                                                                                                                               </a:t>
            </a:r>
            <a:endParaRPr dirty="0" sz="4000" lang="en-US">
              <a:solidFill>
                <a:schemeClr val="accent2">
                  <a:lumMod val="50000"/>
                </a:schemeClr>
              </a:solidFill>
            </a:endParaRPr>
          </a:p>
          <a:p>
            <a:pPr>
              <a:buFont typeface="Wingdings" panose="05000000000000000000" charset="0"/>
              <a:buChar char="Ø"/>
            </a:pPr>
            <a:r>
              <a:rPr dirty="0" sz="4000" lang="en-US">
                <a:solidFill>
                  <a:schemeClr val="accent2">
                    <a:lumMod val="50000"/>
                  </a:schemeClr>
                </a:solidFill>
              </a:rPr>
              <a:t>In addition, some of the commonly sold Insecticides have certain percentages of </a:t>
            </a:r>
            <a:r>
              <a:rPr dirty="0" sz="4000" lang="en-US" err="1">
                <a:solidFill>
                  <a:schemeClr val="accent2">
                    <a:lumMod val="50000"/>
                  </a:schemeClr>
                </a:solidFill>
              </a:rPr>
              <a:t>Pyrethrin</a:t>
            </a:r>
            <a:endParaRPr dirty="0" sz="4000" lang="en-US">
              <a:solidFill>
                <a:schemeClr val="accent2">
                  <a:lumMod val="50000"/>
                </a:schemeClr>
              </a:solidFill>
            </a:endParaRPr>
          </a:p>
          <a:p>
            <a:pPr indent="0" marL="0">
              <a:buNone/>
            </a:pPr>
            <a:endParaRPr dirty="0" sz="4000" lang="en-US">
              <a:solidFill>
                <a:schemeClr val="accent2">
                  <a:lumMod val="50000"/>
                </a:schemeClr>
              </a:solidFill>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AF19126424984B835B0879F3D07501" ma:contentTypeVersion="6" ma:contentTypeDescription="Create a new document." ma:contentTypeScope="" ma:versionID="5c718d4bf37082e16d1f8cfdd8271c67">
  <xsd:schema xmlns:xsd="http://www.w3.org/2001/XMLSchema" xmlns:xs="http://www.w3.org/2001/XMLSchema" xmlns:p="http://schemas.microsoft.com/office/2006/metadata/properties" xmlns:ns2="ad51bee1-c949-4c26-8c45-b0ef59ee3b64" targetNamespace="http://schemas.microsoft.com/office/2006/metadata/properties" ma:root="true" ma:fieldsID="d766764da83b01883f34d77215a50fe5" ns2:_="">
    <xsd:import namespace="ad51bee1-c949-4c26-8c45-b0ef59ee3b6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51bee1-c949-4c26-8c45-b0ef59ee3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DB8A0C-D8CF-4A8D-BB1E-9105C112C8FA}"/>
</file>

<file path=customXml/itemProps2.xml><?xml version="1.0" encoding="utf-8"?>
<ds:datastoreItem xmlns:ds="http://schemas.openxmlformats.org/officeDocument/2006/customXml" ds:itemID="{9DF4BF53-06E5-46BA-8D27-79463AE29FEA}"/>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PESTICIDES</dc:title>
  <dc:creator>OOU</dc:creator>
  <cp:lastModifiedBy>Modupe</cp:lastModifiedBy>
  <dcterms:created xsi:type="dcterms:W3CDTF">2021-09-26T12:19:00Z</dcterms:created>
  <dcterms:modified xsi:type="dcterms:W3CDTF">2023-01-09T08:54:45Z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0x01010092AF19126424984B835B0879F3D07501</vt:lpwstr>
  </property>
  <property fmtid="{D5CDD505-2E9C-101B-9397-08002B2CF9AE}" pid="3" name="ICV">
    <vt:lpwstr>ceffa0c1e0f54d998e5b85e13d5a9e68</vt:lpwstr>
  </property>
  <property fmtid="{D5CDD505-2E9C-101B-9397-08002B2CF9AE}" pid="4" name="KSOProductBuildVer">
    <vt:lpwstr>1033-11.2.0.11440</vt:lpwstr>
  </property>
</Properties>
</file>