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4" r:id="rId7"/>
    <p:sldId id="263" r:id="rId8"/>
    <p:sldId id="262" r:id="rId9"/>
    <p:sldId id="265" r:id="rId10"/>
    <p:sldId id="266" r:id="rId11"/>
    <p:sldId id="267" r:id="rId12"/>
    <p:sldId id="268" r:id="rId13"/>
    <p:sldId id="269" r:id="rId14"/>
    <p:sldId id="270" r:id="rId15"/>
    <p:sldId id="276" r:id="rId16"/>
    <p:sldId id="271" r:id="rId17"/>
    <p:sldId id="272" r:id="rId18"/>
    <p:sldId id="273" r:id="rId19"/>
    <p:sldId id="274" r:id="rId20"/>
    <p:sldId id="275" r:id="rId21"/>
    <p:sldId id="277" r:id="rId22"/>
    <p:sldId id="278" r:id="rId23"/>
    <p:sldId id="281" r:id="rId24"/>
    <p:sldId id="280"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577C2-D0AF-4540-B2D5-0235672F82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0288B72-30C1-4A57-8A8A-E1D6CC738E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53CA795-DCE0-49E4-BF2E-047B3B1488A5}"/>
              </a:ext>
            </a:extLst>
          </p:cNvPr>
          <p:cNvSpPr>
            <a:spLocks noGrp="1"/>
          </p:cNvSpPr>
          <p:nvPr>
            <p:ph type="dt" sz="half" idx="10"/>
          </p:nvPr>
        </p:nvSpPr>
        <p:spPr/>
        <p:txBody>
          <a:bodyPr/>
          <a:lstStyle/>
          <a:p>
            <a:fld id="{608FF9EA-C5DC-4EF0-B88F-4A9DA88ADF47}" type="datetimeFigureOut">
              <a:rPr lang="en-GB" smtClean="0"/>
              <a:t>15/10/2021</a:t>
            </a:fld>
            <a:endParaRPr lang="en-GB" dirty="0"/>
          </a:p>
        </p:txBody>
      </p:sp>
      <p:sp>
        <p:nvSpPr>
          <p:cNvPr id="5" name="Footer Placeholder 4">
            <a:extLst>
              <a:ext uri="{FF2B5EF4-FFF2-40B4-BE49-F238E27FC236}">
                <a16:creationId xmlns:a16="http://schemas.microsoft.com/office/drawing/2014/main" id="{3A8E3EB6-65CA-4614-B23E-A66283BEBCE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0A1EF62-2055-4625-9537-6F77A392D94A}"/>
              </a:ext>
            </a:extLst>
          </p:cNvPr>
          <p:cNvSpPr>
            <a:spLocks noGrp="1"/>
          </p:cNvSpPr>
          <p:nvPr>
            <p:ph type="sldNum" sz="quarter" idx="12"/>
          </p:nvPr>
        </p:nvSpPr>
        <p:spPr/>
        <p:txBody>
          <a:bodyPr/>
          <a:lstStyle/>
          <a:p>
            <a:fld id="{4A3E070B-E184-4958-9CDD-B3214C2F2BAB}" type="slidenum">
              <a:rPr lang="en-GB" smtClean="0"/>
              <a:t>‹#›</a:t>
            </a:fld>
            <a:endParaRPr lang="en-GB" dirty="0"/>
          </a:p>
        </p:txBody>
      </p:sp>
    </p:spTree>
    <p:extLst>
      <p:ext uri="{BB962C8B-B14F-4D97-AF65-F5344CB8AC3E}">
        <p14:creationId xmlns:p14="http://schemas.microsoft.com/office/powerpoint/2010/main" val="232309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A8C26-4E43-4C64-82C3-47C537CDA34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A2F0831-585F-4E2B-B962-932CEE81BD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9CF835-A38C-4AF2-A471-14E45D67FD42}"/>
              </a:ext>
            </a:extLst>
          </p:cNvPr>
          <p:cNvSpPr>
            <a:spLocks noGrp="1"/>
          </p:cNvSpPr>
          <p:nvPr>
            <p:ph type="dt" sz="half" idx="10"/>
          </p:nvPr>
        </p:nvSpPr>
        <p:spPr/>
        <p:txBody>
          <a:bodyPr/>
          <a:lstStyle/>
          <a:p>
            <a:fld id="{608FF9EA-C5DC-4EF0-B88F-4A9DA88ADF47}" type="datetimeFigureOut">
              <a:rPr lang="en-GB" smtClean="0"/>
              <a:t>15/10/2021</a:t>
            </a:fld>
            <a:endParaRPr lang="en-GB" dirty="0"/>
          </a:p>
        </p:txBody>
      </p:sp>
      <p:sp>
        <p:nvSpPr>
          <p:cNvPr id="5" name="Footer Placeholder 4">
            <a:extLst>
              <a:ext uri="{FF2B5EF4-FFF2-40B4-BE49-F238E27FC236}">
                <a16:creationId xmlns:a16="http://schemas.microsoft.com/office/drawing/2014/main" id="{79A64718-F188-4843-8FB3-E797C1023DF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BFAD012-A5A2-4179-ABC2-1C08A6CFF760}"/>
              </a:ext>
            </a:extLst>
          </p:cNvPr>
          <p:cNvSpPr>
            <a:spLocks noGrp="1"/>
          </p:cNvSpPr>
          <p:nvPr>
            <p:ph type="sldNum" sz="quarter" idx="12"/>
          </p:nvPr>
        </p:nvSpPr>
        <p:spPr/>
        <p:txBody>
          <a:bodyPr/>
          <a:lstStyle/>
          <a:p>
            <a:fld id="{4A3E070B-E184-4958-9CDD-B3214C2F2BAB}" type="slidenum">
              <a:rPr lang="en-GB" smtClean="0"/>
              <a:t>‹#›</a:t>
            </a:fld>
            <a:endParaRPr lang="en-GB" dirty="0"/>
          </a:p>
        </p:txBody>
      </p:sp>
    </p:spTree>
    <p:extLst>
      <p:ext uri="{BB962C8B-B14F-4D97-AF65-F5344CB8AC3E}">
        <p14:creationId xmlns:p14="http://schemas.microsoft.com/office/powerpoint/2010/main" val="2244045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E1F217-E101-425D-8B5C-60AB9E9EF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6D80BF2-B219-4738-AF6C-744E2324B3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BBDE47-4073-4BAF-87D6-399EBFE19CC2}"/>
              </a:ext>
            </a:extLst>
          </p:cNvPr>
          <p:cNvSpPr>
            <a:spLocks noGrp="1"/>
          </p:cNvSpPr>
          <p:nvPr>
            <p:ph type="dt" sz="half" idx="10"/>
          </p:nvPr>
        </p:nvSpPr>
        <p:spPr/>
        <p:txBody>
          <a:bodyPr/>
          <a:lstStyle/>
          <a:p>
            <a:fld id="{608FF9EA-C5DC-4EF0-B88F-4A9DA88ADF47}" type="datetimeFigureOut">
              <a:rPr lang="en-GB" smtClean="0"/>
              <a:t>15/10/2021</a:t>
            </a:fld>
            <a:endParaRPr lang="en-GB" dirty="0"/>
          </a:p>
        </p:txBody>
      </p:sp>
      <p:sp>
        <p:nvSpPr>
          <p:cNvPr id="5" name="Footer Placeholder 4">
            <a:extLst>
              <a:ext uri="{FF2B5EF4-FFF2-40B4-BE49-F238E27FC236}">
                <a16:creationId xmlns:a16="http://schemas.microsoft.com/office/drawing/2014/main" id="{6572D894-DD0D-4525-A320-5D2C96D9C5B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C31D50A5-B922-49AF-A077-C8069F11F947}"/>
              </a:ext>
            </a:extLst>
          </p:cNvPr>
          <p:cNvSpPr>
            <a:spLocks noGrp="1"/>
          </p:cNvSpPr>
          <p:nvPr>
            <p:ph type="sldNum" sz="quarter" idx="12"/>
          </p:nvPr>
        </p:nvSpPr>
        <p:spPr/>
        <p:txBody>
          <a:bodyPr/>
          <a:lstStyle/>
          <a:p>
            <a:fld id="{4A3E070B-E184-4958-9CDD-B3214C2F2BAB}" type="slidenum">
              <a:rPr lang="en-GB" smtClean="0"/>
              <a:t>‹#›</a:t>
            </a:fld>
            <a:endParaRPr lang="en-GB" dirty="0"/>
          </a:p>
        </p:txBody>
      </p:sp>
    </p:spTree>
    <p:extLst>
      <p:ext uri="{BB962C8B-B14F-4D97-AF65-F5344CB8AC3E}">
        <p14:creationId xmlns:p14="http://schemas.microsoft.com/office/powerpoint/2010/main" val="1322824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3B7F-D1CB-411A-8E66-E7B96B613CA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DAAA719-B66E-419B-9DE4-8F1D8AC4F5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9DE7FFD-1484-4A26-A472-FA3C7387221A}"/>
              </a:ext>
            </a:extLst>
          </p:cNvPr>
          <p:cNvSpPr>
            <a:spLocks noGrp="1"/>
          </p:cNvSpPr>
          <p:nvPr>
            <p:ph type="dt" sz="half" idx="10"/>
          </p:nvPr>
        </p:nvSpPr>
        <p:spPr/>
        <p:txBody>
          <a:bodyPr/>
          <a:lstStyle/>
          <a:p>
            <a:fld id="{608FF9EA-C5DC-4EF0-B88F-4A9DA88ADF47}" type="datetimeFigureOut">
              <a:rPr lang="en-GB" smtClean="0"/>
              <a:t>15/10/2021</a:t>
            </a:fld>
            <a:endParaRPr lang="en-GB" dirty="0"/>
          </a:p>
        </p:txBody>
      </p:sp>
      <p:sp>
        <p:nvSpPr>
          <p:cNvPr id="5" name="Footer Placeholder 4">
            <a:extLst>
              <a:ext uri="{FF2B5EF4-FFF2-40B4-BE49-F238E27FC236}">
                <a16:creationId xmlns:a16="http://schemas.microsoft.com/office/drawing/2014/main" id="{A74E90D0-141D-4E0B-A62C-5AF9A077A9C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A77D3D2-4676-4562-9F42-CD2760BFA946}"/>
              </a:ext>
            </a:extLst>
          </p:cNvPr>
          <p:cNvSpPr>
            <a:spLocks noGrp="1"/>
          </p:cNvSpPr>
          <p:nvPr>
            <p:ph type="sldNum" sz="quarter" idx="12"/>
          </p:nvPr>
        </p:nvSpPr>
        <p:spPr/>
        <p:txBody>
          <a:bodyPr/>
          <a:lstStyle/>
          <a:p>
            <a:fld id="{4A3E070B-E184-4958-9CDD-B3214C2F2BAB}" type="slidenum">
              <a:rPr lang="en-GB" smtClean="0"/>
              <a:t>‹#›</a:t>
            </a:fld>
            <a:endParaRPr lang="en-GB" dirty="0"/>
          </a:p>
        </p:txBody>
      </p:sp>
    </p:spTree>
    <p:extLst>
      <p:ext uri="{BB962C8B-B14F-4D97-AF65-F5344CB8AC3E}">
        <p14:creationId xmlns:p14="http://schemas.microsoft.com/office/powerpoint/2010/main" val="3220279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069DD-5FCD-4E74-A7F0-5D3E74B3FF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DF15916-5CA6-4608-BDB5-A4D204226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CEF796-39C6-465C-98AC-CBEF4B77BA12}"/>
              </a:ext>
            </a:extLst>
          </p:cNvPr>
          <p:cNvSpPr>
            <a:spLocks noGrp="1"/>
          </p:cNvSpPr>
          <p:nvPr>
            <p:ph type="dt" sz="half" idx="10"/>
          </p:nvPr>
        </p:nvSpPr>
        <p:spPr/>
        <p:txBody>
          <a:bodyPr/>
          <a:lstStyle/>
          <a:p>
            <a:fld id="{608FF9EA-C5DC-4EF0-B88F-4A9DA88ADF47}" type="datetimeFigureOut">
              <a:rPr lang="en-GB" smtClean="0"/>
              <a:t>15/10/2021</a:t>
            </a:fld>
            <a:endParaRPr lang="en-GB" dirty="0"/>
          </a:p>
        </p:txBody>
      </p:sp>
      <p:sp>
        <p:nvSpPr>
          <p:cNvPr id="5" name="Footer Placeholder 4">
            <a:extLst>
              <a:ext uri="{FF2B5EF4-FFF2-40B4-BE49-F238E27FC236}">
                <a16:creationId xmlns:a16="http://schemas.microsoft.com/office/drawing/2014/main" id="{E30C6771-D5DA-4951-91D2-F647EAEFA198}"/>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D8E55D6-911E-4AED-B4F2-C7BC40F9765D}"/>
              </a:ext>
            </a:extLst>
          </p:cNvPr>
          <p:cNvSpPr>
            <a:spLocks noGrp="1"/>
          </p:cNvSpPr>
          <p:nvPr>
            <p:ph type="sldNum" sz="quarter" idx="12"/>
          </p:nvPr>
        </p:nvSpPr>
        <p:spPr/>
        <p:txBody>
          <a:bodyPr/>
          <a:lstStyle/>
          <a:p>
            <a:fld id="{4A3E070B-E184-4958-9CDD-B3214C2F2BAB}" type="slidenum">
              <a:rPr lang="en-GB" smtClean="0"/>
              <a:t>‹#›</a:t>
            </a:fld>
            <a:endParaRPr lang="en-GB" dirty="0"/>
          </a:p>
        </p:txBody>
      </p:sp>
    </p:spTree>
    <p:extLst>
      <p:ext uri="{BB962C8B-B14F-4D97-AF65-F5344CB8AC3E}">
        <p14:creationId xmlns:p14="http://schemas.microsoft.com/office/powerpoint/2010/main" val="3244129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2162E-E290-4AC7-B089-165452326CD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5DE3A5-E5C0-4DB5-812E-6020E049E5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94C4DFD-00D6-401C-85B5-CC87CE410A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D99C565-F4CB-48F1-8FDB-09CA78C71BE3}"/>
              </a:ext>
            </a:extLst>
          </p:cNvPr>
          <p:cNvSpPr>
            <a:spLocks noGrp="1"/>
          </p:cNvSpPr>
          <p:nvPr>
            <p:ph type="dt" sz="half" idx="10"/>
          </p:nvPr>
        </p:nvSpPr>
        <p:spPr/>
        <p:txBody>
          <a:bodyPr/>
          <a:lstStyle/>
          <a:p>
            <a:fld id="{608FF9EA-C5DC-4EF0-B88F-4A9DA88ADF47}" type="datetimeFigureOut">
              <a:rPr lang="en-GB" smtClean="0"/>
              <a:t>15/10/2021</a:t>
            </a:fld>
            <a:endParaRPr lang="en-GB" dirty="0"/>
          </a:p>
        </p:txBody>
      </p:sp>
      <p:sp>
        <p:nvSpPr>
          <p:cNvPr id="6" name="Footer Placeholder 5">
            <a:extLst>
              <a:ext uri="{FF2B5EF4-FFF2-40B4-BE49-F238E27FC236}">
                <a16:creationId xmlns:a16="http://schemas.microsoft.com/office/drawing/2014/main" id="{144900A6-F48E-4FEF-898F-E62B3EF20247}"/>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64393643-9EC5-4031-83FD-1BCDD7B44116}"/>
              </a:ext>
            </a:extLst>
          </p:cNvPr>
          <p:cNvSpPr>
            <a:spLocks noGrp="1"/>
          </p:cNvSpPr>
          <p:nvPr>
            <p:ph type="sldNum" sz="quarter" idx="12"/>
          </p:nvPr>
        </p:nvSpPr>
        <p:spPr/>
        <p:txBody>
          <a:bodyPr/>
          <a:lstStyle/>
          <a:p>
            <a:fld id="{4A3E070B-E184-4958-9CDD-B3214C2F2BAB}" type="slidenum">
              <a:rPr lang="en-GB" smtClean="0"/>
              <a:t>‹#›</a:t>
            </a:fld>
            <a:endParaRPr lang="en-GB" dirty="0"/>
          </a:p>
        </p:txBody>
      </p:sp>
    </p:spTree>
    <p:extLst>
      <p:ext uri="{BB962C8B-B14F-4D97-AF65-F5344CB8AC3E}">
        <p14:creationId xmlns:p14="http://schemas.microsoft.com/office/powerpoint/2010/main" val="774009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CD00-A95F-453A-973D-05093E617B6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950A363-7C04-4F76-9A07-4C4EC92CD4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6EDA61-13C3-4E72-8F3A-1A2F1FCBB1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01CF546-D70B-42F4-8B03-FF01205BB8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3A036E-310B-437E-8FFA-80F3B45712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9C54705-6949-481E-843D-FAF37355E116}"/>
              </a:ext>
            </a:extLst>
          </p:cNvPr>
          <p:cNvSpPr>
            <a:spLocks noGrp="1"/>
          </p:cNvSpPr>
          <p:nvPr>
            <p:ph type="dt" sz="half" idx="10"/>
          </p:nvPr>
        </p:nvSpPr>
        <p:spPr/>
        <p:txBody>
          <a:bodyPr/>
          <a:lstStyle/>
          <a:p>
            <a:fld id="{608FF9EA-C5DC-4EF0-B88F-4A9DA88ADF47}" type="datetimeFigureOut">
              <a:rPr lang="en-GB" smtClean="0"/>
              <a:t>15/10/2021</a:t>
            </a:fld>
            <a:endParaRPr lang="en-GB" dirty="0"/>
          </a:p>
        </p:txBody>
      </p:sp>
      <p:sp>
        <p:nvSpPr>
          <p:cNvPr id="8" name="Footer Placeholder 7">
            <a:extLst>
              <a:ext uri="{FF2B5EF4-FFF2-40B4-BE49-F238E27FC236}">
                <a16:creationId xmlns:a16="http://schemas.microsoft.com/office/drawing/2014/main" id="{702D9F25-281B-4DEE-A059-882654A38FA5}"/>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A875EF00-7E14-40C0-9F7A-FED6AB1CAAD9}"/>
              </a:ext>
            </a:extLst>
          </p:cNvPr>
          <p:cNvSpPr>
            <a:spLocks noGrp="1"/>
          </p:cNvSpPr>
          <p:nvPr>
            <p:ph type="sldNum" sz="quarter" idx="12"/>
          </p:nvPr>
        </p:nvSpPr>
        <p:spPr/>
        <p:txBody>
          <a:bodyPr/>
          <a:lstStyle/>
          <a:p>
            <a:fld id="{4A3E070B-E184-4958-9CDD-B3214C2F2BAB}" type="slidenum">
              <a:rPr lang="en-GB" smtClean="0"/>
              <a:t>‹#›</a:t>
            </a:fld>
            <a:endParaRPr lang="en-GB" dirty="0"/>
          </a:p>
        </p:txBody>
      </p:sp>
    </p:spTree>
    <p:extLst>
      <p:ext uri="{BB962C8B-B14F-4D97-AF65-F5344CB8AC3E}">
        <p14:creationId xmlns:p14="http://schemas.microsoft.com/office/powerpoint/2010/main" val="1595744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4F44B-67BE-4F3F-8D5C-B9E967517A1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94DE1B6-5BB9-491D-A850-2C83DDB32E2D}"/>
              </a:ext>
            </a:extLst>
          </p:cNvPr>
          <p:cNvSpPr>
            <a:spLocks noGrp="1"/>
          </p:cNvSpPr>
          <p:nvPr>
            <p:ph type="dt" sz="half" idx="10"/>
          </p:nvPr>
        </p:nvSpPr>
        <p:spPr/>
        <p:txBody>
          <a:bodyPr/>
          <a:lstStyle/>
          <a:p>
            <a:fld id="{608FF9EA-C5DC-4EF0-B88F-4A9DA88ADF47}" type="datetimeFigureOut">
              <a:rPr lang="en-GB" smtClean="0"/>
              <a:t>15/10/2021</a:t>
            </a:fld>
            <a:endParaRPr lang="en-GB" dirty="0"/>
          </a:p>
        </p:txBody>
      </p:sp>
      <p:sp>
        <p:nvSpPr>
          <p:cNvPr id="4" name="Footer Placeholder 3">
            <a:extLst>
              <a:ext uri="{FF2B5EF4-FFF2-40B4-BE49-F238E27FC236}">
                <a16:creationId xmlns:a16="http://schemas.microsoft.com/office/drawing/2014/main" id="{30B522CC-4966-4B96-BCDA-98FAFCBF45EF}"/>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6B02CED-EA8B-42B5-86EE-86DD7BE2540C}"/>
              </a:ext>
            </a:extLst>
          </p:cNvPr>
          <p:cNvSpPr>
            <a:spLocks noGrp="1"/>
          </p:cNvSpPr>
          <p:nvPr>
            <p:ph type="sldNum" sz="quarter" idx="12"/>
          </p:nvPr>
        </p:nvSpPr>
        <p:spPr/>
        <p:txBody>
          <a:bodyPr/>
          <a:lstStyle/>
          <a:p>
            <a:fld id="{4A3E070B-E184-4958-9CDD-B3214C2F2BAB}" type="slidenum">
              <a:rPr lang="en-GB" smtClean="0"/>
              <a:t>‹#›</a:t>
            </a:fld>
            <a:endParaRPr lang="en-GB" dirty="0"/>
          </a:p>
        </p:txBody>
      </p:sp>
    </p:spTree>
    <p:extLst>
      <p:ext uri="{BB962C8B-B14F-4D97-AF65-F5344CB8AC3E}">
        <p14:creationId xmlns:p14="http://schemas.microsoft.com/office/powerpoint/2010/main" val="197071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41B3A5-9D1A-418B-9D68-BDDB3860E2AB}"/>
              </a:ext>
            </a:extLst>
          </p:cNvPr>
          <p:cNvSpPr>
            <a:spLocks noGrp="1"/>
          </p:cNvSpPr>
          <p:nvPr>
            <p:ph type="dt" sz="half" idx="10"/>
          </p:nvPr>
        </p:nvSpPr>
        <p:spPr/>
        <p:txBody>
          <a:bodyPr/>
          <a:lstStyle/>
          <a:p>
            <a:fld id="{608FF9EA-C5DC-4EF0-B88F-4A9DA88ADF47}" type="datetimeFigureOut">
              <a:rPr lang="en-GB" smtClean="0"/>
              <a:t>15/10/2021</a:t>
            </a:fld>
            <a:endParaRPr lang="en-GB" dirty="0"/>
          </a:p>
        </p:txBody>
      </p:sp>
      <p:sp>
        <p:nvSpPr>
          <p:cNvPr id="3" name="Footer Placeholder 2">
            <a:extLst>
              <a:ext uri="{FF2B5EF4-FFF2-40B4-BE49-F238E27FC236}">
                <a16:creationId xmlns:a16="http://schemas.microsoft.com/office/drawing/2014/main" id="{20F5FAEB-6F16-4865-B151-68DAE863780E}"/>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F032DACC-6807-4698-8A45-20A654170D59}"/>
              </a:ext>
            </a:extLst>
          </p:cNvPr>
          <p:cNvSpPr>
            <a:spLocks noGrp="1"/>
          </p:cNvSpPr>
          <p:nvPr>
            <p:ph type="sldNum" sz="quarter" idx="12"/>
          </p:nvPr>
        </p:nvSpPr>
        <p:spPr/>
        <p:txBody>
          <a:bodyPr/>
          <a:lstStyle/>
          <a:p>
            <a:fld id="{4A3E070B-E184-4958-9CDD-B3214C2F2BAB}" type="slidenum">
              <a:rPr lang="en-GB" smtClean="0"/>
              <a:t>‹#›</a:t>
            </a:fld>
            <a:endParaRPr lang="en-GB" dirty="0"/>
          </a:p>
        </p:txBody>
      </p:sp>
    </p:spTree>
    <p:extLst>
      <p:ext uri="{BB962C8B-B14F-4D97-AF65-F5344CB8AC3E}">
        <p14:creationId xmlns:p14="http://schemas.microsoft.com/office/powerpoint/2010/main" val="1190430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EDCA2-A50B-4294-AD50-63EACF30C2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B31097E-2C82-4CC8-AAA6-9BD12E3539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1E2CC87-FD43-4986-9986-E32EBE1E6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347024-8A97-4FC7-A7A0-EA6566712ED7}"/>
              </a:ext>
            </a:extLst>
          </p:cNvPr>
          <p:cNvSpPr>
            <a:spLocks noGrp="1"/>
          </p:cNvSpPr>
          <p:nvPr>
            <p:ph type="dt" sz="half" idx="10"/>
          </p:nvPr>
        </p:nvSpPr>
        <p:spPr/>
        <p:txBody>
          <a:bodyPr/>
          <a:lstStyle/>
          <a:p>
            <a:fld id="{608FF9EA-C5DC-4EF0-B88F-4A9DA88ADF47}" type="datetimeFigureOut">
              <a:rPr lang="en-GB" smtClean="0"/>
              <a:t>15/10/2021</a:t>
            </a:fld>
            <a:endParaRPr lang="en-GB" dirty="0"/>
          </a:p>
        </p:txBody>
      </p:sp>
      <p:sp>
        <p:nvSpPr>
          <p:cNvPr id="6" name="Footer Placeholder 5">
            <a:extLst>
              <a:ext uri="{FF2B5EF4-FFF2-40B4-BE49-F238E27FC236}">
                <a16:creationId xmlns:a16="http://schemas.microsoft.com/office/drawing/2014/main" id="{08CDBE6D-25F3-4678-A295-AAFD5C7684C0}"/>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DA1420D-010B-48D6-A989-D32AE615C6EA}"/>
              </a:ext>
            </a:extLst>
          </p:cNvPr>
          <p:cNvSpPr>
            <a:spLocks noGrp="1"/>
          </p:cNvSpPr>
          <p:nvPr>
            <p:ph type="sldNum" sz="quarter" idx="12"/>
          </p:nvPr>
        </p:nvSpPr>
        <p:spPr/>
        <p:txBody>
          <a:bodyPr/>
          <a:lstStyle/>
          <a:p>
            <a:fld id="{4A3E070B-E184-4958-9CDD-B3214C2F2BAB}" type="slidenum">
              <a:rPr lang="en-GB" smtClean="0"/>
              <a:t>‹#›</a:t>
            </a:fld>
            <a:endParaRPr lang="en-GB" dirty="0"/>
          </a:p>
        </p:txBody>
      </p:sp>
    </p:spTree>
    <p:extLst>
      <p:ext uri="{BB962C8B-B14F-4D97-AF65-F5344CB8AC3E}">
        <p14:creationId xmlns:p14="http://schemas.microsoft.com/office/powerpoint/2010/main" val="201926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9174-047D-423E-81F5-E6202A662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4F05C64-CBE8-4306-9E72-A2509DD810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3D8229BB-FF6D-4109-B0AB-5B25BBED57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AE12D6-66D3-459A-8D77-A6D4E7DA0088}"/>
              </a:ext>
            </a:extLst>
          </p:cNvPr>
          <p:cNvSpPr>
            <a:spLocks noGrp="1"/>
          </p:cNvSpPr>
          <p:nvPr>
            <p:ph type="dt" sz="half" idx="10"/>
          </p:nvPr>
        </p:nvSpPr>
        <p:spPr/>
        <p:txBody>
          <a:bodyPr/>
          <a:lstStyle/>
          <a:p>
            <a:fld id="{608FF9EA-C5DC-4EF0-B88F-4A9DA88ADF47}" type="datetimeFigureOut">
              <a:rPr lang="en-GB" smtClean="0"/>
              <a:t>15/10/2021</a:t>
            </a:fld>
            <a:endParaRPr lang="en-GB" dirty="0"/>
          </a:p>
        </p:txBody>
      </p:sp>
      <p:sp>
        <p:nvSpPr>
          <p:cNvPr id="6" name="Footer Placeholder 5">
            <a:extLst>
              <a:ext uri="{FF2B5EF4-FFF2-40B4-BE49-F238E27FC236}">
                <a16:creationId xmlns:a16="http://schemas.microsoft.com/office/drawing/2014/main" id="{A048AB7B-93B0-4334-BAF9-1479C7287304}"/>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6755C4A-FA14-4723-893D-8935BD2FCFC8}"/>
              </a:ext>
            </a:extLst>
          </p:cNvPr>
          <p:cNvSpPr>
            <a:spLocks noGrp="1"/>
          </p:cNvSpPr>
          <p:nvPr>
            <p:ph type="sldNum" sz="quarter" idx="12"/>
          </p:nvPr>
        </p:nvSpPr>
        <p:spPr/>
        <p:txBody>
          <a:bodyPr/>
          <a:lstStyle/>
          <a:p>
            <a:fld id="{4A3E070B-E184-4958-9CDD-B3214C2F2BAB}" type="slidenum">
              <a:rPr lang="en-GB" smtClean="0"/>
              <a:t>‹#›</a:t>
            </a:fld>
            <a:endParaRPr lang="en-GB" dirty="0"/>
          </a:p>
        </p:txBody>
      </p:sp>
    </p:spTree>
    <p:extLst>
      <p:ext uri="{BB962C8B-B14F-4D97-AF65-F5344CB8AC3E}">
        <p14:creationId xmlns:p14="http://schemas.microsoft.com/office/powerpoint/2010/main" val="991365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62B942-9004-4DBC-998B-291ABB70B8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473A74-0616-4CF4-86A2-96A9A76A2F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FF228E-920B-42CA-AEA8-9FE0CC9576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8FF9EA-C5DC-4EF0-B88F-4A9DA88ADF47}" type="datetimeFigureOut">
              <a:rPr lang="en-GB" smtClean="0"/>
              <a:t>15/10/2021</a:t>
            </a:fld>
            <a:endParaRPr lang="en-GB" dirty="0"/>
          </a:p>
        </p:txBody>
      </p:sp>
      <p:sp>
        <p:nvSpPr>
          <p:cNvPr id="5" name="Footer Placeholder 4">
            <a:extLst>
              <a:ext uri="{FF2B5EF4-FFF2-40B4-BE49-F238E27FC236}">
                <a16:creationId xmlns:a16="http://schemas.microsoft.com/office/drawing/2014/main" id="{02D79D76-B4EC-4128-89CF-9857547C8D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4855AD39-DA30-49B3-8E2F-EAE965D53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E070B-E184-4958-9CDD-B3214C2F2BAB}" type="slidenum">
              <a:rPr lang="en-GB" smtClean="0"/>
              <a:t>‹#›</a:t>
            </a:fld>
            <a:endParaRPr lang="en-GB" dirty="0"/>
          </a:p>
        </p:txBody>
      </p:sp>
    </p:spTree>
    <p:extLst>
      <p:ext uri="{BB962C8B-B14F-4D97-AF65-F5344CB8AC3E}">
        <p14:creationId xmlns:p14="http://schemas.microsoft.com/office/powerpoint/2010/main" val="737225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961C-30DF-4097-A46A-17ECB33F3E29}"/>
              </a:ext>
            </a:extLst>
          </p:cNvPr>
          <p:cNvSpPr>
            <a:spLocks noGrp="1"/>
          </p:cNvSpPr>
          <p:nvPr>
            <p:ph type="ctrTitle"/>
          </p:nvPr>
        </p:nvSpPr>
        <p:spPr>
          <a:xfrm>
            <a:off x="1524000" y="165652"/>
            <a:ext cx="9144000" cy="1689651"/>
          </a:xfrm>
        </p:spPr>
        <p:txBody>
          <a:bodyPr>
            <a:normAutofit fontScale="90000"/>
          </a:bodyPr>
          <a:lstStyle/>
          <a:p>
            <a:r>
              <a:rPr lang="en-GB" sz="3600" b="1" dirty="0">
                <a:latin typeface="Times New Roman" panose="02020603050405020304" pitchFamily="18" charset="0"/>
                <a:cs typeface="Times New Roman" panose="02020603050405020304" pitchFamily="18" charset="0"/>
              </a:rPr>
              <a:t>PHARMACOLOGY OF ADRENALINE, NORADRENALINE AND ISOPRENALINE</a:t>
            </a: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PHA 302: AUTONOMIC NERVOUS SYSTEM  </a:t>
            </a:r>
          </a:p>
        </p:txBody>
      </p:sp>
      <p:sp>
        <p:nvSpPr>
          <p:cNvPr id="3" name="Subtitle 2">
            <a:extLst>
              <a:ext uri="{FF2B5EF4-FFF2-40B4-BE49-F238E27FC236}">
                <a16:creationId xmlns:a16="http://schemas.microsoft.com/office/drawing/2014/main" id="{02F4EC6E-C473-49F1-9539-DDAB77938823}"/>
              </a:ext>
            </a:extLst>
          </p:cNvPr>
          <p:cNvSpPr>
            <a:spLocks noGrp="1"/>
          </p:cNvSpPr>
          <p:nvPr>
            <p:ph type="subTitle" idx="1"/>
          </p:nvPr>
        </p:nvSpPr>
        <p:spPr>
          <a:xfrm>
            <a:off x="1524000" y="1855303"/>
            <a:ext cx="9144000" cy="4837045"/>
          </a:xfrm>
        </p:spPr>
        <p:txBody>
          <a:bodyPr/>
          <a:lstStyle/>
          <a:p>
            <a:endParaRPr lang="en-GB" dirty="0"/>
          </a:p>
          <a:p>
            <a:r>
              <a:rPr lang="en-GB" dirty="0"/>
              <a:t>BY</a:t>
            </a:r>
          </a:p>
          <a:p>
            <a:endParaRPr lang="en-GB" dirty="0"/>
          </a:p>
          <a:p>
            <a:r>
              <a:rPr lang="en-GB" b="1" dirty="0">
                <a:latin typeface="Times New Roman" panose="02020603050405020304" pitchFamily="18" charset="0"/>
                <a:cs typeface="Times New Roman" panose="02020603050405020304" pitchFamily="18" charset="0"/>
              </a:rPr>
              <a:t>Pharm F.A OLADOJA</a:t>
            </a:r>
            <a:r>
              <a:rPr lang="en-GB" dirty="0"/>
              <a:t>. </a:t>
            </a:r>
          </a:p>
          <a:p>
            <a:r>
              <a:rPr lang="en-GB" sz="2000" dirty="0" err="1">
                <a:latin typeface="Times New Roman" panose="02020603050405020304" pitchFamily="18" charset="0"/>
                <a:cs typeface="Times New Roman" panose="02020603050405020304" pitchFamily="18" charset="0"/>
              </a:rPr>
              <a:t>B.Pharm</a:t>
            </a:r>
            <a:r>
              <a:rPr lang="en-GB" sz="2000" dirty="0">
                <a:latin typeface="Times New Roman" panose="02020603050405020304" pitchFamily="18" charset="0"/>
                <a:cs typeface="Times New Roman" panose="02020603050405020304" pitchFamily="18" charset="0"/>
              </a:rPr>
              <a:t>, M.Sc., ACISM(USA), ACIWM, ACA</a:t>
            </a:r>
          </a:p>
          <a:p>
            <a:r>
              <a:rPr lang="en-GB" sz="2000" dirty="0">
                <a:latin typeface="Times New Roman" panose="02020603050405020304" pitchFamily="18" charset="0"/>
                <a:cs typeface="Times New Roman" panose="02020603050405020304" pitchFamily="18" charset="0"/>
              </a:rPr>
              <a:t>Department of Pharmacology and Toxicology,</a:t>
            </a:r>
          </a:p>
          <a:p>
            <a:r>
              <a:rPr lang="en-GB" sz="2000" dirty="0">
                <a:latin typeface="Times New Roman" panose="02020603050405020304" pitchFamily="18" charset="0"/>
                <a:cs typeface="Times New Roman" panose="02020603050405020304" pitchFamily="18" charset="0"/>
              </a:rPr>
              <a:t>Faculty of Pharmacy,</a:t>
            </a:r>
          </a:p>
          <a:p>
            <a:r>
              <a:rPr lang="en-GB" sz="2000" dirty="0">
                <a:latin typeface="Times New Roman" panose="02020603050405020304" pitchFamily="18" charset="0"/>
                <a:cs typeface="Times New Roman" panose="02020603050405020304" pitchFamily="18" charset="0"/>
              </a:rPr>
              <a:t>Olabisi Onabanjo University. </a:t>
            </a:r>
          </a:p>
        </p:txBody>
      </p:sp>
    </p:spTree>
    <p:extLst>
      <p:ext uri="{BB962C8B-B14F-4D97-AF65-F5344CB8AC3E}">
        <p14:creationId xmlns:p14="http://schemas.microsoft.com/office/powerpoint/2010/main" val="4117076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CC44B-401D-4810-9ED1-F30FB3ECC965}"/>
              </a:ext>
            </a:extLst>
          </p:cNvPr>
          <p:cNvSpPr>
            <a:spLocks noGrp="1"/>
          </p:cNvSpPr>
          <p:nvPr>
            <p:ph type="title"/>
          </p:nvPr>
        </p:nvSpPr>
        <p:spPr/>
        <p:txBody>
          <a:bodyPr/>
          <a:lstStyle/>
          <a:p>
            <a:r>
              <a:rPr lang="en-GB" dirty="0"/>
              <a:t>ADRENALINE: TARGETS </a:t>
            </a:r>
          </a:p>
        </p:txBody>
      </p:sp>
      <p:graphicFrame>
        <p:nvGraphicFramePr>
          <p:cNvPr id="5" name="Content Placeholder 4">
            <a:extLst>
              <a:ext uri="{FF2B5EF4-FFF2-40B4-BE49-F238E27FC236}">
                <a16:creationId xmlns:a16="http://schemas.microsoft.com/office/drawing/2014/main" id="{A1B985E3-1C5E-4CB3-930F-AF2CBC3EFBDC}"/>
              </a:ext>
            </a:extLst>
          </p:cNvPr>
          <p:cNvGraphicFramePr>
            <a:graphicFrameLocks noGrp="1"/>
          </p:cNvGraphicFramePr>
          <p:nvPr>
            <p:ph idx="1"/>
            <p:extLst>
              <p:ext uri="{D42A27DB-BD31-4B8C-83A1-F6EECF244321}">
                <p14:modId xmlns:p14="http://schemas.microsoft.com/office/powerpoint/2010/main" val="1560933488"/>
              </p:ext>
            </p:extLst>
          </p:nvPr>
        </p:nvGraphicFramePr>
        <p:xfrm>
          <a:off x="238539" y="1510748"/>
          <a:ext cx="11714922" cy="4982124"/>
        </p:xfrm>
        <a:graphic>
          <a:graphicData uri="http://schemas.openxmlformats.org/drawingml/2006/table">
            <a:tbl>
              <a:tblPr>
                <a:tableStyleId>{5C22544A-7EE6-4342-B048-85BDC9FD1C3A}</a:tableStyleId>
              </a:tblPr>
              <a:tblGrid>
                <a:gridCol w="3904974">
                  <a:extLst>
                    <a:ext uri="{9D8B030D-6E8A-4147-A177-3AD203B41FA5}">
                      <a16:colId xmlns:a16="http://schemas.microsoft.com/office/drawing/2014/main" val="3191623533"/>
                    </a:ext>
                  </a:extLst>
                </a:gridCol>
                <a:gridCol w="3904974">
                  <a:extLst>
                    <a:ext uri="{9D8B030D-6E8A-4147-A177-3AD203B41FA5}">
                      <a16:colId xmlns:a16="http://schemas.microsoft.com/office/drawing/2014/main" val="2588047087"/>
                    </a:ext>
                  </a:extLst>
                </a:gridCol>
                <a:gridCol w="3904974">
                  <a:extLst>
                    <a:ext uri="{9D8B030D-6E8A-4147-A177-3AD203B41FA5}">
                      <a16:colId xmlns:a16="http://schemas.microsoft.com/office/drawing/2014/main" val="3776693641"/>
                    </a:ext>
                  </a:extLst>
                </a:gridCol>
              </a:tblGrid>
              <a:tr h="510987">
                <a:tc>
                  <a:txBody>
                    <a:bodyPr/>
                    <a:lstStyle/>
                    <a:p>
                      <a:pPr algn="l" fontAlgn="ctr">
                        <a:spcBef>
                          <a:spcPts val="0"/>
                        </a:spcBef>
                        <a:spcAft>
                          <a:spcPts val="0"/>
                        </a:spcAft>
                      </a:pPr>
                      <a:r>
                        <a:rPr lang="en-GB" sz="1800" b="0" i="0" u="none" strike="noStrike" dirty="0">
                          <a:effectLst/>
                          <a:latin typeface="Arial" panose="020B0604020202020204" pitchFamily="34" charset="0"/>
                        </a:rPr>
                        <a:t>TARGET</a:t>
                      </a:r>
                    </a:p>
                  </a:txBody>
                  <a:tcPr anchor="ctr"/>
                </a:tc>
                <a:tc>
                  <a:txBody>
                    <a:bodyPr/>
                    <a:lstStyle/>
                    <a:p>
                      <a:pPr algn="l" fontAlgn="t">
                        <a:spcBef>
                          <a:spcPts val="0"/>
                        </a:spcBef>
                        <a:spcAft>
                          <a:spcPts val="0"/>
                        </a:spcAft>
                      </a:pPr>
                      <a:r>
                        <a:rPr lang="en-GB" sz="1800" b="0" i="0" u="none" strike="noStrike" dirty="0">
                          <a:effectLst/>
                          <a:latin typeface="Arial" panose="020B0604020202020204" pitchFamily="34" charset="0"/>
                        </a:rPr>
                        <a:t>ACTION </a:t>
                      </a:r>
                    </a:p>
                  </a:txBody>
                  <a:tcPr/>
                </a:tc>
                <a:tc>
                  <a:txBody>
                    <a:bodyPr/>
                    <a:lstStyle/>
                    <a:p>
                      <a:pPr algn="l" fontAlgn="t">
                        <a:spcBef>
                          <a:spcPts val="0"/>
                        </a:spcBef>
                        <a:spcAft>
                          <a:spcPts val="0"/>
                        </a:spcAft>
                      </a:pPr>
                      <a:r>
                        <a:rPr lang="en-GB" sz="1800" b="0" i="0" u="none" strike="noStrike" dirty="0">
                          <a:effectLst/>
                          <a:latin typeface="Arial" panose="020B0604020202020204" pitchFamily="34" charset="0"/>
                        </a:rPr>
                        <a:t>ORGANISMS</a:t>
                      </a:r>
                    </a:p>
                  </a:txBody>
                  <a:tcPr/>
                </a:tc>
                <a:extLst>
                  <a:ext uri="{0D108BD9-81ED-4DB2-BD59-A6C34878D82A}">
                    <a16:rowId xmlns:a16="http://schemas.microsoft.com/office/drawing/2014/main" val="1254628594"/>
                  </a:ext>
                </a:extLst>
              </a:tr>
              <a:tr h="510987">
                <a:tc>
                  <a:txBody>
                    <a:bodyPr/>
                    <a:lstStyle/>
                    <a:p>
                      <a:pPr algn="l" fontAlgn="ctr">
                        <a:spcBef>
                          <a:spcPts val="0"/>
                        </a:spcBef>
                        <a:spcAft>
                          <a:spcPts val="0"/>
                        </a:spcAft>
                      </a:pPr>
                      <a:r>
                        <a:rPr lang="en-GB" sz="1800" u="none" strike="noStrike" dirty="0">
                          <a:effectLst/>
                        </a:rPr>
                        <a:t>Alpha-1A adrenergic receptor</a:t>
                      </a:r>
                      <a:endParaRPr lang="en-GB" sz="1800" b="0" i="0" u="none" strike="noStrike" dirty="0">
                        <a:effectLst/>
                        <a:latin typeface="Arial" panose="020B0604020202020204" pitchFamily="34" charset="0"/>
                      </a:endParaRPr>
                    </a:p>
                  </a:txBody>
                  <a:tcPr anchor="ctr"/>
                </a:tc>
                <a:tc>
                  <a:txBody>
                    <a:bodyPr/>
                    <a:lstStyle/>
                    <a:p>
                      <a:pPr algn="l" fontAlgn="ctr">
                        <a:spcBef>
                          <a:spcPts val="0"/>
                        </a:spcBef>
                        <a:spcAft>
                          <a:spcPts val="0"/>
                        </a:spcAft>
                      </a:pPr>
                      <a:r>
                        <a:rPr lang="en-GB" sz="1800" u="none" strike="noStrike">
                          <a:effectLst/>
                        </a:rPr>
                        <a:t>agonist</a:t>
                      </a:r>
                      <a:endParaRPr lang="en-GB" sz="1800" b="0" i="0" u="none" strike="noStrike">
                        <a:effectLst/>
                        <a:latin typeface="Arial" panose="020B0604020202020204" pitchFamily="34" charset="0"/>
                      </a:endParaRPr>
                    </a:p>
                  </a:txBody>
                  <a:tcPr anchor="ctr"/>
                </a:tc>
                <a:tc>
                  <a:txBody>
                    <a:bodyPr/>
                    <a:lstStyle/>
                    <a:p>
                      <a:pPr algn="l" fontAlgn="ctr">
                        <a:spcBef>
                          <a:spcPts val="0"/>
                        </a:spcBef>
                        <a:spcAft>
                          <a:spcPts val="0"/>
                        </a:spcAft>
                      </a:pPr>
                      <a:r>
                        <a:rPr lang="en-GB" sz="1800" u="none" strike="noStrike">
                          <a:effectLst/>
                        </a:rPr>
                        <a:t>Humans</a:t>
                      </a:r>
                      <a:endParaRPr lang="en-GB" sz="1800" b="0" i="0" u="none" strike="noStrike">
                        <a:effectLst/>
                        <a:latin typeface="Arial" panose="020B0604020202020204" pitchFamily="34" charset="0"/>
                      </a:endParaRPr>
                    </a:p>
                  </a:txBody>
                  <a:tcPr anchor="ctr"/>
                </a:tc>
                <a:extLst>
                  <a:ext uri="{0D108BD9-81ED-4DB2-BD59-A6C34878D82A}">
                    <a16:rowId xmlns:a16="http://schemas.microsoft.com/office/drawing/2014/main" val="140432430"/>
                  </a:ext>
                </a:extLst>
              </a:tr>
              <a:tr h="510987">
                <a:tc>
                  <a:txBody>
                    <a:bodyPr/>
                    <a:lstStyle/>
                    <a:p>
                      <a:pPr algn="l" fontAlgn="ctr">
                        <a:spcBef>
                          <a:spcPts val="0"/>
                        </a:spcBef>
                        <a:spcAft>
                          <a:spcPts val="0"/>
                        </a:spcAft>
                      </a:pPr>
                      <a:r>
                        <a:rPr lang="en-GB" sz="1800" u="none" strike="noStrike" dirty="0">
                          <a:effectLst/>
                        </a:rPr>
                        <a:t>AAlpha-1B adrenergic receptor</a:t>
                      </a:r>
                      <a:endParaRPr lang="en-GB" sz="1800" b="0" i="0" u="none" strike="noStrike" dirty="0">
                        <a:effectLst/>
                        <a:latin typeface="Arial" panose="020B0604020202020204" pitchFamily="34" charset="0"/>
                      </a:endParaRPr>
                    </a:p>
                  </a:txBody>
                  <a:tcPr anchor="ctr"/>
                </a:tc>
                <a:tc>
                  <a:txBody>
                    <a:bodyPr/>
                    <a:lstStyle/>
                    <a:p>
                      <a:pPr algn="l" fontAlgn="ctr">
                        <a:spcBef>
                          <a:spcPts val="0"/>
                        </a:spcBef>
                        <a:spcAft>
                          <a:spcPts val="0"/>
                        </a:spcAft>
                      </a:pPr>
                      <a:r>
                        <a:rPr lang="en-GB" sz="1800" u="none" strike="noStrike">
                          <a:effectLst/>
                        </a:rPr>
                        <a:t>agonist</a:t>
                      </a:r>
                      <a:endParaRPr lang="en-GB" sz="1800" b="0" i="0" u="none" strike="noStrike">
                        <a:effectLst/>
                        <a:latin typeface="Arial" panose="020B0604020202020204" pitchFamily="34" charset="0"/>
                      </a:endParaRPr>
                    </a:p>
                  </a:txBody>
                  <a:tcPr anchor="ctr"/>
                </a:tc>
                <a:tc>
                  <a:txBody>
                    <a:bodyPr/>
                    <a:lstStyle/>
                    <a:p>
                      <a:pPr algn="l" fontAlgn="ctr">
                        <a:spcBef>
                          <a:spcPts val="0"/>
                        </a:spcBef>
                        <a:spcAft>
                          <a:spcPts val="0"/>
                        </a:spcAft>
                      </a:pPr>
                      <a:r>
                        <a:rPr lang="en-GB" sz="1800" u="none" strike="noStrike">
                          <a:effectLst/>
                        </a:rPr>
                        <a:t>Humans</a:t>
                      </a:r>
                      <a:endParaRPr lang="en-GB" sz="1800" b="0" i="0" u="none" strike="noStrike">
                        <a:effectLst/>
                        <a:latin typeface="Arial" panose="020B0604020202020204" pitchFamily="34" charset="0"/>
                      </a:endParaRPr>
                    </a:p>
                  </a:txBody>
                  <a:tcPr anchor="ctr"/>
                </a:tc>
                <a:extLst>
                  <a:ext uri="{0D108BD9-81ED-4DB2-BD59-A6C34878D82A}">
                    <a16:rowId xmlns:a16="http://schemas.microsoft.com/office/drawing/2014/main" val="287491992"/>
                  </a:ext>
                </a:extLst>
              </a:tr>
              <a:tr h="510987">
                <a:tc>
                  <a:txBody>
                    <a:bodyPr/>
                    <a:lstStyle/>
                    <a:p>
                      <a:pPr algn="l" fontAlgn="ctr">
                        <a:spcBef>
                          <a:spcPts val="0"/>
                        </a:spcBef>
                        <a:spcAft>
                          <a:spcPts val="0"/>
                        </a:spcAft>
                      </a:pPr>
                      <a:r>
                        <a:rPr lang="en-GB" sz="1800" u="none" strike="noStrike" dirty="0">
                          <a:effectLst/>
                        </a:rPr>
                        <a:t>Beta-1 adrenergic receptor</a:t>
                      </a:r>
                      <a:endParaRPr lang="en-GB" sz="1800" b="0" i="0" u="none" strike="noStrike" dirty="0">
                        <a:effectLst/>
                        <a:latin typeface="Arial" panose="020B0604020202020204" pitchFamily="34" charset="0"/>
                      </a:endParaRPr>
                    </a:p>
                  </a:txBody>
                  <a:tcPr anchor="ctr"/>
                </a:tc>
                <a:tc>
                  <a:txBody>
                    <a:bodyPr/>
                    <a:lstStyle/>
                    <a:p>
                      <a:pPr algn="l" fontAlgn="ctr">
                        <a:spcBef>
                          <a:spcPts val="0"/>
                        </a:spcBef>
                        <a:spcAft>
                          <a:spcPts val="0"/>
                        </a:spcAft>
                      </a:pPr>
                      <a:r>
                        <a:rPr lang="en-GB" sz="1800" u="none" strike="noStrike">
                          <a:effectLst/>
                        </a:rPr>
                        <a:t>agonist</a:t>
                      </a:r>
                      <a:endParaRPr lang="en-GB" sz="1800" b="0" i="0" u="none" strike="noStrike">
                        <a:effectLst/>
                        <a:latin typeface="Arial" panose="020B0604020202020204" pitchFamily="34" charset="0"/>
                      </a:endParaRPr>
                    </a:p>
                  </a:txBody>
                  <a:tcPr anchor="ctr"/>
                </a:tc>
                <a:tc>
                  <a:txBody>
                    <a:bodyPr/>
                    <a:lstStyle/>
                    <a:p>
                      <a:pPr algn="l" fontAlgn="ctr">
                        <a:spcBef>
                          <a:spcPts val="0"/>
                        </a:spcBef>
                        <a:spcAft>
                          <a:spcPts val="0"/>
                        </a:spcAft>
                      </a:pPr>
                      <a:r>
                        <a:rPr lang="en-GB" sz="1800" u="none" strike="noStrike">
                          <a:effectLst/>
                        </a:rPr>
                        <a:t>Humans</a:t>
                      </a:r>
                      <a:endParaRPr lang="en-GB" sz="1800" b="0" i="0" u="none" strike="noStrike">
                        <a:effectLst/>
                        <a:latin typeface="Arial" panose="020B0604020202020204" pitchFamily="34" charset="0"/>
                      </a:endParaRPr>
                    </a:p>
                  </a:txBody>
                  <a:tcPr anchor="ctr"/>
                </a:tc>
                <a:extLst>
                  <a:ext uri="{0D108BD9-81ED-4DB2-BD59-A6C34878D82A}">
                    <a16:rowId xmlns:a16="http://schemas.microsoft.com/office/drawing/2014/main" val="1543015600"/>
                  </a:ext>
                </a:extLst>
              </a:tr>
              <a:tr h="510987">
                <a:tc>
                  <a:txBody>
                    <a:bodyPr/>
                    <a:lstStyle/>
                    <a:p>
                      <a:pPr algn="l" fontAlgn="ctr">
                        <a:spcBef>
                          <a:spcPts val="0"/>
                        </a:spcBef>
                        <a:spcAft>
                          <a:spcPts val="0"/>
                        </a:spcAft>
                      </a:pPr>
                      <a:r>
                        <a:rPr lang="en-GB" sz="1800" u="none" strike="noStrike" dirty="0">
                          <a:effectLst/>
                        </a:rPr>
                        <a:t>Beta-2 adrenergic receptor</a:t>
                      </a:r>
                      <a:endParaRPr lang="en-GB" sz="1800" b="0" i="0" u="none" strike="noStrike" dirty="0">
                        <a:effectLst/>
                        <a:latin typeface="Arial" panose="020B0604020202020204" pitchFamily="34" charset="0"/>
                      </a:endParaRPr>
                    </a:p>
                  </a:txBody>
                  <a:tcPr anchor="ctr"/>
                </a:tc>
                <a:tc>
                  <a:txBody>
                    <a:bodyPr/>
                    <a:lstStyle/>
                    <a:p>
                      <a:pPr algn="l" fontAlgn="ctr">
                        <a:spcBef>
                          <a:spcPts val="0"/>
                        </a:spcBef>
                        <a:spcAft>
                          <a:spcPts val="0"/>
                        </a:spcAft>
                      </a:pPr>
                      <a:r>
                        <a:rPr lang="en-GB" sz="1800" u="none" strike="noStrike">
                          <a:effectLst/>
                        </a:rPr>
                        <a:t>agonist</a:t>
                      </a:r>
                      <a:endParaRPr lang="en-GB" sz="1800" b="0" i="0" u="none" strike="noStrike">
                        <a:effectLst/>
                        <a:latin typeface="Arial" panose="020B0604020202020204" pitchFamily="34" charset="0"/>
                      </a:endParaRPr>
                    </a:p>
                  </a:txBody>
                  <a:tcPr anchor="ctr"/>
                </a:tc>
                <a:tc>
                  <a:txBody>
                    <a:bodyPr/>
                    <a:lstStyle/>
                    <a:p>
                      <a:pPr algn="l" fontAlgn="ctr">
                        <a:spcBef>
                          <a:spcPts val="0"/>
                        </a:spcBef>
                        <a:spcAft>
                          <a:spcPts val="0"/>
                        </a:spcAft>
                      </a:pPr>
                      <a:r>
                        <a:rPr lang="en-GB" sz="1800" u="none" strike="noStrike">
                          <a:effectLst/>
                        </a:rPr>
                        <a:t>Humans</a:t>
                      </a:r>
                      <a:endParaRPr lang="en-GB" sz="1800" b="0" i="0" u="none" strike="noStrike">
                        <a:effectLst/>
                        <a:latin typeface="Arial" panose="020B0604020202020204" pitchFamily="34" charset="0"/>
                      </a:endParaRPr>
                    </a:p>
                  </a:txBody>
                  <a:tcPr anchor="ctr"/>
                </a:tc>
                <a:extLst>
                  <a:ext uri="{0D108BD9-81ED-4DB2-BD59-A6C34878D82A}">
                    <a16:rowId xmlns:a16="http://schemas.microsoft.com/office/drawing/2014/main" val="370482709"/>
                  </a:ext>
                </a:extLst>
              </a:tr>
              <a:tr h="510987">
                <a:tc>
                  <a:txBody>
                    <a:bodyPr/>
                    <a:lstStyle/>
                    <a:p>
                      <a:pPr algn="l" fontAlgn="ctr">
                        <a:spcBef>
                          <a:spcPts val="0"/>
                        </a:spcBef>
                        <a:spcAft>
                          <a:spcPts val="0"/>
                        </a:spcAft>
                      </a:pPr>
                      <a:r>
                        <a:rPr lang="en-GB" sz="1800" u="none" strike="noStrike" dirty="0">
                          <a:effectLst/>
                        </a:rPr>
                        <a:t>Alpha-2A adrenergic receptor</a:t>
                      </a:r>
                      <a:endParaRPr lang="en-GB" sz="1800" b="0" i="0" u="none" strike="noStrike" dirty="0">
                        <a:effectLst/>
                        <a:latin typeface="Arial" panose="020B0604020202020204" pitchFamily="34" charset="0"/>
                      </a:endParaRPr>
                    </a:p>
                  </a:txBody>
                  <a:tcPr anchor="ctr"/>
                </a:tc>
                <a:tc>
                  <a:txBody>
                    <a:bodyPr/>
                    <a:lstStyle/>
                    <a:p>
                      <a:pPr algn="l" fontAlgn="ctr">
                        <a:spcBef>
                          <a:spcPts val="0"/>
                        </a:spcBef>
                        <a:spcAft>
                          <a:spcPts val="0"/>
                        </a:spcAft>
                      </a:pPr>
                      <a:r>
                        <a:rPr lang="en-GB" sz="1800" u="none" strike="noStrike">
                          <a:effectLst/>
                        </a:rPr>
                        <a:t>agonist</a:t>
                      </a:r>
                      <a:endParaRPr lang="en-GB" sz="1800" b="0" i="0" u="none" strike="noStrike">
                        <a:effectLst/>
                        <a:latin typeface="Arial" panose="020B0604020202020204" pitchFamily="34" charset="0"/>
                      </a:endParaRPr>
                    </a:p>
                  </a:txBody>
                  <a:tcPr anchor="ctr"/>
                </a:tc>
                <a:tc>
                  <a:txBody>
                    <a:bodyPr/>
                    <a:lstStyle/>
                    <a:p>
                      <a:pPr algn="l" fontAlgn="ctr">
                        <a:spcBef>
                          <a:spcPts val="0"/>
                        </a:spcBef>
                        <a:spcAft>
                          <a:spcPts val="0"/>
                        </a:spcAft>
                      </a:pPr>
                      <a:r>
                        <a:rPr lang="en-GB" sz="1800" u="none" strike="noStrike">
                          <a:effectLst/>
                        </a:rPr>
                        <a:t>Humans</a:t>
                      </a:r>
                      <a:endParaRPr lang="en-GB" sz="1800" b="0" i="0" u="none" strike="noStrike">
                        <a:effectLst/>
                        <a:latin typeface="Arial" panose="020B0604020202020204" pitchFamily="34" charset="0"/>
                      </a:endParaRPr>
                    </a:p>
                  </a:txBody>
                  <a:tcPr anchor="ctr"/>
                </a:tc>
                <a:extLst>
                  <a:ext uri="{0D108BD9-81ED-4DB2-BD59-A6C34878D82A}">
                    <a16:rowId xmlns:a16="http://schemas.microsoft.com/office/drawing/2014/main" val="1545983057"/>
                  </a:ext>
                </a:extLst>
              </a:tr>
              <a:tr h="510987">
                <a:tc>
                  <a:txBody>
                    <a:bodyPr/>
                    <a:lstStyle/>
                    <a:p>
                      <a:pPr algn="l" fontAlgn="ctr">
                        <a:spcBef>
                          <a:spcPts val="0"/>
                        </a:spcBef>
                        <a:spcAft>
                          <a:spcPts val="0"/>
                        </a:spcAft>
                      </a:pPr>
                      <a:r>
                        <a:rPr lang="en-GB" sz="1800" u="none" strike="noStrike" dirty="0">
                          <a:effectLst/>
                        </a:rPr>
                        <a:t>Alpha-2B adrenergic receptor</a:t>
                      </a:r>
                      <a:endParaRPr lang="en-GB" sz="1800" b="0" i="0" u="none" strike="noStrike" dirty="0">
                        <a:effectLst/>
                        <a:latin typeface="Arial" panose="020B0604020202020204" pitchFamily="34" charset="0"/>
                      </a:endParaRPr>
                    </a:p>
                  </a:txBody>
                  <a:tcPr anchor="ctr"/>
                </a:tc>
                <a:tc>
                  <a:txBody>
                    <a:bodyPr/>
                    <a:lstStyle/>
                    <a:p>
                      <a:pPr algn="l" fontAlgn="ctr">
                        <a:spcBef>
                          <a:spcPts val="0"/>
                        </a:spcBef>
                        <a:spcAft>
                          <a:spcPts val="0"/>
                        </a:spcAft>
                      </a:pPr>
                      <a:r>
                        <a:rPr lang="en-GB" sz="1800" u="none" strike="noStrike">
                          <a:effectLst/>
                        </a:rPr>
                        <a:t>agonist</a:t>
                      </a:r>
                      <a:endParaRPr lang="en-GB" sz="1800" b="0" i="0" u="none" strike="noStrike">
                        <a:effectLst/>
                        <a:latin typeface="Arial" panose="020B0604020202020204" pitchFamily="34" charset="0"/>
                      </a:endParaRPr>
                    </a:p>
                  </a:txBody>
                  <a:tcPr anchor="ctr"/>
                </a:tc>
                <a:tc>
                  <a:txBody>
                    <a:bodyPr/>
                    <a:lstStyle/>
                    <a:p>
                      <a:pPr algn="l" fontAlgn="ctr">
                        <a:spcBef>
                          <a:spcPts val="0"/>
                        </a:spcBef>
                        <a:spcAft>
                          <a:spcPts val="0"/>
                        </a:spcAft>
                      </a:pPr>
                      <a:r>
                        <a:rPr lang="en-GB" sz="1800" u="none" strike="noStrike">
                          <a:effectLst/>
                        </a:rPr>
                        <a:t>Humans</a:t>
                      </a:r>
                      <a:endParaRPr lang="en-GB" sz="1800" b="0" i="0" u="none" strike="noStrike">
                        <a:effectLst/>
                        <a:latin typeface="Arial" panose="020B0604020202020204" pitchFamily="34" charset="0"/>
                      </a:endParaRPr>
                    </a:p>
                  </a:txBody>
                  <a:tcPr anchor="ctr"/>
                </a:tc>
                <a:extLst>
                  <a:ext uri="{0D108BD9-81ED-4DB2-BD59-A6C34878D82A}">
                    <a16:rowId xmlns:a16="http://schemas.microsoft.com/office/drawing/2014/main" val="1881390391"/>
                  </a:ext>
                </a:extLst>
              </a:tr>
              <a:tr h="510987">
                <a:tc>
                  <a:txBody>
                    <a:bodyPr/>
                    <a:lstStyle/>
                    <a:p>
                      <a:pPr algn="l" fontAlgn="ctr">
                        <a:spcBef>
                          <a:spcPts val="0"/>
                        </a:spcBef>
                        <a:spcAft>
                          <a:spcPts val="0"/>
                        </a:spcAft>
                      </a:pPr>
                      <a:r>
                        <a:rPr lang="en-GB" sz="1800" u="none" strike="noStrike" dirty="0">
                          <a:effectLst/>
                        </a:rPr>
                        <a:t>Alpha-1D adrenergic receptor</a:t>
                      </a:r>
                      <a:endParaRPr lang="en-GB" sz="1800" b="0" i="0" u="none" strike="noStrike" dirty="0">
                        <a:effectLst/>
                        <a:latin typeface="Arial" panose="020B0604020202020204" pitchFamily="34" charset="0"/>
                      </a:endParaRPr>
                    </a:p>
                  </a:txBody>
                  <a:tcPr anchor="ctr"/>
                </a:tc>
                <a:tc>
                  <a:txBody>
                    <a:bodyPr/>
                    <a:lstStyle/>
                    <a:p>
                      <a:pPr algn="l" fontAlgn="ctr">
                        <a:spcBef>
                          <a:spcPts val="0"/>
                        </a:spcBef>
                        <a:spcAft>
                          <a:spcPts val="0"/>
                        </a:spcAft>
                      </a:pPr>
                      <a:r>
                        <a:rPr lang="en-GB" sz="1800" u="none" strike="noStrike">
                          <a:effectLst/>
                        </a:rPr>
                        <a:t>antagonist</a:t>
                      </a:r>
                      <a:endParaRPr lang="en-GB" sz="1800" b="0" i="0" u="none" strike="noStrike">
                        <a:effectLst/>
                        <a:latin typeface="Arial" panose="020B0604020202020204" pitchFamily="34" charset="0"/>
                      </a:endParaRPr>
                    </a:p>
                  </a:txBody>
                  <a:tcPr anchor="ctr"/>
                </a:tc>
                <a:tc>
                  <a:txBody>
                    <a:bodyPr/>
                    <a:lstStyle/>
                    <a:p>
                      <a:pPr algn="l" fontAlgn="ctr">
                        <a:spcBef>
                          <a:spcPts val="0"/>
                        </a:spcBef>
                        <a:spcAft>
                          <a:spcPts val="0"/>
                        </a:spcAft>
                      </a:pPr>
                      <a:r>
                        <a:rPr lang="en-GB" sz="1800" u="none" strike="noStrike">
                          <a:effectLst/>
                        </a:rPr>
                        <a:t>Humans</a:t>
                      </a:r>
                      <a:endParaRPr lang="en-GB" sz="1800" b="0" i="0" u="none" strike="noStrike">
                        <a:effectLst/>
                        <a:latin typeface="Arial" panose="020B0604020202020204" pitchFamily="34" charset="0"/>
                      </a:endParaRPr>
                    </a:p>
                  </a:txBody>
                  <a:tcPr anchor="ctr"/>
                </a:tc>
                <a:extLst>
                  <a:ext uri="{0D108BD9-81ED-4DB2-BD59-A6C34878D82A}">
                    <a16:rowId xmlns:a16="http://schemas.microsoft.com/office/drawing/2014/main" val="749958257"/>
                  </a:ext>
                </a:extLst>
              </a:tr>
              <a:tr h="894228">
                <a:tc>
                  <a:txBody>
                    <a:bodyPr/>
                    <a:lstStyle/>
                    <a:p>
                      <a:pPr algn="l" fontAlgn="ctr">
                        <a:spcBef>
                          <a:spcPts val="0"/>
                        </a:spcBef>
                        <a:spcAft>
                          <a:spcPts val="0"/>
                        </a:spcAft>
                      </a:pPr>
                      <a:r>
                        <a:rPr lang="en-GB" sz="1800" u="none" strike="noStrike" dirty="0">
                          <a:effectLst/>
                        </a:rPr>
                        <a:t>Tumour necrosis factor</a:t>
                      </a:r>
                      <a:endParaRPr lang="en-GB" sz="1800" b="0" i="0" u="none" strike="noStrike" dirty="0">
                        <a:effectLst/>
                        <a:latin typeface="Arial" panose="020B0604020202020204" pitchFamily="34" charset="0"/>
                      </a:endParaRPr>
                    </a:p>
                  </a:txBody>
                  <a:tcPr anchor="ctr"/>
                </a:tc>
                <a:tc>
                  <a:txBody>
                    <a:bodyPr/>
                    <a:lstStyle/>
                    <a:p>
                      <a:pPr algn="l" fontAlgn="ctr">
                        <a:spcBef>
                          <a:spcPts val="0"/>
                        </a:spcBef>
                        <a:spcAft>
                          <a:spcPts val="0"/>
                        </a:spcAft>
                      </a:pPr>
                      <a:r>
                        <a:rPr lang="en-GB" sz="1800" u="none" strike="noStrike" dirty="0">
                          <a:effectLst/>
                        </a:rPr>
                        <a:t>antagonist</a:t>
                      </a:r>
                    </a:p>
                    <a:p>
                      <a:pPr algn="l" fontAlgn="ctr">
                        <a:spcBef>
                          <a:spcPts val="0"/>
                        </a:spcBef>
                        <a:spcAft>
                          <a:spcPts val="0"/>
                        </a:spcAft>
                      </a:pPr>
                      <a:r>
                        <a:rPr lang="en-GB" sz="1800" u="none" strike="noStrike" dirty="0">
                          <a:effectLst/>
                        </a:rPr>
                        <a:t>agonist</a:t>
                      </a:r>
                      <a:endParaRPr lang="en-GB" sz="1800" b="0" i="0" u="none" strike="noStrike" dirty="0">
                        <a:effectLst/>
                        <a:latin typeface="Arial" panose="020B0604020202020204" pitchFamily="34" charset="0"/>
                      </a:endParaRPr>
                    </a:p>
                  </a:txBody>
                  <a:tcPr anchor="ctr"/>
                </a:tc>
                <a:tc>
                  <a:txBody>
                    <a:bodyPr/>
                    <a:lstStyle/>
                    <a:p>
                      <a:pPr algn="l" fontAlgn="ctr">
                        <a:spcBef>
                          <a:spcPts val="0"/>
                        </a:spcBef>
                        <a:spcAft>
                          <a:spcPts val="0"/>
                        </a:spcAft>
                      </a:pPr>
                      <a:r>
                        <a:rPr lang="en-GB" sz="1800" u="none" strike="noStrike" dirty="0">
                          <a:effectLst/>
                        </a:rPr>
                        <a:t>Humans</a:t>
                      </a:r>
                      <a:endParaRPr lang="en-GB" sz="1800" b="0" i="0" u="none" strike="noStrike" dirty="0">
                        <a:effectLst/>
                        <a:latin typeface="Arial" panose="020B0604020202020204" pitchFamily="34" charset="0"/>
                      </a:endParaRPr>
                    </a:p>
                  </a:txBody>
                  <a:tcPr anchor="ctr"/>
                </a:tc>
                <a:extLst>
                  <a:ext uri="{0D108BD9-81ED-4DB2-BD59-A6C34878D82A}">
                    <a16:rowId xmlns:a16="http://schemas.microsoft.com/office/drawing/2014/main" val="3414313822"/>
                  </a:ext>
                </a:extLst>
              </a:tr>
            </a:tbl>
          </a:graphicData>
        </a:graphic>
      </p:graphicFrame>
    </p:spTree>
    <p:extLst>
      <p:ext uri="{BB962C8B-B14F-4D97-AF65-F5344CB8AC3E}">
        <p14:creationId xmlns:p14="http://schemas.microsoft.com/office/powerpoint/2010/main" val="1939198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F95B-4911-414E-A3B9-FA831A0851CA}"/>
              </a:ext>
            </a:extLst>
          </p:cNvPr>
          <p:cNvSpPr>
            <a:spLocks noGrp="1"/>
          </p:cNvSpPr>
          <p:nvPr>
            <p:ph type="title"/>
          </p:nvPr>
        </p:nvSpPr>
        <p:spPr/>
        <p:txBody>
          <a:bodyPr/>
          <a:lstStyle/>
          <a:p>
            <a:r>
              <a:rPr lang="en-GB" dirty="0"/>
              <a:t>PHARMACOKINETICS OF ADRENALINE</a:t>
            </a:r>
          </a:p>
        </p:txBody>
      </p:sp>
      <p:sp>
        <p:nvSpPr>
          <p:cNvPr id="3" name="Content Placeholder 2">
            <a:extLst>
              <a:ext uri="{FF2B5EF4-FFF2-40B4-BE49-F238E27FC236}">
                <a16:creationId xmlns:a16="http://schemas.microsoft.com/office/drawing/2014/main" id="{C609ACF6-D8CC-4D2B-B9E0-F977FA74370B}"/>
              </a:ext>
            </a:extLst>
          </p:cNvPr>
          <p:cNvSpPr>
            <a:spLocks noGrp="1"/>
          </p:cNvSpPr>
          <p:nvPr>
            <p:ph idx="1"/>
          </p:nvPr>
        </p:nvSpPr>
        <p:spPr/>
        <p:txBody>
          <a:bodyPr>
            <a:normAutofit lnSpcReduction="10000"/>
          </a:bodyPr>
          <a:lstStyle/>
          <a:p>
            <a:pPr marL="0" indent="0">
              <a:buNone/>
            </a:pPr>
            <a:r>
              <a:rPr lang="en-GB" b="1" dirty="0"/>
              <a:t>ABSORPTION : </a:t>
            </a:r>
          </a:p>
          <a:p>
            <a:pPr marL="0" indent="0">
              <a:buNone/>
            </a:pPr>
            <a:r>
              <a:rPr lang="en-GB" dirty="0"/>
              <a:t>Following I.V. (intravenous) injection, Adrenaline disappears rapidly from the blood stream. </a:t>
            </a:r>
          </a:p>
          <a:p>
            <a:pPr marL="0" indent="0">
              <a:buNone/>
            </a:pPr>
            <a:endParaRPr lang="en-GB" dirty="0"/>
          </a:p>
          <a:p>
            <a:pPr marL="0" indent="0">
              <a:buNone/>
            </a:pPr>
            <a:r>
              <a:rPr lang="en-GB" dirty="0"/>
              <a:t>Subcutaneously or I.M. (intramuscular) administered adrenaline has a rapid onset and short duration of action.</a:t>
            </a:r>
          </a:p>
          <a:p>
            <a:pPr marL="0" indent="0">
              <a:buNone/>
            </a:pPr>
            <a:endParaRPr lang="en-GB" b="1" dirty="0"/>
          </a:p>
          <a:p>
            <a:pPr marL="0" indent="0">
              <a:buNone/>
            </a:pPr>
            <a:r>
              <a:rPr lang="en-GB" dirty="0"/>
              <a:t>Subcutaneous (SC) administration during asthmatic attacks may produce bronchodilation within 5 to 10 minutes, and maximal effects may occur within 20 minutes. </a:t>
            </a:r>
            <a:endParaRPr lang="en-GB" b="1" dirty="0"/>
          </a:p>
        </p:txBody>
      </p:sp>
    </p:spTree>
    <p:extLst>
      <p:ext uri="{BB962C8B-B14F-4D97-AF65-F5344CB8AC3E}">
        <p14:creationId xmlns:p14="http://schemas.microsoft.com/office/powerpoint/2010/main" val="2187983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F95B-4911-414E-A3B9-FA831A0851CA}"/>
              </a:ext>
            </a:extLst>
          </p:cNvPr>
          <p:cNvSpPr>
            <a:spLocks noGrp="1"/>
          </p:cNvSpPr>
          <p:nvPr>
            <p:ph type="title"/>
          </p:nvPr>
        </p:nvSpPr>
        <p:spPr/>
        <p:txBody>
          <a:bodyPr/>
          <a:lstStyle/>
          <a:p>
            <a:r>
              <a:rPr lang="en-GB" dirty="0"/>
              <a:t>PHARMACOKINETICS OF ADRENALINE</a:t>
            </a:r>
          </a:p>
        </p:txBody>
      </p:sp>
      <p:sp>
        <p:nvSpPr>
          <p:cNvPr id="3" name="Content Placeholder 2">
            <a:extLst>
              <a:ext uri="{FF2B5EF4-FFF2-40B4-BE49-F238E27FC236}">
                <a16:creationId xmlns:a16="http://schemas.microsoft.com/office/drawing/2014/main" id="{C609ACF6-D8CC-4D2B-B9E0-F977FA74370B}"/>
              </a:ext>
            </a:extLst>
          </p:cNvPr>
          <p:cNvSpPr>
            <a:spLocks noGrp="1"/>
          </p:cNvSpPr>
          <p:nvPr>
            <p:ph idx="1"/>
          </p:nvPr>
        </p:nvSpPr>
        <p:spPr/>
        <p:txBody>
          <a:bodyPr>
            <a:normAutofit/>
          </a:bodyPr>
          <a:lstStyle/>
          <a:p>
            <a:pPr marL="0" indent="0">
              <a:buNone/>
            </a:pPr>
            <a:r>
              <a:rPr lang="en-GB" b="1" dirty="0"/>
              <a:t>DISTRIBUTION: </a:t>
            </a:r>
          </a:p>
          <a:p>
            <a:pPr>
              <a:buFont typeface="Wingdings" panose="05000000000000000000" pitchFamily="2" charset="2"/>
              <a:buChar char="ü"/>
            </a:pPr>
            <a:r>
              <a:rPr lang="en-GB" dirty="0"/>
              <a:t>Epinephrine is distributed to most tissues</a:t>
            </a:r>
          </a:p>
          <a:p>
            <a:pPr marL="0" indent="0">
              <a:buNone/>
            </a:pPr>
            <a:endParaRPr lang="en-GB" dirty="0"/>
          </a:p>
          <a:p>
            <a:pPr>
              <a:buFont typeface="Wingdings" panose="05000000000000000000" pitchFamily="2" charset="2"/>
              <a:buChar char="ü"/>
            </a:pPr>
            <a:r>
              <a:rPr lang="en-GB" dirty="0"/>
              <a:t>it crosses the placenta, </a:t>
            </a:r>
          </a:p>
          <a:p>
            <a:pPr marL="0" indent="0">
              <a:buNone/>
            </a:pPr>
            <a:endParaRPr lang="en-GB" dirty="0"/>
          </a:p>
          <a:p>
            <a:pPr>
              <a:buFont typeface="Wingdings" panose="05000000000000000000" pitchFamily="2" charset="2"/>
              <a:buChar char="ü"/>
            </a:pPr>
            <a:r>
              <a:rPr lang="en-GB" dirty="0"/>
              <a:t>it is secreted into milk, </a:t>
            </a:r>
          </a:p>
          <a:p>
            <a:pPr marL="0" indent="0">
              <a:buNone/>
            </a:pPr>
            <a:endParaRPr lang="en-GB" dirty="0"/>
          </a:p>
          <a:p>
            <a:pPr>
              <a:buFont typeface="Wingdings" panose="05000000000000000000" pitchFamily="2" charset="2"/>
              <a:buChar char="ü"/>
            </a:pPr>
            <a:r>
              <a:rPr lang="en-GB" dirty="0"/>
              <a:t>but it does not cross the blood-brain barrier.</a:t>
            </a:r>
          </a:p>
          <a:p>
            <a:pPr marL="0" indent="0">
              <a:buNone/>
            </a:pPr>
            <a:endParaRPr lang="en-GB" b="1" dirty="0"/>
          </a:p>
          <a:p>
            <a:pPr marL="0" indent="0">
              <a:buNone/>
            </a:pPr>
            <a:endParaRPr lang="en-GB" b="1" dirty="0"/>
          </a:p>
        </p:txBody>
      </p:sp>
    </p:spTree>
    <p:extLst>
      <p:ext uri="{BB962C8B-B14F-4D97-AF65-F5344CB8AC3E}">
        <p14:creationId xmlns:p14="http://schemas.microsoft.com/office/powerpoint/2010/main" val="2357157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F95B-4911-414E-A3B9-FA831A0851CA}"/>
              </a:ext>
            </a:extLst>
          </p:cNvPr>
          <p:cNvSpPr>
            <a:spLocks noGrp="1"/>
          </p:cNvSpPr>
          <p:nvPr>
            <p:ph type="title"/>
          </p:nvPr>
        </p:nvSpPr>
        <p:spPr/>
        <p:txBody>
          <a:bodyPr/>
          <a:lstStyle/>
          <a:p>
            <a:r>
              <a:rPr lang="en-GB" dirty="0"/>
              <a:t>PHARMACOKINETICS OF ADRENALINE</a:t>
            </a:r>
          </a:p>
        </p:txBody>
      </p:sp>
      <p:sp>
        <p:nvSpPr>
          <p:cNvPr id="3" name="Content Placeholder 2">
            <a:extLst>
              <a:ext uri="{FF2B5EF4-FFF2-40B4-BE49-F238E27FC236}">
                <a16:creationId xmlns:a16="http://schemas.microsoft.com/office/drawing/2014/main" id="{C609ACF6-D8CC-4D2B-B9E0-F977FA74370B}"/>
              </a:ext>
            </a:extLst>
          </p:cNvPr>
          <p:cNvSpPr>
            <a:spLocks noGrp="1"/>
          </p:cNvSpPr>
          <p:nvPr>
            <p:ph idx="1"/>
          </p:nvPr>
        </p:nvSpPr>
        <p:spPr>
          <a:xfrm>
            <a:off x="357809" y="1825625"/>
            <a:ext cx="11357113" cy="4667250"/>
          </a:xfrm>
        </p:spPr>
        <p:txBody>
          <a:bodyPr>
            <a:normAutofit lnSpcReduction="10000"/>
          </a:bodyPr>
          <a:lstStyle/>
          <a:p>
            <a:pPr marL="0" indent="0">
              <a:buNone/>
            </a:pPr>
            <a:r>
              <a:rPr lang="en-GB" b="1" dirty="0"/>
              <a:t>METABOLISM:</a:t>
            </a:r>
          </a:p>
          <a:p>
            <a:pPr marL="0" indent="0">
              <a:buNone/>
            </a:pPr>
            <a:r>
              <a:rPr lang="en-GB" dirty="0"/>
              <a:t>Epinephrine is rapidly inactivated mainly by enzymic transformation to metanephrine or normetanephrine, either of which is then conjugated and excreted in the urine in the form of both </a:t>
            </a:r>
            <a:r>
              <a:rPr lang="en-GB" dirty="0" err="1"/>
              <a:t>sulfates</a:t>
            </a:r>
            <a:r>
              <a:rPr lang="en-GB" dirty="0"/>
              <a:t> and glucuronides.</a:t>
            </a:r>
          </a:p>
          <a:p>
            <a:pPr marL="0" indent="0">
              <a:buNone/>
            </a:pPr>
            <a:endParaRPr lang="en-GB" dirty="0"/>
          </a:p>
          <a:p>
            <a:pPr marL="0" indent="0">
              <a:buNone/>
            </a:pPr>
            <a:r>
              <a:rPr lang="en-GB" dirty="0"/>
              <a:t>Either sequence results in the formation of 3-methoxy-4- hydroxy-</a:t>
            </a:r>
            <a:r>
              <a:rPr lang="en-GB" dirty="0" err="1"/>
              <a:t>mandelic</a:t>
            </a:r>
            <a:r>
              <a:rPr lang="en-GB" dirty="0"/>
              <a:t> acid(vanillylmandelic acid, VMA)</a:t>
            </a:r>
          </a:p>
          <a:p>
            <a:pPr marL="0" indent="0">
              <a:buNone/>
            </a:pPr>
            <a:endParaRPr lang="en-GB" dirty="0"/>
          </a:p>
          <a:p>
            <a:pPr marL="0" indent="0">
              <a:buNone/>
            </a:pPr>
            <a:r>
              <a:rPr lang="en-GB" dirty="0"/>
              <a:t>Epinephrine is rapidly inactivated in the body mostly by the enzymes COMT (catechol-O-methyltransferase) and MAO (monoamine oxidase). The liver is abundant in the above enzymes</a:t>
            </a:r>
            <a:endParaRPr lang="en-GB" b="1" dirty="0"/>
          </a:p>
        </p:txBody>
      </p:sp>
    </p:spTree>
    <p:extLst>
      <p:ext uri="{BB962C8B-B14F-4D97-AF65-F5344CB8AC3E}">
        <p14:creationId xmlns:p14="http://schemas.microsoft.com/office/powerpoint/2010/main" val="376783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F95B-4911-414E-A3B9-FA831A0851CA}"/>
              </a:ext>
            </a:extLst>
          </p:cNvPr>
          <p:cNvSpPr>
            <a:spLocks noGrp="1"/>
          </p:cNvSpPr>
          <p:nvPr>
            <p:ph type="title"/>
          </p:nvPr>
        </p:nvSpPr>
        <p:spPr/>
        <p:txBody>
          <a:bodyPr>
            <a:normAutofit/>
          </a:bodyPr>
          <a:lstStyle/>
          <a:p>
            <a:r>
              <a:rPr lang="en-GB" sz="3600" b="1" dirty="0">
                <a:latin typeface="Times New Roman" panose="02020603050405020304" pitchFamily="18" charset="0"/>
                <a:cs typeface="Times New Roman" panose="02020603050405020304" pitchFamily="18" charset="0"/>
              </a:rPr>
              <a:t>PHARMACOKINETICS OF ADRENALINE</a:t>
            </a:r>
          </a:p>
        </p:txBody>
      </p:sp>
      <p:sp>
        <p:nvSpPr>
          <p:cNvPr id="3" name="Content Placeholder 2">
            <a:extLst>
              <a:ext uri="{FF2B5EF4-FFF2-40B4-BE49-F238E27FC236}">
                <a16:creationId xmlns:a16="http://schemas.microsoft.com/office/drawing/2014/main" id="{C609ACF6-D8CC-4D2B-B9E0-F977FA74370B}"/>
              </a:ext>
            </a:extLst>
          </p:cNvPr>
          <p:cNvSpPr>
            <a:spLocks noGrp="1"/>
          </p:cNvSpPr>
          <p:nvPr>
            <p:ph idx="1"/>
          </p:nvPr>
        </p:nvSpPr>
        <p:spPr>
          <a:xfrm>
            <a:off x="357809" y="1825625"/>
            <a:ext cx="11357113" cy="4667250"/>
          </a:xfrm>
        </p:spPr>
        <p:txBody>
          <a:bodyPr>
            <a:normAutofit fontScale="92500" lnSpcReduction="10000"/>
          </a:bodyPr>
          <a:lstStyle/>
          <a:p>
            <a:pPr marL="0" indent="0">
              <a:buNone/>
            </a:pPr>
            <a:r>
              <a:rPr lang="en-GB" sz="3200" b="1" dirty="0">
                <a:latin typeface="Times New Roman" panose="02020603050405020304" pitchFamily="18" charset="0"/>
                <a:cs typeface="Times New Roman" panose="02020603050405020304" pitchFamily="18" charset="0"/>
              </a:rPr>
              <a:t>EXCRETION:</a:t>
            </a:r>
          </a:p>
          <a:p>
            <a:r>
              <a:rPr lang="en-GB" dirty="0">
                <a:latin typeface="Times New Roman" panose="02020603050405020304" pitchFamily="18" charset="0"/>
                <a:cs typeface="Times New Roman" panose="02020603050405020304" pitchFamily="18" charset="0"/>
              </a:rPr>
              <a:t>The majority of the dose of epinephrine is seen excreted in the urine</a:t>
            </a:r>
            <a:endParaRPr lang="en-GB" b="1" dirty="0">
              <a:latin typeface="Times New Roman" panose="02020603050405020304" pitchFamily="18" charset="0"/>
              <a:cs typeface="Times New Roman" panose="02020603050405020304" pitchFamily="18" charset="0"/>
            </a:endParaRPr>
          </a:p>
          <a:p>
            <a:pPr marL="0" indent="0">
              <a:buNone/>
            </a:pPr>
            <a:endParaRPr lang="en-GB" b="1"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About 40% of a parenteral dose of epinephrine is excreted in urine as metanephrine, 40% as VMA, 7% as 3-methoxy-4-hydroxyphenoglycol, 2% as 3,4-dihydroxymandelic acid, and the rest as acetylated derivatives.</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These metabolites are excreted mainly as the </a:t>
            </a:r>
            <a:r>
              <a:rPr lang="en-GB" dirty="0" err="1">
                <a:latin typeface="Times New Roman" panose="02020603050405020304" pitchFamily="18" charset="0"/>
                <a:cs typeface="Times New Roman" panose="02020603050405020304" pitchFamily="18" charset="0"/>
              </a:rPr>
              <a:t>sulfate</a:t>
            </a:r>
            <a:r>
              <a:rPr lang="en-GB" dirty="0">
                <a:latin typeface="Times New Roman" panose="02020603050405020304" pitchFamily="18" charset="0"/>
                <a:cs typeface="Times New Roman" panose="02020603050405020304" pitchFamily="18" charset="0"/>
              </a:rPr>
              <a:t> conjugates and, to a lesser extent, the glucuronide conjugates. </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Only small amounts of the drug are excreted completely unchanged</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5627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32776-0147-45C5-B265-01D3057CE27A}"/>
              </a:ext>
            </a:extLst>
          </p:cNvPr>
          <p:cNvSpPr>
            <a:spLocks noGrp="1"/>
          </p:cNvSpPr>
          <p:nvPr>
            <p:ph type="title"/>
          </p:nvPr>
        </p:nvSpPr>
        <p:spPr/>
        <p:txBody>
          <a:bodyPr/>
          <a:lstStyle/>
          <a:p>
            <a:r>
              <a:rPr lang="en-GB" b="1" dirty="0"/>
              <a:t>HALF LIFE OF ADRENALLINE</a:t>
            </a:r>
          </a:p>
        </p:txBody>
      </p:sp>
      <p:sp>
        <p:nvSpPr>
          <p:cNvPr id="3" name="Content Placeholder 2">
            <a:extLst>
              <a:ext uri="{FF2B5EF4-FFF2-40B4-BE49-F238E27FC236}">
                <a16:creationId xmlns:a16="http://schemas.microsoft.com/office/drawing/2014/main" id="{325E6F9B-658D-41C7-8194-7C1F10BAFD7B}"/>
              </a:ext>
            </a:extLst>
          </p:cNvPr>
          <p:cNvSpPr>
            <a:spLocks noGrp="1"/>
          </p:cNvSpPr>
          <p:nvPr>
            <p:ph idx="1"/>
          </p:nvPr>
        </p:nvSpPr>
        <p:spPr>
          <a:xfrm>
            <a:off x="838199" y="1825625"/>
            <a:ext cx="11088757" cy="4351338"/>
          </a:xfrm>
        </p:spPr>
        <p:txBody>
          <a:bodyPr>
            <a:normAutofit fontScale="92500"/>
          </a:bodyPr>
          <a:lstStyle/>
          <a:p>
            <a:r>
              <a:rPr lang="en-GB" sz="4400" dirty="0">
                <a:latin typeface="Times New Roman" panose="02020603050405020304" pitchFamily="18" charset="0"/>
                <a:cs typeface="Times New Roman" panose="02020603050405020304" pitchFamily="18" charset="0"/>
              </a:rPr>
              <a:t>The plasma half-life is approximately 2-3 minutes. </a:t>
            </a:r>
          </a:p>
          <a:p>
            <a:endParaRPr lang="en-GB" sz="4400" dirty="0">
              <a:latin typeface="Times New Roman" panose="02020603050405020304" pitchFamily="18" charset="0"/>
              <a:cs typeface="Times New Roman" panose="02020603050405020304" pitchFamily="18" charset="0"/>
            </a:endParaRPr>
          </a:p>
          <a:p>
            <a:r>
              <a:rPr lang="en-GB" sz="4400" dirty="0">
                <a:latin typeface="Times New Roman" panose="02020603050405020304" pitchFamily="18" charset="0"/>
                <a:cs typeface="Times New Roman" panose="02020603050405020304" pitchFamily="18" charset="0"/>
              </a:rPr>
              <a:t>However, when administered by subcutaneous or intramuscular injection, local vasoconstriction may delay absorption so that epinephrine's effects may last longer than the half-life suggests</a:t>
            </a:r>
          </a:p>
        </p:txBody>
      </p:sp>
    </p:spTree>
    <p:extLst>
      <p:ext uri="{BB962C8B-B14F-4D97-AF65-F5344CB8AC3E}">
        <p14:creationId xmlns:p14="http://schemas.microsoft.com/office/powerpoint/2010/main" val="3346243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05DD0-AD72-4C0E-9616-2325A55C46F5}"/>
              </a:ext>
            </a:extLst>
          </p:cNvPr>
          <p:cNvSpPr>
            <a:spLocks noGrp="1"/>
          </p:cNvSpPr>
          <p:nvPr>
            <p:ph type="title"/>
          </p:nvPr>
        </p:nvSpPr>
        <p:spPr/>
        <p:txBody>
          <a:bodyPr/>
          <a:lstStyle/>
          <a:p>
            <a:r>
              <a:rPr lang="en-GB" b="1" dirty="0"/>
              <a:t>PHARMACODYNAMICS OF ADRERNALINE</a:t>
            </a:r>
          </a:p>
        </p:txBody>
      </p:sp>
      <p:sp>
        <p:nvSpPr>
          <p:cNvPr id="3" name="Content Placeholder 2">
            <a:extLst>
              <a:ext uri="{FF2B5EF4-FFF2-40B4-BE49-F238E27FC236}">
                <a16:creationId xmlns:a16="http://schemas.microsoft.com/office/drawing/2014/main" id="{B0D7AEAD-4E5D-406C-8D53-F18ABAE7454F}"/>
              </a:ext>
            </a:extLst>
          </p:cNvPr>
          <p:cNvSpPr>
            <a:spLocks noGrp="1"/>
          </p:cNvSpPr>
          <p:nvPr>
            <p:ph idx="1"/>
          </p:nvPr>
        </p:nvSpPr>
        <p:spPr>
          <a:xfrm>
            <a:off x="503583" y="1825625"/>
            <a:ext cx="11370365" cy="4800462"/>
          </a:xfrm>
        </p:spPr>
        <p:txBody>
          <a:bodyPr>
            <a:noAutofit/>
          </a:bodyPr>
          <a:lstStyle/>
          <a:p>
            <a:r>
              <a:rPr lang="en-GB" sz="2400" dirty="0">
                <a:latin typeface="Times New Roman" panose="02020603050405020304" pitchFamily="18" charset="0"/>
                <a:cs typeface="Times New Roman" panose="02020603050405020304" pitchFamily="18" charset="0"/>
              </a:rPr>
              <a:t>Adrenaline is a sympathomimetic drug.</a:t>
            </a:r>
          </a:p>
          <a:p>
            <a:pPr marL="0" indent="0">
              <a:buNone/>
            </a:pP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Important effects of adrenaline include increased heart rate, myocardial contractility, and renin release via beta-1 receptors. </a:t>
            </a:r>
          </a:p>
          <a:p>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Beta-2 effects produce bronchodilation which may be useful as an adjunct treatment of asthma exacerbations as well as vasodilation, tocolysis, and increased aqueous humor production</a:t>
            </a:r>
          </a:p>
        </p:txBody>
      </p:sp>
    </p:spTree>
    <p:extLst>
      <p:ext uri="{BB962C8B-B14F-4D97-AF65-F5344CB8AC3E}">
        <p14:creationId xmlns:p14="http://schemas.microsoft.com/office/powerpoint/2010/main" val="3489809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BC92-9182-4BB8-8E9A-36956BC4A023}"/>
              </a:ext>
            </a:extLst>
          </p:cNvPr>
          <p:cNvSpPr>
            <a:spLocks noGrp="1"/>
          </p:cNvSpPr>
          <p:nvPr>
            <p:ph type="title"/>
          </p:nvPr>
        </p:nvSpPr>
        <p:spPr/>
        <p:txBody>
          <a:bodyPr/>
          <a:lstStyle/>
          <a:p>
            <a:r>
              <a:rPr lang="en-GB" dirty="0"/>
              <a:t>INDICATIONS OF ADRENALINE</a:t>
            </a:r>
          </a:p>
        </p:txBody>
      </p:sp>
      <p:sp>
        <p:nvSpPr>
          <p:cNvPr id="3" name="Content Placeholder 2">
            <a:extLst>
              <a:ext uri="{FF2B5EF4-FFF2-40B4-BE49-F238E27FC236}">
                <a16:creationId xmlns:a16="http://schemas.microsoft.com/office/drawing/2014/main" id="{93EFADC0-2520-4672-99B1-8AEBC6D1F5F9}"/>
              </a:ext>
            </a:extLst>
          </p:cNvPr>
          <p:cNvSpPr>
            <a:spLocks noGrp="1"/>
          </p:cNvSpPr>
          <p:nvPr>
            <p:ph idx="1"/>
          </p:nvPr>
        </p:nvSpPr>
        <p:spPr/>
        <p:txBody>
          <a:bodyPr/>
          <a:lstStyle/>
          <a:p>
            <a:r>
              <a:rPr lang="en-GB" dirty="0"/>
              <a:t>Adrenaline injection is indicated in the emergency treatment of allergic reactions (Type I) </a:t>
            </a:r>
          </a:p>
          <a:p>
            <a:pPr marL="0" indent="0">
              <a:buNone/>
            </a:pPr>
            <a:endParaRPr lang="en-GB" dirty="0"/>
          </a:p>
          <a:p>
            <a:r>
              <a:rPr lang="en-GB" dirty="0"/>
              <a:t>Anaphylaxis to stinging insects (e.g., order Hymenoptera, which include bees, wasps, hornets, yellow jackets and fire ants) and biting insects (e.g., triatoma, mosquitos), </a:t>
            </a:r>
          </a:p>
          <a:p>
            <a:pPr marL="0" indent="0">
              <a:buNone/>
            </a:pPr>
            <a:endParaRPr lang="en-GB" dirty="0"/>
          </a:p>
          <a:p>
            <a:r>
              <a:rPr lang="en-GB" dirty="0"/>
              <a:t>It is also used for idiopathic anaphylaxis or exercise-induced anaphylaxis.</a:t>
            </a:r>
          </a:p>
        </p:txBody>
      </p:sp>
    </p:spTree>
    <p:extLst>
      <p:ext uri="{BB962C8B-B14F-4D97-AF65-F5344CB8AC3E}">
        <p14:creationId xmlns:p14="http://schemas.microsoft.com/office/powerpoint/2010/main" val="1707079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BC92-9182-4BB8-8E9A-36956BC4A023}"/>
              </a:ext>
            </a:extLst>
          </p:cNvPr>
          <p:cNvSpPr>
            <a:spLocks noGrp="1"/>
          </p:cNvSpPr>
          <p:nvPr>
            <p:ph type="title"/>
          </p:nvPr>
        </p:nvSpPr>
        <p:spPr/>
        <p:txBody>
          <a:bodyPr/>
          <a:lstStyle/>
          <a:p>
            <a:r>
              <a:rPr lang="en-GB" dirty="0"/>
              <a:t>INDICATIONS OF ADRENALINE</a:t>
            </a:r>
          </a:p>
        </p:txBody>
      </p:sp>
      <p:sp>
        <p:nvSpPr>
          <p:cNvPr id="3" name="Content Placeholder 2">
            <a:extLst>
              <a:ext uri="{FF2B5EF4-FFF2-40B4-BE49-F238E27FC236}">
                <a16:creationId xmlns:a16="http://schemas.microsoft.com/office/drawing/2014/main" id="{93EFADC0-2520-4672-99B1-8AEBC6D1F5F9}"/>
              </a:ext>
            </a:extLst>
          </p:cNvPr>
          <p:cNvSpPr>
            <a:spLocks noGrp="1"/>
          </p:cNvSpPr>
          <p:nvPr>
            <p:ph idx="1"/>
          </p:nvPr>
        </p:nvSpPr>
        <p:spPr/>
        <p:txBody>
          <a:bodyPr>
            <a:normAutofit/>
          </a:bodyPr>
          <a:lstStyle/>
          <a:p>
            <a:r>
              <a:rPr lang="en-GB" sz="3600" dirty="0">
                <a:latin typeface="Times New Roman" panose="02020603050405020304" pitchFamily="18" charset="0"/>
                <a:cs typeface="Times New Roman" panose="02020603050405020304" pitchFamily="18" charset="0"/>
              </a:rPr>
              <a:t>Adrenaline's cardiac effects may be of use in restoring cardiac rhythm in cardiac arrest due to various causes but is not used in cardiac failure or in haemorrhagic, traumatic, or cardiogenic shock</a:t>
            </a:r>
          </a:p>
          <a:p>
            <a:endParaRPr lang="en-GB" sz="3600" dirty="0">
              <a:latin typeface="Times New Roman" panose="02020603050405020304" pitchFamily="18" charset="0"/>
              <a:cs typeface="Times New Roman" panose="02020603050405020304" pitchFamily="18" charset="0"/>
            </a:endParaRPr>
          </a:p>
          <a:p>
            <a:r>
              <a:rPr lang="en-GB" sz="3600" dirty="0">
                <a:latin typeface="Times New Roman" panose="02020603050405020304" pitchFamily="18" charset="0"/>
                <a:cs typeface="Times New Roman" panose="02020603050405020304" pitchFamily="18" charset="0"/>
              </a:rPr>
              <a:t>Adrenaline is used as a hemostatic agent</a:t>
            </a:r>
          </a:p>
        </p:txBody>
      </p:sp>
    </p:spTree>
    <p:extLst>
      <p:ext uri="{BB962C8B-B14F-4D97-AF65-F5344CB8AC3E}">
        <p14:creationId xmlns:p14="http://schemas.microsoft.com/office/powerpoint/2010/main" val="673803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BC92-9182-4BB8-8E9A-36956BC4A023}"/>
              </a:ext>
            </a:extLst>
          </p:cNvPr>
          <p:cNvSpPr>
            <a:spLocks noGrp="1"/>
          </p:cNvSpPr>
          <p:nvPr>
            <p:ph type="title"/>
          </p:nvPr>
        </p:nvSpPr>
        <p:spPr/>
        <p:txBody>
          <a:bodyPr/>
          <a:lstStyle/>
          <a:p>
            <a:r>
              <a:rPr lang="en-GB" dirty="0"/>
              <a:t>INDICATIONS OF ADRENALINE</a:t>
            </a:r>
          </a:p>
        </p:txBody>
      </p:sp>
      <p:sp>
        <p:nvSpPr>
          <p:cNvPr id="3" name="Content Placeholder 2">
            <a:extLst>
              <a:ext uri="{FF2B5EF4-FFF2-40B4-BE49-F238E27FC236}">
                <a16:creationId xmlns:a16="http://schemas.microsoft.com/office/drawing/2014/main" id="{93EFADC0-2520-4672-99B1-8AEBC6D1F5F9}"/>
              </a:ext>
            </a:extLst>
          </p:cNvPr>
          <p:cNvSpPr>
            <a:spLocks noGrp="1"/>
          </p:cNvSpPr>
          <p:nvPr>
            <p:ph idx="1"/>
          </p:nvPr>
        </p:nvSpPr>
        <p:spPr>
          <a:xfrm>
            <a:off x="371061" y="1457739"/>
            <a:ext cx="11317356" cy="5141844"/>
          </a:xfrm>
        </p:spPr>
        <p:txBody>
          <a:bodyPr>
            <a:normAutofit/>
          </a:bodyPr>
          <a:lstStyle/>
          <a:p>
            <a:r>
              <a:rPr lang="en-GB" sz="2400" dirty="0"/>
              <a:t>It is also used in treating mucosal congestion of hay fever, rhinitis, and acute sinusitis; to relieve bronchial asthmatic paroxysms.</a:t>
            </a:r>
          </a:p>
          <a:p>
            <a:pPr marL="0" indent="0">
              <a:buNone/>
            </a:pPr>
            <a:endParaRPr lang="en-GB" sz="2400" dirty="0"/>
          </a:p>
          <a:p>
            <a:r>
              <a:rPr lang="en-GB" sz="2400" dirty="0"/>
              <a:t>It is also used for resuscitation in cardiac arrest following anaesthetic accidents; </a:t>
            </a:r>
          </a:p>
          <a:p>
            <a:pPr marL="0" indent="0">
              <a:buNone/>
            </a:pPr>
            <a:endParaRPr lang="en-GB" sz="2400" dirty="0"/>
          </a:p>
          <a:p>
            <a:r>
              <a:rPr lang="en-GB" sz="2400" dirty="0"/>
              <a:t>Used in simple (open angle) glaucoma.</a:t>
            </a:r>
          </a:p>
          <a:p>
            <a:pPr marL="0" indent="0">
              <a:buNone/>
            </a:pPr>
            <a:endParaRPr lang="en-GB" sz="2400" dirty="0"/>
          </a:p>
        </p:txBody>
      </p:sp>
    </p:spTree>
    <p:extLst>
      <p:ext uri="{BB962C8B-B14F-4D97-AF65-F5344CB8AC3E}">
        <p14:creationId xmlns:p14="http://schemas.microsoft.com/office/powerpoint/2010/main" val="265216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8E3AE-7C4A-4E58-9DD2-EFA564B19011}"/>
              </a:ext>
            </a:extLst>
          </p:cNvPr>
          <p:cNvSpPr>
            <a:spLocks noGrp="1"/>
          </p:cNvSpPr>
          <p:nvPr>
            <p:ph type="title"/>
          </p:nvPr>
        </p:nvSpPr>
        <p:spPr/>
        <p:txBody>
          <a:bodyPr/>
          <a:lstStyle/>
          <a:p>
            <a:r>
              <a:rPr lang="en-GB" dirty="0"/>
              <a:t>.</a:t>
            </a:r>
          </a:p>
        </p:txBody>
      </p:sp>
      <p:sp>
        <p:nvSpPr>
          <p:cNvPr id="3" name="Content Placeholder 2">
            <a:extLst>
              <a:ext uri="{FF2B5EF4-FFF2-40B4-BE49-F238E27FC236}">
                <a16:creationId xmlns:a16="http://schemas.microsoft.com/office/drawing/2014/main" id="{FAC10F2A-24EF-4055-8292-2C7A58CB2337}"/>
              </a:ext>
            </a:extLst>
          </p:cNvPr>
          <p:cNvSpPr>
            <a:spLocks noGrp="1"/>
          </p:cNvSpPr>
          <p:nvPr>
            <p:ph idx="1"/>
          </p:nvPr>
        </p:nvSpPr>
        <p:spPr/>
        <p:txBody>
          <a:bodyPr/>
          <a:lstStyle/>
          <a:p>
            <a:pPr marL="0" indent="0">
              <a:buNone/>
            </a:pPr>
            <a:endParaRPr lang="en-GB" dirty="0"/>
          </a:p>
          <a:p>
            <a:pPr marL="0" indent="0">
              <a:buNone/>
            </a:pPr>
            <a:endParaRPr lang="en-GB" dirty="0"/>
          </a:p>
          <a:p>
            <a:pPr marL="0" indent="0">
              <a:buNone/>
            </a:pPr>
            <a:r>
              <a:rPr lang="en-GB" sz="9600" dirty="0">
                <a:latin typeface="Times New Roman" panose="02020603050405020304" pitchFamily="18" charset="0"/>
                <a:cs typeface="Times New Roman" panose="02020603050405020304" pitchFamily="18" charset="0"/>
              </a:rPr>
              <a:t>ADRENALINE</a:t>
            </a:r>
          </a:p>
        </p:txBody>
      </p:sp>
    </p:spTree>
    <p:extLst>
      <p:ext uri="{BB962C8B-B14F-4D97-AF65-F5344CB8AC3E}">
        <p14:creationId xmlns:p14="http://schemas.microsoft.com/office/powerpoint/2010/main" val="1844959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BC92-9182-4BB8-8E9A-36956BC4A023}"/>
              </a:ext>
            </a:extLst>
          </p:cNvPr>
          <p:cNvSpPr>
            <a:spLocks noGrp="1"/>
          </p:cNvSpPr>
          <p:nvPr>
            <p:ph type="title"/>
          </p:nvPr>
        </p:nvSpPr>
        <p:spPr/>
        <p:txBody>
          <a:bodyPr/>
          <a:lstStyle/>
          <a:p>
            <a:r>
              <a:rPr lang="en-GB" dirty="0"/>
              <a:t>INDICATIONS OF ADRENALINE</a:t>
            </a:r>
          </a:p>
        </p:txBody>
      </p:sp>
      <p:sp>
        <p:nvSpPr>
          <p:cNvPr id="3" name="Content Placeholder 2">
            <a:extLst>
              <a:ext uri="{FF2B5EF4-FFF2-40B4-BE49-F238E27FC236}">
                <a16:creationId xmlns:a16="http://schemas.microsoft.com/office/drawing/2014/main" id="{93EFADC0-2520-4672-99B1-8AEBC6D1F5F9}"/>
              </a:ext>
            </a:extLst>
          </p:cNvPr>
          <p:cNvSpPr>
            <a:spLocks noGrp="1"/>
          </p:cNvSpPr>
          <p:nvPr>
            <p:ph idx="1"/>
          </p:nvPr>
        </p:nvSpPr>
        <p:spPr>
          <a:xfrm>
            <a:off x="371061" y="1457739"/>
            <a:ext cx="11317356" cy="5141844"/>
          </a:xfrm>
        </p:spPr>
        <p:txBody>
          <a:bodyPr>
            <a:normAutofit/>
          </a:bodyPr>
          <a:lstStyle/>
          <a:p>
            <a:r>
              <a:rPr lang="en-GB" sz="2400" dirty="0"/>
              <a:t>Adrenaline is used as an over the counter (OTC) agent for the intermittent symptoms of asthma, such as wheezing, tightness of chest and shortness of breath.</a:t>
            </a:r>
          </a:p>
          <a:p>
            <a:endParaRPr lang="en-GB" sz="2400" dirty="0">
              <a:latin typeface="Times New Roman" panose="02020603050405020304" pitchFamily="18" charset="0"/>
              <a:cs typeface="Times New Roman" panose="02020603050405020304" pitchFamily="18" charset="0"/>
            </a:endParaRPr>
          </a:p>
          <a:p>
            <a:r>
              <a:rPr lang="en-GB" sz="2400" dirty="0"/>
              <a:t>It is also used for the maintenance of mydriasis during intraocular surgery</a:t>
            </a:r>
          </a:p>
          <a:p>
            <a:endParaRPr lang="en-GB" sz="2400" dirty="0">
              <a:latin typeface="Times New Roman" panose="02020603050405020304" pitchFamily="18" charset="0"/>
              <a:cs typeface="Times New Roman" panose="02020603050405020304" pitchFamily="18" charset="0"/>
            </a:endParaRPr>
          </a:p>
          <a:p>
            <a:r>
              <a:rPr lang="en-GB" sz="2400" dirty="0"/>
              <a:t>Used for relaxation of uterine musculature and to inhibit uterine contractions.</a:t>
            </a:r>
          </a:p>
          <a:p>
            <a:pPr marL="0" indent="0">
              <a:buNone/>
            </a:pPr>
            <a:endParaRPr lang="en-GB" sz="2400" dirty="0"/>
          </a:p>
          <a:p>
            <a:r>
              <a:rPr lang="en-GB" sz="2400" dirty="0"/>
              <a:t>Adrenaline injection can be utilized to prolong the action of local </a:t>
            </a:r>
            <a:r>
              <a:rPr lang="en-GB" sz="2400" dirty="0" err="1"/>
              <a:t>anesthetics</a:t>
            </a:r>
            <a:endParaRPr lang="en-GB" sz="36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GB"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8410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77EDA6C-8698-44C1-891D-68CCA1F7C963}"/>
              </a:ext>
            </a:extLst>
          </p:cNvPr>
          <p:cNvPicPr>
            <a:picLocks noGrp="1" noChangeAspect="1"/>
          </p:cNvPicPr>
          <p:nvPr>
            <p:ph idx="1"/>
          </p:nvPr>
        </p:nvPicPr>
        <p:blipFill>
          <a:blip r:embed="rId2"/>
          <a:stretch>
            <a:fillRect/>
          </a:stretch>
        </p:blipFill>
        <p:spPr>
          <a:xfrm>
            <a:off x="0" y="1444488"/>
            <a:ext cx="12192000" cy="5413512"/>
          </a:xfrm>
        </p:spPr>
      </p:pic>
      <p:sp>
        <p:nvSpPr>
          <p:cNvPr id="2" name="Title 1">
            <a:extLst>
              <a:ext uri="{FF2B5EF4-FFF2-40B4-BE49-F238E27FC236}">
                <a16:creationId xmlns:a16="http://schemas.microsoft.com/office/drawing/2014/main" id="{267F7D32-6063-45D7-913E-12E585914512}"/>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ORGAN SYSTEM EFFECTS</a:t>
            </a:r>
          </a:p>
        </p:txBody>
      </p:sp>
    </p:spTree>
    <p:extLst>
      <p:ext uri="{BB962C8B-B14F-4D97-AF65-F5344CB8AC3E}">
        <p14:creationId xmlns:p14="http://schemas.microsoft.com/office/powerpoint/2010/main" val="2571553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26F82A-68A6-43FD-88AF-FD8994279BCA}"/>
              </a:ext>
            </a:extLst>
          </p:cNvPr>
          <p:cNvPicPr>
            <a:picLocks noGrp="1" noChangeAspect="1"/>
          </p:cNvPicPr>
          <p:nvPr>
            <p:ph idx="1"/>
          </p:nvPr>
        </p:nvPicPr>
        <p:blipFill>
          <a:blip r:embed="rId2"/>
          <a:stretch>
            <a:fillRect/>
          </a:stretch>
        </p:blipFill>
        <p:spPr bwMode="auto">
          <a:xfrm>
            <a:off x="0" y="1205948"/>
            <a:ext cx="12192000" cy="565205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C9D9EF3-1936-4EBB-BC0B-C1F09B432434}"/>
              </a:ext>
            </a:extLst>
          </p:cNvPr>
          <p:cNvSpPr>
            <a:spLocks noGrp="1"/>
          </p:cNvSpPr>
          <p:nvPr>
            <p:ph type="title"/>
          </p:nvPr>
        </p:nvSpPr>
        <p:spPr/>
        <p:txBody>
          <a:bodyPr/>
          <a:lstStyle/>
          <a:p>
            <a:r>
              <a:rPr lang="en-GB" b="1" dirty="0"/>
              <a:t>ORGAN SYSTEM EFFECTS</a:t>
            </a:r>
          </a:p>
        </p:txBody>
      </p:sp>
    </p:spTree>
    <p:extLst>
      <p:ext uri="{BB962C8B-B14F-4D97-AF65-F5344CB8AC3E}">
        <p14:creationId xmlns:p14="http://schemas.microsoft.com/office/powerpoint/2010/main" val="942866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26D11-22C3-4EA3-AAC0-03F0BFF9ABF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SIDE EFFECTS</a:t>
            </a:r>
          </a:p>
        </p:txBody>
      </p:sp>
      <p:sp>
        <p:nvSpPr>
          <p:cNvPr id="3" name="Content Placeholder 2">
            <a:extLst>
              <a:ext uri="{FF2B5EF4-FFF2-40B4-BE49-F238E27FC236}">
                <a16:creationId xmlns:a16="http://schemas.microsoft.com/office/drawing/2014/main" id="{44FC3F66-82C3-4E50-A895-47E37202DA3D}"/>
              </a:ext>
            </a:extLst>
          </p:cNvPr>
          <p:cNvSpPr>
            <a:spLocks noGrp="1"/>
          </p:cNvSpPr>
          <p:nvPr>
            <p:ph idx="1"/>
          </p:nvPr>
        </p:nvSpPr>
        <p:spPr>
          <a:xfrm>
            <a:off x="838200" y="1431235"/>
            <a:ext cx="10515600" cy="5061640"/>
          </a:xfrm>
        </p:spPr>
        <p:txBody>
          <a:bodyPr>
            <a:noAutofit/>
          </a:bodyPr>
          <a:lstStyle/>
          <a:p>
            <a:r>
              <a:rPr lang="en-GB" sz="3200" dirty="0">
                <a:latin typeface="Times New Roman" panose="02020603050405020304" pitchFamily="18" charset="0"/>
                <a:cs typeface="Times New Roman" panose="02020603050405020304" pitchFamily="18" charset="0"/>
              </a:rPr>
              <a:t>Palpitations</a:t>
            </a:r>
          </a:p>
          <a:p>
            <a:r>
              <a:rPr lang="en-GB" sz="3200" dirty="0">
                <a:latin typeface="Times New Roman" panose="02020603050405020304" pitchFamily="18" charset="0"/>
                <a:cs typeface="Times New Roman" panose="02020603050405020304" pitchFamily="18" charset="0"/>
              </a:rPr>
              <a:t>Tremor</a:t>
            </a:r>
          </a:p>
          <a:p>
            <a:r>
              <a:rPr lang="en-GB" sz="3200" dirty="0">
                <a:latin typeface="Times New Roman" panose="02020603050405020304" pitchFamily="18" charset="0"/>
                <a:cs typeface="Times New Roman" panose="02020603050405020304" pitchFamily="18" charset="0"/>
              </a:rPr>
              <a:t>Light headedness</a:t>
            </a:r>
          </a:p>
          <a:p>
            <a:r>
              <a:rPr lang="en-GB" sz="3200" dirty="0">
                <a:latin typeface="Times New Roman" panose="02020603050405020304" pitchFamily="18" charset="0"/>
                <a:cs typeface="Times New Roman" panose="02020603050405020304" pitchFamily="18" charset="0"/>
              </a:rPr>
              <a:t>Tachycardia</a:t>
            </a:r>
          </a:p>
          <a:p>
            <a:r>
              <a:rPr lang="en-GB" sz="3200" dirty="0">
                <a:latin typeface="Times New Roman" panose="02020603050405020304" pitchFamily="18" charset="0"/>
                <a:cs typeface="Times New Roman" panose="02020603050405020304" pitchFamily="18" charset="0"/>
              </a:rPr>
              <a:t>Hypertension</a:t>
            </a:r>
          </a:p>
          <a:p>
            <a:r>
              <a:rPr lang="en-GB" sz="3200" dirty="0">
                <a:latin typeface="Times New Roman" panose="02020603050405020304" pitchFamily="18" charset="0"/>
                <a:cs typeface="Times New Roman" panose="02020603050405020304" pitchFamily="18" charset="0"/>
              </a:rPr>
              <a:t>Arrhythmias</a:t>
            </a:r>
          </a:p>
          <a:p>
            <a:r>
              <a:rPr lang="en-GB" sz="3200" dirty="0">
                <a:latin typeface="Times New Roman" panose="02020603050405020304" pitchFamily="18" charset="0"/>
                <a:cs typeface="Times New Roman" panose="02020603050405020304" pitchFamily="18" charset="0"/>
              </a:rPr>
              <a:t>Acute pulmonary edema</a:t>
            </a:r>
          </a:p>
          <a:p>
            <a:r>
              <a:rPr lang="en-GB" sz="3200" dirty="0">
                <a:latin typeface="Times New Roman" panose="02020603050405020304" pitchFamily="18" charset="0"/>
                <a:cs typeface="Times New Roman" panose="02020603050405020304" pitchFamily="18" charset="0"/>
              </a:rPr>
              <a:t>Lactic acidosis</a:t>
            </a:r>
          </a:p>
          <a:p>
            <a:pPr marL="0" indent="0">
              <a:buNone/>
            </a:pP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6612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F229C-02A1-496F-A0BF-0D894C59A469}"/>
              </a:ext>
            </a:extLst>
          </p:cNvPr>
          <p:cNvSpPr>
            <a:spLocks noGrp="1"/>
          </p:cNvSpPr>
          <p:nvPr>
            <p:ph type="title"/>
          </p:nvPr>
        </p:nvSpPr>
        <p:spPr/>
        <p:txBody>
          <a:bodyPr/>
          <a:lstStyle/>
          <a:p>
            <a:r>
              <a:rPr lang="en-GB" dirty="0"/>
              <a:t>CONTRAINDICATIONS</a:t>
            </a:r>
          </a:p>
        </p:txBody>
      </p:sp>
      <p:sp>
        <p:nvSpPr>
          <p:cNvPr id="3" name="Content Placeholder 2">
            <a:extLst>
              <a:ext uri="{FF2B5EF4-FFF2-40B4-BE49-F238E27FC236}">
                <a16:creationId xmlns:a16="http://schemas.microsoft.com/office/drawing/2014/main" id="{B648FADD-68E7-4A7F-B7E8-DE18044EF58D}"/>
              </a:ext>
            </a:extLst>
          </p:cNvPr>
          <p:cNvSpPr>
            <a:spLocks noGrp="1"/>
          </p:cNvSpPr>
          <p:nvPr>
            <p:ph idx="1"/>
          </p:nvPr>
        </p:nvSpPr>
        <p:spPr>
          <a:xfrm>
            <a:off x="838199" y="1825625"/>
            <a:ext cx="10823713" cy="4351338"/>
          </a:xfrm>
        </p:spPr>
        <p:txBody>
          <a:bodyPr>
            <a:normAutofit lnSpcReduction="10000"/>
          </a:bodyPr>
          <a:lstStyle/>
          <a:p>
            <a:r>
              <a:rPr lang="en-GB" dirty="0">
                <a:latin typeface="Times New Roman" panose="02020603050405020304" pitchFamily="18" charset="0"/>
                <a:cs typeface="Times New Roman" panose="02020603050405020304" pitchFamily="18" charset="0"/>
              </a:rPr>
              <a:t>Known hypersensitivity</a:t>
            </a:r>
          </a:p>
          <a:p>
            <a:r>
              <a:rPr lang="en-GB" dirty="0">
                <a:latin typeface="Times New Roman" panose="02020603050405020304" pitchFamily="18" charset="0"/>
                <a:cs typeface="Times New Roman" panose="02020603050405020304" pitchFamily="18" charset="0"/>
              </a:rPr>
              <a:t>Hypertension</a:t>
            </a:r>
          </a:p>
          <a:p>
            <a:r>
              <a:rPr lang="en-GB" dirty="0">
                <a:latin typeface="Times New Roman" panose="02020603050405020304" pitchFamily="18" charset="0"/>
                <a:cs typeface="Times New Roman" panose="02020603050405020304" pitchFamily="18" charset="0"/>
              </a:rPr>
              <a:t>Ischaemic heart disease</a:t>
            </a:r>
          </a:p>
          <a:p>
            <a:r>
              <a:rPr lang="en-GB" dirty="0">
                <a:latin typeface="Times New Roman" panose="02020603050405020304" pitchFamily="18" charset="0"/>
                <a:cs typeface="Times New Roman" panose="02020603050405020304" pitchFamily="18" charset="0"/>
              </a:rPr>
              <a:t>Cardiac dilatation and insufficiency</a:t>
            </a:r>
          </a:p>
          <a:p>
            <a:r>
              <a:rPr lang="en-GB" dirty="0">
                <a:latin typeface="Times New Roman" panose="02020603050405020304" pitchFamily="18" charset="0"/>
                <a:cs typeface="Times New Roman" panose="02020603050405020304" pitchFamily="18" charset="0"/>
              </a:rPr>
              <a:t>Arrythmias</a:t>
            </a:r>
          </a:p>
          <a:p>
            <a:r>
              <a:rPr lang="en-GB" dirty="0">
                <a:latin typeface="Times New Roman" panose="02020603050405020304" pitchFamily="18" charset="0"/>
                <a:cs typeface="Times New Roman" panose="02020603050405020304" pitchFamily="18" charset="0"/>
              </a:rPr>
              <a:t>Diabetes mellitus</a:t>
            </a:r>
          </a:p>
          <a:p>
            <a:r>
              <a:rPr lang="en-GB" dirty="0">
                <a:latin typeface="Times New Roman" panose="02020603050405020304" pitchFamily="18" charset="0"/>
                <a:cs typeface="Times New Roman" panose="02020603050405020304" pitchFamily="18" charset="0"/>
              </a:rPr>
              <a:t>Narrow angle glaucoma#</a:t>
            </a:r>
          </a:p>
          <a:p>
            <a:r>
              <a:rPr lang="en-GB" dirty="0">
                <a:latin typeface="Times New Roman" panose="02020603050405020304" pitchFamily="18" charset="0"/>
                <a:cs typeface="Times New Roman" panose="02020603050405020304" pitchFamily="18" charset="0"/>
              </a:rPr>
              <a:t>Labour</a:t>
            </a:r>
          </a:p>
          <a:p>
            <a:r>
              <a:rPr lang="en-GB" dirty="0">
                <a:latin typeface="Times New Roman" panose="02020603050405020304" pitchFamily="18" charset="0"/>
                <a:cs typeface="Times New Roman" panose="02020603050405020304" pitchFamily="18" charset="0"/>
              </a:rPr>
              <a:t>Phaeochromocytoma</a:t>
            </a:r>
          </a:p>
        </p:txBody>
      </p:sp>
    </p:spTree>
    <p:extLst>
      <p:ext uri="{BB962C8B-B14F-4D97-AF65-F5344CB8AC3E}">
        <p14:creationId xmlns:p14="http://schemas.microsoft.com/office/powerpoint/2010/main" val="1932365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C75F1-7115-4697-A6ED-BBA313DE9400}"/>
              </a:ext>
            </a:extLst>
          </p:cNvPr>
          <p:cNvSpPr>
            <a:spLocks noGrp="1"/>
          </p:cNvSpPr>
          <p:nvPr>
            <p:ph type="title"/>
          </p:nvPr>
        </p:nvSpPr>
        <p:spPr/>
        <p:txBody>
          <a:bodyPr/>
          <a:lstStyle/>
          <a:p>
            <a:r>
              <a:rPr lang="en-GB" dirty="0"/>
              <a:t>TOXICITY</a:t>
            </a:r>
          </a:p>
        </p:txBody>
      </p:sp>
      <p:sp>
        <p:nvSpPr>
          <p:cNvPr id="3" name="Content Placeholder 2">
            <a:extLst>
              <a:ext uri="{FF2B5EF4-FFF2-40B4-BE49-F238E27FC236}">
                <a16:creationId xmlns:a16="http://schemas.microsoft.com/office/drawing/2014/main" id="{3554F400-B874-44E6-A5A3-3A5786FBE736}"/>
              </a:ext>
            </a:extLst>
          </p:cNvPr>
          <p:cNvSpPr>
            <a:spLocks noGrp="1"/>
          </p:cNvSpPr>
          <p:nvPr>
            <p:ph idx="1"/>
          </p:nvPr>
        </p:nvSpPr>
        <p:spPr/>
        <p:txBody>
          <a:bodyPr>
            <a:normAutofit lnSpcReduction="10000"/>
          </a:bodyPr>
          <a:lstStyle/>
          <a:p>
            <a:pPr marL="0" indent="0">
              <a:buNone/>
            </a:pPr>
            <a:r>
              <a:rPr lang="en-GB" b="1" dirty="0"/>
              <a:t>Pregnancy</a:t>
            </a:r>
            <a:endParaRPr lang="en-GB" dirty="0"/>
          </a:p>
          <a:p>
            <a:r>
              <a:rPr lang="en-GB" dirty="0"/>
              <a:t>Adrenaline is teratogenic in rats when given in doses about 25 times the human doses. </a:t>
            </a:r>
          </a:p>
          <a:p>
            <a:endParaRPr lang="en-GB" dirty="0"/>
          </a:p>
          <a:p>
            <a:r>
              <a:rPr lang="en-GB" dirty="0"/>
              <a:t>It is unknown whether adrenaline can cause fetal harm when administered to a pregnant woman or can affect reproduction capacity. </a:t>
            </a:r>
          </a:p>
          <a:p>
            <a:endParaRPr lang="en-GB" dirty="0"/>
          </a:p>
          <a:p>
            <a:r>
              <a:rPr lang="en-GB" dirty="0"/>
              <a:t>Adrenaline should be given to a pregnant woman only if clearly required in critical situations/emergencies</a:t>
            </a:r>
          </a:p>
          <a:p>
            <a:endParaRPr lang="en-GB" dirty="0"/>
          </a:p>
        </p:txBody>
      </p:sp>
    </p:spTree>
    <p:extLst>
      <p:ext uri="{BB962C8B-B14F-4D97-AF65-F5344CB8AC3E}">
        <p14:creationId xmlns:p14="http://schemas.microsoft.com/office/powerpoint/2010/main" val="447836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C75F1-7115-4697-A6ED-BBA313DE9400}"/>
              </a:ext>
            </a:extLst>
          </p:cNvPr>
          <p:cNvSpPr>
            <a:spLocks noGrp="1"/>
          </p:cNvSpPr>
          <p:nvPr>
            <p:ph type="title"/>
          </p:nvPr>
        </p:nvSpPr>
        <p:spPr/>
        <p:txBody>
          <a:bodyPr/>
          <a:lstStyle/>
          <a:p>
            <a:r>
              <a:rPr lang="en-GB" dirty="0"/>
              <a:t>TOXICITY</a:t>
            </a:r>
          </a:p>
        </p:txBody>
      </p:sp>
      <p:sp>
        <p:nvSpPr>
          <p:cNvPr id="3" name="Content Placeholder 2">
            <a:extLst>
              <a:ext uri="{FF2B5EF4-FFF2-40B4-BE49-F238E27FC236}">
                <a16:creationId xmlns:a16="http://schemas.microsoft.com/office/drawing/2014/main" id="{3554F400-B874-44E6-A5A3-3A5786FBE736}"/>
              </a:ext>
            </a:extLst>
          </p:cNvPr>
          <p:cNvSpPr>
            <a:spLocks noGrp="1"/>
          </p:cNvSpPr>
          <p:nvPr>
            <p:ph idx="1"/>
          </p:nvPr>
        </p:nvSpPr>
        <p:spPr/>
        <p:txBody>
          <a:bodyPr>
            <a:normAutofit/>
          </a:bodyPr>
          <a:lstStyle/>
          <a:p>
            <a:pPr marL="0" indent="0">
              <a:buNone/>
            </a:pPr>
            <a:r>
              <a:rPr lang="en-GB" b="1" dirty="0"/>
              <a:t>Labour and Delivery</a:t>
            </a:r>
            <a:r>
              <a:rPr lang="en-GB" dirty="0"/>
              <a:t> </a:t>
            </a:r>
          </a:p>
          <a:p>
            <a:r>
              <a:rPr lang="en-GB" dirty="0"/>
              <a:t>Parenteral administration of epinephrine, if used as support for blood pressure during low or other spinal anaesthesia for delivery, can lead to the acceleration of fetal heart rate.</a:t>
            </a:r>
          </a:p>
          <a:p>
            <a:pPr marL="0" indent="0">
              <a:buNone/>
            </a:pPr>
            <a:endParaRPr lang="en-GB" dirty="0"/>
          </a:p>
          <a:p>
            <a:r>
              <a:rPr lang="en-GB" dirty="0"/>
              <a:t>It  should not be used in obstetrics when maternal blood pressure is higher than 130/80. </a:t>
            </a:r>
          </a:p>
          <a:p>
            <a:pPr marL="0" indent="0">
              <a:buNone/>
            </a:pPr>
            <a:endParaRPr lang="en-GB" dirty="0"/>
          </a:p>
          <a:p>
            <a:r>
              <a:rPr lang="en-GB" dirty="0"/>
              <a:t>Epinephrine may delay the second stage of labour</a:t>
            </a:r>
          </a:p>
        </p:txBody>
      </p:sp>
    </p:spTree>
    <p:extLst>
      <p:ext uri="{BB962C8B-B14F-4D97-AF65-F5344CB8AC3E}">
        <p14:creationId xmlns:p14="http://schemas.microsoft.com/office/powerpoint/2010/main" val="2479315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C75F1-7115-4697-A6ED-BBA313DE9400}"/>
              </a:ext>
            </a:extLst>
          </p:cNvPr>
          <p:cNvSpPr>
            <a:spLocks noGrp="1"/>
          </p:cNvSpPr>
          <p:nvPr>
            <p:ph type="title"/>
          </p:nvPr>
        </p:nvSpPr>
        <p:spPr/>
        <p:txBody>
          <a:bodyPr/>
          <a:lstStyle/>
          <a:p>
            <a:r>
              <a:rPr lang="en-GB" dirty="0"/>
              <a:t>TOXICITY</a:t>
            </a:r>
          </a:p>
        </p:txBody>
      </p:sp>
      <p:sp>
        <p:nvSpPr>
          <p:cNvPr id="3" name="Content Placeholder 2">
            <a:extLst>
              <a:ext uri="{FF2B5EF4-FFF2-40B4-BE49-F238E27FC236}">
                <a16:creationId xmlns:a16="http://schemas.microsoft.com/office/drawing/2014/main" id="{3554F400-B874-44E6-A5A3-3A5786FBE736}"/>
              </a:ext>
            </a:extLst>
          </p:cNvPr>
          <p:cNvSpPr>
            <a:spLocks noGrp="1"/>
          </p:cNvSpPr>
          <p:nvPr>
            <p:ph idx="1"/>
          </p:nvPr>
        </p:nvSpPr>
        <p:spPr/>
        <p:txBody>
          <a:bodyPr>
            <a:normAutofit/>
          </a:bodyPr>
          <a:lstStyle/>
          <a:p>
            <a:pPr marL="0" indent="0">
              <a:buNone/>
            </a:pPr>
            <a:r>
              <a:rPr lang="en-GB" b="1" dirty="0"/>
              <a:t>Cardiovascular effects:</a:t>
            </a:r>
            <a:r>
              <a:rPr lang="en-GB" dirty="0"/>
              <a:t> </a:t>
            </a:r>
          </a:p>
          <a:p>
            <a:r>
              <a:rPr lang="en-GB" sz="3200" dirty="0">
                <a:latin typeface="Times New Roman" panose="02020603050405020304" pitchFamily="18" charset="0"/>
                <a:cs typeface="Times New Roman" panose="02020603050405020304" pitchFamily="18" charset="0"/>
              </a:rPr>
              <a:t>Inadvertently induced high arterial blood pressure may result in angina pectoris (especially when coronary insufficiency is present), cardiac ischemia, or aortic rupture</a:t>
            </a:r>
          </a:p>
          <a:p>
            <a:endParaRPr lang="en-GB" sz="3200" dirty="0">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Adrenaline may cause serious cardiac arrhythmias in patients not suffering from heart disease and patients with organic heart disease receiving drugs that sensitize the cardiac muscle</a:t>
            </a:r>
          </a:p>
        </p:txBody>
      </p:sp>
    </p:spTree>
    <p:extLst>
      <p:ext uri="{BB962C8B-B14F-4D97-AF65-F5344CB8AC3E}">
        <p14:creationId xmlns:p14="http://schemas.microsoft.com/office/powerpoint/2010/main" val="1067607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C75F1-7115-4697-A6ED-BBA313DE9400}"/>
              </a:ext>
            </a:extLst>
          </p:cNvPr>
          <p:cNvSpPr>
            <a:spLocks noGrp="1"/>
          </p:cNvSpPr>
          <p:nvPr>
            <p:ph type="title"/>
          </p:nvPr>
        </p:nvSpPr>
        <p:spPr/>
        <p:txBody>
          <a:bodyPr/>
          <a:lstStyle/>
          <a:p>
            <a:r>
              <a:rPr lang="en-GB" dirty="0"/>
              <a:t>TOXICITY</a:t>
            </a:r>
          </a:p>
        </p:txBody>
      </p:sp>
      <p:sp>
        <p:nvSpPr>
          <p:cNvPr id="3" name="Content Placeholder 2">
            <a:extLst>
              <a:ext uri="{FF2B5EF4-FFF2-40B4-BE49-F238E27FC236}">
                <a16:creationId xmlns:a16="http://schemas.microsoft.com/office/drawing/2014/main" id="{3554F400-B874-44E6-A5A3-3A5786FBE736}"/>
              </a:ext>
            </a:extLst>
          </p:cNvPr>
          <p:cNvSpPr>
            <a:spLocks noGrp="1"/>
          </p:cNvSpPr>
          <p:nvPr>
            <p:ph idx="1"/>
          </p:nvPr>
        </p:nvSpPr>
        <p:spPr/>
        <p:txBody>
          <a:bodyPr>
            <a:normAutofit lnSpcReduction="10000"/>
          </a:bodyPr>
          <a:lstStyle/>
          <a:p>
            <a:pPr marL="0" indent="0">
              <a:buNone/>
            </a:pPr>
            <a:r>
              <a:rPr lang="en-GB" sz="2400" b="1" dirty="0">
                <a:latin typeface="Times New Roman" panose="02020603050405020304" pitchFamily="18" charset="0"/>
                <a:cs typeface="Times New Roman" panose="02020603050405020304" pitchFamily="18" charset="0"/>
              </a:rPr>
              <a:t>Cerebrovascular hemorrhage</a:t>
            </a:r>
            <a:r>
              <a:rPr lang="en-GB" sz="2400" dirty="0">
                <a:latin typeface="Times New Roman" panose="02020603050405020304" pitchFamily="18" charset="0"/>
                <a:cs typeface="Times New Roman" panose="02020603050405020304" pitchFamily="18" charset="0"/>
              </a:rPr>
              <a:t>: </a:t>
            </a:r>
          </a:p>
          <a:p>
            <a:r>
              <a:rPr lang="en-GB" sz="2400" dirty="0">
                <a:latin typeface="Times New Roman" panose="02020603050405020304" pitchFamily="18" charset="0"/>
                <a:cs typeface="Times New Roman" panose="02020603050405020304" pitchFamily="18" charset="0"/>
              </a:rPr>
              <a:t>Overdosage or accidental I.V. injection of adrenaline may lead to cerebrovascular haemorrhage resulting from the sharp rise in blood pressure</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r>
              <a:rPr lang="en-GB" sz="2400" b="1" dirty="0">
                <a:latin typeface="Times New Roman" panose="02020603050405020304" pitchFamily="18" charset="0"/>
                <a:cs typeface="Times New Roman" panose="02020603050405020304" pitchFamily="18" charset="0"/>
              </a:rPr>
              <a:t>Renal vasoconstriction</a:t>
            </a:r>
            <a:r>
              <a:rPr lang="en-GB" sz="2400" dirty="0">
                <a:latin typeface="Times New Roman" panose="02020603050405020304" pitchFamily="18" charset="0"/>
                <a:cs typeface="Times New Roman" panose="02020603050405020304" pitchFamily="18" charset="0"/>
              </a:rPr>
              <a:t>: </a:t>
            </a:r>
          </a:p>
          <a:p>
            <a:r>
              <a:rPr lang="en-GB" sz="2400" dirty="0">
                <a:latin typeface="Times New Roman" panose="02020603050405020304" pitchFamily="18" charset="0"/>
                <a:cs typeface="Times New Roman" panose="02020603050405020304" pitchFamily="18" charset="0"/>
              </a:rPr>
              <a:t>Parenterally administered adrenaline initially may produce constriction of renal blood vessels and decrease urine formation. High doses may cause complete renal shutdown</a:t>
            </a:r>
          </a:p>
          <a:p>
            <a:pPr marL="0" indent="0">
              <a:buNone/>
            </a:pPr>
            <a:endParaRPr lang="en-GB" sz="2400" dirty="0">
              <a:latin typeface="Times New Roman" panose="02020603050405020304" pitchFamily="18" charset="0"/>
              <a:cs typeface="Times New Roman" panose="02020603050405020304" pitchFamily="18" charset="0"/>
            </a:endParaRPr>
          </a:p>
          <a:p>
            <a:r>
              <a:rPr lang="en-GB" sz="2400" b="1" dirty="0">
                <a:latin typeface="Times New Roman" panose="02020603050405020304" pitchFamily="18" charset="0"/>
                <a:cs typeface="Times New Roman" panose="02020603050405020304" pitchFamily="18" charset="0"/>
              </a:rPr>
              <a:t>Pulmonary edema</a:t>
            </a:r>
            <a:r>
              <a:rPr lang="en-GB" sz="2400" dirty="0">
                <a:latin typeface="Times New Roman" panose="02020603050405020304" pitchFamily="18" charset="0"/>
                <a:cs typeface="Times New Roman" panose="02020603050405020304" pitchFamily="18" charset="0"/>
              </a:rPr>
              <a:t>: Fatality may also result from pulmonary edema due to the peripheral constriction and cardiac stimulation produced by epinephrine injection </a:t>
            </a:r>
          </a:p>
        </p:txBody>
      </p:sp>
    </p:spTree>
    <p:extLst>
      <p:ext uri="{BB962C8B-B14F-4D97-AF65-F5344CB8AC3E}">
        <p14:creationId xmlns:p14="http://schemas.microsoft.com/office/powerpoint/2010/main" val="954262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F06B-2E4A-423C-92C7-369021F3D7B4}"/>
              </a:ext>
            </a:extLst>
          </p:cNvPr>
          <p:cNvSpPr>
            <a:spLocks noGrp="1"/>
          </p:cNvSpPr>
          <p:nvPr>
            <p:ph type="title"/>
          </p:nvPr>
        </p:nvSpPr>
        <p:spPr/>
        <p:txBody>
          <a:bodyPr/>
          <a:lstStyle/>
          <a:p>
            <a:r>
              <a:rPr lang="en-GB" dirty="0"/>
              <a:t>.</a:t>
            </a:r>
          </a:p>
        </p:txBody>
      </p:sp>
      <p:sp>
        <p:nvSpPr>
          <p:cNvPr id="3" name="Content Placeholder 2">
            <a:extLst>
              <a:ext uri="{FF2B5EF4-FFF2-40B4-BE49-F238E27FC236}">
                <a16:creationId xmlns:a16="http://schemas.microsoft.com/office/drawing/2014/main" id="{CB27A29C-622B-45A0-82FD-D056A32FD6CE}"/>
              </a:ext>
            </a:extLst>
          </p:cNvPr>
          <p:cNvSpPr>
            <a:spLocks noGrp="1"/>
          </p:cNvSpPr>
          <p:nvPr>
            <p:ph idx="1"/>
          </p:nvPr>
        </p:nvSpPr>
        <p:spPr/>
        <p:txBody>
          <a:bodyPr/>
          <a:lstStyle/>
          <a:p>
            <a:pPr marL="0" indent="0">
              <a:buNone/>
            </a:pPr>
            <a:endParaRPr lang="en-GB" dirty="0"/>
          </a:p>
          <a:p>
            <a:pPr marL="0" indent="0">
              <a:buNone/>
            </a:pPr>
            <a:endParaRPr lang="en-GB" dirty="0"/>
          </a:p>
          <a:p>
            <a:pPr marL="0" indent="0">
              <a:buNone/>
            </a:pPr>
            <a:endParaRPr lang="en-GB" dirty="0"/>
          </a:p>
          <a:p>
            <a:pPr marL="0" indent="0">
              <a:buNone/>
            </a:pPr>
            <a:r>
              <a:rPr lang="en-GB" sz="8000" dirty="0">
                <a:latin typeface="Times New Roman" panose="02020603050405020304" pitchFamily="18" charset="0"/>
                <a:cs typeface="Times New Roman" panose="02020603050405020304" pitchFamily="18" charset="0"/>
              </a:rPr>
              <a:t>NORADRENALINE</a:t>
            </a:r>
          </a:p>
        </p:txBody>
      </p:sp>
    </p:spTree>
    <p:extLst>
      <p:ext uri="{BB962C8B-B14F-4D97-AF65-F5344CB8AC3E}">
        <p14:creationId xmlns:p14="http://schemas.microsoft.com/office/powerpoint/2010/main" val="881186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68686-CED0-4E83-9070-49D0D62F60DA}"/>
              </a:ext>
            </a:extLst>
          </p:cNvPr>
          <p:cNvSpPr>
            <a:spLocks noGrp="1"/>
          </p:cNvSpPr>
          <p:nvPr>
            <p:ph type="title"/>
          </p:nvPr>
        </p:nvSpPr>
        <p:spPr/>
        <p:txBody>
          <a:bodyPr>
            <a:normAutofit/>
          </a:bodyPr>
          <a:lstStyle/>
          <a:p>
            <a:r>
              <a:rPr lang="en-GB" sz="2800" b="1" dirty="0">
                <a:latin typeface="Times New Roman" panose="02020603050405020304" pitchFamily="18" charset="0"/>
                <a:cs typeface="Times New Roman" panose="02020603050405020304" pitchFamily="18" charset="0"/>
              </a:rPr>
              <a:t>                           ADRENALINE: BACKGROUND</a:t>
            </a:r>
          </a:p>
        </p:txBody>
      </p:sp>
      <p:sp>
        <p:nvSpPr>
          <p:cNvPr id="3" name="Content Placeholder 2">
            <a:extLst>
              <a:ext uri="{FF2B5EF4-FFF2-40B4-BE49-F238E27FC236}">
                <a16:creationId xmlns:a16="http://schemas.microsoft.com/office/drawing/2014/main" id="{03F1EAD8-A0BD-44DA-9D93-951E11814234}"/>
              </a:ext>
            </a:extLst>
          </p:cNvPr>
          <p:cNvSpPr>
            <a:spLocks noGrp="1"/>
          </p:cNvSpPr>
          <p:nvPr>
            <p:ph idx="1"/>
          </p:nvPr>
        </p:nvSpPr>
        <p:spPr/>
        <p:txBody>
          <a:bodyPr>
            <a:normAutofit lnSpcReduction="10000"/>
          </a:bodyPr>
          <a:lstStyle/>
          <a:p>
            <a:r>
              <a:rPr lang="en-GB" dirty="0">
                <a:latin typeface="Times New Roman" panose="02020603050405020304" pitchFamily="18" charset="0"/>
                <a:cs typeface="Times New Roman" panose="02020603050405020304" pitchFamily="18" charset="0"/>
              </a:rPr>
              <a:t>Adrenaline is a hormone derived from tyrosine, an amino acid.</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Adrenaline is also spelt adrenalin, and in North America is known by the name epinephrine. </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Adrenaline/epinephrine, noradrenaline/norepinephrine and dopamine are classified as catecholamines</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Adrenaline is a stress hormone and function as part of the 'fight or flight' response</a:t>
            </a:r>
          </a:p>
        </p:txBody>
      </p:sp>
    </p:spTree>
    <p:extLst>
      <p:ext uri="{BB962C8B-B14F-4D97-AF65-F5344CB8AC3E}">
        <p14:creationId xmlns:p14="http://schemas.microsoft.com/office/powerpoint/2010/main" val="3660096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ED6E-4D28-4A79-8529-28DF268E2869}"/>
              </a:ext>
            </a:extLst>
          </p:cNvPr>
          <p:cNvSpPr>
            <a:spLocks noGrp="1"/>
          </p:cNvSpPr>
          <p:nvPr>
            <p:ph type="title"/>
          </p:nvPr>
        </p:nvSpPr>
        <p:spPr/>
        <p:txBody>
          <a:bodyPr/>
          <a:lstStyle/>
          <a:p>
            <a:r>
              <a:rPr lang="en-GB" dirty="0"/>
              <a:t>NORADRENALINE :BACKGROUND</a:t>
            </a:r>
          </a:p>
        </p:txBody>
      </p:sp>
      <p:sp>
        <p:nvSpPr>
          <p:cNvPr id="3" name="Content Placeholder 2">
            <a:extLst>
              <a:ext uri="{FF2B5EF4-FFF2-40B4-BE49-F238E27FC236}">
                <a16:creationId xmlns:a16="http://schemas.microsoft.com/office/drawing/2014/main" id="{78D7055D-D484-4C6E-9198-6C13FD90A3DB}"/>
              </a:ext>
            </a:extLst>
          </p:cNvPr>
          <p:cNvSpPr>
            <a:spLocks noGrp="1"/>
          </p:cNvSpPr>
          <p:nvPr>
            <p:ph idx="1"/>
          </p:nvPr>
        </p:nvSpPr>
        <p:spPr>
          <a:xfrm>
            <a:off x="838200" y="1825625"/>
            <a:ext cx="11035748" cy="4351338"/>
          </a:xfrm>
        </p:spPr>
        <p:txBody>
          <a:bodyPr>
            <a:normAutofit fontScale="92500" lnSpcReduction="20000"/>
          </a:bodyPr>
          <a:lstStyle/>
          <a:p>
            <a:r>
              <a:rPr lang="en-GB" dirty="0">
                <a:latin typeface="Times New Roman" panose="02020603050405020304" pitchFamily="18" charset="0"/>
                <a:cs typeface="Times New Roman" panose="02020603050405020304" pitchFamily="18" charset="0"/>
              </a:rPr>
              <a:t>It is a catecholamine with multiple roles including as a hormone and a neurotransmitter</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As a stress hormone, noradrenaline affects parts of the brain where attention and responding actions are controlled. </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Noradrenaline also underlies the fight-or-flight response, directly increasing heart rate, triggering the release of glucose from energy stores, and increasing blood flow to skeletal muscle. </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Noradrenaline can also suppress neuroinflammation when released diffusely in the brain from the locus </a:t>
            </a:r>
            <a:r>
              <a:rPr lang="en-GB" dirty="0" err="1">
                <a:latin typeface="Times New Roman" panose="02020603050405020304" pitchFamily="18" charset="0"/>
                <a:cs typeface="Times New Roman" panose="02020603050405020304" pitchFamily="18" charset="0"/>
              </a:rPr>
              <a:t>ceruleus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8354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ED6E-4D28-4A79-8529-28DF268E2869}"/>
              </a:ext>
            </a:extLst>
          </p:cNvPr>
          <p:cNvSpPr>
            <a:spLocks noGrp="1"/>
          </p:cNvSpPr>
          <p:nvPr>
            <p:ph type="title"/>
          </p:nvPr>
        </p:nvSpPr>
        <p:spPr/>
        <p:txBody>
          <a:bodyPr/>
          <a:lstStyle/>
          <a:p>
            <a:r>
              <a:rPr lang="en-GB" dirty="0"/>
              <a:t>NORADRENALINE :BACKGROUND</a:t>
            </a:r>
          </a:p>
        </p:txBody>
      </p:sp>
      <p:sp>
        <p:nvSpPr>
          <p:cNvPr id="3" name="Content Placeholder 2">
            <a:extLst>
              <a:ext uri="{FF2B5EF4-FFF2-40B4-BE49-F238E27FC236}">
                <a16:creationId xmlns:a16="http://schemas.microsoft.com/office/drawing/2014/main" id="{78D7055D-D484-4C6E-9198-6C13FD90A3DB}"/>
              </a:ext>
            </a:extLst>
          </p:cNvPr>
          <p:cNvSpPr>
            <a:spLocks noGrp="1"/>
          </p:cNvSpPr>
          <p:nvPr>
            <p:ph idx="1"/>
          </p:nvPr>
        </p:nvSpPr>
        <p:spPr>
          <a:xfrm>
            <a:off x="838200" y="1825625"/>
            <a:ext cx="11035748" cy="4351338"/>
          </a:xfrm>
        </p:spPr>
        <p:txBody>
          <a:bodyPr>
            <a:normAutofit/>
          </a:bodyPr>
          <a:lstStyle/>
          <a:p>
            <a:r>
              <a:rPr lang="en-GB" sz="3200" dirty="0">
                <a:latin typeface="Times New Roman" panose="02020603050405020304" pitchFamily="18" charset="0"/>
                <a:cs typeface="Times New Roman" panose="02020603050405020304" pitchFamily="18" charset="0"/>
              </a:rPr>
              <a:t>When norepinephrine acts as a drug it increases blood pressure by increasing vascular tone through α-adrenergic receptor activation. </a:t>
            </a:r>
          </a:p>
          <a:p>
            <a:pPr marL="0" indent="0">
              <a:buNone/>
            </a:pPr>
            <a:endParaRPr lang="en-GB" sz="3200" dirty="0">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The resulting increase in vascular resistance triggers a compensatory reflex that overcomes its direct stimulatory effects on the heart, called the baroreceptor reflex, which results in a drop in heart rate called reflex bradycardia</a:t>
            </a:r>
          </a:p>
        </p:txBody>
      </p:sp>
    </p:spTree>
    <p:extLst>
      <p:ext uri="{BB962C8B-B14F-4D97-AF65-F5344CB8AC3E}">
        <p14:creationId xmlns:p14="http://schemas.microsoft.com/office/powerpoint/2010/main" val="1282135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ED6E-4D28-4A79-8529-28DF268E2869}"/>
              </a:ext>
            </a:extLst>
          </p:cNvPr>
          <p:cNvSpPr>
            <a:spLocks noGrp="1"/>
          </p:cNvSpPr>
          <p:nvPr>
            <p:ph type="title"/>
          </p:nvPr>
        </p:nvSpPr>
        <p:spPr/>
        <p:txBody>
          <a:bodyPr/>
          <a:lstStyle/>
          <a:p>
            <a:r>
              <a:rPr lang="en-GB" dirty="0"/>
              <a:t>NORADRENALINE :BACKGROUND</a:t>
            </a:r>
          </a:p>
        </p:txBody>
      </p:sp>
      <p:sp>
        <p:nvSpPr>
          <p:cNvPr id="3" name="Content Placeholder 2">
            <a:extLst>
              <a:ext uri="{FF2B5EF4-FFF2-40B4-BE49-F238E27FC236}">
                <a16:creationId xmlns:a16="http://schemas.microsoft.com/office/drawing/2014/main" id="{78D7055D-D484-4C6E-9198-6C13FD90A3DB}"/>
              </a:ext>
            </a:extLst>
          </p:cNvPr>
          <p:cNvSpPr>
            <a:spLocks noGrp="1"/>
          </p:cNvSpPr>
          <p:nvPr>
            <p:ph idx="1"/>
          </p:nvPr>
        </p:nvSpPr>
        <p:spPr>
          <a:xfrm>
            <a:off x="838200" y="1825625"/>
            <a:ext cx="11035748" cy="4351338"/>
          </a:xfrm>
        </p:spPr>
        <p:txBody>
          <a:bodyPr>
            <a:normAutofit/>
          </a:bodyPr>
          <a:lstStyle/>
          <a:p>
            <a:r>
              <a:rPr lang="en-GB" dirty="0">
                <a:latin typeface="Times New Roman" panose="02020603050405020304" pitchFamily="18" charset="0"/>
                <a:cs typeface="Times New Roman" panose="02020603050405020304" pitchFamily="18" charset="0"/>
              </a:rPr>
              <a:t>Noradrenaline is synthesized from dopamine by dopamine β-hydroxylase.</a:t>
            </a:r>
          </a:p>
          <a:p>
            <a:pPr marL="0" indent="0">
              <a:buNone/>
            </a:pPr>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It is released from the adrenal medulla into the blood as a hormone, and is also a neurotransmitter in the central nervous system and sympathetic nervous system where it is released from noradrenergic neurons. </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actions of noradrenaline are carried out via the binding to adrenergic receptors</a:t>
            </a:r>
          </a:p>
        </p:txBody>
      </p:sp>
    </p:spTree>
    <p:extLst>
      <p:ext uri="{BB962C8B-B14F-4D97-AF65-F5344CB8AC3E}">
        <p14:creationId xmlns:p14="http://schemas.microsoft.com/office/powerpoint/2010/main" val="3976315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ED6E-4D28-4A79-8529-28DF268E2869}"/>
              </a:ext>
            </a:extLst>
          </p:cNvPr>
          <p:cNvSpPr>
            <a:spLocks noGrp="1"/>
          </p:cNvSpPr>
          <p:nvPr>
            <p:ph type="title"/>
          </p:nvPr>
        </p:nvSpPr>
        <p:spPr/>
        <p:txBody>
          <a:bodyPr/>
          <a:lstStyle/>
          <a:p>
            <a:r>
              <a:rPr lang="en-GB" dirty="0"/>
              <a:t>NORADRENALINE :BACKGROUND</a:t>
            </a:r>
          </a:p>
        </p:txBody>
      </p:sp>
      <p:sp>
        <p:nvSpPr>
          <p:cNvPr id="3" name="Content Placeholder 2">
            <a:extLst>
              <a:ext uri="{FF2B5EF4-FFF2-40B4-BE49-F238E27FC236}">
                <a16:creationId xmlns:a16="http://schemas.microsoft.com/office/drawing/2014/main" id="{78D7055D-D484-4C6E-9198-6C13FD90A3DB}"/>
              </a:ext>
            </a:extLst>
          </p:cNvPr>
          <p:cNvSpPr>
            <a:spLocks noGrp="1"/>
          </p:cNvSpPr>
          <p:nvPr>
            <p:ph idx="1"/>
          </p:nvPr>
        </p:nvSpPr>
        <p:spPr>
          <a:xfrm>
            <a:off x="838200" y="1825625"/>
            <a:ext cx="11035748" cy="4351338"/>
          </a:xfrm>
        </p:spPr>
        <p:txBody>
          <a:bodyPr>
            <a:normAutofit/>
          </a:bodyPr>
          <a:lstStyle/>
          <a:p>
            <a:r>
              <a:rPr lang="en-GB" dirty="0">
                <a:latin typeface="Times New Roman" panose="02020603050405020304" pitchFamily="18" charset="0"/>
                <a:cs typeface="Times New Roman" panose="02020603050405020304" pitchFamily="18" charset="0"/>
              </a:rPr>
              <a:t>Noradrenaline is released when a host of physiological changes are activated by a stressful event. </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In the brain, this is caused in part by activation of an area of the brain stem called the locus </a:t>
            </a:r>
            <a:r>
              <a:rPr lang="en-GB" dirty="0" err="1">
                <a:latin typeface="Times New Roman" panose="02020603050405020304" pitchFamily="18" charset="0"/>
                <a:cs typeface="Times New Roman" panose="02020603050405020304" pitchFamily="18" charset="0"/>
              </a:rPr>
              <a:t>ceruleus</a:t>
            </a:r>
            <a:r>
              <a:rPr lang="en-GB" dirty="0">
                <a:latin typeface="Times New Roman" panose="02020603050405020304" pitchFamily="18" charset="0"/>
                <a:cs typeface="Times New Roman" panose="02020603050405020304" pitchFamily="18" charset="0"/>
              </a:rPr>
              <a:t>. </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This nucleus is the origin of most noradrenaline pathways in the brain.</a:t>
            </a:r>
          </a:p>
        </p:txBody>
      </p:sp>
    </p:spTree>
    <p:extLst>
      <p:ext uri="{BB962C8B-B14F-4D97-AF65-F5344CB8AC3E}">
        <p14:creationId xmlns:p14="http://schemas.microsoft.com/office/powerpoint/2010/main" val="2116122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8EFCCB3-756D-417E-93BC-87F436868498}"/>
              </a:ext>
            </a:extLst>
          </p:cNvPr>
          <p:cNvPicPr>
            <a:picLocks noGrp="1" noChangeAspect="1"/>
          </p:cNvPicPr>
          <p:nvPr>
            <p:ph idx="1"/>
          </p:nvPr>
        </p:nvPicPr>
        <p:blipFill>
          <a:blip r:embed="rId2"/>
          <a:stretch>
            <a:fillRect/>
          </a:stretch>
        </p:blipFill>
        <p:spPr>
          <a:xfrm>
            <a:off x="43543" y="1193958"/>
            <a:ext cx="12090400" cy="5486400"/>
          </a:xfrm>
        </p:spPr>
      </p:pic>
      <p:sp>
        <p:nvSpPr>
          <p:cNvPr id="2" name="Title 1">
            <a:extLst>
              <a:ext uri="{FF2B5EF4-FFF2-40B4-BE49-F238E27FC236}">
                <a16:creationId xmlns:a16="http://schemas.microsoft.com/office/drawing/2014/main" id="{2DFD9D53-4E3F-4945-9389-BAE5F975AE11}"/>
              </a:ext>
            </a:extLst>
          </p:cNvPr>
          <p:cNvSpPr>
            <a:spLocks noGrp="1"/>
          </p:cNvSpPr>
          <p:nvPr>
            <p:ph type="title"/>
          </p:nvPr>
        </p:nvSpPr>
        <p:spPr/>
        <p:txBody>
          <a:bodyPr/>
          <a:lstStyle/>
          <a:p>
            <a:r>
              <a:rPr lang="en-GB" dirty="0"/>
              <a:t>BIOSYNTHESIS OF NORADRENALINE</a:t>
            </a:r>
          </a:p>
        </p:txBody>
      </p:sp>
    </p:spTree>
    <p:extLst>
      <p:ext uri="{BB962C8B-B14F-4D97-AF65-F5344CB8AC3E}">
        <p14:creationId xmlns:p14="http://schemas.microsoft.com/office/powerpoint/2010/main" val="2093547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14BCB-296F-4B39-96D3-35F04F6FD813}"/>
              </a:ext>
            </a:extLst>
          </p:cNvPr>
          <p:cNvSpPr>
            <a:spLocks noGrp="1"/>
          </p:cNvSpPr>
          <p:nvPr>
            <p:ph type="title"/>
          </p:nvPr>
        </p:nvSpPr>
        <p:spPr/>
        <p:txBody>
          <a:bodyPr/>
          <a:lstStyle/>
          <a:p>
            <a:r>
              <a:rPr lang="en-GB" dirty="0"/>
              <a:t>MECHANISM OF ACTION</a:t>
            </a:r>
          </a:p>
        </p:txBody>
      </p:sp>
      <p:sp>
        <p:nvSpPr>
          <p:cNvPr id="3" name="Content Placeholder 2">
            <a:extLst>
              <a:ext uri="{FF2B5EF4-FFF2-40B4-BE49-F238E27FC236}">
                <a16:creationId xmlns:a16="http://schemas.microsoft.com/office/drawing/2014/main" id="{1183CDC3-CF19-40B8-9B90-157018D5F363}"/>
              </a:ext>
            </a:extLst>
          </p:cNvPr>
          <p:cNvSpPr>
            <a:spLocks noGrp="1"/>
          </p:cNvSpPr>
          <p:nvPr>
            <p:ph idx="1"/>
          </p:nvPr>
        </p:nvSpPr>
        <p:spPr/>
        <p:txBody>
          <a:bodyPr>
            <a:noAutofit/>
          </a:bodyPr>
          <a:lstStyle/>
          <a:p>
            <a:pPr algn="just"/>
            <a:r>
              <a:rPr lang="en-GB" sz="3200" dirty="0">
                <a:latin typeface="Times New Roman" panose="02020603050405020304" pitchFamily="18" charset="0"/>
                <a:cs typeface="Times New Roman" panose="02020603050405020304" pitchFamily="18" charset="0"/>
              </a:rPr>
              <a:t>Norepinephrine functions as a peripheral vasoconstrictor by acting on alpha-adrenergic receptors. </a:t>
            </a:r>
          </a:p>
          <a:p>
            <a:pPr algn="just"/>
            <a:endParaRPr lang="en-GB" sz="3200" dirty="0">
              <a:latin typeface="Times New Roman" panose="02020603050405020304" pitchFamily="18" charset="0"/>
              <a:cs typeface="Times New Roman" panose="02020603050405020304" pitchFamily="18" charset="0"/>
            </a:endParaRPr>
          </a:p>
          <a:p>
            <a:pPr algn="just"/>
            <a:r>
              <a:rPr lang="en-GB" sz="3200" dirty="0">
                <a:latin typeface="Times New Roman" panose="02020603050405020304" pitchFamily="18" charset="0"/>
                <a:cs typeface="Times New Roman" panose="02020603050405020304" pitchFamily="18" charset="0"/>
              </a:rPr>
              <a:t>It is also an inotropic stimulator of the heart and dilator of coronary arteries as a result of it's activity at the beta-adrenergic receptors.</a:t>
            </a:r>
          </a:p>
          <a:p>
            <a:pPr marL="0" indent="0" algn="just">
              <a:buNone/>
            </a:pPr>
            <a:endParaRPr lang="en-GB" sz="3200" dirty="0">
              <a:latin typeface="Times New Roman" panose="02020603050405020304" pitchFamily="18" charset="0"/>
              <a:cs typeface="Times New Roman" panose="02020603050405020304" pitchFamily="18" charset="0"/>
            </a:endParaRPr>
          </a:p>
          <a:p>
            <a:pPr algn="just"/>
            <a:r>
              <a:rPr lang="en-GB" sz="3200" dirty="0">
                <a:latin typeface="Times New Roman" panose="02020603050405020304" pitchFamily="18" charset="0"/>
                <a:cs typeface="Times New Roman" panose="02020603050405020304" pitchFamily="18" charset="0"/>
              </a:rPr>
              <a:t>Noradrenaline is frequently said to be a “pure” alpha-1 agonist. Some alpha-2 effect is also observed, and tends to mediate its effects on the tiny pre-capillary arterioles.</a:t>
            </a:r>
          </a:p>
        </p:txBody>
      </p:sp>
    </p:spTree>
    <p:extLst>
      <p:ext uri="{BB962C8B-B14F-4D97-AF65-F5344CB8AC3E}">
        <p14:creationId xmlns:p14="http://schemas.microsoft.com/office/powerpoint/2010/main" val="30918176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32DAF-270D-4474-9FA4-73F28E2DCF00}"/>
              </a:ext>
            </a:extLst>
          </p:cNvPr>
          <p:cNvSpPr>
            <a:spLocks noGrp="1"/>
          </p:cNvSpPr>
          <p:nvPr>
            <p:ph type="title"/>
          </p:nvPr>
        </p:nvSpPr>
        <p:spPr>
          <a:xfrm>
            <a:off x="800100" y="339725"/>
            <a:ext cx="10515600" cy="1325563"/>
          </a:xfrm>
        </p:spPr>
        <p:txBody>
          <a:bodyPr/>
          <a:lstStyle/>
          <a:p>
            <a:r>
              <a:rPr lang="en-GB" dirty="0"/>
              <a:t>NORADRENALINE: TARGETS</a:t>
            </a:r>
          </a:p>
        </p:txBody>
      </p:sp>
      <p:graphicFrame>
        <p:nvGraphicFramePr>
          <p:cNvPr id="5" name="Content Placeholder 4">
            <a:extLst>
              <a:ext uri="{FF2B5EF4-FFF2-40B4-BE49-F238E27FC236}">
                <a16:creationId xmlns:a16="http://schemas.microsoft.com/office/drawing/2014/main" id="{9CFA86B3-7967-4E61-BDF7-983AD918830F}"/>
              </a:ext>
            </a:extLst>
          </p:cNvPr>
          <p:cNvGraphicFramePr>
            <a:graphicFrameLocks noGrp="1"/>
          </p:cNvGraphicFramePr>
          <p:nvPr>
            <p:ph idx="1"/>
            <p:extLst>
              <p:ext uri="{D42A27DB-BD31-4B8C-83A1-F6EECF244321}">
                <p14:modId xmlns:p14="http://schemas.microsoft.com/office/powerpoint/2010/main" val="1389351535"/>
              </p:ext>
            </p:extLst>
          </p:nvPr>
        </p:nvGraphicFramePr>
        <p:xfrm>
          <a:off x="838200" y="1825625"/>
          <a:ext cx="10515597" cy="4390186"/>
        </p:xfrm>
        <a:graphic>
          <a:graphicData uri="http://schemas.openxmlformats.org/drawingml/2006/table">
            <a:tbl>
              <a:tblPr>
                <a:tableStyleId>{5C22544A-7EE6-4342-B048-85BDC9FD1C3A}</a:tableStyleId>
              </a:tblPr>
              <a:tblGrid>
                <a:gridCol w="3505199">
                  <a:extLst>
                    <a:ext uri="{9D8B030D-6E8A-4147-A177-3AD203B41FA5}">
                      <a16:colId xmlns:a16="http://schemas.microsoft.com/office/drawing/2014/main" val="761989104"/>
                    </a:ext>
                  </a:extLst>
                </a:gridCol>
                <a:gridCol w="3505199">
                  <a:extLst>
                    <a:ext uri="{9D8B030D-6E8A-4147-A177-3AD203B41FA5}">
                      <a16:colId xmlns:a16="http://schemas.microsoft.com/office/drawing/2014/main" val="2498981102"/>
                    </a:ext>
                  </a:extLst>
                </a:gridCol>
                <a:gridCol w="3505199">
                  <a:extLst>
                    <a:ext uri="{9D8B030D-6E8A-4147-A177-3AD203B41FA5}">
                      <a16:colId xmlns:a16="http://schemas.microsoft.com/office/drawing/2014/main" val="1149541997"/>
                    </a:ext>
                  </a:extLst>
                </a:gridCol>
              </a:tblGrid>
              <a:tr h="300092">
                <a:tc>
                  <a:txBody>
                    <a:bodyPr/>
                    <a:lstStyle/>
                    <a:p>
                      <a:pPr algn="l" fontAlgn="ctr">
                        <a:spcBef>
                          <a:spcPts val="0"/>
                        </a:spcBef>
                        <a:spcAft>
                          <a:spcPts val="0"/>
                        </a:spcAft>
                      </a:pPr>
                      <a:r>
                        <a:rPr lang="en-GB" sz="1500" u="none" strike="noStrike" dirty="0">
                          <a:effectLst/>
                        </a:rPr>
                        <a:t>Target</a:t>
                      </a:r>
                      <a:endParaRPr lang="en-GB" sz="1500" b="0" i="0" u="none" strike="noStrike" dirty="0">
                        <a:effectLst/>
                        <a:latin typeface="Arial" panose="020B0604020202020204" pitchFamily="34" charset="0"/>
                      </a:endParaRPr>
                    </a:p>
                  </a:txBody>
                  <a:tcPr marL="75023" marR="75023" marT="37512" marB="37512" anchor="ctr"/>
                </a:tc>
                <a:tc>
                  <a:txBody>
                    <a:bodyPr/>
                    <a:lstStyle/>
                    <a:p>
                      <a:pPr algn="l" fontAlgn="ctr">
                        <a:spcBef>
                          <a:spcPts val="0"/>
                        </a:spcBef>
                        <a:spcAft>
                          <a:spcPts val="0"/>
                        </a:spcAft>
                      </a:pPr>
                      <a:r>
                        <a:rPr lang="en-GB" sz="1500" u="none" strike="noStrike">
                          <a:effectLst/>
                        </a:rPr>
                        <a:t>Actions</a:t>
                      </a:r>
                      <a:endParaRPr lang="en-GB" sz="1500" b="0" i="0" u="none" strike="noStrike">
                        <a:effectLst/>
                        <a:latin typeface="Arial" panose="020B0604020202020204" pitchFamily="34" charset="0"/>
                      </a:endParaRPr>
                    </a:p>
                  </a:txBody>
                  <a:tcPr marL="75023" marR="75023" marT="37512" marB="37512" anchor="ctr"/>
                </a:tc>
                <a:tc>
                  <a:txBody>
                    <a:bodyPr/>
                    <a:lstStyle/>
                    <a:p>
                      <a:pPr algn="l" fontAlgn="ctr">
                        <a:spcBef>
                          <a:spcPts val="0"/>
                        </a:spcBef>
                        <a:spcAft>
                          <a:spcPts val="0"/>
                        </a:spcAft>
                      </a:pPr>
                      <a:r>
                        <a:rPr lang="en-GB" sz="1500" u="none" strike="noStrike">
                          <a:effectLst/>
                        </a:rPr>
                        <a:t>Organism</a:t>
                      </a:r>
                      <a:endParaRPr lang="en-GB" sz="1500" b="0" i="0" u="none" strike="noStrike">
                        <a:effectLst/>
                        <a:latin typeface="Arial" panose="020B0604020202020204" pitchFamily="34" charset="0"/>
                      </a:endParaRPr>
                    </a:p>
                  </a:txBody>
                  <a:tcPr marL="75023" marR="75023" marT="37512" marB="37512" anchor="ctr"/>
                </a:tc>
                <a:extLst>
                  <a:ext uri="{0D108BD9-81ED-4DB2-BD59-A6C34878D82A}">
                    <a16:rowId xmlns:a16="http://schemas.microsoft.com/office/drawing/2014/main" val="1037609015"/>
                  </a:ext>
                </a:extLst>
              </a:tr>
              <a:tr h="300092">
                <a:tc>
                  <a:txBody>
                    <a:bodyPr/>
                    <a:lstStyle/>
                    <a:p>
                      <a:pPr algn="l" fontAlgn="ctr">
                        <a:spcBef>
                          <a:spcPts val="0"/>
                        </a:spcBef>
                        <a:spcAft>
                          <a:spcPts val="0"/>
                        </a:spcAft>
                      </a:pPr>
                      <a:r>
                        <a:rPr lang="en-GB" sz="1500" u="none" strike="noStrike" dirty="0">
                          <a:effectLst/>
                        </a:rPr>
                        <a:t>Alpha-1A adrenergic receptor</a:t>
                      </a:r>
                      <a:endParaRPr lang="en-GB" sz="1500" b="0" i="0" u="none" strike="noStrike" dirty="0">
                        <a:effectLst/>
                        <a:latin typeface="Arial" panose="020B0604020202020204" pitchFamily="34" charset="0"/>
                      </a:endParaRPr>
                    </a:p>
                  </a:txBody>
                  <a:tcPr marL="75023" marR="75023" marT="37512" marB="37512" anchor="ctr"/>
                </a:tc>
                <a:tc>
                  <a:txBody>
                    <a:bodyPr/>
                    <a:lstStyle/>
                    <a:p>
                      <a:pPr algn="l" fontAlgn="ctr">
                        <a:spcBef>
                          <a:spcPts val="0"/>
                        </a:spcBef>
                        <a:spcAft>
                          <a:spcPts val="0"/>
                        </a:spcAft>
                      </a:pPr>
                      <a:r>
                        <a:rPr lang="en-GB" sz="1500" u="none" strike="noStrike">
                          <a:effectLst/>
                        </a:rPr>
                        <a:t>agonist</a:t>
                      </a:r>
                      <a:endParaRPr lang="en-GB" sz="1500" b="0" i="0" u="none" strike="noStrike">
                        <a:effectLst/>
                        <a:latin typeface="Arial" panose="020B0604020202020204" pitchFamily="34" charset="0"/>
                      </a:endParaRPr>
                    </a:p>
                  </a:txBody>
                  <a:tcPr marL="75023" marR="75023" marT="37512" marB="37512" anchor="ctr"/>
                </a:tc>
                <a:tc>
                  <a:txBody>
                    <a:bodyPr/>
                    <a:lstStyle/>
                    <a:p>
                      <a:pPr algn="l" fontAlgn="ctr">
                        <a:spcBef>
                          <a:spcPts val="0"/>
                        </a:spcBef>
                        <a:spcAft>
                          <a:spcPts val="0"/>
                        </a:spcAft>
                      </a:pPr>
                      <a:r>
                        <a:rPr lang="en-GB" sz="1500" u="none" strike="noStrike">
                          <a:effectLst/>
                        </a:rPr>
                        <a:t>Humans</a:t>
                      </a:r>
                      <a:endParaRPr lang="en-GB" sz="1500" b="0" i="0" u="none" strike="noStrike">
                        <a:effectLst/>
                        <a:latin typeface="Arial" panose="020B0604020202020204" pitchFamily="34" charset="0"/>
                      </a:endParaRPr>
                    </a:p>
                  </a:txBody>
                  <a:tcPr marL="75023" marR="75023" marT="37512" marB="37512" anchor="ctr"/>
                </a:tc>
                <a:extLst>
                  <a:ext uri="{0D108BD9-81ED-4DB2-BD59-A6C34878D82A}">
                    <a16:rowId xmlns:a16="http://schemas.microsoft.com/office/drawing/2014/main" val="2196794156"/>
                  </a:ext>
                </a:extLst>
              </a:tr>
              <a:tr h="300092">
                <a:tc>
                  <a:txBody>
                    <a:bodyPr/>
                    <a:lstStyle/>
                    <a:p>
                      <a:pPr algn="l" fontAlgn="ctr">
                        <a:spcBef>
                          <a:spcPts val="0"/>
                        </a:spcBef>
                        <a:spcAft>
                          <a:spcPts val="0"/>
                        </a:spcAft>
                      </a:pPr>
                      <a:r>
                        <a:rPr lang="en-GB" sz="1500" u="none" strike="noStrike" dirty="0">
                          <a:effectLst/>
                        </a:rPr>
                        <a:t>Alpha-1B adrenergic receptor</a:t>
                      </a:r>
                      <a:endParaRPr lang="en-GB" sz="1500" b="0" i="0" u="none" strike="noStrike" dirty="0">
                        <a:effectLst/>
                        <a:latin typeface="Arial" panose="020B0604020202020204" pitchFamily="34" charset="0"/>
                      </a:endParaRPr>
                    </a:p>
                  </a:txBody>
                  <a:tcPr marL="75023" marR="75023" marT="37512" marB="37512" anchor="ctr"/>
                </a:tc>
                <a:tc>
                  <a:txBody>
                    <a:bodyPr/>
                    <a:lstStyle/>
                    <a:p>
                      <a:pPr algn="l" fontAlgn="ctr">
                        <a:spcBef>
                          <a:spcPts val="0"/>
                        </a:spcBef>
                        <a:spcAft>
                          <a:spcPts val="0"/>
                        </a:spcAft>
                      </a:pPr>
                      <a:r>
                        <a:rPr lang="en-GB" sz="1500" u="none" strike="noStrike" dirty="0">
                          <a:effectLst/>
                        </a:rPr>
                        <a:t>agonist</a:t>
                      </a:r>
                      <a:endParaRPr lang="en-GB" sz="1500" b="0" i="0" u="none" strike="noStrike" dirty="0">
                        <a:effectLst/>
                        <a:latin typeface="Arial" panose="020B0604020202020204" pitchFamily="34" charset="0"/>
                      </a:endParaRPr>
                    </a:p>
                  </a:txBody>
                  <a:tcPr marL="75023" marR="75023" marT="37512" marB="37512" anchor="ctr"/>
                </a:tc>
                <a:tc>
                  <a:txBody>
                    <a:bodyPr/>
                    <a:lstStyle/>
                    <a:p>
                      <a:pPr algn="l" fontAlgn="ctr">
                        <a:spcBef>
                          <a:spcPts val="0"/>
                        </a:spcBef>
                        <a:spcAft>
                          <a:spcPts val="0"/>
                        </a:spcAft>
                      </a:pPr>
                      <a:r>
                        <a:rPr lang="en-GB" sz="1500" u="none" strike="noStrike">
                          <a:effectLst/>
                        </a:rPr>
                        <a:t>Humans</a:t>
                      </a:r>
                      <a:endParaRPr lang="en-GB" sz="1500" b="0" i="0" u="none" strike="noStrike">
                        <a:effectLst/>
                        <a:latin typeface="Arial" panose="020B0604020202020204" pitchFamily="34" charset="0"/>
                      </a:endParaRPr>
                    </a:p>
                  </a:txBody>
                  <a:tcPr marL="75023" marR="75023" marT="37512" marB="37512" anchor="ctr"/>
                </a:tc>
                <a:extLst>
                  <a:ext uri="{0D108BD9-81ED-4DB2-BD59-A6C34878D82A}">
                    <a16:rowId xmlns:a16="http://schemas.microsoft.com/office/drawing/2014/main" val="2542141096"/>
                  </a:ext>
                </a:extLst>
              </a:tr>
              <a:tr h="300092">
                <a:tc>
                  <a:txBody>
                    <a:bodyPr/>
                    <a:lstStyle/>
                    <a:p>
                      <a:pPr algn="l" fontAlgn="ctr">
                        <a:spcBef>
                          <a:spcPts val="0"/>
                        </a:spcBef>
                        <a:spcAft>
                          <a:spcPts val="0"/>
                        </a:spcAft>
                      </a:pPr>
                      <a:r>
                        <a:rPr lang="en-GB" sz="1500" u="none" strike="noStrike" dirty="0">
                          <a:effectLst/>
                        </a:rPr>
                        <a:t>Alpha-1D adrenergic receptor</a:t>
                      </a:r>
                      <a:endParaRPr lang="en-GB" sz="1500" b="0" i="0" u="none" strike="noStrike" dirty="0">
                        <a:effectLst/>
                        <a:latin typeface="Arial" panose="020B0604020202020204" pitchFamily="34" charset="0"/>
                      </a:endParaRPr>
                    </a:p>
                  </a:txBody>
                  <a:tcPr marL="75023" marR="75023" marT="37512" marB="37512" anchor="ctr"/>
                </a:tc>
                <a:tc>
                  <a:txBody>
                    <a:bodyPr/>
                    <a:lstStyle/>
                    <a:p>
                      <a:pPr algn="l" fontAlgn="ctr">
                        <a:spcBef>
                          <a:spcPts val="0"/>
                        </a:spcBef>
                        <a:spcAft>
                          <a:spcPts val="0"/>
                        </a:spcAft>
                      </a:pPr>
                      <a:r>
                        <a:rPr lang="en-GB" sz="1500" u="none" strike="noStrike">
                          <a:effectLst/>
                        </a:rPr>
                        <a:t>agonist</a:t>
                      </a:r>
                      <a:endParaRPr lang="en-GB" sz="1500" b="0" i="0" u="none" strike="noStrike">
                        <a:effectLst/>
                        <a:latin typeface="Arial" panose="020B0604020202020204" pitchFamily="34" charset="0"/>
                      </a:endParaRPr>
                    </a:p>
                  </a:txBody>
                  <a:tcPr marL="75023" marR="75023" marT="37512" marB="37512" anchor="ctr"/>
                </a:tc>
                <a:tc>
                  <a:txBody>
                    <a:bodyPr/>
                    <a:lstStyle/>
                    <a:p>
                      <a:pPr algn="l" fontAlgn="ctr">
                        <a:spcBef>
                          <a:spcPts val="0"/>
                        </a:spcBef>
                        <a:spcAft>
                          <a:spcPts val="0"/>
                        </a:spcAft>
                      </a:pPr>
                      <a:r>
                        <a:rPr lang="en-GB" sz="1500" u="none" strike="noStrike" dirty="0">
                          <a:effectLst/>
                        </a:rPr>
                        <a:t>Humans</a:t>
                      </a:r>
                      <a:endParaRPr lang="en-GB" sz="1500" b="0" i="0" u="none" strike="noStrike" dirty="0">
                        <a:effectLst/>
                        <a:latin typeface="Arial" panose="020B0604020202020204" pitchFamily="34" charset="0"/>
                      </a:endParaRPr>
                    </a:p>
                  </a:txBody>
                  <a:tcPr marL="75023" marR="75023" marT="37512" marB="37512" anchor="ctr"/>
                </a:tc>
                <a:extLst>
                  <a:ext uri="{0D108BD9-81ED-4DB2-BD59-A6C34878D82A}">
                    <a16:rowId xmlns:a16="http://schemas.microsoft.com/office/drawing/2014/main" val="1839354470"/>
                  </a:ext>
                </a:extLst>
              </a:tr>
              <a:tr h="300092">
                <a:tc>
                  <a:txBody>
                    <a:bodyPr/>
                    <a:lstStyle/>
                    <a:p>
                      <a:pPr algn="l" fontAlgn="ctr">
                        <a:spcBef>
                          <a:spcPts val="0"/>
                        </a:spcBef>
                        <a:spcAft>
                          <a:spcPts val="0"/>
                        </a:spcAft>
                      </a:pPr>
                      <a:r>
                        <a:rPr lang="en-GB" sz="1500" u="none" strike="noStrike" dirty="0">
                          <a:effectLst/>
                        </a:rPr>
                        <a:t>Alpha-2A adrenergic receptor</a:t>
                      </a:r>
                      <a:endParaRPr lang="en-GB" sz="1500" b="0" i="0" u="none" strike="noStrike" dirty="0">
                        <a:effectLst/>
                        <a:latin typeface="Arial" panose="020B0604020202020204" pitchFamily="34" charset="0"/>
                      </a:endParaRPr>
                    </a:p>
                  </a:txBody>
                  <a:tcPr marL="75023" marR="75023" marT="37512" marB="37512" anchor="ctr"/>
                </a:tc>
                <a:tc>
                  <a:txBody>
                    <a:bodyPr/>
                    <a:lstStyle/>
                    <a:p>
                      <a:pPr algn="l" fontAlgn="ctr">
                        <a:spcBef>
                          <a:spcPts val="0"/>
                        </a:spcBef>
                        <a:spcAft>
                          <a:spcPts val="0"/>
                        </a:spcAft>
                      </a:pPr>
                      <a:r>
                        <a:rPr lang="en-GB" sz="1500" u="none" strike="noStrike">
                          <a:effectLst/>
                        </a:rPr>
                        <a:t>agonist</a:t>
                      </a:r>
                      <a:endParaRPr lang="en-GB" sz="1500" b="0" i="0" u="none" strike="noStrike">
                        <a:effectLst/>
                        <a:latin typeface="Arial" panose="020B0604020202020204" pitchFamily="34" charset="0"/>
                      </a:endParaRPr>
                    </a:p>
                  </a:txBody>
                  <a:tcPr marL="75023" marR="75023" marT="37512" marB="37512" anchor="ctr"/>
                </a:tc>
                <a:tc>
                  <a:txBody>
                    <a:bodyPr/>
                    <a:lstStyle/>
                    <a:p>
                      <a:pPr algn="l" fontAlgn="ctr">
                        <a:spcBef>
                          <a:spcPts val="0"/>
                        </a:spcBef>
                        <a:spcAft>
                          <a:spcPts val="0"/>
                        </a:spcAft>
                      </a:pPr>
                      <a:r>
                        <a:rPr lang="en-GB" sz="1500" u="none" strike="noStrike">
                          <a:effectLst/>
                        </a:rPr>
                        <a:t>Humans</a:t>
                      </a:r>
                      <a:endParaRPr lang="en-GB" sz="1500" b="0" i="0" u="none" strike="noStrike">
                        <a:effectLst/>
                        <a:latin typeface="Arial" panose="020B0604020202020204" pitchFamily="34" charset="0"/>
                      </a:endParaRPr>
                    </a:p>
                  </a:txBody>
                  <a:tcPr marL="75023" marR="75023" marT="37512" marB="37512" anchor="ctr"/>
                </a:tc>
                <a:extLst>
                  <a:ext uri="{0D108BD9-81ED-4DB2-BD59-A6C34878D82A}">
                    <a16:rowId xmlns:a16="http://schemas.microsoft.com/office/drawing/2014/main" val="2283166748"/>
                  </a:ext>
                </a:extLst>
              </a:tr>
              <a:tr h="300092">
                <a:tc>
                  <a:txBody>
                    <a:bodyPr/>
                    <a:lstStyle/>
                    <a:p>
                      <a:pPr algn="l" fontAlgn="ctr">
                        <a:spcBef>
                          <a:spcPts val="0"/>
                        </a:spcBef>
                        <a:spcAft>
                          <a:spcPts val="0"/>
                        </a:spcAft>
                      </a:pPr>
                      <a:r>
                        <a:rPr lang="en-GB" sz="1500" u="none" strike="noStrike" dirty="0">
                          <a:effectLst/>
                        </a:rPr>
                        <a:t>Alpha-2B adrenergic receptor</a:t>
                      </a:r>
                      <a:endParaRPr lang="en-GB" sz="1500" b="0" i="0" u="none" strike="noStrike" dirty="0">
                        <a:effectLst/>
                        <a:latin typeface="Arial" panose="020B0604020202020204" pitchFamily="34" charset="0"/>
                      </a:endParaRPr>
                    </a:p>
                  </a:txBody>
                  <a:tcPr marL="75023" marR="75023" marT="37512" marB="37512" anchor="ctr"/>
                </a:tc>
                <a:tc>
                  <a:txBody>
                    <a:bodyPr/>
                    <a:lstStyle/>
                    <a:p>
                      <a:pPr algn="l" fontAlgn="ctr">
                        <a:spcBef>
                          <a:spcPts val="0"/>
                        </a:spcBef>
                        <a:spcAft>
                          <a:spcPts val="0"/>
                        </a:spcAft>
                      </a:pPr>
                      <a:r>
                        <a:rPr lang="en-GB" sz="1500" u="none" strike="noStrike">
                          <a:effectLst/>
                        </a:rPr>
                        <a:t>agonist</a:t>
                      </a:r>
                      <a:endParaRPr lang="en-GB" sz="1500" b="0" i="0" u="none" strike="noStrike">
                        <a:effectLst/>
                        <a:latin typeface="Arial" panose="020B0604020202020204" pitchFamily="34" charset="0"/>
                      </a:endParaRPr>
                    </a:p>
                  </a:txBody>
                  <a:tcPr marL="75023" marR="75023" marT="37512" marB="37512" anchor="ctr"/>
                </a:tc>
                <a:tc>
                  <a:txBody>
                    <a:bodyPr/>
                    <a:lstStyle/>
                    <a:p>
                      <a:pPr algn="l" fontAlgn="ctr">
                        <a:spcBef>
                          <a:spcPts val="0"/>
                        </a:spcBef>
                        <a:spcAft>
                          <a:spcPts val="0"/>
                        </a:spcAft>
                      </a:pPr>
                      <a:r>
                        <a:rPr lang="en-GB" sz="1500" u="none" strike="noStrike">
                          <a:effectLst/>
                        </a:rPr>
                        <a:t>Humans</a:t>
                      </a:r>
                      <a:endParaRPr lang="en-GB" sz="1500" b="0" i="0" u="none" strike="noStrike">
                        <a:effectLst/>
                        <a:latin typeface="Arial" panose="020B0604020202020204" pitchFamily="34" charset="0"/>
                      </a:endParaRPr>
                    </a:p>
                  </a:txBody>
                  <a:tcPr marL="75023" marR="75023" marT="37512" marB="37512" anchor="ctr"/>
                </a:tc>
                <a:extLst>
                  <a:ext uri="{0D108BD9-81ED-4DB2-BD59-A6C34878D82A}">
                    <a16:rowId xmlns:a16="http://schemas.microsoft.com/office/drawing/2014/main" val="3020567103"/>
                  </a:ext>
                </a:extLst>
              </a:tr>
              <a:tr h="300092">
                <a:tc>
                  <a:txBody>
                    <a:bodyPr/>
                    <a:lstStyle/>
                    <a:p>
                      <a:pPr algn="l" fontAlgn="ctr">
                        <a:spcBef>
                          <a:spcPts val="0"/>
                        </a:spcBef>
                        <a:spcAft>
                          <a:spcPts val="0"/>
                        </a:spcAft>
                      </a:pPr>
                      <a:r>
                        <a:rPr lang="en-GB" sz="1500" u="none" strike="noStrike" dirty="0">
                          <a:effectLst/>
                        </a:rPr>
                        <a:t>Alpha-2C adrenergic receptor</a:t>
                      </a:r>
                      <a:endParaRPr lang="en-GB" sz="1500" b="0" i="0" u="none" strike="noStrike" dirty="0">
                        <a:effectLst/>
                        <a:latin typeface="Arial" panose="020B0604020202020204" pitchFamily="34" charset="0"/>
                      </a:endParaRPr>
                    </a:p>
                  </a:txBody>
                  <a:tcPr marL="75023" marR="75023" marT="37512" marB="37512" anchor="ctr"/>
                </a:tc>
                <a:tc>
                  <a:txBody>
                    <a:bodyPr/>
                    <a:lstStyle/>
                    <a:p>
                      <a:pPr algn="l" fontAlgn="ctr">
                        <a:spcBef>
                          <a:spcPts val="0"/>
                        </a:spcBef>
                        <a:spcAft>
                          <a:spcPts val="0"/>
                        </a:spcAft>
                      </a:pPr>
                      <a:r>
                        <a:rPr lang="en-GB" sz="1500" u="none" strike="noStrike">
                          <a:effectLst/>
                        </a:rPr>
                        <a:t>agonist</a:t>
                      </a:r>
                      <a:endParaRPr lang="en-GB" sz="1500" b="0" i="0" u="none" strike="noStrike">
                        <a:effectLst/>
                        <a:latin typeface="Arial" panose="020B0604020202020204" pitchFamily="34" charset="0"/>
                      </a:endParaRPr>
                    </a:p>
                  </a:txBody>
                  <a:tcPr marL="75023" marR="75023" marT="37512" marB="37512" anchor="ctr"/>
                </a:tc>
                <a:tc>
                  <a:txBody>
                    <a:bodyPr/>
                    <a:lstStyle/>
                    <a:p>
                      <a:pPr algn="l" fontAlgn="ctr">
                        <a:spcBef>
                          <a:spcPts val="0"/>
                        </a:spcBef>
                        <a:spcAft>
                          <a:spcPts val="0"/>
                        </a:spcAft>
                      </a:pPr>
                      <a:r>
                        <a:rPr lang="en-GB" sz="1500" u="none" strike="noStrike">
                          <a:effectLst/>
                        </a:rPr>
                        <a:t>Humans</a:t>
                      </a:r>
                      <a:endParaRPr lang="en-GB" sz="1500" b="0" i="0" u="none" strike="noStrike">
                        <a:effectLst/>
                        <a:latin typeface="Arial" panose="020B0604020202020204" pitchFamily="34" charset="0"/>
                      </a:endParaRPr>
                    </a:p>
                  </a:txBody>
                  <a:tcPr marL="75023" marR="75023" marT="37512" marB="37512" anchor="ctr"/>
                </a:tc>
                <a:extLst>
                  <a:ext uri="{0D108BD9-81ED-4DB2-BD59-A6C34878D82A}">
                    <a16:rowId xmlns:a16="http://schemas.microsoft.com/office/drawing/2014/main" val="3008109341"/>
                  </a:ext>
                </a:extLst>
              </a:tr>
              <a:tr h="300092">
                <a:tc>
                  <a:txBody>
                    <a:bodyPr/>
                    <a:lstStyle/>
                    <a:p>
                      <a:pPr algn="l" fontAlgn="ctr">
                        <a:spcBef>
                          <a:spcPts val="0"/>
                        </a:spcBef>
                        <a:spcAft>
                          <a:spcPts val="0"/>
                        </a:spcAft>
                      </a:pPr>
                      <a:r>
                        <a:rPr lang="en-GB" sz="1500" u="none" strike="noStrike" dirty="0">
                          <a:effectLst/>
                        </a:rPr>
                        <a:t>Beta-1 adrenergic receptor</a:t>
                      </a:r>
                      <a:endParaRPr lang="en-GB" sz="1500" b="0" i="0" u="none" strike="noStrike" dirty="0">
                        <a:effectLst/>
                        <a:latin typeface="Arial" panose="020B0604020202020204" pitchFamily="34" charset="0"/>
                      </a:endParaRPr>
                    </a:p>
                  </a:txBody>
                  <a:tcPr marL="75023" marR="75023" marT="37512" marB="37512" anchor="ctr"/>
                </a:tc>
                <a:tc>
                  <a:txBody>
                    <a:bodyPr/>
                    <a:lstStyle/>
                    <a:p>
                      <a:pPr algn="l" fontAlgn="ctr">
                        <a:spcBef>
                          <a:spcPts val="0"/>
                        </a:spcBef>
                        <a:spcAft>
                          <a:spcPts val="0"/>
                        </a:spcAft>
                      </a:pPr>
                      <a:r>
                        <a:rPr lang="en-GB" sz="1500" u="none" strike="noStrike">
                          <a:effectLst/>
                        </a:rPr>
                        <a:t>agonist</a:t>
                      </a:r>
                      <a:endParaRPr lang="en-GB" sz="1500" b="0" i="0" u="none" strike="noStrike">
                        <a:effectLst/>
                        <a:latin typeface="Arial" panose="020B0604020202020204" pitchFamily="34" charset="0"/>
                      </a:endParaRPr>
                    </a:p>
                  </a:txBody>
                  <a:tcPr marL="75023" marR="75023" marT="37512" marB="37512" anchor="ctr"/>
                </a:tc>
                <a:tc>
                  <a:txBody>
                    <a:bodyPr/>
                    <a:lstStyle/>
                    <a:p>
                      <a:pPr algn="l" fontAlgn="ctr">
                        <a:spcBef>
                          <a:spcPts val="0"/>
                        </a:spcBef>
                        <a:spcAft>
                          <a:spcPts val="0"/>
                        </a:spcAft>
                      </a:pPr>
                      <a:r>
                        <a:rPr lang="en-GB" sz="1500" u="none" strike="noStrike">
                          <a:effectLst/>
                        </a:rPr>
                        <a:t>Humans</a:t>
                      </a:r>
                      <a:endParaRPr lang="en-GB" sz="1500" b="0" i="0" u="none" strike="noStrike">
                        <a:effectLst/>
                        <a:latin typeface="Arial" panose="020B0604020202020204" pitchFamily="34" charset="0"/>
                      </a:endParaRPr>
                    </a:p>
                  </a:txBody>
                  <a:tcPr marL="75023" marR="75023" marT="37512" marB="37512" anchor="ctr"/>
                </a:tc>
                <a:extLst>
                  <a:ext uri="{0D108BD9-81ED-4DB2-BD59-A6C34878D82A}">
                    <a16:rowId xmlns:a16="http://schemas.microsoft.com/office/drawing/2014/main" val="1473327030"/>
                  </a:ext>
                </a:extLst>
              </a:tr>
              <a:tr h="300092">
                <a:tc>
                  <a:txBody>
                    <a:bodyPr/>
                    <a:lstStyle/>
                    <a:p>
                      <a:pPr algn="l" fontAlgn="ctr">
                        <a:spcBef>
                          <a:spcPts val="0"/>
                        </a:spcBef>
                        <a:spcAft>
                          <a:spcPts val="0"/>
                        </a:spcAft>
                      </a:pPr>
                      <a:r>
                        <a:rPr lang="en-GB" sz="1500" u="none" strike="noStrike" dirty="0">
                          <a:effectLst/>
                        </a:rPr>
                        <a:t>Beta-2 adrenergic receptor</a:t>
                      </a:r>
                      <a:endParaRPr lang="en-GB" sz="1500" b="0" i="0" u="none" strike="noStrike" dirty="0">
                        <a:effectLst/>
                        <a:latin typeface="Arial" panose="020B0604020202020204" pitchFamily="34" charset="0"/>
                      </a:endParaRPr>
                    </a:p>
                  </a:txBody>
                  <a:tcPr marL="75023" marR="75023" marT="37512" marB="37512" anchor="ctr"/>
                </a:tc>
                <a:tc>
                  <a:txBody>
                    <a:bodyPr/>
                    <a:lstStyle/>
                    <a:p>
                      <a:pPr algn="l" fontAlgn="ctr">
                        <a:spcBef>
                          <a:spcPts val="0"/>
                        </a:spcBef>
                        <a:spcAft>
                          <a:spcPts val="0"/>
                        </a:spcAft>
                      </a:pPr>
                      <a:r>
                        <a:rPr lang="en-GB" sz="1500" u="none" strike="noStrike">
                          <a:effectLst/>
                        </a:rPr>
                        <a:t>agonist</a:t>
                      </a:r>
                      <a:endParaRPr lang="en-GB" sz="1500" b="0" i="0" u="none" strike="noStrike">
                        <a:effectLst/>
                        <a:latin typeface="Arial" panose="020B0604020202020204" pitchFamily="34" charset="0"/>
                      </a:endParaRPr>
                    </a:p>
                  </a:txBody>
                  <a:tcPr marL="75023" marR="75023" marT="37512" marB="37512" anchor="ctr"/>
                </a:tc>
                <a:tc>
                  <a:txBody>
                    <a:bodyPr/>
                    <a:lstStyle/>
                    <a:p>
                      <a:pPr algn="l" fontAlgn="ctr">
                        <a:spcBef>
                          <a:spcPts val="0"/>
                        </a:spcBef>
                        <a:spcAft>
                          <a:spcPts val="0"/>
                        </a:spcAft>
                      </a:pPr>
                      <a:r>
                        <a:rPr lang="en-GB" sz="1500" u="none" strike="noStrike">
                          <a:effectLst/>
                        </a:rPr>
                        <a:t>Humans</a:t>
                      </a:r>
                      <a:endParaRPr lang="en-GB" sz="1500" b="0" i="0" u="none" strike="noStrike">
                        <a:effectLst/>
                        <a:latin typeface="Arial" panose="020B0604020202020204" pitchFamily="34" charset="0"/>
                      </a:endParaRPr>
                    </a:p>
                  </a:txBody>
                  <a:tcPr marL="75023" marR="75023" marT="37512" marB="37512" anchor="ctr"/>
                </a:tc>
                <a:extLst>
                  <a:ext uri="{0D108BD9-81ED-4DB2-BD59-A6C34878D82A}">
                    <a16:rowId xmlns:a16="http://schemas.microsoft.com/office/drawing/2014/main" val="3372862151"/>
                  </a:ext>
                </a:extLst>
              </a:tr>
              <a:tr h="300092">
                <a:tc>
                  <a:txBody>
                    <a:bodyPr/>
                    <a:lstStyle/>
                    <a:p>
                      <a:pPr algn="l" fontAlgn="ctr">
                        <a:spcBef>
                          <a:spcPts val="0"/>
                        </a:spcBef>
                        <a:spcAft>
                          <a:spcPts val="0"/>
                        </a:spcAft>
                      </a:pPr>
                      <a:r>
                        <a:rPr lang="en-GB" sz="1500" u="none" strike="noStrike" dirty="0">
                          <a:effectLst/>
                        </a:rPr>
                        <a:t>Beta-3 adrenergic receptor</a:t>
                      </a:r>
                      <a:endParaRPr lang="en-GB" sz="1500" b="0" i="0" u="none" strike="noStrike" dirty="0">
                        <a:effectLst/>
                        <a:latin typeface="Arial" panose="020B0604020202020204" pitchFamily="34" charset="0"/>
                      </a:endParaRPr>
                    </a:p>
                  </a:txBody>
                  <a:tcPr marL="75023" marR="75023" marT="37512" marB="37512" anchor="ctr"/>
                </a:tc>
                <a:tc>
                  <a:txBody>
                    <a:bodyPr/>
                    <a:lstStyle/>
                    <a:p>
                      <a:pPr algn="l" fontAlgn="ctr">
                        <a:spcBef>
                          <a:spcPts val="0"/>
                        </a:spcBef>
                        <a:spcAft>
                          <a:spcPts val="0"/>
                        </a:spcAft>
                      </a:pPr>
                      <a:r>
                        <a:rPr lang="en-GB" sz="1500" u="none" strike="noStrike" dirty="0">
                          <a:effectLst/>
                        </a:rPr>
                        <a:t>agonist</a:t>
                      </a:r>
                      <a:endParaRPr lang="en-GB" sz="1500" b="0" i="0" u="none" strike="noStrike" dirty="0">
                        <a:effectLst/>
                        <a:latin typeface="Arial" panose="020B0604020202020204" pitchFamily="34" charset="0"/>
                      </a:endParaRPr>
                    </a:p>
                  </a:txBody>
                  <a:tcPr marL="75023" marR="75023" marT="37512" marB="37512" anchor="ctr"/>
                </a:tc>
                <a:tc>
                  <a:txBody>
                    <a:bodyPr/>
                    <a:lstStyle/>
                    <a:p>
                      <a:pPr algn="l" fontAlgn="ctr">
                        <a:spcBef>
                          <a:spcPts val="0"/>
                        </a:spcBef>
                        <a:spcAft>
                          <a:spcPts val="0"/>
                        </a:spcAft>
                      </a:pPr>
                      <a:r>
                        <a:rPr lang="en-GB" sz="1500" u="none" strike="noStrike">
                          <a:effectLst/>
                        </a:rPr>
                        <a:t>Humans</a:t>
                      </a:r>
                      <a:endParaRPr lang="en-GB" sz="1500" b="0" i="0" u="none" strike="noStrike">
                        <a:effectLst/>
                        <a:latin typeface="Arial" panose="020B0604020202020204" pitchFamily="34" charset="0"/>
                      </a:endParaRPr>
                    </a:p>
                  </a:txBody>
                  <a:tcPr marL="75023" marR="75023" marT="37512" marB="37512" anchor="ctr"/>
                </a:tc>
                <a:extLst>
                  <a:ext uri="{0D108BD9-81ED-4DB2-BD59-A6C34878D82A}">
                    <a16:rowId xmlns:a16="http://schemas.microsoft.com/office/drawing/2014/main" val="1119124917"/>
                  </a:ext>
                </a:extLst>
              </a:tr>
              <a:tr h="300092">
                <a:tc>
                  <a:txBody>
                    <a:bodyPr/>
                    <a:lstStyle/>
                    <a:p>
                      <a:pPr algn="l" fontAlgn="ctr">
                        <a:spcBef>
                          <a:spcPts val="0"/>
                        </a:spcBef>
                        <a:spcAft>
                          <a:spcPts val="0"/>
                        </a:spcAft>
                      </a:pPr>
                      <a:r>
                        <a:rPr lang="en-GB" sz="1500" u="none" strike="noStrike" dirty="0">
                          <a:effectLst/>
                        </a:rPr>
                        <a:t>Phenylalanine-4-hydroxylase</a:t>
                      </a:r>
                      <a:endParaRPr lang="en-GB" sz="1500" b="0" i="0" u="none" strike="noStrike" dirty="0">
                        <a:effectLst/>
                        <a:latin typeface="Arial" panose="020B0604020202020204" pitchFamily="34" charset="0"/>
                      </a:endParaRPr>
                    </a:p>
                  </a:txBody>
                  <a:tcPr marL="75023" marR="75023" marT="37512" marB="37512" anchor="ctr"/>
                </a:tc>
                <a:tc>
                  <a:txBody>
                    <a:bodyPr/>
                    <a:lstStyle/>
                    <a:p>
                      <a:pPr algn="l" fontAlgn="ctr">
                        <a:spcBef>
                          <a:spcPts val="0"/>
                        </a:spcBef>
                        <a:spcAft>
                          <a:spcPts val="0"/>
                        </a:spcAft>
                      </a:pPr>
                      <a:r>
                        <a:rPr lang="en-GB" sz="1500" u="none" strike="noStrike">
                          <a:effectLst/>
                        </a:rPr>
                        <a:t>inhibitor</a:t>
                      </a:r>
                      <a:endParaRPr lang="en-GB" sz="1500" b="0" i="0" u="none" strike="noStrike">
                        <a:effectLst/>
                        <a:latin typeface="Arial" panose="020B0604020202020204" pitchFamily="34" charset="0"/>
                      </a:endParaRPr>
                    </a:p>
                  </a:txBody>
                  <a:tcPr marL="75023" marR="75023" marT="37512" marB="37512" anchor="ctr"/>
                </a:tc>
                <a:tc>
                  <a:txBody>
                    <a:bodyPr/>
                    <a:lstStyle/>
                    <a:p>
                      <a:pPr algn="l" fontAlgn="ctr">
                        <a:spcBef>
                          <a:spcPts val="0"/>
                        </a:spcBef>
                        <a:spcAft>
                          <a:spcPts val="0"/>
                        </a:spcAft>
                      </a:pPr>
                      <a:r>
                        <a:rPr lang="en-GB" sz="1500" u="none" strike="noStrike">
                          <a:effectLst/>
                        </a:rPr>
                        <a:t>Humans</a:t>
                      </a:r>
                      <a:endParaRPr lang="en-GB" sz="1500" b="0" i="0" u="none" strike="noStrike">
                        <a:effectLst/>
                        <a:latin typeface="Arial" panose="020B0604020202020204" pitchFamily="34" charset="0"/>
                      </a:endParaRPr>
                    </a:p>
                  </a:txBody>
                  <a:tcPr marL="75023" marR="75023" marT="37512" marB="37512" anchor="ctr"/>
                </a:tc>
                <a:extLst>
                  <a:ext uri="{0D108BD9-81ED-4DB2-BD59-A6C34878D82A}">
                    <a16:rowId xmlns:a16="http://schemas.microsoft.com/office/drawing/2014/main" val="3943169638"/>
                  </a:ext>
                </a:extLst>
              </a:tr>
              <a:tr h="525161">
                <a:tc>
                  <a:txBody>
                    <a:bodyPr/>
                    <a:lstStyle/>
                    <a:p>
                      <a:pPr algn="l" fontAlgn="ctr">
                        <a:spcBef>
                          <a:spcPts val="0"/>
                        </a:spcBef>
                        <a:spcAft>
                          <a:spcPts val="0"/>
                        </a:spcAft>
                      </a:pPr>
                      <a:r>
                        <a:rPr lang="en-GB" sz="1500" u="none" strike="noStrike" dirty="0">
                          <a:effectLst/>
                        </a:rPr>
                        <a:t>Synaptic vesicular amine transporter</a:t>
                      </a:r>
                      <a:endParaRPr lang="en-GB" sz="1500" b="0" i="0" u="none" strike="noStrike" dirty="0">
                        <a:effectLst/>
                        <a:latin typeface="Arial" panose="020B0604020202020204" pitchFamily="34" charset="0"/>
                      </a:endParaRPr>
                    </a:p>
                  </a:txBody>
                  <a:tcPr marL="75023" marR="75023" marT="37512" marB="37512" anchor="ctr"/>
                </a:tc>
                <a:tc>
                  <a:txBody>
                    <a:bodyPr/>
                    <a:lstStyle/>
                    <a:p>
                      <a:pPr algn="l" fontAlgn="ctr">
                        <a:spcBef>
                          <a:spcPts val="0"/>
                        </a:spcBef>
                        <a:spcAft>
                          <a:spcPts val="0"/>
                        </a:spcAft>
                      </a:pPr>
                      <a:r>
                        <a:rPr lang="en-GB" sz="1500" u="none" strike="noStrike">
                          <a:effectLst/>
                        </a:rPr>
                        <a:t>binder</a:t>
                      </a:r>
                      <a:endParaRPr lang="en-GB" sz="1500" b="0" i="0" u="none" strike="noStrike">
                        <a:effectLst/>
                        <a:latin typeface="Arial" panose="020B0604020202020204" pitchFamily="34" charset="0"/>
                      </a:endParaRPr>
                    </a:p>
                  </a:txBody>
                  <a:tcPr marL="75023" marR="75023" marT="37512" marB="37512" anchor="ctr"/>
                </a:tc>
                <a:tc>
                  <a:txBody>
                    <a:bodyPr/>
                    <a:lstStyle/>
                    <a:p>
                      <a:pPr algn="l" fontAlgn="ctr">
                        <a:spcBef>
                          <a:spcPts val="0"/>
                        </a:spcBef>
                        <a:spcAft>
                          <a:spcPts val="0"/>
                        </a:spcAft>
                      </a:pPr>
                      <a:r>
                        <a:rPr lang="en-GB" sz="1500" u="none" strike="noStrike">
                          <a:effectLst/>
                        </a:rPr>
                        <a:t>Humans</a:t>
                      </a:r>
                      <a:endParaRPr lang="en-GB" sz="1500" b="0" i="0" u="none" strike="noStrike">
                        <a:effectLst/>
                        <a:latin typeface="Arial" panose="020B0604020202020204" pitchFamily="34" charset="0"/>
                      </a:endParaRPr>
                    </a:p>
                  </a:txBody>
                  <a:tcPr marL="75023" marR="75023" marT="37512" marB="37512" anchor="ctr"/>
                </a:tc>
                <a:extLst>
                  <a:ext uri="{0D108BD9-81ED-4DB2-BD59-A6C34878D82A}">
                    <a16:rowId xmlns:a16="http://schemas.microsoft.com/office/drawing/2014/main" val="2628806195"/>
                  </a:ext>
                </a:extLst>
              </a:tr>
              <a:tr h="525161">
                <a:tc>
                  <a:txBody>
                    <a:bodyPr/>
                    <a:lstStyle/>
                    <a:p>
                      <a:pPr algn="l" fontAlgn="ctr">
                        <a:spcBef>
                          <a:spcPts val="0"/>
                        </a:spcBef>
                        <a:spcAft>
                          <a:spcPts val="0"/>
                        </a:spcAft>
                      </a:pPr>
                      <a:r>
                        <a:rPr lang="en-GB" sz="1500" u="none" strike="noStrike" dirty="0">
                          <a:effectLst/>
                        </a:rPr>
                        <a:t>Chromaffin granule amine transporter</a:t>
                      </a:r>
                      <a:endParaRPr lang="en-GB" sz="1500" b="0" i="0" u="none" strike="noStrike" dirty="0">
                        <a:effectLst/>
                        <a:latin typeface="Arial" panose="020B0604020202020204" pitchFamily="34" charset="0"/>
                      </a:endParaRPr>
                    </a:p>
                  </a:txBody>
                  <a:tcPr marL="75023" marR="75023" marT="37512" marB="37512" anchor="ctr"/>
                </a:tc>
                <a:tc>
                  <a:txBody>
                    <a:bodyPr/>
                    <a:lstStyle/>
                    <a:p>
                      <a:pPr algn="l" fontAlgn="ctr">
                        <a:spcBef>
                          <a:spcPts val="0"/>
                        </a:spcBef>
                        <a:spcAft>
                          <a:spcPts val="0"/>
                        </a:spcAft>
                      </a:pPr>
                      <a:r>
                        <a:rPr lang="en-GB" sz="1500" u="none" strike="noStrike">
                          <a:effectLst/>
                        </a:rPr>
                        <a:t>binder</a:t>
                      </a:r>
                      <a:endParaRPr lang="en-GB" sz="1500" b="0" i="0" u="none" strike="noStrike">
                        <a:effectLst/>
                        <a:latin typeface="Arial" panose="020B0604020202020204" pitchFamily="34" charset="0"/>
                      </a:endParaRPr>
                    </a:p>
                  </a:txBody>
                  <a:tcPr marL="75023" marR="75023" marT="37512" marB="37512" anchor="ctr"/>
                </a:tc>
                <a:tc>
                  <a:txBody>
                    <a:bodyPr/>
                    <a:lstStyle/>
                    <a:p>
                      <a:pPr algn="l" fontAlgn="ctr">
                        <a:spcBef>
                          <a:spcPts val="0"/>
                        </a:spcBef>
                        <a:spcAft>
                          <a:spcPts val="0"/>
                        </a:spcAft>
                      </a:pPr>
                      <a:r>
                        <a:rPr lang="en-GB" sz="1500" u="none" strike="noStrike" dirty="0">
                          <a:effectLst/>
                        </a:rPr>
                        <a:t>Humans</a:t>
                      </a:r>
                      <a:endParaRPr lang="en-GB" sz="1500" b="0" i="0" u="none" strike="noStrike" dirty="0">
                        <a:effectLst/>
                        <a:latin typeface="Arial" panose="020B0604020202020204" pitchFamily="34" charset="0"/>
                      </a:endParaRPr>
                    </a:p>
                  </a:txBody>
                  <a:tcPr marL="75023" marR="75023" marT="37512" marB="37512" anchor="ctr"/>
                </a:tc>
                <a:extLst>
                  <a:ext uri="{0D108BD9-81ED-4DB2-BD59-A6C34878D82A}">
                    <a16:rowId xmlns:a16="http://schemas.microsoft.com/office/drawing/2014/main" val="3393069477"/>
                  </a:ext>
                </a:extLst>
              </a:tr>
            </a:tbl>
          </a:graphicData>
        </a:graphic>
      </p:graphicFrame>
    </p:spTree>
    <p:extLst>
      <p:ext uri="{BB962C8B-B14F-4D97-AF65-F5344CB8AC3E}">
        <p14:creationId xmlns:p14="http://schemas.microsoft.com/office/powerpoint/2010/main" val="2093254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C1170-A2AE-41A5-9498-90B0296A3780}"/>
              </a:ext>
            </a:extLst>
          </p:cNvPr>
          <p:cNvSpPr>
            <a:spLocks noGrp="1"/>
          </p:cNvSpPr>
          <p:nvPr>
            <p:ph type="title"/>
          </p:nvPr>
        </p:nvSpPr>
        <p:spPr/>
        <p:txBody>
          <a:bodyPr/>
          <a:lstStyle/>
          <a:p>
            <a:r>
              <a:rPr lang="en-GB" dirty="0"/>
              <a:t>PHARMACOKINETICS</a:t>
            </a:r>
          </a:p>
        </p:txBody>
      </p:sp>
      <p:sp>
        <p:nvSpPr>
          <p:cNvPr id="3" name="Content Placeholder 2">
            <a:extLst>
              <a:ext uri="{FF2B5EF4-FFF2-40B4-BE49-F238E27FC236}">
                <a16:creationId xmlns:a16="http://schemas.microsoft.com/office/drawing/2014/main" id="{FCE7EE32-A2B7-4154-A51A-F7E909DDF78A}"/>
              </a:ext>
            </a:extLst>
          </p:cNvPr>
          <p:cNvSpPr>
            <a:spLocks noGrp="1"/>
          </p:cNvSpPr>
          <p:nvPr>
            <p:ph idx="1"/>
          </p:nvPr>
        </p:nvSpPr>
        <p:spPr/>
        <p:txBody>
          <a:bodyPr>
            <a:normAutofit/>
          </a:bodyPr>
          <a:lstStyle/>
          <a:p>
            <a:pPr marL="0" indent="0">
              <a:buNone/>
            </a:pPr>
            <a:r>
              <a:rPr lang="en-GB" u="sng" dirty="0"/>
              <a:t>Absorption</a:t>
            </a:r>
            <a:r>
              <a:rPr lang="en-GB" dirty="0"/>
              <a:t> </a:t>
            </a:r>
          </a:p>
          <a:p>
            <a:r>
              <a:rPr lang="en-GB" dirty="0"/>
              <a:t>- Subcutaneous: Poor</a:t>
            </a:r>
          </a:p>
          <a:p>
            <a:pPr marL="0" indent="0">
              <a:buNone/>
            </a:pPr>
            <a:endParaRPr lang="en-GB" dirty="0"/>
          </a:p>
          <a:p>
            <a:r>
              <a:rPr lang="en-GB" dirty="0"/>
              <a:t>- Oral: Noradrenaline is rapidly inactivated in the gastro-intestinal tract following oral administration.</a:t>
            </a:r>
          </a:p>
          <a:p>
            <a:pPr marL="0" indent="0">
              <a:buNone/>
            </a:pPr>
            <a:endParaRPr lang="en-GB" dirty="0"/>
          </a:p>
          <a:p>
            <a:r>
              <a:rPr lang="en-GB" dirty="0"/>
              <a:t>- After intravenous administration Noradrenaline has a plasma half-life of about 1 to 2 minutes.</a:t>
            </a:r>
          </a:p>
          <a:p>
            <a:pPr marL="0" indent="0">
              <a:buNone/>
            </a:pPr>
            <a:endParaRPr lang="en-GB" dirty="0"/>
          </a:p>
        </p:txBody>
      </p:sp>
    </p:spTree>
    <p:extLst>
      <p:ext uri="{BB962C8B-B14F-4D97-AF65-F5344CB8AC3E}">
        <p14:creationId xmlns:p14="http://schemas.microsoft.com/office/powerpoint/2010/main" val="2183309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7AA4-A8DB-497B-81B2-2A885C0D5AB4}"/>
              </a:ext>
            </a:extLst>
          </p:cNvPr>
          <p:cNvSpPr>
            <a:spLocks noGrp="1"/>
          </p:cNvSpPr>
          <p:nvPr>
            <p:ph type="title"/>
          </p:nvPr>
        </p:nvSpPr>
        <p:spPr/>
        <p:txBody>
          <a:bodyPr/>
          <a:lstStyle/>
          <a:p>
            <a:r>
              <a:rPr lang="en-GB" dirty="0"/>
              <a:t>PHARMACOKINETICS</a:t>
            </a:r>
          </a:p>
        </p:txBody>
      </p:sp>
      <p:sp>
        <p:nvSpPr>
          <p:cNvPr id="3" name="Content Placeholder 2">
            <a:extLst>
              <a:ext uri="{FF2B5EF4-FFF2-40B4-BE49-F238E27FC236}">
                <a16:creationId xmlns:a16="http://schemas.microsoft.com/office/drawing/2014/main" id="{91136DEE-40E5-440C-9620-A95747FF2963}"/>
              </a:ext>
            </a:extLst>
          </p:cNvPr>
          <p:cNvSpPr>
            <a:spLocks noGrp="1"/>
          </p:cNvSpPr>
          <p:nvPr>
            <p:ph idx="1"/>
          </p:nvPr>
        </p:nvSpPr>
        <p:spPr/>
        <p:txBody>
          <a:bodyPr/>
          <a:lstStyle/>
          <a:p>
            <a:r>
              <a:rPr lang="en-GB" u="sng" dirty="0"/>
              <a:t>Distribution</a:t>
            </a:r>
            <a:r>
              <a:rPr lang="en-GB" dirty="0"/>
              <a:t> </a:t>
            </a:r>
          </a:p>
          <a:p>
            <a:pPr>
              <a:buFontTx/>
              <a:buChar char="-"/>
            </a:pPr>
            <a:r>
              <a:rPr lang="en-GB" dirty="0"/>
              <a:t>Noradrenaline is rapidly cleared from plasma by a combination of cellular reuptake and metabolism.</a:t>
            </a:r>
          </a:p>
          <a:p>
            <a:pPr>
              <a:buFontTx/>
              <a:buChar char="-"/>
            </a:pPr>
            <a:r>
              <a:rPr lang="en-GB" dirty="0"/>
              <a:t>Sympathetic nervous tissue</a:t>
            </a:r>
          </a:p>
          <a:p>
            <a:pPr marL="0" indent="0">
              <a:buNone/>
            </a:pPr>
            <a:endParaRPr lang="en-GB" dirty="0"/>
          </a:p>
          <a:p>
            <a:pPr>
              <a:buFontTx/>
              <a:buChar char="-"/>
            </a:pPr>
            <a:r>
              <a:rPr lang="en-GB" dirty="0"/>
              <a:t>Crosses the placenta barrier </a:t>
            </a:r>
          </a:p>
          <a:p>
            <a:pPr>
              <a:buFontTx/>
              <a:buChar char="-"/>
            </a:pPr>
            <a:endParaRPr lang="en-GB" dirty="0"/>
          </a:p>
          <a:p>
            <a:pPr>
              <a:buFontTx/>
              <a:buChar char="-"/>
            </a:pPr>
            <a:r>
              <a:rPr lang="en-GB" dirty="0"/>
              <a:t>It does not readily cross the blood-brain barrier.</a:t>
            </a:r>
          </a:p>
          <a:p>
            <a:endParaRPr lang="en-GB" dirty="0"/>
          </a:p>
        </p:txBody>
      </p:sp>
    </p:spTree>
    <p:extLst>
      <p:ext uri="{BB962C8B-B14F-4D97-AF65-F5344CB8AC3E}">
        <p14:creationId xmlns:p14="http://schemas.microsoft.com/office/powerpoint/2010/main" val="58691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7AA4-A8DB-497B-81B2-2A885C0D5AB4}"/>
              </a:ext>
            </a:extLst>
          </p:cNvPr>
          <p:cNvSpPr>
            <a:spLocks noGrp="1"/>
          </p:cNvSpPr>
          <p:nvPr>
            <p:ph type="title"/>
          </p:nvPr>
        </p:nvSpPr>
        <p:spPr/>
        <p:txBody>
          <a:bodyPr/>
          <a:lstStyle/>
          <a:p>
            <a:r>
              <a:rPr lang="en-GB" dirty="0"/>
              <a:t>PHARMACOKINETICS</a:t>
            </a:r>
          </a:p>
        </p:txBody>
      </p:sp>
      <p:sp>
        <p:nvSpPr>
          <p:cNvPr id="3" name="Content Placeholder 2">
            <a:extLst>
              <a:ext uri="{FF2B5EF4-FFF2-40B4-BE49-F238E27FC236}">
                <a16:creationId xmlns:a16="http://schemas.microsoft.com/office/drawing/2014/main" id="{91136DEE-40E5-440C-9620-A95747FF2963}"/>
              </a:ext>
            </a:extLst>
          </p:cNvPr>
          <p:cNvSpPr>
            <a:spLocks noGrp="1"/>
          </p:cNvSpPr>
          <p:nvPr>
            <p:ph idx="1"/>
          </p:nvPr>
        </p:nvSpPr>
        <p:spPr>
          <a:xfrm>
            <a:off x="342900" y="1447800"/>
            <a:ext cx="11645900" cy="4729163"/>
          </a:xfrm>
        </p:spPr>
        <p:txBody>
          <a:bodyPr>
            <a:normAutofit fontScale="85000" lnSpcReduction="20000"/>
          </a:bodyPr>
          <a:lstStyle/>
          <a:p>
            <a:pPr marL="0" indent="0">
              <a:buNone/>
            </a:pPr>
            <a:r>
              <a:rPr lang="en-GB" u="sng" dirty="0"/>
              <a:t>Biotransformation</a:t>
            </a:r>
            <a:r>
              <a:rPr lang="en-GB" dirty="0"/>
              <a:t> </a:t>
            </a:r>
          </a:p>
          <a:p>
            <a:pPr>
              <a:buFontTx/>
              <a:buChar char="-"/>
            </a:pPr>
            <a:r>
              <a:rPr lang="en-GB" dirty="0"/>
              <a:t>Methylation by catechol-o-methyltransferase </a:t>
            </a:r>
          </a:p>
          <a:p>
            <a:pPr marL="0" indent="0">
              <a:buNone/>
            </a:pPr>
            <a:endParaRPr lang="en-GB" dirty="0"/>
          </a:p>
          <a:p>
            <a:pPr>
              <a:buFontTx/>
              <a:buChar char="-"/>
            </a:pPr>
            <a:r>
              <a:rPr lang="en-GB" dirty="0"/>
              <a:t>Deamination by monoamine oxidase (MAO) </a:t>
            </a:r>
          </a:p>
          <a:p>
            <a:pPr marL="0" indent="0">
              <a:buNone/>
            </a:pPr>
            <a:endParaRPr lang="en-GB" dirty="0"/>
          </a:p>
          <a:p>
            <a:pPr>
              <a:buFontTx/>
              <a:buChar char="-"/>
            </a:pPr>
            <a:r>
              <a:rPr lang="en-GB" dirty="0"/>
              <a:t>Ultimate metabolites from both is 4- hydroxy-3-methoxymandelic acid</a:t>
            </a:r>
          </a:p>
          <a:p>
            <a:pPr marL="0" indent="0">
              <a:buNone/>
            </a:pPr>
            <a:endParaRPr lang="en-GB" dirty="0"/>
          </a:p>
          <a:p>
            <a:pPr>
              <a:buFontTx/>
              <a:buChar char="-"/>
            </a:pPr>
            <a:r>
              <a:rPr lang="en-GB" dirty="0"/>
              <a:t>Intermediate metabolites include normetanephrine and 3,4- </a:t>
            </a:r>
            <a:r>
              <a:rPr lang="en-GB" dirty="0" err="1"/>
              <a:t>dihydroxymandelic</a:t>
            </a:r>
            <a:r>
              <a:rPr lang="en-GB" dirty="0"/>
              <a:t> acid.</a:t>
            </a:r>
          </a:p>
          <a:p>
            <a:pPr marL="0" indent="0">
              <a:buNone/>
            </a:pPr>
            <a:endParaRPr lang="en-GB" dirty="0"/>
          </a:p>
          <a:p>
            <a:pPr marL="0" indent="0">
              <a:buNone/>
            </a:pPr>
            <a:r>
              <a:rPr lang="en-GB" u="sng" dirty="0"/>
              <a:t>Elimination</a:t>
            </a:r>
            <a:r>
              <a:rPr lang="en-GB" dirty="0"/>
              <a:t> </a:t>
            </a:r>
          </a:p>
          <a:p>
            <a:r>
              <a:rPr lang="en-GB" dirty="0"/>
              <a:t>Noradrenaline is mainly eliminated as glucuronide or sulphate conjugates of the metabolites in the urine. </a:t>
            </a:r>
          </a:p>
          <a:p>
            <a:pPr marL="0" indent="0">
              <a:buNone/>
            </a:pPr>
            <a:endParaRPr lang="en-GB" dirty="0"/>
          </a:p>
          <a:p>
            <a:endParaRPr lang="en-GB" dirty="0"/>
          </a:p>
        </p:txBody>
      </p:sp>
    </p:spTree>
    <p:extLst>
      <p:ext uri="{BB962C8B-B14F-4D97-AF65-F5344CB8AC3E}">
        <p14:creationId xmlns:p14="http://schemas.microsoft.com/office/powerpoint/2010/main" val="2561568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1465-8882-4294-8647-118DD11FD6F1}"/>
              </a:ext>
            </a:extLst>
          </p:cNvPr>
          <p:cNvSpPr>
            <a:spLocks noGrp="1"/>
          </p:cNvSpPr>
          <p:nvPr>
            <p:ph type="title"/>
          </p:nvPr>
        </p:nvSpPr>
        <p:spPr>
          <a:xfrm>
            <a:off x="838200" y="377651"/>
            <a:ext cx="10515600" cy="1325563"/>
          </a:xfrm>
        </p:spPr>
        <p:txBody>
          <a:bodyPr/>
          <a:lstStyle/>
          <a:p>
            <a:r>
              <a:rPr lang="en-GB" dirty="0"/>
              <a:t>ADRENALINE : BACKGROUND (CONTD)</a:t>
            </a:r>
          </a:p>
        </p:txBody>
      </p:sp>
      <p:sp>
        <p:nvSpPr>
          <p:cNvPr id="3" name="Content Placeholder 2">
            <a:extLst>
              <a:ext uri="{FF2B5EF4-FFF2-40B4-BE49-F238E27FC236}">
                <a16:creationId xmlns:a16="http://schemas.microsoft.com/office/drawing/2014/main" id="{AB90C2A4-274F-4C50-880A-504A4DB1013D}"/>
              </a:ext>
            </a:extLst>
          </p:cNvPr>
          <p:cNvSpPr>
            <a:spLocks noGrp="1"/>
          </p:cNvSpPr>
          <p:nvPr>
            <p:ph idx="1"/>
          </p:nvPr>
        </p:nvSpPr>
        <p:spPr>
          <a:xfrm>
            <a:off x="516835" y="1825625"/>
            <a:ext cx="11224591" cy="4351338"/>
          </a:xfrm>
        </p:spPr>
        <p:txBody>
          <a:bodyPr>
            <a:normAutofit fontScale="92500" lnSpcReduction="20000"/>
          </a:bodyPr>
          <a:lstStyle/>
          <a:p>
            <a:r>
              <a:rPr lang="en-GB" dirty="0">
                <a:latin typeface="Times New Roman" panose="02020603050405020304" pitchFamily="18" charset="0"/>
                <a:cs typeface="Times New Roman" panose="02020603050405020304" pitchFamily="18" charset="0"/>
              </a:rPr>
              <a:t>Adrenaline is produced by the chromaffin cells in the medulla of the adrenal glands </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Adrenaline is released in response to a stressor or perceived threat. This stressor can be emotional, physical or environmental</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steps to the adrenaline response and release are as follows:</a:t>
            </a:r>
          </a:p>
          <a:p>
            <a:pPr>
              <a:buFont typeface="+mj-lt"/>
              <a:buAutoNum type="arabicPeriod"/>
            </a:pPr>
            <a:r>
              <a:rPr lang="en-GB" dirty="0">
                <a:latin typeface="Times New Roman" panose="02020603050405020304" pitchFamily="18" charset="0"/>
                <a:cs typeface="Times New Roman" panose="02020603050405020304" pitchFamily="18" charset="0"/>
              </a:rPr>
              <a:t>A stressor is perceived</a:t>
            </a:r>
          </a:p>
          <a:p>
            <a:pPr>
              <a:buFont typeface="+mj-lt"/>
              <a:buAutoNum type="arabicPeriod"/>
            </a:pPr>
            <a:r>
              <a:rPr lang="en-GB" dirty="0">
                <a:latin typeface="Times New Roman" panose="02020603050405020304" pitchFamily="18" charset="0"/>
                <a:cs typeface="Times New Roman" panose="02020603050405020304" pitchFamily="18" charset="0"/>
              </a:rPr>
              <a:t>This stimulates signals to the brain</a:t>
            </a:r>
          </a:p>
          <a:p>
            <a:pPr>
              <a:buFont typeface="+mj-lt"/>
              <a:buAutoNum type="arabicPeriod"/>
            </a:pPr>
            <a:r>
              <a:rPr lang="en-GB" dirty="0">
                <a:latin typeface="Times New Roman" panose="02020603050405020304" pitchFamily="18" charset="0"/>
                <a:cs typeface="Times New Roman" panose="02020603050405020304" pitchFamily="18" charset="0"/>
              </a:rPr>
              <a:t>The brain sends signals to the chromaffin cells of the adrenal glands</a:t>
            </a:r>
          </a:p>
          <a:p>
            <a:pPr>
              <a:buFont typeface="+mj-lt"/>
              <a:buAutoNum type="arabicPeriod"/>
            </a:pPr>
            <a:r>
              <a:rPr lang="en-GB" dirty="0">
                <a:latin typeface="Times New Roman" panose="02020603050405020304" pitchFamily="18" charset="0"/>
                <a:cs typeface="Times New Roman" panose="02020603050405020304" pitchFamily="18" charset="0"/>
              </a:rPr>
              <a:t>Adrenaline is released</a:t>
            </a:r>
          </a:p>
          <a:p>
            <a:endParaRPr lang="en-GB" dirty="0"/>
          </a:p>
        </p:txBody>
      </p:sp>
    </p:spTree>
    <p:extLst>
      <p:ext uri="{BB962C8B-B14F-4D97-AF65-F5344CB8AC3E}">
        <p14:creationId xmlns:p14="http://schemas.microsoft.com/office/powerpoint/2010/main" val="21517424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149B-FD1D-4E3B-9EC9-5DE441561FA7}"/>
              </a:ext>
            </a:extLst>
          </p:cNvPr>
          <p:cNvSpPr>
            <a:spLocks noGrp="1"/>
          </p:cNvSpPr>
          <p:nvPr>
            <p:ph type="title"/>
          </p:nvPr>
        </p:nvSpPr>
        <p:spPr/>
        <p:txBody>
          <a:bodyPr/>
          <a:lstStyle/>
          <a:p>
            <a:r>
              <a:rPr lang="en-GB" dirty="0"/>
              <a:t>PHARMACODYNAMICS</a:t>
            </a:r>
          </a:p>
        </p:txBody>
      </p:sp>
      <p:sp>
        <p:nvSpPr>
          <p:cNvPr id="3" name="Content Placeholder 2">
            <a:extLst>
              <a:ext uri="{FF2B5EF4-FFF2-40B4-BE49-F238E27FC236}">
                <a16:creationId xmlns:a16="http://schemas.microsoft.com/office/drawing/2014/main" id="{90481EAC-ADFC-4D64-832A-A7BB05799431}"/>
              </a:ext>
            </a:extLst>
          </p:cNvPr>
          <p:cNvSpPr>
            <a:spLocks noGrp="1"/>
          </p:cNvSpPr>
          <p:nvPr>
            <p:ph idx="1"/>
          </p:nvPr>
        </p:nvSpPr>
        <p:spPr>
          <a:xfrm>
            <a:off x="508000" y="1825625"/>
            <a:ext cx="11239500" cy="4351338"/>
          </a:xfrm>
        </p:spPr>
        <p:txBody>
          <a:bodyPr>
            <a:normAutofit/>
          </a:bodyPr>
          <a:lstStyle/>
          <a:p>
            <a:r>
              <a:rPr lang="en-GB" sz="3200" dirty="0">
                <a:latin typeface="Times New Roman" panose="02020603050405020304" pitchFamily="18" charset="0"/>
                <a:cs typeface="Times New Roman" panose="02020603050405020304" pitchFamily="18" charset="0"/>
              </a:rPr>
              <a:t>Noradrenaline acts on both alpha-1 and alpha-2 adrenergic receptors to cause vasoconstriction. </a:t>
            </a:r>
          </a:p>
          <a:p>
            <a:pPr marL="0" indent="0">
              <a:buNone/>
            </a:pPr>
            <a:endParaRPr lang="en-GB" sz="3200" dirty="0">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Its effect in-vitro is often limited to the increasing of blood pressure through antagonising alpha-1 and alpha-2 receptors and causing a resultant increase in systemic vascular resistance</a:t>
            </a:r>
          </a:p>
        </p:txBody>
      </p:sp>
    </p:spTree>
    <p:extLst>
      <p:ext uri="{BB962C8B-B14F-4D97-AF65-F5344CB8AC3E}">
        <p14:creationId xmlns:p14="http://schemas.microsoft.com/office/powerpoint/2010/main" val="24812562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B50C-42F1-492F-92B4-B4984295E9F2}"/>
              </a:ext>
            </a:extLst>
          </p:cNvPr>
          <p:cNvSpPr>
            <a:spLocks noGrp="1"/>
          </p:cNvSpPr>
          <p:nvPr>
            <p:ph type="title"/>
          </p:nvPr>
        </p:nvSpPr>
        <p:spPr/>
        <p:txBody>
          <a:bodyPr/>
          <a:lstStyle/>
          <a:p>
            <a:r>
              <a:rPr lang="en-GB" dirty="0"/>
              <a:t>INDICATIONS OF NORADRENALINE</a:t>
            </a:r>
          </a:p>
        </p:txBody>
      </p:sp>
      <p:sp>
        <p:nvSpPr>
          <p:cNvPr id="3" name="Content Placeholder 2">
            <a:extLst>
              <a:ext uri="{FF2B5EF4-FFF2-40B4-BE49-F238E27FC236}">
                <a16:creationId xmlns:a16="http://schemas.microsoft.com/office/drawing/2014/main" id="{32924D4A-2022-4A8A-9F61-1D535CF0685F}"/>
              </a:ext>
            </a:extLst>
          </p:cNvPr>
          <p:cNvSpPr>
            <a:spLocks noGrp="1"/>
          </p:cNvSpPr>
          <p:nvPr>
            <p:ph idx="1"/>
          </p:nvPr>
        </p:nvSpPr>
        <p:spPr>
          <a:xfrm>
            <a:off x="212035" y="1444487"/>
            <a:ext cx="11820939" cy="4732476"/>
          </a:xfrm>
        </p:spPr>
        <p:txBody>
          <a:bodyPr>
            <a:normAutofit lnSpcReduction="10000"/>
          </a:bodyPr>
          <a:lstStyle/>
          <a:p>
            <a:r>
              <a:rPr lang="en-GB" dirty="0">
                <a:latin typeface="Times New Roman" panose="02020603050405020304" pitchFamily="18" charset="0"/>
                <a:cs typeface="Times New Roman" panose="02020603050405020304" pitchFamily="18" charset="0"/>
              </a:rPr>
              <a:t>Mainly used to treat patients in vasodilatory shock states such as septic shock and neurogenic shock and has shown a survival benefit over dopamine.</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Also used as a vasopressor medication for patients with critical hypotension</a:t>
            </a:r>
          </a:p>
          <a:p>
            <a:endParaRPr lang="en-GB" dirty="0">
              <a:latin typeface="Times New Roman" panose="02020603050405020304" pitchFamily="18" charset="0"/>
              <a:cs typeface="Times New Roman" panose="02020603050405020304" pitchFamily="18" charset="0"/>
            </a:endParaRPr>
          </a:p>
          <a:p>
            <a:r>
              <a:rPr lang="en-GB" dirty="0"/>
              <a:t>Noradrenaline may  also be used for attention-deficit hyperactivity disorder,(ADHD) and depression.</a:t>
            </a:r>
          </a:p>
          <a:p>
            <a:endParaRPr lang="en-GB" dirty="0"/>
          </a:p>
          <a:p>
            <a:r>
              <a:rPr lang="en-GB" dirty="0"/>
              <a:t> Noradrenaline, as with other catecholamines, itself cannot cross the blood-brain barrier, so drugs such as amphetamines are necessary to increase brain levels.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75593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A821E-9362-4CAD-B305-67AFC851535D}"/>
              </a:ext>
            </a:extLst>
          </p:cNvPr>
          <p:cNvSpPr>
            <a:spLocks noGrp="1"/>
          </p:cNvSpPr>
          <p:nvPr>
            <p:ph type="title"/>
          </p:nvPr>
        </p:nvSpPr>
        <p:spPr/>
        <p:txBody>
          <a:bodyPr/>
          <a:lstStyle/>
          <a:p>
            <a:r>
              <a:rPr lang="en-GB" dirty="0"/>
              <a:t>ADVERSE EFFECTS</a:t>
            </a:r>
          </a:p>
        </p:txBody>
      </p:sp>
      <p:sp>
        <p:nvSpPr>
          <p:cNvPr id="3" name="Content Placeholder 2">
            <a:extLst>
              <a:ext uri="{FF2B5EF4-FFF2-40B4-BE49-F238E27FC236}">
                <a16:creationId xmlns:a16="http://schemas.microsoft.com/office/drawing/2014/main" id="{8C19832E-DC81-42AB-A36B-6CBB1E64428B}"/>
              </a:ext>
            </a:extLst>
          </p:cNvPr>
          <p:cNvSpPr>
            <a:spLocks noGrp="1"/>
          </p:cNvSpPr>
          <p:nvPr>
            <p:ph idx="1"/>
          </p:nvPr>
        </p:nvSpPr>
        <p:spPr/>
        <p:txBody>
          <a:bodyPr>
            <a:normAutofit lnSpcReduction="10000"/>
          </a:bodyPr>
          <a:lstStyle/>
          <a:p>
            <a:r>
              <a:rPr lang="en-GB" dirty="0">
                <a:latin typeface="Times New Roman" panose="02020603050405020304" pitchFamily="18" charset="0"/>
                <a:cs typeface="Times New Roman" panose="02020603050405020304" pitchFamily="18" charset="0"/>
              </a:rPr>
              <a:t>Bradycardia</a:t>
            </a:r>
            <a:endParaRPr lang="en-GB" sz="2800"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Tremor</a:t>
            </a:r>
          </a:p>
          <a:p>
            <a:r>
              <a:rPr lang="en-GB" dirty="0">
                <a:latin typeface="Times New Roman" panose="02020603050405020304" pitchFamily="18" charset="0"/>
                <a:cs typeface="Times New Roman" panose="02020603050405020304" pitchFamily="18" charset="0"/>
              </a:rPr>
              <a:t>Psychosis</a:t>
            </a:r>
            <a:endParaRPr lang="en-GB" sz="2800"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Anxiety</a:t>
            </a:r>
            <a:endParaRPr lang="en-GB" sz="2800"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Hypertension</a:t>
            </a:r>
          </a:p>
          <a:p>
            <a:r>
              <a:rPr lang="en-GB" sz="2800" dirty="0">
                <a:latin typeface="Times New Roman" panose="02020603050405020304" pitchFamily="18" charset="0"/>
                <a:cs typeface="Times New Roman" panose="02020603050405020304" pitchFamily="18" charset="0"/>
              </a:rPr>
              <a:t>Arrhythmias</a:t>
            </a:r>
          </a:p>
          <a:p>
            <a:r>
              <a:rPr lang="en-GB" dirty="0">
                <a:latin typeface="Times New Roman" panose="02020603050405020304" pitchFamily="18" charset="0"/>
                <a:cs typeface="Times New Roman" panose="02020603050405020304" pitchFamily="18" charset="0"/>
              </a:rPr>
              <a:t>Weakness </a:t>
            </a:r>
            <a:endParaRPr lang="en-GB" sz="2800"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Anorexia</a:t>
            </a:r>
            <a:endParaRPr lang="en-GB" sz="2800" dirty="0">
              <a:latin typeface="Times New Roman" panose="02020603050405020304" pitchFamily="18" charset="0"/>
              <a:cs typeface="Times New Roman" panose="02020603050405020304" pitchFamily="18" charset="0"/>
            </a:endParaRPr>
          </a:p>
          <a:p>
            <a:r>
              <a:rPr lang="en-GB" dirty="0"/>
              <a:t>Nausea and Vomiting</a:t>
            </a:r>
          </a:p>
        </p:txBody>
      </p:sp>
    </p:spTree>
    <p:extLst>
      <p:ext uri="{BB962C8B-B14F-4D97-AF65-F5344CB8AC3E}">
        <p14:creationId xmlns:p14="http://schemas.microsoft.com/office/powerpoint/2010/main" val="3964493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00D7F9D-24D4-4E23-A249-FA8A307A5B3B}"/>
              </a:ext>
            </a:extLst>
          </p:cNvPr>
          <p:cNvPicPr>
            <a:picLocks noGrp="1" noChangeAspect="1"/>
          </p:cNvPicPr>
          <p:nvPr>
            <p:ph idx="1"/>
          </p:nvPr>
        </p:nvPicPr>
        <p:blipFill>
          <a:blip r:embed="rId2"/>
          <a:stretch>
            <a:fillRect/>
          </a:stretch>
        </p:blipFill>
        <p:spPr>
          <a:xfrm>
            <a:off x="419100" y="1308100"/>
            <a:ext cx="11264900" cy="5184775"/>
          </a:xfrm>
        </p:spPr>
      </p:pic>
      <p:sp>
        <p:nvSpPr>
          <p:cNvPr id="2" name="Title 1">
            <a:extLst>
              <a:ext uri="{FF2B5EF4-FFF2-40B4-BE49-F238E27FC236}">
                <a16:creationId xmlns:a16="http://schemas.microsoft.com/office/drawing/2014/main" id="{15C111D1-C302-4782-870B-EC84E9A0A11D}"/>
              </a:ext>
            </a:extLst>
          </p:cNvPr>
          <p:cNvSpPr>
            <a:spLocks noGrp="1"/>
          </p:cNvSpPr>
          <p:nvPr>
            <p:ph type="title"/>
          </p:nvPr>
        </p:nvSpPr>
        <p:spPr/>
        <p:txBody>
          <a:bodyPr/>
          <a:lstStyle/>
          <a:p>
            <a:r>
              <a:rPr lang="en-GB" dirty="0"/>
              <a:t>INTERACTIONS</a:t>
            </a:r>
          </a:p>
        </p:txBody>
      </p:sp>
    </p:spTree>
    <p:extLst>
      <p:ext uri="{BB962C8B-B14F-4D97-AF65-F5344CB8AC3E}">
        <p14:creationId xmlns:p14="http://schemas.microsoft.com/office/powerpoint/2010/main" val="32842404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5ACA73E-BA9D-4CC8-82A0-0A0EBB081BC4}"/>
              </a:ext>
            </a:extLst>
          </p:cNvPr>
          <p:cNvPicPr>
            <a:picLocks noGrp="1" noChangeAspect="1"/>
          </p:cNvPicPr>
          <p:nvPr>
            <p:ph idx="1"/>
          </p:nvPr>
        </p:nvPicPr>
        <p:blipFill>
          <a:blip r:embed="rId2"/>
          <a:stretch>
            <a:fillRect/>
          </a:stretch>
        </p:blipFill>
        <p:spPr>
          <a:xfrm>
            <a:off x="127000" y="1282700"/>
            <a:ext cx="11976100" cy="5816600"/>
          </a:xfrm>
        </p:spPr>
      </p:pic>
      <p:sp>
        <p:nvSpPr>
          <p:cNvPr id="2" name="Title 1">
            <a:extLst>
              <a:ext uri="{FF2B5EF4-FFF2-40B4-BE49-F238E27FC236}">
                <a16:creationId xmlns:a16="http://schemas.microsoft.com/office/drawing/2014/main" id="{C61E506F-A28E-4B2E-8F8D-73692DADEEFB}"/>
              </a:ext>
            </a:extLst>
          </p:cNvPr>
          <p:cNvSpPr>
            <a:spLocks noGrp="1"/>
          </p:cNvSpPr>
          <p:nvPr>
            <p:ph type="title"/>
          </p:nvPr>
        </p:nvSpPr>
        <p:spPr/>
        <p:txBody>
          <a:bodyPr/>
          <a:lstStyle/>
          <a:p>
            <a:r>
              <a:rPr lang="en-GB" dirty="0"/>
              <a:t>CONTRA-INDICATIONS</a:t>
            </a:r>
          </a:p>
        </p:txBody>
      </p:sp>
    </p:spTree>
    <p:extLst>
      <p:ext uri="{BB962C8B-B14F-4D97-AF65-F5344CB8AC3E}">
        <p14:creationId xmlns:p14="http://schemas.microsoft.com/office/powerpoint/2010/main" val="38591399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FE3FE-BDCF-44BA-9150-A0028AD06E6C}"/>
              </a:ext>
            </a:extLst>
          </p:cNvPr>
          <p:cNvSpPr>
            <a:spLocks noGrp="1"/>
          </p:cNvSpPr>
          <p:nvPr>
            <p:ph type="title"/>
          </p:nvPr>
        </p:nvSpPr>
        <p:spPr/>
        <p:txBody>
          <a:bodyPr/>
          <a:lstStyle/>
          <a:p>
            <a:r>
              <a:rPr lang="en-GB" b="1" dirty="0"/>
              <a:t>ASSIGNMENT</a:t>
            </a:r>
          </a:p>
        </p:txBody>
      </p:sp>
      <p:sp>
        <p:nvSpPr>
          <p:cNvPr id="3" name="Content Placeholder 2">
            <a:extLst>
              <a:ext uri="{FF2B5EF4-FFF2-40B4-BE49-F238E27FC236}">
                <a16:creationId xmlns:a16="http://schemas.microsoft.com/office/drawing/2014/main" id="{83D3E134-168E-4496-99FE-8ED9839C740A}"/>
              </a:ext>
            </a:extLst>
          </p:cNvPr>
          <p:cNvSpPr>
            <a:spLocks noGrp="1"/>
          </p:cNvSpPr>
          <p:nvPr>
            <p:ph idx="1"/>
          </p:nvPr>
        </p:nvSpPr>
        <p:spPr/>
        <p:txBody>
          <a:bodyPr/>
          <a:lstStyle/>
          <a:p>
            <a:r>
              <a:rPr lang="en-GB" sz="6600" dirty="0">
                <a:latin typeface="Times New Roman" panose="02020603050405020304" pitchFamily="18" charset="0"/>
                <a:cs typeface="Times New Roman" panose="02020603050405020304" pitchFamily="18" charset="0"/>
              </a:rPr>
              <a:t>Discuss in full the Pharmacological properties of isoprenaline</a:t>
            </a:r>
            <a:r>
              <a:rPr lang="en-GB" dirty="0"/>
              <a:t>.</a:t>
            </a:r>
          </a:p>
        </p:txBody>
      </p:sp>
    </p:spTree>
    <p:extLst>
      <p:ext uri="{BB962C8B-B14F-4D97-AF65-F5344CB8AC3E}">
        <p14:creationId xmlns:p14="http://schemas.microsoft.com/office/powerpoint/2010/main" val="3280714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1465-8882-4294-8647-118DD11FD6F1}"/>
              </a:ext>
            </a:extLst>
          </p:cNvPr>
          <p:cNvSpPr>
            <a:spLocks noGrp="1"/>
          </p:cNvSpPr>
          <p:nvPr>
            <p:ph type="title"/>
          </p:nvPr>
        </p:nvSpPr>
        <p:spPr/>
        <p:txBody>
          <a:bodyPr/>
          <a:lstStyle/>
          <a:p>
            <a:r>
              <a:rPr lang="en-GB" dirty="0"/>
              <a:t>ADRENALINE : BACKGROUND (CONTD)</a:t>
            </a:r>
          </a:p>
        </p:txBody>
      </p:sp>
      <p:sp>
        <p:nvSpPr>
          <p:cNvPr id="3" name="Content Placeholder 2">
            <a:extLst>
              <a:ext uri="{FF2B5EF4-FFF2-40B4-BE49-F238E27FC236}">
                <a16:creationId xmlns:a16="http://schemas.microsoft.com/office/drawing/2014/main" id="{AB90C2A4-274F-4C50-880A-504A4DB1013D}"/>
              </a:ext>
            </a:extLst>
          </p:cNvPr>
          <p:cNvSpPr>
            <a:spLocks noGrp="1"/>
          </p:cNvSpPr>
          <p:nvPr>
            <p:ph idx="1"/>
          </p:nvPr>
        </p:nvSpPr>
        <p:spPr>
          <a:xfrm>
            <a:off x="516835" y="1825625"/>
            <a:ext cx="11224591" cy="4351338"/>
          </a:xfrm>
        </p:spPr>
        <p:txBody>
          <a:bodyPr>
            <a:normAutofit fontScale="92500" lnSpcReduction="10000"/>
          </a:bodyPr>
          <a:lstStyle/>
          <a:p>
            <a:r>
              <a:rPr lang="en-GB" dirty="0">
                <a:latin typeface="Times New Roman" panose="02020603050405020304" pitchFamily="18" charset="0"/>
                <a:cs typeface="Times New Roman" panose="02020603050405020304" pitchFamily="18" charset="0"/>
              </a:rPr>
              <a:t>The release of adrenaline activates specific physiological reactions, which are intended to prepare the body to respond to the perceived stressor or threat.</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The responses include:</a:t>
            </a:r>
          </a:p>
          <a:p>
            <a:pPr marL="0" indent="0">
              <a:buNone/>
            </a:pPr>
            <a:endParaRPr lang="en-GB"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Stimulation of the liver to break down glycogen into glucose (to provide quick energy to the body)</a:t>
            </a:r>
          </a:p>
          <a:p>
            <a:pPr marL="0" indent="0">
              <a:buNone/>
            </a:pPr>
            <a:endParaRPr lang="en-GB"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Relaxation of the smooth muscles in the lungs and respiratory tract to enhance inspiration and lung capacity</a:t>
            </a:r>
          </a:p>
          <a:p>
            <a:endParaRPr lang="en-GB" dirty="0"/>
          </a:p>
        </p:txBody>
      </p:sp>
    </p:spTree>
    <p:extLst>
      <p:ext uri="{BB962C8B-B14F-4D97-AF65-F5344CB8AC3E}">
        <p14:creationId xmlns:p14="http://schemas.microsoft.com/office/powerpoint/2010/main" val="3457545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1465-8882-4294-8647-118DD11FD6F1}"/>
              </a:ext>
            </a:extLst>
          </p:cNvPr>
          <p:cNvSpPr>
            <a:spLocks noGrp="1"/>
          </p:cNvSpPr>
          <p:nvPr>
            <p:ph type="title"/>
          </p:nvPr>
        </p:nvSpPr>
        <p:spPr/>
        <p:txBody>
          <a:bodyPr/>
          <a:lstStyle/>
          <a:p>
            <a:r>
              <a:rPr lang="en-GB" dirty="0"/>
              <a:t>ADRENALINE : BACKGROUND (CONTD)</a:t>
            </a:r>
          </a:p>
        </p:txBody>
      </p:sp>
      <p:sp>
        <p:nvSpPr>
          <p:cNvPr id="3" name="Content Placeholder 2">
            <a:extLst>
              <a:ext uri="{FF2B5EF4-FFF2-40B4-BE49-F238E27FC236}">
                <a16:creationId xmlns:a16="http://schemas.microsoft.com/office/drawing/2014/main" id="{AB90C2A4-274F-4C50-880A-504A4DB1013D}"/>
              </a:ext>
            </a:extLst>
          </p:cNvPr>
          <p:cNvSpPr>
            <a:spLocks noGrp="1"/>
          </p:cNvSpPr>
          <p:nvPr>
            <p:ph idx="1"/>
          </p:nvPr>
        </p:nvSpPr>
        <p:spPr>
          <a:xfrm>
            <a:off x="516835" y="1825625"/>
            <a:ext cx="11224591" cy="4351338"/>
          </a:xfrm>
        </p:spPr>
        <p:txBody>
          <a:bodyPr>
            <a:normAutofit/>
          </a:bodyPr>
          <a:lstStyle/>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Stimulation of the beta-adrenergic receptors in the myocardium to increase cardiac contractility and heart rate</a:t>
            </a:r>
          </a:p>
          <a:p>
            <a:pPr marL="0" indent="0">
              <a:buNone/>
            </a:pPr>
            <a:endParaRPr lang="en-GB"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Contraction of the arteries in the skin to divert blood flow</a:t>
            </a:r>
          </a:p>
          <a:p>
            <a:pPr marL="0" indent="0">
              <a:buNone/>
            </a:pPr>
            <a:endParaRPr lang="en-GB"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Contraction of the smooth muscles in the skin, causing the hairs to raise on the skin surface (goosebumps)</a:t>
            </a:r>
          </a:p>
          <a:p>
            <a:endParaRPr lang="en-GB" dirty="0"/>
          </a:p>
        </p:txBody>
      </p:sp>
    </p:spTree>
    <p:extLst>
      <p:ext uri="{BB962C8B-B14F-4D97-AF65-F5344CB8AC3E}">
        <p14:creationId xmlns:p14="http://schemas.microsoft.com/office/powerpoint/2010/main" val="1335355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88027F3-3C6E-462D-8E91-129B4AA3DB3F}"/>
              </a:ext>
            </a:extLst>
          </p:cNvPr>
          <p:cNvPicPr>
            <a:picLocks noGrp="1" noChangeAspect="1"/>
          </p:cNvPicPr>
          <p:nvPr>
            <p:ph idx="1"/>
          </p:nvPr>
        </p:nvPicPr>
        <p:blipFill>
          <a:blip r:embed="rId2"/>
          <a:stretch>
            <a:fillRect/>
          </a:stretch>
        </p:blipFill>
        <p:spPr>
          <a:xfrm>
            <a:off x="0" y="1311966"/>
            <a:ext cx="12192000" cy="5340626"/>
          </a:xfrm>
        </p:spPr>
      </p:pic>
      <p:sp>
        <p:nvSpPr>
          <p:cNvPr id="2" name="Title 1">
            <a:extLst>
              <a:ext uri="{FF2B5EF4-FFF2-40B4-BE49-F238E27FC236}">
                <a16:creationId xmlns:a16="http://schemas.microsoft.com/office/drawing/2014/main" id="{DE706C6D-1ACE-4E42-858E-1A847BCA4BDF}"/>
              </a:ext>
            </a:extLst>
          </p:cNvPr>
          <p:cNvSpPr>
            <a:spLocks noGrp="1"/>
          </p:cNvSpPr>
          <p:nvPr>
            <p:ph type="title"/>
          </p:nvPr>
        </p:nvSpPr>
        <p:spPr/>
        <p:txBody>
          <a:bodyPr/>
          <a:lstStyle/>
          <a:p>
            <a:r>
              <a:rPr lang="en-GB" dirty="0"/>
              <a:t>            </a:t>
            </a:r>
            <a:r>
              <a:rPr lang="en-GB" sz="3200" b="1" dirty="0">
                <a:latin typeface="Times New Roman" panose="02020603050405020304" pitchFamily="18" charset="0"/>
                <a:cs typeface="Times New Roman" panose="02020603050405020304" pitchFamily="18" charset="0"/>
              </a:rPr>
              <a:t>BIOSYNTHESIS OF ADRENALINE</a:t>
            </a:r>
          </a:p>
        </p:txBody>
      </p:sp>
    </p:spTree>
    <p:extLst>
      <p:ext uri="{BB962C8B-B14F-4D97-AF65-F5344CB8AC3E}">
        <p14:creationId xmlns:p14="http://schemas.microsoft.com/office/powerpoint/2010/main" val="2150225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06C6D-1ACE-4E42-858E-1A847BCA4BDF}"/>
              </a:ext>
            </a:extLst>
          </p:cNvPr>
          <p:cNvSpPr>
            <a:spLocks noGrp="1"/>
          </p:cNvSpPr>
          <p:nvPr>
            <p:ph type="title"/>
          </p:nvPr>
        </p:nvSpPr>
        <p:spPr/>
        <p:txBody>
          <a:bodyPr/>
          <a:lstStyle/>
          <a:p>
            <a:r>
              <a:rPr lang="en-GB" dirty="0"/>
              <a:t>MECHANISM OF ACTION</a:t>
            </a:r>
          </a:p>
        </p:txBody>
      </p:sp>
      <p:sp>
        <p:nvSpPr>
          <p:cNvPr id="3" name="Content Placeholder 2">
            <a:extLst>
              <a:ext uri="{FF2B5EF4-FFF2-40B4-BE49-F238E27FC236}">
                <a16:creationId xmlns:a16="http://schemas.microsoft.com/office/drawing/2014/main" id="{E2B43262-B4BB-492E-85B6-1D662312E419}"/>
              </a:ext>
            </a:extLst>
          </p:cNvPr>
          <p:cNvSpPr>
            <a:spLocks noGrp="1"/>
          </p:cNvSpPr>
          <p:nvPr>
            <p:ph idx="1"/>
          </p:nvPr>
        </p:nvSpPr>
        <p:spPr/>
        <p:txBody>
          <a:bodyPr>
            <a:normAutofit/>
          </a:bodyPr>
          <a:lstStyle/>
          <a:p>
            <a:r>
              <a:rPr lang="en-GB" dirty="0">
                <a:latin typeface="Times New Roman" panose="02020603050405020304" pitchFamily="18" charset="0"/>
                <a:cs typeface="Times New Roman" panose="02020603050405020304" pitchFamily="18" charset="0"/>
              </a:rPr>
              <a:t>Adrenaline acts on alpha and beta-adrenergic receptors.</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Adrenaline is the strongest alpha receptor activator.</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Through its action on alpha-adrenergic receptors, Adrenaline minimizes the vasodilation and increased the vascular permeability that occurs during anaphylaxis, which can cause the loss of intravascular fluid volume as well as hypotension</a:t>
            </a:r>
            <a:r>
              <a:rPr lang="en-GB" dirty="0"/>
              <a:t>. </a:t>
            </a:r>
          </a:p>
        </p:txBody>
      </p:sp>
    </p:spTree>
    <p:extLst>
      <p:ext uri="{BB962C8B-B14F-4D97-AF65-F5344CB8AC3E}">
        <p14:creationId xmlns:p14="http://schemas.microsoft.com/office/powerpoint/2010/main" val="2656947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06C6D-1ACE-4E42-858E-1A847BCA4BDF}"/>
              </a:ext>
            </a:extLst>
          </p:cNvPr>
          <p:cNvSpPr>
            <a:spLocks noGrp="1"/>
          </p:cNvSpPr>
          <p:nvPr>
            <p:ph type="title"/>
          </p:nvPr>
        </p:nvSpPr>
        <p:spPr/>
        <p:txBody>
          <a:bodyPr/>
          <a:lstStyle/>
          <a:p>
            <a:r>
              <a:rPr lang="en-GB" dirty="0"/>
              <a:t>MECHANISM OF ACTION (CONTD)</a:t>
            </a:r>
          </a:p>
        </p:txBody>
      </p:sp>
      <p:sp>
        <p:nvSpPr>
          <p:cNvPr id="3" name="Content Placeholder 2">
            <a:extLst>
              <a:ext uri="{FF2B5EF4-FFF2-40B4-BE49-F238E27FC236}">
                <a16:creationId xmlns:a16="http://schemas.microsoft.com/office/drawing/2014/main" id="{E2B43262-B4BB-492E-85B6-1D662312E419}"/>
              </a:ext>
            </a:extLst>
          </p:cNvPr>
          <p:cNvSpPr>
            <a:spLocks noGrp="1"/>
          </p:cNvSpPr>
          <p:nvPr>
            <p:ph idx="1"/>
          </p:nvPr>
        </p:nvSpPr>
        <p:spPr/>
        <p:txBody>
          <a:bodyPr>
            <a:normAutofit fontScale="92500"/>
          </a:bodyPr>
          <a:lstStyle/>
          <a:p>
            <a:r>
              <a:rPr lang="en-GB" dirty="0">
                <a:latin typeface="Times New Roman" panose="02020603050405020304" pitchFamily="18" charset="0"/>
                <a:cs typeface="Times New Roman" panose="02020603050405020304" pitchFamily="18" charset="0"/>
              </a:rPr>
              <a:t>Adrenaline relaxes the smooth muscle of the bronchi and iris and is a histamine antagonist, rendering it useful in treating the manifestations of allergic reactions and associated conditions</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Adrenaline also produces an increase in blood sugar and increases glycogenolysis in the liver.</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Through its action on beta-adrenergic receptors, adrenaline leads to bronchial smooth muscle relaxation that helps to relieve bronchospasm, wheezing, and dyspnoea that may occur during anaphylaxis</a:t>
            </a:r>
          </a:p>
        </p:txBody>
      </p:sp>
    </p:spTree>
    <p:extLst>
      <p:ext uri="{BB962C8B-B14F-4D97-AF65-F5344CB8AC3E}">
        <p14:creationId xmlns:p14="http://schemas.microsoft.com/office/powerpoint/2010/main" val="84728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TotalTime>
  <Words>2045</Words>
  <Application>Microsoft Office PowerPoint</Application>
  <PresentationFormat>Widescreen</PresentationFormat>
  <Paragraphs>331</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Times New Roman</vt:lpstr>
      <vt:lpstr>Wingdings</vt:lpstr>
      <vt:lpstr>Office Theme</vt:lpstr>
      <vt:lpstr>PHARMACOLOGY OF ADRENALINE, NORADRENALINE AND ISOPRENALINE  PHA 302: AUTONOMIC NERVOUS SYSTEM  </vt:lpstr>
      <vt:lpstr>.</vt:lpstr>
      <vt:lpstr>                           ADRENALINE: BACKGROUND</vt:lpstr>
      <vt:lpstr>ADRENALINE : BACKGROUND (CONTD)</vt:lpstr>
      <vt:lpstr>ADRENALINE : BACKGROUND (CONTD)</vt:lpstr>
      <vt:lpstr>ADRENALINE : BACKGROUND (CONTD)</vt:lpstr>
      <vt:lpstr>            BIOSYNTHESIS OF ADRENALINE</vt:lpstr>
      <vt:lpstr>MECHANISM OF ACTION</vt:lpstr>
      <vt:lpstr>MECHANISM OF ACTION (CONTD)</vt:lpstr>
      <vt:lpstr>ADRENALINE: TARGETS </vt:lpstr>
      <vt:lpstr>PHARMACOKINETICS OF ADRENALINE</vt:lpstr>
      <vt:lpstr>PHARMACOKINETICS OF ADRENALINE</vt:lpstr>
      <vt:lpstr>PHARMACOKINETICS OF ADRENALINE</vt:lpstr>
      <vt:lpstr>PHARMACOKINETICS OF ADRENALINE</vt:lpstr>
      <vt:lpstr>HALF LIFE OF ADRENALLINE</vt:lpstr>
      <vt:lpstr>PHARMACODYNAMICS OF ADRERNALINE</vt:lpstr>
      <vt:lpstr>INDICATIONS OF ADRENALINE</vt:lpstr>
      <vt:lpstr>INDICATIONS OF ADRENALINE</vt:lpstr>
      <vt:lpstr>INDICATIONS OF ADRENALINE</vt:lpstr>
      <vt:lpstr>INDICATIONS OF ADRENALINE</vt:lpstr>
      <vt:lpstr>ORGAN SYSTEM EFFECTS</vt:lpstr>
      <vt:lpstr>ORGAN SYSTEM EFFECTS</vt:lpstr>
      <vt:lpstr>SIDE EFFECTS</vt:lpstr>
      <vt:lpstr>CONTRAINDICATIONS</vt:lpstr>
      <vt:lpstr>TOXICITY</vt:lpstr>
      <vt:lpstr>TOXICITY</vt:lpstr>
      <vt:lpstr>TOXICITY</vt:lpstr>
      <vt:lpstr>TOXICITY</vt:lpstr>
      <vt:lpstr>.</vt:lpstr>
      <vt:lpstr>NORADRENALINE :BACKGROUND</vt:lpstr>
      <vt:lpstr>NORADRENALINE :BACKGROUND</vt:lpstr>
      <vt:lpstr>NORADRENALINE :BACKGROUND</vt:lpstr>
      <vt:lpstr>NORADRENALINE :BACKGROUND</vt:lpstr>
      <vt:lpstr>BIOSYNTHESIS OF NORADRENALINE</vt:lpstr>
      <vt:lpstr>MECHANISM OF ACTION</vt:lpstr>
      <vt:lpstr>NORADRENALINE: TARGETS</vt:lpstr>
      <vt:lpstr>PHARMACOKINETICS</vt:lpstr>
      <vt:lpstr>PHARMACOKINETICS</vt:lpstr>
      <vt:lpstr>PHARMACOKINETICS</vt:lpstr>
      <vt:lpstr>PHARMACODYNAMICS</vt:lpstr>
      <vt:lpstr>INDICATIONS OF NORADRENALINE</vt:lpstr>
      <vt:lpstr>ADVERSE EFFECTS</vt:lpstr>
      <vt:lpstr>INTERACTIONS</vt:lpstr>
      <vt:lpstr>CONTRA-INDICATIONS</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PHARMACOLOGY OF ADRENALINE, NORADRENALINE AND ISOPRENALINE  PHA 302: AUTONOMIC NERVOUS SYSTEM </dc:title>
  <dc:creator>FAROUK OLADOJA</dc:creator>
  <cp:lastModifiedBy>FAROUK OLADOJA</cp:lastModifiedBy>
  <cp:revision>44</cp:revision>
  <dcterms:created xsi:type="dcterms:W3CDTF">2021-01-31T16:13:57Z</dcterms:created>
  <dcterms:modified xsi:type="dcterms:W3CDTF">2021-10-15T12:39:35Z</dcterms:modified>
</cp:coreProperties>
</file>