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82" r:id="rId4"/>
    <p:sldId id="265" r:id="rId5"/>
    <p:sldId id="258" r:id="rId6"/>
    <p:sldId id="259"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5" r:id="rId30"/>
    <p:sldId id="286" r:id="rId31"/>
    <p:sldId id="287" r:id="rId32"/>
    <p:sldId id="288" r:id="rId33"/>
    <p:sldId id="289" r:id="rId34"/>
    <p:sldId id="290" r:id="rId35"/>
    <p:sldId id="291"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577C2-D0AF-4540-B2D5-0235672F82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0288B72-30C1-4A57-8A8A-E1D6CC738E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53CA795-DCE0-49E4-BF2E-047B3B1488A5}"/>
              </a:ext>
            </a:extLst>
          </p:cNvPr>
          <p:cNvSpPr>
            <a:spLocks noGrp="1"/>
          </p:cNvSpPr>
          <p:nvPr>
            <p:ph type="dt" sz="half" idx="10"/>
          </p:nvPr>
        </p:nvSpPr>
        <p:spPr/>
        <p:txBody>
          <a:bodyPr/>
          <a:lstStyle/>
          <a:p>
            <a:fld id="{608FF9EA-C5DC-4EF0-B88F-4A9DA88ADF47}" type="datetimeFigureOut">
              <a:rPr lang="en-GB" smtClean="0"/>
              <a:t>15/10/2021</a:t>
            </a:fld>
            <a:endParaRPr lang="en-GB" dirty="0"/>
          </a:p>
        </p:txBody>
      </p:sp>
      <p:sp>
        <p:nvSpPr>
          <p:cNvPr id="5" name="Footer Placeholder 4">
            <a:extLst>
              <a:ext uri="{FF2B5EF4-FFF2-40B4-BE49-F238E27FC236}">
                <a16:creationId xmlns:a16="http://schemas.microsoft.com/office/drawing/2014/main" id="{3A8E3EB6-65CA-4614-B23E-A66283BEBCE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0A1EF62-2055-4625-9537-6F77A392D94A}"/>
              </a:ext>
            </a:extLst>
          </p:cNvPr>
          <p:cNvSpPr>
            <a:spLocks noGrp="1"/>
          </p:cNvSpPr>
          <p:nvPr>
            <p:ph type="sldNum" sz="quarter" idx="12"/>
          </p:nvPr>
        </p:nvSpPr>
        <p:spPr/>
        <p:txBody>
          <a:bodyPr/>
          <a:lstStyle/>
          <a:p>
            <a:fld id="{4A3E070B-E184-4958-9CDD-B3214C2F2BAB}" type="slidenum">
              <a:rPr lang="en-GB" smtClean="0"/>
              <a:t>‹#›</a:t>
            </a:fld>
            <a:endParaRPr lang="en-GB" dirty="0"/>
          </a:p>
        </p:txBody>
      </p:sp>
    </p:spTree>
    <p:extLst>
      <p:ext uri="{BB962C8B-B14F-4D97-AF65-F5344CB8AC3E}">
        <p14:creationId xmlns:p14="http://schemas.microsoft.com/office/powerpoint/2010/main" val="232309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A8C26-4E43-4C64-82C3-47C537CDA34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A2F0831-585F-4E2B-B962-932CEE81BD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9CF835-A38C-4AF2-A471-14E45D67FD42}"/>
              </a:ext>
            </a:extLst>
          </p:cNvPr>
          <p:cNvSpPr>
            <a:spLocks noGrp="1"/>
          </p:cNvSpPr>
          <p:nvPr>
            <p:ph type="dt" sz="half" idx="10"/>
          </p:nvPr>
        </p:nvSpPr>
        <p:spPr/>
        <p:txBody>
          <a:bodyPr/>
          <a:lstStyle/>
          <a:p>
            <a:fld id="{608FF9EA-C5DC-4EF0-B88F-4A9DA88ADF47}" type="datetimeFigureOut">
              <a:rPr lang="en-GB" smtClean="0"/>
              <a:t>15/10/2021</a:t>
            </a:fld>
            <a:endParaRPr lang="en-GB" dirty="0"/>
          </a:p>
        </p:txBody>
      </p:sp>
      <p:sp>
        <p:nvSpPr>
          <p:cNvPr id="5" name="Footer Placeholder 4">
            <a:extLst>
              <a:ext uri="{FF2B5EF4-FFF2-40B4-BE49-F238E27FC236}">
                <a16:creationId xmlns:a16="http://schemas.microsoft.com/office/drawing/2014/main" id="{79A64718-F188-4843-8FB3-E797C1023DF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BFAD012-A5A2-4179-ABC2-1C08A6CFF760}"/>
              </a:ext>
            </a:extLst>
          </p:cNvPr>
          <p:cNvSpPr>
            <a:spLocks noGrp="1"/>
          </p:cNvSpPr>
          <p:nvPr>
            <p:ph type="sldNum" sz="quarter" idx="12"/>
          </p:nvPr>
        </p:nvSpPr>
        <p:spPr/>
        <p:txBody>
          <a:bodyPr/>
          <a:lstStyle/>
          <a:p>
            <a:fld id="{4A3E070B-E184-4958-9CDD-B3214C2F2BAB}" type="slidenum">
              <a:rPr lang="en-GB" smtClean="0"/>
              <a:t>‹#›</a:t>
            </a:fld>
            <a:endParaRPr lang="en-GB" dirty="0"/>
          </a:p>
        </p:txBody>
      </p:sp>
    </p:spTree>
    <p:extLst>
      <p:ext uri="{BB962C8B-B14F-4D97-AF65-F5344CB8AC3E}">
        <p14:creationId xmlns:p14="http://schemas.microsoft.com/office/powerpoint/2010/main" val="2244045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E1F217-E101-425D-8B5C-60AB9E9EF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6D80BF2-B219-4738-AF6C-744E2324B3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BBDE47-4073-4BAF-87D6-399EBFE19CC2}"/>
              </a:ext>
            </a:extLst>
          </p:cNvPr>
          <p:cNvSpPr>
            <a:spLocks noGrp="1"/>
          </p:cNvSpPr>
          <p:nvPr>
            <p:ph type="dt" sz="half" idx="10"/>
          </p:nvPr>
        </p:nvSpPr>
        <p:spPr/>
        <p:txBody>
          <a:bodyPr/>
          <a:lstStyle/>
          <a:p>
            <a:fld id="{608FF9EA-C5DC-4EF0-B88F-4A9DA88ADF47}" type="datetimeFigureOut">
              <a:rPr lang="en-GB" smtClean="0"/>
              <a:t>15/10/2021</a:t>
            </a:fld>
            <a:endParaRPr lang="en-GB" dirty="0"/>
          </a:p>
        </p:txBody>
      </p:sp>
      <p:sp>
        <p:nvSpPr>
          <p:cNvPr id="5" name="Footer Placeholder 4">
            <a:extLst>
              <a:ext uri="{FF2B5EF4-FFF2-40B4-BE49-F238E27FC236}">
                <a16:creationId xmlns:a16="http://schemas.microsoft.com/office/drawing/2014/main" id="{6572D894-DD0D-4525-A320-5D2C96D9C5B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C31D50A5-B922-49AF-A077-C8069F11F947}"/>
              </a:ext>
            </a:extLst>
          </p:cNvPr>
          <p:cNvSpPr>
            <a:spLocks noGrp="1"/>
          </p:cNvSpPr>
          <p:nvPr>
            <p:ph type="sldNum" sz="quarter" idx="12"/>
          </p:nvPr>
        </p:nvSpPr>
        <p:spPr/>
        <p:txBody>
          <a:bodyPr/>
          <a:lstStyle/>
          <a:p>
            <a:fld id="{4A3E070B-E184-4958-9CDD-B3214C2F2BAB}" type="slidenum">
              <a:rPr lang="en-GB" smtClean="0"/>
              <a:t>‹#›</a:t>
            </a:fld>
            <a:endParaRPr lang="en-GB" dirty="0"/>
          </a:p>
        </p:txBody>
      </p:sp>
    </p:spTree>
    <p:extLst>
      <p:ext uri="{BB962C8B-B14F-4D97-AF65-F5344CB8AC3E}">
        <p14:creationId xmlns:p14="http://schemas.microsoft.com/office/powerpoint/2010/main" val="1322824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3B7F-D1CB-411A-8E66-E7B96B613CA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DAAA719-B66E-419B-9DE4-8F1D8AC4F5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9DE7FFD-1484-4A26-A472-FA3C7387221A}"/>
              </a:ext>
            </a:extLst>
          </p:cNvPr>
          <p:cNvSpPr>
            <a:spLocks noGrp="1"/>
          </p:cNvSpPr>
          <p:nvPr>
            <p:ph type="dt" sz="half" idx="10"/>
          </p:nvPr>
        </p:nvSpPr>
        <p:spPr/>
        <p:txBody>
          <a:bodyPr/>
          <a:lstStyle/>
          <a:p>
            <a:fld id="{608FF9EA-C5DC-4EF0-B88F-4A9DA88ADF47}" type="datetimeFigureOut">
              <a:rPr lang="en-GB" smtClean="0"/>
              <a:t>15/10/2021</a:t>
            </a:fld>
            <a:endParaRPr lang="en-GB" dirty="0"/>
          </a:p>
        </p:txBody>
      </p:sp>
      <p:sp>
        <p:nvSpPr>
          <p:cNvPr id="5" name="Footer Placeholder 4">
            <a:extLst>
              <a:ext uri="{FF2B5EF4-FFF2-40B4-BE49-F238E27FC236}">
                <a16:creationId xmlns:a16="http://schemas.microsoft.com/office/drawing/2014/main" id="{A74E90D0-141D-4E0B-A62C-5AF9A077A9C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A77D3D2-4676-4562-9F42-CD2760BFA946}"/>
              </a:ext>
            </a:extLst>
          </p:cNvPr>
          <p:cNvSpPr>
            <a:spLocks noGrp="1"/>
          </p:cNvSpPr>
          <p:nvPr>
            <p:ph type="sldNum" sz="quarter" idx="12"/>
          </p:nvPr>
        </p:nvSpPr>
        <p:spPr/>
        <p:txBody>
          <a:bodyPr/>
          <a:lstStyle/>
          <a:p>
            <a:fld id="{4A3E070B-E184-4958-9CDD-B3214C2F2BAB}" type="slidenum">
              <a:rPr lang="en-GB" smtClean="0"/>
              <a:t>‹#›</a:t>
            </a:fld>
            <a:endParaRPr lang="en-GB" dirty="0"/>
          </a:p>
        </p:txBody>
      </p:sp>
    </p:spTree>
    <p:extLst>
      <p:ext uri="{BB962C8B-B14F-4D97-AF65-F5344CB8AC3E}">
        <p14:creationId xmlns:p14="http://schemas.microsoft.com/office/powerpoint/2010/main" val="3220279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069DD-5FCD-4E74-A7F0-5D3E74B3FF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DF15916-5CA6-4608-BDB5-A4D204226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CEF796-39C6-465C-98AC-CBEF4B77BA12}"/>
              </a:ext>
            </a:extLst>
          </p:cNvPr>
          <p:cNvSpPr>
            <a:spLocks noGrp="1"/>
          </p:cNvSpPr>
          <p:nvPr>
            <p:ph type="dt" sz="half" idx="10"/>
          </p:nvPr>
        </p:nvSpPr>
        <p:spPr/>
        <p:txBody>
          <a:bodyPr/>
          <a:lstStyle/>
          <a:p>
            <a:fld id="{608FF9EA-C5DC-4EF0-B88F-4A9DA88ADF47}" type="datetimeFigureOut">
              <a:rPr lang="en-GB" smtClean="0"/>
              <a:t>15/10/2021</a:t>
            </a:fld>
            <a:endParaRPr lang="en-GB" dirty="0"/>
          </a:p>
        </p:txBody>
      </p:sp>
      <p:sp>
        <p:nvSpPr>
          <p:cNvPr id="5" name="Footer Placeholder 4">
            <a:extLst>
              <a:ext uri="{FF2B5EF4-FFF2-40B4-BE49-F238E27FC236}">
                <a16:creationId xmlns:a16="http://schemas.microsoft.com/office/drawing/2014/main" id="{E30C6771-D5DA-4951-91D2-F647EAEFA198}"/>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D8E55D6-911E-4AED-B4F2-C7BC40F9765D}"/>
              </a:ext>
            </a:extLst>
          </p:cNvPr>
          <p:cNvSpPr>
            <a:spLocks noGrp="1"/>
          </p:cNvSpPr>
          <p:nvPr>
            <p:ph type="sldNum" sz="quarter" idx="12"/>
          </p:nvPr>
        </p:nvSpPr>
        <p:spPr/>
        <p:txBody>
          <a:bodyPr/>
          <a:lstStyle/>
          <a:p>
            <a:fld id="{4A3E070B-E184-4958-9CDD-B3214C2F2BAB}" type="slidenum">
              <a:rPr lang="en-GB" smtClean="0"/>
              <a:t>‹#›</a:t>
            </a:fld>
            <a:endParaRPr lang="en-GB" dirty="0"/>
          </a:p>
        </p:txBody>
      </p:sp>
    </p:spTree>
    <p:extLst>
      <p:ext uri="{BB962C8B-B14F-4D97-AF65-F5344CB8AC3E}">
        <p14:creationId xmlns:p14="http://schemas.microsoft.com/office/powerpoint/2010/main" val="3244129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2162E-E290-4AC7-B089-165452326CD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5DE3A5-E5C0-4DB5-812E-6020E049E5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94C4DFD-00D6-401C-85B5-CC87CE410A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D99C565-F4CB-48F1-8FDB-09CA78C71BE3}"/>
              </a:ext>
            </a:extLst>
          </p:cNvPr>
          <p:cNvSpPr>
            <a:spLocks noGrp="1"/>
          </p:cNvSpPr>
          <p:nvPr>
            <p:ph type="dt" sz="half" idx="10"/>
          </p:nvPr>
        </p:nvSpPr>
        <p:spPr/>
        <p:txBody>
          <a:bodyPr/>
          <a:lstStyle/>
          <a:p>
            <a:fld id="{608FF9EA-C5DC-4EF0-B88F-4A9DA88ADF47}" type="datetimeFigureOut">
              <a:rPr lang="en-GB" smtClean="0"/>
              <a:t>15/10/2021</a:t>
            </a:fld>
            <a:endParaRPr lang="en-GB" dirty="0"/>
          </a:p>
        </p:txBody>
      </p:sp>
      <p:sp>
        <p:nvSpPr>
          <p:cNvPr id="6" name="Footer Placeholder 5">
            <a:extLst>
              <a:ext uri="{FF2B5EF4-FFF2-40B4-BE49-F238E27FC236}">
                <a16:creationId xmlns:a16="http://schemas.microsoft.com/office/drawing/2014/main" id="{144900A6-F48E-4FEF-898F-E62B3EF20247}"/>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64393643-9EC5-4031-83FD-1BCDD7B44116}"/>
              </a:ext>
            </a:extLst>
          </p:cNvPr>
          <p:cNvSpPr>
            <a:spLocks noGrp="1"/>
          </p:cNvSpPr>
          <p:nvPr>
            <p:ph type="sldNum" sz="quarter" idx="12"/>
          </p:nvPr>
        </p:nvSpPr>
        <p:spPr/>
        <p:txBody>
          <a:bodyPr/>
          <a:lstStyle/>
          <a:p>
            <a:fld id="{4A3E070B-E184-4958-9CDD-B3214C2F2BAB}" type="slidenum">
              <a:rPr lang="en-GB" smtClean="0"/>
              <a:t>‹#›</a:t>
            </a:fld>
            <a:endParaRPr lang="en-GB" dirty="0"/>
          </a:p>
        </p:txBody>
      </p:sp>
    </p:spTree>
    <p:extLst>
      <p:ext uri="{BB962C8B-B14F-4D97-AF65-F5344CB8AC3E}">
        <p14:creationId xmlns:p14="http://schemas.microsoft.com/office/powerpoint/2010/main" val="774009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CD00-A95F-453A-973D-05093E617B6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950A363-7C04-4F76-9A07-4C4EC92CD4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6EDA61-13C3-4E72-8F3A-1A2F1FCBB1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01CF546-D70B-42F4-8B03-FF01205BB8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3A036E-310B-437E-8FFA-80F3B45712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9C54705-6949-481E-843D-FAF37355E116}"/>
              </a:ext>
            </a:extLst>
          </p:cNvPr>
          <p:cNvSpPr>
            <a:spLocks noGrp="1"/>
          </p:cNvSpPr>
          <p:nvPr>
            <p:ph type="dt" sz="half" idx="10"/>
          </p:nvPr>
        </p:nvSpPr>
        <p:spPr/>
        <p:txBody>
          <a:bodyPr/>
          <a:lstStyle/>
          <a:p>
            <a:fld id="{608FF9EA-C5DC-4EF0-B88F-4A9DA88ADF47}" type="datetimeFigureOut">
              <a:rPr lang="en-GB" smtClean="0"/>
              <a:t>15/10/2021</a:t>
            </a:fld>
            <a:endParaRPr lang="en-GB" dirty="0"/>
          </a:p>
        </p:txBody>
      </p:sp>
      <p:sp>
        <p:nvSpPr>
          <p:cNvPr id="8" name="Footer Placeholder 7">
            <a:extLst>
              <a:ext uri="{FF2B5EF4-FFF2-40B4-BE49-F238E27FC236}">
                <a16:creationId xmlns:a16="http://schemas.microsoft.com/office/drawing/2014/main" id="{702D9F25-281B-4DEE-A059-882654A38FA5}"/>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A875EF00-7E14-40C0-9F7A-FED6AB1CAAD9}"/>
              </a:ext>
            </a:extLst>
          </p:cNvPr>
          <p:cNvSpPr>
            <a:spLocks noGrp="1"/>
          </p:cNvSpPr>
          <p:nvPr>
            <p:ph type="sldNum" sz="quarter" idx="12"/>
          </p:nvPr>
        </p:nvSpPr>
        <p:spPr/>
        <p:txBody>
          <a:bodyPr/>
          <a:lstStyle/>
          <a:p>
            <a:fld id="{4A3E070B-E184-4958-9CDD-B3214C2F2BAB}" type="slidenum">
              <a:rPr lang="en-GB" smtClean="0"/>
              <a:t>‹#›</a:t>
            </a:fld>
            <a:endParaRPr lang="en-GB" dirty="0"/>
          </a:p>
        </p:txBody>
      </p:sp>
    </p:spTree>
    <p:extLst>
      <p:ext uri="{BB962C8B-B14F-4D97-AF65-F5344CB8AC3E}">
        <p14:creationId xmlns:p14="http://schemas.microsoft.com/office/powerpoint/2010/main" val="1595744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4F44B-67BE-4F3F-8D5C-B9E967517A1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94DE1B6-5BB9-491D-A850-2C83DDB32E2D}"/>
              </a:ext>
            </a:extLst>
          </p:cNvPr>
          <p:cNvSpPr>
            <a:spLocks noGrp="1"/>
          </p:cNvSpPr>
          <p:nvPr>
            <p:ph type="dt" sz="half" idx="10"/>
          </p:nvPr>
        </p:nvSpPr>
        <p:spPr/>
        <p:txBody>
          <a:bodyPr/>
          <a:lstStyle/>
          <a:p>
            <a:fld id="{608FF9EA-C5DC-4EF0-B88F-4A9DA88ADF47}" type="datetimeFigureOut">
              <a:rPr lang="en-GB" smtClean="0"/>
              <a:t>15/10/2021</a:t>
            </a:fld>
            <a:endParaRPr lang="en-GB" dirty="0"/>
          </a:p>
        </p:txBody>
      </p:sp>
      <p:sp>
        <p:nvSpPr>
          <p:cNvPr id="4" name="Footer Placeholder 3">
            <a:extLst>
              <a:ext uri="{FF2B5EF4-FFF2-40B4-BE49-F238E27FC236}">
                <a16:creationId xmlns:a16="http://schemas.microsoft.com/office/drawing/2014/main" id="{30B522CC-4966-4B96-BCDA-98FAFCBF45EF}"/>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6B02CED-EA8B-42B5-86EE-86DD7BE2540C}"/>
              </a:ext>
            </a:extLst>
          </p:cNvPr>
          <p:cNvSpPr>
            <a:spLocks noGrp="1"/>
          </p:cNvSpPr>
          <p:nvPr>
            <p:ph type="sldNum" sz="quarter" idx="12"/>
          </p:nvPr>
        </p:nvSpPr>
        <p:spPr/>
        <p:txBody>
          <a:bodyPr/>
          <a:lstStyle/>
          <a:p>
            <a:fld id="{4A3E070B-E184-4958-9CDD-B3214C2F2BAB}" type="slidenum">
              <a:rPr lang="en-GB" smtClean="0"/>
              <a:t>‹#›</a:t>
            </a:fld>
            <a:endParaRPr lang="en-GB" dirty="0"/>
          </a:p>
        </p:txBody>
      </p:sp>
    </p:spTree>
    <p:extLst>
      <p:ext uri="{BB962C8B-B14F-4D97-AF65-F5344CB8AC3E}">
        <p14:creationId xmlns:p14="http://schemas.microsoft.com/office/powerpoint/2010/main" val="197071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41B3A5-9D1A-418B-9D68-BDDB3860E2AB}"/>
              </a:ext>
            </a:extLst>
          </p:cNvPr>
          <p:cNvSpPr>
            <a:spLocks noGrp="1"/>
          </p:cNvSpPr>
          <p:nvPr>
            <p:ph type="dt" sz="half" idx="10"/>
          </p:nvPr>
        </p:nvSpPr>
        <p:spPr/>
        <p:txBody>
          <a:bodyPr/>
          <a:lstStyle/>
          <a:p>
            <a:fld id="{608FF9EA-C5DC-4EF0-B88F-4A9DA88ADF47}" type="datetimeFigureOut">
              <a:rPr lang="en-GB" smtClean="0"/>
              <a:t>15/10/2021</a:t>
            </a:fld>
            <a:endParaRPr lang="en-GB" dirty="0"/>
          </a:p>
        </p:txBody>
      </p:sp>
      <p:sp>
        <p:nvSpPr>
          <p:cNvPr id="3" name="Footer Placeholder 2">
            <a:extLst>
              <a:ext uri="{FF2B5EF4-FFF2-40B4-BE49-F238E27FC236}">
                <a16:creationId xmlns:a16="http://schemas.microsoft.com/office/drawing/2014/main" id="{20F5FAEB-6F16-4865-B151-68DAE863780E}"/>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F032DACC-6807-4698-8A45-20A654170D59}"/>
              </a:ext>
            </a:extLst>
          </p:cNvPr>
          <p:cNvSpPr>
            <a:spLocks noGrp="1"/>
          </p:cNvSpPr>
          <p:nvPr>
            <p:ph type="sldNum" sz="quarter" idx="12"/>
          </p:nvPr>
        </p:nvSpPr>
        <p:spPr/>
        <p:txBody>
          <a:bodyPr/>
          <a:lstStyle/>
          <a:p>
            <a:fld id="{4A3E070B-E184-4958-9CDD-B3214C2F2BAB}" type="slidenum">
              <a:rPr lang="en-GB" smtClean="0"/>
              <a:t>‹#›</a:t>
            </a:fld>
            <a:endParaRPr lang="en-GB" dirty="0"/>
          </a:p>
        </p:txBody>
      </p:sp>
    </p:spTree>
    <p:extLst>
      <p:ext uri="{BB962C8B-B14F-4D97-AF65-F5344CB8AC3E}">
        <p14:creationId xmlns:p14="http://schemas.microsoft.com/office/powerpoint/2010/main" val="1190430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EDCA2-A50B-4294-AD50-63EACF30C2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B31097E-2C82-4CC8-AAA6-9BD12E3539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1E2CC87-FD43-4986-9986-E32EBE1E6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347024-8A97-4FC7-A7A0-EA6566712ED7}"/>
              </a:ext>
            </a:extLst>
          </p:cNvPr>
          <p:cNvSpPr>
            <a:spLocks noGrp="1"/>
          </p:cNvSpPr>
          <p:nvPr>
            <p:ph type="dt" sz="half" idx="10"/>
          </p:nvPr>
        </p:nvSpPr>
        <p:spPr/>
        <p:txBody>
          <a:bodyPr/>
          <a:lstStyle/>
          <a:p>
            <a:fld id="{608FF9EA-C5DC-4EF0-B88F-4A9DA88ADF47}" type="datetimeFigureOut">
              <a:rPr lang="en-GB" smtClean="0"/>
              <a:t>15/10/2021</a:t>
            </a:fld>
            <a:endParaRPr lang="en-GB" dirty="0"/>
          </a:p>
        </p:txBody>
      </p:sp>
      <p:sp>
        <p:nvSpPr>
          <p:cNvPr id="6" name="Footer Placeholder 5">
            <a:extLst>
              <a:ext uri="{FF2B5EF4-FFF2-40B4-BE49-F238E27FC236}">
                <a16:creationId xmlns:a16="http://schemas.microsoft.com/office/drawing/2014/main" id="{08CDBE6D-25F3-4678-A295-AAFD5C7684C0}"/>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DA1420D-010B-48D6-A989-D32AE615C6EA}"/>
              </a:ext>
            </a:extLst>
          </p:cNvPr>
          <p:cNvSpPr>
            <a:spLocks noGrp="1"/>
          </p:cNvSpPr>
          <p:nvPr>
            <p:ph type="sldNum" sz="quarter" idx="12"/>
          </p:nvPr>
        </p:nvSpPr>
        <p:spPr/>
        <p:txBody>
          <a:bodyPr/>
          <a:lstStyle/>
          <a:p>
            <a:fld id="{4A3E070B-E184-4958-9CDD-B3214C2F2BAB}" type="slidenum">
              <a:rPr lang="en-GB" smtClean="0"/>
              <a:t>‹#›</a:t>
            </a:fld>
            <a:endParaRPr lang="en-GB" dirty="0"/>
          </a:p>
        </p:txBody>
      </p:sp>
    </p:spTree>
    <p:extLst>
      <p:ext uri="{BB962C8B-B14F-4D97-AF65-F5344CB8AC3E}">
        <p14:creationId xmlns:p14="http://schemas.microsoft.com/office/powerpoint/2010/main" val="2019263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9174-047D-423E-81F5-E6202A662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4F05C64-CBE8-4306-9E72-A2509DD810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3D8229BB-FF6D-4109-B0AB-5B25BBED57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AE12D6-66D3-459A-8D77-A6D4E7DA0088}"/>
              </a:ext>
            </a:extLst>
          </p:cNvPr>
          <p:cNvSpPr>
            <a:spLocks noGrp="1"/>
          </p:cNvSpPr>
          <p:nvPr>
            <p:ph type="dt" sz="half" idx="10"/>
          </p:nvPr>
        </p:nvSpPr>
        <p:spPr/>
        <p:txBody>
          <a:bodyPr/>
          <a:lstStyle/>
          <a:p>
            <a:fld id="{608FF9EA-C5DC-4EF0-B88F-4A9DA88ADF47}" type="datetimeFigureOut">
              <a:rPr lang="en-GB" smtClean="0"/>
              <a:t>15/10/2021</a:t>
            </a:fld>
            <a:endParaRPr lang="en-GB" dirty="0"/>
          </a:p>
        </p:txBody>
      </p:sp>
      <p:sp>
        <p:nvSpPr>
          <p:cNvPr id="6" name="Footer Placeholder 5">
            <a:extLst>
              <a:ext uri="{FF2B5EF4-FFF2-40B4-BE49-F238E27FC236}">
                <a16:creationId xmlns:a16="http://schemas.microsoft.com/office/drawing/2014/main" id="{A048AB7B-93B0-4334-BAF9-1479C7287304}"/>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6755C4A-FA14-4723-893D-8935BD2FCFC8}"/>
              </a:ext>
            </a:extLst>
          </p:cNvPr>
          <p:cNvSpPr>
            <a:spLocks noGrp="1"/>
          </p:cNvSpPr>
          <p:nvPr>
            <p:ph type="sldNum" sz="quarter" idx="12"/>
          </p:nvPr>
        </p:nvSpPr>
        <p:spPr/>
        <p:txBody>
          <a:bodyPr/>
          <a:lstStyle/>
          <a:p>
            <a:fld id="{4A3E070B-E184-4958-9CDD-B3214C2F2BAB}" type="slidenum">
              <a:rPr lang="en-GB" smtClean="0"/>
              <a:t>‹#›</a:t>
            </a:fld>
            <a:endParaRPr lang="en-GB" dirty="0"/>
          </a:p>
        </p:txBody>
      </p:sp>
    </p:spTree>
    <p:extLst>
      <p:ext uri="{BB962C8B-B14F-4D97-AF65-F5344CB8AC3E}">
        <p14:creationId xmlns:p14="http://schemas.microsoft.com/office/powerpoint/2010/main" val="991365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62B942-9004-4DBC-998B-291ABB70B8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473A74-0616-4CF4-86A2-96A9A76A2F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FF228E-920B-42CA-AEA8-9FE0CC9576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8FF9EA-C5DC-4EF0-B88F-4A9DA88ADF47}" type="datetimeFigureOut">
              <a:rPr lang="en-GB" smtClean="0"/>
              <a:t>15/10/2021</a:t>
            </a:fld>
            <a:endParaRPr lang="en-GB" dirty="0"/>
          </a:p>
        </p:txBody>
      </p:sp>
      <p:sp>
        <p:nvSpPr>
          <p:cNvPr id="5" name="Footer Placeholder 4">
            <a:extLst>
              <a:ext uri="{FF2B5EF4-FFF2-40B4-BE49-F238E27FC236}">
                <a16:creationId xmlns:a16="http://schemas.microsoft.com/office/drawing/2014/main" id="{02D79D76-B4EC-4128-89CF-9857547C8D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4855AD39-DA30-49B3-8E2F-EAE965D53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E070B-E184-4958-9CDD-B3214C2F2BAB}" type="slidenum">
              <a:rPr lang="en-GB" smtClean="0"/>
              <a:t>‹#›</a:t>
            </a:fld>
            <a:endParaRPr lang="en-GB" dirty="0"/>
          </a:p>
        </p:txBody>
      </p:sp>
    </p:spTree>
    <p:extLst>
      <p:ext uri="{BB962C8B-B14F-4D97-AF65-F5344CB8AC3E}">
        <p14:creationId xmlns:p14="http://schemas.microsoft.com/office/powerpoint/2010/main" val="737225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961C-30DF-4097-A46A-17ECB33F3E29}"/>
              </a:ext>
            </a:extLst>
          </p:cNvPr>
          <p:cNvSpPr>
            <a:spLocks noGrp="1"/>
          </p:cNvSpPr>
          <p:nvPr>
            <p:ph type="ctrTitle"/>
          </p:nvPr>
        </p:nvSpPr>
        <p:spPr>
          <a:xfrm>
            <a:off x="1524000" y="291550"/>
            <a:ext cx="9144000" cy="1563753"/>
          </a:xfrm>
        </p:spPr>
        <p:txBody>
          <a:bodyPr>
            <a:normAutofit/>
          </a:bodyPr>
          <a:lstStyle/>
          <a:p>
            <a:r>
              <a:rPr lang="en-GB" sz="4400" dirty="0">
                <a:latin typeface="Times New Roman" panose="02020603050405020304" pitchFamily="18" charset="0"/>
                <a:cs typeface="Times New Roman" panose="02020603050405020304" pitchFamily="18" charset="0"/>
              </a:rPr>
              <a:t>PHARMACOLOGY OF DOPAMINE</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PHA 302:AUTONOMIC NERVOUS SYSTEM</a:t>
            </a:r>
          </a:p>
        </p:txBody>
      </p:sp>
      <p:sp>
        <p:nvSpPr>
          <p:cNvPr id="3" name="Subtitle 2">
            <a:extLst>
              <a:ext uri="{FF2B5EF4-FFF2-40B4-BE49-F238E27FC236}">
                <a16:creationId xmlns:a16="http://schemas.microsoft.com/office/drawing/2014/main" id="{02F4EC6E-C473-49F1-9539-DDAB77938823}"/>
              </a:ext>
            </a:extLst>
          </p:cNvPr>
          <p:cNvSpPr>
            <a:spLocks noGrp="1"/>
          </p:cNvSpPr>
          <p:nvPr>
            <p:ph type="subTitle" idx="1"/>
          </p:nvPr>
        </p:nvSpPr>
        <p:spPr>
          <a:xfrm>
            <a:off x="1524000" y="1855303"/>
            <a:ext cx="9144000" cy="4837045"/>
          </a:xfrm>
        </p:spPr>
        <p:txBody>
          <a:bodyPr/>
          <a:lstStyle/>
          <a:p>
            <a:endParaRPr lang="en-GB" dirty="0"/>
          </a:p>
          <a:p>
            <a:r>
              <a:rPr lang="en-GB" dirty="0"/>
              <a:t>BY</a:t>
            </a:r>
          </a:p>
          <a:p>
            <a:endParaRPr lang="en-GB" dirty="0"/>
          </a:p>
          <a:p>
            <a:r>
              <a:rPr lang="en-GB" b="1" dirty="0">
                <a:latin typeface="Times New Roman" panose="02020603050405020304" pitchFamily="18" charset="0"/>
                <a:cs typeface="Times New Roman" panose="02020603050405020304" pitchFamily="18" charset="0"/>
              </a:rPr>
              <a:t>Pharm F.A OLADOJA</a:t>
            </a:r>
            <a:r>
              <a:rPr lang="en-GB" dirty="0"/>
              <a:t>. </a:t>
            </a:r>
          </a:p>
          <a:p>
            <a:r>
              <a:rPr lang="en-GB" sz="2000" dirty="0" err="1">
                <a:latin typeface="Times New Roman" panose="02020603050405020304" pitchFamily="18" charset="0"/>
                <a:cs typeface="Times New Roman" panose="02020603050405020304" pitchFamily="18" charset="0"/>
              </a:rPr>
              <a:t>B.Pharm</a:t>
            </a:r>
            <a:r>
              <a:rPr lang="en-GB" sz="2000" dirty="0">
                <a:latin typeface="Times New Roman" panose="02020603050405020304" pitchFamily="18" charset="0"/>
                <a:cs typeface="Times New Roman" panose="02020603050405020304" pitchFamily="18" charset="0"/>
              </a:rPr>
              <a:t>, M.Sc., ACISM(USA), ACIWM, ACA</a:t>
            </a:r>
          </a:p>
          <a:p>
            <a:r>
              <a:rPr lang="en-GB" sz="2000" dirty="0">
                <a:latin typeface="Times New Roman" panose="02020603050405020304" pitchFamily="18" charset="0"/>
                <a:cs typeface="Times New Roman" panose="02020603050405020304" pitchFamily="18" charset="0"/>
              </a:rPr>
              <a:t>Department of Pharmacology and Toxicology,</a:t>
            </a:r>
          </a:p>
          <a:p>
            <a:r>
              <a:rPr lang="en-GB" sz="2000" dirty="0">
                <a:latin typeface="Times New Roman" panose="02020603050405020304" pitchFamily="18" charset="0"/>
                <a:cs typeface="Times New Roman" panose="02020603050405020304" pitchFamily="18" charset="0"/>
              </a:rPr>
              <a:t>Faculty of Pharmacy,</a:t>
            </a:r>
          </a:p>
          <a:p>
            <a:r>
              <a:rPr lang="en-GB" sz="2000" dirty="0">
                <a:latin typeface="Times New Roman" panose="02020603050405020304" pitchFamily="18" charset="0"/>
                <a:cs typeface="Times New Roman" panose="02020603050405020304" pitchFamily="18" charset="0"/>
              </a:rPr>
              <a:t>Olabisi Onabanjo University. </a:t>
            </a:r>
          </a:p>
        </p:txBody>
      </p:sp>
    </p:spTree>
    <p:extLst>
      <p:ext uri="{BB962C8B-B14F-4D97-AF65-F5344CB8AC3E}">
        <p14:creationId xmlns:p14="http://schemas.microsoft.com/office/powerpoint/2010/main" val="4117076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4AEBC-C469-4B6F-A030-0F6E28A1DAD6}"/>
              </a:ext>
            </a:extLst>
          </p:cNvPr>
          <p:cNvSpPr>
            <a:spLocks noGrp="1"/>
          </p:cNvSpPr>
          <p:nvPr>
            <p:ph type="title"/>
          </p:nvPr>
        </p:nvSpPr>
        <p:spPr/>
        <p:txBody>
          <a:bodyPr/>
          <a:lstStyle/>
          <a:p>
            <a:r>
              <a:rPr lang="en-GB" dirty="0"/>
              <a:t>PHARMACOKINETICS</a:t>
            </a:r>
          </a:p>
        </p:txBody>
      </p:sp>
      <p:sp>
        <p:nvSpPr>
          <p:cNvPr id="4" name="Rectangle 1">
            <a:extLst>
              <a:ext uri="{FF2B5EF4-FFF2-40B4-BE49-F238E27FC236}">
                <a16:creationId xmlns:a16="http://schemas.microsoft.com/office/drawing/2014/main" id="{ED654199-83CD-477C-ABB4-743F0A58AE6E}"/>
              </a:ext>
            </a:extLst>
          </p:cNvPr>
          <p:cNvSpPr>
            <a:spLocks noGrp="1" noChangeArrowheads="1"/>
          </p:cNvSpPr>
          <p:nvPr>
            <p:ph idx="1"/>
          </p:nvPr>
        </p:nvSpPr>
        <p:spPr bwMode="auto">
          <a:xfrm>
            <a:off x="344557" y="91394"/>
            <a:ext cx="11635408"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Absorption</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Dopamine is rapidly absorbed from the small intestine.</a:t>
            </a:r>
          </a:p>
          <a:p>
            <a:pPr marL="457200" marR="0" lvl="1"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latin typeface="Times New Roman" panose="02020603050405020304" pitchFamily="18" charset="0"/>
                <a:cs typeface="Times New Roman" panose="02020603050405020304" pitchFamily="18" charset="0"/>
              </a:rPr>
              <a:t>D</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istribution</a:t>
            </a:r>
          </a:p>
          <a:p>
            <a:pPr marL="457200" marR="0" lvl="1" indent="0" algn="l" defTabSz="914400" rtl="0" eaLnBrk="0" fontAlgn="base" latinLnBrk="0" hangingPunct="0">
              <a:lnSpc>
                <a:spcPct val="100000"/>
              </a:lnSpc>
              <a:spcBef>
                <a:spcPct val="0"/>
              </a:spcBef>
              <a:spcAft>
                <a:spcPct val="0"/>
              </a:spcAft>
              <a:buClrTx/>
              <a:buSzTx/>
              <a:buFontTx/>
              <a:buNone/>
              <a:tabLst/>
            </a:pPr>
            <a:r>
              <a:rPr lang="en-GB" sz="3200" b="1" dirty="0">
                <a:latin typeface="Times New Roman" panose="02020603050405020304" pitchFamily="18" charset="0"/>
                <a:cs typeface="Times New Roman" panose="02020603050405020304" pitchFamily="18" charset="0"/>
              </a:rPr>
              <a:t>widely distributed</a:t>
            </a:r>
            <a:r>
              <a:rPr lang="en-GB" sz="3200" dirty="0">
                <a:latin typeface="Times New Roman" panose="02020603050405020304" pitchFamily="18" charset="0"/>
                <a:cs typeface="Times New Roman" panose="02020603050405020304" pitchFamily="18" charset="0"/>
              </a:rPr>
              <a:t> in the central nervous system (CNS) </a:t>
            </a:r>
          </a:p>
          <a:p>
            <a:pPr marL="457200" marR="0" lvl="1" indent="0" algn="l" defTabSz="914400" rtl="0" eaLnBrk="0" fontAlgn="base" latinLnBrk="0" hangingPunct="0">
              <a:lnSpc>
                <a:spcPct val="100000"/>
              </a:lnSpc>
              <a:spcBef>
                <a:spcPct val="0"/>
              </a:spcBef>
              <a:spcAft>
                <a:spcPct val="0"/>
              </a:spcAft>
              <a:buClrTx/>
              <a:buSzTx/>
              <a:buFontTx/>
              <a:buNone/>
              <a:tabLst/>
            </a:pPr>
            <a:r>
              <a:rPr lang="en-GB" sz="3200" dirty="0">
                <a:latin typeface="Times New Roman" panose="02020603050405020304" pitchFamily="18" charset="0"/>
                <a:cs typeface="Times New Roman" panose="02020603050405020304" pitchFamily="18" charset="0"/>
              </a:rPr>
              <a:t>and some peripheral areas including cardiovascular and renal system</a:t>
            </a:r>
          </a:p>
          <a:p>
            <a:pPr marL="457200" marR="0" lvl="1" indent="0" algn="l" defTabSz="914400" rtl="0" eaLnBrk="0" fontAlgn="base" latinLnBrk="0" hangingPunct="0">
              <a:lnSpc>
                <a:spcPct val="100000"/>
              </a:lnSpc>
              <a:spcBef>
                <a:spcPct val="0"/>
              </a:spcBef>
              <a:spcAft>
                <a:spcPct val="0"/>
              </a:spcAft>
              <a:buClrTx/>
              <a:buSzTx/>
              <a:buFontTx/>
              <a:buNone/>
              <a:tabLst/>
            </a:pPr>
            <a:endParaRPr lang="en-GB" sz="3200" dirty="0">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None/>
              <a:tabLst/>
            </a:pPr>
            <a:r>
              <a:rPr lang="en-GB" sz="3200" dirty="0">
                <a:latin typeface="Times New Roman" panose="02020603050405020304" pitchFamily="18" charset="0"/>
                <a:cs typeface="Times New Roman" panose="02020603050405020304" pitchFamily="18" charset="0"/>
              </a:rPr>
              <a:t>Dopamine not effective orally and does not cross blood brain barrier.</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5701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78C9B-D606-44EC-949A-BB3C9D2635BE}"/>
              </a:ext>
            </a:extLst>
          </p:cNvPr>
          <p:cNvSpPr>
            <a:spLocks noGrp="1"/>
          </p:cNvSpPr>
          <p:nvPr>
            <p:ph type="title"/>
          </p:nvPr>
        </p:nvSpPr>
        <p:spPr/>
        <p:txBody>
          <a:bodyPr/>
          <a:lstStyle/>
          <a:p>
            <a:r>
              <a:rPr lang="en-GB" dirty="0"/>
              <a:t>PHARMACOKINETICS</a:t>
            </a:r>
          </a:p>
        </p:txBody>
      </p:sp>
      <p:sp>
        <p:nvSpPr>
          <p:cNvPr id="3" name="Content Placeholder 2">
            <a:extLst>
              <a:ext uri="{FF2B5EF4-FFF2-40B4-BE49-F238E27FC236}">
                <a16:creationId xmlns:a16="http://schemas.microsoft.com/office/drawing/2014/main" id="{8691A884-7BD0-4880-B596-B79EC6A08893}"/>
              </a:ext>
            </a:extLst>
          </p:cNvPr>
          <p:cNvSpPr>
            <a:spLocks noGrp="1"/>
          </p:cNvSpPr>
          <p:nvPr>
            <p:ph idx="1"/>
          </p:nvPr>
        </p:nvSpPr>
        <p:spPr>
          <a:xfrm>
            <a:off x="838199" y="1497496"/>
            <a:ext cx="11009243" cy="4679467"/>
          </a:xfrm>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Metabolism</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Biotransformation of dopamine proceeds rapidly to yield the principal excretion products, 3-4-dihydroxy-phenylacetic acid (DOPAC) and 3-methoxy-4-hydroxy-phenylacetic acid (homovanillic acid, HVA).</a:t>
            </a:r>
          </a:p>
          <a:p>
            <a:pPr marL="457200" marR="0" lvl="1"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Excretion  </a:t>
            </a:r>
          </a:p>
          <a:p>
            <a:pPr marL="0" indent="0">
              <a:buNone/>
            </a:pPr>
            <a:r>
              <a:rPr lang="en-GB" dirty="0">
                <a:latin typeface="Times New Roman" panose="02020603050405020304" pitchFamily="18" charset="0"/>
                <a:cs typeface="Times New Roman" panose="02020603050405020304" pitchFamily="18" charset="0"/>
              </a:rPr>
              <a:t>       80% of the dopamine is excreted in the urine within 24 hours, primarily as HVA and its sulfate and glucuronide conjugates and as 3,4-dihydroxyphenylacetic acid.</a:t>
            </a:r>
          </a:p>
          <a:p>
            <a:pPr marL="0" indent="0">
              <a:buNone/>
            </a:pPr>
            <a:endParaRPr lang="en-GB"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A very small portion is excreted unchanged</a:t>
            </a:r>
          </a:p>
          <a:p>
            <a:pPr marL="0" indent="0">
              <a:buNone/>
            </a:pPr>
            <a:endParaRPr lang="en-GB" dirty="0"/>
          </a:p>
          <a:p>
            <a:pPr>
              <a:buFont typeface="Wingdings" panose="05000000000000000000" pitchFamily="2" charset="2"/>
              <a:buChar char="ü"/>
            </a:pPr>
            <a:r>
              <a:rPr lang="en-GB" dirty="0">
                <a:solidFill>
                  <a:srgbClr val="FF0000"/>
                </a:solidFill>
              </a:rPr>
              <a:t>it is used only intravenously</a:t>
            </a:r>
            <a:endParaRPr lang="en-GB" dirty="0">
              <a:solidFill>
                <a:srgbClr val="FF0000"/>
              </a:solidFill>
              <a:latin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704871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3B0F6-328F-4474-84A6-38600DDE1BE9}"/>
              </a:ext>
            </a:extLst>
          </p:cNvPr>
          <p:cNvSpPr>
            <a:spLocks noGrp="1"/>
          </p:cNvSpPr>
          <p:nvPr>
            <p:ph type="title"/>
          </p:nvPr>
        </p:nvSpPr>
        <p:spPr/>
        <p:txBody>
          <a:bodyPr/>
          <a:lstStyle/>
          <a:p>
            <a:r>
              <a:rPr lang="en-GB" dirty="0"/>
              <a:t>MECHANISM OF ACTION</a:t>
            </a:r>
          </a:p>
        </p:txBody>
      </p:sp>
      <p:sp>
        <p:nvSpPr>
          <p:cNvPr id="3" name="Content Placeholder 2">
            <a:extLst>
              <a:ext uri="{FF2B5EF4-FFF2-40B4-BE49-F238E27FC236}">
                <a16:creationId xmlns:a16="http://schemas.microsoft.com/office/drawing/2014/main" id="{A621215F-BF21-479F-89D7-E8FCEEA319F6}"/>
              </a:ext>
            </a:extLst>
          </p:cNvPr>
          <p:cNvSpPr>
            <a:spLocks noGrp="1"/>
          </p:cNvSpPr>
          <p:nvPr>
            <p:ph idx="1"/>
          </p:nvPr>
        </p:nvSpPr>
        <p:spPr>
          <a:xfrm>
            <a:off x="304800" y="1391478"/>
            <a:ext cx="11595652" cy="5300870"/>
          </a:xfrm>
        </p:spPr>
        <p:txBody>
          <a:bodyPr>
            <a:noAutofit/>
          </a:bodyPr>
          <a:lstStyle/>
          <a:p>
            <a:r>
              <a:rPr lang="en-GB" dirty="0">
                <a:latin typeface="Times New Roman" panose="02020603050405020304" pitchFamily="18" charset="0"/>
                <a:cs typeface="Times New Roman" panose="02020603050405020304" pitchFamily="18" charset="0"/>
              </a:rPr>
              <a:t>Dopamine is a precursor to norepinephrine in noradrenergic nerves and is also a neurotransmitter in certain areas of the central nervous system. </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 </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In the brain, dopamine act as an agonist to the five dopamine receptor subtypes (D1, D2, D3, D4, D5)</a:t>
            </a:r>
          </a:p>
        </p:txBody>
      </p:sp>
    </p:spTree>
    <p:extLst>
      <p:ext uri="{BB962C8B-B14F-4D97-AF65-F5344CB8AC3E}">
        <p14:creationId xmlns:p14="http://schemas.microsoft.com/office/powerpoint/2010/main" val="81198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3B0F6-328F-4474-84A6-38600DDE1BE9}"/>
              </a:ext>
            </a:extLst>
          </p:cNvPr>
          <p:cNvSpPr>
            <a:spLocks noGrp="1"/>
          </p:cNvSpPr>
          <p:nvPr>
            <p:ph type="title"/>
          </p:nvPr>
        </p:nvSpPr>
        <p:spPr/>
        <p:txBody>
          <a:bodyPr/>
          <a:lstStyle/>
          <a:p>
            <a:r>
              <a:rPr lang="en-GB" dirty="0"/>
              <a:t>MECHANISM OF ACTION</a:t>
            </a:r>
          </a:p>
        </p:txBody>
      </p:sp>
      <p:sp>
        <p:nvSpPr>
          <p:cNvPr id="3" name="Content Placeholder 2">
            <a:extLst>
              <a:ext uri="{FF2B5EF4-FFF2-40B4-BE49-F238E27FC236}">
                <a16:creationId xmlns:a16="http://schemas.microsoft.com/office/drawing/2014/main" id="{A621215F-BF21-479F-89D7-E8FCEEA319F6}"/>
              </a:ext>
            </a:extLst>
          </p:cNvPr>
          <p:cNvSpPr>
            <a:spLocks noGrp="1"/>
          </p:cNvSpPr>
          <p:nvPr>
            <p:ph idx="1"/>
          </p:nvPr>
        </p:nvSpPr>
        <p:spPr>
          <a:xfrm>
            <a:off x="304800" y="1391478"/>
            <a:ext cx="11595652" cy="5300870"/>
          </a:xfrm>
        </p:spPr>
        <p:txBody>
          <a:bodyPr>
            <a:noAutofit/>
          </a:bodyPr>
          <a:lstStyle/>
          <a:p>
            <a:pPr marL="0" indent="0">
              <a:buNone/>
            </a:pPr>
            <a:r>
              <a:rPr lang="en-GB" dirty="0">
                <a:solidFill>
                  <a:srgbClr val="FF0000"/>
                </a:solidFill>
                <a:latin typeface="Times New Roman" panose="02020603050405020304" pitchFamily="18" charset="0"/>
                <a:cs typeface="Times New Roman" panose="02020603050405020304" pitchFamily="18" charset="0"/>
              </a:rPr>
              <a:t>At low dose (0.5 to 3 mic /kg /min ):- </a:t>
            </a:r>
          </a:p>
          <a:p>
            <a:r>
              <a:rPr lang="en-GB" dirty="0">
                <a:latin typeface="Times New Roman" panose="02020603050405020304" pitchFamily="18" charset="0"/>
                <a:cs typeface="Times New Roman" panose="02020603050405020304" pitchFamily="18" charset="0"/>
              </a:rPr>
              <a:t>Selectively activates dopamine specific receptors in the renal and splanchnic circulation. Increase blood flow in these region. </a:t>
            </a:r>
          </a:p>
          <a:p>
            <a:r>
              <a:rPr lang="en-GB" dirty="0">
                <a:latin typeface="Times New Roman" panose="02020603050405020304" pitchFamily="18" charset="0"/>
                <a:cs typeface="Times New Roman" panose="02020603050405020304" pitchFamily="18" charset="0"/>
              </a:rPr>
              <a:t>Low dose dopamine also directly affects renal tubular epithelial cells. </a:t>
            </a:r>
          </a:p>
          <a:p>
            <a:r>
              <a:rPr lang="en-GB" dirty="0">
                <a:latin typeface="Times New Roman" panose="02020603050405020304" pitchFamily="18" charset="0"/>
                <a:cs typeface="Times New Roman" panose="02020603050405020304" pitchFamily="18" charset="0"/>
              </a:rPr>
              <a:t>It causes an increase in urinary Na </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dirty="0">
                <a:solidFill>
                  <a:srgbClr val="FF0000"/>
                </a:solidFill>
                <a:latin typeface="Times New Roman" panose="02020603050405020304" pitchFamily="18" charset="0"/>
                <a:cs typeface="Times New Roman" panose="02020603050405020304" pitchFamily="18" charset="0"/>
              </a:rPr>
              <a:t>Intermediate dose(3 to 10 mic /kg /min ):- </a:t>
            </a:r>
          </a:p>
          <a:p>
            <a:r>
              <a:rPr lang="en-GB" dirty="0">
                <a:latin typeface="Times New Roman" panose="02020603050405020304" pitchFamily="18" charset="0"/>
                <a:cs typeface="Times New Roman" panose="02020603050405020304" pitchFamily="18" charset="0"/>
              </a:rPr>
              <a:t>It stimulates B1 receptors in the heart and peripheral circulation. </a:t>
            </a:r>
          </a:p>
          <a:p>
            <a:r>
              <a:rPr lang="en-GB" dirty="0">
                <a:latin typeface="Times New Roman" panose="02020603050405020304" pitchFamily="18" charset="0"/>
                <a:cs typeface="Times New Roman" panose="02020603050405020304" pitchFamily="18" charset="0"/>
              </a:rPr>
              <a:t>Increases myocardial contractility, increases heart rate and peripheral vasodilatation </a:t>
            </a:r>
          </a:p>
          <a:p>
            <a:r>
              <a:rPr lang="en-GB" dirty="0">
                <a:latin typeface="Times New Roman" panose="02020603050405020304" pitchFamily="18" charset="0"/>
                <a:cs typeface="Times New Roman" panose="02020603050405020304" pitchFamily="18" charset="0"/>
              </a:rPr>
              <a:t>Over all there is an increase in cardiac output</a:t>
            </a:r>
          </a:p>
        </p:txBody>
      </p:sp>
    </p:spTree>
    <p:extLst>
      <p:ext uri="{BB962C8B-B14F-4D97-AF65-F5344CB8AC3E}">
        <p14:creationId xmlns:p14="http://schemas.microsoft.com/office/powerpoint/2010/main" val="727744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3B0F6-328F-4474-84A6-38600DDE1BE9}"/>
              </a:ext>
            </a:extLst>
          </p:cNvPr>
          <p:cNvSpPr>
            <a:spLocks noGrp="1"/>
          </p:cNvSpPr>
          <p:nvPr>
            <p:ph type="title"/>
          </p:nvPr>
        </p:nvSpPr>
        <p:spPr/>
        <p:txBody>
          <a:bodyPr/>
          <a:lstStyle/>
          <a:p>
            <a:r>
              <a:rPr lang="en-GB" dirty="0"/>
              <a:t>MECHANISM OF ACTION</a:t>
            </a:r>
          </a:p>
        </p:txBody>
      </p:sp>
      <p:sp>
        <p:nvSpPr>
          <p:cNvPr id="3" name="Content Placeholder 2">
            <a:extLst>
              <a:ext uri="{FF2B5EF4-FFF2-40B4-BE49-F238E27FC236}">
                <a16:creationId xmlns:a16="http://schemas.microsoft.com/office/drawing/2014/main" id="{A621215F-BF21-479F-89D7-E8FCEEA319F6}"/>
              </a:ext>
            </a:extLst>
          </p:cNvPr>
          <p:cNvSpPr>
            <a:spLocks noGrp="1"/>
          </p:cNvSpPr>
          <p:nvPr>
            <p:ph idx="1"/>
          </p:nvPr>
        </p:nvSpPr>
        <p:spPr>
          <a:xfrm>
            <a:off x="304800" y="1391478"/>
            <a:ext cx="11595652" cy="5300870"/>
          </a:xfrm>
        </p:spPr>
        <p:txBody>
          <a:bodyPr>
            <a:noAutofit/>
          </a:bodyPr>
          <a:lstStyle/>
          <a:p>
            <a:pPr marL="0" indent="0">
              <a:buNone/>
            </a:pPr>
            <a:r>
              <a:rPr lang="en-GB" sz="5400" dirty="0">
                <a:solidFill>
                  <a:srgbClr val="FF0000"/>
                </a:solidFill>
                <a:latin typeface="Times New Roman" panose="02020603050405020304" pitchFamily="18" charset="0"/>
                <a:cs typeface="Times New Roman" panose="02020603050405020304" pitchFamily="18" charset="0"/>
              </a:rPr>
              <a:t>At high dose (&gt; 10 mic /kg / min ):- </a:t>
            </a:r>
          </a:p>
          <a:p>
            <a:pPr marL="0" indent="0">
              <a:buNone/>
            </a:pPr>
            <a:r>
              <a:rPr lang="en-GB" sz="5400" dirty="0">
                <a:latin typeface="Times New Roman" panose="02020603050405020304" pitchFamily="18" charset="0"/>
                <a:cs typeface="Times New Roman" panose="02020603050405020304" pitchFamily="18" charset="0"/>
              </a:rPr>
              <a:t>Dopamine produces a progressive activation of alpha receptors in the systemic and pulmonary circulation resulting in progressive pulmonary and systemic vasoconstriction </a:t>
            </a:r>
          </a:p>
        </p:txBody>
      </p:sp>
    </p:spTree>
    <p:extLst>
      <p:ext uri="{BB962C8B-B14F-4D97-AF65-F5344CB8AC3E}">
        <p14:creationId xmlns:p14="http://schemas.microsoft.com/office/powerpoint/2010/main" val="2934666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D0FA-2F01-4065-929B-33D114DC24D9}"/>
              </a:ext>
            </a:extLst>
          </p:cNvPr>
          <p:cNvSpPr>
            <a:spLocks noGrp="1"/>
          </p:cNvSpPr>
          <p:nvPr>
            <p:ph type="title"/>
          </p:nvPr>
        </p:nvSpPr>
        <p:spPr/>
        <p:txBody>
          <a:bodyPr/>
          <a:lstStyle/>
          <a:p>
            <a:r>
              <a:rPr lang="en-GB"/>
              <a:t>TARGETS	</a:t>
            </a:r>
          </a:p>
        </p:txBody>
      </p:sp>
      <p:graphicFrame>
        <p:nvGraphicFramePr>
          <p:cNvPr id="5" name="Content Placeholder 4">
            <a:extLst>
              <a:ext uri="{FF2B5EF4-FFF2-40B4-BE49-F238E27FC236}">
                <a16:creationId xmlns:a16="http://schemas.microsoft.com/office/drawing/2014/main" id="{F276CFF6-4A78-4343-982D-00DCD3A315B5}"/>
              </a:ext>
            </a:extLst>
          </p:cNvPr>
          <p:cNvGraphicFramePr>
            <a:graphicFrameLocks noGrp="1"/>
          </p:cNvGraphicFramePr>
          <p:nvPr>
            <p:ph idx="1"/>
            <p:extLst>
              <p:ext uri="{D42A27DB-BD31-4B8C-83A1-F6EECF244321}">
                <p14:modId xmlns:p14="http://schemas.microsoft.com/office/powerpoint/2010/main" val="1189907392"/>
              </p:ext>
            </p:extLst>
          </p:nvPr>
        </p:nvGraphicFramePr>
        <p:xfrm>
          <a:off x="609601" y="1338470"/>
          <a:ext cx="10744200" cy="4956318"/>
        </p:xfrm>
        <a:graphic>
          <a:graphicData uri="http://schemas.openxmlformats.org/drawingml/2006/table">
            <a:tbl>
              <a:tblPr>
                <a:tableStyleId>{5C22544A-7EE6-4342-B048-85BDC9FD1C3A}</a:tableStyleId>
              </a:tblPr>
              <a:tblGrid>
                <a:gridCol w="3501534">
                  <a:extLst>
                    <a:ext uri="{9D8B030D-6E8A-4147-A177-3AD203B41FA5}">
                      <a16:colId xmlns:a16="http://schemas.microsoft.com/office/drawing/2014/main" val="2644934581"/>
                    </a:ext>
                  </a:extLst>
                </a:gridCol>
                <a:gridCol w="3621333">
                  <a:extLst>
                    <a:ext uri="{9D8B030D-6E8A-4147-A177-3AD203B41FA5}">
                      <a16:colId xmlns:a16="http://schemas.microsoft.com/office/drawing/2014/main" val="4033022024"/>
                    </a:ext>
                  </a:extLst>
                </a:gridCol>
                <a:gridCol w="3621333">
                  <a:extLst>
                    <a:ext uri="{9D8B030D-6E8A-4147-A177-3AD203B41FA5}">
                      <a16:colId xmlns:a16="http://schemas.microsoft.com/office/drawing/2014/main" val="4188677251"/>
                    </a:ext>
                  </a:extLst>
                </a:gridCol>
              </a:tblGrid>
              <a:tr h="826053">
                <a:tc>
                  <a:txBody>
                    <a:bodyPr/>
                    <a:lstStyle/>
                    <a:p>
                      <a:pPr algn="l" fontAlgn="ctr">
                        <a:spcBef>
                          <a:spcPts val="0"/>
                        </a:spcBef>
                        <a:spcAft>
                          <a:spcPts val="0"/>
                        </a:spcAft>
                      </a:pPr>
                      <a:r>
                        <a:rPr lang="en-GB" sz="1800" b="0" i="0" u="none" strike="noStrike" dirty="0">
                          <a:solidFill>
                            <a:srgbClr val="FF0000"/>
                          </a:solidFill>
                          <a:effectLst/>
                          <a:latin typeface="Arial" panose="020B0604020202020204" pitchFamily="34" charset="0"/>
                        </a:rPr>
                        <a:t>Targets</a:t>
                      </a:r>
                    </a:p>
                  </a:txBody>
                  <a:tcPr anchor="ctr"/>
                </a:tc>
                <a:tc>
                  <a:txBody>
                    <a:bodyPr/>
                    <a:lstStyle/>
                    <a:p>
                      <a:pPr algn="l" fontAlgn="ctr">
                        <a:spcBef>
                          <a:spcPts val="0"/>
                        </a:spcBef>
                        <a:spcAft>
                          <a:spcPts val="0"/>
                        </a:spcAft>
                      </a:pPr>
                      <a:r>
                        <a:rPr lang="en-GB" sz="1800" u="none" strike="noStrike" dirty="0">
                          <a:solidFill>
                            <a:srgbClr val="FF0000"/>
                          </a:solidFill>
                          <a:effectLst/>
                        </a:rPr>
                        <a:t>Actions</a:t>
                      </a:r>
                      <a:endParaRPr lang="en-GB" sz="1800" b="0" i="0" u="none" strike="noStrike" dirty="0">
                        <a:solidFill>
                          <a:srgbClr val="FF0000"/>
                        </a:solidFill>
                        <a:effectLst/>
                        <a:latin typeface="Arial" panose="020B0604020202020204" pitchFamily="34" charset="0"/>
                      </a:endParaRPr>
                    </a:p>
                  </a:txBody>
                  <a:tcPr anchor="ctr"/>
                </a:tc>
                <a:tc>
                  <a:txBody>
                    <a:bodyPr/>
                    <a:lstStyle/>
                    <a:p>
                      <a:pPr algn="l" fontAlgn="ctr">
                        <a:spcBef>
                          <a:spcPts val="0"/>
                        </a:spcBef>
                        <a:spcAft>
                          <a:spcPts val="0"/>
                        </a:spcAft>
                      </a:pPr>
                      <a:r>
                        <a:rPr lang="en-GB" sz="1800" u="none" strike="noStrike" dirty="0">
                          <a:solidFill>
                            <a:srgbClr val="FF0000"/>
                          </a:solidFill>
                          <a:effectLst/>
                        </a:rPr>
                        <a:t>Organism</a:t>
                      </a:r>
                      <a:endParaRPr lang="en-GB" sz="1800" b="0" i="0" u="none" strike="noStrike" dirty="0">
                        <a:solidFill>
                          <a:srgbClr val="FF0000"/>
                        </a:solidFill>
                        <a:effectLst/>
                        <a:latin typeface="Arial" panose="020B0604020202020204" pitchFamily="34" charset="0"/>
                      </a:endParaRPr>
                    </a:p>
                  </a:txBody>
                  <a:tcPr anchor="ctr"/>
                </a:tc>
                <a:extLst>
                  <a:ext uri="{0D108BD9-81ED-4DB2-BD59-A6C34878D82A}">
                    <a16:rowId xmlns:a16="http://schemas.microsoft.com/office/drawing/2014/main" val="1996864514"/>
                  </a:ext>
                </a:extLst>
              </a:tr>
              <a:tr h="826053">
                <a:tc>
                  <a:txBody>
                    <a:bodyPr/>
                    <a:lstStyle/>
                    <a:p>
                      <a:pPr algn="l" fontAlgn="ctr">
                        <a:spcBef>
                          <a:spcPts val="0"/>
                        </a:spcBef>
                        <a:spcAft>
                          <a:spcPts val="0"/>
                        </a:spcAft>
                      </a:pPr>
                      <a:r>
                        <a:rPr lang="en-GB" sz="1800" u="none" strike="noStrike" dirty="0">
                          <a:effectLst/>
                        </a:rPr>
                        <a:t>Dopamine D1 receptor</a:t>
                      </a:r>
                      <a:endParaRPr lang="en-GB" sz="1800" b="0" i="0" u="none" strike="noStrike" dirty="0">
                        <a:effectLst/>
                        <a:latin typeface="Arial" panose="020B0604020202020204" pitchFamily="34" charset="0"/>
                      </a:endParaRPr>
                    </a:p>
                  </a:txBody>
                  <a:tcPr anchor="ctr"/>
                </a:tc>
                <a:tc>
                  <a:txBody>
                    <a:bodyPr/>
                    <a:lstStyle/>
                    <a:p>
                      <a:pPr algn="l" fontAlgn="ctr">
                        <a:spcBef>
                          <a:spcPts val="0"/>
                        </a:spcBef>
                        <a:spcAft>
                          <a:spcPts val="0"/>
                        </a:spcAft>
                      </a:pPr>
                      <a:r>
                        <a:rPr lang="en-GB" sz="1800" u="none" strike="noStrike" dirty="0">
                          <a:effectLst/>
                        </a:rPr>
                        <a:t>agonist</a:t>
                      </a:r>
                      <a:endParaRPr lang="en-GB" sz="1800" b="0" i="0" u="none" strike="noStrike" dirty="0">
                        <a:effectLst/>
                        <a:latin typeface="Arial" panose="020B0604020202020204" pitchFamily="34" charset="0"/>
                      </a:endParaRPr>
                    </a:p>
                  </a:txBody>
                  <a:tcPr anchor="ctr"/>
                </a:tc>
                <a:tc>
                  <a:txBody>
                    <a:bodyPr/>
                    <a:lstStyle/>
                    <a:p>
                      <a:pPr algn="l" fontAlgn="ctr">
                        <a:spcBef>
                          <a:spcPts val="0"/>
                        </a:spcBef>
                        <a:spcAft>
                          <a:spcPts val="0"/>
                        </a:spcAft>
                      </a:pPr>
                      <a:r>
                        <a:rPr lang="en-GB" sz="1800" u="none" strike="noStrike">
                          <a:effectLst/>
                        </a:rPr>
                        <a:t>Humans</a:t>
                      </a:r>
                      <a:endParaRPr lang="en-GB" sz="1800" b="0" i="0" u="none" strike="noStrike">
                        <a:effectLst/>
                        <a:latin typeface="Arial" panose="020B0604020202020204" pitchFamily="34" charset="0"/>
                      </a:endParaRPr>
                    </a:p>
                  </a:txBody>
                  <a:tcPr anchor="ctr"/>
                </a:tc>
                <a:extLst>
                  <a:ext uri="{0D108BD9-81ED-4DB2-BD59-A6C34878D82A}">
                    <a16:rowId xmlns:a16="http://schemas.microsoft.com/office/drawing/2014/main" val="2650396818"/>
                  </a:ext>
                </a:extLst>
              </a:tr>
              <a:tr h="826053">
                <a:tc>
                  <a:txBody>
                    <a:bodyPr/>
                    <a:lstStyle/>
                    <a:p>
                      <a:pPr algn="l" fontAlgn="ctr">
                        <a:spcBef>
                          <a:spcPts val="0"/>
                        </a:spcBef>
                        <a:spcAft>
                          <a:spcPts val="0"/>
                        </a:spcAft>
                      </a:pPr>
                      <a:r>
                        <a:rPr lang="en-GB" sz="1800" u="none" strike="noStrike" dirty="0">
                          <a:effectLst/>
                        </a:rPr>
                        <a:t>Dopamine D2 receptor</a:t>
                      </a:r>
                      <a:endParaRPr lang="en-GB" sz="1800" b="0" i="0" u="none" strike="noStrike" dirty="0">
                        <a:effectLst/>
                        <a:latin typeface="Arial" panose="020B0604020202020204" pitchFamily="34" charset="0"/>
                      </a:endParaRPr>
                    </a:p>
                  </a:txBody>
                  <a:tcPr anchor="ctr"/>
                </a:tc>
                <a:tc>
                  <a:txBody>
                    <a:bodyPr/>
                    <a:lstStyle/>
                    <a:p>
                      <a:pPr algn="l" fontAlgn="ctr">
                        <a:spcBef>
                          <a:spcPts val="0"/>
                        </a:spcBef>
                        <a:spcAft>
                          <a:spcPts val="0"/>
                        </a:spcAft>
                      </a:pPr>
                      <a:r>
                        <a:rPr lang="en-GB" sz="1800" u="none" strike="noStrike">
                          <a:effectLst/>
                        </a:rPr>
                        <a:t>agonist</a:t>
                      </a:r>
                      <a:endParaRPr lang="en-GB" sz="1800" b="0" i="0" u="none" strike="noStrike">
                        <a:effectLst/>
                        <a:latin typeface="Arial" panose="020B0604020202020204" pitchFamily="34" charset="0"/>
                      </a:endParaRPr>
                    </a:p>
                  </a:txBody>
                  <a:tcPr anchor="ctr"/>
                </a:tc>
                <a:tc>
                  <a:txBody>
                    <a:bodyPr/>
                    <a:lstStyle/>
                    <a:p>
                      <a:pPr algn="l" fontAlgn="ctr">
                        <a:spcBef>
                          <a:spcPts val="0"/>
                        </a:spcBef>
                        <a:spcAft>
                          <a:spcPts val="0"/>
                        </a:spcAft>
                      </a:pPr>
                      <a:r>
                        <a:rPr lang="en-GB" sz="1800" u="none" strike="noStrike">
                          <a:effectLst/>
                        </a:rPr>
                        <a:t>Humans</a:t>
                      </a:r>
                      <a:endParaRPr lang="en-GB" sz="1800" b="0" i="0" u="none" strike="noStrike">
                        <a:effectLst/>
                        <a:latin typeface="Arial" panose="020B0604020202020204" pitchFamily="34" charset="0"/>
                      </a:endParaRPr>
                    </a:p>
                  </a:txBody>
                  <a:tcPr anchor="ctr"/>
                </a:tc>
                <a:extLst>
                  <a:ext uri="{0D108BD9-81ED-4DB2-BD59-A6C34878D82A}">
                    <a16:rowId xmlns:a16="http://schemas.microsoft.com/office/drawing/2014/main" val="2915934618"/>
                  </a:ext>
                </a:extLst>
              </a:tr>
              <a:tr h="826053">
                <a:tc>
                  <a:txBody>
                    <a:bodyPr/>
                    <a:lstStyle/>
                    <a:p>
                      <a:pPr algn="l" fontAlgn="ctr">
                        <a:spcBef>
                          <a:spcPts val="0"/>
                        </a:spcBef>
                        <a:spcAft>
                          <a:spcPts val="0"/>
                        </a:spcAft>
                      </a:pPr>
                      <a:r>
                        <a:rPr lang="en-GB" sz="1800" u="none" strike="noStrike" dirty="0">
                          <a:effectLst/>
                        </a:rPr>
                        <a:t>Dopamine D3 receptor</a:t>
                      </a:r>
                      <a:endParaRPr lang="en-GB" sz="1800" b="0" i="0" u="none" strike="noStrike" dirty="0">
                        <a:effectLst/>
                        <a:latin typeface="Arial" panose="020B0604020202020204" pitchFamily="34" charset="0"/>
                      </a:endParaRPr>
                    </a:p>
                  </a:txBody>
                  <a:tcPr anchor="ctr"/>
                </a:tc>
                <a:tc>
                  <a:txBody>
                    <a:bodyPr/>
                    <a:lstStyle/>
                    <a:p>
                      <a:pPr algn="l" fontAlgn="ctr">
                        <a:spcBef>
                          <a:spcPts val="0"/>
                        </a:spcBef>
                        <a:spcAft>
                          <a:spcPts val="0"/>
                        </a:spcAft>
                      </a:pPr>
                      <a:r>
                        <a:rPr lang="en-GB" sz="1800" u="none" strike="noStrike">
                          <a:effectLst/>
                        </a:rPr>
                        <a:t>agonist</a:t>
                      </a:r>
                      <a:endParaRPr lang="en-GB" sz="1800" b="0" i="0" u="none" strike="noStrike">
                        <a:effectLst/>
                        <a:latin typeface="Arial" panose="020B0604020202020204" pitchFamily="34" charset="0"/>
                      </a:endParaRPr>
                    </a:p>
                  </a:txBody>
                  <a:tcPr anchor="ctr"/>
                </a:tc>
                <a:tc>
                  <a:txBody>
                    <a:bodyPr/>
                    <a:lstStyle/>
                    <a:p>
                      <a:pPr algn="l" fontAlgn="ctr">
                        <a:spcBef>
                          <a:spcPts val="0"/>
                        </a:spcBef>
                        <a:spcAft>
                          <a:spcPts val="0"/>
                        </a:spcAft>
                      </a:pPr>
                      <a:r>
                        <a:rPr lang="en-GB" sz="1800" u="none" strike="noStrike">
                          <a:effectLst/>
                        </a:rPr>
                        <a:t>Humans</a:t>
                      </a:r>
                      <a:endParaRPr lang="en-GB" sz="1800" b="0" i="0" u="none" strike="noStrike">
                        <a:effectLst/>
                        <a:latin typeface="Arial" panose="020B0604020202020204" pitchFamily="34" charset="0"/>
                      </a:endParaRPr>
                    </a:p>
                  </a:txBody>
                  <a:tcPr anchor="ctr"/>
                </a:tc>
                <a:extLst>
                  <a:ext uri="{0D108BD9-81ED-4DB2-BD59-A6C34878D82A}">
                    <a16:rowId xmlns:a16="http://schemas.microsoft.com/office/drawing/2014/main" val="2806390545"/>
                  </a:ext>
                </a:extLst>
              </a:tr>
              <a:tr h="826053">
                <a:tc>
                  <a:txBody>
                    <a:bodyPr/>
                    <a:lstStyle/>
                    <a:p>
                      <a:pPr algn="l" fontAlgn="ctr">
                        <a:spcBef>
                          <a:spcPts val="0"/>
                        </a:spcBef>
                        <a:spcAft>
                          <a:spcPts val="0"/>
                        </a:spcAft>
                      </a:pPr>
                      <a:r>
                        <a:rPr lang="en-GB" sz="1800" u="none" strike="noStrike" dirty="0">
                          <a:effectLst/>
                        </a:rPr>
                        <a:t>Dopamine D4 receptor</a:t>
                      </a:r>
                      <a:endParaRPr lang="en-GB" sz="1800" b="0" i="0" u="none" strike="noStrike" dirty="0">
                        <a:effectLst/>
                        <a:latin typeface="Arial" panose="020B0604020202020204" pitchFamily="34" charset="0"/>
                      </a:endParaRPr>
                    </a:p>
                  </a:txBody>
                  <a:tcPr anchor="ctr"/>
                </a:tc>
                <a:tc>
                  <a:txBody>
                    <a:bodyPr/>
                    <a:lstStyle/>
                    <a:p>
                      <a:pPr algn="l" fontAlgn="ctr">
                        <a:spcBef>
                          <a:spcPts val="0"/>
                        </a:spcBef>
                        <a:spcAft>
                          <a:spcPts val="0"/>
                        </a:spcAft>
                      </a:pPr>
                      <a:r>
                        <a:rPr lang="en-GB" sz="1800" u="none" strike="noStrike">
                          <a:effectLst/>
                        </a:rPr>
                        <a:t>agonist</a:t>
                      </a:r>
                      <a:endParaRPr lang="en-GB" sz="1800" b="0" i="0" u="none" strike="noStrike">
                        <a:effectLst/>
                        <a:latin typeface="Arial" panose="020B0604020202020204" pitchFamily="34" charset="0"/>
                      </a:endParaRPr>
                    </a:p>
                  </a:txBody>
                  <a:tcPr anchor="ctr"/>
                </a:tc>
                <a:tc>
                  <a:txBody>
                    <a:bodyPr/>
                    <a:lstStyle/>
                    <a:p>
                      <a:pPr algn="l" fontAlgn="ctr">
                        <a:spcBef>
                          <a:spcPts val="0"/>
                        </a:spcBef>
                        <a:spcAft>
                          <a:spcPts val="0"/>
                        </a:spcAft>
                      </a:pPr>
                      <a:r>
                        <a:rPr lang="en-GB" sz="1800" u="none" strike="noStrike">
                          <a:effectLst/>
                        </a:rPr>
                        <a:t>Humans</a:t>
                      </a:r>
                      <a:endParaRPr lang="en-GB" sz="1800" b="0" i="0" u="none" strike="noStrike">
                        <a:effectLst/>
                        <a:latin typeface="Arial" panose="020B0604020202020204" pitchFamily="34" charset="0"/>
                      </a:endParaRPr>
                    </a:p>
                  </a:txBody>
                  <a:tcPr anchor="ctr"/>
                </a:tc>
                <a:extLst>
                  <a:ext uri="{0D108BD9-81ED-4DB2-BD59-A6C34878D82A}">
                    <a16:rowId xmlns:a16="http://schemas.microsoft.com/office/drawing/2014/main" val="1124660217"/>
                  </a:ext>
                </a:extLst>
              </a:tr>
              <a:tr h="826053">
                <a:tc>
                  <a:txBody>
                    <a:bodyPr/>
                    <a:lstStyle/>
                    <a:p>
                      <a:pPr algn="l" fontAlgn="ctr">
                        <a:spcBef>
                          <a:spcPts val="0"/>
                        </a:spcBef>
                        <a:spcAft>
                          <a:spcPts val="0"/>
                        </a:spcAft>
                      </a:pPr>
                      <a:r>
                        <a:rPr lang="en-GB" sz="1800" u="none" strike="noStrike" dirty="0">
                          <a:effectLst/>
                        </a:rPr>
                        <a:t>Dopamine D5 receptor</a:t>
                      </a:r>
                      <a:endParaRPr lang="en-GB" sz="1800" b="0" i="0" u="none" strike="noStrike" dirty="0">
                        <a:effectLst/>
                        <a:latin typeface="Arial" panose="020B0604020202020204" pitchFamily="34" charset="0"/>
                      </a:endParaRPr>
                    </a:p>
                  </a:txBody>
                  <a:tcPr anchor="ctr"/>
                </a:tc>
                <a:tc>
                  <a:txBody>
                    <a:bodyPr/>
                    <a:lstStyle/>
                    <a:p>
                      <a:pPr algn="l" fontAlgn="ctr">
                        <a:spcBef>
                          <a:spcPts val="0"/>
                        </a:spcBef>
                        <a:spcAft>
                          <a:spcPts val="0"/>
                        </a:spcAft>
                      </a:pPr>
                      <a:r>
                        <a:rPr lang="en-GB" sz="1800" u="none" strike="noStrike">
                          <a:effectLst/>
                        </a:rPr>
                        <a:t>agonist</a:t>
                      </a:r>
                      <a:endParaRPr lang="en-GB" sz="1800" b="0" i="0" u="none" strike="noStrike">
                        <a:effectLst/>
                        <a:latin typeface="Arial" panose="020B0604020202020204" pitchFamily="34" charset="0"/>
                      </a:endParaRPr>
                    </a:p>
                  </a:txBody>
                  <a:tcPr anchor="ctr"/>
                </a:tc>
                <a:tc>
                  <a:txBody>
                    <a:bodyPr/>
                    <a:lstStyle/>
                    <a:p>
                      <a:pPr algn="l" fontAlgn="ctr">
                        <a:spcBef>
                          <a:spcPts val="0"/>
                        </a:spcBef>
                        <a:spcAft>
                          <a:spcPts val="0"/>
                        </a:spcAft>
                      </a:pPr>
                      <a:r>
                        <a:rPr lang="en-GB" sz="1800" u="none" strike="noStrike" dirty="0">
                          <a:effectLst/>
                        </a:rPr>
                        <a:t>Humans</a:t>
                      </a:r>
                      <a:endParaRPr lang="en-GB" sz="1800" b="0" i="0" u="none" strike="noStrike" dirty="0">
                        <a:effectLst/>
                        <a:latin typeface="Arial" panose="020B0604020202020204" pitchFamily="34" charset="0"/>
                      </a:endParaRPr>
                    </a:p>
                  </a:txBody>
                  <a:tcPr anchor="ctr"/>
                </a:tc>
                <a:extLst>
                  <a:ext uri="{0D108BD9-81ED-4DB2-BD59-A6C34878D82A}">
                    <a16:rowId xmlns:a16="http://schemas.microsoft.com/office/drawing/2014/main" val="2459432823"/>
                  </a:ext>
                </a:extLst>
              </a:tr>
            </a:tbl>
          </a:graphicData>
        </a:graphic>
      </p:graphicFrame>
    </p:spTree>
    <p:extLst>
      <p:ext uri="{BB962C8B-B14F-4D97-AF65-F5344CB8AC3E}">
        <p14:creationId xmlns:p14="http://schemas.microsoft.com/office/powerpoint/2010/main" val="1546035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37616-E5BF-4D6E-A2EF-31A22248EE05}"/>
              </a:ext>
            </a:extLst>
          </p:cNvPr>
          <p:cNvSpPr>
            <a:spLocks noGrp="1"/>
          </p:cNvSpPr>
          <p:nvPr>
            <p:ph type="title"/>
          </p:nvPr>
        </p:nvSpPr>
        <p:spPr/>
        <p:txBody>
          <a:bodyPr/>
          <a:lstStyle/>
          <a:p>
            <a:r>
              <a:rPr lang="en-GB" dirty="0"/>
              <a:t>CLINICAL USES/INDICATIONS </a:t>
            </a:r>
          </a:p>
        </p:txBody>
      </p:sp>
      <p:sp>
        <p:nvSpPr>
          <p:cNvPr id="3" name="Content Placeholder 2">
            <a:extLst>
              <a:ext uri="{FF2B5EF4-FFF2-40B4-BE49-F238E27FC236}">
                <a16:creationId xmlns:a16="http://schemas.microsoft.com/office/drawing/2014/main" id="{8FA96F8A-F712-4DAA-966A-313475AAC21B}"/>
              </a:ext>
            </a:extLst>
          </p:cNvPr>
          <p:cNvSpPr>
            <a:spLocks noGrp="1"/>
          </p:cNvSpPr>
          <p:nvPr>
            <p:ph idx="1"/>
          </p:nvPr>
        </p:nvSpPr>
        <p:spPr/>
        <p:txBody>
          <a:bodyPr>
            <a:normAutofit fontScale="92500" lnSpcReduction="10000"/>
          </a:bodyPr>
          <a:lstStyle/>
          <a:p>
            <a:r>
              <a:rPr lang="en-GB" sz="3600" dirty="0">
                <a:latin typeface="Times New Roman" panose="02020603050405020304" pitchFamily="18" charset="0"/>
                <a:cs typeface="Times New Roman" panose="02020603050405020304" pitchFamily="18" charset="0"/>
              </a:rPr>
              <a:t>Dopamine is often used in situation where cardiac stimulation is desired such as in cardiogenic shock</a:t>
            </a:r>
          </a:p>
          <a:p>
            <a:pPr marL="0" indent="0">
              <a:buNone/>
            </a:pPr>
            <a:endParaRPr lang="en-GB" sz="3600" dirty="0">
              <a:latin typeface="Times New Roman" panose="02020603050405020304" pitchFamily="18" charset="0"/>
              <a:cs typeface="Times New Roman" panose="02020603050405020304" pitchFamily="18" charset="0"/>
            </a:endParaRPr>
          </a:p>
          <a:p>
            <a:r>
              <a:rPr lang="en-GB" sz="3600" dirty="0">
                <a:latin typeface="Times New Roman" panose="02020603050405020304" pitchFamily="18" charset="0"/>
                <a:cs typeface="Times New Roman" panose="02020603050405020304" pitchFamily="18" charset="0"/>
              </a:rPr>
              <a:t>It is also used to correct the hypotension in the septic shock but norepinephrine become the preferred vasopressor in this condition</a:t>
            </a:r>
          </a:p>
          <a:p>
            <a:pPr marL="0" indent="0">
              <a:buNone/>
            </a:pPr>
            <a:endParaRPr lang="en-GB" sz="3600" dirty="0">
              <a:latin typeface="Times New Roman" panose="02020603050405020304" pitchFamily="18" charset="0"/>
              <a:cs typeface="Times New Roman" panose="02020603050405020304" pitchFamily="18" charset="0"/>
            </a:endParaRPr>
          </a:p>
          <a:p>
            <a:r>
              <a:rPr lang="en-GB" sz="3600" dirty="0">
                <a:latin typeface="Times New Roman" panose="02020603050405020304" pitchFamily="18" charset="0"/>
                <a:cs typeface="Times New Roman" panose="02020603050405020304" pitchFamily="18" charset="0"/>
              </a:rPr>
              <a:t>Low dose is often used in an attempt to prevent or reverse acute renal failure </a:t>
            </a:r>
          </a:p>
        </p:txBody>
      </p:sp>
    </p:spTree>
    <p:extLst>
      <p:ext uri="{BB962C8B-B14F-4D97-AF65-F5344CB8AC3E}">
        <p14:creationId xmlns:p14="http://schemas.microsoft.com/office/powerpoint/2010/main" val="1843991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37616-E5BF-4D6E-A2EF-31A22248EE05}"/>
              </a:ext>
            </a:extLst>
          </p:cNvPr>
          <p:cNvSpPr>
            <a:spLocks noGrp="1"/>
          </p:cNvSpPr>
          <p:nvPr>
            <p:ph type="title"/>
          </p:nvPr>
        </p:nvSpPr>
        <p:spPr/>
        <p:txBody>
          <a:bodyPr/>
          <a:lstStyle/>
          <a:p>
            <a:r>
              <a:rPr lang="en-GB" dirty="0"/>
              <a:t>CLINICAL USES/INDICATIONS</a:t>
            </a:r>
          </a:p>
        </p:txBody>
      </p:sp>
      <p:sp>
        <p:nvSpPr>
          <p:cNvPr id="3" name="Content Placeholder 2">
            <a:extLst>
              <a:ext uri="{FF2B5EF4-FFF2-40B4-BE49-F238E27FC236}">
                <a16:creationId xmlns:a16="http://schemas.microsoft.com/office/drawing/2014/main" id="{8FA96F8A-F712-4DAA-966A-313475AAC21B}"/>
              </a:ext>
            </a:extLst>
          </p:cNvPr>
          <p:cNvSpPr>
            <a:spLocks noGrp="1"/>
          </p:cNvSpPr>
          <p:nvPr>
            <p:ph idx="1"/>
          </p:nvPr>
        </p:nvSpPr>
        <p:spPr>
          <a:xfrm>
            <a:off x="838200" y="1690688"/>
            <a:ext cx="10515600" cy="4486275"/>
          </a:xfrm>
        </p:spPr>
        <p:txBody>
          <a:bodyPr>
            <a:normAutofit/>
          </a:bodyPr>
          <a:lstStyle/>
          <a:p>
            <a:r>
              <a:rPr lang="en-GB" sz="3200" dirty="0">
                <a:latin typeface="Times New Roman" panose="02020603050405020304" pitchFamily="18" charset="0"/>
                <a:cs typeface="Times New Roman" panose="02020603050405020304" pitchFamily="18" charset="0"/>
              </a:rPr>
              <a:t>Dopamine (DA) is a peripheral vasostimulant used to treat low blood pressure, low heart rate, and cardiac arrest, especially in acute neonatal cases via a continuous intravenous drip</a:t>
            </a:r>
          </a:p>
          <a:p>
            <a:pPr marL="0" indent="0">
              <a:buNone/>
            </a:pPr>
            <a:endParaRPr lang="en-GB" sz="3200" dirty="0">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Low infusion rates (0.5 to 2 micrograms/kg per minute) act on the visceral vasculature to produce vasodilation, including the kidneys, resulting in increased urinary flow. </a:t>
            </a:r>
          </a:p>
        </p:txBody>
      </p:sp>
    </p:spTree>
    <p:extLst>
      <p:ext uri="{BB962C8B-B14F-4D97-AF65-F5344CB8AC3E}">
        <p14:creationId xmlns:p14="http://schemas.microsoft.com/office/powerpoint/2010/main" val="4175492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37616-E5BF-4D6E-A2EF-31A22248EE05}"/>
              </a:ext>
            </a:extLst>
          </p:cNvPr>
          <p:cNvSpPr>
            <a:spLocks noGrp="1"/>
          </p:cNvSpPr>
          <p:nvPr>
            <p:ph type="title"/>
          </p:nvPr>
        </p:nvSpPr>
        <p:spPr/>
        <p:txBody>
          <a:bodyPr/>
          <a:lstStyle/>
          <a:p>
            <a:r>
              <a:rPr lang="en-GB" dirty="0"/>
              <a:t>CLINICAL USES/INDICATIONS</a:t>
            </a:r>
          </a:p>
        </p:txBody>
      </p:sp>
      <p:sp>
        <p:nvSpPr>
          <p:cNvPr id="3" name="Content Placeholder 2">
            <a:extLst>
              <a:ext uri="{FF2B5EF4-FFF2-40B4-BE49-F238E27FC236}">
                <a16:creationId xmlns:a16="http://schemas.microsoft.com/office/drawing/2014/main" id="{8FA96F8A-F712-4DAA-966A-313475AAC21B}"/>
              </a:ext>
            </a:extLst>
          </p:cNvPr>
          <p:cNvSpPr>
            <a:spLocks noGrp="1"/>
          </p:cNvSpPr>
          <p:nvPr>
            <p:ph idx="1"/>
          </p:nvPr>
        </p:nvSpPr>
        <p:spPr>
          <a:xfrm>
            <a:off x="159657" y="1690688"/>
            <a:ext cx="11901714" cy="4486275"/>
          </a:xfrm>
        </p:spPr>
        <p:txBody>
          <a:bodyPr>
            <a:noAutofit/>
          </a:bodyPr>
          <a:lstStyle/>
          <a:p>
            <a:r>
              <a:rPr lang="en-GB" sz="3200" dirty="0">
                <a:latin typeface="Times New Roman" panose="02020603050405020304" pitchFamily="18" charset="0"/>
                <a:cs typeface="Times New Roman" panose="02020603050405020304" pitchFamily="18" charset="0"/>
              </a:rPr>
              <a:t>Intermediate infusion rates (from 2 to 10 micrograms/kg/min) stimulate myocardial contractility and increase electrical conductivity in the heart leading to increased cardiac output.</a:t>
            </a:r>
          </a:p>
          <a:p>
            <a:pPr marL="0" indent="0">
              <a:buNone/>
            </a:pPr>
            <a:r>
              <a:rPr lang="en-GB" sz="3200" dirty="0">
                <a:latin typeface="Times New Roman" panose="02020603050405020304" pitchFamily="18" charset="0"/>
                <a:cs typeface="Times New Roman" panose="02020603050405020304" pitchFamily="18" charset="0"/>
              </a:rPr>
              <a:t> </a:t>
            </a:r>
          </a:p>
          <a:p>
            <a:r>
              <a:rPr lang="en-GB" sz="3200" dirty="0">
                <a:latin typeface="Times New Roman" panose="02020603050405020304" pitchFamily="18" charset="0"/>
                <a:cs typeface="Times New Roman" panose="02020603050405020304" pitchFamily="18" charset="0"/>
              </a:rPr>
              <a:t> Higher doses cause vasoconstriction and increased blood pressure via the adrenergic receptors alpha-1and beta-1, </a:t>
            </a:r>
          </a:p>
          <a:p>
            <a:pPr marL="0" indent="0">
              <a:buNone/>
            </a:pPr>
            <a:endParaRPr lang="en-GB" sz="3200" dirty="0">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Indications also include maintenance of blood pressure for chronic congestive heart failure, trauma, renal failure, and even open-heart surgery. </a:t>
            </a:r>
          </a:p>
        </p:txBody>
      </p:sp>
    </p:spTree>
    <p:extLst>
      <p:ext uri="{BB962C8B-B14F-4D97-AF65-F5344CB8AC3E}">
        <p14:creationId xmlns:p14="http://schemas.microsoft.com/office/powerpoint/2010/main" val="1162583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84433-50FB-4559-AC59-4B8EDC4ABC7B}"/>
              </a:ext>
            </a:extLst>
          </p:cNvPr>
          <p:cNvSpPr>
            <a:spLocks noGrp="1"/>
          </p:cNvSpPr>
          <p:nvPr>
            <p:ph type="title"/>
          </p:nvPr>
        </p:nvSpPr>
        <p:spPr/>
        <p:txBody>
          <a:bodyPr/>
          <a:lstStyle/>
          <a:p>
            <a:r>
              <a:rPr lang="en-GB" dirty="0"/>
              <a:t>DOPAMINE IN PULMONARY EDEMA</a:t>
            </a:r>
          </a:p>
        </p:txBody>
      </p:sp>
      <p:sp>
        <p:nvSpPr>
          <p:cNvPr id="3" name="Content Placeholder 2">
            <a:extLst>
              <a:ext uri="{FF2B5EF4-FFF2-40B4-BE49-F238E27FC236}">
                <a16:creationId xmlns:a16="http://schemas.microsoft.com/office/drawing/2014/main" id="{2ED06DC9-FCF0-46A8-BD08-53965C7F12F5}"/>
              </a:ext>
            </a:extLst>
          </p:cNvPr>
          <p:cNvSpPr>
            <a:spLocks noGrp="1"/>
          </p:cNvSpPr>
          <p:nvPr>
            <p:ph idx="1"/>
          </p:nvPr>
        </p:nvSpPr>
        <p:spPr/>
        <p:txBody>
          <a:bodyPr>
            <a:normAutofit/>
          </a:bodyPr>
          <a:lstStyle/>
          <a:p>
            <a:r>
              <a:rPr lang="en-GB" sz="3200" dirty="0">
                <a:latin typeface="Times New Roman" panose="02020603050405020304" pitchFamily="18" charset="0"/>
                <a:cs typeface="Times New Roman" panose="02020603050405020304" pitchFamily="18" charset="0"/>
              </a:rPr>
              <a:t>The sympathomimetic amines dopamine is potent ionotropic agents</a:t>
            </a:r>
          </a:p>
          <a:p>
            <a:pPr marL="0" indent="0">
              <a:buNone/>
            </a:pPr>
            <a:endParaRPr lang="en-GB" sz="3200" dirty="0">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 Used in pulmonary edema.</a:t>
            </a:r>
          </a:p>
          <a:p>
            <a:pPr marL="0" indent="0">
              <a:buNone/>
            </a:pPr>
            <a:endParaRPr lang="en-GB" sz="3200" dirty="0">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 Forcefully contracts the heart and thus decreases the pulmonary load </a:t>
            </a:r>
          </a:p>
        </p:txBody>
      </p:sp>
    </p:spTree>
    <p:extLst>
      <p:ext uri="{BB962C8B-B14F-4D97-AF65-F5344CB8AC3E}">
        <p14:creationId xmlns:p14="http://schemas.microsoft.com/office/powerpoint/2010/main" val="3939297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204F6-3E3D-4D6F-AE54-67731D3BB68D}"/>
              </a:ext>
            </a:extLst>
          </p:cNvPr>
          <p:cNvSpPr>
            <a:spLocks noGrp="1"/>
          </p:cNvSpPr>
          <p:nvPr>
            <p:ph type="title"/>
          </p:nvPr>
        </p:nvSpPr>
        <p:spPr/>
        <p:txBody>
          <a:bodyPr/>
          <a:lstStyle/>
          <a:p>
            <a:r>
              <a:rPr lang="en-GB" dirty="0"/>
              <a:t>LET’S REFLECT</a:t>
            </a:r>
          </a:p>
        </p:txBody>
      </p:sp>
      <p:sp>
        <p:nvSpPr>
          <p:cNvPr id="3" name="Content Placeholder 2">
            <a:extLst>
              <a:ext uri="{FF2B5EF4-FFF2-40B4-BE49-F238E27FC236}">
                <a16:creationId xmlns:a16="http://schemas.microsoft.com/office/drawing/2014/main" id="{C54B13B2-0CC7-46DD-A3FA-5679DE5B0EC9}"/>
              </a:ext>
            </a:extLst>
          </p:cNvPr>
          <p:cNvSpPr>
            <a:spLocks noGrp="1"/>
          </p:cNvSpPr>
          <p:nvPr>
            <p:ph idx="1"/>
          </p:nvPr>
        </p:nvSpPr>
        <p:spPr>
          <a:xfrm>
            <a:off x="609601" y="1404730"/>
            <a:ext cx="11489634" cy="5247861"/>
          </a:xfrm>
        </p:spPr>
        <p:txBody>
          <a:bodyPr>
            <a:noAutofit/>
          </a:bodyPr>
          <a:lstStyle/>
          <a:p>
            <a:r>
              <a:rPr lang="en-GB" dirty="0">
                <a:latin typeface="Times New Roman" panose="02020603050405020304" pitchFamily="18" charset="0"/>
                <a:cs typeface="Times New Roman" panose="02020603050405020304" pitchFamily="18" charset="0"/>
              </a:rPr>
              <a:t>Mr Bayo, a 68year old Parkinson's victim regains control of his body with L-dopa. </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Mr Edith, a schizophrenic man paralyzed by fear and hallucinations is freed from a mental institution by clozapine. </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Mr Rufai, a meth addict lies, cheats, and steals, ending up emaciated and dead. </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DID YOU KNOW all the aforementioned is related to a single molecule—dopamine</a:t>
            </a:r>
          </a:p>
        </p:txBody>
      </p:sp>
    </p:spTree>
    <p:extLst>
      <p:ext uri="{BB962C8B-B14F-4D97-AF65-F5344CB8AC3E}">
        <p14:creationId xmlns:p14="http://schemas.microsoft.com/office/powerpoint/2010/main" val="2376628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12EFF-F392-4786-B192-71CACFDCA170}"/>
              </a:ext>
            </a:extLst>
          </p:cNvPr>
          <p:cNvSpPr>
            <a:spLocks noGrp="1"/>
          </p:cNvSpPr>
          <p:nvPr>
            <p:ph type="title"/>
          </p:nvPr>
        </p:nvSpPr>
        <p:spPr/>
        <p:txBody>
          <a:bodyPr/>
          <a:lstStyle/>
          <a:p>
            <a:r>
              <a:rPr lang="en-GB" dirty="0"/>
              <a:t>DOSE AND ADMINISTRATION</a:t>
            </a:r>
          </a:p>
        </p:txBody>
      </p:sp>
      <p:sp>
        <p:nvSpPr>
          <p:cNvPr id="3" name="Content Placeholder 2">
            <a:extLst>
              <a:ext uri="{FF2B5EF4-FFF2-40B4-BE49-F238E27FC236}">
                <a16:creationId xmlns:a16="http://schemas.microsoft.com/office/drawing/2014/main" id="{3E8B63D4-69E2-4506-B016-0184EA0B1DFA}"/>
              </a:ext>
            </a:extLst>
          </p:cNvPr>
          <p:cNvSpPr>
            <a:spLocks noGrp="1"/>
          </p:cNvSpPr>
          <p:nvPr>
            <p:ph idx="1"/>
          </p:nvPr>
        </p:nvSpPr>
        <p:spPr>
          <a:xfrm>
            <a:off x="261257" y="1825625"/>
            <a:ext cx="11742057" cy="4923518"/>
          </a:xfrm>
        </p:spPr>
        <p:txBody>
          <a:bodyPr>
            <a:normAutofit fontScale="92500" lnSpcReduction="10000"/>
          </a:bodyPr>
          <a:lstStyle/>
          <a:p>
            <a:r>
              <a:rPr lang="en-GB" dirty="0"/>
              <a:t>C</a:t>
            </a:r>
            <a:r>
              <a:rPr lang="en-GB" dirty="0">
                <a:latin typeface="Times New Roman" panose="02020603050405020304" pitchFamily="18" charset="0"/>
                <a:cs typeface="Times New Roman" panose="02020603050405020304" pitchFamily="18" charset="0"/>
              </a:rPr>
              <a:t>ommercial preparation of dopamine are concentrated drug solution [Containing 40 mg /80 mg dopamine HCL /ml] </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Provided in small volume vial / ampoule in 5 ml /10 ml </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The preparation must be diluted to prevent intense vasoconstriction during drug infusion </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Dopamine solution diluted 100-fold in isotonic saline to prepare the </a:t>
            </a:r>
            <a:r>
              <a:rPr lang="en-GB" dirty="0" err="1">
                <a:latin typeface="Times New Roman" panose="02020603050405020304" pitchFamily="18" charset="0"/>
                <a:cs typeface="Times New Roman" panose="02020603050405020304" pitchFamily="18" charset="0"/>
              </a:rPr>
              <a:t>infusate</a:t>
            </a:r>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Always delivered into , large central veins</a:t>
            </a:r>
          </a:p>
        </p:txBody>
      </p:sp>
    </p:spTree>
    <p:extLst>
      <p:ext uri="{BB962C8B-B14F-4D97-AF65-F5344CB8AC3E}">
        <p14:creationId xmlns:p14="http://schemas.microsoft.com/office/powerpoint/2010/main" val="1699820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D9135-CC73-421D-8D2D-76BE384CEC73}"/>
              </a:ext>
            </a:extLst>
          </p:cNvPr>
          <p:cNvSpPr>
            <a:spLocks noGrp="1"/>
          </p:cNvSpPr>
          <p:nvPr>
            <p:ph type="title"/>
          </p:nvPr>
        </p:nvSpPr>
        <p:spPr/>
        <p:txBody>
          <a:bodyPr/>
          <a:lstStyle/>
          <a:p>
            <a:r>
              <a:rPr lang="en-GB" dirty="0"/>
              <a:t>DOSING</a:t>
            </a:r>
          </a:p>
        </p:txBody>
      </p:sp>
      <p:sp>
        <p:nvSpPr>
          <p:cNvPr id="3" name="Content Placeholder 2">
            <a:extLst>
              <a:ext uri="{FF2B5EF4-FFF2-40B4-BE49-F238E27FC236}">
                <a16:creationId xmlns:a16="http://schemas.microsoft.com/office/drawing/2014/main" id="{E294AE2E-BBA9-4B6D-9CE8-C79B51A8905C}"/>
              </a:ext>
            </a:extLst>
          </p:cNvPr>
          <p:cNvSpPr>
            <a:spLocks noGrp="1"/>
          </p:cNvSpPr>
          <p:nvPr>
            <p:ph idx="1"/>
          </p:nvPr>
        </p:nvSpPr>
        <p:spPr>
          <a:xfrm>
            <a:off x="838200" y="1825624"/>
            <a:ext cx="10515600" cy="4772123"/>
          </a:xfrm>
        </p:spPr>
        <p:txBody>
          <a:bodyPr>
            <a:normAutofit lnSpcReduction="10000"/>
          </a:bodyPr>
          <a:lstStyle/>
          <a:p>
            <a:pPr marL="0" indent="0">
              <a:buNone/>
            </a:pPr>
            <a:r>
              <a:rPr lang="en-GB" dirty="0">
                <a:solidFill>
                  <a:srgbClr val="FF0000"/>
                </a:solidFill>
              </a:rPr>
              <a:t>Weight based</a:t>
            </a:r>
          </a:p>
          <a:p>
            <a:r>
              <a:rPr lang="en-GB" dirty="0"/>
              <a:t> </a:t>
            </a:r>
            <a:r>
              <a:rPr lang="en-GB" dirty="0">
                <a:latin typeface="Times New Roman" panose="02020603050405020304" pitchFamily="18" charset="0"/>
                <a:cs typeface="Times New Roman" panose="02020603050405020304" pitchFamily="18" charset="0"/>
              </a:rPr>
              <a:t>There are two recommended doses:-</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3 to 10 mic /kg /min is for augmenting cardiac output thereby increasing BP </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More than 10 mic /kg /min is recommended to increase the blood pressure directly</a:t>
            </a:r>
          </a:p>
          <a:p>
            <a:pPr marL="0" indent="0">
              <a:buNone/>
            </a:pPr>
            <a:endParaRPr lang="en-GB" dirty="0">
              <a:latin typeface="Times New Roman" panose="02020603050405020304" pitchFamily="18" charset="0"/>
              <a:cs typeface="Times New Roman" panose="02020603050405020304" pitchFamily="18" charset="0"/>
            </a:endParaRPr>
          </a:p>
          <a:p>
            <a:r>
              <a:rPr lang="en-GB" dirty="0">
                <a:solidFill>
                  <a:srgbClr val="FF0000"/>
                </a:solidFill>
                <a:latin typeface="Times New Roman" panose="02020603050405020304" pitchFamily="18" charset="0"/>
                <a:cs typeface="Times New Roman" panose="02020603050405020304" pitchFamily="18" charset="0"/>
              </a:rPr>
              <a:t>Dopamine is inactivated by higher PH So ,alkaline fluids should not be infused along with dopamine</a:t>
            </a:r>
          </a:p>
        </p:txBody>
      </p:sp>
    </p:spTree>
    <p:extLst>
      <p:ext uri="{BB962C8B-B14F-4D97-AF65-F5344CB8AC3E}">
        <p14:creationId xmlns:p14="http://schemas.microsoft.com/office/powerpoint/2010/main" val="39326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EFC5E-31B4-4B1A-8C3A-7C8110854FFE}"/>
              </a:ext>
            </a:extLst>
          </p:cNvPr>
          <p:cNvSpPr>
            <a:spLocks noGrp="1"/>
          </p:cNvSpPr>
          <p:nvPr>
            <p:ph type="title"/>
          </p:nvPr>
        </p:nvSpPr>
        <p:spPr/>
        <p:txBody>
          <a:bodyPr/>
          <a:lstStyle/>
          <a:p>
            <a:r>
              <a:rPr lang="en-GB" dirty="0"/>
              <a:t>ADVERSE EFFECTS</a:t>
            </a:r>
          </a:p>
        </p:txBody>
      </p:sp>
      <p:sp>
        <p:nvSpPr>
          <p:cNvPr id="3" name="Content Placeholder 2">
            <a:extLst>
              <a:ext uri="{FF2B5EF4-FFF2-40B4-BE49-F238E27FC236}">
                <a16:creationId xmlns:a16="http://schemas.microsoft.com/office/drawing/2014/main" id="{37B7D0C3-E11A-4473-9AE1-A62F3BBB2DDE}"/>
              </a:ext>
            </a:extLst>
          </p:cNvPr>
          <p:cNvSpPr>
            <a:spLocks noGrp="1"/>
          </p:cNvSpPr>
          <p:nvPr>
            <p:ph idx="1"/>
          </p:nvPr>
        </p:nvSpPr>
        <p:spPr>
          <a:xfrm>
            <a:off x="323557" y="1350498"/>
            <a:ext cx="11605845" cy="5142377"/>
          </a:xfrm>
        </p:spPr>
        <p:txBody>
          <a:bodyPr>
            <a:noAutofit/>
          </a:bodyPr>
          <a:lstStyle/>
          <a:p>
            <a:r>
              <a:rPr lang="en-GB" dirty="0">
                <a:latin typeface="Times New Roman" panose="02020603050405020304" pitchFamily="18" charset="0"/>
                <a:cs typeface="Times New Roman" panose="02020603050405020304" pitchFamily="18" charset="0"/>
              </a:rPr>
              <a:t>Tachyarrhythmia's are the most common adverse effects of dopamine</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most feared complication of dopamine infusion is limb necrosis </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Allergic reactions</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Continuous infusion of dopamine increase intraocular pressure</a:t>
            </a:r>
          </a:p>
          <a:p>
            <a:pPr marL="0" indent="0">
              <a:buNone/>
            </a:pPr>
            <a:endParaRPr lang="en-GB" dirty="0">
              <a:latin typeface="Times New Roman" panose="02020603050405020304" pitchFamily="18" charset="0"/>
              <a:cs typeface="Times New Roman" panose="02020603050405020304" pitchFamily="18" charset="0"/>
            </a:endParaRPr>
          </a:p>
          <a:p>
            <a:r>
              <a:rPr lang="en-GB" dirty="0" err="1">
                <a:solidFill>
                  <a:srgbClr val="FF0000"/>
                </a:solidFill>
                <a:latin typeface="Times New Roman" panose="02020603050405020304" pitchFamily="18" charset="0"/>
                <a:cs typeface="Times New Roman" panose="02020603050405020304" pitchFamily="18" charset="0"/>
              </a:rPr>
              <a:t>Hyperglycemia</a:t>
            </a:r>
            <a:r>
              <a:rPr lang="en-GB" dirty="0">
                <a:solidFill>
                  <a:srgbClr val="FF000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is commonly present in individuals receiving a continuous infusion of dopamine as a result of drug induced inhibition of insulin secretion</a:t>
            </a:r>
          </a:p>
        </p:txBody>
      </p:sp>
    </p:spTree>
    <p:extLst>
      <p:ext uri="{BB962C8B-B14F-4D97-AF65-F5344CB8AC3E}">
        <p14:creationId xmlns:p14="http://schemas.microsoft.com/office/powerpoint/2010/main" val="3995185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DE532-0FB2-464A-8311-ED645E433E83}"/>
              </a:ext>
            </a:extLst>
          </p:cNvPr>
          <p:cNvSpPr>
            <a:spLocks noGrp="1"/>
          </p:cNvSpPr>
          <p:nvPr>
            <p:ph type="title"/>
          </p:nvPr>
        </p:nvSpPr>
        <p:spPr/>
        <p:txBody>
          <a:bodyPr/>
          <a:lstStyle/>
          <a:p>
            <a:r>
              <a:rPr lang="en-GB" dirty="0"/>
              <a:t>DRUG INTERACTIONS</a:t>
            </a:r>
          </a:p>
        </p:txBody>
      </p:sp>
      <p:sp>
        <p:nvSpPr>
          <p:cNvPr id="3" name="Content Placeholder 2">
            <a:extLst>
              <a:ext uri="{FF2B5EF4-FFF2-40B4-BE49-F238E27FC236}">
                <a16:creationId xmlns:a16="http://schemas.microsoft.com/office/drawing/2014/main" id="{48B507EA-DC96-4A62-BC3F-30CBC76A941C}"/>
              </a:ext>
            </a:extLst>
          </p:cNvPr>
          <p:cNvSpPr>
            <a:spLocks noGrp="1"/>
          </p:cNvSpPr>
          <p:nvPr>
            <p:ph idx="1"/>
          </p:nvPr>
        </p:nvSpPr>
        <p:spPr>
          <a:xfrm>
            <a:off x="838200" y="1325217"/>
            <a:ext cx="10956235" cy="5433392"/>
          </a:xfrm>
        </p:spPr>
        <p:txBody>
          <a:bodyPr>
            <a:noAutofit/>
          </a:bodyPr>
          <a:lstStyle/>
          <a:p>
            <a:r>
              <a:rPr lang="en-GB" sz="2000" dirty="0">
                <a:latin typeface="Times New Roman" panose="02020603050405020304" pitchFamily="18" charset="0"/>
                <a:cs typeface="Times New Roman" panose="02020603050405020304" pitchFamily="18" charset="0"/>
              </a:rPr>
              <a:t>Cyclopropane </a:t>
            </a:r>
          </a:p>
          <a:p>
            <a:pPr marL="0" indent="0">
              <a:buNone/>
            </a:pP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Bromocriptine </a:t>
            </a:r>
          </a:p>
          <a:p>
            <a:pPr marL="0" indent="0">
              <a:buNone/>
            </a:pP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Dyhydroergotamine </a:t>
            </a:r>
          </a:p>
          <a:p>
            <a:pPr marL="0" indent="0">
              <a:buNone/>
            </a:pP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Halothane </a:t>
            </a:r>
          </a:p>
          <a:p>
            <a:pPr marL="0" indent="0">
              <a:buNone/>
            </a:pP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Linezolid </a:t>
            </a:r>
          </a:p>
          <a:p>
            <a:pPr marL="0" indent="0">
              <a:buNone/>
            </a:pP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Phenytoin</a:t>
            </a:r>
          </a:p>
        </p:txBody>
      </p:sp>
    </p:spTree>
    <p:extLst>
      <p:ext uri="{BB962C8B-B14F-4D97-AF65-F5344CB8AC3E}">
        <p14:creationId xmlns:p14="http://schemas.microsoft.com/office/powerpoint/2010/main" val="535562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6B358-BE35-440B-B2EA-574A6C07F9AD}"/>
              </a:ext>
            </a:extLst>
          </p:cNvPr>
          <p:cNvSpPr>
            <a:spLocks noGrp="1"/>
          </p:cNvSpPr>
          <p:nvPr>
            <p:ph type="title"/>
          </p:nvPr>
        </p:nvSpPr>
        <p:spPr/>
        <p:txBody>
          <a:bodyPr/>
          <a:lstStyle/>
          <a:p>
            <a:r>
              <a:rPr lang="en-GB" dirty="0"/>
              <a:t>CONTRAINDICATIONS</a:t>
            </a:r>
          </a:p>
        </p:txBody>
      </p:sp>
      <p:sp>
        <p:nvSpPr>
          <p:cNvPr id="3" name="Content Placeholder 2">
            <a:extLst>
              <a:ext uri="{FF2B5EF4-FFF2-40B4-BE49-F238E27FC236}">
                <a16:creationId xmlns:a16="http://schemas.microsoft.com/office/drawing/2014/main" id="{3378BCC4-CE6B-4C37-9EC3-FF8820545A9F}"/>
              </a:ext>
            </a:extLst>
          </p:cNvPr>
          <p:cNvSpPr>
            <a:spLocks noGrp="1"/>
          </p:cNvSpPr>
          <p:nvPr>
            <p:ph idx="1"/>
          </p:nvPr>
        </p:nvSpPr>
        <p:spPr>
          <a:xfrm>
            <a:off x="357809" y="1285462"/>
            <a:ext cx="11476382" cy="5572538"/>
          </a:xfrm>
        </p:spPr>
        <p:txBody>
          <a:bodyPr>
            <a:noAutofit/>
          </a:bodyPr>
          <a:lstStyle/>
          <a:p>
            <a:r>
              <a:rPr lang="en-GB" sz="2400" dirty="0">
                <a:latin typeface="Times New Roman" panose="02020603050405020304" pitchFamily="18" charset="0"/>
                <a:cs typeface="Times New Roman" panose="02020603050405020304" pitchFamily="18" charset="0"/>
              </a:rPr>
              <a:t>Individuals receiving MAO inhibitors </a:t>
            </a:r>
          </a:p>
          <a:p>
            <a:pPr marL="0" indent="0">
              <a:buNone/>
            </a:pP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Tricyclic antidepressants agents </a:t>
            </a:r>
          </a:p>
          <a:p>
            <a:pPr marL="0" indent="0">
              <a:buNone/>
            </a:pP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Pheochromocytoma </a:t>
            </a:r>
          </a:p>
          <a:p>
            <a:pPr marL="0" indent="0">
              <a:buNone/>
            </a:pP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Uncorrected tachyarrhythmias</a:t>
            </a:r>
          </a:p>
          <a:p>
            <a:endParaRPr lang="en-GB" sz="2400" dirty="0">
              <a:latin typeface="Times New Roman" panose="02020603050405020304" pitchFamily="18" charset="0"/>
              <a:cs typeface="Times New Roman" panose="02020603050405020304" pitchFamily="18" charset="0"/>
            </a:endParaRPr>
          </a:p>
          <a:p>
            <a:r>
              <a:rPr lang="en-GB" sz="2400" dirty="0">
                <a:solidFill>
                  <a:srgbClr val="FF0000"/>
                </a:solidFill>
                <a:latin typeface="Times New Roman" panose="02020603050405020304" pitchFamily="18" charset="0"/>
                <a:cs typeface="Times New Roman" panose="02020603050405020304" pitchFamily="18" charset="0"/>
              </a:rPr>
              <a:t>If dopamine liquid falls on floor /cloth it gives permanent staining if allowed to dry and was not mopped off wet</a:t>
            </a:r>
          </a:p>
        </p:txBody>
      </p:sp>
    </p:spTree>
    <p:extLst>
      <p:ext uri="{BB962C8B-B14F-4D97-AF65-F5344CB8AC3E}">
        <p14:creationId xmlns:p14="http://schemas.microsoft.com/office/powerpoint/2010/main" val="1884766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22627-CBB5-4F9F-80E6-11DE9D135DDC}"/>
              </a:ext>
            </a:extLst>
          </p:cNvPr>
          <p:cNvSpPr>
            <a:spLocks noGrp="1"/>
          </p:cNvSpPr>
          <p:nvPr>
            <p:ph type="title"/>
          </p:nvPr>
        </p:nvSpPr>
        <p:spPr/>
        <p:txBody>
          <a:bodyPr/>
          <a:lstStyle/>
          <a:p>
            <a:r>
              <a:rPr lang="en-GB" dirty="0"/>
              <a:t>.</a:t>
            </a:r>
          </a:p>
        </p:txBody>
      </p:sp>
      <p:sp>
        <p:nvSpPr>
          <p:cNvPr id="3" name="Content Placeholder 2">
            <a:extLst>
              <a:ext uri="{FF2B5EF4-FFF2-40B4-BE49-F238E27FC236}">
                <a16:creationId xmlns:a16="http://schemas.microsoft.com/office/drawing/2014/main" id="{33A5433B-6BDC-4C1B-949A-CE6EDEF37C18}"/>
              </a:ext>
            </a:extLst>
          </p:cNvPr>
          <p:cNvSpPr>
            <a:spLocks noGrp="1"/>
          </p:cNvSpPr>
          <p:nvPr>
            <p:ph idx="1"/>
          </p:nvPr>
        </p:nvSpPr>
        <p:spPr/>
        <p:txBody>
          <a:bodyPr/>
          <a:lstStyle/>
          <a:p>
            <a:pPr marL="0" indent="0">
              <a:buNone/>
            </a:pPr>
            <a:endParaRPr lang="en-GB" dirty="0"/>
          </a:p>
          <a:p>
            <a:pPr marL="0" indent="0">
              <a:buNone/>
            </a:pPr>
            <a:endParaRPr lang="en-GB" dirty="0"/>
          </a:p>
          <a:p>
            <a:pPr marL="0" indent="0">
              <a:buNone/>
            </a:pPr>
            <a:endParaRPr lang="en-GB" dirty="0"/>
          </a:p>
          <a:p>
            <a:pPr marL="0" indent="0">
              <a:buNone/>
            </a:pPr>
            <a:r>
              <a:rPr lang="en-GB" sz="4800" dirty="0">
                <a:latin typeface="Times New Roman" panose="02020603050405020304" pitchFamily="18" charset="0"/>
                <a:cs typeface="Times New Roman" panose="02020603050405020304" pitchFamily="18" charset="0"/>
              </a:rPr>
              <a:t>DOPAMINE AND IT’S DISORDERS</a:t>
            </a:r>
          </a:p>
        </p:txBody>
      </p:sp>
    </p:spTree>
    <p:extLst>
      <p:ext uri="{BB962C8B-B14F-4D97-AF65-F5344CB8AC3E}">
        <p14:creationId xmlns:p14="http://schemas.microsoft.com/office/powerpoint/2010/main" val="3700215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487E9-31B1-4FD5-91BE-9480855E0EC8}"/>
              </a:ext>
            </a:extLst>
          </p:cNvPr>
          <p:cNvSpPr>
            <a:spLocks noGrp="1"/>
          </p:cNvSpPr>
          <p:nvPr>
            <p:ph type="title"/>
          </p:nvPr>
        </p:nvSpPr>
        <p:spPr/>
        <p:txBody>
          <a:bodyPr/>
          <a:lstStyle/>
          <a:p>
            <a:r>
              <a:rPr lang="en-GB" dirty="0"/>
              <a:t>RECEPTORS</a:t>
            </a:r>
          </a:p>
        </p:txBody>
      </p:sp>
      <p:sp>
        <p:nvSpPr>
          <p:cNvPr id="3" name="Content Placeholder 2">
            <a:extLst>
              <a:ext uri="{FF2B5EF4-FFF2-40B4-BE49-F238E27FC236}">
                <a16:creationId xmlns:a16="http://schemas.microsoft.com/office/drawing/2014/main" id="{DBD60E28-71FA-42FB-87FC-3038C197428B}"/>
              </a:ext>
            </a:extLst>
          </p:cNvPr>
          <p:cNvSpPr>
            <a:spLocks noGrp="1"/>
          </p:cNvSpPr>
          <p:nvPr>
            <p:ph idx="1"/>
          </p:nvPr>
        </p:nvSpPr>
        <p:spPr>
          <a:xfrm>
            <a:off x="838200" y="1484243"/>
            <a:ext cx="10515600" cy="4692720"/>
          </a:xfrm>
        </p:spPr>
        <p:txBody>
          <a:bodyPr>
            <a:normAutofit/>
          </a:bodyPr>
          <a:lstStyle/>
          <a:p>
            <a:r>
              <a:rPr lang="en-GB" sz="3600" dirty="0">
                <a:latin typeface="Times New Roman" panose="02020603050405020304" pitchFamily="18" charset="0"/>
                <a:cs typeface="Times New Roman" panose="02020603050405020304" pitchFamily="18" charset="0"/>
              </a:rPr>
              <a:t>Dopamine acts through D1 , D2 as well as adrenergic alpha and B1 receptors ( But not B2)</a:t>
            </a:r>
          </a:p>
          <a:p>
            <a:pPr marL="0" indent="0">
              <a:buNone/>
            </a:pPr>
            <a:endParaRPr lang="en-GB" sz="3600" dirty="0">
              <a:latin typeface="Times New Roman" panose="02020603050405020304" pitchFamily="18" charset="0"/>
              <a:cs typeface="Times New Roman" panose="02020603050405020304" pitchFamily="18" charset="0"/>
            </a:endParaRPr>
          </a:p>
          <a:p>
            <a:r>
              <a:rPr lang="en-GB" sz="3600" dirty="0">
                <a:latin typeface="Times New Roman" panose="02020603050405020304" pitchFamily="18" charset="0"/>
                <a:cs typeface="Times New Roman" panose="02020603050405020304" pitchFamily="18" charset="0"/>
              </a:rPr>
              <a:t> D1 and D2 receptors are the most abundant and widespread in areas receiving a dopaminergic innervation (namely the striatum ,limbic system, thalamus and hypothalamus) D2 receptors, also occur in the pituitary gland</a:t>
            </a:r>
          </a:p>
        </p:txBody>
      </p:sp>
    </p:spTree>
    <p:extLst>
      <p:ext uri="{BB962C8B-B14F-4D97-AF65-F5344CB8AC3E}">
        <p14:creationId xmlns:p14="http://schemas.microsoft.com/office/powerpoint/2010/main" val="1876489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9626-FC1E-4802-959B-8FC4DF9F0AD8}"/>
              </a:ext>
            </a:extLst>
          </p:cNvPr>
          <p:cNvSpPr>
            <a:spLocks noGrp="1"/>
          </p:cNvSpPr>
          <p:nvPr>
            <p:ph type="title"/>
          </p:nvPr>
        </p:nvSpPr>
        <p:spPr/>
        <p:txBody>
          <a:bodyPr/>
          <a:lstStyle/>
          <a:p>
            <a:r>
              <a:rPr lang="en-GB" dirty="0"/>
              <a:t>DOPAMINE</a:t>
            </a:r>
          </a:p>
        </p:txBody>
      </p:sp>
      <p:sp>
        <p:nvSpPr>
          <p:cNvPr id="3" name="Content Placeholder 2">
            <a:extLst>
              <a:ext uri="{FF2B5EF4-FFF2-40B4-BE49-F238E27FC236}">
                <a16:creationId xmlns:a16="http://schemas.microsoft.com/office/drawing/2014/main" id="{EC5C1E3F-9331-4A04-B8A4-A5FE4CA55113}"/>
              </a:ext>
            </a:extLst>
          </p:cNvPr>
          <p:cNvSpPr>
            <a:spLocks noGrp="1"/>
          </p:cNvSpPr>
          <p:nvPr>
            <p:ph idx="1"/>
          </p:nvPr>
        </p:nvSpPr>
        <p:spPr>
          <a:xfrm>
            <a:off x="838200" y="1311965"/>
            <a:ext cx="10515600" cy="5180910"/>
          </a:xfrm>
        </p:spPr>
        <p:txBody>
          <a:bodyPr>
            <a:normAutofit fontScale="92500"/>
          </a:bodyPr>
          <a:lstStyle/>
          <a:p>
            <a:r>
              <a:rPr lang="en-GB" sz="3200" dirty="0">
                <a:latin typeface="Times New Roman" panose="02020603050405020304" pitchFamily="18" charset="0"/>
                <a:cs typeface="Times New Roman" panose="02020603050405020304" pitchFamily="18" charset="0"/>
              </a:rPr>
              <a:t>Dopamine neurons are more widely distributed than those of other </a:t>
            </a:r>
            <a:r>
              <a:rPr lang="en-GB" sz="3200" dirty="0" err="1">
                <a:latin typeface="Times New Roman" panose="02020603050405020304" pitchFamily="18" charset="0"/>
                <a:cs typeface="Times New Roman" panose="02020603050405020304" pitchFamily="18" charset="0"/>
              </a:rPr>
              <a:t>monamines</a:t>
            </a:r>
            <a:r>
              <a:rPr lang="en-GB" sz="3200" dirty="0">
                <a:latin typeface="Times New Roman" panose="02020603050405020304" pitchFamily="18" charset="0"/>
                <a:cs typeface="Times New Roman" panose="02020603050405020304" pitchFamily="18" charset="0"/>
              </a:rPr>
              <a:t>, residing in the midbrain substantia nigra and ventral tegmental area and in the periaqueductal </a:t>
            </a:r>
            <a:r>
              <a:rPr lang="en-GB" sz="3200" dirty="0" err="1">
                <a:latin typeface="Times New Roman" panose="02020603050405020304" pitchFamily="18" charset="0"/>
                <a:cs typeface="Times New Roman" panose="02020603050405020304" pitchFamily="18" charset="0"/>
              </a:rPr>
              <a:t>gray</a:t>
            </a:r>
            <a:r>
              <a:rPr lang="en-GB" sz="3200" dirty="0">
                <a:latin typeface="Times New Roman" panose="02020603050405020304" pitchFamily="18" charset="0"/>
                <a:cs typeface="Times New Roman" panose="02020603050405020304" pitchFamily="18" charset="0"/>
              </a:rPr>
              <a:t>, hypothalamus, olfactory bulb, and retina. </a:t>
            </a:r>
          </a:p>
          <a:p>
            <a:endParaRPr lang="en-GB" sz="3200" dirty="0">
              <a:latin typeface="Times New Roman" panose="02020603050405020304" pitchFamily="18" charset="0"/>
              <a:cs typeface="Times New Roman" panose="02020603050405020304" pitchFamily="18" charset="0"/>
            </a:endParaRPr>
          </a:p>
          <a:p>
            <a:pPr marL="0" indent="0">
              <a:buNone/>
            </a:pPr>
            <a:r>
              <a:rPr lang="en-GB" sz="3200" dirty="0">
                <a:latin typeface="Times New Roman" panose="02020603050405020304" pitchFamily="18" charset="0"/>
                <a:cs typeface="Times New Roman" panose="02020603050405020304" pitchFamily="18" charset="0"/>
              </a:rPr>
              <a:t>• In the periphery, dopamine is found in the kidney where it functions to produce renal vasodilation, diuresis, and natriuresis. </a:t>
            </a:r>
          </a:p>
          <a:p>
            <a:pPr marL="0" indent="0">
              <a:buNone/>
            </a:pPr>
            <a:endParaRPr lang="en-GB" sz="3200" dirty="0">
              <a:latin typeface="Times New Roman" panose="02020603050405020304" pitchFamily="18" charset="0"/>
              <a:cs typeface="Times New Roman" panose="02020603050405020304" pitchFamily="18" charset="0"/>
            </a:endParaRPr>
          </a:p>
          <a:p>
            <a:pPr marL="0" indent="0">
              <a:buNone/>
            </a:pPr>
            <a:r>
              <a:rPr lang="en-GB" sz="3200" dirty="0">
                <a:latin typeface="Times New Roman" panose="02020603050405020304" pitchFamily="18" charset="0"/>
                <a:cs typeface="Times New Roman" panose="02020603050405020304" pitchFamily="18" charset="0"/>
              </a:rPr>
              <a:t>• Three dopamine systems are highly relevant to psychiatry: The nigrostriatal, </a:t>
            </a:r>
            <a:r>
              <a:rPr lang="en-GB" sz="3200" dirty="0" err="1">
                <a:latin typeface="Times New Roman" panose="02020603050405020304" pitchFamily="18" charset="0"/>
                <a:cs typeface="Times New Roman" panose="02020603050405020304" pitchFamily="18" charset="0"/>
              </a:rPr>
              <a:t>mesocorticolimbic</a:t>
            </a:r>
            <a:r>
              <a:rPr lang="en-GB" sz="3200" dirty="0">
                <a:latin typeface="Times New Roman" panose="02020603050405020304" pitchFamily="18" charset="0"/>
                <a:cs typeface="Times New Roman" panose="02020603050405020304" pitchFamily="18" charset="0"/>
              </a:rPr>
              <a:t>, and </a:t>
            </a:r>
            <a:r>
              <a:rPr lang="en-GB" sz="3200" dirty="0" err="1">
                <a:latin typeface="Times New Roman" panose="02020603050405020304" pitchFamily="18" charset="0"/>
                <a:cs typeface="Times New Roman" panose="02020603050405020304" pitchFamily="18" charset="0"/>
              </a:rPr>
              <a:t>tuberohypophyseal</a:t>
            </a:r>
            <a:r>
              <a:rPr lang="en-GB" sz="3200" dirty="0">
                <a:latin typeface="Times New Roman" panose="02020603050405020304" pitchFamily="18" charset="0"/>
                <a:cs typeface="Times New Roman" panose="02020603050405020304" pitchFamily="18" charset="0"/>
              </a:rPr>
              <a:t> system</a:t>
            </a:r>
            <a:r>
              <a:rPr lang="en-GB" dirty="0"/>
              <a:t>.</a:t>
            </a:r>
          </a:p>
        </p:txBody>
      </p:sp>
    </p:spTree>
    <p:extLst>
      <p:ext uri="{BB962C8B-B14F-4D97-AF65-F5344CB8AC3E}">
        <p14:creationId xmlns:p14="http://schemas.microsoft.com/office/powerpoint/2010/main" val="3806424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BF54C-8464-4DD2-A184-DE92917B4C93}"/>
              </a:ext>
            </a:extLst>
          </p:cNvPr>
          <p:cNvSpPr>
            <a:spLocks noGrp="1"/>
          </p:cNvSpPr>
          <p:nvPr>
            <p:ph type="title"/>
          </p:nvPr>
        </p:nvSpPr>
        <p:spPr/>
        <p:txBody>
          <a:bodyPr/>
          <a:lstStyle/>
          <a:p>
            <a:r>
              <a:rPr lang="en-GB" dirty="0"/>
              <a:t>TRACTS IN THE BRAIN</a:t>
            </a:r>
          </a:p>
        </p:txBody>
      </p:sp>
      <p:sp>
        <p:nvSpPr>
          <p:cNvPr id="3" name="Content Placeholder 2">
            <a:extLst>
              <a:ext uri="{FF2B5EF4-FFF2-40B4-BE49-F238E27FC236}">
                <a16:creationId xmlns:a16="http://schemas.microsoft.com/office/drawing/2014/main" id="{4D96F2FD-42FD-4EF8-9694-0B5EA08DEA83}"/>
              </a:ext>
            </a:extLst>
          </p:cNvPr>
          <p:cNvSpPr>
            <a:spLocks noGrp="1"/>
          </p:cNvSpPr>
          <p:nvPr>
            <p:ph idx="1"/>
          </p:nvPr>
        </p:nvSpPr>
        <p:spPr>
          <a:xfrm>
            <a:off x="238539" y="1219200"/>
            <a:ext cx="11436626" cy="4957763"/>
          </a:xfrm>
        </p:spPr>
        <p:txBody>
          <a:bodyPr>
            <a:noAutofit/>
          </a:bodyPr>
          <a:lstStyle/>
          <a:p>
            <a:r>
              <a:rPr lang="en-GB" sz="3200" dirty="0">
                <a:solidFill>
                  <a:srgbClr val="FF0000"/>
                </a:solidFill>
                <a:latin typeface="Times New Roman" panose="02020603050405020304" pitchFamily="18" charset="0"/>
                <a:cs typeface="Times New Roman" panose="02020603050405020304" pitchFamily="18" charset="0"/>
              </a:rPr>
              <a:t>The Mesolimbic Dopamine Pathway </a:t>
            </a:r>
            <a:r>
              <a:rPr lang="en-GB" sz="3200" dirty="0">
                <a:latin typeface="Times New Roman" panose="02020603050405020304" pitchFamily="18" charset="0"/>
                <a:cs typeface="Times New Roman" panose="02020603050405020304" pitchFamily="18" charset="0"/>
              </a:rPr>
              <a:t>: midbrain ventral tegmental area to the nucleus accumbens .a part of the limbic system of the brain thought to be involved in many behaviours such as pleasurable sensations, the powerful euphoria of drugs of abuse, as well as delusions and hallucinations of psychosis. </a:t>
            </a:r>
          </a:p>
          <a:p>
            <a:pPr marL="0" indent="0">
              <a:buNone/>
            </a:pPr>
            <a:endParaRPr lang="en-GB" sz="3200" dirty="0">
              <a:latin typeface="Times New Roman" panose="02020603050405020304" pitchFamily="18" charset="0"/>
              <a:cs typeface="Times New Roman" panose="02020603050405020304" pitchFamily="18" charset="0"/>
            </a:endParaRPr>
          </a:p>
          <a:p>
            <a:r>
              <a:rPr lang="en-GB" sz="3200" dirty="0">
                <a:solidFill>
                  <a:srgbClr val="FF0000"/>
                </a:solidFill>
                <a:latin typeface="Times New Roman" panose="02020603050405020304" pitchFamily="18" charset="0"/>
                <a:cs typeface="Times New Roman" panose="02020603050405020304" pitchFamily="18" charset="0"/>
              </a:rPr>
              <a:t>The Mesocortical Dopamine Pathway </a:t>
            </a:r>
            <a:r>
              <a:rPr lang="en-GB" sz="3200" dirty="0">
                <a:latin typeface="Times New Roman" panose="02020603050405020304" pitchFamily="18" charset="0"/>
                <a:cs typeface="Times New Roman" panose="02020603050405020304" pitchFamily="18" charset="0"/>
              </a:rPr>
              <a:t>: It also projects from the midbrain ventral tegmental area but sends its axons to areas of the prefrontal cortex, where they may have a role in mediating cognitive symptoms (dorsolateral prefrontal cortex) and affective symptoms (ventromedial prefrontal cortex) of schizophrenia. </a:t>
            </a:r>
          </a:p>
        </p:txBody>
      </p:sp>
    </p:spTree>
    <p:extLst>
      <p:ext uri="{BB962C8B-B14F-4D97-AF65-F5344CB8AC3E}">
        <p14:creationId xmlns:p14="http://schemas.microsoft.com/office/powerpoint/2010/main" val="1646919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8C390-BB22-4EBB-9C43-580313C955AD}"/>
              </a:ext>
            </a:extLst>
          </p:cNvPr>
          <p:cNvSpPr>
            <a:spLocks noGrp="1"/>
          </p:cNvSpPr>
          <p:nvPr>
            <p:ph type="title"/>
          </p:nvPr>
        </p:nvSpPr>
        <p:spPr/>
        <p:txBody>
          <a:bodyPr/>
          <a:lstStyle/>
          <a:p>
            <a:r>
              <a:rPr lang="en-GB" dirty="0"/>
              <a:t>TRACTS IN THE BRAIN</a:t>
            </a:r>
          </a:p>
        </p:txBody>
      </p:sp>
      <p:sp>
        <p:nvSpPr>
          <p:cNvPr id="3" name="Content Placeholder 2">
            <a:extLst>
              <a:ext uri="{FF2B5EF4-FFF2-40B4-BE49-F238E27FC236}">
                <a16:creationId xmlns:a16="http://schemas.microsoft.com/office/drawing/2014/main" id="{11FFF03F-12A6-480A-BEBF-56BB0E16C0FA}"/>
              </a:ext>
            </a:extLst>
          </p:cNvPr>
          <p:cNvSpPr>
            <a:spLocks noGrp="1"/>
          </p:cNvSpPr>
          <p:nvPr>
            <p:ph idx="1"/>
          </p:nvPr>
        </p:nvSpPr>
        <p:spPr>
          <a:xfrm>
            <a:off x="318052" y="1457738"/>
            <a:ext cx="11035748" cy="4916557"/>
          </a:xfrm>
        </p:spPr>
        <p:txBody>
          <a:bodyPr>
            <a:normAutofit fontScale="92500" lnSpcReduction="20000"/>
          </a:bodyPr>
          <a:lstStyle/>
          <a:p>
            <a:r>
              <a:rPr lang="en-GB" sz="3200" dirty="0">
                <a:solidFill>
                  <a:srgbClr val="FF0000"/>
                </a:solidFill>
                <a:latin typeface="Times New Roman" panose="02020603050405020304" pitchFamily="18" charset="0"/>
                <a:cs typeface="Times New Roman" panose="02020603050405020304" pitchFamily="18" charset="0"/>
              </a:rPr>
              <a:t>Nigrostriatal Dopamine Pathway </a:t>
            </a:r>
            <a:r>
              <a:rPr lang="en-GB" sz="3200" dirty="0">
                <a:latin typeface="Times New Roman" panose="02020603050405020304" pitchFamily="18" charset="0"/>
                <a:cs typeface="Times New Roman" panose="02020603050405020304" pitchFamily="18" charset="0"/>
              </a:rPr>
              <a:t>: which projects from the substantia nigra to the basal ganglia or striatum, is part of the extrapyramidal nervous system and controls motor function and movement. </a:t>
            </a:r>
          </a:p>
          <a:p>
            <a:pPr marL="0" indent="0">
              <a:buNone/>
            </a:pPr>
            <a:endParaRPr lang="en-GB" sz="3200" dirty="0">
              <a:latin typeface="Times New Roman" panose="02020603050405020304" pitchFamily="18" charset="0"/>
              <a:cs typeface="Times New Roman" panose="02020603050405020304" pitchFamily="18" charset="0"/>
            </a:endParaRPr>
          </a:p>
          <a:p>
            <a:r>
              <a:rPr lang="en-GB" sz="3200" dirty="0">
                <a:solidFill>
                  <a:srgbClr val="FF0000"/>
                </a:solidFill>
                <a:latin typeface="Times New Roman" panose="02020603050405020304" pitchFamily="18" charset="0"/>
                <a:cs typeface="Times New Roman" panose="02020603050405020304" pitchFamily="18" charset="0"/>
              </a:rPr>
              <a:t>Tuberoinfundibular Dopamine Pathway </a:t>
            </a:r>
            <a:r>
              <a:rPr lang="en-GB" sz="3200" dirty="0">
                <a:latin typeface="Times New Roman" panose="02020603050405020304" pitchFamily="18" charset="0"/>
                <a:cs typeface="Times New Roman" panose="02020603050405020304" pitchFamily="18" charset="0"/>
              </a:rPr>
              <a:t>: projects from the hypothalamus to the anterior pituitary gland and controls prolactin secretion.</a:t>
            </a:r>
          </a:p>
          <a:p>
            <a:pPr marL="0" indent="0">
              <a:buNone/>
            </a:pPr>
            <a:endParaRPr lang="en-GB" sz="3200" dirty="0">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 The fifth dopamine pathway arises from multiple sites, including the periaqueductal </a:t>
            </a:r>
            <a:r>
              <a:rPr lang="en-GB" sz="3200" dirty="0" err="1">
                <a:latin typeface="Times New Roman" panose="02020603050405020304" pitchFamily="18" charset="0"/>
                <a:cs typeface="Times New Roman" panose="02020603050405020304" pitchFamily="18" charset="0"/>
              </a:rPr>
              <a:t>gray</a:t>
            </a:r>
            <a:r>
              <a:rPr lang="en-GB" sz="3200" dirty="0">
                <a:latin typeface="Times New Roman" panose="02020603050405020304" pitchFamily="18" charset="0"/>
                <a:cs typeface="Times New Roman" panose="02020603050405020304" pitchFamily="18" charset="0"/>
              </a:rPr>
              <a:t>, ventral mesencephalon, hypothalamic nuclei, and lateral parabrachial nucleus, and it projects to the thalamus. Its function is not currently well known.</a:t>
            </a:r>
          </a:p>
          <a:p>
            <a:endParaRPr lang="en-GB" dirty="0"/>
          </a:p>
        </p:txBody>
      </p:sp>
    </p:spTree>
    <p:extLst>
      <p:ext uri="{BB962C8B-B14F-4D97-AF65-F5344CB8AC3E}">
        <p14:creationId xmlns:p14="http://schemas.microsoft.com/office/powerpoint/2010/main" val="1082343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F865-77EA-4B3E-9061-D50624EDBB75}"/>
              </a:ext>
            </a:extLst>
          </p:cNvPr>
          <p:cNvSpPr>
            <a:spLocks noGrp="1"/>
          </p:cNvSpPr>
          <p:nvPr>
            <p:ph type="title"/>
          </p:nvPr>
        </p:nvSpPr>
        <p:spPr/>
        <p:txBody>
          <a:bodyPr/>
          <a:lstStyle/>
          <a:p>
            <a:r>
              <a:rPr lang="en-GB" dirty="0"/>
              <a:t>HISTORY</a:t>
            </a:r>
          </a:p>
        </p:txBody>
      </p:sp>
      <p:sp>
        <p:nvSpPr>
          <p:cNvPr id="3" name="Content Placeholder 2">
            <a:extLst>
              <a:ext uri="{FF2B5EF4-FFF2-40B4-BE49-F238E27FC236}">
                <a16:creationId xmlns:a16="http://schemas.microsoft.com/office/drawing/2014/main" id="{6130514D-FA70-462F-8608-96705B7EECD9}"/>
              </a:ext>
            </a:extLst>
          </p:cNvPr>
          <p:cNvSpPr>
            <a:spLocks noGrp="1"/>
          </p:cNvSpPr>
          <p:nvPr>
            <p:ph idx="1"/>
          </p:nvPr>
        </p:nvSpPr>
        <p:spPr/>
        <p:txBody>
          <a:bodyPr>
            <a:normAutofit fontScale="92500" lnSpcReduction="20000"/>
          </a:bodyPr>
          <a:lstStyle/>
          <a:p>
            <a:pPr marL="0" indent="0">
              <a:buNone/>
            </a:pPr>
            <a:r>
              <a:rPr lang="en-GB" dirty="0">
                <a:solidFill>
                  <a:srgbClr val="FF0000"/>
                </a:solidFill>
              </a:rPr>
              <a:t>1910</a:t>
            </a:r>
            <a:r>
              <a:rPr lang="en-GB" dirty="0"/>
              <a:t>- first synthesised by </a:t>
            </a:r>
          </a:p>
          <a:p>
            <a:pPr marL="0" indent="0">
              <a:buNone/>
            </a:pPr>
            <a:r>
              <a:rPr lang="en-GB" dirty="0"/>
              <a:t>• George Barger and </a:t>
            </a:r>
          </a:p>
          <a:p>
            <a:pPr marL="0" indent="0">
              <a:buNone/>
            </a:pPr>
            <a:r>
              <a:rPr lang="en-GB" dirty="0"/>
              <a:t>• James </a:t>
            </a:r>
            <a:r>
              <a:rPr lang="en-GB" dirty="0" err="1"/>
              <a:t>Ewens</a:t>
            </a:r>
            <a:r>
              <a:rPr lang="en-GB" dirty="0"/>
              <a:t> (London) </a:t>
            </a:r>
          </a:p>
          <a:p>
            <a:endParaRPr lang="en-GB" dirty="0"/>
          </a:p>
          <a:p>
            <a:pPr marL="0" indent="0">
              <a:buNone/>
            </a:pPr>
            <a:r>
              <a:rPr lang="en-GB" dirty="0">
                <a:solidFill>
                  <a:srgbClr val="FF0000"/>
                </a:solidFill>
              </a:rPr>
              <a:t>1940s</a:t>
            </a:r>
            <a:r>
              <a:rPr lang="en-GB" dirty="0"/>
              <a:t> Peter Holtz </a:t>
            </a:r>
          </a:p>
          <a:p>
            <a:pPr marL="0" indent="0">
              <a:buNone/>
            </a:pPr>
            <a:r>
              <a:rPr lang="en-GB" dirty="0"/>
              <a:t>• Dopa decarboxylase enzyme </a:t>
            </a:r>
          </a:p>
          <a:p>
            <a:pPr marL="0" indent="0">
              <a:buNone/>
            </a:pPr>
            <a:endParaRPr lang="en-GB" dirty="0"/>
          </a:p>
          <a:p>
            <a:pPr marL="0" indent="0">
              <a:buNone/>
            </a:pPr>
            <a:r>
              <a:rPr lang="en-GB" dirty="0"/>
              <a:t>• Oleh </a:t>
            </a:r>
            <a:r>
              <a:rPr lang="en-GB" dirty="0" err="1"/>
              <a:t>Hornykiewicz</a:t>
            </a:r>
            <a:r>
              <a:rPr lang="en-GB" dirty="0"/>
              <a:t> (</a:t>
            </a:r>
            <a:r>
              <a:rPr lang="en-GB" dirty="0">
                <a:solidFill>
                  <a:srgbClr val="FF0000"/>
                </a:solidFill>
              </a:rPr>
              <a:t>1956</a:t>
            </a:r>
            <a:r>
              <a:rPr lang="en-GB" dirty="0"/>
              <a:t>)- L-DOPA in Parkinson's disease, </a:t>
            </a:r>
          </a:p>
          <a:p>
            <a:pPr marL="0" indent="0">
              <a:buNone/>
            </a:pPr>
            <a:endParaRPr lang="en-GB" dirty="0"/>
          </a:p>
          <a:p>
            <a:pPr marL="0" indent="0">
              <a:buNone/>
            </a:pPr>
            <a:r>
              <a:rPr lang="en-GB" dirty="0"/>
              <a:t> • </a:t>
            </a:r>
            <a:r>
              <a:rPr lang="en-GB" dirty="0" err="1"/>
              <a:t>Arwid</a:t>
            </a:r>
            <a:r>
              <a:rPr lang="en-GB" dirty="0"/>
              <a:t> Carlsson(</a:t>
            </a:r>
            <a:r>
              <a:rPr lang="en-GB" dirty="0">
                <a:solidFill>
                  <a:srgbClr val="FF0000"/>
                </a:solidFill>
              </a:rPr>
              <a:t>1958,2000</a:t>
            </a:r>
            <a:r>
              <a:rPr lang="en-GB" dirty="0"/>
              <a:t>) dopamine as neurotransmitter</a:t>
            </a:r>
          </a:p>
        </p:txBody>
      </p:sp>
    </p:spTree>
    <p:extLst>
      <p:ext uri="{BB962C8B-B14F-4D97-AF65-F5344CB8AC3E}">
        <p14:creationId xmlns:p14="http://schemas.microsoft.com/office/powerpoint/2010/main" val="2706761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3748-CE96-4D7F-92D8-48B80872D1C5}"/>
              </a:ext>
            </a:extLst>
          </p:cNvPr>
          <p:cNvSpPr>
            <a:spLocks noGrp="1"/>
          </p:cNvSpPr>
          <p:nvPr>
            <p:ph type="title"/>
          </p:nvPr>
        </p:nvSpPr>
        <p:spPr/>
        <p:txBody>
          <a:bodyPr/>
          <a:lstStyle/>
          <a:p>
            <a:r>
              <a:rPr lang="en-GB" dirty="0"/>
              <a:t>DISORDERS ASSOCIATED WITH THE DOPAMINERGIC SYSTEM</a:t>
            </a:r>
          </a:p>
        </p:txBody>
      </p:sp>
      <p:sp>
        <p:nvSpPr>
          <p:cNvPr id="3" name="Content Placeholder 2">
            <a:extLst>
              <a:ext uri="{FF2B5EF4-FFF2-40B4-BE49-F238E27FC236}">
                <a16:creationId xmlns:a16="http://schemas.microsoft.com/office/drawing/2014/main" id="{C841D7AA-BA40-40F9-8934-2B56B5F961D8}"/>
              </a:ext>
            </a:extLst>
          </p:cNvPr>
          <p:cNvSpPr>
            <a:spLocks noGrp="1"/>
          </p:cNvSpPr>
          <p:nvPr>
            <p:ph idx="1"/>
          </p:nvPr>
        </p:nvSpPr>
        <p:spPr/>
        <p:txBody>
          <a:bodyPr>
            <a:normAutofit/>
          </a:bodyPr>
          <a:lstStyle/>
          <a:p>
            <a:pPr marL="0" indent="0">
              <a:buNone/>
            </a:pPr>
            <a:r>
              <a:rPr lang="en-GB" sz="4000" dirty="0">
                <a:solidFill>
                  <a:srgbClr val="FF0000"/>
                </a:solidFill>
                <a:latin typeface="Times New Roman" panose="02020603050405020304" pitchFamily="18" charset="0"/>
                <a:cs typeface="Times New Roman" panose="02020603050405020304" pitchFamily="18" charset="0"/>
              </a:rPr>
              <a:t>Parkinsonism</a:t>
            </a:r>
            <a:r>
              <a:rPr lang="en-GB" sz="4000" dirty="0">
                <a:latin typeface="Times New Roman" panose="02020603050405020304" pitchFamily="18" charset="0"/>
                <a:cs typeface="Times New Roman" panose="02020603050405020304" pitchFamily="18" charset="0"/>
              </a:rPr>
              <a:t> : Decrease Dopamine. </a:t>
            </a:r>
          </a:p>
          <a:p>
            <a:r>
              <a:rPr lang="en-GB" sz="4000" dirty="0">
                <a:latin typeface="Times New Roman" panose="02020603050405020304" pitchFamily="18" charset="0"/>
                <a:cs typeface="Times New Roman" panose="02020603050405020304" pitchFamily="18" charset="0"/>
              </a:rPr>
              <a:t>It occurs in substantia nigra </a:t>
            </a:r>
          </a:p>
          <a:p>
            <a:pPr marL="0" indent="0">
              <a:buNone/>
            </a:pPr>
            <a:r>
              <a:rPr lang="en-GB" sz="4000" dirty="0">
                <a:latin typeface="Times New Roman" panose="02020603050405020304" pitchFamily="18" charset="0"/>
                <a:cs typeface="Times New Roman" panose="02020603050405020304" pitchFamily="18" charset="0"/>
              </a:rPr>
              <a:t>Leading to symptoms like </a:t>
            </a:r>
          </a:p>
          <a:p>
            <a:pPr>
              <a:buFont typeface="Wingdings" panose="05000000000000000000" pitchFamily="2" charset="2"/>
              <a:buChar char="ü"/>
            </a:pPr>
            <a:r>
              <a:rPr lang="en-GB" sz="4000" dirty="0">
                <a:latin typeface="Times New Roman" panose="02020603050405020304" pitchFamily="18" charset="0"/>
                <a:cs typeface="Times New Roman" panose="02020603050405020304" pitchFamily="18" charset="0"/>
              </a:rPr>
              <a:t>rigidity ,</a:t>
            </a:r>
          </a:p>
          <a:p>
            <a:pPr>
              <a:buFont typeface="Wingdings" panose="05000000000000000000" pitchFamily="2" charset="2"/>
              <a:buChar char="ü"/>
            </a:pPr>
            <a:r>
              <a:rPr lang="en-GB" sz="4000" dirty="0">
                <a:latin typeface="Times New Roman" panose="02020603050405020304" pitchFamily="18" charset="0"/>
                <a:cs typeface="Times New Roman" panose="02020603050405020304" pitchFamily="18" charset="0"/>
              </a:rPr>
              <a:t> bradykinesia and </a:t>
            </a:r>
          </a:p>
          <a:p>
            <a:pPr>
              <a:buFont typeface="Wingdings" panose="05000000000000000000" pitchFamily="2" charset="2"/>
              <a:buChar char="ü"/>
            </a:pPr>
            <a:r>
              <a:rPr lang="en-GB" sz="4000" dirty="0">
                <a:latin typeface="Times New Roman" panose="02020603050405020304" pitchFamily="18" charset="0"/>
                <a:cs typeface="Times New Roman" panose="02020603050405020304" pitchFamily="18" charset="0"/>
              </a:rPr>
              <a:t> tremors </a:t>
            </a:r>
          </a:p>
        </p:txBody>
      </p:sp>
    </p:spTree>
    <p:extLst>
      <p:ext uri="{BB962C8B-B14F-4D97-AF65-F5344CB8AC3E}">
        <p14:creationId xmlns:p14="http://schemas.microsoft.com/office/powerpoint/2010/main" val="2809993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4232-0094-4E6A-98FC-2627300736B9}"/>
              </a:ext>
            </a:extLst>
          </p:cNvPr>
          <p:cNvSpPr>
            <a:spLocks noGrp="1"/>
          </p:cNvSpPr>
          <p:nvPr>
            <p:ph type="title"/>
          </p:nvPr>
        </p:nvSpPr>
        <p:spPr/>
        <p:txBody>
          <a:bodyPr/>
          <a:lstStyle/>
          <a:p>
            <a:r>
              <a:rPr lang="en-GB" dirty="0"/>
              <a:t>SUBSTANCE ABUSE</a:t>
            </a:r>
          </a:p>
        </p:txBody>
      </p:sp>
      <p:sp>
        <p:nvSpPr>
          <p:cNvPr id="3" name="Content Placeholder 2">
            <a:extLst>
              <a:ext uri="{FF2B5EF4-FFF2-40B4-BE49-F238E27FC236}">
                <a16:creationId xmlns:a16="http://schemas.microsoft.com/office/drawing/2014/main" id="{E45E84D7-8A91-4AD7-B522-87B0AD4403B6}"/>
              </a:ext>
            </a:extLst>
          </p:cNvPr>
          <p:cNvSpPr>
            <a:spLocks noGrp="1"/>
          </p:cNvSpPr>
          <p:nvPr>
            <p:ph idx="1"/>
          </p:nvPr>
        </p:nvSpPr>
        <p:spPr>
          <a:xfrm>
            <a:off x="636104" y="1338470"/>
            <a:ext cx="11118574" cy="5519529"/>
          </a:xfrm>
        </p:spPr>
        <p:txBody>
          <a:bodyPr>
            <a:noAutofit/>
          </a:bodyPr>
          <a:lstStyle/>
          <a:p>
            <a:pPr marL="0" indent="0">
              <a:buNone/>
            </a:pPr>
            <a:r>
              <a:rPr lang="en-GB" sz="3200" dirty="0">
                <a:solidFill>
                  <a:srgbClr val="FF0000"/>
                </a:solidFill>
                <a:latin typeface="Times New Roman" panose="02020603050405020304" pitchFamily="18" charset="0"/>
                <a:cs typeface="Times New Roman" panose="02020603050405020304" pitchFamily="18" charset="0"/>
              </a:rPr>
              <a:t>Substance Abuse </a:t>
            </a:r>
            <a:r>
              <a:rPr lang="en-GB" sz="3200" dirty="0">
                <a:latin typeface="Times New Roman" panose="02020603050405020304" pitchFamily="18" charset="0"/>
                <a:cs typeface="Times New Roman" panose="02020603050405020304" pitchFamily="18" charset="0"/>
              </a:rPr>
              <a:t>: </a:t>
            </a:r>
          </a:p>
          <a:p>
            <a:r>
              <a:rPr lang="en-GB" sz="3200" dirty="0">
                <a:latin typeface="Times New Roman" panose="02020603050405020304" pitchFamily="18" charset="0"/>
                <a:cs typeface="Times New Roman" panose="02020603050405020304" pitchFamily="18" charset="0"/>
              </a:rPr>
              <a:t>Nucleus accumbens is a centre for reward. </a:t>
            </a:r>
          </a:p>
          <a:p>
            <a:r>
              <a:rPr lang="en-GB" sz="3200" dirty="0">
                <a:latin typeface="Times New Roman" panose="02020603050405020304" pitchFamily="18" charset="0"/>
                <a:cs typeface="Times New Roman" panose="02020603050405020304" pitchFamily="18" charset="0"/>
              </a:rPr>
              <a:t>Occurs due to increased release of dopamine caused by the psychotropic substances like </a:t>
            </a:r>
          </a:p>
          <a:p>
            <a:pPr>
              <a:buFont typeface="Wingdings" panose="05000000000000000000" pitchFamily="2" charset="2"/>
              <a:buChar char="ü"/>
            </a:pPr>
            <a:r>
              <a:rPr lang="en-GB" sz="3200" dirty="0">
                <a:latin typeface="Times New Roman" panose="02020603050405020304" pitchFamily="18" charset="0"/>
                <a:cs typeface="Times New Roman" panose="02020603050405020304" pitchFamily="18" charset="0"/>
              </a:rPr>
              <a:t> morphine</a:t>
            </a:r>
          </a:p>
          <a:p>
            <a:pPr>
              <a:buFont typeface="Wingdings" panose="05000000000000000000" pitchFamily="2" charset="2"/>
              <a:buChar char="ü"/>
            </a:pPr>
            <a:r>
              <a:rPr lang="en-GB" sz="3200" dirty="0">
                <a:latin typeface="Times New Roman" panose="02020603050405020304" pitchFamily="18" charset="0"/>
                <a:cs typeface="Times New Roman" panose="02020603050405020304" pitchFamily="18" charset="0"/>
              </a:rPr>
              <a:t>heroin </a:t>
            </a:r>
          </a:p>
          <a:p>
            <a:pPr>
              <a:buFont typeface="Wingdings" panose="05000000000000000000" pitchFamily="2" charset="2"/>
              <a:buChar char="ü"/>
            </a:pPr>
            <a:r>
              <a:rPr lang="en-GB" sz="3200" dirty="0">
                <a:latin typeface="Times New Roman" panose="02020603050405020304" pitchFamily="18" charset="0"/>
                <a:cs typeface="Times New Roman" panose="02020603050405020304" pitchFamily="18" charset="0"/>
              </a:rPr>
              <a:t> Cannabis </a:t>
            </a:r>
          </a:p>
          <a:p>
            <a:pPr>
              <a:buFont typeface="Wingdings" panose="05000000000000000000" pitchFamily="2" charset="2"/>
              <a:buChar char="ü"/>
            </a:pPr>
            <a:r>
              <a:rPr lang="en-GB" sz="3200" dirty="0">
                <a:latin typeface="Times New Roman" panose="02020603050405020304" pitchFamily="18" charset="0"/>
                <a:cs typeface="Times New Roman" panose="02020603050405020304" pitchFamily="18" charset="0"/>
              </a:rPr>
              <a:t>cocaine </a:t>
            </a:r>
          </a:p>
          <a:p>
            <a:pPr>
              <a:buFont typeface="Wingdings" panose="05000000000000000000" pitchFamily="2" charset="2"/>
              <a:buChar char="ü"/>
            </a:pPr>
            <a:r>
              <a:rPr lang="en-GB" sz="3200" dirty="0">
                <a:latin typeface="Times New Roman" panose="02020603050405020304" pitchFamily="18" charset="0"/>
                <a:cs typeface="Times New Roman" panose="02020603050405020304" pitchFamily="18" charset="0"/>
              </a:rPr>
              <a:t>nicotine</a:t>
            </a:r>
          </a:p>
        </p:txBody>
      </p:sp>
    </p:spTree>
    <p:extLst>
      <p:ext uri="{BB962C8B-B14F-4D97-AF65-F5344CB8AC3E}">
        <p14:creationId xmlns:p14="http://schemas.microsoft.com/office/powerpoint/2010/main" val="4288131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F638-A59A-429D-83E1-8FCB34036288}"/>
              </a:ext>
            </a:extLst>
          </p:cNvPr>
          <p:cNvSpPr>
            <a:spLocks noGrp="1"/>
          </p:cNvSpPr>
          <p:nvPr>
            <p:ph type="title"/>
          </p:nvPr>
        </p:nvSpPr>
        <p:spPr/>
        <p:txBody>
          <a:bodyPr/>
          <a:lstStyle/>
          <a:p>
            <a:r>
              <a:rPr lang="en-GB" dirty="0"/>
              <a:t>DISORDERS OF DOPAMINE </a:t>
            </a:r>
          </a:p>
        </p:txBody>
      </p:sp>
      <p:sp>
        <p:nvSpPr>
          <p:cNvPr id="3" name="Content Placeholder 2">
            <a:extLst>
              <a:ext uri="{FF2B5EF4-FFF2-40B4-BE49-F238E27FC236}">
                <a16:creationId xmlns:a16="http://schemas.microsoft.com/office/drawing/2014/main" id="{CE6639E5-012B-490D-A9C2-A7876A62651B}"/>
              </a:ext>
            </a:extLst>
          </p:cNvPr>
          <p:cNvSpPr>
            <a:spLocks noGrp="1"/>
          </p:cNvSpPr>
          <p:nvPr>
            <p:ph idx="1"/>
          </p:nvPr>
        </p:nvSpPr>
        <p:spPr>
          <a:xfrm>
            <a:off x="838200" y="1484243"/>
            <a:ext cx="10515600" cy="4692720"/>
          </a:xfrm>
        </p:spPr>
        <p:txBody>
          <a:bodyPr/>
          <a:lstStyle/>
          <a:p>
            <a:pPr marL="0" indent="0">
              <a:buNone/>
            </a:pPr>
            <a:r>
              <a:rPr lang="en-GB" dirty="0">
                <a:solidFill>
                  <a:srgbClr val="FF0000"/>
                </a:solidFill>
              </a:rPr>
              <a:t>ADHD</a:t>
            </a:r>
            <a:r>
              <a:rPr lang="en-GB" dirty="0"/>
              <a:t> : </a:t>
            </a:r>
          </a:p>
          <a:p>
            <a:r>
              <a:rPr lang="en-GB" dirty="0"/>
              <a:t>Decrease In Dopamine Level in anterior frontal cortex </a:t>
            </a:r>
          </a:p>
          <a:p>
            <a:r>
              <a:rPr lang="en-GB" dirty="0"/>
              <a:t> An area associated with cognitive function such as </a:t>
            </a:r>
          </a:p>
          <a:p>
            <a:pPr>
              <a:buFont typeface="Wingdings" panose="05000000000000000000" pitchFamily="2" charset="2"/>
              <a:buChar char="ü"/>
            </a:pPr>
            <a:r>
              <a:rPr lang="en-GB" dirty="0"/>
              <a:t>Attention </a:t>
            </a:r>
          </a:p>
          <a:p>
            <a:pPr>
              <a:buFont typeface="Wingdings" panose="05000000000000000000" pitchFamily="2" charset="2"/>
              <a:buChar char="ü"/>
            </a:pPr>
            <a:r>
              <a:rPr lang="en-GB" dirty="0"/>
              <a:t> concentration. </a:t>
            </a:r>
          </a:p>
          <a:p>
            <a:pPr>
              <a:buFont typeface="Wingdings" panose="05000000000000000000" pitchFamily="2" charset="2"/>
              <a:buChar char="ü"/>
            </a:pPr>
            <a:endParaRPr lang="en-GB" dirty="0"/>
          </a:p>
          <a:p>
            <a:pPr marL="0" indent="0">
              <a:buNone/>
            </a:pPr>
            <a:r>
              <a:rPr lang="en-GB" dirty="0"/>
              <a:t> </a:t>
            </a:r>
            <a:r>
              <a:rPr lang="en-GB" dirty="0">
                <a:solidFill>
                  <a:srgbClr val="FF0000"/>
                </a:solidFill>
              </a:rPr>
              <a:t>Impulse Control Disorder </a:t>
            </a:r>
            <a:r>
              <a:rPr lang="en-GB" dirty="0"/>
              <a:t>: Decrease In Dopamine Level</a:t>
            </a:r>
          </a:p>
        </p:txBody>
      </p:sp>
    </p:spTree>
    <p:extLst>
      <p:ext uri="{BB962C8B-B14F-4D97-AF65-F5344CB8AC3E}">
        <p14:creationId xmlns:p14="http://schemas.microsoft.com/office/powerpoint/2010/main" val="3836238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FA6D-6E81-4CD4-A9E3-A5C0E0948AC8}"/>
              </a:ext>
            </a:extLst>
          </p:cNvPr>
          <p:cNvSpPr>
            <a:spLocks noGrp="1"/>
          </p:cNvSpPr>
          <p:nvPr>
            <p:ph type="title"/>
          </p:nvPr>
        </p:nvSpPr>
        <p:spPr/>
        <p:txBody>
          <a:bodyPr/>
          <a:lstStyle/>
          <a:p>
            <a:r>
              <a:rPr lang="en-GB" dirty="0"/>
              <a:t>DISORDERS OF DOPAMINE</a:t>
            </a:r>
          </a:p>
        </p:txBody>
      </p:sp>
      <p:sp>
        <p:nvSpPr>
          <p:cNvPr id="3" name="Content Placeholder 2">
            <a:extLst>
              <a:ext uri="{FF2B5EF4-FFF2-40B4-BE49-F238E27FC236}">
                <a16:creationId xmlns:a16="http://schemas.microsoft.com/office/drawing/2014/main" id="{F10E8121-23C8-4DF9-926B-6F76C205B154}"/>
              </a:ext>
            </a:extLst>
          </p:cNvPr>
          <p:cNvSpPr>
            <a:spLocks noGrp="1"/>
          </p:cNvSpPr>
          <p:nvPr>
            <p:ph idx="1"/>
          </p:nvPr>
        </p:nvSpPr>
        <p:spPr/>
        <p:txBody>
          <a:bodyPr>
            <a:noAutofit/>
          </a:bodyPr>
          <a:lstStyle/>
          <a:p>
            <a:pPr marL="0" indent="0">
              <a:buNone/>
            </a:pPr>
            <a:r>
              <a:rPr lang="en-GB" sz="3200" dirty="0">
                <a:solidFill>
                  <a:srgbClr val="FF0000"/>
                </a:solidFill>
                <a:latin typeface="Times New Roman" panose="02020603050405020304" pitchFamily="18" charset="0"/>
                <a:cs typeface="Times New Roman" panose="02020603050405020304" pitchFamily="18" charset="0"/>
              </a:rPr>
              <a:t>Depression </a:t>
            </a:r>
            <a:r>
              <a:rPr lang="en-GB" sz="3200" dirty="0">
                <a:latin typeface="Times New Roman" panose="02020603050405020304" pitchFamily="18" charset="0"/>
                <a:cs typeface="Times New Roman" panose="02020603050405020304" pitchFamily="18" charset="0"/>
              </a:rPr>
              <a:t>: </a:t>
            </a:r>
          </a:p>
          <a:p>
            <a:pPr marL="0" indent="0">
              <a:buNone/>
            </a:pPr>
            <a:r>
              <a:rPr lang="en-GB" sz="3200" dirty="0">
                <a:latin typeface="Times New Roman" panose="02020603050405020304" pitchFamily="18" charset="0"/>
                <a:cs typeface="Times New Roman" panose="02020603050405020304" pitchFamily="18" charset="0"/>
              </a:rPr>
              <a:t>Decrease Of Dopamine in following areas </a:t>
            </a:r>
          </a:p>
          <a:p>
            <a:r>
              <a:rPr lang="en-GB" sz="3200" dirty="0">
                <a:latin typeface="Times New Roman" panose="02020603050405020304" pitchFamily="18" charset="0"/>
                <a:cs typeface="Times New Roman" panose="02020603050405020304" pitchFamily="18" charset="0"/>
              </a:rPr>
              <a:t> VMPFC- Depressed mood </a:t>
            </a:r>
          </a:p>
          <a:p>
            <a:r>
              <a:rPr lang="en-GB" sz="3200" dirty="0">
                <a:latin typeface="Times New Roman" panose="02020603050405020304" pitchFamily="18" charset="0"/>
                <a:cs typeface="Times New Roman" panose="02020603050405020304" pitchFamily="18" charset="0"/>
              </a:rPr>
              <a:t> PFC, Hypothalamus, </a:t>
            </a:r>
          </a:p>
          <a:p>
            <a:r>
              <a:rPr lang="en-GB" sz="3200" dirty="0">
                <a:latin typeface="Times New Roman" panose="02020603050405020304" pitchFamily="18" charset="0"/>
                <a:cs typeface="Times New Roman" panose="02020603050405020304" pitchFamily="18" charset="0"/>
              </a:rPr>
              <a:t>Nucleus Accumbens - Apathy </a:t>
            </a:r>
          </a:p>
          <a:p>
            <a:r>
              <a:rPr lang="en-GB" sz="3200" dirty="0">
                <a:latin typeface="Times New Roman" panose="02020603050405020304" pitchFamily="18" charset="0"/>
                <a:cs typeface="Times New Roman" panose="02020603050405020304" pitchFamily="18" charset="0"/>
              </a:rPr>
              <a:t> Nucleus Accumbens Striatum Hypothalamus- Fatigue </a:t>
            </a:r>
          </a:p>
          <a:p>
            <a:r>
              <a:rPr lang="en-GB" sz="3200" dirty="0">
                <a:latin typeface="Times New Roman" panose="02020603050405020304" pitchFamily="18" charset="0"/>
                <a:cs typeface="Times New Roman" panose="02020603050405020304" pitchFamily="18" charset="0"/>
              </a:rPr>
              <a:t>Nucleus Accumbens ,PFC – Psychomotor Agitation/Retardation</a:t>
            </a:r>
          </a:p>
        </p:txBody>
      </p:sp>
    </p:spTree>
    <p:extLst>
      <p:ext uri="{BB962C8B-B14F-4D97-AF65-F5344CB8AC3E}">
        <p14:creationId xmlns:p14="http://schemas.microsoft.com/office/powerpoint/2010/main" val="16155732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FA6D-6E81-4CD4-A9E3-A5C0E0948AC8}"/>
              </a:ext>
            </a:extLst>
          </p:cNvPr>
          <p:cNvSpPr>
            <a:spLocks noGrp="1"/>
          </p:cNvSpPr>
          <p:nvPr>
            <p:ph type="title"/>
          </p:nvPr>
        </p:nvSpPr>
        <p:spPr/>
        <p:txBody>
          <a:bodyPr/>
          <a:lstStyle/>
          <a:p>
            <a:r>
              <a:rPr lang="en-GB" dirty="0"/>
              <a:t>DISORDERS OF DOPAMINE</a:t>
            </a:r>
          </a:p>
        </p:txBody>
      </p:sp>
      <p:sp>
        <p:nvSpPr>
          <p:cNvPr id="3" name="Content Placeholder 2">
            <a:extLst>
              <a:ext uri="{FF2B5EF4-FFF2-40B4-BE49-F238E27FC236}">
                <a16:creationId xmlns:a16="http://schemas.microsoft.com/office/drawing/2014/main" id="{F10E8121-23C8-4DF9-926B-6F76C205B154}"/>
              </a:ext>
            </a:extLst>
          </p:cNvPr>
          <p:cNvSpPr>
            <a:spLocks noGrp="1"/>
          </p:cNvSpPr>
          <p:nvPr>
            <p:ph idx="1"/>
          </p:nvPr>
        </p:nvSpPr>
        <p:spPr/>
        <p:txBody>
          <a:bodyPr>
            <a:noAutofit/>
          </a:bodyPr>
          <a:lstStyle/>
          <a:p>
            <a:pPr marL="0" indent="0">
              <a:buNone/>
            </a:pPr>
            <a:r>
              <a:rPr lang="en-GB" sz="4400" dirty="0">
                <a:solidFill>
                  <a:srgbClr val="FF0000"/>
                </a:solidFill>
                <a:latin typeface="Times New Roman" panose="02020603050405020304" pitchFamily="18" charset="0"/>
                <a:cs typeface="Times New Roman" panose="02020603050405020304" pitchFamily="18" charset="0"/>
              </a:rPr>
              <a:t>Schizophrenia : </a:t>
            </a:r>
          </a:p>
          <a:p>
            <a:pPr marL="0" indent="0">
              <a:buNone/>
            </a:pPr>
            <a:r>
              <a:rPr lang="en-GB" sz="4400" dirty="0">
                <a:latin typeface="Times New Roman" panose="02020603050405020304" pitchFamily="18" charset="0"/>
                <a:cs typeface="Times New Roman" panose="02020603050405020304" pitchFamily="18" charset="0"/>
              </a:rPr>
              <a:t>Increase And Decrease Of Dopamine In Different Region Of Brain. </a:t>
            </a:r>
          </a:p>
          <a:p>
            <a:r>
              <a:rPr lang="en-GB" sz="4400" dirty="0">
                <a:latin typeface="Times New Roman" panose="02020603050405020304" pitchFamily="18" charset="0"/>
                <a:cs typeface="Times New Roman" panose="02020603050405020304" pitchFamily="18" charset="0"/>
              </a:rPr>
              <a:t>Mesolimbic pathways </a:t>
            </a:r>
          </a:p>
          <a:p>
            <a:r>
              <a:rPr lang="en-GB" sz="4400" dirty="0">
                <a:latin typeface="Times New Roman" panose="02020603050405020304" pitchFamily="18" charset="0"/>
                <a:cs typeface="Times New Roman" panose="02020603050405020304" pitchFamily="18" charset="0"/>
              </a:rPr>
              <a:t>Mesocortical pathways</a:t>
            </a:r>
          </a:p>
        </p:txBody>
      </p:sp>
    </p:spTree>
    <p:extLst>
      <p:ext uri="{BB962C8B-B14F-4D97-AF65-F5344CB8AC3E}">
        <p14:creationId xmlns:p14="http://schemas.microsoft.com/office/powerpoint/2010/main" val="2386964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26F6F-1DDA-4CCA-AF72-02DA7F70C275}"/>
              </a:ext>
            </a:extLst>
          </p:cNvPr>
          <p:cNvSpPr>
            <a:spLocks noGrp="1"/>
          </p:cNvSpPr>
          <p:nvPr>
            <p:ph type="title"/>
          </p:nvPr>
        </p:nvSpPr>
        <p:spPr/>
        <p:txBody>
          <a:bodyPr/>
          <a:lstStyle/>
          <a:p>
            <a:r>
              <a:rPr lang="en-GB" dirty="0"/>
              <a:t>DOPAMINE AGONIST</a:t>
            </a:r>
          </a:p>
        </p:txBody>
      </p:sp>
      <p:sp>
        <p:nvSpPr>
          <p:cNvPr id="3" name="Content Placeholder 2">
            <a:extLst>
              <a:ext uri="{FF2B5EF4-FFF2-40B4-BE49-F238E27FC236}">
                <a16:creationId xmlns:a16="http://schemas.microsoft.com/office/drawing/2014/main" id="{27BBB7D0-C635-4DA9-93EF-6F9418D999D2}"/>
              </a:ext>
            </a:extLst>
          </p:cNvPr>
          <p:cNvSpPr>
            <a:spLocks noGrp="1"/>
          </p:cNvSpPr>
          <p:nvPr>
            <p:ph idx="1"/>
          </p:nvPr>
        </p:nvSpPr>
        <p:spPr/>
        <p:txBody>
          <a:bodyPr>
            <a:normAutofit/>
          </a:bodyPr>
          <a:lstStyle/>
          <a:p>
            <a:pPr marL="0" indent="0">
              <a:buNone/>
            </a:pPr>
            <a:r>
              <a:rPr lang="en-GB" sz="4800" dirty="0">
                <a:solidFill>
                  <a:srgbClr val="FF0000"/>
                </a:solidFill>
                <a:latin typeface="Times New Roman" panose="02020603050405020304" pitchFamily="18" charset="0"/>
                <a:cs typeface="Times New Roman" panose="02020603050405020304" pitchFamily="18" charset="0"/>
              </a:rPr>
              <a:t>Dopamine Agonist: </a:t>
            </a:r>
          </a:p>
          <a:p>
            <a:r>
              <a:rPr lang="en-GB" sz="4800" dirty="0">
                <a:latin typeface="Times New Roman" panose="02020603050405020304" pitchFamily="18" charset="0"/>
                <a:cs typeface="Times New Roman" panose="02020603050405020304" pitchFamily="18" charset="0"/>
              </a:rPr>
              <a:t>Levodopa </a:t>
            </a:r>
          </a:p>
          <a:p>
            <a:r>
              <a:rPr lang="en-GB" sz="4800" dirty="0">
                <a:latin typeface="Times New Roman" panose="02020603050405020304" pitchFamily="18" charset="0"/>
                <a:cs typeface="Times New Roman" panose="02020603050405020304" pitchFamily="18" charset="0"/>
              </a:rPr>
              <a:t>Carbidopa </a:t>
            </a:r>
          </a:p>
          <a:p>
            <a:r>
              <a:rPr lang="en-GB" sz="4800" dirty="0">
                <a:latin typeface="Times New Roman" panose="02020603050405020304" pitchFamily="18" charset="0"/>
                <a:cs typeface="Times New Roman" panose="02020603050405020304" pitchFamily="18" charset="0"/>
              </a:rPr>
              <a:t>Ropinirole</a:t>
            </a:r>
          </a:p>
        </p:txBody>
      </p:sp>
    </p:spTree>
    <p:extLst>
      <p:ext uri="{BB962C8B-B14F-4D97-AF65-F5344CB8AC3E}">
        <p14:creationId xmlns:p14="http://schemas.microsoft.com/office/powerpoint/2010/main" val="21646054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3DC2E-6B4E-4A80-AF1B-61959AB249C9}"/>
              </a:ext>
            </a:extLst>
          </p:cNvPr>
          <p:cNvSpPr>
            <a:spLocks noGrp="1"/>
          </p:cNvSpPr>
          <p:nvPr>
            <p:ph type="title"/>
          </p:nvPr>
        </p:nvSpPr>
        <p:spPr/>
        <p:txBody>
          <a:bodyPr/>
          <a:lstStyle/>
          <a:p>
            <a:r>
              <a:rPr lang="en-GB" dirty="0"/>
              <a:t>.</a:t>
            </a:r>
          </a:p>
        </p:txBody>
      </p:sp>
      <p:sp>
        <p:nvSpPr>
          <p:cNvPr id="3" name="Content Placeholder 2">
            <a:extLst>
              <a:ext uri="{FF2B5EF4-FFF2-40B4-BE49-F238E27FC236}">
                <a16:creationId xmlns:a16="http://schemas.microsoft.com/office/drawing/2014/main" id="{728B6DA2-DDCB-465A-9A65-39FEE7E56982}"/>
              </a:ext>
            </a:extLst>
          </p:cNvPr>
          <p:cNvSpPr>
            <a:spLocks noGrp="1"/>
          </p:cNvSpPr>
          <p:nvPr>
            <p:ph idx="1"/>
          </p:nvPr>
        </p:nvSpPr>
        <p:spPr/>
        <p:txBody>
          <a:bodyPr/>
          <a:lstStyle/>
          <a:p>
            <a:pPr marL="0" indent="0">
              <a:buNone/>
            </a:pPr>
            <a:endParaRPr lang="en-GB" dirty="0"/>
          </a:p>
          <a:p>
            <a:pPr marL="0" indent="0">
              <a:buNone/>
            </a:pPr>
            <a:endParaRPr lang="en-GB" dirty="0"/>
          </a:p>
          <a:p>
            <a:pPr marL="0" indent="0">
              <a:buNone/>
            </a:pPr>
            <a:endParaRPr lang="en-GB" dirty="0"/>
          </a:p>
          <a:p>
            <a:pPr marL="0" indent="0">
              <a:buNone/>
            </a:pPr>
            <a:r>
              <a:rPr lang="en-GB" sz="3600" dirty="0">
                <a:latin typeface="Times New Roman" panose="02020603050405020304" pitchFamily="18" charset="0"/>
                <a:cs typeface="Times New Roman" panose="02020603050405020304" pitchFamily="18" charset="0"/>
              </a:rPr>
              <a:t>MANY THANKS FOR YOUR RAPT ATTENTION</a:t>
            </a:r>
          </a:p>
        </p:txBody>
      </p:sp>
    </p:spTree>
    <p:extLst>
      <p:ext uri="{BB962C8B-B14F-4D97-AF65-F5344CB8AC3E}">
        <p14:creationId xmlns:p14="http://schemas.microsoft.com/office/powerpoint/2010/main" val="140868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DFFFB-77F7-41CF-86A9-74B35CF7567D}"/>
              </a:ext>
            </a:extLst>
          </p:cNvPr>
          <p:cNvSpPr>
            <a:spLocks noGrp="1"/>
          </p:cNvSpPr>
          <p:nvPr>
            <p:ph type="title"/>
          </p:nvPr>
        </p:nvSpPr>
        <p:spPr/>
        <p:txBody>
          <a:bodyPr/>
          <a:lstStyle/>
          <a:p>
            <a:r>
              <a:rPr lang="en-GB" dirty="0"/>
              <a:t>HISTORY OF DOPAMINE</a:t>
            </a:r>
          </a:p>
        </p:txBody>
      </p:sp>
      <p:sp>
        <p:nvSpPr>
          <p:cNvPr id="3" name="Content Placeholder 2">
            <a:extLst>
              <a:ext uri="{FF2B5EF4-FFF2-40B4-BE49-F238E27FC236}">
                <a16:creationId xmlns:a16="http://schemas.microsoft.com/office/drawing/2014/main" id="{9D23A881-C63A-4267-9A72-8E6E00B62846}"/>
              </a:ext>
            </a:extLst>
          </p:cNvPr>
          <p:cNvSpPr>
            <a:spLocks noGrp="1"/>
          </p:cNvSpPr>
          <p:nvPr>
            <p:ph idx="1"/>
          </p:nvPr>
        </p:nvSpPr>
        <p:spPr>
          <a:xfrm>
            <a:off x="238539" y="1364974"/>
            <a:ext cx="11767931" cy="5261113"/>
          </a:xfrm>
        </p:spPr>
        <p:txBody>
          <a:bodyPr>
            <a:noAutofit/>
          </a:bodyPr>
          <a:lstStyle/>
          <a:p>
            <a:r>
              <a:rPr lang="en-GB" dirty="0">
                <a:latin typeface="Times New Roman" panose="02020603050405020304" pitchFamily="18" charset="0"/>
                <a:cs typeface="Times New Roman" panose="02020603050405020304" pitchFamily="18" charset="0"/>
              </a:rPr>
              <a:t>The function of dopamine as a neurotransmitter was discovered in 1958 by </a:t>
            </a:r>
            <a:r>
              <a:rPr lang="en-GB" dirty="0" err="1">
                <a:solidFill>
                  <a:srgbClr val="FF0000"/>
                </a:solidFill>
                <a:latin typeface="Times New Roman" panose="02020603050405020304" pitchFamily="18" charset="0"/>
                <a:cs typeface="Times New Roman" panose="02020603050405020304" pitchFamily="18" charset="0"/>
              </a:rPr>
              <a:t>Arvid</a:t>
            </a:r>
            <a:r>
              <a:rPr lang="en-GB" dirty="0">
                <a:solidFill>
                  <a:srgbClr val="FF0000"/>
                </a:solidFill>
                <a:latin typeface="Times New Roman" panose="02020603050405020304" pitchFamily="18" charset="0"/>
                <a:cs typeface="Times New Roman" panose="02020603050405020304" pitchFamily="18" charset="0"/>
              </a:rPr>
              <a:t> Carlsson </a:t>
            </a:r>
            <a:r>
              <a:rPr lang="en-GB" dirty="0">
                <a:latin typeface="Times New Roman" panose="02020603050405020304" pitchFamily="18" charset="0"/>
                <a:cs typeface="Times New Roman" panose="02020603050405020304" pitchFamily="18" charset="0"/>
              </a:rPr>
              <a:t>and </a:t>
            </a:r>
            <a:r>
              <a:rPr lang="en-GB" dirty="0">
                <a:solidFill>
                  <a:srgbClr val="FF0000"/>
                </a:solidFill>
                <a:latin typeface="Times New Roman" panose="02020603050405020304" pitchFamily="18" charset="0"/>
                <a:cs typeface="Times New Roman" panose="02020603050405020304" pitchFamily="18" charset="0"/>
              </a:rPr>
              <a:t>Nils-</a:t>
            </a:r>
            <a:r>
              <a:rPr lang="en-GB" dirty="0" err="1">
                <a:solidFill>
                  <a:srgbClr val="FF0000"/>
                </a:solidFill>
                <a:latin typeface="Times New Roman" panose="02020603050405020304" pitchFamily="18" charset="0"/>
                <a:cs typeface="Times New Roman" panose="02020603050405020304" pitchFamily="18" charset="0"/>
              </a:rPr>
              <a:t>Åke</a:t>
            </a:r>
            <a:r>
              <a:rPr lang="en-GB" dirty="0">
                <a:solidFill>
                  <a:srgbClr val="FF0000"/>
                </a:solidFill>
                <a:latin typeface="Times New Roman" panose="02020603050405020304" pitchFamily="18" charset="0"/>
                <a:cs typeface="Times New Roman" panose="02020603050405020304" pitchFamily="18" charset="0"/>
              </a:rPr>
              <a:t> </a:t>
            </a:r>
            <a:r>
              <a:rPr lang="en-GB" dirty="0" err="1">
                <a:solidFill>
                  <a:srgbClr val="FF0000"/>
                </a:solidFill>
                <a:latin typeface="Times New Roman" panose="02020603050405020304" pitchFamily="18" charset="0"/>
                <a:cs typeface="Times New Roman" panose="02020603050405020304" pitchFamily="18" charset="0"/>
              </a:rPr>
              <a:t>Hillarp</a:t>
            </a:r>
            <a:r>
              <a:rPr lang="en-GB" dirty="0">
                <a:solidFill>
                  <a:srgbClr val="FF000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at the Laboratory for Chemical Pharmacology of the National Heart Institute of Sweden. </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It was named dopamine because it was a monoamine, and its synthetic precursor was 3,4-dihydroxyphenylalanine . </a:t>
            </a:r>
          </a:p>
          <a:p>
            <a:pPr marL="0" indent="0">
              <a:buNone/>
            </a:pPr>
            <a:endParaRPr lang="en-GB" dirty="0">
              <a:latin typeface="Times New Roman" panose="02020603050405020304" pitchFamily="18" charset="0"/>
              <a:cs typeface="Times New Roman" panose="02020603050405020304" pitchFamily="18" charset="0"/>
            </a:endParaRPr>
          </a:p>
          <a:p>
            <a:r>
              <a:rPr lang="en-GB" dirty="0" err="1">
                <a:solidFill>
                  <a:srgbClr val="FF0000"/>
                </a:solidFill>
                <a:latin typeface="Times New Roman" panose="02020603050405020304" pitchFamily="18" charset="0"/>
                <a:cs typeface="Times New Roman" panose="02020603050405020304" pitchFamily="18" charset="0"/>
              </a:rPr>
              <a:t>Arvid</a:t>
            </a:r>
            <a:r>
              <a:rPr lang="en-GB" dirty="0">
                <a:solidFill>
                  <a:srgbClr val="FF0000"/>
                </a:solidFill>
                <a:latin typeface="Times New Roman" panose="02020603050405020304" pitchFamily="18" charset="0"/>
                <a:cs typeface="Times New Roman" panose="02020603050405020304" pitchFamily="18" charset="0"/>
              </a:rPr>
              <a:t> Carlsson </a:t>
            </a:r>
            <a:r>
              <a:rPr lang="en-GB" dirty="0">
                <a:latin typeface="Times New Roman" panose="02020603050405020304" pitchFamily="18" charset="0"/>
                <a:cs typeface="Times New Roman" panose="02020603050405020304" pitchFamily="18" charset="0"/>
              </a:rPr>
              <a:t>was awarded the 2000 Nobel prize for physiology or medicine for showing that dopamine is not just a precursor of norepinephrine (noradrenaline) and epinephrine (adrenaline) but a neurotransmitter, as well.</a:t>
            </a:r>
          </a:p>
        </p:txBody>
      </p:sp>
    </p:spTree>
    <p:extLst>
      <p:ext uri="{BB962C8B-B14F-4D97-AF65-F5344CB8AC3E}">
        <p14:creationId xmlns:p14="http://schemas.microsoft.com/office/powerpoint/2010/main" val="1618703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81E66D-6535-472E-BB32-8C5D34F0C301}"/>
              </a:ext>
            </a:extLst>
          </p:cNvPr>
          <p:cNvPicPr>
            <a:picLocks noChangeAspect="1"/>
          </p:cNvPicPr>
          <p:nvPr/>
        </p:nvPicPr>
        <p:blipFill>
          <a:blip r:embed="rId2"/>
          <a:stretch>
            <a:fillRect/>
          </a:stretch>
        </p:blipFill>
        <p:spPr>
          <a:xfrm>
            <a:off x="4598505" y="230188"/>
            <a:ext cx="6991028" cy="1292464"/>
          </a:xfrm>
          <a:prstGeom prst="rect">
            <a:avLst/>
          </a:prstGeom>
        </p:spPr>
      </p:pic>
      <p:sp>
        <p:nvSpPr>
          <p:cNvPr id="2" name="Title 1">
            <a:extLst>
              <a:ext uri="{FF2B5EF4-FFF2-40B4-BE49-F238E27FC236}">
                <a16:creationId xmlns:a16="http://schemas.microsoft.com/office/drawing/2014/main" id="{1B3FC97A-3274-4AD5-A40B-AB06E9C77530}"/>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BB463502-03FF-4F83-B837-0A63C890C379}"/>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Dopamine belongs to the family of catecholamines </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Hormones, Epinephrine and Norepinephrine (other catecholamines) are derived from Dopamine </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Dopamine is the major catecholamine neurotransmitter in the brain which regulates multiple functions including the control over voluntary action, reward, consciousness, and cognition</a:t>
            </a:r>
          </a:p>
          <a:p>
            <a:endParaRPr lang="en-GB" dirty="0"/>
          </a:p>
        </p:txBody>
      </p:sp>
    </p:spTree>
    <p:extLst>
      <p:ext uri="{BB962C8B-B14F-4D97-AF65-F5344CB8AC3E}">
        <p14:creationId xmlns:p14="http://schemas.microsoft.com/office/powerpoint/2010/main" val="1440902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431D6-E29E-4220-8493-B4469377E9F0}"/>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897D5F99-85BF-484E-8543-A0A73FEE5ED2}"/>
              </a:ext>
            </a:extLst>
          </p:cNvPr>
          <p:cNvSpPr>
            <a:spLocks noGrp="1"/>
          </p:cNvSpPr>
          <p:nvPr>
            <p:ph idx="1"/>
          </p:nvPr>
        </p:nvSpPr>
        <p:spPr/>
        <p:txBody>
          <a:bodyPr>
            <a:normAutofit/>
          </a:bodyPr>
          <a:lstStyle/>
          <a:p>
            <a:r>
              <a:rPr lang="en-GB" sz="3600">
                <a:latin typeface="Times New Roman" panose="02020603050405020304" pitchFamily="18" charset="0"/>
                <a:cs typeface="Times New Roman" panose="02020603050405020304" pitchFamily="18" charset="0"/>
              </a:rPr>
              <a:t>Dopamine is an endogenous catecholamine and the immediate metabolic precursor of norepinephrine. </a:t>
            </a:r>
          </a:p>
          <a:p>
            <a:pPr marL="0" indent="0">
              <a:buNone/>
            </a:pPr>
            <a:endParaRPr lang="en-GB" sz="3600">
              <a:latin typeface="Times New Roman" panose="02020603050405020304" pitchFamily="18" charset="0"/>
              <a:cs typeface="Times New Roman" panose="02020603050405020304" pitchFamily="18" charset="0"/>
            </a:endParaRPr>
          </a:p>
          <a:p>
            <a:r>
              <a:rPr lang="en-GB" sz="3600">
                <a:latin typeface="Times New Roman" panose="02020603050405020304" pitchFamily="18" charset="0"/>
                <a:cs typeface="Times New Roman" panose="02020603050405020304" pitchFamily="18" charset="0"/>
              </a:rPr>
              <a:t>It stimulates alpha- and beta-adrenergic receptors directly and indirectly. </a:t>
            </a:r>
          </a:p>
          <a:p>
            <a:pPr marL="0" indent="0">
              <a:buNone/>
            </a:pPr>
            <a:endParaRPr lang="en-GB" sz="3600">
              <a:latin typeface="Times New Roman" panose="02020603050405020304" pitchFamily="18" charset="0"/>
              <a:cs typeface="Times New Roman" panose="02020603050405020304" pitchFamily="18" charset="0"/>
            </a:endParaRPr>
          </a:p>
          <a:p>
            <a:r>
              <a:rPr lang="en-GB" sz="3600">
                <a:latin typeface="Times New Roman" panose="02020603050405020304" pitchFamily="18" charset="0"/>
                <a:cs typeface="Times New Roman" panose="02020603050405020304" pitchFamily="18" charset="0"/>
              </a:rPr>
              <a:t>In addition, it acts on specific dopaminergic receptors.</a:t>
            </a:r>
            <a:endParaRPr lang="en-GB"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4149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B2DD622-E151-4BB3-91BE-DF87E9C7BB95}"/>
              </a:ext>
            </a:extLst>
          </p:cNvPr>
          <p:cNvPicPr>
            <a:picLocks noGrp="1" noChangeAspect="1"/>
          </p:cNvPicPr>
          <p:nvPr>
            <p:ph idx="1"/>
          </p:nvPr>
        </p:nvPicPr>
        <p:blipFill>
          <a:blip r:embed="rId2"/>
          <a:stretch>
            <a:fillRect/>
          </a:stretch>
        </p:blipFill>
        <p:spPr>
          <a:xfrm>
            <a:off x="622851" y="1444487"/>
            <a:ext cx="11184835" cy="5048387"/>
          </a:xfrm>
        </p:spPr>
      </p:pic>
      <p:sp>
        <p:nvSpPr>
          <p:cNvPr id="2" name="Title 1">
            <a:extLst>
              <a:ext uri="{FF2B5EF4-FFF2-40B4-BE49-F238E27FC236}">
                <a16:creationId xmlns:a16="http://schemas.microsoft.com/office/drawing/2014/main" id="{82017905-AAF7-4186-A942-5CA868019F05}"/>
              </a:ext>
            </a:extLst>
          </p:cNvPr>
          <p:cNvSpPr>
            <a:spLocks noGrp="1"/>
          </p:cNvSpPr>
          <p:nvPr>
            <p:ph type="title"/>
          </p:nvPr>
        </p:nvSpPr>
        <p:spPr/>
        <p:txBody>
          <a:bodyPr/>
          <a:lstStyle/>
          <a:p>
            <a:r>
              <a:rPr lang="en-GB" dirty="0"/>
              <a:t>SYNTHESIS</a:t>
            </a:r>
          </a:p>
        </p:txBody>
      </p:sp>
    </p:spTree>
    <p:extLst>
      <p:ext uri="{BB962C8B-B14F-4D97-AF65-F5344CB8AC3E}">
        <p14:creationId xmlns:p14="http://schemas.microsoft.com/office/powerpoint/2010/main" val="2615957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AA4BA-BBB5-4AA7-BBC6-3BCF288826D1}"/>
              </a:ext>
            </a:extLst>
          </p:cNvPr>
          <p:cNvSpPr>
            <a:spLocks noGrp="1"/>
          </p:cNvSpPr>
          <p:nvPr>
            <p:ph type="title"/>
          </p:nvPr>
        </p:nvSpPr>
        <p:spPr/>
        <p:txBody>
          <a:bodyPr/>
          <a:lstStyle/>
          <a:p>
            <a:r>
              <a:rPr lang="en-GB" dirty="0"/>
              <a:t>PHARMACODYNAMICS</a:t>
            </a:r>
          </a:p>
        </p:txBody>
      </p:sp>
      <p:sp>
        <p:nvSpPr>
          <p:cNvPr id="3" name="Content Placeholder 2">
            <a:extLst>
              <a:ext uri="{FF2B5EF4-FFF2-40B4-BE49-F238E27FC236}">
                <a16:creationId xmlns:a16="http://schemas.microsoft.com/office/drawing/2014/main" id="{98999DF8-0DF9-424D-8DA6-CB53EFC247B0}"/>
              </a:ext>
            </a:extLst>
          </p:cNvPr>
          <p:cNvSpPr>
            <a:spLocks noGrp="1"/>
          </p:cNvSpPr>
          <p:nvPr>
            <p:ph idx="1"/>
          </p:nvPr>
        </p:nvSpPr>
        <p:spPr/>
        <p:txBody>
          <a:bodyPr>
            <a:normAutofit/>
          </a:bodyPr>
          <a:lstStyle/>
          <a:p>
            <a:r>
              <a:rPr lang="en-GB" sz="3200" dirty="0">
                <a:latin typeface="Times New Roman" panose="02020603050405020304" pitchFamily="18" charset="0"/>
                <a:cs typeface="Times New Roman" panose="02020603050405020304" pitchFamily="18" charset="0"/>
              </a:rPr>
              <a:t>Dopamine is a natural catecholamine formed by the decarboxylation of 3,4-dihydroxyphenylalanine (DOPA). </a:t>
            </a:r>
          </a:p>
          <a:p>
            <a:pPr marL="0" indent="0">
              <a:buNone/>
            </a:pPr>
            <a:endParaRPr lang="en-GB" sz="3200" dirty="0">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It is a precursor to norepinephrine in noradrenergic nerves and is also a neurotransmitter in certain areas of the central nervous system, especially in the nigrostriatal tract, and in a few peripheral sympathetic nerves.</a:t>
            </a:r>
          </a:p>
          <a:p>
            <a:pPr marL="0" indent="0">
              <a:buNone/>
            </a:pPr>
            <a:endParaRPr lang="en-GB" dirty="0"/>
          </a:p>
        </p:txBody>
      </p:sp>
    </p:spTree>
    <p:extLst>
      <p:ext uri="{BB962C8B-B14F-4D97-AF65-F5344CB8AC3E}">
        <p14:creationId xmlns:p14="http://schemas.microsoft.com/office/powerpoint/2010/main" val="3020648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AA4BA-BBB5-4AA7-BBC6-3BCF288826D1}"/>
              </a:ext>
            </a:extLst>
          </p:cNvPr>
          <p:cNvSpPr>
            <a:spLocks noGrp="1"/>
          </p:cNvSpPr>
          <p:nvPr>
            <p:ph type="title"/>
          </p:nvPr>
        </p:nvSpPr>
        <p:spPr/>
        <p:txBody>
          <a:bodyPr/>
          <a:lstStyle/>
          <a:p>
            <a:r>
              <a:rPr lang="en-GB" dirty="0"/>
              <a:t>PHARMACODYNAMICS</a:t>
            </a:r>
          </a:p>
        </p:txBody>
      </p:sp>
      <p:sp>
        <p:nvSpPr>
          <p:cNvPr id="3" name="Content Placeholder 2">
            <a:extLst>
              <a:ext uri="{FF2B5EF4-FFF2-40B4-BE49-F238E27FC236}">
                <a16:creationId xmlns:a16="http://schemas.microsoft.com/office/drawing/2014/main" id="{98999DF8-0DF9-424D-8DA6-CB53EFC247B0}"/>
              </a:ext>
            </a:extLst>
          </p:cNvPr>
          <p:cNvSpPr>
            <a:spLocks noGrp="1"/>
          </p:cNvSpPr>
          <p:nvPr>
            <p:ph idx="1"/>
          </p:nvPr>
        </p:nvSpPr>
        <p:spPr/>
        <p:txBody>
          <a:bodyPr>
            <a:normAutofit/>
          </a:bodyPr>
          <a:lstStyle/>
          <a:p>
            <a:r>
              <a:rPr lang="en-GB" dirty="0"/>
              <a:t> </a:t>
            </a:r>
            <a:r>
              <a:rPr lang="en-GB" sz="3200" dirty="0">
                <a:latin typeface="Times New Roman" panose="02020603050405020304" pitchFamily="18" charset="0"/>
                <a:cs typeface="Times New Roman" panose="02020603050405020304" pitchFamily="18" charset="0"/>
              </a:rPr>
              <a:t>Dopamine produces positive chronotropic and inotropic effects on the myocardium, resulting in increased heart rate and cardiac contractility.</a:t>
            </a:r>
          </a:p>
          <a:p>
            <a:endParaRPr lang="en-GB" sz="3200" dirty="0">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This is accomplished directly by exerting an agonist action on beta-adrenoceptors and indirectly by causing release of norepinephrine from storage sites in sympathetic nerve endings</a:t>
            </a:r>
          </a:p>
        </p:txBody>
      </p:sp>
    </p:spTree>
    <p:extLst>
      <p:ext uri="{BB962C8B-B14F-4D97-AF65-F5344CB8AC3E}">
        <p14:creationId xmlns:p14="http://schemas.microsoft.com/office/powerpoint/2010/main" val="702972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813</TotalTime>
  <Words>1720</Words>
  <Application>Microsoft Office PowerPoint</Application>
  <PresentationFormat>Widescreen</PresentationFormat>
  <Paragraphs>260</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Times New Roman</vt:lpstr>
      <vt:lpstr>Wingdings</vt:lpstr>
      <vt:lpstr>Office Theme</vt:lpstr>
      <vt:lpstr>PHARMACOLOGY OF DOPAMINE  PHA 302:AUTONOMIC NERVOUS SYSTEM</vt:lpstr>
      <vt:lpstr>LET’S REFLECT</vt:lpstr>
      <vt:lpstr>HISTORY</vt:lpstr>
      <vt:lpstr>HISTORY OF DOPAMINE</vt:lpstr>
      <vt:lpstr>INTRODUCTION</vt:lpstr>
      <vt:lpstr>INTRODUCTION</vt:lpstr>
      <vt:lpstr>SYNTHESIS</vt:lpstr>
      <vt:lpstr>PHARMACODYNAMICS</vt:lpstr>
      <vt:lpstr>PHARMACODYNAMICS</vt:lpstr>
      <vt:lpstr>PHARMACOKINETICS</vt:lpstr>
      <vt:lpstr>PHARMACOKINETICS</vt:lpstr>
      <vt:lpstr>MECHANISM OF ACTION</vt:lpstr>
      <vt:lpstr>MECHANISM OF ACTION</vt:lpstr>
      <vt:lpstr>MECHANISM OF ACTION</vt:lpstr>
      <vt:lpstr>TARGETS </vt:lpstr>
      <vt:lpstr>CLINICAL USES/INDICATIONS </vt:lpstr>
      <vt:lpstr>CLINICAL USES/INDICATIONS</vt:lpstr>
      <vt:lpstr>CLINICAL USES/INDICATIONS</vt:lpstr>
      <vt:lpstr>DOPAMINE IN PULMONARY EDEMA</vt:lpstr>
      <vt:lpstr>DOSE AND ADMINISTRATION</vt:lpstr>
      <vt:lpstr>DOSING</vt:lpstr>
      <vt:lpstr>ADVERSE EFFECTS</vt:lpstr>
      <vt:lpstr>DRUG INTERACTIONS</vt:lpstr>
      <vt:lpstr>CONTRAINDICATIONS</vt:lpstr>
      <vt:lpstr>.</vt:lpstr>
      <vt:lpstr>RECEPTORS</vt:lpstr>
      <vt:lpstr>DOPAMINE</vt:lpstr>
      <vt:lpstr>TRACTS IN THE BRAIN</vt:lpstr>
      <vt:lpstr>TRACTS IN THE BRAIN</vt:lpstr>
      <vt:lpstr>DISORDERS ASSOCIATED WITH THE DOPAMINERGIC SYSTEM</vt:lpstr>
      <vt:lpstr>SUBSTANCE ABUSE</vt:lpstr>
      <vt:lpstr>DISORDERS OF DOPAMINE </vt:lpstr>
      <vt:lpstr>DISORDERS OF DOPAMINE</vt:lpstr>
      <vt:lpstr>DISORDERS OF DOPAMINE</vt:lpstr>
      <vt:lpstr>DOPAMINE AGONIST</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PHARMACOLOGY OF DOPAMINE  PHA 308:Biochemical Pharmacology Lecture</dc:title>
  <dc:creator>FAROUK OLADOJA</dc:creator>
  <cp:lastModifiedBy>FAROUK OLADOJA</cp:lastModifiedBy>
  <cp:revision>59</cp:revision>
  <dcterms:created xsi:type="dcterms:W3CDTF">2021-02-06T16:16:51Z</dcterms:created>
  <dcterms:modified xsi:type="dcterms:W3CDTF">2021-10-15T12:41:57Z</dcterms:modified>
</cp:coreProperties>
</file>