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7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4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7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3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ED06B6-C816-4861-964D-15A98395707D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1A8AB-EA7C-4B1B-9D73-E2551851FABE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2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58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58ez3Fv-uJxZckEzagxcZkSLdAvIlT5H/view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618" y="2404872"/>
            <a:ext cx="10480431" cy="1702894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Data Analysis with SQL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618" y="4403188"/>
            <a:ext cx="10269416" cy="1814412"/>
          </a:xfrm>
        </p:spPr>
        <p:txBody>
          <a:bodyPr>
            <a:normAutofit fontScale="92500"/>
          </a:bodyPr>
          <a:lstStyle/>
          <a:p>
            <a:r>
              <a:rPr lang="en-US" sz="3500" dirty="0" smtClean="0"/>
              <a:t>A case study analysis with a financial dataset</a:t>
            </a:r>
          </a:p>
          <a:p>
            <a:r>
              <a:rPr lang="en-US" sz="2200" dirty="0" smtClean="0"/>
              <a:t>Link </a:t>
            </a:r>
            <a:r>
              <a:rPr lang="en-US" sz="2200" dirty="0"/>
              <a:t>to dataset </a:t>
            </a:r>
            <a:r>
              <a:rPr lang="en-US" sz="2200" dirty="0" smtClean="0">
                <a:hlinkClick r:id="rId2"/>
              </a:rPr>
              <a:t>here</a:t>
            </a:r>
            <a:r>
              <a:rPr lang="en-US" sz="2200" dirty="0"/>
              <a:t> </a:t>
            </a:r>
            <a:r>
              <a:rPr lang="en-US" sz="2200" dirty="0" smtClean="0"/>
              <a:t>Or </a:t>
            </a:r>
            <a:r>
              <a:rPr lang="en-US" sz="2200" dirty="0"/>
              <a:t>https://drive.google.com/file/d/158ez3Fv-uJxZckEzagxcZkSLdAvIlT5H/view?usp=sharing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67618" y="0"/>
            <a:ext cx="423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Made by </a:t>
            </a:r>
            <a:r>
              <a:rPr lang="en-US" dirty="0" err="1" smtClean="0"/>
              <a:t>Adedamola</a:t>
            </a:r>
            <a:r>
              <a:rPr lang="en-US" dirty="0" smtClean="0"/>
              <a:t> </a:t>
            </a:r>
            <a:r>
              <a:rPr lang="en-US" dirty="0" err="1" smtClean="0"/>
              <a:t>Adeyemo</a:t>
            </a:r>
            <a:endParaRPr lang="en-US" dirty="0" smtClean="0"/>
          </a:p>
          <a:p>
            <a:r>
              <a:rPr lang="en-US" dirty="0" smtClean="0"/>
              <a:t>Contact: adeyemoadedamola1@gmail.com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8170" y="1541417"/>
            <a:ext cx="9653453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9</a:t>
            </a:r>
            <a:r>
              <a:rPr lang="en-US" sz="3200" dirty="0" smtClean="0"/>
              <a:t>. Which segment(s) in Canada had sales greater than 10000 or had profit greater than 1000?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70018" y="2415457"/>
            <a:ext cx="9385662" cy="36933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</a:t>
            </a:r>
          </a:p>
          <a:p>
            <a:r>
              <a:rPr lang="en-US" dirty="0"/>
              <a:t>    Segment,</a:t>
            </a:r>
          </a:p>
          <a:p>
            <a:r>
              <a:rPr lang="en-US" dirty="0"/>
              <a:t>    SUM(Sales) AS </a:t>
            </a:r>
            <a:r>
              <a:rPr lang="en-US" dirty="0" err="1"/>
              <a:t>sa</a:t>
            </a:r>
            <a:r>
              <a:rPr lang="en-US" dirty="0"/>
              <a:t>,</a:t>
            </a:r>
          </a:p>
          <a:p>
            <a:r>
              <a:rPr lang="en-US" dirty="0"/>
              <a:t>    SUM(Profit) AS pro</a:t>
            </a:r>
          </a:p>
          <a:p>
            <a:r>
              <a:rPr lang="en-US" dirty="0" smtClean="0"/>
              <a:t>FROM  </a:t>
            </a:r>
            <a:r>
              <a:rPr lang="en-US" dirty="0" err="1"/>
              <a:t>finsamp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Country = 'Canada'</a:t>
            </a:r>
          </a:p>
          <a:p>
            <a:r>
              <a:rPr lang="en-US" dirty="0"/>
              <a:t>GROUP </a:t>
            </a:r>
            <a:r>
              <a:rPr lang="en-US" dirty="0" smtClean="0"/>
              <a:t>BY </a:t>
            </a:r>
            <a:r>
              <a:rPr lang="en-US" dirty="0"/>
              <a:t>Segment</a:t>
            </a:r>
          </a:p>
          <a:p>
            <a:r>
              <a:rPr lang="en-US" dirty="0" smtClean="0"/>
              <a:t>HAVING </a:t>
            </a:r>
            <a:r>
              <a:rPr lang="en-US" dirty="0" err="1"/>
              <a:t>sa</a:t>
            </a:r>
            <a:r>
              <a:rPr lang="en-US" dirty="0"/>
              <a:t> &gt; 10000 OR pro &gt; 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5793" y="2415456"/>
            <a:ext cx="2442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Segment, sum of Sales and Profit shortened to </a:t>
            </a:r>
            <a:r>
              <a:rPr lang="en-US" dirty="0" err="1" smtClean="0"/>
              <a:t>sa</a:t>
            </a:r>
            <a:r>
              <a:rPr lang="en-US" dirty="0" smtClean="0"/>
              <a:t> and pro respectively</a:t>
            </a:r>
          </a:p>
          <a:p>
            <a:endParaRPr lang="en-US" dirty="0" smtClean="0"/>
          </a:p>
          <a:p>
            <a:r>
              <a:rPr lang="en-US" dirty="0" smtClean="0"/>
              <a:t>From the table called </a:t>
            </a:r>
            <a:r>
              <a:rPr lang="en-US" dirty="0"/>
              <a:t>‘</a:t>
            </a:r>
            <a:r>
              <a:rPr lang="en-US" dirty="0" err="1"/>
              <a:t>finsamp</a:t>
            </a:r>
            <a:r>
              <a:rPr lang="en-US" dirty="0"/>
              <a:t>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filter out only for Canada, then group by segment, finally pick only those having met either of the conditions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1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8170" y="1541417"/>
            <a:ext cx="9653453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10. Which product(s) in France sold greater than or equal to 30000 units but had profit less than 1000?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98170" y="2215327"/>
            <a:ext cx="9457509" cy="381971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</a:t>
            </a:r>
          </a:p>
          <a:p>
            <a:r>
              <a:rPr lang="en-US" dirty="0"/>
              <a:t>    Product,</a:t>
            </a:r>
          </a:p>
          <a:p>
            <a:r>
              <a:rPr lang="en-US" dirty="0"/>
              <a:t>    SUM(`Units Sold`) AS units,</a:t>
            </a:r>
          </a:p>
          <a:p>
            <a:r>
              <a:rPr lang="en-US" dirty="0"/>
              <a:t>    SUM(Profit) AS pro</a:t>
            </a:r>
          </a:p>
          <a:p>
            <a:r>
              <a:rPr lang="en-US" dirty="0"/>
              <a:t>FROM  </a:t>
            </a:r>
            <a:r>
              <a:rPr lang="en-US" dirty="0" err="1"/>
              <a:t>finsamp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Country = 'France'</a:t>
            </a:r>
          </a:p>
          <a:p>
            <a:r>
              <a:rPr lang="en-US" dirty="0"/>
              <a:t>GROUP BY Product</a:t>
            </a:r>
          </a:p>
          <a:p>
            <a:r>
              <a:rPr lang="en-US" dirty="0"/>
              <a:t>HAVING units &gt;= 30000 AND pro &lt; 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5793" y="2215327"/>
            <a:ext cx="2442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Product, sum of Units Sold and Profit shortened to units and pro respectively</a:t>
            </a:r>
          </a:p>
          <a:p>
            <a:endParaRPr lang="en-US" dirty="0" smtClean="0"/>
          </a:p>
          <a:p>
            <a:r>
              <a:rPr lang="en-US" dirty="0" smtClean="0"/>
              <a:t>From the table called </a:t>
            </a:r>
            <a:r>
              <a:rPr lang="en-US" dirty="0"/>
              <a:t>‘</a:t>
            </a:r>
            <a:r>
              <a:rPr lang="en-US" dirty="0" err="1"/>
              <a:t>finsamp</a:t>
            </a:r>
            <a:r>
              <a:rPr lang="en-US" dirty="0"/>
              <a:t>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filter out only for France, then group by Product, finally pick only those having met both conditions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9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8170" y="1541417"/>
            <a:ext cx="9653453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1a. What was the total number of products sold?</a:t>
            </a:r>
          </a:p>
          <a:p>
            <a:r>
              <a:rPr lang="en-US" sz="3200" dirty="0" smtClean="0"/>
              <a:t>1b. In what years were the products sold?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7622" y="2769326"/>
            <a:ext cx="8948057" cy="3099768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</a:t>
            </a:r>
          </a:p>
          <a:p>
            <a:r>
              <a:rPr lang="en-US" dirty="0"/>
              <a:t>    COUNT(Product)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 smtClean="0"/>
              <a:t>finsamp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SELECT</a:t>
            </a:r>
          </a:p>
          <a:p>
            <a:r>
              <a:rPr lang="en-US" dirty="0"/>
              <a:t>    DISTINCT(Year)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`</a:t>
            </a:r>
            <a:r>
              <a:rPr lang="en-US" dirty="0" err="1"/>
              <a:t>finsamp</a:t>
            </a:r>
            <a:r>
              <a:rPr lang="en-US" dirty="0"/>
              <a:t>`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3660" y="2769326"/>
            <a:ext cx="2442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1a</a:t>
            </a:r>
          </a:p>
          <a:p>
            <a:r>
              <a:rPr lang="en-US" dirty="0" smtClean="0"/>
              <a:t>Select count of Product column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From the table called </a:t>
            </a:r>
            <a:r>
              <a:rPr lang="en-US" dirty="0"/>
              <a:t>‘</a:t>
            </a:r>
            <a:r>
              <a:rPr lang="en-US" dirty="0" err="1"/>
              <a:t>finsamp</a:t>
            </a:r>
            <a:r>
              <a:rPr lang="en-US" dirty="0"/>
              <a:t>’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1b</a:t>
            </a:r>
          </a:p>
          <a:p>
            <a:r>
              <a:rPr lang="en-US" dirty="0" smtClean="0"/>
              <a:t>Select distinct/unique values of the Year column </a:t>
            </a:r>
            <a:endParaRPr lang="en-US" dirty="0"/>
          </a:p>
          <a:p>
            <a:r>
              <a:rPr lang="en-US" dirty="0"/>
              <a:t>From the table called ‘</a:t>
            </a:r>
            <a:r>
              <a:rPr lang="en-US" dirty="0" err="1"/>
              <a:t>finsamp</a:t>
            </a:r>
            <a:r>
              <a:rPr lang="en-US" dirty="0"/>
              <a:t>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1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0" y="1541417"/>
            <a:ext cx="9653453" cy="548640"/>
          </a:xfrm>
        </p:spPr>
        <p:txBody>
          <a:bodyPr>
            <a:noAutofit/>
          </a:bodyPr>
          <a:lstStyle/>
          <a:p>
            <a:r>
              <a:rPr lang="en-US" sz="3200" dirty="0"/>
              <a:t>2</a:t>
            </a:r>
            <a:r>
              <a:rPr lang="en-US" sz="3200" dirty="0" smtClean="0"/>
              <a:t>. Within </a:t>
            </a:r>
            <a:r>
              <a:rPr lang="en-US" sz="3200" dirty="0"/>
              <a:t>the space of the last </a:t>
            </a:r>
            <a:r>
              <a:rPr lang="en-US" sz="3200" dirty="0" smtClean="0"/>
              <a:t>two </a:t>
            </a:r>
            <a:r>
              <a:rPr lang="en-US" sz="3200" dirty="0"/>
              <a:t>years, what was </a:t>
            </a:r>
            <a:r>
              <a:rPr lang="en-US" sz="3200" dirty="0" smtClean="0"/>
              <a:t>the total </a:t>
            </a:r>
            <a:r>
              <a:rPr lang="en-US" sz="3200" dirty="0"/>
              <a:t>profit </a:t>
            </a:r>
            <a:r>
              <a:rPr lang="en-US" sz="3200" dirty="0" smtClean="0"/>
              <a:t>worth?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622" y="2769326"/>
            <a:ext cx="8948057" cy="3099768"/>
          </a:xfrm>
        </p:spPr>
        <p:txBody>
          <a:bodyPr/>
          <a:lstStyle/>
          <a:p>
            <a:r>
              <a:rPr lang="en-US" dirty="0"/>
              <a:t>SELECT</a:t>
            </a:r>
          </a:p>
          <a:p>
            <a:r>
              <a:rPr lang="en-US" dirty="0"/>
              <a:t>    SUM(PROFIT)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 smtClean="0"/>
              <a:t>finsamp</a:t>
            </a:r>
            <a:endParaRPr lang="en-US" dirty="0" smtClean="0"/>
          </a:p>
          <a:p>
            <a:r>
              <a:rPr lang="en-US" dirty="0" smtClean="0"/>
              <a:t>WHERE</a:t>
            </a:r>
            <a:endParaRPr lang="en-US" dirty="0"/>
          </a:p>
          <a:p>
            <a:r>
              <a:rPr lang="en-US" dirty="0"/>
              <a:t>    YEARS BETWEEN </a:t>
            </a:r>
            <a:r>
              <a:rPr lang="en-US" dirty="0" smtClean="0"/>
              <a:t>2013 </a:t>
            </a:r>
            <a:r>
              <a:rPr lang="en-US" dirty="0"/>
              <a:t>AND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3660" y="2769326"/>
            <a:ext cx="2442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PROFIT column</a:t>
            </a:r>
          </a:p>
          <a:p>
            <a:r>
              <a:rPr lang="en-US" dirty="0" smtClean="0"/>
              <a:t>And get the SUM of it</a:t>
            </a:r>
          </a:p>
          <a:p>
            <a:endParaRPr lang="en-US" dirty="0" smtClean="0"/>
          </a:p>
          <a:p>
            <a:r>
              <a:rPr lang="en-US" dirty="0" smtClean="0"/>
              <a:t>From the table called </a:t>
            </a:r>
            <a:r>
              <a:rPr lang="en-US" dirty="0"/>
              <a:t>‘</a:t>
            </a:r>
            <a:r>
              <a:rPr lang="en-US" dirty="0" err="1"/>
              <a:t>finsamp</a:t>
            </a:r>
            <a:r>
              <a:rPr lang="en-US" dirty="0"/>
              <a:t>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sum only for those</a:t>
            </a:r>
          </a:p>
          <a:p>
            <a:r>
              <a:rPr lang="en-US" dirty="0" smtClean="0"/>
              <a:t>Having years between 2013 and 2014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2227" y="1925597"/>
            <a:ext cx="996696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3</a:t>
            </a:r>
            <a:r>
              <a:rPr lang="en-US" sz="3200" dirty="0" smtClean="0"/>
              <a:t>. </a:t>
            </a:r>
            <a:r>
              <a:rPr lang="en-US" sz="3200" dirty="0"/>
              <a:t>Compare the </a:t>
            </a:r>
            <a:r>
              <a:rPr lang="en-US" sz="3200" dirty="0" smtClean="0"/>
              <a:t>profit </a:t>
            </a:r>
            <a:r>
              <a:rPr lang="en-US" sz="3200" dirty="0"/>
              <a:t>between </a:t>
            </a:r>
            <a:r>
              <a:rPr lang="en-US" sz="3200" dirty="0" smtClean="0"/>
              <a:t>all the country as requested by the business development </a:t>
            </a:r>
            <a:r>
              <a:rPr lang="en-US" sz="3200" dirty="0"/>
              <a:t>manager, Mr</a:t>
            </a:r>
            <a:r>
              <a:rPr lang="en-US" sz="3200" dirty="0" smtClean="0"/>
              <a:t>. Smith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7622" y="2769326"/>
            <a:ext cx="8948057" cy="3099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</a:t>
            </a:r>
          </a:p>
          <a:p>
            <a:r>
              <a:rPr lang="en-US" dirty="0"/>
              <a:t>    Country,</a:t>
            </a:r>
          </a:p>
          <a:p>
            <a:r>
              <a:rPr lang="en-US" dirty="0"/>
              <a:t>    SUM(Profit)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finsamp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    Country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3660" y="2769326"/>
            <a:ext cx="2442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Country column</a:t>
            </a:r>
          </a:p>
          <a:p>
            <a:r>
              <a:rPr lang="en-US" dirty="0" smtClean="0"/>
              <a:t>And get the SUM of profit column</a:t>
            </a:r>
          </a:p>
          <a:p>
            <a:endParaRPr lang="en-US" dirty="0" smtClean="0"/>
          </a:p>
          <a:p>
            <a:r>
              <a:rPr lang="en-US" dirty="0" smtClean="0"/>
              <a:t>From the table called ‘</a:t>
            </a:r>
            <a:r>
              <a:rPr lang="en-US" dirty="0" err="1" smtClean="0"/>
              <a:t>finsamp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But give the output based on groupings of  the countries, that is sum of profit for every unique country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8170" y="1541417"/>
            <a:ext cx="9653453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4</a:t>
            </a:r>
            <a:r>
              <a:rPr lang="en-US" sz="3200" dirty="0" smtClean="0"/>
              <a:t>. How many products were sold without discount?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7622" y="2769326"/>
            <a:ext cx="8948057" cy="3099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</a:t>
            </a:r>
          </a:p>
          <a:p>
            <a:r>
              <a:rPr lang="en-US" dirty="0"/>
              <a:t>    COUNT(Product)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`</a:t>
            </a:r>
            <a:r>
              <a:rPr lang="en-US" dirty="0" err="1"/>
              <a:t>finsamp</a:t>
            </a:r>
            <a:r>
              <a:rPr lang="en-US" dirty="0"/>
              <a:t>`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  Discounts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9492" y="2907825"/>
            <a:ext cx="244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Product column</a:t>
            </a:r>
          </a:p>
          <a:p>
            <a:r>
              <a:rPr lang="en-US" dirty="0" smtClean="0"/>
              <a:t>And count it</a:t>
            </a:r>
          </a:p>
          <a:p>
            <a:endParaRPr lang="en-US" dirty="0" smtClean="0"/>
          </a:p>
          <a:p>
            <a:r>
              <a:rPr lang="en-US" dirty="0" smtClean="0"/>
              <a:t>From the table called </a:t>
            </a:r>
            <a:r>
              <a:rPr lang="en-US" dirty="0"/>
              <a:t>‘</a:t>
            </a:r>
            <a:r>
              <a:rPr lang="en-US" dirty="0" err="1"/>
              <a:t>finsamp</a:t>
            </a:r>
            <a:r>
              <a:rPr lang="en-US" dirty="0"/>
              <a:t>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count only those having no discount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8170" y="1541417"/>
            <a:ext cx="9653453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5</a:t>
            </a:r>
            <a:r>
              <a:rPr lang="en-US" sz="3200" dirty="0" smtClean="0"/>
              <a:t>. The top three countries that sold the most units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7622" y="2486025"/>
            <a:ext cx="8948057" cy="33830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</a:t>
            </a:r>
          </a:p>
          <a:p>
            <a:r>
              <a:rPr lang="en-US" sz="1800" dirty="0"/>
              <a:t>    Country,</a:t>
            </a:r>
          </a:p>
          <a:p>
            <a:r>
              <a:rPr lang="en-US" sz="1800" dirty="0"/>
              <a:t>    SUM(`Units Sold`) AS units</a:t>
            </a:r>
          </a:p>
          <a:p>
            <a:r>
              <a:rPr lang="en-US" sz="1800" dirty="0"/>
              <a:t>FROM</a:t>
            </a:r>
          </a:p>
          <a:p>
            <a:r>
              <a:rPr lang="en-US" sz="1800" dirty="0"/>
              <a:t>    `</a:t>
            </a:r>
            <a:r>
              <a:rPr lang="en-US" sz="1800" dirty="0" err="1"/>
              <a:t>finsamp</a:t>
            </a:r>
            <a:r>
              <a:rPr lang="en-US" sz="1800" dirty="0"/>
              <a:t>`</a:t>
            </a:r>
          </a:p>
          <a:p>
            <a:r>
              <a:rPr lang="en-US" sz="1800" dirty="0"/>
              <a:t>GROUP </a:t>
            </a:r>
            <a:r>
              <a:rPr lang="en-US" sz="1800" dirty="0" smtClean="0"/>
              <a:t>BY </a:t>
            </a:r>
            <a:r>
              <a:rPr lang="en-US" sz="1800" dirty="0"/>
              <a:t>Country</a:t>
            </a:r>
          </a:p>
          <a:p>
            <a:r>
              <a:rPr lang="en-US" sz="1800" dirty="0"/>
              <a:t>ORDER </a:t>
            </a:r>
            <a:r>
              <a:rPr lang="en-US" sz="1800" dirty="0" smtClean="0"/>
              <a:t>BY units DESC</a:t>
            </a:r>
            <a:endParaRPr lang="en-US" sz="1800" dirty="0"/>
          </a:p>
          <a:p>
            <a:r>
              <a:rPr lang="en-US" sz="1800" dirty="0"/>
              <a:t>LIMIT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5793" y="2353827"/>
            <a:ext cx="2442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Country</a:t>
            </a:r>
          </a:p>
          <a:p>
            <a:r>
              <a:rPr lang="en-US" dirty="0" smtClean="0"/>
              <a:t>And sum of Units </a:t>
            </a:r>
            <a:r>
              <a:rPr lang="en-US" dirty="0"/>
              <a:t>S</a:t>
            </a:r>
            <a:r>
              <a:rPr lang="en-US" dirty="0" smtClean="0"/>
              <a:t>old but shortening this to units</a:t>
            </a:r>
          </a:p>
          <a:p>
            <a:endParaRPr lang="en-US" dirty="0" smtClean="0"/>
          </a:p>
          <a:p>
            <a:r>
              <a:rPr lang="en-US" dirty="0" smtClean="0"/>
              <a:t>From the table called </a:t>
            </a:r>
            <a:r>
              <a:rPr lang="en-US" dirty="0"/>
              <a:t>‘</a:t>
            </a:r>
            <a:r>
              <a:rPr lang="en-US" dirty="0" err="1" smtClean="0"/>
              <a:t>finsamp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But output based on grouping by country, then order all by units in descending order. Finally output the top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6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8170" y="1541417"/>
            <a:ext cx="9653453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Which segment has the least average manufacturing price?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7622" y="2769326"/>
            <a:ext cx="8948057" cy="309976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</a:t>
            </a:r>
          </a:p>
          <a:p>
            <a:r>
              <a:rPr lang="en-US" dirty="0"/>
              <a:t>    Segment,</a:t>
            </a:r>
          </a:p>
          <a:p>
            <a:r>
              <a:rPr lang="en-US" dirty="0"/>
              <a:t>    AVG(`Manufacturing Price`) AS </a:t>
            </a:r>
            <a:r>
              <a:rPr lang="en-US" dirty="0" err="1"/>
              <a:t>manu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`</a:t>
            </a:r>
            <a:r>
              <a:rPr lang="en-US" dirty="0" err="1"/>
              <a:t>finsamp</a:t>
            </a:r>
            <a:r>
              <a:rPr lang="en-US" dirty="0"/>
              <a:t>`</a:t>
            </a:r>
          </a:p>
          <a:p>
            <a:r>
              <a:rPr lang="en-US" dirty="0"/>
              <a:t>GROUP </a:t>
            </a:r>
            <a:r>
              <a:rPr lang="en-US" dirty="0" smtClean="0"/>
              <a:t>BY Segment</a:t>
            </a:r>
            <a:endParaRPr lang="en-US" dirty="0"/>
          </a:p>
          <a:p>
            <a:r>
              <a:rPr lang="en-US" dirty="0"/>
              <a:t>ORDER </a:t>
            </a:r>
            <a:r>
              <a:rPr lang="en-US" dirty="0" smtClean="0"/>
              <a:t>BY </a:t>
            </a:r>
            <a:r>
              <a:rPr lang="en-US" dirty="0" err="1"/>
              <a:t>manu</a:t>
            </a:r>
            <a:r>
              <a:rPr lang="en-US" dirty="0"/>
              <a:t> ASC</a:t>
            </a:r>
          </a:p>
          <a:p>
            <a:r>
              <a:rPr lang="en-US" dirty="0"/>
              <a:t>LIMIT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5793" y="2261494"/>
            <a:ext cx="2442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Segment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smtClean="0"/>
              <a:t>average </a:t>
            </a:r>
            <a:r>
              <a:rPr lang="en-US" dirty="0"/>
              <a:t>of M</a:t>
            </a:r>
            <a:r>
              <a:rPr lang="en-US" dirty="0" smtClean="0"/>
              <a:t>anufacturing </a:t>
            </a:r>
            <a:r>
              <a:rPr lang="en-US" dirty="0"/>
              <a:t>P</a:t>
            </a:r>
            <a:r>
              <a:rPr lang="en-US" dirty="0" smtClean="0"/>
              <a:t>rice </a:t>
            </a:r>
            <a:r>
              <a:rPr lang="en-US" dirty="0"/>
              <a:t>but shortening this to </a:t>
            </a:r>
            <a:r>
              <a:rPr lang="en-US" dirty="0" err="1" smtClean="0"/>
              <a:t>manu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From the table called ‘</a:t>
            </a:r>
            <a:r>
              <a:rPr lang="en-US" dirty="0" err="1"/>
              <a:t>finsamp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But output based on grouping by </a:t>
            </a:r>
            <a:r>
              <a:rPr lang="en-US" dirty="0" smtClean="0"/>
              <a:t>Segment, </a:t>
            </a:r>
            <a:r>
              <a:rPr lang="en-US" dirty="0"/>
              <a:t>then order all </a:t>
            </a:r>
            <a:r>
              <a:rPr lang="en-US" dirty="0" smtClean="0"/>
              <a:t>by </a:t>
            </a:r>
            <a:r>
              <a:rPr lang="en-US" dirty="0" err="1" smtClean="0"/>
              <a:t>manu</a:t>
            </a:r>
            <a:r>
              <a:rPr lang="en-US" dirty="0" smtClean="0"/>
              <a:t> in ascending </a:t>
            </a:r>
            <a:r>
              <a:rPr lang="en-US" dirty="0"/>
              <a:t>order. Finally output the </a:t>
            </a:r>
            <a:r>
              <a:rPr lang="en-US" dirty="0" smtClean="0"/>
              <a:t>top 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4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8170" y="1541417"/>
            <a:ext cx="9653453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7</a:t>
            </a:r>
            <a:r>
              <a:rPr lang="en-US" sz="3200" dirty="0" smtClean="0"/>
              <a:t>. Which product was sold most in the Government segment in Germany in 2013?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318" y="2330899"/>
            <a:ext cx="9409361" cy="38448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Product, </a:t>
            </a:r>
            <a:r>
              <a:rPr lang="en-US" dirty="0"/>
              <a:t>`Units Sold` AS units</a:t>
            </a:r>
          </a:p>
          <a:p>
            <a:r>
              <a:rPr lang="en-US" dirty="0" smtClean="0"/>
              <a:t>FROM </a:t>
            </a:r>
            <a:r>
              <a:rPr lang="en-US" dirty="0"/>
              <a:t>`</a:t>
            </a:r>
            <a:r>
              <a:rPr lang="en-US" dirty="0" err="1"/>
              <a:t>finsamp</a:t>
            </a:r>
            <a:r>
              <a:rPr lang="en-US" dirty="0"/>
              <a:t>`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  Segment = 'Government' AND Country = 'Germany' </a:t>
            </a:r>
          </a:p>
          <a:p>
            <a:r>
              <a:rPr lang="en-US" dirty="0"/>
              <a:t>    AND YEAR = 2013</a:t>
            </a:r>
          </a:p>
          <a:p>
            <a:r>
              <a:rPr lang="en-US" dirty="0"/>
              <a:t>GROUP </a:t>
            </a:r>
            <a:r>
              <a:rPr lang="en-US" dirty="0" smtClean="0"/>
              <a:t>BY Product</a:t>
            </a:r>
            <a:endParaRPr lang="en-US" dirty="0"/>
          </a:p>
          <a:p>
            <a:r>
              <a:rPr lang="en-US" dirty="0"/>
              <a:t>ORDER </a:t>
            </a:r>
            <a:r>
              <a:rPr lang="en-US" dirty="0" smtClean="0"/>
              <a:t>BY  </a:t>
            </a:r>
            <a:r>
              <a:rPr lang="en-US" dirty="0"/>
              <a:t>units DESC</a:t>
            </a:r>
          </a:p>
          <a:p>
            <a:r>
              <a:rPr lang="en-US" dirty="0"/>
              <a:t>LIMIT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9492" y="2330899"/>
            <a:ext cx="2442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Product and </a:t>
            </a:r>
          </a:p>
          <a:p>
            <a:r>
              <a:rPr lang="en-US" dirty="0"/>
              <a:t>U</a:t>
            </a:r>
            <a:r>
              <a:rPr lang="en-US" dirty="0" smtClean="0"/>
              <a:t>nits </a:t>
            </a:r>
            <a:r>
              <a:rPr lang="en-US" dirty="0"/>
              <a:t>S</a:t>
            </a:r>
            <a:r>
              <a:rPr lang="en-US" dirty="0" smtClean="0"/>
              <a:t>old but shortening this to units</a:t>
            </a:r>
          </a:p>
          <a:p>
            <a:r>
              <a:rPr lang="en-US" dirty="0" smtClean="0"/>
              <a:t>From the table called </a:t>
            </a:r>
            <a:r>
              <a:rPr lang="en-US" dirty="0"/>
              <a:t>‘</a:t>
            </a:r>
            <a:r>
              <a:rPr lang="en-US" dirty="0" err="1" smtClean="0"/>
              <a:t>finsamp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Getting only where the conditions are satisfied, then grouping by Product, sorting in the descending order by units, and getting the first result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8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8170" y="1541417"/>
            <a:ext cx="9653453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8</a:t>
            </a:r>
            <a:r>
              <a:rPr lang="en-US" sz="3200" dirty="0" smtClean="0"/>
              <a:t>. What were the three least performing months in term of sales for United States of America in the Small Business segment in 2014?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1342" y="2349305"/>
            <a:ext cx="9214337" cy="381234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</a:t>
            </a:r>
          </a:p>
          <a:p>
            <a:r>
              <a:rPr lang="en-US" dirty="0"/>
              <a:t>    `Month Name`,</a:t>
            </a:r>
          </a:p>
          <a:p>
            <a:r>
              <a:rPr lang="en-US" dirty="0"/>
              <a:t>    SUM(`Sales`) AS </a:t>
            </a:r>
            <a:r>
              <a:rPr lang="en-US" dirty="0" err="1"/>
              <a:t>sa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 err="1"/>
              <a:t>finsamp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Country = 'United States of America' </a:t>
            </a:r>
          </a:p>
          <a:p>
            <a:r>
              <a:rPr lang="en-US" dirty="0"/>
              <a:t>    AND Segment = 'Small Business' AND YEAR = 2014</a:t>
            </a:r>
          </a:p>
          <a:p>
            <a:r>
              <a:rPr lang="en-US" dirty="0"/>
              <a:t>GROUP BY `Month Name`</a:t>
            </a:r>
          </a:p>
          <a:p>
            <a:r>
              <a:rPr lang="en-US" dirty="0"/>
              <a:t>ORDER BY </a:t>
            </a:r>
            <a:r>
              <a:rPr lang="en-US" dirty="0" err="1"/>
              <a:t>sa</a:t>
            </a:r>
            <a:r>
              <a:rPr lang="en-US" dirty="0"/>
              <a:t> ASC</a:t>
            </a:r>
          </a:p>
          <a:p>
            <a:r>
              <a:rPr lang="en-US" dirty="0"/>
              <a:t>LIMIT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382" y="948957"/>
            <a:ext cx="1045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SQL Query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5793" y="2538493"/>
            <a:ext cx="2442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Month Name</a:t>
            </a:r>
          </a:p>
          <a:p>
            <a:r>
              <a:rPr lang="en-US" dirty="0" smtClean="0"/>
              <a:t>And sum of Sales shortened to </a:t>
            </a:r>
            <a:r>
              <a:rPr lang="en-US" dirty="0" err="1" smtClean="0"/>
              <a:t>sa</a:t>
            </a:r>
            <a:endParaRPr lang="en-US" dirty="0" smtClean="0"/>
          </a:p>
          <a:p>
            <a:r>
              <a:rPr lang="en-US" dirty="0" smtClean="0"/>
              <a:t>From the table called </a:t>
            </a:r>
            <a:r>
              <a:rPr lang="en-US" dirty="0"/>
              <a:t>‘</a:t>
            </a:r>
            <a:r>
              <a:rPr lang="en-US" dirty="0" err="1"/>
              <a:t>finsamp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But select only where those conditions are met, then group based on Month Name, sort in ascending order by </a:t>
            </a:r>
            <a:r>
              <a:rPr lang="en-US" dirty="0" err="1" smtClean="0"/>
              <a:t>sa</a:t>
            </a:r>
            <a:r>
              <a:rPr lang="en-US" dirty="0" smtClean="0"/>
              <a:t>, and pick the top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6154" y="387732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Explanation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395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995</TotalTime>
  <Words>875</Words>
  <Application>Microsoft Office PowerPoint</Application>
  <PresentationFormat>Widescreen</PresentationFormat>
  <Paragraphs>276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Data Analysis with SQL</vt:lpstr>
      <vt:lpstr>PowerPoint Presentation</vt:lpstr>
      <vt:lpstr>2. Within the space of the last two years, what was the total profit worth?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Analysis Written As SQL Queries</dc:title>
  <dc:creator>dan</dc:creator>
  <cp:lastModifiedBy>dan</cp:lastModifiedBy>
  <cp:revision>38</cp:revision>
  <dcterms:created xsi:type="dcterms:W3CDTF">2021-01-30T07:16:37Z</dcterms:created>
  <dcterms:modified xsi:type="dcterms:W3CDTF">2021-03-08T11:00:19Z</dcterms:modified>
</cp:coreProperties>
</file>