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72" r:id="rId4"/>
    <p:sldId id="258" r:id="rId5"/>
    <p:sldId id="259" r:id="rId6"/>
    <p:sldId id="280" r:id="rId7"/>
    <p:sldId id="281" r:id="rId8"/>
    <p:sldId id="264" r:id="rId9"/>
    <p:sldId id="274" r:id="rId10"/>
    <p:sldId id="278" r:id="rId11"/>
    <p:sldId id="279" r:id="rId12"/>
    <p:sldId id="282" r:id="rId13"/>
    <p:sldId id="283" r:id="rId14"/>
    <p:sldId id="275"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F9D5CE"/>
          </a:solidFill>
        </a:fill>
      </a:tcStyle>
    </a:wholeTbl>
    <a:band2H>
      <a:tcTxStyle/>
      <a:tcStyle>
        <a:tcBdr/>
        <a:fill>
          <a:solidFill>
            <a:srgbClr val="FCEBE8"/>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CDD1D4"/>
          </a:solidFill>
        </a:fill>
      </a:tcStyle>
    </a:wholeTbl>
    <a:band2H>
      <a:tcTxStyle/>
      <a:tcStyle>
        <a:tcBdr/>
        <a:fill>
          <a:solidFill>
            <a:srgbClr val="E8E9EB"/>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F9D5CE"/>
          </a:solidFill>
        </a:fill>
      </a:tcStyle>
    </a:wholeTbl>
    <a:band2H>
      <a:tcTxStyle/>
      <a:tcStyle>
        <a:tcBdr/>
        <a:fill>
          <a:solidFill>
            <a:srgbClr val="FCEBE8"/>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chemeClr val="accent1"/>
          </a:solidFill>
        </a:fill>
      </a:tcStyle>
    </a:firstRow>
  </a:tblStyle>
  <a:tblStyle styleId="{CF821DB8-F4EB-4A41-A1BA-3FCAFE7338EE}" styleName="">
    <a:tblBg/>
    <a:wholeTbl>
      <a:tcTxStyle b="off" i="off">
        <a:font>
          <a:latin typeface="Helvetica Neue Medium"/>
          <a:ea typeface="Helvetica Neue Medium"/>
          <a:cs typeface="Helvetica Neue Medium"/>
        </a:font>
        <a:srgbClr val="52545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7F5F7"/>
          </a:solidFill>
        </a:fill>
      </a:tcStyle>
    </a:band2H>
    <a:firstCol>
      <a:tcTxStyle b="on" i="off">
        <a:fontRef idx="major">
          <a:srgbClr val="F7F5F7"/>
        </a:fontRef>
        <a:srgbClr val="F7F5F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25455"/>
        </a:fontRef>
        <a:srgbClr val="525455"/>
      </a:tcTxStyle>
      <a:tcStyle>
        <a:tcBdr>
          <a:left>
            <a:ln w="12700" cap="flat">
              <a:noFill/>
              <a:miter lim="400000"/>
            </a:ln>
          </a:left>
          <a:right>
            <a:ln w="12700" cap="flat">
              <a:noFill/>
              <a:miter lim="400000"/>
            </a:ln>
          </a:right>
          <a:top>
            <a:ln w="50800" cap="flat">
              <a:solidFill>
                <a:srgbClr val="525455"/>
              </a:solidFill>
              <a:prstDash val="solid"/>
              <a:round/>
            </a:ln>
          </a:top>
          <a:bottom>
            <a:ln w="25400" cap="flat">
              <a:solidFill>
                <a:srgbClr val="525455"/>
              </a:solidFill>
              <a:prstDash val="solid"/>
              <a:round/>
            </a:ln>
          </a:bottom>
          <a:insideH>
            <a:ln w="12700" cap="flat">
              <a:noFill/>
              <a:miter lim="400000"/>
            </a:ln>
          </a:insideH>
          <a:insideV>
            <a:ln w="12700" cap="flat">
              <a:noFill/>
              <a:miter lim="400000"/>
            </a:ln>
          </a:insideV>
        </a:tcBdr>
        <a:fill>
          <a:solidFill>
            <a:srgbClr val="F7F5F7"/>
          </a:solidFill>
        </a:fill>
      </a:tcStyle>
    </a:lastRow>
    <a:firstRow>
      <a:tcTxStyle b="on" i="off">
        <a:fontRef idx="major">
          <a:srgbClr val="F7F5F7"/>
        </a:fontRef>
        <a:srgbClr val="F7F5F7"/>
      </a:tcTxStyle>
      <a:tcStyle>
        <a:tcBdr>
          <a:left>
            <a:ln w="12700" cap="flat">
              <a:noFill/>
              <a:miter lim="400000"/>
            </a:ln>
          </a:left>
          <a:right>
            <a:ln w="12700" cap="flat">
              <a:noFill/>
              <a:miter lim="400000"/>
            </a:ln>
          </a:right>
          <a:top>
            <a:ln w="25400" cap="flat">
              <a:solidFill>
                <a:srgbClr val="525455"/>
              </a:solidFill>
              <a:prstDash val="solid"/>
              <a:round/>
            </a:ln>
          </a:top>
          <a:bottom>
            <a:ln w="25400" cap="flat">
              <a:solidFill>
                <a:srgbClr val="525455"/>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525455"/>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CFCFD0"/>
          </a:solidFill>
        </a:fill>
      </a:tcStyle>
    </a:wholeTbl>
    <a:band2H>
      <a:tcTxStyle/>
      <a:tcStyle>
        <a:tcBdr/>
        <a:fill>
          <a:solidFill>
            <a:srgbClr val="E9E9E9"/>
          </a:solidFill>
        </a:fill>
      </a:tcStyle>
    </a:band2H>
    <a:firstCol>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firstCol>
    <a:la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38100" cap="flat">
              <a:solidFill>
                <a:srgbClr val="F7F5F7"/>
              </a:solidFill>
              <a:prstDash val="solid"/>
              <a:round/>
            </a:ln>
          </a:top>
          <a:bottom>
            <a:ln w="127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lastRow>
    <a:firstRow>
      <a:tcTxStyle b="on" i="off">
        <a:fontRef idx="major">
          <a:srgbClr val="F7F5F7"/>
        </a:fontRef>
        <a:srgbClr val="F7F5F7"/>
      </a:tcTxStyle>
      <a:tcStyle>
        <a:tcBdr>
          <a:left>
            <a:ln w="12700" cap="flat">
              <a:solidFill>
                <a:srgbClr val="F7F5F7"/>
              </a:solidFill>
              <a:prstDash val="solid"/>
              <a:round/>
            </a:ln>
          </a:left>
          <a:right>
            <a:ln w="12700" cap="flat">
              <a:solidFill>
                <a:srgbClr val="F7F5F7"/>
              </a:solidFill>
              <a:prstDash val="solid"/>
              <a:round/>
            </a:ln>
          </a:right>
          <a:top>
            <a:ln w="12700" cap="flat">
              <a:solidFill>
                <a:srgbClr val="F7F5F7"/>
              </a:solidFill>
              <a:prstDash val="solid"/>
              <a:round/>
            </a:ln>
          </a:top>
          <a:bottom>
            <a:ln w="38100" cap="flat">
              <a:solidFill>
                <a:srgbClr val="F7F5F7"/>
              </a:solidFill>
              <a:prstDash val="solid"/>
              <a:round/>
            </a:ln>
          </a:bottom>
          <a:insideH>
            <a:ln w="12700" cap="flat">
              <a:solidFill>
                <a:srgbClr val="F7F5F7"/>
              </a:solidFill>
              <a:prstDash val="solid"/>
              <a:round/>
            </a:ln>
          </a:insideH>
          <a:insideV>
            <a:ln w="12700" cap="flat">
              <a:solidFill>
                <a:srgbClr val="F7F5F7"/>
              </a:solidFill>
              <a:prstDash val="solid"/>
              <a:round/>
            </a:ln>
          </a:insideV>
        </a:tcBdr>
        <a:fill>
          <a:solidFill>
            <a:srgbClr val="525455"/>
          </a:solidFill>
        </a:fill>
      </a:tcStyle>
    </a:firstRow>
  </a:tblStyle>
  <a:tblStyle styleId="{2708684C-4D16-4618-839F-0558EEFCDFE6}" styleName="">
    <a:tblBg/>
    <a:wholeTbl>
      <a:tcTxStyle b="off" i="off">
        <a:font>
          <a:latin typeface="Helvetica Neue Medium"/>
          <a:ea typeface="Helvetica Neue Medium"/>
          <a:cs typeface="Helvetica Neue Medium"/>
        </a:font>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solidFill>
            <a:srgbClr val="525455">
              <a:alpha val="20000"/>
            </a:srgbClr>
          </a:solidFill>
        </a:fill>
      </a:tcStyle>
    </a:wholeTbl>
    <a:band2H>
      <a:tcTxStyle/>
      <a:tcStyle>
        <a:tcBdr/>
        <a:fill>
          <a:solidFill>
            <a:srgbClr val="FFFFFF"/>
          </a:solidFill>
        </a:fill>
      </a:tcStyle>
    </a:band2H>
    <a:firstCol>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solidFill>
            <a:srgbClr val="525455">
              <a:alpha val="20000"/>
            </a:srgbClr>
          </a:solidFill>
        </a:fill>
      </a:tcStyle>
    </a:firstCol>
    <a:lastRow>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50800" cap="flat">
              <a:solidFill>
                <a:srgbClr val="525455"/>
              </a:solidFill>
              <a:prstDash val="solid"/>
              <a:round/>
            </a:ln>
          </a:top>
          <a:bottom>
            <a:ln w="127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noFill/>
        </a:fill>
      </a:tcStyle>
    </a:lastRow>
    <a:firstRow>
      <a:tcTxStyle b="on" i="off">
        <a:fontRef idx="major">
          <a:srgbClr val="525455"/>
        </a:fontRef>
        <a:srgbClr val="525455"/>
      </a:tcTxStyle>
      <a:tcStyle>
        <a:tcBdr>
          <a:left>
            <a:ln w="12700" cap="flat">
              <a:solidFill>
                <a:srgbClr val="525455"/>
              </a:solidFill>
              <a:prstDash val="solid"/>
              <a:round/>
            </a:ln>
          </a:left>
          <a:right>
            <a:ln w="12700" cap="flat">
              <a:solidFill>
                <a:srgbClr val="525455"/>
              </a:solidFill>
              <a:prstDash val="solid"/>
              <a:round/>
            </a:ln>
          </a:right>
          <a:top>
            <a:ln w="12700" cap="flat">
              <a:solidFill>
                <a:srgbClr val="525455"/>
              </a:solidFill>
              <a:prstDash val="solid"/>
              <a:round/>
            </a:ln>
          </a:top>
          <a:bottom>
            <a:ln w="25400" cap="flat">
              <a:solidFill>
                <a:srgbClr val="525455"/>
              </a:solidFill>
              <a:prstDash val="solid"/>
              <a:round/>
            </a:ln>
          </a:bottom>
          <a:insideH>
            <a:ln w="12700" cap="flat">
              <a:solidFill>
                <a:srgbClr val="525455"/>
              </a:solidFill>
              <a:prstDash val="solid"/>
              <a:round/>
            </a:ln>
          </a:insideH>
          <a:insideV>
            <a:ln w="12700" cap="flat">
              <a:solidFill>
                <a:srgbClr val="525455"/>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9"/>
  </p:normalViewPr>
  <p:slideViewPr>
    <p:cSldViewPr snapToGrid="0" snapToObjects="1">
      <p:cViewPr>
        <p:scale>
          <a:sx n="30" d="100"/>
          <a:sy n="30" d="100"/>
        </p:scale>
        <p:origin x="115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Заголовок и подзаголовок">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mj-lt"/>
          <a:ea typeface="+mj-ea"/>
          <a:cs typeface="+mj-cs"/>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mj-lt"/>
          <a:ea typeface="+mj-ea"/>
          <a:cs typeface="+mj-cs"/>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mj-lt"/>
          <a:ea typeface="+mj-ea"/>
          <a:cs typeface="+mj-cs"/>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mj-lt"/>
          <a:ea typeface="+mj-ea"/>
          <a:cs typeface="+mj-cs"/>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mj-lt"/>
          <a:ea typeface="+mj-ea"/>
          <a:cs typeface="+mj-cs"/>
          <a:sym typeface="Helvetica Neue"/>
        </a:defRPr>
      </a:lvl5pPr>
      <a:lvl6pPr marL="3889375" marR="0" indent="-714375" algn="ctr" defTabSz="825500" rtl="0" latinLnBrk="0">
        <a:lnSpc>
          <a:spcPct val="100000"/>
        </a:lnSpc>
        <a:spcBef>
          <a:spcPts val="0"/>
        </a:spcBef>
        <a:spcAft>
          <a:spcPts val="0"/>
        </a:spcAft>
        <a:buClrTx/>
        <a:buSzPct val="125000"/>
        <a:buFontTx/>
        <a:buChar char="•"/>
        <a:tabLst/>
        <a:defRPr sz="5400" b="0" i="0" u="none" strike="noStrike" cap="none" spc="0" baseline="0">
          <a:solidFill>
            <a:srgbClr val="000000"/>
          </a:solidFill>
          <a:uFillTx/>
          <a:latin typeface="+mj-lt"/>
          <a:ea typeface="+mj-ea"/>
          <a:cs typeface="+mj-cs"/>
          <a:sym typeface="Helvetica Neue"/>
        </a:defRPr>
      </a:lvl6pPr>
      <a:lvl7pPr marL="4524375" marR="0" indent="-714375" algn="ctr" defTabSz="825500" rtl="0" latinLnBrk="0">
        <a:lnSpc>
          <a:spcPct val="100000"/>
        </a:lnSpc>
        <a:spcBef>
          <a:spcPts val="0"/>
        </a:spcBef>
        <a:spcAft>
          <a:spcPts val="0"/>
        </a:spcAft>
        <a:buClrTx/>
        <a:buSzPct val="125000"/>
        <a:buFontTx/>
        <a:buChar char="•"/>
        <a:tabLst/>
        <a:defRPr sz="5400" b="0" i="0" u="none" strike="noStrike" cap="none" spc="0" baseline="0">
          <a:solidFill>
            <a:srgbClr val="000000"/>
          </a:solidFill>
          <a:uFillTx/>
          <a:latin typeface="+mj-lt"/>
          <a:ea typeface="+mj-ea"/>
          <a:cs typeface="+mj-cs"/>
          <a:sym typeface="Helvetica Neue"/>
        </a:defRPr>
      </a:lvl7pPr>
      <a:lvl8pPr marL="5159375" marR="0" indent="-714375" algn="ctr" defTabSz="825500" rtl="0" latinLnBrk="0">
        <a:lnSpc>
          <a:spcPct val="100000"/>
        </a:lnSpc>
        <a:spcBef>
          <a:spcPts val="0"/>
        </a:spcBef>
        <a:spcAft>
          <a:spcPts val="0"/>
        </a:spcAft>
        <a:buClrTx/>
        <a:buSzPct val="125000"/>
        <a:buFontTx/>
        <a:buChar char="•"/>
        <a:tabLst/>
        <a:defRPr sz="5400" b="0" i="0" u="none" strike="noStrike" cap="none" spc="0" baseline="0">
          <a:solidFill>
            <a:srgbClr val="000000"/>
          </a:solidFill>
          <a:uFillTx/>
          <a:latin typeface="+mj-lt"/>
          <a:ea typeface="+mj-ea"/>
          <a:cs typeface="+mj-cs"/>
          <a:sym typeface="Helvetica Neue"/>
        </a:defRPr>
      </a:lvl8pPr>
      <a:lvl9pPr marL="5794375" marR="0" indent="-714375" algn="ctr" defTabSz="825500" rtl="0" latinLnBrk="0">
        <a:lnSpc>
          <a:spcPct val="100000"/>
        </a:lnSpc>
        <a:spcBef>
          <a:spcPts val="0"/>
        </a:spcBef>
        <a:spcAft>
          <a:spcPts val="0"/>
        </a:spcAft>
        <a:buClrTx/>
        <a:buSzPct val="125000"/>
        <a:buFontTx/>
        <a:buChar char="•"/>
        <a:tabLst/>
        <a:defRPr sz="54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30" name="Venn diagram"/>
          <p:cNvSpPr txBox="1"/>
          <p:nvPr/>
        </p:nvSpPr>
        <p:spPr>
          <a:xfrm>
            <a:off x="7106333" y="5816317"/>
            <a:ext cx="9818914"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6000">
                <a:latin typeface="Barlow Bold"/>
                <a:ea typeface="Barlow Bold"/>
                <a:cs typeface="Barlow Bold"/>
                <a:sym typeface="Barlow Bold"/>
              </a:defRPr>
            </a:pPr>
            <a:r>
              <a:rPr lang="en-US" dirty="0" smtClean="0">
                <a:solidFill>
                  <a:schemeClr val="tx1"/>
                </a:solidFill>
              </a:rPr>
              <a:t>British </a:t>
            </a:r>
            <a:r>
              <a:rPr lang="en-US" dirty="0" smtClean="0">
                <a:solidFill>
                  <a:schemeClr val="tx1"/>
                </a:solidFill>
              </a:rPr>
              <a:t>Airways </a:t>
            </a:r>
            <a:r>
              <a:rPr lang="en-US" dirty="0" smtClean="0">
                <a:solidFill>
                  <a:schemeClr val="tx1"/>
                </a:solidFill>
              </a:rPr>
              <a:t>Customer Review Data Scraping And </a:t>
            </a:r>
            <a:r>
              <a:rPr lang="en-US" dirty="0" smtClean="0">
                <a:solidFill>
                  <a:schemeClr val="tx1"/>
                </a:solidFill>
              </a:rPr>
              <a:t>Visualization</a:t>
            </a:r>
          </a:p>
          <a:p>
            <a:pPr>
              <a:defRPr sz="6000">
                <a:latin typeface="Barlow Bold"/>
                <a:ea typeface="Barlow Bold"/>
                <a:cs typeface="Barlow Bold"/>
                <a:sym typeface="Barlow Bold"/>
              </a:defRPr>
            </a:pPr>
            <a:endParaRPr dirty="0">
              <a:solidFill>
                <a:schemeClr val="tx1"/>
              </a:solidFill>
            </a:endParaRPr>
          </a:p>
        </p:txBody>
      </p:sp>
      <p:grpSp>
        <p:nvGrpSpPr>
          <p:cNvPr id="34" name="Group"/>
          <p:cNvGrpSpPr/>
          <p:nvPr/>
        </p:nvGrpSpPr>
        <p:grpSpPr>
          <a:xfrm>
            <a:off x="11382747" y="4986342"/>
            <a:ext cx="1618506" cy="352419"/>
            <a:chOff x="0" y="0"/>
            <a:chExt cx="1618505" cy="352417"/>
          </a:xfrm>
        </p:grpSpPr>
        <p:sp>
          <p:nvSpPr>
            <p:cNvPr id="31" name="Circle"/>
            <p:cNvSpPr/>
            <p:nvPr/>
          </p:nvSpPr>
          <p:spPr>
            <a:xfrm>
              <a:off x="0" y="-1"/>
              <a:ext cx="352419" cy="352419"/>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32" name="Circle"/>
            <p:cNvSpPr/>
            <p:nvPr/>
          </p:nvSpPr>
          <p:spPr>
            <a:xfrm>
              <a:off x="633043" y="-1"/>
              <a:ext cx="352419" cy="352419"/>
            </a:xfrm>
            <a:prstGeom prst="ellipse">
              <a:avLst/>
            </a:pr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33" name="Circle"/>
            <p:cNvSpPr/>
            <p:nvPr/>
          </p:nvSpPr>
          <p:spPr>
            <a:xfrm>
              <a:off x="1266087" y="-1"/>
              <a:ext cx="352419" cy="352419"/>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sp>
        <p:nvSpPr>
          <p:cNvPr id="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9394275" y="8756832"/>
            <a:ext cx="5243029"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r">
              <a:defRPr sz="2400">
                <a:solidFill>
                  <a:srgbClr val="9D9F9D"/>
                </a:solidFill>
                <a:latin typeface="Barlow Medium"/>
                <a:ea typeface="Barlow Medium"/>
                <a:cs typeface="Barlow Medium"/>
                <a:sym typeface="Barlow Medium"/>
              </a:defRPr>
            </a:lvl1pPr>
          </a:lstStyle>
          <a:p>
            <a:pPr algn="ctr"/>
            <a:r>
              <a:rPr lang="en-US" dirty="0" smtClean="0">
                <a:solidFill>
                  <a:schemeClr val="tx2"/>
                </a:solidFill>
              </a:rPr>
              <a:t>By</a:t>
            </a:r>
          </a:p>
          <a:p>
            <a:pPr algn="ctr"/>
            <a:r>
              <a:rPr lang="en-US" dirty="0" smtClean="0">
                <a:solidFill>
                  <a:schemeClr val="tx2"/>
                </a:solidFill>
              </a:rPr>
              <a:t> </a:t>
            </a:r>
            <a:r>
              <a:rPr lang="en-US" dirty="0" err="1" smtClean="0">
                <a:solidFill>
                  <a:schemeClr val="tx2"/>
                </a:solidFill>
              </a:rPr>
              <a:t>Adedayo</a:t>
            </a:r>
            <a:r>
              <a:rPr lang="en-US" dirty="0" smtClean="0">
                <a:solidFill>
                  <a:schemeClr val="tx2"/>
                </a:solidFill>
              </a:rPr>
              <a:t> </a:t>
            </a:r>
            <a:r>
              <a:rPr lang="en-US" dirty="0" err="1" smtClean="0">
                <a:solidFill>
                  <a:schemeClr val="tx2"/>
                </a:solidFill>
              </a:rPr>
              <a:t>Abiodun</a:t>
            </a:r>
            <a:r>
              <a:rPr lang="en-US" dirty="0" smtClean="0">
                <a:solidFill>
                  <a:schemeClr val="tx2"/>
                </a:solidFill>
              </a:rPr>
              <a:t> </a:t>
            </a:r>
            <a:r>
              <a:rPr lang="en-US" dirty="0" err="1" smtClean="0">
                <a:solidFill>
                  <a:schemeClr val="tx2"/>
                </a:solidFill>
              </a:rPr>
              <a:t>Adeboye</a:t>
            </a:r>
            <a:endParaRPr dirty="0">
              <a:solidFill>
                <a:schemeClr val="tx2"/>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1" name="Line"/>
          <p:cNvSpPr/>
          <p:nvPr/>
        </p:nvSpPr>
        <p:spPr>
          <a:xfrm>
            <a:off x="3082383" y="2601575"/>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141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399469" y="3119851"/>
            <a:ext cx="6400799"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a:t>At 3.39, South Africa had the highest Average of </a:t>
            </a:r>
            <a:r>
              <a:rPr lang="en-US" sz="2000" dirty="0" smtClean="0"/>
              <a:t>rating stars </a:t>
            </a:r>
            <a:r>
              <a:rPr lang="en-US" sz="2000" dirty="0"/>
              <a:t>and was 41.86% higher than Cyprus, which had</a:t>
            </a:r>
          </a:p>
          <a:p>
            <a:pPr algn="just">
              <a:lnSpc>
                <a:spcPct val="150000"/>
              </a:lnSpc>
            </a:pPr>
            <a:r>
              <a:rPr lang="en-US" sz="2000" dirty="0"/>
              <a:t>the lowest Average of </a:t>
            </a:r>
            <a:r>
              <a:rPr lang="en-US" sz="2000" dirty="0" smtClean="0"/>
              <a:t>rating stars </a:t>
            </a:r>
            <a:r>
              <a:rPr lang="en-US" sz="2000" dirty="0"/>
              <a:t>at 2.39.</a:t>
            </a:r>
          </a:p>
          <a:p>
            <a:pPr algn="just">
              <a:lnSpc>
                <a:spcPct val="150000"/>
              </a:lnSpc>
            </a:pPr>
            <a:r>
              <a:rPr lang="en-US" sz="2000" dirty="0"/>
              <a:t>South Africa had the highest Average of </a:t>
            </a:r>
            <a:r>
              <a:rPr lang="en-US" sz="2000" dirty="0" smtClean="0"/>
              <a:t>rating stars </a:t>
            </a:r>
            <a:r>
              <a:rPr lang="en-US" sz="2000" dirty="0"/>
              <a:t>at 3.39. Cyprus had the lowest Average of </a:t>
            </a:r>
            <a:r>
              <a:rPr lang="en-US" sz="2000" dirty="0" smtClean="0"/>
              <a:t>rating stars </a:t>
            </a:r>
            <a:r>
              <a:rPr lang="en-US" sz="2000" dirty="0"/>
              <a:t>at</a:t>
            </a:r>
          </a:p>
          <a:p>
            <a:pPr algn="just">
              <a:lnSpc>
                <a:spcPct val="150000"/>
              </a:lnSpc>
            </a:pPr>
            <a:r>
              <a:rPr lang="en-US" sz="2000" dirty="0"/>
              <a:t>2.39.</a:t>
            </a:r>
          </a:p>
          <a:p>
            <a:pPr algn="just">
              <a:lnSpc>
                <a:spcPct val="150000"/>
              </a:lnSpc>
            </a:pPr>
            <a:r>
              <a:rPr lang="en-US" sz="2000" dirty="0"/>
              <a:t>Across all 17 country, Average of </a:t>
            </a:r>
            <a:r>
              <a:rPr lang="en-US" sz="2000" dirty="0" smtClean="0"/>
              <a:t>rating stars </a:t>
            </a:r>
            <a:r>
              <a:rPr lang="en-US" sz="2000" dirty="0"/>
              <a:t>ranged from 2.39 to 3.39.</a:t>
            </a:r>
            <a:endParaRPr sz="2000" dirty="0">
              <a:solidFill>
                <a:schemeClr val="tx1"/>
              </a:solidFill>
            </a:endParaRPr>
          </a:p>
        </p:txBody>
      </p:sp>
      <p:sp>
        <p:nvSpPr>
          <p:cNvPr id="1415" name="Venn diagram"/>
          <p:cNvSpPr txBox="1"/>
          <p:nvPr/>
        </p:nvSpPr>
        <p:spPr>
          <a:xfrm>
            <a:off x="5599869" y="785609"/>
            <a:ext cx="1270959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Rating Elements</a:t>
            </a:r>
            <a:endParaRPr dirty="0">
              <a:solidFill>
                <a:schemeClr val="tx1"/>
              </a:solidFill>
            </a:endParaRPr>
          </a:p>
        </p:txBody>
      </p:sp>
      <p:sp>
        <p:nvSpPr>
          <p:cNvPr id="55" name="Line"/>
          <p:cNvSpPr/>
          <p:nvPr/>
        </p:nvSpPr>
        <p:spPr>
          <a:xfrm rot="10800000">
            <a:off x="13012028" y="7841852"/>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5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666415" y="8351902"/>
            <a:ext cx="6400799" cy="4257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a:t>At 3403, Couple Leisure had the highest </a:t>
            </a:r>
            <a:r>
              <a:rPr lang="en-US" sz="2000" dirty="0" smtClean="0"/>
              <a:t>rating stars </a:t>
            </a:r>
            <a:r>
              <a:rPr lang="en-US" sz="2000" dirty="0"/>
              <a:t>and was 203.03% higher than Business, which</a:t>
            </a:r>
          </a:p>
          <a:p>
            <a:pPr algn="just">
              <a:lnSpc>
                <a:spcPct val="150000"/>
              </a:lnSpc>
            </a:pPr>
            <a:r>
              <a:rPr lang="en-US" sz="2000" dirty="0"/>
              <a:t>had the lowest </a:t>
            </a:r>
            <a:r>
              <a:rPr lang="en-US" sz="2000" dirty="0" smtClean="0"/>
              <a:t>rating stars </a:t>
            </a:r>
            <a:r>
              <a:rPr lang="en-US" sz="2000" dirty="0"/>
              <a:t>at 1123.</a:t>
            </a:r>
          </a:p>
          <a:p>
            <a:pPr algn="just">
              <a:lnSpc>
                <a:spcPct val="150000"/>
              </a:lnSpc>
            </a:pPr>
            <a:r>
              <a:rPr lang="en-US" sz="2000" dirty="0"/>
              <a:t>Couple Leisure had the highest </a:t>
            </a:r>
            <a:r>
              <a:rPr lang="en-US" sz="2000" dirty="0" smtClean="0"/>
              <a:t>rating stars </a:t>
            </a:r>
            <a:r>
              <a:rPr lang="en-US" sz="2000" dirty="0"/>
              <a:t>at 3403, followed by Solo Leisure, Family Leisure, and</a:t>
            </a:r>
          </a:p>
          <a:p>
            <a:pPr algn="just">
              <a:lnSpc>
                <a:spcPct val="150000"/>
              </a:lnSpc>
            </a:pPr>
            <a:r>
              <a:rPr lang="en-US" sz="2000" dirty="0"/>
              <a:t>Business.</a:t>
            </a:r>
          </a:p>
          <a:p>
            <a:pPr algn="just">
              <a:lnSpc>
                <a:spcPct val="150000"/>
              </a:lnSpc>
            </a:pPr>
            <a:r>
              <a:rPr lang="en-US" sz="2000" dirty="0"/>
              <a:t>Couple Leisure accounted for 34.85% of </a:t>
            </a:r>
            <a:r>
              <a:rPr lang="en-US" sz="2000" dirty="0" smtClean="0"/>
              <a:t>rating stars</a:t>
            </a:r>
            <a:r>
              <a:rPr lang="en-US" sz="2000" dirty="0"/>
              <a:t>.</a:t>
            </a:r>
          </a:p>
          <a:p>
            <a:pPr algn="just">
              <a:lnSpc>
                <a:spcPct val="150000"/>
              </a:lnSpc>
            </a:pPr>
            <a:r>
              <a:rPr lang="en-US" sz="2000" dirty="0"/>
              <a:t>Across all 4 </a:t>
            </a:r>
            <a:r>
              <a:rPr lang="en-US" sz="2000" dirty="0" smtClean="0"/>
              <a:t>type of traveler</a:t>
            </a:r>
            <a:r>
              <a:rPr lang="en-US" sz="2000" dirty="0"/>
              <a:t>, </a:t>
            </a:r>
            <a:r>
              <a:rPr lang="en-US" sz="2000" dirty="0" smtClean="0"/>
              <a:t>rating stars </a:t>
            </a:r>
            <a:r>
              <a:rPr lang="en-US" sz="2000" dirty="0"/>
              <a:t>ranged from 1123 to 3403.</a:t>
            </a:r>
            <a:endParaRPr lang="en-US" sz="2000" dirty="0">
              <a:solidFill>
                <a:schemeClr val="tx1"/>
              </a:solidFill>
            </a:endParaRPr>
          </a:p>
        </p:txBody>
      </p:sp>
      <p:sp>
        <p:nvSpPr>
          <p:cNvPr id="7" name="Rounded Rectangle"/>
          <p:cNvSpPr/>
          <p:nvPr/>
        </p:nvSpPr>
        <p:spPr>
          <a:xfrm>
            <a:off x="9588137" y="2189669"/>
            <a:ext cx="13846629" cy="5305411"/>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9" name="Rounded Rectangle"/>
          <p:cNvSpPr/>
          <p:nvPr/>
        </p:nvSpPr>
        <p:spPr>
          <a:xfrm>
            <a:off x="751114" y="7874420"/>
            <a:ext cx="13846629" cy="5212540"/>
          </a:xfrm>
          <a:prstGeom prst="roundRect">
            <a:avLst>
              <a:gd name="adj" fmla="val 15000"/>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Tree>
    <p:extLst>
      <p:ext uri="{BB962C8B-B14F-4D97-AF65-F5344CB8AC3E}">
        <p14:creationId xmlns:p14="http://schemas.microsoft.com/office/powerpoint/2010/main" val="32228797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1" name="Line"/>
          <p:cNvSpPr/>
          <p:nvPr/>
        </p:nvSpPr>
        <p:spPr>
          <a:xfrm>
            <a:off x="1829454" y="2569008"/>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141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63329" y="3166657"/>
            <a:ext cx="5588584" cy="3334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a:t>8 had the highest total </a:t>
            </a:r>
            <a:r>
              <a:rPr lang="en-US" sz="2000" dirty="0" smtClean="0"/>
              <a:t>rating stars </a:t>
            </a:r>
            <a:r>
              <a:rPr lang="en-US" sz="2000" dirty="0"/>
              <a:t>at 638, followed by 27 and 6. 2 had the lowest total</a:t>
            </a:r>
          </a:p>
          <a:p>
            <a:pPr algn="just">
              <a:lnSpc>
                <a:spcPct val="150000"/>
              </a:lnSpc>
            </a:pPr>
            <a:r>
              <a:rPr lang="en-US" sz="2000" dirty="0" smtClean="0"/>
              <a:t>Rating stars </a:t>
            </a:r>
            <a:r>
              <a:rPr lang="en-US" sz="2000" dirty="0"/>
              <a:t>at 207.</a:t>
            </a:r>
          </a:p>
          <a:p>
            <a:pPr algn="just">
              <a:lnSpc>
                <a:spcPct val="150000"/>
              </a:lnSpc>
            </a:pPr>
            <a:r>
              <a:rPr lang="en-US" sz="2000" dirty="0"/>
              <a:t>July in Day 20 made up 3.35% of </a:t>
            </a:r>
            <a:r>
              <a:rPr lang="en-US" sz="2000" dirty="0" smtClean="0"/>
              <a:t>rating stars</a:t>
            </a:r>
            <a:r>
              <a:rPr lang="en-US" sz="2000" dirty="0"/>
              <a:t>.</a:t>
            </a:r>
          </a:p>
          <a:p>
            <a:pPr algn="just">
              <a:lnSpc>
                <a:spcPct val="150000"/>
              </a:lnSpc>
            </a:pPr>
            <a:r>
              <a:rPr lang="en-US" sz="2000" dirty="0"/>
              <a:t>20 had the highest average </a:t>
            </a:r>
            <a:r>
              <a:rPr lang="en-US" sz="2000" dirty="0" smtClean="0"/>
              <a:t>rating stars </a:t>
            </a:r>
            <a:r>
              <a:rPr lang="en-US" sz="2000" dirty="0"/>
              <a:t>at 257.50, followed by 27 and 26. 1 had the lowest</a:t>
            </a:r>
          </a:p>
          <a:p>
            <a:pPr algn="just">
              <a:lnSpc>
                <a:spcPct val="150000"/>
              </a:lnSpc>
            </a:pPr>
            <a:r>
              <a:rPr lang="en-US" sz="2000" dirty="0"/>
              <a:t>average </a:t>
            </a:r>
            <a:r>
              <a:rPr lang="en-US" sz="2000" dirty="0" smtClean="0"/>
              <a:t>rating stars </a:t>
            </a:r>
            <a:r>
              <a:rPr lang="en-US" sz="2000" dirty="0"/>
              <a:t>at 96.75.</a:t>
            </a:r>
          </a:p>
        </p:txBody>
      </p:sp>
      <p:sp>
        <p:nvSpPr>
          <p:cNvPr id="1415" name="Venn diagram"/>
          <p:cNvSpPr txBox="1"/>
          <p:nvPr/>
        </p:nvSpPr>
        <p:spPr>
          <a:xfrm>
            <a:off x="5898983" y="1068950"/>
            <a:ext cx="1270959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Time Series Analysis and Insights</a:t>
            </a:r>
            <a:endParaRPr dirty="0">
              <a:solidFill>
                <a:schemeClr val="tx1"/>
              </a:solidFill>
            </a:endParaRPr>
          </a:p>
        </p:txBody>
      </p:sp>
      <p:sp>
        <p:nvSpPr>
          <p:cNvPr id="55" name="Line"/>
          <p:cNvSpPr/>
          <p:nvPr/>
        </p:nvSpPr>
        <p:spPr>
          <a:xfrm rot="10800000">
            <a:off x="14448942" y="8138588"/>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5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6842073" y="8732170"/>
            <a:ext cx="5919454"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smtClean="0"/>
              <a:t>Rating stars </a:t>
            </a:r>
            <a:r>
              <a:rPr lang="en-US" sz="2000" dirty="0"/>
              <a:t>trended up, resulting in a 1.03% increase between Sunday, January 1, 2023 and</a:t>
            </a:r>
          </a:p>
          <a:p>
            <a:pPr algn="just">
              <a:lnSpc>
                <a:spcPct val="150000"/>
              </a:lnSpc>
            </a:pPr>
            <a:r>
              <a:rPr lang="en-US" sz="2000" dirty="0"/>
              <a:t>Tuesday, January 31, 2023.</a:t>
            </a:r>
          </a:p>
          <a:p>
            <a:pPr algn="just">
              <a:lnSpc>
                <a:spcPct val="150000"/>
              </a:lnSpc>
            </a:pPr>
            <a:r>
              <a:rPr lang="en-US" sz="2000" dirty="0" smtClean="0"/>
              <a:t>Rating stars </a:t>
            </a:r>
            <a:r>
              <a:rPr lang="en-US" sz="2000" dirty="0"/>
              <a:t>started trending up on Sunday, January 1, 2023, rising by 1.03% (4) in 30 days.</a:t>
            </a:r>
          </a:p>
          <a:p>
            <a:pPr algn="just">
              <a:lnSpc>
                <a:spcPct val="150000"/>
              </a:lnSpc>
            </a:pPr>
            <a:r>
              <a:rPr lang="en-US" sz="2000" dirty="0" smtClean="0"/>
              <a:t>Rating stars </a:t>
            </a:r>
            <a:r>
              <a:rPr lang="en-US" sz="2000" dirty="0"/>
              <a:t>jumped from 387 to 391 during its steepest incline between Sunday, January 1, 2023</a:t>
            </a:r>
          </a:p>
          <a:p>
            <a:pPr algn="just">
              <a:lnSpc>
                <a:spcPct val="150000"/>
              </a:lnSpc>
            </a:pPr>
            <a:r>
              <a:rPr lang="en-US" sz="2000" dirty="0"/>
              <a:t>and Tuesday, January 31, 2023.</a:t>
            </a:r>
            <a:endParaRPr lang="en-US" sz="2000" dirty="0">
              <a:solidFill>
                <a:schemeClr val="tx1"/>
              </a:solidFill>
            </a:endParaRPr>
          </a:p>
        </p:txBody>
      </p:sp>
      <p:sp>
        <p:nvSpPr>
          <p:cNvPr id="7" name="Rounded Rectangle"/>
          <p:cNvSpPr/>
          <p:nvPr/>
        </p:nvSpPr>
        <p:spPr>
          <a:xfrm>
            <a:off x="8307977" y="2246812"/>
            <a:ext cx="15100663" cy="5174696"/>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 name="Rounded Rectangle"/>
          <p:cNvSpPr/>
          <p:nvPr/>
        </p:nvSpPr>
        <p:spPr>
          <a:xfrm>
            <a:off x="1149531" y="7817277"/>
            <a:ext cx="15100663" cy="5394533"/>
          </a:xfrm>
          <a:prstGeom prst="roundRect">
            <a:avLst>
              <a:gd name="adj" fmla="val 15000"/>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Tree>
    <p:extLst>
      <p:ext uri="{BB962C8B-B14F-4D97-AF65-F5344CB8AC3E}">
        <p14:creationId xmlns:p14="http://schemas.microsoft.com/office/powerpoint/2010/main" val="358631588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5" name="Venn diagram"/>
          <p:cNvSpPr txBox="1"/>
          <p:nvPr/>
        </p:nvSpPr>
        <p:spPr>
          <a:xfrm>
            <a:off x="10131349" y="230723"/>
            <a:ext cx="1270959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4600">
                <a:latin typeface="Barlow Bold"/>
                <a:ea typeface="Barlow Bold"/>
                <a:cs typeface="Barlow Bold"/>
                <a:sym typeface="Barlow Bold"/>
              </a:defRPr>
            </a:lvl1pPr>
          </a:lstStyle>
          <a:p>
            <a:r>
              <a:rPr lang="en-US" dirty="0" err="1" smtClean="0">
                <a:solidFill>
                  <a:schemeClr val="tx1"/>
                </a:solidFill>
              </a:rPr>
              <a:t>WordCloud</a:t>
            </a:r>
            <a:r>
              <a:rPr lang="en-US" dirty="0" smtClean="0">
                <a:solidFill>
                  <a:schemeClr val="tx1"/>
                </a:solidFill>
              </a:rPr>
              <a:t> Visualization</a:t>
            </a:r>
            <a:endParaRPr dirty="0">
              <a:solidFill>
                <a:schemeClr val="tx1"/>
              </a:solidFill>
            </a:endParaRPr>
          </a:p>
        </p:txBody>
      </p:sp>
      <p:sp>
        <p:nvSpPr>
          <p:cNvPr id="7" name="Rounded Rectangle"/>
          <p:cNvSpPr/>
          <p:nvPr/>
        </p:nvSpPr>
        <p:spPr>
          <a:xfrm>
            <a:off x="13148307" y="1358537"/>
            <a:ext cx="11235693" cy="12043954"/>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 name="Rounded Rectangle"/>
          <p:cNvSpPr/>
          <p:nvPr/>
        </p:nvSpPr>
        <p:spPr>
          <a:xfrm>
            <a:off x="809896" y="5146765"/>
            <a:ext cx="12096207" cy="8065045"/>
          </a:xfrm>
          <a:prstGeom prst="roundRect">
            <a:avLst>
              <a:gd name="adj" fmla="val 15000"/>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70991" y="802927"/>
            <a:ext cx="10277061" cy="3795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l">
              <a:lnSpc>
                <a:spcPct val="200000"/>
              </a:lnSpc>
            </a:pPr>
            <a:r>
              <a:rPr lang="en-US" sz="2000" dirty="0" err="1" smtClean="0"/>
              <a:t>WordCloud</a:t>
            </a:r>
            <a:r>
              <a:rPr lang="en-US" sz="2000" dirty="0" smtClean="0"/>
              <a:t> visualization to show words that are frequency used. </a:t>
            </a:r>
            <a:r>
              <a:rPr lang="en-US" sz="2000" dirty="0" smtClean="0"/>
              <a:t>The following </a:t>
            </a:r>
            <a:r>
              <a:rPr lang="en-US" sz="2000" dirty="0"/>
              <a:t>word: seat</a:t>
            </a:r>
            <a:r>
              <a:rPr lang="en-US" sz="2000" dirty="0" smtClean="0"/>
              <a:t>, flight</a:t>
            </a:r>
            <a:r>
              <a:rPr lang="en-US" sz="2000" dirty="0"/>
              <a:t>, </a:t>
            </a:r>
            <a:r>
              <a:rPr lang="en-US" sz="2000" dirty="0" smtClean="0"/>
              <a:t>British, Airway, Airways, check, luggage, bag, board, London, </a:t>
            </a:r>
            <a:r>
              <a:rPr lang="en-US" sz="2000" dirty="0" err="1" smtClean="0"/>
              <a:t>busines</a:t>
            </a:r>
            <a:r>
              <a:rPr lang="en-US" sz="2000" dirty="0" smtClean="0"/>
              <a:t>, class, book, plane</a:t>
            </a:r>
            <a:r>
              <a:rPr lang="en-US" sz="2000" dirty="0"/>
              <a:t>, BA, customer</a:t>
            </a:r>
            <a:r>
              <a:rPr lang="en-US" sz="2000" dirty="0" smtClean="0"/>
              <a:t>, service were </a:t>
            </a:r>
            <a:r>
              <a:rPr lang="en-US" sz="2000" dirty="0" smtClean="0"/>
              <a:t>ignored in the second </a:t>
            </a:r>
            <a:r>
              <a:rPr lang="en-US" sz="2000" dirty="0" err="1" smtClean="0"/>
              <a:t>wordcloud</a:t>
            </a:r>
            <a:r>
              <a:rPr lang="en-US" sz="2000" dirty="0" smtClean="0"/>
              <a:t> analysis to achieved the second </a:t>
            </a:r>
            <a:r>
              <a:rPr lang="en-US" sz="2000" dirty="0" err="1" smtClean="0"/>
              <a:t>wordcloud</a:t>
            </a:r>
            <a:endParaRPr lang="en-US" sz="2000" dirty="0" smtClean="0"/>
          </a:p>
          <a:p>
            <a:pPr algn="l">
              <a:lnSpc>
                <a:spcPct val="200000"/>
              </a:lnSpc>
            </a:pPr>
            <a:r>
              <a:rPr lang="en-US" sz="2000" dirty="0" smtClean="0"/>
              <a:t>Here we observe the second visualized which words dominate customers experience base on individual experiences</a:t>
            </a:r>
            <a:endParaRPr lang="en-US" sz="2000" dirty="0"/>
          </a:p>
        </p:txBody>
      </p:sp>
    </p:spTree>
    <p:extLst>
      <p:ext uri="{BB962C8B-B14F-4D97-AF65-F5344CB8AC3E}">
        <p14:creationId xmlns:p14="http://schemas.microsoft.com/office/powerpoint/2010/main" val="10026384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5" name="Venn diagram"/>
          <p:cNvSpPr txBox="1"/>
          <p:nvPr/>
        </p:nvSpPr>
        <p:spPr>
          <a:xfrm>
            <a:off x="4070183" y="663711"/>
            <a:ext cx="1270959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Frequency distribution of customer comments</a:t>
            </a:r>
            <a:endParaRPr dirty="0">
              <a:solidFill>
                <a:schemeClr val="tx1"/>
              </a:solidFill>
            </a:endParaRPr>
          </a:p>
        </p:txBody>
      </p:sp>
      <p:sp>
        <p:nvSpPr>
          <p:cNvPr id="7" name="Rounded Rectangle"/>
          <p:cNvSpPr/>
          <p:nvPr/>
        </p:nvSpPr>
        <p:spPr>
          <a:xfrm>
            <a:off x="5898983" y="2246811"/>
            <a:ext cx="17509658" cy="10868298"/>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Tree>
    <p:extLst>
      <p:ext uri="{BB962C8B-B14F-4D97-AF65-F5344CB8AC3E}">
        <p14:creationId xmlns:p14="http://schemas.microsoft.com/office/powerpoint/2010/main" val="16505847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7" name="Polygon"/>
          <p:cNvSpPr/>
          <p:nvPr/>
        </p:nvSpPr>
        <p:spPr>
          <a:xfrm>
            <a:off x="9507600" y="4173600"/>
            <a:ext cx="5368800" cy="5368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chemeClr val="accent4"/>
          </a:solidFill>
          <a:ln w="12700">
            <a:miter lim="400000"/>
          </a:ln>
        </p:spPr>
        <p:txBody>
          <a:bodyPr lIns="0" tIns="0" rIns="0" bIns="0" anchor="ctr"/>
          <a:lstStyle/>
          <a:p>
            <a:endParaRPr/>
          </a:p>
        </p:txBody>
      </p:sp>
      <p:sp>
        <p:nvSpPr>
          <p:cNvPr id="1418" name="Shape"/>
          <p:cNvSpPr/>
          <p:nvPr/>
        </p:nvSpPr>
        <p:spPr>
          <a:xfrm>
            <a:off x="9507600" y="4173537"/>
            <a:ext cx="5368926" cy="5368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364" y="180"/>
                </a:lnTo>
                <a:lnTo>
                  <a:pt x="180" y="10364"/>
                </a:lnTo>
                <a:lnTo>
                  <a:pt x="0" y="10800"/>
                </a:lnTo>
                <a:lnTo>
                  <a:pt x="137" y="11134"/>
                </a:lnTo>
                <a:lnTo>
                  <a:pt x="11134" y="137"/>
                </a:lnTo>
                <a:lnTo>
                  <a:pt x="10800" y="0"/>
                </a:lnTo>
                <a:close/>
                <a:moveTo>
                  <a:pt x="11701" y="372"/>
                </a:moveTo>
                <a:lnTo>
                  <a:pt x="372" y="11701"/>
                </a:lnTo>
                <a:lnTo>
                  <a:pt x="586" y="12215"/>
                </a:lnTo>
                <a:lnTo>
                  <a:pt x="12215" y="586"/>
                </a:lnTo>
                <a:lnTo>
                  <a:pt x="11701" y="372"/>
                </a:lnTo>
                <a:close/>
                <a:moveTo>
                  <a:pt x="8999" y="746"/>
                </a:moveTo>
                <a:lnTo>
                  <a:pt x="7758" y="1260"/>
                </a:lnTo>
                <a:lnTo>
                  <a:pt x="1260" y="7758"/>
                </a:lnTo>
                <a:lnTo>
                  <a:pt x="746" y="8999"/>
                </a:lnTo>
                <a:lnTo>
                  <a:pt x="8999" y="746"/>
                </a:lnTo>
                <a:close/>
                <a:moveTo>
                  <a:pt x="12780" y="819"/>
                </a:moveTo>
                <a:lnTo>
                  <a:pt x="819" y="12780"/>
                </a:lnTo>
                <a:lnTo>
                  <a:pt x="1033" y="13294"/>
                </a:lnTo>
                <a:lnTo>
                  <a:pt x="13294" y="1033"/>
                </a:lnTo>
                <a:lnTo>
                  <a:pt x="12780" y="819"/>
                </a:lnTo>
                <a:close/>
                <a:moveTo>
                  <a:pt x="13859" y="1266"/>
                </a:moveTo>
                <a:lnTo>
                  <a:pt x="1266" y="13859"/>
                </a:lnTo>
                <a:lnTo>
                  <a:pt x="1480" y="14373"/>
                </a:lnTo>
                <a:lnTo>
                  <a:pt x="14373" y="1480"/>
                </a:lnTo>
                <a:lnTo>
                  <a:pt x="13859" y="1266"/>
                </a:lnTo>
                <a:close/>
                <a:moveTo>
                  <a:pt x="14940" y="1715"/>
                </a:moveTo>
                <a:lnTo>
                  <a:pt x="1715" y="14940"/>
                </a:lnTo>
                <a:lnTo>
                  <a:pt x="1927" y="15454"/>
                </a:lnTo>
                <a:lnTo>
                  <a:pt x="15454" y="1927"/>
                </a:lnTo>
                <a:lnTo>
                  <a:pt x="14940" y="1715"/>
                </a:lnTo>
                <a:close/>
                <a:moveTo>
                  <a:pt x="6393" y="1825"/>
                </a:moveTo>
                <a:lnTo>
                  <a:pt x="5153" y="2339"/>
                </a:lnTo>
                <a:lnTo>
                  <a:pt x="2339" y="5153"/>
                </a:lnTo>
                <a:lnTo>
                  <a:pt x="1825" y="6393"/>
                </a:lnTo>
                <a:lnTo>
                  <a:pt x="6393" y="1825"/>
                </a:lnTo>
                <a:close/>
                <a:moveTo>
                  <a:pt x="16020" y="2162"/>
                </a:moveTo>
                <a:lnTo>
                  <a:pt x="2162" y="16020"/>
                </a:lnTo>
                <a:lnTo>
                  <a:pt x="2374" y="16534"/>
                </a:lnTo>
                <a:lnTo>
                  <a:pt x="16534" y="2374"/>
                </a:lnTo>
                <a:lnTo>
                  <a:pt x="16020" y="2162"/>
                </a:lnTo>
                <a:close/>
                <a:moveTo>
                  <a:pt x="17099" y="2609"/>
                </a:moveTo>
                <a:lnTo>
                  <a:pt x="2609" y="17099"/>
                </a:lnTo>
                <a:lnTo>
                  <a:pt x="2821" y="17613"/>
                </a:lnTo>
                <a:lnTo>
                  <a:pt x="17613" y="2821"/>
                </a:lnTo>
                <a:lnTo>
                  <a:pt x="17099" y="2609"/>
                </a:lnTo>
                <a:close/>
                <a:moveTo>
                  <a:pt x="3784" y="2906"/>
                </a:moveTo>
                <a:lnTo>
                  <a:pt x="3163" y="3163"/>
                </a:lnTo>
                <a:lnTo>
                  <a:pt x="2906" y="3784"/>
                </a:lnTo>
                <a:lnTo>
                  <a:pt x="3784" y="2906"/>
                </a:lnTo>
                <a:close/>
                <a:moveTo>
                  <a:pt x="18178" y="3056"/>
                </a:moveTo>
                <a:lnTo>
                  <a:pt x="3056" y="18178"/>
                </a:lnTo>
                <a:lnTo>
                  <a:pt x="3163" y="18437"/>
                </a:lnTo>
                <a:lnTo>
                  <a:pt x="3419" y="18542"/>
                </a:lnTo>
                <a:lnTo>
                  <a:pt x="18542" y="3419"/>
                </a:lnTo>
                <a:lnTo>
                  <a:pt x="18437" y="3163"/>
                </a:lnTo>
                <a:lnTo>
                  <a:pt x="18178" y="3056"/>
                </a:lnTo>
                <a:close/>
                <a:moveTo>
                  <a:pt x="18777" y="3985"/>
                </a:moveTo>
                <a:lnTo>
                  <a:pt x="3985" y="18777"/>
                </a:lnTo>
                <a:lnTo>
                  <a:pt x="4499" y="18991"/>
                </a:lnTo>
                <a:lnTo>
                  <a:pt x="18991" y="4499"/>
                </a:lnTo>
                <a:lnTo>
                  <a:pt x="18777" y="3985"/>
                </a:lnTo>
                <a:close/>
                <a:moveTo>
                  <a:pt x="19224" y="5065"/>
                </a:moveTo>
                <a:lnTo>
                  <a:pt x="5065" y="19224"/>
                </a:lnTo>
                <a:lnTo>
                  <a:pt x="5579" y="19438"/>
                </a:lnTo>
                <a:lnTo>
                  <a:pt x="19438" y="5579"/>
                </a:lnTo>
                <a:lnTo>
                  <a:pt x="19224" y="5065"/>
                </a:lnTo>
                <a:close/>
                <a:moveTo>
                  <a:pt x="19671" y="6144"/>
                </a:moveTo>
                <a:lnTo>
                  <a:pt x="6144" y="19671"/>
                </a:lnTo>
                <a:lnTo>
                  <a:pt x="6658" y="19885"/>
                </a:lnTo>
                <a:lnTo>
                  <a:pt x="19885" y="6658"/>
                </a:lnTo>
                <a:lnTo>
                  <a:pt x="19671" y="6144"/>
                </a:lnTo>
                <a:close/>
                <a:moveTo>
                  <a:pt x="20120" y="7225"/>
                </a:moveTo>
                <a:lnTo>
                  <a:pt x="7225" y="20120"/>
                </a:lnTo>
                <a:lnTo>
                  <a:pt x="7739" y="20332"/>
                </a:lnTo>
                <a:lnTo>
                  <a:pt x="20332" y="7739"/>
                </a:lnTo>
                <a:lnTo>
                  <a:pt x="20120" y="7225"/>
                </a:lnTo>
                <a:close/>
                <a:moveTo>
                  <a:pt x="20567" y="8304"/>
                </a:moveTo>
                <a:lnTo>
                  <a:pt x="8304" y="20567"/>
                </a:lnTo>
                <a:lnTo>
                  <a:pt x="8819" y="20779"/>
                </a:lnTo>
                <a:lnTo>
                  <a:pt x="20779" y="8819"/>
                </a:lnTo>
                <a:lnTo>
                  <a:pt x="20567" y="8304"/>
                </a:lnTo>
                <a:close/>
                <a:moveTo>
                  <a:pt x="21014" y="9384"/>
                </a:moveTo>
                <a:lnTo>
                  <a:pt x="9384" y="21014"/>
                </a:lnTo>
                <a:lnTo>
                  <a:pt x="9898" y="21226"/>
                </a:lnTo>
                <a:lnTo>
                  <a:pt x="21226" y="9898"/>
                </a:lnTo>
                <a:lnTo>
                  <a:pt x="21014" y="9384"/>
                </a:lnTo>
                <a:close/>
                <a:moveTo>
                  <a:pt x="21461" y="10465"/>
                </a:moveTo>
                <a:lnTo>
                  <a:pt x="10465" y="21461"/>
                </a:lnTo>
                <a:lnTo>
                  <a:pt x="10800" y="21600"/>
                </a:lnTo>
                <a:lnTo>
                  <a:pt x="11233" y="21421"/>
                </a:lnTo>
                <a:lnTo>
                  <a:pt x="21421" y="11231"/>
                </a:lnTo>
                <a:lnTo>
                  <a:pt x="21600" y="10800"/>
                </a:lnTo>
                <a:lnTo>
                  <a:pt x="21461" y="10465"/>
                </a:lnTo>
                <a:close/>
                <a:moveTo>
                  <a:pt x="20856" y="12596"/>
                </a:moveTo>
                <a:lnTo>
                  <a:pt x="12596" y="20856"/>
                </a:lnTo>
                <a:lnTo>
                  <a:pt x="13838" y="20342"/>
                </a:lnTo>
                <a:lnTo>
                  <a:pt x="20342" y="13837"/>
                </a:lnTo>
                <a:lnTo>
                  <a:pt x="20856" y="12596"/>
                </a:lnTo>
                <a:close/>
                <a:moveTo>
                  <a:pt x="19777" y="15202"/>
                </a:moveTo>
                <a:lnTo>
                  <a:pt x="15202" y="19777"/>
                </a:lnTo>
                <a:lnTo>
                  <a:pt x="16444" y="19262"/>
                </a:lnTo>
                <a:lnTo>
                  <a:pt x="19262" y="16444"/>
                </a:lnTo>
                <a:lnTo>
                  <a:pt x="19777" y="15202"/>
                </a:lnTo>
                <a:close/>
                <a:moveTo>
                  <a:pt x="18696" y="17813"/>
                </a:moveTo>
                <a:lnTo>
                  <a:pt x="17813" y="18696"/>
                </a:lnTo>
                <a:lnTo>
                  <a:pt x="18437" y="18437"/>
                </a:lnTo>
                <a:lnTo>
                  <a:pt x="18696" y="17813"/>
                </a:lnTo>
                <a:close/>
              </a:path>
            </a:pathLst>
          </a:custGeom>
          <a:solidFill>
            <a:schemeClr val="accent5">
              <a:alpha val="12000"/>
            </a:schemeClr>
          </a:solidFill>
          <a:ln w="12700">
            <a:miter lim="400000"/>
          </a:ln>
        </p:spPr>
        <p:txBody>
          <a:bodyPr lIns="0" tIns="0" rIns="0" bIns="0" anchor="ctr"/>
          <a:lstStyle/>
          <a:p>
            <a:endParaRPr/>
          </a:p>
        </p:txBody>
      </p:sp>
      <p:sp>
        <p:nvSpPr>
          <p:cNvPr id="1419" name="Polygon"/>
          <p:cNvSpPr/>
          <p:nvPr/>
        </p:nvSpPr>
        <p:spPr>
          <a:xfrm>
            <a:off x="9912072" y="4578072"/>
            <a:ext cx="4559855" cy="45598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25400">
            <a:solidFill>
              <a:schemeClr val="accent5"/>
            </a:solidFill>
            <a:custDash>
              <a:ds d="200000" sp="200000"/>
            </a:custDash>
            <a:miter lim="400000"/>
          </a:ln>
        </p:spPr>
        <p:txBody>
          <a:bodyPr lIns="0" tIns="0" rIns="0" bIns="0" anchor="ctr"/>
          <a:lstStyle/>
          <a:p>
            <a:endParaRPr/>
          </a:p>
        </p:txBody>
      </p:sp>
      <p:sp>
        <p:nvSpPr>
          <p:cNvPr id="1420" name="Line"/>
          <p:cNvSpPr/>
          <p:nvPr/>
        </p:nvSpPr>
        <p:spPr>
          <a:xfrm>
            <a:off x="12201873" y="3917905"/>
            <a:ext cx="1" cy="879102"/>
          </a:xfrm>
          <a:prstGeom prst="line">
            <a:avLst/>
          </a:prstGeom>
          <a:ln w="25400">
            <a:solidFill>
              <a:schemeClr val="accent5"/>
            </a:solidFill>
          </a:ln>
        </p:spPr>
        <p:txBody>
          <a:bodyPr lIns="45718" tIns="45718" rIns="45718" bIns="45718"/>
          <a:lstStyle/>
          <a:p>
            <a:endParaRPr/>
          </a:p>
        </p:txBody>
      </p:sp>
      <p:sp>
        <p:nvSpPr>
          <p:cNvPr id="1421" name="Line"/>
          <p:cNvSpPr/>
          <p:nvPr/>
        </p:nvSpPr>
        <p:spPr>
          <a:xfrm flipV="1">
            <a:off x="13650807" y="4773518"/>
            <a:ext cx="631045" cy="631046"/>
          </a:xfrm>
          <a:prstGeom prst="line">
            <a:avLst/>
          </a:prstGeom>
          <a:ln w="25400">
            <a:solidFill>
              <a:schemeClr val="accent5"/>
            </a:solidFill>
          </a:ln>
        </p:spPr>
        <p:txBody>
          <a:bodyPr lIns="45718" tIns="45718" rIns="45718" bIns="45718"/>
          <a:lstStyle/>
          <a:p>
            <a:endParaRPr/>
          </a:p>
        </p:txBody>
      </p:sp>
      <p:sp>
        <p:nvSpPr>
          <p:cNvPr id="1422" name="Line"/>
          <p:cNvSpPr/>
          <p:nvPr/>
        </p:nvSpPr>
        <p:spPr>
          <a:xfrm>
            <a:off x="14242521" y="6848896"/>
            <a:ext cx="894885" cy="1"/>
          </a:xfrm>
          <a:prstGeom prst="line">
            <a:avLst/>
          </a:prstGeom>
          <a:ln w="25400">
            <a:solidFill>
              <a:schemeClr val="accent5"/>
            </a:solidFill>
          </a:ln>
        </p:spPr>
        <p:txBody>
          <a:bodyPr lIns="45718" tIns="45718" rIns="45718" bIns="45718"/>
          <a:lstStyle/>
          <a:p>
            <a:endParaRPr/>
          </a:p>
        </p:txBody>
      </p:sp>
      <p:sp>
        <p:nvSpPr>
          <p:cNvPr id="1423" name="Line"/>
          <p:cNvSpPr/>
          <p:nvPr/>
        </p:nvSpPr>
        <p:spPr>
          <a:xfrm>
            <a:off x="13653942" y="8313428"/>
            <a:ext cx="627846" cy="636859"/>
          </a:xfrm>
          <a:prstGeom prst="line">
            <a:avLst/>
          </a:prstGeom>
          <a:ln w="25400">
            <a:solidFill>
              <a:schemeClr val="accent5"/>
            </a:solidFill>
          </a:ln>
        </p:spPr>
        <p:txBody>
          <a:bodyPr lIns="45718" tIns="45718" rIns="45718" bIns="45718"/>
          <a:lstStyle/>
          <a:p>
            <a:endParaRPr/>
          </a:p>
        </p:txBody>
      </p:sp>
      <p:sp>
        <p:nvSpPr>
          <p:cNvPr id="1424" name="Line"/>
          <p:cNvSpPr/>
          <p:nvPr/>
        </p:nvSpPr>
        <p:spPr>
          <a:xfrm>
            <a:off x="12197319" y="8906338"/>
            <a:ext cx="1" cy="901826"/>
          </a:xfrm>
          <a:prstGeom prst="line">
            <a:avLst/>
          </a:prstGeom>
          <a:ln w="25400">
            <a:solidFill>
              <a:schemeClr val="accent5"/>
            </a:solidFill>
          </a:ln>
        </p:spPr>
        <p:txBody>
          <a:bodyPr lIns="45718" tIns="45718" rIns="45718" bIns="45718"/>
          <a:lstStyle/>
          <a:p>
            <a:endParaRPr/>
          </a:p>
        </p:txBody>
      </p:sp>
      <p:sp>
        <p:nvSpPr>
          <p:cNvPr id="1425" name="Line"/>
          <p:cNvSpPr/>
          <p:nvPr/>
        </p:nvSpPr>
        <p:spPr>
          <a:xfrm flipH="1">
            <a:off x="10104168" y="8305569"/>
            <a:ext cx="646903" cy="640409"/>
          </a:xfrm>
          <a:prstGeom prst="line">
            <a:avLst/>
          </a:prstGeom>
          <a:ln w="25400">
            <a:solidFill>
              <a:schemeClr val="accent5"/>
            </a:solidFill>
          </a:ln>
        </p:spPr>
        <p:txBody>
          <a:bodyPr lIns="45718" tIns="45718" rIns="45718" bIns="45718"/>
          <a:lstStyle/>
          <a:p>
            <a:endParaRPr/>
          </a:p>
        </p:txBody>
      </p:sp>
      <p:sp>
        <p:nvSpPr>
          <p:cNvPr id="1426" name="Line"/>
          <p:cNvSpPr/>
          <p:nvPr/>
        </p:nvSpPr>
        <p:spPr>
          <a:xfrm>
            <a:off x="9242555" y="6849907"/>
            <a:ext cx="910567" cy="1"/>
          </a:xfrm>
          <a:prstGeom prst="line">
            <a:avLst/>
          </a:prstGeom>
          <a:ln w="25400">
            <a:solidFill>
              <a:schemeClr val="accent5"/>
            </a:solidFill>
          </a:ln>
        </p:spPr>
        <p:txBody>
          <a:bodyPr lIns="45718" tIns="45718" rIns="45718" bIns="45718"/>
          <a:lstStyle/>
          <a:p>
            <a:endParaRPr/>
          </a:p>
        </p:txBody>
      </p:sp>
      <p:sp>
        <p:nvSpPr>
          <p:cNvPr id="1427" name="Line"/>
          <p:cNvSpPr/>
          <p:nvPr/>
        </p:nvSpPr>
        <p:spPr>
          <a:xfrm>
            <a:off x="10087356" y="4774528"/>
            <a:ext cx="654990" cy="649941"/>
          </a:xfrm>
          <a:prstGeom prst="line">
            <a:avLst/>
          </a:prstGeom>
          <a:ln w="25400">
            <a:solidFill>
              <a:schemeClr val="accent5"/>
            </a:solidFill>
          </a:ln>
        </p:spPr>
        <p:txBody>
          <a:bodyPr lIns="45718" tIns="45718" rIns="45718" bIns="45718"/>
          <a:lstStyle/>
          <a:p>
            <a:endParaRPr/>
          </a:p>
        </p:txBody>
      </p:sp>
      <p:sp>
        <p:nvSpPr>
          <p:cNvPr id="1428" name="Shape"/>
          <p:cNvSpPr/>
          <p:nvPr/>
        </p:nvSpPr>
        <p:spPr>
          <a:xfrm>
            <a:off x="7875984" y="2541984"/>
            <a:ext cx="8632032" cy="8632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3163" y="3163"/>
                </a:lnTo>
                <a:lnTo>
                  <a:pt x="0" y="10800"/>
                </a:lnTo>
                <a:lnTo>
                  <a:pt x="3163" y="18437"/>
                </a:lnTo>
                <a:lnTo>
                  <a:pt x="10800" y="21600"/>
                </a:lnTo>
                <a:lnTo>
                  <a:pt x="18437" y="18437"/>
                </a:lnTo>
                <a:lnTo>
                  <a:pt x="21600" y="10800"/>
                </a:lnTo>
                <a:lnTo>
                  <a:pt x="18437" y="3163"/>
                </a:lnTo>
                <a:lnTo>
                  <a:pt x="10800" y="0"/>
                </a:lnTo>
                <a:close/>
                <a:moveTo>
                  <a:pt x="10800" y="520"/>
                </a:moveTo>
                <a:lnTo>
                  <a:pt x="18069" y="3531"/>
                </a:lnTo>
                <a:lnTo>
                  <a:pt x="21080" y="10800"/>
                </a:lnTo>
                <a:lnTo>
                  <a:pt x="18069" y="18069"/>
                </a:lnTo>
                <a:lnTo>
                  <a:pt x="10800" y="21080"/>
                </a:lnTo>
                <a:lnTo>
                  <a:pt x="3531" y="18069"/>
                </a:lnTo>
                <a:lnTo>
                  <a:pt x="520" y="10800"/>
                </a:lnTo>
                <a:lnTo>
                  <a:pt x="3531" y="3531"/>
                </a:lnTo>
                <a:lnTo>
                  <a:pt x="10800" y="520"/>
                </a:lnTo>
                <a:close/>
              </a:path>
            </a:pathLst>
          </a:custGeom>
          <a:solidFill>
            <a:schemeClr val="accent4"/>
          </a:solidFill>
          <a:ln w="12700">
            <a:miter lim="400000"/>
          </a:ln>
        </p:spPr>
        <p:txBody>
          <a:bodyPr lIns="0" tIns="0" rIns="0" bIns="0" anchor="ctr"/>
          <a:lstStyle/>
          <a:p>
            <a:endParaRPr/>
          </a:p>
        </p:txBody>
      </p:sp>
      <p:sp>
        <p:nvSpPr>
          <p:cNvPr id="142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936138" y="6150396"/>
            <a:ext cx="2531470"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800">
                <a:solidFill>
                  <a:srgbClr val="535353"/>
                </a:solidFill>
                <a:latin typeface="Barlow SemiBold"/>
                <a:ea typeface="Barlow SemiBold"/>
                <a:cs typeface="Barlow SemiBold"/>
                <a:sym typeface="Barlow SemiBold"/>
              </a:defRPr>
            </a:lvl1pPr>
          </a:lstStyle>
          <a:p>
            <a:r>
              <a:rPr sz="3200" dirty="0">
                <a:solidFill>
                  <a:schemeClr val="tx1"/>
                </a:solidFill>
              </a:rPr>
              <a:t>Customer </a:t>
            </a:r>
            <a:r>
              <a:rPr lang="en-US" sz="3200" dirty="0" smtClean="0">
                <a:solidFill>
                  <a:schemeClr val="tx1"/>
                </a:solidFill>
              </a:rPr>
              <a:t>Experience</a:t>
            </a:r>
            <a:r>
              <a:rPr sz="3200" dirty="0" smtClean="0">
                <a:solidFill>
                  <a:schemeClr val="tx1"/>
                </a:solidFill>
              </a:rPr>
              <a:t> Optimization</a:t>
            </a:r>
            <a:endParaRPr sz="3200" dirty="0">
              <a:solidFill>
                <a:schemeClr val="tx1"/>
              </a:solidFill>
            </a:endParaRPr>
          </a:p>
        </p:txBody>
      </p:sp>
      <p:sp>
        <p:nvSpPr>
          <p:cNvPr id="1430" name="Polygon"/>
          <p:cNvSpPr/>
          <p:nvPr/>
        </p:nvSpPr>
        <p:spPr>
          <a:xfrm>
            <a:off x="5832546" y="498546"/>
            <a:ext cx="12718908" cy="127189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25400">
            <a:solidFill>
              <a:schemeClr val="accent5">
                <a:alpha val="50000"/>
              </a:schemeClr>
            </a:solidFill>
            <a:custDash>
              <a:ds d="200000" sp="200000"/>
            </a:custDash>
            <a:miter lim="400000"/>
          </a:ln>
        </p:spPr>
        <p:txBody>
          <a:bodyPr lIns="0" tIns="0" rIns="0" bIns="0" anchor="ctr"/>
          <a:lstStyle/>
          <a:p>
            <a:endParaRPr/>
          </a:p>
        </p:txBody>
      </p:sp>
      <p:grpSp>
        <p:nvGrpSpPr>
          <p:cNvPr id="1433" name="Group"/>
          <p:cNvGrpSpPr/>
          <p:nvPr/>
        </p:nvGrpSpPr>
        <p:grpSpPr>
          <a:xfrm>
            <a:off x="10404216" y="1491225"/>
            <a:ext cx="3838305" cy="2424798"/>
            <a:chOff x="0" y="0"/>
            <a:chExt cx="2424797" cy="2424797"/>
          </a:xfrm>
        </p:grpSpPr>
        <p:sp>
          <p:nvSpPr>
            <p:cNvPr id="1431" name="Circle"/>
            <p:cNvSpPr/>
            <p:nvPr/>
          </p:nvSpPr>
          <p:spPr>
            <a:xfrm>
              <a:off x="0" y="0"/>
              <a:ext cx="2424798" cy="2424798"/>
            </a:xfrm>
            <a:prstGeom prst="ellipse">
              <a:avLst/>
            </a:prstGeom>
            <a:solidFill>
              <a:schemeClr val="accent1">
                <a:alpha val="80000"/>
              </a:schemeClr>
            </a:solidFill>
            <a:ln w="12700" cap="flat">
              <a:noFill/>
              <a:miter lim="400000"/>
            </a:ln>
            <a:effectLst/>
          </p:spPr>
          <p:txBody>
            <a:bodyPr wrap="square" lIns="0" tIns="0" rIns="0" bIns="0" numCol="1" anchor="ctr">
              <a:noAutofit/>
            </a:bodyPr>
            <a:lstStyle/>
            <a:p>
              <a:endParaRPr/>
            </a:p>
          </p:txBody>
        </p:sp>
        <p:sp>
          <p:nvSpPr>
            <p:cNvPr id="1432" name="Circle"/>
            <p:cNvSpPr/>
            <p:nvPr/>
          </p:nvSpPr>
          <p:spPr>
            <a:xfrm>
              <a:off x="0" y="0"/>
              <a:ext cx="2424798" cy="2424798"/>
            </a:xfrm>
            <a:prstGeom prst="ellipse">
              <a:avLst/>
            </a:prstGeom>
            <a:noFill/>
            <a:ln w="25400" cap="flat">
              <a:solidFill>
                <a:schemeClr val="accent1"/>
              </a:solidFill>
              <a:prstDash val="solid"/>
              <a:round/>
            </a:ln>
            <a:effectLst/>
          </p:spPr>
          <p:txBody>
            <a:bodyPr wrap="square" lIns="0" tIns="0" rIns="0" bIns="0" numCol="1" anchor="ctr">
              <a:noAutofit/>
            </a:bodyPr>
            <a:lstStyle/>
            <a:p>
              <a:endParaRPr/>
            </a:p>
          </p:txBody>
        </p:sp>
      </p:grpSp>
      <p:grpSp>
        <p:nvGrpSpPr>
          <p:cNvPr id="1436" name="Group"/>
          <p:cNvGrpSpPr/>
          <p:nvPr/>
        </p:nvGrpSpPr>
        <p:grpSpPr>
          <a:xfrm>
            <a:off x="6405754" y="2697433"/>
            <a:ext cx="4100224" cy="2424798"/>
            <a:chOff x="0" y="0"/>
            <a:chExt cx="2424797" cy="2424797"/>
          </a:xfrm>
        </p:grpSpPr>
        <p:sp>
          <p:nvSpPr>
            <p:cNvPr id="1434" name="Circle"/>
            <p:cNvSpPr/>
            <p:nvPr/>
          </p:nvSpPr>
          <p:spPr>
            <a:xfrm>
              <a:off x="0" y="0"/>
              <a:ext cx="2424798" cy="2424798"/>
            </a:xfrm>
            <a:prstGeom prst="ellipse">
              <a:avLst/>
            </a:prstGeom>
            <a:solidFill>
              <a:srgbClr val="535353">
                <a:alpha val="80000"/>
              </a:srgbClr>
            </a:solidFill>
            <a:ln w="12700" cap="flat">
              <a:noFill/>
              <a:miter lim="400000"/>
            </a:ln>
            <a:effectLst/>
          </p:spPr>
          <p:txBody>
            <a:bodyPr wrap="square" lIns="0" tIns="0" rIns="0" bIns="0" numCol="1" anchor="ctr">
              <a:noAutofit/>
            </a:bodyPr>
            <a:lstStyle/>
            <a:p>
              <a:endParaRPr/>
            </a:p>
          </p:txBody>
        </p:sp>
        <p:sp>
          <p:nvSpPr>
            <p:cNvPr id="1435" name="Circle"/>
            <p:cNvSpPr/>
            <p:nvPr/>
          </p:nvSpPr>
          <p:spPr>
            <a:xfrm>
              <a:off x="0" y="0"/>
              <a:ext cx="2424798" cy="2424798"/>
            </a:xfrm>
            <a:prstGeom prst="ellipse">
              <a:avLst/>
            </a:prstGeom>
            <a:noFill/>
            <a:ln w="25400" cap="flat">
              <a:solidFill>
                <a:srgbClr val="535353"/>
              </a:solidFill>
              <a:prstDash val="solid"/>
              <a:round/>
            </a:ln>
            <a:effectLst/>
          </p:spPr>
          <p:txBody>
            <a:bodyPr wrap="square" lIns="0" tIns="0" rIns="0" bIns="0" numCol="1" anchor="ctr">
              <a:noAutofit/>
            </a:bodyPr>
            <a:lstStyle/>
            <a:p>
              <a:endParaRPr/>
            </a:p>
          </p:txBody>
        </p:sp>
      </p:grpSp>
      <p:grpSp>
        <p:nvGrpSpPr>
          <p:cNvPr id="1439" name="Group"/>
          <p:cNvGrpSpPr/>
          <p:nvPr/>
        </p:nvGrpSpPr>
        <p:grpSpPr>
          <a:xfrm>
            <a:off x="14105263" y="2709261"/>
            <a:ext cx="3742041" cy="2572951"/>
            <a:chOff x="0" y="0"/>
            <a:chExt cx="2424797" cy="2424797"/>
          </a:xfrm>
        </p:grpSpPr>
        <p:sp>
          <p:nvSpPr>
            <p:cNvPr id="1437" name="Circle"/>
            <p:cNvSpPr/>
            <p:nvPr/>
          </p:nvSpPr>
          <p:spPr>
            <a:xfrm>
              <a:off x="0" y="0"/>
              <a:ext cx="2424798" cy="2424798"/>
            </a:xfrm>
            <a:prstGeom prst="ellipse">
              <a:avLst/>
            </a:prstGeom>
            <a:solidFill>
              <a:schemeClr val="accent2">
                <a:alpha val="80000"/>
              </a:schemeClr>
            </a:solidFill>
            <a:ln w="12700" cap="flat">
              <a:noFill/>
              <a:miter lim="400000"/>
            </a:ln>
            <a:effectLst/>
          </p:spPr>
          <p:txBody>
            <a:bodyPr wrap="square" lIns="0" tIns="0" rIns="0" bIns="0" numCol="1" anchor="ctr">
              <a:noAutofit/>
            </a:bodyPr>
            <a:lstStyle/>
            <a:p>
              <a:endParaRPr/>
            </a:p>
          </p:txBody>
        </p:sp>
        <p:sp>
          <p:nvSpPr>
            <p:cNvPr id="1438" name="Circle"/>
            <p:cNvSpPr/>
            <p:nvPr/>
          </p:nvSpPr>
          <p:spPr>
            <a:xfrm>
              <a:off x="0" y="0"/>
              <a:ext cx="2424798" cy="2424798"/>
            </a:xfrm>
            <a:prstGeom prst="ellipse">
              <a:avLst/>
            </a:prstGeom>
            <a:noFill/>
            <a:ln w="25400" cap="flat">
              <a:solidFill>
                <a:schemeClr val="accent2"/>
              </a:solidFill>
              <a:prstDash val="solid"/>
              <a:round/>
            </a:ln>
            <a:effectLst/>
          </p:spPr>
          <p:txBody>
            <a:bodyPr wrap="square" lIns="0" tIns="0" rIns="0" bIns="0" numCol="1" anchor="ctr">
              <a:noAutofit/>
            </a:bodyPr>
            <a:lstStyle/>
            <a:p>
              <a:endParaRPr/>
            </a:p>
          </p:txBody>
        </p:sp>
      </p:grpSp>
      <p:grpSp>
        <p:nvGrpSpPr>
          <p:cNvPr id="1442" name="Group"/>
          <p:cNvGrpSpPr/>
          <p:nvPr/>
        </p:nvGrpSpPr>
        <p:grpSpPr>
          <a:xfrm>
            <a:off x="14892805" y="5630305"/>
            <a:ext cx="4433562" cy="2424799"/>
            <a:chOff x="0" y="0"/>
            <a:chExt cx="2424797" cy="2424797"/>
          </a:xfrm>
        </p:grpSpPr>
        <p:sp>
          <p:nvSpPr>
            <p:cNvPr id="1440" name="Circle"/>
            <p:cNvSpPr/>
            <p:nvPr/>
          </p:nvSpPr>
          <p:spPr>
            <a:xfrm>
              <a:off x="0" y="0"/>
              <a:ext cx="2424798" cy="2424798"/>
            </a:xfrm>
            <a:prstGeom prst="ellipse">
              <a:avLst/>
            </a:prstGeom>
            <a:solidFill>
              <a:schemeClr val="accent3">
                <a:alpha val="80000"/>
              </a:schemeClr>
            </a:solidFill>
            <a:ln w="12700" cap="flat">
              <a:noFill/>
              <a:miter lim="400000"/>
            </a:ln>
            <a:effectLst/>
          </p:spPr>
          <p:txBody>
            <a:bodyPr wrap="square" lIns="0" tIns="0" rIns="0" bIns="0" numCol="1" anchor="ctr">
              <a:noAutofit/>
            </a:bodyPr>
            <a:lstStyle/>
            <a:p>
              <a:endParaRPr/>
            </a:p>
          </p:txBody>
        </p:sp>
        <p:sp>
          <p:nvSpPr>
            <p:cNvPr id="1441" name="Circle"/>
            <p:cNvSpPr/>
            <p:nvPr/>
          </p:nvSpPr>
          <p:spPr>
            <a:xfrm>
              <a:off x="0" y="0"/>
              <a:ext cx="2424798" cy="2424798"/>
            </a:xfrm>
            <a:prstGeom prst="ellipse">
              <a:avLst/>
            </a:prstGeom>
            <a:noFill/>
            <a:ln w="25400" cap="flat">
              <a:solidFill>
                <a:schemeClr val="accent3"/>
              </a:solidFill>
              <a:prstDash val="solid"/>
              <a:round/>
            </a:ln>
            <a:effectLst/>
          </p:spPr>
          <p:txBody>
            <a:bodyPr wrap="square" lIns="0" tIns="0" rIns="0" bIns="0" numCol="1" anchor="ctr">
              <a:noAutofit/>
            </a:bodyPr>
            <a:lstStyle/>
            <a:p>
              <a:endParaRPr/>
            </a:p>
          </p:txBody>
        </p:sp>
      </p:grpSp>
      <p:grpSp>
        <p:nvGrpSpPr>
          <p:cNvPr id="1445" name="Group"/>
          <p:cNvGrpSpPr/>
          <p:nvPr/>
        </p:nvGrpSpPr>
        <p:grpSpPr>
          <a:xfrm>
            <a:off x="5646581" y="5645601"/>
            <a:ext cx="4065110" cy="2424798"/>
            <a:chOff x="0" y="0"/>
            <a:chExt cx="2424797" cy="2424797"/>
          </a:xfrm>
        </p:grpSpPr>
        <p:sp>
          <p:nvSpPr>
            <p:cNvPr id="1443" name="Circle"/>
            <p:cNvSpPr/>
            <p:nvPr/>
          </p:nvSpPr>
          <p:spPr>
            <a:xfrm>
              <a:off x="0" y="0"/>
              <a:ext cx="2424798" cy="2424798"/>
            </a:xfrm>
            <a:prstGeom prst="ellipse">
              <a:avLst/>
            </a:prstGeom>
            <a:solidFill>
              <a:schemeClr val="accent3">
                <a:alpha val="80000"/>
              </a:schemeClr>
            </a:solidFill>
            <a:ln w="12700" cap="flat">
              <a:noFill/>
              <a:miter lim="400000"/>
            </a:ln>
            <a:effectLst/>
          </p:spPr>
          <p:txBody>
            <a:bodyPr wrap="square" lIns="0" tIns="0" rIns="0" bIns="0" numCol="1" anchor="ctr">
              <a:noAutofit/>
            </a:bodyPr>
            <a:lstStyle/>
            <a:p>
              <a:endParaRPr/>
            </a:p>
          </p:txBody>
        </p:sp>
        <p:sp>
          <p:nvSpPr>
            <p:cNvPr id="1444" name="Circle"/>
            <p:cNvSpPr/>
            <p:nvPr/>
          </p:nvSpPr>
          <p:spPr>
            <a:xfrm>
              <a:off x="0" y="0"/>
              <a:ext cx="2424798" cy="2424798"/>
            </a:xfrm>
            <a:prstGeom prst="ellipse">
              <a:avLst/>
            </a:prstGeom>
            <a:noFill/>
            <a:ln w="25400" cap="flat">
              <a:solidFill>
                <a:schemeClr val="accent3"/>
              </a:solidFill>
              <a:prstDash val="solid"/>
              <a:round/>
            </a:ln>
            <a:effectLst/>
          </p:spPr>
          <p:txBody>
            <a:bodyPr wrap="square" lIns="0" tIns="0" rIns="0" bIns="0" numCol="1" anchor="ctr">
              <a:noAutofit/>
            </a:bodyPr>
            <a:lstStyle/>
            <a:p>
              <a:endParaRPr/>
            </a:p>
          </p:txBody>
        </p:sp>
      </p:grpSp>
      <p:grpSp>
        <p:nvGrpSpPr>
          <p:cNvPr id="1448" name="Group"/>
          <p:cNvGrpSpPr/>
          <p:nvPr/>
        </p:nvGrpSpPr>
        <p:grpSpPr>
          <a:xfrm>
            <a:off x="5486656" y="8579301"/>
            <a:ext cx="4971343" cy="2424798"/>
            <a:chOff x="0" y="0"/>
            <a:chExt cx="2424797" cy="2424797"/>
          </a:xfrm>
        </p:grpSpPr>
        <p:sp>
          <p:nvSpPr>
            <p:cNvPr id="1446" name="Circle"/>
            <p:cNvSpPr/>
            <p:nvPr/>
          </p:nvSpPr>
          <p:spPr>
            <a:xfrm>
              <a:off x="0" y="0"/>
              <a:ext cx="2424798" cy="2424798"/>
            </a:xfrm>
            <a:prstGeom prst="ellipse">
              <a:avLst/>
            </a:prstGeom>
            <a:solidFill>
              <a:schemeClr val="accent2">
                <a:alpha val="80000"/>
              </a:schemeClr>
            </a:solidFill>
            <a:ln w="12700" cap="flat">
              <a:noFill/>
              <a:miter lim="400000"/>
            </a:ln>
            <a:effectLst/>
          </p:spPr>
          <p:txBody>
            <a:bodyPr wrap="square" lIns="0" tIns="0" rIns="0" bIns="0" numCol="1" anchor="ctr">
              <a:noAutofit/>
            </a:bodyPr>
            <a:lstStyle/>
            <a:p>
              <a:endParaRPr/>
            </a:p>
          </p:txBody>
        </p:sp>
        <p:sp>
          <p:nvSpPr>
            <p:cNvPr id="1447" name="Circle"/>
            <p:cNvSpPr/>
            <p:nvPr/>
          </p:nvSpPr>
          <p:spPr>
            <a:xfrm>
              <a:off x="0" y="0"/>
              <a:ext cx="2424798" cy="2424798"/>
            </a:xfrm>
            <a:prstGeom prst="ellipse">
              <a:avLst/>
            </a:prstGeom>
            <a:noFill/>
            <a:ln w="25400" cap="flat">
              <a:solidFill>
                <a:schemeClr val="accent2"/>
              </a:solidFill>
              <a:prstDash val="solid"/>
              <a:round/>
            </a:ln>
            <a:effectLst/>
          </p:spPr>
          <p:txBody>
            <a:bodyPr wrap="square" lIns="0" tIns="0" rIns="0" bIns="0" numCol="1" anchor="ctr">
              <a:noAutofit/>
            </a:bodyPr>
            <a:lstStyle/>
            <a:p>
              <a:endParaRPr/>
            </a:p>
          </p:txBody>
        </p:sp>
      </p:grpSp>
      <p:grpSp>
        <p:nvGrpSpPr>
          <p:cNvPr id="1451" name="Group"/>
          <p:cNvGrpSpPr/>
          <p:nvPr/>
        </p:nvGrpSpPr>
        <p:grpSpPr>
          <a:xfrm>
            <a:off x="14271891" y="8706596"/>
            <a:ext cx="4625453" cy="2424798"/>
            <a:chOff x="0" y="0"/>
            <a:chExt cx="2424797" cy="2424797"/>
          </a:xfrm>
        </p:grpSpPr>
        <p:sp>
          <p:nvSpPr>
            <p:cNvPr id="1449" name="Circle"/>
            <p:cNvSpPr/>
            <p:nvPr/>
          </p:nvSpPr>
          <p:spPr>
            <a:xfrm>
              <a:off x="0" y="0"/>
              <a:ext cx="2424798" cy="2424798"/>
            </a:xfrm>
            <a:prstGeom prst="ellipse">
              <a:avLst/>
            </a:prstGeom>
            <a:solidFill>
              <a:srgbClr val="535353">
                <a:alpha val="80000"/>
              </a:srgbClr>
            </a:solidFill>
            <a:ln w="12700" cap="flat">
              <a:noFill/>
              <a:miter lim="400000"/>
            </a:ln>
            <a:effectLst/>
          </p:spPr>
          <p:txBody>
            <a:bodyPr wrap="square" lIns="0" tIns="0" rIns="0" bIns="0" numCol="1" anchor="ctr">
              <a:noAutofit/>
            </a:bodyPr>
            <a:lstStyle/>
            <a:p>
              <a:endParaRPr/>
            </a:p>
          </p:txBody>
        </p:sp>
        <p:sp>
          <p:nvSpPr>
            <p:cNvPr id="1450" name="Circle"/>
            <p:cNvSpPr/>
            <p:nvPr/>
          </p:nvSpPr>
          <p:spPr>
            <a:xfrm>
              <a:off x="0" y="0"/>
              <a:ext cx="2424798" cy="2424798"/>
            </a:xfrm>
            <a:prstGeom prst="ellipse">
              <a:avLst/>
            </a:prstGeom>
            <a:noFill/>
            <a:ln w="25400" cap="flat">
              <a:solidFill>
                <a:srgbClr val="535353"/>
              </a:solidFill>
              <a:prstDash val="solid"/>
              <a:round/>
            </a:ln>
            <a:effectLst/>
          </p:spPr>
          <p:txBody>
            <a:bodyPr wrap="square" lIns="0" tIns="0" rIns="0" bIns="0" numCol="1" anchor="ctr">
              <a:noAutofit/>
            </a:bodyPr>
            <a:lstStyle/>
            <a:p>
              <a:endParaRPr/>
            </a:p>
          </p:txBody>
        </p:sp>
      </p:grpSp>
      <p:grpSp>
        <p:nvGrpSpPr>
          <p:cNvPr id="1454" name="Group"/>
          <p:cNvGrpSpPr/>
          <p:nvPr/>
        </p:nvGrpSpPr>
        <p:grpSpPr>
          <a:xfrm>
            <a:off x="9595197" y="10204879"/>
            <a:ext cx="5281204" cy="2297841"/>
            <a:chOff x="0" y="0"/>
            <a:chExt cx="2424797" cy="2424797"/>
          </a:xfrm>
        </p:grpSpPr>
        <p:sp>
          <p:nvSpPr>
            <p:cNvPr id="1452" name="Circle"/>
            <p:cNvSpPr/>
            <p:nvPr/>
          </p:nvSpPr>
          <p:spPr>
            <a:xfrm>
              <a:off x="0" y="0"/>
              <a:ext cx="2424798" cy="2424798"/>
            </a:xfrm>
            <a:prstGeom prst="ellipse">
              <a:avLst/>
            </a:prstGeom>
            <a:solidFill>
              <a:schemeClr val="accent1">
                <a:alpha val="80000"/>
              </a:schemeClr>
            </a:solidFill>
            <a:ln w="12700" cap="flat">
              <a:noFill/>
              <a:miter lim="400000"/>
            </a:ln>
            <a:effectLst/>
          </p:spPr>
          <p:txBody>
            <a:bodyPr wrap="square" lIns="0" tIns="0" rIns="0" bIns="0" numCol="1" anchor="ctr">
              <a:noAutofit/>
            </a:bodyPr>
            <a:lstStyle/>
            <a:p>
              <a:endParaRPr/>
            </a:p>
          </p:txBody>
        </p:sp>
        <p:sp>
          <p:nvSpPr>
            <p:cNvPr id="1453" name="Circle"/>
            <p:cNvSpPr/>
            <p:nvPr/>
          </p:nvSpPr>
          <p:spPr>
            <a:xfrm>
              <a:off x="0" y="0"/>
              <a:ext cx="2424798" cy="2424798"/>
            </a:xfrm>
            <a:prstGeom prst="ellipse">
              <a:avLst/>
            </a:prstGeom>
            <a:noFill/>
            <a:ln w="25400" cap="flat">
              <a:solidFill>
                <a:schemeClr val="accent1"/>
              </a:solidFill>
              <a:prstDash val="solid"/>
              <a:round/>
            </a:ln>
            <a:effectLst/>
          </p:spPr>
          <p:txBody>
            <a:bodyPr wrap="square" lIns="0" tIns="0" rIns="0" bIns="0" numCol="1" anchor="ctr">
              <a:noAutofit/>
            </a:bodyPr>
            <a:lstStyle/>
            <a:p>
              <a:endParaRPr/>
            </a:p>
          </p:txBody>
        </p:sp>
      </p:grpSp>
      <p:sp>
        <p:nvSpPr>
          <p:cNvPr id="145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826598" y="1549496"/>
            <a:ext cx="288624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defRPr sz="2400">
                <a:solidFill>
                  <a:srgbClr val="F7F5F6"/>
                </a:solidFill>
                <a:latin typeface="Barlow Medium"/>
                <a:ea typeface="Barlow Medium"/>
                <a:cs typeface="Barlow Medium"/>
                <a:sym typeface="Barlow Medium"/>
              </a:defRPr>
            </a:pPr>
            <a:r>
              <a:rPr lang="en-US" sz="3200" dirty="0" smtClean="0">
                <a:solidFill>
                  <a:schemeClr val="bg1"/>
                </a:solidFill>
              </a:rPr>
              <a:t>Customer</a:t>
            </a:r>
            <a:endParaRPr sz="3200" dirty="0">
              <a:solidFill>
                <a:schemeClr val="bg1"/>
              </a:solidFill>
            </a:endParaRPr>
          </a:p>
          <a:p>
            <a:pPr>
              <a:defRPr sz="2400">
                <a:solidFill>
                  <a:srgbClr val="F7F5F6"/>
                </a:solidFill>
                <a:latin typeface="Barlow Medium"/>
                <a:ea typeface="Barlow Medium"/>
                <a:cs typeface="Barlow Medium"/>
                <a:sym typeface="Barlow Medium"/>
              </a:defRPr>
            </a:pPr>
            <a:r>
              <a:rPr lang="en-US" sz="3200" dirty="0">
                <a:solidFill>
                  <a:schemeClr val="bg1"/>
                </a:solidFill>
              </a:rPr>
              <a:t>s</a:t>
            </a:r>
            <a:r>
              <a:rPr lang="en-US" sz="3200" dirty="0" smtClean="0">
                <a:solidFill>
                  <a:schemeClr val="bg1"/>
                </a:solidFill>
              </a:rPr>
              <a:t>ervices </a:t>
            </a:r>
            <a:r>
              <a:rPr lang="en-US" sz="3200" dirty="0">
                <a:solidFill>
                  <a:schemeClr val="bg1"/>
                </a:solidFill>
              </a:rPr>
              <a:t>i</a:t>
            </a:r>
            <a:r>
              <a:rPr lang="en-US" sz="3200" dirty="0" smtClean="0">
                <a:solidFill>
                  <a:schemeClr val="bg1"/>
                </a:solidFill>
              </a:rPr>
              <a:t>mprovement</a:t>
            </a:r>
            <a:endParaRPr sz="3200" dirty="0">
              <a:solidFill>
                <a:schemeClr val="bg1"/>
              </a:solidFill>
            </a:endParaRPr>
          </a:p>
        </p:txBody>
      </p:sp>
      <p:sp>
        <p:nvSpPr>
          <p:cNvPr id="145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536694" y="3230618"/>
            <a:ext cx="392130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Couple Leisure need to be monitor for optimization</a:t>
            </a:r>
            <a:endParaRPr sz="3200" dirty="0">
              <a:solidFill>
                <a:schemeClr val="bg1"/>
              </a:solidFill>
            </a:endParaRPr>
          </a:p>
        </p:txBody>
      </p:sp>
      <p:sp>
        <p:nvSpPr>
          <p:cNvPr id="145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5966207" y="6249492"/>
            <a:ext cx="3381848"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Cyprus average rating fall below average</a:t>
            </a:r>
            <a:endParaRPr sz="3200" dirty="0">
              <a:solidFill>
                <a:schemeClr val="bg1"/>
              </a:solidFill>
            </a:endParaRPr>
          </a:p>
        </p:txBody>
      </p:sp>
      <p:sp>
        <p:nvSpPr>
          <p:cNvPr id="145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5920147" y="9372600"/>
            <a:ext cx="4143782"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Flight time efficiency</a:t>
            </a:r>
            <a:endParaRPr sz="3200" dirty="0">
              <a:solidFill>
                <a:schemeClr val="bg1"/>
              </a:solidFill>
            </a:endParaRPr>
          </a:p>
        </p:txBody>
      </p:sp>
      <p:sp>
        <p:nvSpPr>
          <p:cNvPr id="145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393702" y="3528788"/>
            <a:ext cx="3230890"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Seat </a:t>
            </a:r>
            <a:r>
              <a:rPr lang="en-US" sz="3200" dirty="0" smtClean="0">
                <a:solidFill>
                  <a:schemeClr val="bg1"/>
                </a:solidFill>
              </a:rPr>
              <a:t>need </a:t>
            </a:r>
            <a:r>
              <a:rPr lang="en-US" sz="3200" dirty="0" smtClean="0">
                <a:solidFill>
                  <a:schemeClr val="bg1"/>
                </a:solidFill>
              </a:rPr>
              <a:t>Improvement for</a:t>
            </a:r>
            <a:endParaRPr sz="3200" dirty="0">
              <a:solidFill>
                <a:schemeClr val="bg1"/>
              </a:solidFill>
            </a:endParaRPr>
          </a:p>
        </p:txBody>
      </p:sp>
      <p:sp>
        <p:nvSpPr>
          <p:cNvPr id="146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296951" y="6429796"/>
            <a:ext cx="3519548"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Time Elements</a:t>
            </a:r>
            <a:endParaRPr sz="3200" dirty="0">
              <a:solidFill>
                <a:schemeClr val="bg1"/>
              </a:solidFill>
            </a:endParaRPr>
          </a:p>
        </p:txBody>
      </p:sp>
      <p:sp>
        <p:nvSpPr>
          <p:cNvPr id="146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740623" y="9309291"/>
            <a:ext cx="407587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smtClean="0">
                <a:solidFill>
                  <a:schemeClr val="bg1"/>
                </a:solidFill>
              </a:rPr>
              <a:t>Onboard attendance service need improvement</a:t>
            </a:r>
            <a:endParaRPr sz="3200" dirty="0">
              <a:solidFill>
                <a:schemeClr val="bg1"/>
              </a:solidFill>
            </a:endParaRPr>
          </a:p>
        </p:txBody>
      </p:sp>
      <p:sp>
        <p:nvSpPr>
          <p:cNvPr id="1462"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458000" y="10921752"/>
            <a:ext cx="3784521" cy="10874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F7F5F6"/>
                </a:solidFill>
                <a:latin typeface="Barlow Medium"/>
                <a:ea typeface="Barlow Medium"/>
                <a:cs typeface="Barlow Medium"/>
                <a:sym typeface="Barlow Medium"/>
              </a:defRPr>
            </a:lvl1pPr>
          </a:lstStyle>
          <a:p>
            <a:r>
              <a:rPr lang="en-US" sz="3200" dirty="0"/>
              <a:t>Improve the overnight lounge</a:t>
            </a:r>
            <a:endParaRPr sz="3200" dirty="0"/>
          </a:p>
        </p:txBody>
      </p:sp>
      <p:sp>
        <p:nvSpPr>
          <p:cNvPr id="146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329866" y="549533"/>
            <a:ext cx="8807540"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r">
              <a:defRPr sz="2400">
                <a:solidFill>
                  <a:srgbClr val="9D9F9D"/>
                </a:solidFill>
                <a:latin typeface="Barlow Medium"/>
                <a:ea typeface="Barlow Medium"/>
                <a:cs typeface="Barlow Medium"/>
                <a:sym typeface="Barlow Medium"/>
              </a:defRPr>
            </a:lvl1pPr>
          </a:lstStyle>
          <a:p>
            <a:r>
              <a:rPr dirty="0">
                <a:solidFill>
                  <a:schemeClr val="tx2"/>
                </a:solidFill>
              </a:rPr>
              <a:t>Measure the real business impact across the </a:t>
            </a:r>
            <a:r>
              <a:rPr lang="en-US" dirty="0" smtClean="0">
                <a:solidFill>
                  <a:schemeClr val="tx2"/>
                </a:solidFill>
              </a:rPr>
              <a:t>customer </a:t>
            </a:r>
            <a:r>
              <a:rPr dirty="0" smtClean="0">
                <a:solidFill>
                  <a:schemeClr val="tx2"/>
                </a:solidFill>
              </a:rPr>
              <a:t>journey</a:t>
            </a:r>
            <a:r>
              <a:rPr lang="en-US" dirty="0" smtClean="0">
                <a:solidFill>
                  <a:schemeClr val="tx2"/>
                </a:solidFill>
              </a:rPr>
              <a:t> through customer service performance index</a:t>
            </a:r>
            <a:endParaRPr dirty="0">
              <a:solidFill>
                <a:schemeClr val="tx2"/>
              </a:solidFill>
            </a:endParaRPr>
          </a:p>
        </p:txBody>
      </p:sp>
      <p:sp>
        <p:nvSpPr>
          <p:cNvPr id="146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33046" y="3106309"/>
            <a:ext cx="5243029"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r">
              <a:defRPr sz="2400">
                <a:solidFill>
                  <a:srgbClr val="9D9F9D"/>
                </a:solidFill>
                <a:latin typeface="Barlow Medium"/>
                <a:ea typeface="Barlow Medium"/>
                <a:cs typeface="Barlow Medium"/>
                <a:sym typeface="Barlow Medium"/>
              </a:defRPr>
            </a:lvl1pPr>
          </a:lstStyle>
          <a:p>
            <a:r>
              <a:rPr dirty="0">
                <a:solidFill>
                  <a:schemeClr val="tx2"/>
                </a:solidFill>
              </a:rPr>
              <a:t>Improving the </a:t>
            </a:r>
            <a:r>
              <a:rPr dirty="0" smtClean="0">
                <a:solidFill>
                  <a:schemeClr val="tx2"/>
                </a:solidFill>
              </a:rPr>
              <a:t>customer</a:t>
            </a:r>
            <a:r>
              <a:rPr lang="en-US" dirty="0" smtClean="0">
                <a:solidFill>
                  <a:schemeClr val="tx2"/>
                </a:solidFill>
              </a:rPr>
              <a:t> type</a:t>
            </a:r>
            <a:r>
              <a:rPr dirty="0" smtClean="0">
                <a:solidFill>
                  <a:schemeClr val="tx2"/>
                </a:solidFill>
              </a:rPr>
              <a:t> </a:t>
            </a:r>
            <a:r>
              <a:rPr lang="en-US" dirty="0" smtClean="0">
                <a:solidFill>
                  <a:schemeClr val="tx2"/>
                </a:solidFill>
              </a:rPr>
              <a:t>travel</a:t>
            </a:r>
            <a:r>
              <a:rPr dirty="0" smtClean="0">
                <a:solidFill>
                  <a:schemeClr val="tx2"/>
                </a:solidFill>
              </a:rPr>
              <a:t> </a:t>
            </a:r>
            <a:r>
              <a:rPr dirty="0">
                <a:solidFill>
                  <a:schemeClr val="tx2"/>
                </a:solidFill>
              </a:rPr>
              <a:t>experience </a:t>
            </a:r>
            <a:r>
              <a:rPr lang="en-US" dirty="0" smtClean="0">
                <a:solidFill>
                  <a:schemeClr val="tx2"/>
                </a:solidFill>
              </a:rPr>
              <a:t>to get value for their money</a:t>
            </a:r>
            <a:endParaRPr dirty="0">
              <a:solidFill>
                <a:schemeClr val="tx2"/>
              </a:solidFill>
            </a:endParaRPr>
          </a:p>
        </p:txBody>
      </p:sp>
      <p:sp>
        <p:nvSpPr>
          <p:cNvPr id="146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561913" y="6295796"/>
            <a:ext cx="4587347"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r">
              <a:defRPr sz="2400">
                <a:solidFill>
                  <a:srgbClr val="9D9F9D"/>
                </a:solidFill>
                <a:latin typeface="Barlow Medium"/>
                <a:ea typeface="Barlow Medium"/>
                <a:cs typeface="Barlow Medium"/>
                <a:sym typeface="Barlow Medium"/>
              </a:defRPr>
            </a:lvl1pPr>
          </a:lstStyle>
          <a:p>
            <a:r>
              <a:rPr dirty="0">
                <a:solidFill>
                  <a:schemeClr val="tx2"/>
                </a:solidFill>
              </a:rPr>
              <a:t>Address root cause issues that are impacting the </a:t>
            </a:r>
            <a:r>
              <a:rPr dirty="0" smtClean="0">
                <a:solidFill>
                  <a:schemeClr val="tx2"/>
                </a:solidFill>
              </a:rPr>
              <a:t>customer </a:t>
            </a:r>
            <a:r>
              <a:rPr lang="en-US" dirty="0" smtClean="0">
                <a:solidFill>
                  <a:schemeClr val="tx2"/>
                </a:solidFill>
              </a:rPr>
              <a:t>from Cyprus fall below average</a:t>
            </a:r>
            <a:endParaRPr dirty="0">
              <a:solidFill>
                <a:schemeClr val="tx2"/>
              </a:solidFill>
            </a:endParaRPr>
          </a:p>
        </p:txBody>
      </p:sp>
      <p:sp>
        <p:nvSpPr>
          <p:cNvPr id="146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81591" y="9125141"/>
            <a:ext cx="502086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r">
              <a:defRPr sz="2400">
                <a:solidFill>
                  <a:srgbClr val="9D9F9D"/>
                </a:solidFill>
                <a:latin typeface="Barlow Medium"/>
                <a:ea typeface="Barlow Medium"/>
                <a:cs typeface="Barlow Medium"/>
                <a:sym typeface="Barlow Medium"/>
              </a:defRPr>
            </a:lvl1pPr>
          </a:lstStyle>
          <a:p>
            <a:r>
              <a:rPr lang="en-US" dirty="0" smtClean="0">
                <a:solidFill>
                  <a:schemeClr val="tx2"/>
                </a:solidFill>
              </a:rPr>
              <a:t>As we notice from </a:t>
            </a:r>
            <a:r>
              <a:rPr lang="en-US" dirty="0" err="1" smtClean="0">
                <a:solidFill>
                  <a:schemeClr val="tx2"/>
                </a:solidFill>
              </a:rPr>
              <a:t>wordcloud</a:t>
            </a:r>
            <a:r>
              <a:rPr lang="en-US" dirty="0" smtClean="0">
                <a:solidFill>
                  <a:schemeClr val="tx2"/>
                </a:solidFill>
              </a:rPr>
              <a:t>, flight delay are among the dissatisfaction customer are pressed with. Time efficiency need to be worked on</a:t>
            </a:r>
            <a:endParaRPr dirty="0">
              <a:solidFill>
                <a:schemeClr val="tx2"/>
              </a:solidFill>
            </a:endParaRPr>
          </a:p>
        </p:txBody>
      </p:sp>
      <p:sp>
        <p:nvSpPr>
          <p:cNvPr id="146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8248176" y="3237932"/>
            <a:ext cx="4476626" cy="1579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defRPr sz="2400">
                <a:solidFill>
                  <a:srgbClr val="9D9F9D"/>
                </a:solidFill>
                <a:latin typeface="Barlow Medium"/>
                <a:ea typeface="Barlow Medium"/>
                <a:cs typeface="Barlow Medium"/>
                <a:sym typeface="Barlow Medium"/>
              </a:defRPr>
            </a:lvl1pPr>
          </a:lstStyle>
          <a:p>
            <a:r>
              <a:rPr lang="en-US" dirty="0" smtClean="0">
                <a:solidFill>
                  <a:schemeClr val="tx2"/>
                </a:solidFill>
              </a:rPr>
              <a:t>Seat </a:t>
            </a:r>
            <a:r>
              <a:rPr lang="en-US" dirty="0">
                <a:solidFill>
                  <a:schemeClr val="tx2"/>
                </a:solidFill>
              </a:rPr>
              <a:t>Type need Improvement for Customer to have value for their money </a:t>
            </a:r>
          </a:p>
          <a:p>
            <a:endParaRPr dirty="0">
              <a:solidFill>
                <a:schemeClr val="tx2"/>
              </a:solidFill>
            </a:endParaRPr>
          </a:p>
        </p:txBody>
      </p:sp>
      <p:sp>
        <p:nvSpPr>
          <p:cNvPr id="146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9485913" y="5995391"/>
            <a:ext cx="4015771" cy="2318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2400">
                <a:solidFill>
                  <a:srgbClr val="9D9F9D"/>
                </a:solidFill>
                <a:latin typeface="Barlow Medium"/>
                <a:ea typeface="Barlow Medium"/>
                <a:cs typeface="Barlow Medium"/>
                <a:sym typeface="Barlow Medium"/>
              </a:defRPr>
            </a:lvl1pPr>
          </a:lstStyle>
          <a:p>
            <a:r>
              <a:rPr lang="en-US" u="sng" dirty="0">
                <a:solidFill>
                  <a:schemeClr val="tx2"/>
                </a:solidFill>
              </a:rPr>
              <a:t>U</a:t>
            </a:r>
            <a:r>
              <a:rPr dirty="0" smtClean="0">
                <a:solidFill>
                  <a:schemeClr val="tx2"/>
                </a:solidFill>
              </a:rPr>
              <a:t>nderstanding </a:t>
            </a:r>
            <a:r>
              <a:rPr lang="en-US" dirty="0" smtClean="0">
                <a:solidFill>
                  <a:schemeClr val="tx2"/>
                </a:solidFill>
              </a:rPr>
              <a:t>time factors and impact on customer satisfaction is instrumental in improving customer experience in the time of their journey</a:t>
            </a:r>
            <a:endParaRPr dirty="0">
              <a:solidFill>
                <a:schemeClr val="tx2"/>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grpSp>
        <p:nvGrpSpPr>
          <p:cNvPr id="134" name="Group"/>
          <p:cNvGrpSpPr/>
          <p:nvPr/>
        </p:nvGrpSpPr>
        <p:grpSpPr>
          <a:xfrm>
            <a:off x="7972609" y="2084506"/>
            <a:ext cx="14137050" cy="9010297"/>
            <a:chOff x="0" y="0"/>
            <a:chExt cx="14137048" cy="9010295"/>
          </a:xfrm>
        </p:grpSpPr>
        <p:sp>
          <p:nvSpPr>
            <p:cNvPr id="36" name="Shape"/>
            <p:cNvSpPr/>
            <p:nvPr/>
          </p:nvSpPr>
          <p:spPr>
            <a:xfrm>
              <a:off x="50803" y="1622058"/>
              <a:ext cx="14018856" cy="7301311"/>
            </a:xfrm>
            <a:custGeom>
              <a:avLst/>
              <a:gdLst/>
              <a:ahLst/>
              <a:cxnLst>
                <a:cxn ang="0">
                  <a:pos x="wd2" y="hd2"/>
                </a:cxn>
                <a:cxn ang="5400000">
                  <a:pos x="wd2" y="hd2"/>
                </a:cxn>
                <a:cxn ang="10800000">
                  <a:pos x="wd2" y="hd2"/>
                </a:cxn>
                <a:cxn ang="16200000">
                  <a:pos x="wd2" y="hd2"/>
                </a:cxn>
              </a:cxnLst>
              <a:rect l="0" t="0" r="r" b="b"/>
              <a:pathLst>
                <a:path w="21363" h="21151" extrusionOk="0">
                  <a:moveTo>
                    <a:pt x="685" y="0"/>
                  </a:moveTo>
                  <a:cubicBezTo>
                    <a:pt x="678" y="0"/>
                    <a:pt x="671" y="3"/>
                    <a:pt x="665" y="9"/>
                  </a:cubicBezTo>
                  <a:lnTo>
                    <a:pt x="23" y="620"/>
                  </a:lnTo>
                  <a:cubicBezTo>
                    <a:pt x="9" y="632"/>
                    <a:pt x="1" y="659"/>
                    <a:pt x="0" y="688"/>
                  </a:cubicBezTo>
                  <a:cubicBezTo>
                    <a:pt x="-1" y="719"/>
                    <a:pt x="8" y="748"/>
                    <a:pt x="22" y="762"/>
                  </a:cubicBezTo>
                  <a:lnTo>
                    <a:pt x="665" y="1372"/>
                  </a:lnTo>
                  <a:cubicBezTo>
                    <a:pt x="679" y="1384"/>
                    <a:pt x="695" y="1382"/>
                    <a:pt x="708" y="1366"/>
                  </a:cubicBezTo>
                  <a:cubicBezTo>
                    <a:pt x="720" y="1351"/>
                    <a:pt x="727" y="1325"/>
                    <a:pt x="727" y="1298"/>
                  </a:cubicBezTo>
                  <a:lnTo>
                    <a:pt x="727" y="933"/>
                  </a:lnTo>
                  <a:lnTo>
                    <a:pt x="16001" y="936"/>
                  </a:lnTo>
                  <a:cubicBezTo>
                    <a:pt x="17297" y="980"/>
                    <a:pt x="18587" y="1940"/>
                    <a:pt x="19575" y="3821"/>
                  </a:cubicBezTo>
                  <a:cubicBezTo>
                    <a:pt x="21599" y="7669"/>
                    <a:pt x="21599" y="13905"/>
                    <a:pt x="19575" y="17752"/>
                  </a:cubicBezTo>
                  <a:cubicBezTo>
                    <a:pt x="17552" y="21600"/>
                    <a:pt x="14270" y="21600"/>
                    <a:pt x="12246" y="17752"/>
                  </a:cubicBezTo>
                  <a:cubicBezTo>
                    <a:pt x="11006" y="15396"/>
                    <a:pt x="10528" y="12144"/>
                    <a:pt x="10807" y="9093"/>
                  </a:cubicBezTo>
                  <a:lnTo>
                    <a:pt x="10995" y="9185"/>
                  </a:lnTo>
                  <a:cubicBezTo>
                    <a:pt x="11010" y="9193"/>
                    <a:pt x="11025" y="9185"/>
                    <a:pt x="11036" y="9164"/>
                  </a:cubicBezTo>
                  <a:cubicBezTo>
                    <a:pt x="11046" y="9145"/>
                    <a:pt x="11050" y="9117"/>
                    <a:pt x="11047" y="9091"/>
                  </a:cubicBezTo>
                  <a:lnTo>
                    <a:pt x="10897" y="7756"/>
                  </a:lnTo>
                  <a:cubicBezTo>
                    <a:pt x="10894" y="7728"/>
                    <a:pt x="10883" y="7705"/>
                    <a:pt x="10868" y="7696"/>
                  </a:cubicBezTo>
                  <a:cubicBezTo>
                    <a:pt x="10852" y="7687"/>
                    <a:pt x="10835" y="7696"/>
                    <a:pt x="10824" y="7719"/>
                  </a:cubicBezTo>
                  <a:lnTo>
                    <a:pt x="10352" y="8749"/>
                  </a:lnTo>
                  <a:cubicBezTo>
                    <a:pt x="10343" y="8771"/>
                    <a:pt x="10340" y="8801"/>
                    <a:pt x="10345" y="8829"/>
                  </a:cubicBezTo>
                  <a:cubicBezTo>
                    <a:pt x="10350" y="8854"/>
                    <a:pt x="10361" y="8873"/>
                    <a:pt x="10375" y="8880"/>
                  </a:cubicBezTo>
                  <a:lnTo>
                    <a:pt x="10545" y="8964"/>
                  </a:lnTo>
                  <a:cubicBezTo>
                    <a:pt x="10508" y="9359"/>
                    <a:pt x="10483" y="9756"/>
                    <a:pt x="10470" y="10155"/>
                  </a:cubicBezTo>
                  <a:cubicBezTo>
                    <a:pt x="10316" y="9315"/>
                    <a:pt x="10054" y="8553"/>
                    <a:pt x="9700" y="7949"/>
                  </a:cubicBezTo>
                  <a:cubicBezTo>
                    <a:pt x="9188" y="7075"/>
                    <a:pt x="8523" y="6592"/>
                    <a:pt x="7835" y="6594"/>
                  </a:cubicBezTo>
                  <a:lnTo>
                    <a:pt x="3165" y="6626"/>
                  </a:lnTo>
                  <a:lnTo>
                    <a:pt x="3165" y="6260"/>
                  </a:lnTo>
                  <a:cubicBezTo>
                    <a:pt x="3165" y="6231"/>
                    <a:pt x="3157" y="6205"/>
                    <a:pt x="3144" y="6191"/>
                  </a:cubicBezTo>
                  <a:cubicBezTo>
                    <a:pt x="3131" y="6178"/>
                    <a:pt x="3116" y="6177"/>
                    <a:pt x="3104" y="6190"/>
                  </a:cubicBezTo>
                  <a:lnTo>
                    <a:pt x="2461" y="6801"/>
                  </a:lnTo>
                  <a:cubicBezTo>
                    <a:pt x="2448" y="6813"/>
                    <a:pt x="2439" y="6840"/>
                    <a:pt x="2438" y="6868"/>
                  </a:cubicBezTo>
                  <a:cubicBezTo>
                    <a:pt x="2438" y="6900"/>
                    <a:pt x="2446" y="6929"/>
                    <a:pt x="2461" y="6943"/>
                  </a:cubicBezTo>
                  <a:lnTo>
                    <a:pt x="3104" y="7552"/>
                  </a:lnTo>
                  <a:cubicBezTo>
                    <a:pt x="3117" y="7565"/>
                    <a:pt x="3134" y="7563"/>
                    <a:pt x="3147" y="7547"/>
                  </a:cubicBezTo>
                  <a:cubicBezTo>
                    <a:pt x="3159" y="7532"/>
                    <a:pt x="3165" y="7506"/>
                    <a:pt x="3165" y="7479"/>
                  </a:cubicBezTo>
                  <a:lnTo>
                    <a:pt x="3165" y="7132"/>
                  </a:lnTo>
                  <a:lnTo>
                    <a:pt x="7784" y="7118"/>
                  </a:lnTo>
                  <a:cubicBezTo>
                    <a:pt x="8427" y="7120"/>
                    <a:pt x="9046" y="7580"/>
                    <a:pt x="9518" y="8408"/>
                  </a:cubicBezTo>
                  <a:cubicBezTo>
                    <a:pt x="9860" y="9006"/>
                    <a:pt x="10107" y="9766"/>
                    <a:pt x="10237" y="10601"/>
                  </a:cubicBezTo>
                  <a:cubicBezTo>
                    <a:pt x="10123" y="10341"/>
                    <a:pt x="9995" y="10100"/>
                    <a:pt x="9856" y="9882"/>
                  </a:cubicBezTo>
                  <a:cubicBezTo>
                    <a:pt x="9488" y="9307"/>
                    <a:pt x="9052" y="8920"/>
                    <a:pt x="8589" y="8745"/>
                  </a:cubicBezTo>
                  <a:lnTo>
                    <a:pt x="8600" y="8342"/>
                  </a:lnTo>
                  <a:cubicBezTo>
                    <a:pt x="8601" y="8314"/>
                    <a:pt x="8594" y="8287"/>
                    <a:pt x="8581" y="8271"/>
                  </a:cubicBezTo>
                  <a:cubicBezTo>
                    <a:pt x="8569" y="8256"/>
                    <a:pt x="8554" y="8255"/>
                    <a:pt x="8541" y="8266"/>
                  </a:cubicBezTo>
                  <a:lnTo>
                    <a:pt x="7883" y="8810"/>
                  </a:lnTo>
                  <a:cubicBezTo>
                    <a:pt x="7869" y="8821"/>
                    <a:pt x="7860" y="8847"/>
                    <a:pt x="7858" y="8876"/>
                  </a:cubicBezTo>
                  <a:cubicBezTo>
                    <a:pt x="7856" y="8907"/>
                    <a:pt x="7864" y="8937"/>
                    <a:pt x="7879" y="8953"/>
                  </a:cubicBezTo>
                  <a:lnTo>
                    <a:pt x="8503" y="9626"/>
                  </a:lnTo>
                  <a:cubicBezTo>
                    <a:pt x="8517" y="9640"/>
                    <a:pt x="8533" y="9639"/>
                    <a:pt x="8546" y="9624"/>
                  </a:cubicBezTo>
                  <a:cubicBezTo>
                    <a:pt x="8558" y="9610"/>
                    <a:pt x="8566" y="9586"/>
                    <a:pt x="8567" y="9559"/>
                  </a:cubicBezTo>
                  <a:lnTo>
                    <a:pt x="8574" y="9288"/>
                  </a:lnTo>
                  <a:cubicBezTo>
                    <a:pt x="9004" y="9479"/>
                    <a:pt x="9406" y="9864"/>
                    <a:pt x="9743" y="10415"/>
                  </a:cubicBezTo>
                  <a:cubicBezTo>
                    <a:pt x="10118" y="11028"/>
                    <a:pt x="10397" y="11822"/>
                    <a:pt x="10555" y="12709"/>
                  </a:cubicBezTo>
                  <a:cubicBezTo>
                    <a:pt x="10750" y="14689"/>
                    <a:pt x="11249" y="16583"/>
                    <a:pt x="12055" y="18116"/>
                  </a:cubicBezTo>
                  <a:cubicBezTo>
                    <a:pt x="13120" y="20140"/>
                    <a:pt x="14516" y="21151"/>
                    <a:pt x="15911" y="21151"/>
                  </a:cubicBezTo>
                  <a:cubicBezTo>
                    <a:pt x="17306" y="21151"/>
                    <a:pt x="18701" y="20140"/>
                    <a:pt x="19766" y="18116"/>
                  </a:cubicBezTo>
                  <a:cubicBezTo>
                    <a:pt x="20831" y="16092"/>
                    <a:pt x="21363" y="13440"/>
                    <a:pt x="21363" y="10788"/>
                  </a:cubicBezTo>
                  <a:cubicBezTo>
                    <a:pt x="21363" y="8135"/>
                    <a:pt x="20831" y="5482"/>
                    <a:pt x="19766" y="3458"/>
                  </a:cubicBezTo>
                  <a:cubicBezTo>
                    <a:pt x="18723" y="1476"/>
                    <a:pt x="17363" y="466"/>
                    <a:pt x="15997" y="425"/>
                  </a:cubicBezTo>
                  <a:lnTo>
                    <a:pt x="726" y="419"/>
                  </a:lnTo>
                  <a:lnTo>
                    <a:pt x="726" y="79"/>
                  </a:lnTo>
                  <a:cubicBezTo>
                    <a:pt x="727" y="51"/>
                    <a:pt x="718" y="25"/>
                    <a:pt x="705" y="10"/>
                  </a:cubicBezTo>
                  <a:cubicBezTo>
                    <a:pt x="699" y="4"/>
                    <a:pt x="692" y="0"/>
                    <a:pt x="685" y="0"/>
                  </a:cubicBez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37" name="Shape"/>
            <p:cNvSpPr/>
            <p:nvPr/>
          </p:nvSpPr>
          <p:spPr>
            <a:xfrm>
              <a:off x="7079544" y="2208752"/>
              <a:ext cx="1671366" cy="1997695"/>
            </a:xfrm>
            <a:custGeom>
              <a:avLst/>
              <a:gdLst/>
              <a:ahLst/>
              <a:cxnLst>
                <a:cxn ang="0">
                  <a:pos x="wd2" y="hd2"/>
                </a:cxn>
                <a:cxn ang="5400000">
                  <a:pos x="wd2" y="hd2"/>
                </a:cxn>
                <a:cxn ang="10800000">
                  <a:pos x="wd2" y="hd2"/>
                </a:cxn>
                <a:cxn ang="16200000">
                  <a:pos x="wd2" y="hd2"/>
                </a:cxn>
              </a:cxnLst>
              <a:rect l="0" t="0" r="r" b="b"/>
              <a:pathLst>
                <a:path w="21552" h="21482" extrusionOk="0">
                  <a:moveTo>
                    <a:pt x="4366" y="7"/>
                  </a:moveTo>
                  <a:cubicBezTo>
                    <a:pt x="4218" y="-20"/>
                    <a:pt x="4064" y="26"/>
                    <a:pt x="3972" y="124"/>
                  </a:cubicBezTo>
                  <a:lnTo>
                    <a:pt x="72" y="4423"/>
                  </a:lnTo>
                  <a:cubicBezTo>
                    <a:pt x="-7" y="4515"/>
                    <a:pt x="-23" y="4634"/>
                    <a:pt x="33" y="4737"/>
                  </a:cubicBezTo>
                  <a:cubicBezTo>
                    <a:pt x="87" y="4834"/>
                    <a:pt x="198" y="4903"/>
                    <a:pt x="327" y="4921"/>
                  </a:cubicBezTo>
                  <a:lnTo>
                    <a:pt x="1895" y="5137"/>
                  </a:lnTo>
                  <a:lnTo>
                    <a:pt x="1413" y="8667"/>
                  </a:lnTo>
                  <a:cubicBezTo>
                    <a:pt x="1309" y="9181"/>
                    <a:pt x="1733" y="9670"/>
                    <a:pt x="2366" y="9759"/>
                  </a:cubicBezTo>
                  <a:cubicBezTo>
                    <a:pt x="3048" y="9854"/>
                    <a:pt x="3683" y="9455"/>
                    <a:pt x="3745" y="8896"/>
                  </a:cubicBezTo>
                  <a:lnTo>
                    <a:pt x="4366" y="5483"/>
                  </a:lnTo>
                  <a:lnTo>
                    <a:pt x="6111" y="5725"/>
                  </a:lnTo>
                  <a:cubicBezTo>
                    <a:pt x="6247" y="5747"/>
                    <a:pt x="6388" y="5708"/>
                    <a:pt x="6476" y="5622"/>
                  </a:cubicBezTo>
                  <a:cubicBezTo>
                    <a:pt x="6559" y="5540"/>
                    <a:pt x="6585" y="5430"/>
                    <a:pt x="6543" y="5330"/>
                  </a:cubicBezTo>
                  <a:lnTo>
                    <a:pt x="4648" y="223"/>
                  </a:lnTo>
                  <a:cubicBezTo>
                    <a:pt x="4609" y="115"/>
                    <a:pt x="4501" y="32"/>
                    <a:pt x="4366" y="7"/>
                  </a:cubicBezTo>
                  <a:close/>
                  <a:moveTo>
                    <a:pt x="21057" y="1728"/>
                  </a:moveTo>
                  <a:lnTo>
                    <a:pt x="14759" y="3277"/>
                  </a:lnTo>
                  <a:cubicBezTo>
                    <a:pt x="14627" y="3312"/>
                    <a:pt x="14529" y="3401"/>
                    <a:pt x="14498" y="3511"/>
                  </a:cubicBezTo>
                  <a:cubicBezTo>
                    <a:pt x="14469" y="3614"/>
                    <a:pt x="14508" y="3721"/>
                    <a:pt x="14598" y="3798"/>
                  </a:cubicBezTo>
                  <a:lnTo>
                    <a:pt x="15650" y="4701"/>
                  </a:lnTo>
                  <a:cubicBezTo>
                    <a:pt x="14618" y="5440"/>
                    <a:pt x="13611" y="6202"/>
                    <a:pt x="12648" y="7001"/>
                  </a:cubicBezTo>
                  <a:cubicBezTo>
                    <a:pt x="11546" y="7914"/>
                    <a:pt x="10495" y="8865"/>
                    <a:pt x="9490" y="9848"/>
                  </a:cubicBezTo>
                  <a:cubicBezTo>
                    <a:pt x="9048" y="10272"/>
                    <a:pt x="9110" y="10905"/>
                    <a:pt x="9629" y="11268"/>
                  </a:cubicBezTo>
                  <a:cubicBezTo>
                    <a:pt x="10210" y="11674"/>
                    <a:pt x="11095" y="11572"/>
                    <a:pt x="11518" y="11052"/>
                  </a:cubicBezTo>
                  <a:cubicBezTo>
                    <a:pt x="12421" y="10115"/>
                    <a:pt x="13391" y="9217"/>
                    <a:pt x="14415" y="8366"/>
                  </a:cubicBezTo>
                  <a:cubicBezTo>
                    <a:pt x="15349" y="7590"/>
                    <a:pt x="16343" y="6866"/>
                    <a:pt x="17368" y="6170"/>
                  </a:cubicBezTo>
                  <a:lnTo>
                    <a:pt x="18631" y="7252"/>
                  </a:lnTo>
                  <a:cubicBezTo>
                    <a:pt x="18724" y="7336"/>
                    <a:pt x="18867" y="7373"/>
                    <a:pt x="19002" y="7347"/>
                  </a:cubicBezTo>
                  <a:cubicBezTo>
                    <a:pt x="19129" y="7322"/>
                    <a:pt x="19228" y="7245"/>
                    <a:pt x="19268" y="7144"/>
                  </a:cubicBezTo>
                  <a:lnTo>
                    <a:pt x="21528" y="2136"/>
                  </a:lnTo>
                  <a:cubicBezTo>
                    <a:pt x="21577" y="2031"/>
                    <a:pt x="21546" y="1912"/>
                    <a:pt x="21456" y="1826"/>
                  </a:cubicBezTo>
                  <a:cubicBezTo>
                    <a:pt x="21358" y="1733"/>
                    <a:pt x="21203" y="1694"/>
                    <a:pt x="21057" y="1728"/>
                  </a:cubicBezTo>
                  <a:close/>
                  <a:moveTo>
                    <a:pt x="2100" y="11483"/>
                  </a:moveTo>
                  <a:cubicBezTo>
                    <a:pt x="1781" y="11483"/>
                    <a:pt x="1457" y="11582"/>
                    <a:pt x="1213" y="11780"/>
                  </a:cubicBezTo>
                  <a:cubicBezTo>
                    <a:pt x="726" y="12175"/>
                    <a:pt x="726" y="12813"/>
                    <a:pt x="1213" y="13208"/>
                  </a:cubicBezTo>
                  <a:cubicBezTo>
                    <a:pt x="1700" y="13603"/>
                    <a:pt x="2494" y="13603"/>
                    <a:pt x="2981" y="13208"/>
                  </a:cubicBezTo>
                  <a:cubicBezTo>
                    <a:pt x="3468" y="12813"/>
                    <a:pt x="3468" y="12175"/>
                    <a:pt x="2981" y="11780"/>
                  </a:cubicBezTo>
                  <a:cubicBezTo>
                    <a:pt x="2737" y="11582"/>
                    <a:pt x="2419" y="11483"/>
                    <a:pt x="2100" y="11483"/>
                  </a:cubicBezTo>
                  <a:close/>
                  <a:moveTo>
                    <a:pt x="7507" y="12705"/>
                  </a:moveTo>
                  <a:cubicBezTo>
                    <a:pt x="7188" y="12705"/>
                    <a:pt x="6864" y="12804"/>
                    <a:pt x="6620" y="13001"/>
                  </a:cubicBezTo>
                  <a:cubicBezTo>
                    <a:pt x="6133" y="13396"/>
                    <a:pt x="6133" y="14035"/>
                    <a:pt x="6620" y="14430"/>
                  </a:cubicBezTo>
                  <a:cubicBezTo>
                    <a:pt x="7107" y="14825"/>
                    <a:pt x="7901" y="14825"/>
                    <a:pt x="8388" y="14430"/>
                  </a:cubicBezTo>
                  <a:cubicBezTo>
                    <a:pt x="8875" y="14035"/>
                    <a:pt x="8875" y="13396"/>
                    <a:pt x="8388" y="13001"/>
                  </a:cubicBezTo>
                  <a:cubicBezTo>
                    <a:pt x="8144" y="12804"/>
                    <a:pt x="7826" y="12705"/>
                    <a:pt x="7507" y="12705"/>
                  </a:cubicBezTo>
                  <a:close/>
                  <a:moveTo>
                    <a:pt x="1479" y="15364"/>
                  </a:moveTo>
                  <a:cubicBezTo>
                    <a:pt x="1160" y="15364"/>
                    <a:pt x="836" y="15463"/>
                    <a:pt x="593" y="15660"/>
                  </a:cubicBezTo>
                  <a:cubicBezTo>
                    <a:pt x="106" y="16055"/>
                    <a:pt x="106" y="16694"/>
                    <a:pt x="593" y="17089"/>
                  </a:cubicBezTo>
                  <a:cubicBezTo>
                    <a:pt x="1080" y="17484"/>
                    <a:pt x="1873" y="17484"/>
                    <a:pt x="2360" y="17089"/>
                  </a:cubicBezTo>
                  <a:cubicBezTo>
                    <a:pt x="2847" y="16694"/>
                    <a:pt x="2847" y="16055"/>
                    <a:pt x="2360" y="15660"/>
                  </a:cubicBezTo>
                  <a:cubicBezTo>
                    <a:pt x="2117" y="15463"/>
                    <a:pt x="1798" y="15364"/>
                    <a:pt x="1479" y="15364"/>
                  </a:cubicBezTo>
                  <a:close/>
                  <a:moveTo>
                    <a:pt x="5468" y="16011"/>
                  </a:moveTo>
                  <a:cubicBezTo>
                    <a:pt x="5149" y="16011"/>
                    <a:pt x="4825" y="16110"/>
                    <a:pt x="4582" y="16307"/>
                  </a:cubicBezTo>
                  <a:cubicBezTo>
                    <a:pt x="4095" y="16702"/>
                    <a:pt x="4095" y="17341"/>
                    <a:pt x="4582" y="17736"/>
                  </a:cubicBezTo>
                  <a:cubicBezTo>
                    <a:pt x="5069" y="18130"/>
                    <a:pt x="5862" y="18130"/>
                    <a:pt x="6349" y="17736"/>
                  </a:cubicBezTo>
                  <a:cubicBezTo>
                    <a:pt x="6836" y="17341"/>
                    <a:pt x="6836" y="16702"/>
                    <a:pt x="6349" y="16307"/>
                  </a:cubicBezTo>
                  <a:cubicBezTo>
                    <a:pt x="6105" y="16110"/>
                    <a:pt x="5787" y="16011"/>
                    <a:pt x="5468" y="16011"/>
                  </a:cubicBezTo>
                  <a:close/>
                  <a:moveTo>
                    <a:pt x="2543" y="19460"/>
                  </a:moveTo>
                  <a:cubicBezTo>
                    <a:pt x="2224" y="19460"/>
                    <a:pt x="1900" y="19559"/>
                    <a:pt x="1657" y="19757"/>
                  </a:cubicBezTo>
                  <a:cubicBezTo>
                    <a:pt x="1170" y="20152"/>
                    <a:pt x="1170" y="20790"/>
                    <a:pt x="1657" y="21185"/>
                  </a:cubicBezTo>
                  <a:cubicBezTo>
                    <a:pt x="2144" y="21580"/>
                    <a:pt x="2937" y="21580"/>
                    <a:pt x="3424" y="21185"/>
                  </a:cubicBezTo>
                  <a:cubicBezTo>
                    <a:pt x="3911" y="20790"/>
                    <a:pt x="3911" y="20152"/>
                    <a:pt x="3424" y="19757"/>
                  </a:cubicBezTo>
                  <a:cubicBezTo>
                    <a:pt x="3180" y="19559"/>
                    <a:pt x="2862" y="19460"/>
                    <a:pt x="2543" y="19460"/>
                  </a:cubicBezTo>
                  <a:close/>
                </a:path>
              </a:pathLst>
            </a:cu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38" name="Shape"/>
            <p:cNvSpPr/>
            <p:nvPr/>
          </p:nvSpPr>
          <p:spPr>
            <a:xfrm>
              <a:off x="6137025" y="6741353"/>
              <a:ext cx="1042539" cy="1423168"/>
            </a:xfrm>
            <a:custGeom>
              <a:avLst/>
              <a:gdLst/>
              <a:ahLst/>
              <a:cxnLst>
                <a:cxn ang="0">
                  <a:pos x="wd2" y="hd2"/>
                </a:cxn>
                <a:cxn ang="5400000">
                  <a:pos x="wd2" y="hd2"/>
                </a:cxn>
                <a:cxn ang="10800000">
                  <a:pos x="wd2" y="hd2"/>
                </a:cxn>
                <a:cxn ang="16200000">
                  <a:pos x="wd2" y="hd2"/>
                </a:cxn>
              </a:cxnLst>
              <a:rect l="0" t="0" r="r" b="b"/>
              <a:pathLst>
                <a:path w="21244" h="21468" extrusionOk="0">
                  <a:moveTo>
                    <a:pt x="19425" y="0"/>
                  </a:moveTo>
                  <a:cubicBezTo>
                    <a:pt x="18959" y="0"/>
                    <a:pt x="18487" y="132"/>
                    <a:pt x="18131" y="395"/>
                  </a:cubicBezTo>
                  <a:cubicBezTo>
                    <a:pt x="17420" y="921"/>
                    <a:pt x="17420" y="1773"/>
                    <a:pt x="18131" y="2299"/>
                  </a:cubicBezTo>
                  <a:cubicBezTo>
                    <a:pt x="18842" y="2825"/>
                    <a:pt x="20000" y="2825"/>
                    <a:pt x="20711" y="2299"/>
                  </a:cubicBezTo>
                  <a:cubicBezTo>
                    <a:pt x="21422" y="1773"/>
                    <a:pt x="21422" y="921"/>
                    <a:pt x="20711" y="395"/>
                  </a:cubicBezTo>
                  <a:cubicBezTo>
                    <a:pt x="20356" y="132"/>
                    <a:pt x="19891" y="0"/>
                    <a:pt x="19425" y="0"/>
                  </a:cubicBezTo>
                  <a:close/>
                  <a:moveTo>
                    <a:pt x="17484" y="5460"/>
                  </a:moveTo>
                  <a:cubicBezTo>
                    <a:pt x="17018" y="5460"/>
                    <a:pt x="16546" y="5592"/>
                    <a:pt x="16190" y="5855"/>
                  </a:cubicBezTo>
                  <a:cubicBezTo>
                    <a:pt x="15479" y="6381"/>
                    <a:pt x="15479" y="7233"/>
                    <a:pt x="16190" y="7759"/>
                  </a:cubicBezTo>
                  <a:cubicBezTo>
                    <a:pt x="16901" y="8285"/>
                    <a:pt x="18059" y="8285"/>
                    <a:pt x="18770" y="7759"/>
                  </a:cubicBezTo>
                  <a:cubicBezTo>
                    <a:pt x="19481" y="7233"/>
                    <a:pt x="19481" y="6381"/>
                    <a:pt x="18770" y="5855"/>
                  </a:cubicBezTo>
                  <a:cubicBezTo>
                    <a:pt x="18415" y="5592"/>
                    <a:pt x="17950" y="5460"/>
                    <a:pt x="17484" y="5460"/>
                  </a:cubicBezTo>
                  <a:close/>
                  <a:moveTo>
                    <a:pt x="13732" y="10537"/>
                  </a:moveTo>
                  <a:cubicBezTo>
                    <a:pt x="13266" y="10537"/>
                    <a:pt x="12793" y="10669"/>
                    <a:pt x="12438" y="10932"/>
                  </a:cubicBezTo>
                  <a:cubicBezTo>
                    <a:pt x="11727" y="11458"/>
                    <a:pt x="11727" y="12309"/>
                    <a:pt x="12438" y="12836"/>
                  </a:cubicBezTo>
                  <a:cubicBezTo>
                    <a:pt x="13149" y="13362"/>
                    <a:pt x="14307" y="13362"/>
                    <a:pt x="15018" y="12836"/>
                  </a:cubicBezTo>
                  <a:cubicBezTo>
                    <a:pt x="15728" y="12309"/>
                    <a:pt x="15728" y="11458"/>
                    <a:pt x="15018" y="10932"/>
                  </a:cubicBezTo>
                  <a:cubicBezTo>
                    <a:pt x="14662" y="10669"/>
                    <a:pt x="14198" y="10537"/>
                    <a:pt x="13732" y="10537"/>
                  </a:cubicBezTo>
                  <a:close/>
                  <a:moveTo>
                    <a:pt x="8556" y="15039"/>
                  </a:moveTo>
                  <a:cubicBezTo>
                    <a:pt x="8090" y="15039"/>
                    <a:pt x="7617" y="15171"/>
                    <a:pt x="7262" y="15434"/>
                  </a:cubicBezTo>
                  <a:cubicBezTo>
                    <a:pt x="6551" y="15960"/>
                    <a:pt x="6551" y="16812"/>
                    <a:pt x="7262" y="17338"/>
                  </a:cubicBezTo>
                  <a:cubicBezTo>
                    <a:pt x="7973" y="17864"/>
                    <a:pt x="9131" y="17864"/>
                    <a:pt x="9842" y="17338"/>
                  </a:cubicBezTo>
                  <a:cubicBezTo>
                    <a:pt x="10553" y="16812"/>
                    <a:pt x="10553" y="15960"/>
                    <a:pt x="9842" y="15434"/>
                  </a:cubicBezTo>
                  <a:cubicBezTo>
                    <a:pt x="9486" y="15171"/>
                    <a:pt x="9022" y="15039"/>
                    <a:pt x="8556" y="15039"/>
                  </a:cubicBezTo>
                  <a:close/>
                  <a:moveTo>
                    <a:pt x="1827" y="18775"/>
                  </a:moveTo>
                  <a:cubicBezTo>
                    <a:pt x="1361" y="18775"/>
                    <a:pt x="888" y="18907"/>
                    <a:pt x="533" y="19170"/>
                  </a:cubicBezTo>
                  <a:cubicBezTo>
                    <a:pt x="-178" y="19696"/>
                    <a:pt x="-178" y="20547"/>
                    <a:pt x="533" y="21074"/>
                  </a:cubicBezTo>
                  <a:cubicBezTo>
                    <a:pt x="1244" y="21600"/>
                    <a:pt x="2402" y="21600"/>
                    <a:pt x="3113" y="21074"/>
                  </a:cubicBezTo>
                  <a:cubicBezTo>
                    <a:pt x="3824" y="20547"/>
                    <a:pt x="3824" y="19696"/>
                    <a:pt x="3113" y="19170"/>
                  </a:cubicBezTo>
                  <a:cubicBezTo>
                    <a:pt x="2757" y="18907"/>
                    <a:pt x="2293" y="18775"/>
                    <a:pt x="1827" y="18775"/>
                  </a:cubicBez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39" name="Shape"/>
            <p:cNvSpPr/>
            <p:nvPr/>
          </p:nvSpPr>
          <p:spPr>
            <a:xfrm>
              <a:off x="5238925" y="8086289"/>
              <a:ext cx="2972541" cy="476362"/>
            </a:xfrm>
            <a:custGeom>
              <a:avLst/>
              <a:gdLst/>
              <a:ahLst/>
              <a:cxnLst>
                <a:cxn ang="0">
                  <a:pos x="wd2" y="hd2"/>
                </a:cxn>
                <a:cxn ang="5400000">
                  <a:pos x="wd2" y="hd2"/>
                </a:cxn>
                <a:cxn ang="10800000">
                  <a:pos x="wd2" y="hd2"/>
                </a:cxn>
                <a:cxn ang="16200000">
                  <a:pos x="wd2" y="hd2"/>
                </a:cxn>
              </a:cxnLst>
              <a:rect l="0" t="0" r="r" b="b"/>
              <a:pathLst>
                <a:path w="21565" h="21530" extrusionOk="0">
                  <a:moveTo>
                    <a:pt x="18293" y="3"/>
                  </a:moveTo>
                  <a:cubicBezTo>
                    <a:pt x="18258" y="19"/>
                    <a:pt x="18222" y="94"/>
                    <a:pt x="18192" y="219"/>
                  </a:cubicBezTo>
                  <a:cubicBezTo>
                    <a:pt x="18136" y="454"/>
                    <a:pt x="18103" y="852"/>
                    <a:pt x="18103" y="1277"/>
                  </a:cubicBezTo>
                  <a:lnTo>
                    <a:pt x="18103" y="6694"/>
                  </a:lnTo>
                  <a:lnTo>
                    <a:pt x="742" y="6694"/>
                  </a:lnTo>
                  <a:cubicBezTo>
                    <a:pt x="328" y="6360"/>
                    <a:pt x="-32" y="8497"/>
                    <a:pt x="2" y="11089"/>
                  </a:cubicBezTo>
                  <a:cubicBezTo>
                    <a:pt x="32" y="13405"/>
                    <a:pt x="373" y="15083"/>
                    <a:pt x="742" y="14730"/>
                  </a:cubicBezTo>
                  <a:lnTo>
                    <a:pt x="18106" y="14730"/>
                  </a:lnTo>
                  <a:lnTo>
                    <a:pt x="18106" y="20273"/>
                  </a:lnTo>
                  <a:cubicBezTo>
                    <a:pt x="18104" y="20721"/>
                    <a:pt x="18141" y="21145"/>
                    <a:pt x="18204" y="21367"/>
                  </a:cubicBezTo>
                  <a:cubicBezTo>
                    <a:pt x="18263" y="21575"/>
                    <a:pt x="18335" y="21587"/>
                    <a:pt x="18394" y="21385"/>
                  </a:cubicBezTo>
                  <a:lnTo>
                    <a:pt x="21452" y="11860"/>
                  </a:lnTo>
                  <a:cubicBezTo>
                    <a:pt x="21516" y="11662"/>
                    <a:pt x="21560" y="11251"/>
                    <a:pt x="21564" y="10802"/>
                  </a:cubicBezTo>
                  <a:cubicBezTo>
                    <a:pt x="21568" y="10312"/>
                    <a:pt x="21527" y="9861"/>
                    <a:pt x="21457" y="9636"/>
                  </a:cubicBezTo>
                  <a:lnTo>
                    <a:pt x="18394" y="129"/>
                  </a:lnTo>
                  <a:cubicBezTo>
                    <a:pt x="18361" y="33"/>
                    <a:pt x="18328" y="-13"/>
                    <a:pt x="18293" y="3"/>
                  </a:cubicBez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40" name="Shape"/>
            <p:cNvSpPr/>
            <p:nvPr/>
          </p:nvSpPr>
          <p:spPr>
            <a:xfrm>
              <a:off x="3406104" y="4639503"/>
              <a:ext cx="1639861" cy="3734568"/>
            </a:xfrm>
            <a:custGeom>
              <a:avLst/>
              <a:gdLst/>
              <a:ahLst/>
              <a:cxnLst>
                <a:cxn ang="0">
                  <a:pos x="wd2" y="hd2"/>
                </a:cxn>
                <a:cxn ang="5400000">
                  <a:pos x="wd2" y="hd2"/>
                </a:cxn>
                <a:cxn ang="10800000">
                  <a:pos x="wd2" y="hd2"/>
                </a:cxn>
                <a:cxn ang="16200000">
                  <a:pos x="wd2" y="hd2"/>
                </a:cxn>
              </a:cxnLst>
              <a:rect l="0" t="0" r="r" b="b"/>
              <a:pathLst>
                <a:path w="21330" h="21550" extrusionOk="0">
                  <a:moveTo>
                    <a:pt x="20169" y="0"/>
                  </a:moveTo>
                  <a:cubicBezTo>
                    <a:pt x="19872" y="0"/>
                    <a:pt x="19570" y="50"/>
                    <a:pt x="19343" y="151"/>
                  </a:cubicBezTo>
                  <a:cubicBezTo>
                    <a:pt x="18890" y="352"/>
                    <a:pt x="18890" y="678"/>
                    <a:pt x="19343" y="879"/>
                  </a:cubicBezTo>
                  <a:cubicBezTo>
                    <a:pt x="19797" y="1081"/>
                    <a:pt x="20536" y="1081"/>
                    <a:pt x="20990" y="879"/>
                  </a:cubicBezTo>
                  <a:cubicBezTo>
                    <a:pt x="21444" y="678"/>
                    <a:pt x="21444" y="352"/>
                    <a:pt x="20990" y="151"/>
                  </a:cubicBezTo>
                  <a:cubicBezTo>
                    <a:pt x="20763" y="50"/>
                    <a:pt x="20467" y="0"/>
                    <a:pt x="20169" y="0"/>
                  </a:cubicBezTo>
                  <a:close/>
                  <a:moveTo>
                    <a:pt x="15048" y="696"/>
                  </a:moveTo>
                  <a:cubicBezTo>
                    <a:pt x="14751" y="696"/>
                    <a:pt x="14449" y="747"/>
                    <a:pt x="14222" y="847"/>
                  </a:cubicBezTo>
                  <a:cubicBezTo>
                    <a:pt x="13769" y="1049"/>
                    <a:pt x="13769" y="1374"/>
                    <a:pt x="14222" y="1576"/>
                  </a:cubicBezTo>
                  <a:cubicBezTo>
                    <a:pt x="14676" y="1777"/>
                    <a:pt x="15415" y="1777"/>
                    <a:pt x="15869" y="1576"/>
                  </a:cubicBezTo>
                  <a:cubicBezTo>
                    <a:pt x="16323" y="1374"/>
                    <a:pt x="16323" y="1049"/>
                    <a:pt x="15869" y="847"/>
                  </a:cubicBezTo>
                  <a:cubicBezTo>
                    <a:pt x="15642" y="747"/>
                    <a:pt x="15346" y="696"/>
                    <a:pt x="15048" y="696"/>
                  </a:cubicBezTo>
                  <a:close/>
                  <a:moveTo>
                    <a:pt x="10258" y="2015"/>
                  </a:moveTo>
                  <a:cubicBezTo>
                    <a:pt x="9960" y="2015"/>
                    <a:pt x="9659" y="2066"/>
                    <a:pt x="9432" y="2166"/>
                  </a:cubicBezTo>
                  <a:cubicBezTo>
                    <a:pt x="8978" y="2368"/>
                    <a:pt x="8978" y="2693"/>
                    <a:pt x="9432" y="2895"/>
                  </a:cubicBezTo>
                  <a:cubicBezTo>
                    <a:pt x="9886" y="3096"/>
                    <a:pt x="10625" y="3096"/>
                    <a:pt x="11079" y="2895"/>
                  </a:cubicBezTo>
                  <a:cubicBezTo>
                    <a:pt x="11532" y="2693"/>
                    <a:pt x="11532" y="2368"/>
                    <a:pt x="11079" y="2166"/>
                  </a:cubicBezTo>
                  <a:cubicBezTo>
                    <a:pt x="10852" y="2066"/>
                    <a:pt x="10555" y="2015"/>
                    <a:pt x="10258" y="2015"/>
                  </a:cubicBezTo>
                  <a:close/>
                  <a:moveTo>
                    <a:pt x="6211" y="3774"/>
                  </a:moveTo>
                  <a:cubicBezTo>
                    <a:pt x="5913" y="3774"/>
                    <a:pt x="5612" y="3825"/>
                    <a:pt x="5385" y="3925"/>
                  </a:cubicBezTo>
                  <a:cubicBezTo>
                    <a:pt x="4931" y="4127"/>
                    <a:pt x="4931" y="4452"/>
                    <a:pt x="5385" y="4653"/>
                  </a:cubicBezTo>
                  <a:cubicBezTo>
                    <a:pt x="5839" y="4855"/>
                    <a:pt x="6578" y="4855"/>
                    <a:pt x="7031" y="4653"/>
                  </a:cubicBezTo>
                  <a:cubicBezTo>
                    <a:pt x="7485" y="4452"/>
                    <a:pt x="7485" y="4127"/>
                    <a:pt x="7031" y="3925"/>
                  </a:cubicBezTo>
                  <a:cubicBezTo>
                    <a:pt x="6805" y="3825"/>
                    <a:pt x="6508" y="3774"/>
                    <a:pt x="6211" y="3774"/>
                  </a:cubicBezTo>
                  <a:close/>
                  <a:moveTo>
                    <a:pt x="3237" y="5899"/>
                  </a:moveTo>
                  <a:cubicBezTo>
                    <a:pt x="2940" y="5899"/>
                    <a:pt x="2638" y="5950"/>
                    <a:pt x="2411" y="6050"/>
                  </a:cubicBezTo>
                  <a:cubicBezTo>
                    <a:pt x="1957" y="6252"/>
                    <a:pt x="1957" y="6577"/>
                    <a:pt x="2411" y="6779"/>
                  </a:cubicBezTo>
                  <a:cubicBezTo>
                    <a:pt x="2865" y="6980"/>
                    <a:pt x="3604" y="6980"/>
                    <a:pt x="4058" y="6779"/>
                  </a:cubicBezTo>
                  <a:cubicBezTo>
                    <a:pt x="4512" y="6577"/>
                    <a:pt x="4512" y="6252"/>
                    <a:pt x="4058" y="6050"/>
                  </a:cubicBezTo>
                  <a:cubicBezTo>
                    <a:pt x="3831" y="5950"/>
                    <a:pt x="3535" y="5899"/>
                    <a:pt x="3237" y="5899"/>
                  </a:cubicBezTo>
                  <a:close/>
                  <a:moveTo>
                    <a:pt x="1420" y="8464"/>
                  </a:moveTo>
                  <a:cubicBezTo>
                    <a:pt x="1123" y="8464"/>
                    <a:pt x="821" y="8515"/>
                    <a:pt x="594" y="8615"/>
                  </a:cubicBezTo>
                  <a:cubicBezTo>
                    <a:pt x="140" y="8817"/>
                    <a:pt x="140" y="9142"/>
                    <a:pt x="594" y="9344"/>
                  </a:cubicBezTo>
                  <a:cubicBezTo>
                    <a:pt x="1048" y="9545"/>
                    <a:pt x="1787" y="9545"/>
                    <a:pt x="2241" y="9344"/>
                  </a:cubicBezTo>
                  <a:cubicBezTo>
                    <a:pt x="2695" y="9142"/>
                    <a:pt x="2695" y="8817"/>
                    <a:pt x="2241" y="8615"/>
                  </a:cubicBezTo>
                  <a:cubicBezTo>
                    <a:pt x="2014" y="8515"/>
                    <a:pt x="1717" y="8464"/>
                    <a:pt x="1420" y="8464"/>
                  </a:cubicBezTo>
                  <a:close/>
                  <a:moveTo>
                    <a:pt x="1250" y="11162"/>
                  </a:moveTo>
                  <a:cubicBezTo>
                    <a:pt x="447" y="11150"/>
                    <a:pt x="-156" y="11482"/>
                    <a:pt x="37" y="11828"/>
                  </a:cubicBezTo>
                  <a:cubicBezTo>
                    <a:pt x="194" y="12598"/>
                    <a:pt x="535" y="13358"/>
                    <a:pt x="1054" y="14096"/>
                  </a:cubicBezTo>
                  <a:cubicBezTo>
                    <a:pt x="1375" y="14553"/>
                    <a:pt x="1782" y="14996"/>
                    <a:pt x="2236" y="15431"/>
                  </a:cubicBezTo>
                  <a:lnTo>
                    <a:pt x="672" y="15957"/>
                  </a:lnTo>
                  <a:cubicBezTo>
                    <a:pt x="567" y="15991"/>
                    <a:pt x="510" y="16047"/>
                    <a:pt x="527" y="16104"/>
                  </a:cubicBezTo>
                  <a:cubicBezTo>
                    <a:pt x="543" y="16157"/>
                    <a:pt x="623" y="16203"/>
                    <a:pt x="734" y="16225"/>
                  </a:cubicBezTo>
                  <a:lnTo>
                    <a:pt x="6226" y="17432"/>
                  </a:lnTo>
                  <a:cubicBezTo>
                    <a:pt x="6342" y="17458"/>
                    <a:pt x="6480" y="17455"/>
                    <a:pt x="6587" y="17423"/>
                  </a:cubicBezTo>
                  <a:cubicBezTo>
                    <a:pt x="6704" y="17388"/>
                    <a:pt x="6761" y="17324"/>
                    <a:pt x="6737" y="17263"/>
                  </a:cubicBezTo>
                  <a:lnTo>
                    <a:pt x="5612" y="14590"/>
                  </a:lnTo>
                  <a:cubicBezTo>
                    <a:pt x="5585" y="14534"/>
                    <a:pt x="5491" y="14488"/>
                    <a:pt x="5369" y="14469"/>
                  </a:cubicBezTo>
                  <a:cubicBezTo>
                    <a:pt x="5254" y="14451"/>
                    <a:pt x="5126" y="14459"/>
                    <a:pt x="5029" y="14492"/>
                  </a:cubicBezTo>
                  <a:lnTo>
                    <a:pt x="4172" y="14780"/>
                  </a:lnTo>
                  <a:cubicBezTo>
                    <a:pt x="3828" y="14437"/>
                    <a:pt x="3520" y="14086"/>
                    <a:pt x="3268" y="13727"/>
                  </a:cubicBezTo>
                  <a:cubicBezTo>
                    <a:pt x="2814" y="13078"/>
                    <a:pt x="2519" y="12411"/>
                    <a:pt x="2380" y="11734"/>
                  </a:cubicBezTo>
                  <a:cubicBezTo>
                    <a:pt x="2447" y="11435"/>
                    <a:pt x="1927" y="11172"/>
                    <a:pt x="1250" y="11162"/>
                  </a:cubicBezTo>
                  <a:close/>
                  <a:moveTo>
                    <a:pt x="9267" y="18174"/>
                  </a:moveTo>
                  <a:cubicBezTo>
                    <a:pt x="8969" y="18174"/>
                    <a:pt x="8668" y="18225"/>
                    <a:pt x="8441" y="18325"/>
                  </a:cubicBezTo>
                  <a:cubicBezTo>
                    <a:pt x="7987" y="18527"/>
                    <a:pt x="7987" y="18852"/>
                    <a:pt x="8441" y="19054"/>
                  </a:cubicBezTo>
                  <a:cubicBezTo>
                    <a:pt x="8895" y="19255"/>
                    <a:pt x="9634" y="19255"/>
                    <a:pt x="10088" y="19054"/>
                  </a:cubicBezTo>
                  <a:cubicBezTo>
                    <a:pt x="10541" y="18852"/>
                    <a:pt x="10541" y="18527"/>
                    <a:pt x="10088" y="18325"/>
                  </a:cubicBezTo>
                  <a:cubicBezTo>
                    <a:pt x="9861" y="18225"/>
                    <a:pt x="9564" y="18174"/>
                    <a:pt x="9267" y="18174"/>
                  </a:cubicBezTo>
                  <a:close/>
                  <a:moveTo>
                    <a:pt x="14057" y="19603"/>
                  </a:moveTo>
                  <a:cubicBezTo>
                    <a:pt x="13760" y="19603"/>
                    <a:pt x="13458" y="19654"/>
                    <a:pt x="13231" y="19754"/>
                  </a:cubicBezTo>
                  <a:cubicBezTo>
                    <a:pt x="12777" y="19956"/>
                    <a:pt x="12777" y="20281"/>
                    <a:pt x="13231" y="20483"/>
                  </a:cubicBezTo>
                  <a:cubicBezTo>
                    <a:pt x="13685" y="20684"/>
                    <a:pt x="14424" y="20684"/>
                    <a:pt x="14878" y="20483"/>
                  </a:cubicBezTo>
                  <a:cubicBezTo>
                    <a:pt x="15332" y="20281"/>
                    <a:pt x="15332" y="19956"/>
                    <a:pt x="14878" y="19754"/>
                  </a:cubicBezTo>
                  <a:cubicBezTo>
                    <a:pt x="14651" y="19654"/>
                    <a:pt x="14355" y="19603"/>
                    <a:pt x="14057" y="19603"/>
                  </a:cubicBezTo>
                  <a:close/>
                  <a:moveTo>
                    <a:pt x="19343" y="20519"/>
                  </a:moveTo>
                  <a:cubicBezTo>
                    <a:pt x="19046" y="20519"/>
                    <a:pt x="18744" y="20570"/>
                    <a:pt x="18517" y="20670"/>
                  </a:cubicBezTo>
                  <a:cubicBezTo>
                    <a:pt x="18064" y="20872"/>
                    <a:pt x="18064" y="21197"/>
                    <a:pt x="18517" y="21399"/>
                  </a:cubicBezTo>
                  <a:cubicBezTo>
                    <a:pt x="18971" y="21600"/>
                    <a:pt x="19710" y="21600"/>
                    <a:pt x="20164" y="21399"/>
                  </a:cubicBezTo>
                  <a:cubicBezTo>
                    <a:pt x="20618" y="21197"/>
                    <a:pt x="20618" y="20872"/>
                    <a:pt x="20164" y="20670"/>
                  </a:cubicBezTo>
                  <a:cubicBezTo>
                    <a:pt x="19937" y="20570"/>
                    <a:pt x="19641" y="20519"/>
                    <a:pt x="19343" y="20519"/>
                  </a:cubicBezTo>
                  <a:close/>
                </a:path>
              </a:pathLst>
            </a:cu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nvGrpSpPr>
            <p:cNvPr id="43" name="Group"/>
            <p:cNvGrpSpPr/>
            <p:nvPr/>
          </p:nvGrpSpPr>
          <p:grpSpPr>
            <a:xfrm>
              <a:off x="8874743" y="2513380"/>
              <a:ext cx="2620667" cy="730165"/>
              <a:chOff x="2368500" y="910765"/>
              <a:chExt cx="2620665" cy="730164"/>
            </a:xfrm>
          </p:grpSpPr>
          <p:sp>
            <p:nvSpPr>
              <p:cNvPr id="41" name="Rounded Rectangle"/>
              <p:cNvSpPr/>
              <p:nvPr/>
            </p:nvSpPr>
            <p:spPr>
              <a:xfrm>
                <a:off x="2368500" y="910765"/>
                <a:ext cx="2620665" cy="730164"/>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42" name="Prototyping and Proving"/>
              <p:cNvSpPr/>
              <p:nvPr/>
            </p:nvSpPr>
            <p:spPr>
              <a:xfrm>
                <a:off x="2398477" y="926280"/>
                <a:ext cx="2466493" cy="533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FFFFF"/>
                    </a:solidFill>
                    <a:latin typeface="Barlow Medium"/>
                    <a:ea typeface="Barlow Medium"/>
                    <a:cs typeface="Barlow Medium"/>
                    <a:sym typeface="Barlow Medium"/>
                  </a:defRPr>
                </a:lvl1pPr>
              </a:lstStyle>
              <a:p>
                <a:r>
                  <a:rPr lang="en-US" sz="2800" b="1" dirty="0" smtClean="0">
                    <a:solidFill>
                      <a:schemeClr val="bg1"/>
                    </a:solidFill>
                  </a:rPr>
                  <a:t>LOUNGE</a:t>
                </a:r>
                <a:endParaRPr sz="2800" b="1" dirty="0">
                  <a:solidFill>
                    <a:schemeClr val="bg1"/>
                  </a:solidFill>
                </a:endParaRPr>
              </a:p>
            </p:txBody>
          </p:sp>
        </p:grpSp>
        <p:grpSp>
          <p:nvGrpSpPr>
            <p:cNvPr id="46" name="Group"/>
            <p:cNvGrpSpPr/>
            <p:nvPr/>
          </p:nvGrpSpPr>
          <p:grpSpPr>
            <a:xfrm>
              <a:off x="5826984" y="5753591"/>
              <a:ext cx="2466494" cy="685980"/>
              <a:chOff x="0" y="0"/>
              <a:chExt cx="2466492" cy="685979"/>
            </a:xfrm>
          </p:grpSpPr>
          <p:sp>
            <p:nvSpPr>
              <p:cNvPr id="44" name="Rounded Rectangle"/>
              <p:cNvSpPr/>
              <p:nvPr/>
            </p:nvSpPr>
            <p:spPr>
              <a:xfrm>
                <a:off x="129139" y="0"/>
                <a:ext cx="2182813" cy="685979"/>
              </a:xfrm>
              <a:prstGeom prst="roundRect">
                <a:avLst>
                  <a:gd name="adj" fmla="val 34885"/>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45" name="Reorder, new order, decision"/>
              <p:cNvSpPr/>
              <p:nvPr/>
            </p:nvSpPr>
            <p:spPr>
              <a:xfrm>
                <a:off x="0" y="50889"/>
                <a:ext cx="2466492" cy="5334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FFFFF"/>
                    </a:solidFill>
                    <a:latin typeface="Barlow Medium"/>
                    <a:ea typeface="Barlow Medium"/>
                    <a:cs typeface="Barlow Medium"/>
                    <a:sym typeface="Barlow Medium"/>
                  </a:defRPr>
                </a:lvl1pPr>
              </a:lstStyle>
              <a:p>
                <a:r>
                  <a:rPr lang="en-US" sz="2800" b="1" dirty="0" smtClean="0">
                    <a:solidFill>
                      <a:schemeClr val="bg1"/>
                    </a:solidFill>
                  </a:rPr>
                  <a:t>DECISION</a:t>
                </a:r>
                <a:endParaRPr sz="2800" b="1" dirty="0">
                  <a:solidFill>
                    <a:schemeClr val="bg1"/>
                  </a:solidFill>
                </a:endParaRPr>
              </a:p>
            </p:txBody>
          </p:sp>
        </p:grpSp>
        <p:sp>
          <p:nvSpPr>
            <p:cNvPr id="47" name="Lost Opportunities"/>
            <p:cNvSpPr/>
            <p:nvPr/>
          </p:nvSpPr>
          <p:spPr>
            <a:xfrm>
              <a:off x="673099" y="0"/>
              <a:ext cx="5283024" cy="50270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British Airways Review Parameters</a:t>
              </a:r>
              <a:endParaRPr dirty="0">
                <a:solidFill>
                  <a:schemeClr val="tx1"/>
                </a:solidFill>
              </a:endParaRPr>
            </a:p>
          </p:txBody>
        </p:sp>
        <p:sp>
          <p:nvSpPr>
            <p:cNvPr id="48" name="The Prospect Experience"/>
            <p:cNvSpPr/>
            <p:nvPr/>
          </p:nvSpPr>
          <p:spPr>
            <a:xfrm>
              <a:off x="673100" y="2301003"/>
              <a:ext cx="3786138"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000">
                  <a:solidFill>
                    <a:srgbClr val="535353"/>
                  </a:solidFill>
                  <a:latin typeface="Barlow SemiBold"/>
                  <a:ea typeface="Barlow SemiBold"/>
                  <a:cs typeface="Barlow SemiBold"/>
                  <a:sym typeface="Barlow SemiBold"/>
                </a:defRPr>
              </a:lvl1pPr>
            </a:lstStyle>
            <a:p>
              <a:r>
                <a:rPr>
                  <a:solidFill>
                    <a:schemeClr val="tx1"/>
                  </a:solidFill>
                </a:rPr>
                <a:t>The Prospect Experience</a:t>
              </a:r>
            </a:p>
          </p:txBody>
        </p:sp>
        <p:sp>
          <p:nvSpPr>
            <p:cNvPr id="49" name="Lost Customer"/>
            <p:cNvSpPr/>
            <p:nvPr/>
          </p:nvSpPr>
          <p:spPr>
            <a:xfrm>
              <a:off x="0" y="3609103"/>
              <a:ext cx="1639861"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000">
                  <a:solidFill>
                    <a:srgbClr val="535353"/>
                  </a:solidFill>
                  <a:latin typeface="Barlow SemiBold"/>
                  <a:ea typeface="Barlow SemiBold"/>
                  <a:cs typeface="Barlow SemiBold"/>
                  <a:sym typeface="Barlow SemiBold"/>
                </a:defRPr>
              </a:lvl1pPr>
            </a:lstStyle>
            <a:p>
              <a:r>
                <a:rPr>
                  <a:solidFill>
                    <a:schemeClr val="tx1"/>
                  </a:solidFill>
                </a:rPr>
                <a:t>Lost Customer</a:t>
              </a:r>
            </a:p>
          </p:txBody>
        </p:sp>
        <p:sp>
          <p:nvSpPr>
            <p:cNvPr id="50" name="Lapsed Customer"/>
            <p:cNvSpPr/>
            <p:nvPr/>
          </p:nvSpPr>
          <p:spPr>
            <a:xfrm>
              <a:off x="1305384" y="6326904"/>
              <a:ext cx="1639862" cy="7181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000">
                  <a:solidFill>
                    <a:srgbClr val="535353"/>
                  </a:solidFill>
                  <a:latin typeface="Barlow SemiBold"/>
                  <a:ea typeface="Barlow SemiBold"/>
                  <a:cs typeface="Barlow SemiBold"/>
                  <a:sym typeface="Barlow SemiBold"/>
                </a:defRPr>
              </a:lvl1pPr>
            </a:lstStyle>
            <a:p>
              <a:r>
                <a:rPr dirty="0">
                  <a:solidFill>
                    <a:schemeClr val="tx1"/>
                  </a:solidFill>
                </a:rPr>
                <a:t>Lapsed Customer</a:t>
              </a:r>
            </a:p>
          </p:txBody>
        </p:sp>
        <p:sp>
          <p:nvSpPr>
            <p:cNvPr id="52" name="Awareness"/>
            <p:cNvSpPr/>
            <p:nvPr/>
          </p:nvSpPr>
          <p:spPr>
            <a:xfrm>
              <a:off x="606884" y="1192973"/>
              <a:ext cx="1639861"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dirty="0">
                  <a:solidFill>
                    <a:schemeClr val="tx2"/>
                  </a:solidFill>
                </a:rPr>
                <a:t>Awareness</a:t>
              </a:r>
            </a:p>
          </p:txBody>
        </p:sp>
        <p:sp>
          <p:nvSpPr>
            <p:cNvPr id="53" name="Relevance"/>
            <p:cNvSpPr/>
            <p:nvPr/>
          </p:nvSpPr>
          <p:spPr>
            <a:xfrm>
              <a:off x="1483852" y="786572"/>
              <a:ext cx="1639862"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a:solidFill>
                    <a:schemeClr val="tx2"/>
                  </a:solidFill>
                </a:rPr>
                <a:t>Relevance</a:t>
              </a:r>
            </a:p>
          </p:txBody>
        </p:sp>
        <p:sp>
          <p:nvSpPr>
            <p:cNvPr id="54" name="Consideration"/>
            <p:cNvSpPr/>
            <p:nvPr/>
          </p:nvSpPr>
          <p:spPr>
            <a:xfrm>
              <a:off x="2455886" y="1192973"/>
              <a:ext cx="1889297"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a:solidFill>
                    <a:schemeClr val="tx2"/>
                  </a:solidFill>
                </a:rPr>
                <a:t>Consideration</a:t>
              </a:r>
            </a:p>
          </p:txBody>
        </p:sp>
        <p:sp>
          <p:nvSpPr>
            <p:cNvPr id="55" name="Enquiry"/>
            <p:cNvSpPr/>
            <p:nvPr/>
          </p:nvSpPr>
          <p:spPr>
            <a:xfrm>
              <a:off x="3492734" y="786572"/>
              <a:ext cx="1889297"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a:solidFill>
                    <a:schemeClr val="tx2"/>
                  </a:solidFill>
                </a:rPr>
                <a:t>Enquiry</a:t>
              </a:r>
            </a:p>
          </p:txBody>
        </p:sp>
        <p:sp>
          <p:nvSpPr>
            <p:cNvPr id="56" name="Sales Encounter"/>
            <p:cNvSpPr/>
            <p:nvPr/>
          </p:nvSpPr>
          <p:spPr>
            <a:xfrm>
              <a:off x="4673118" y="1192973"/>
              <a:ext cx="1989215"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dirty="0">
                  <a:solidFill>
                    <a:schemeClr val="tx2"/>
                  </a:solidFill>
                </a:rPr>
                <a:t>Sales Encounter</a:t>
              </a:r>
            </a:p>
          </p:txBody>
        </p:sp>
        <p:grpSp>
          <p:nvGrpSpPr>
            <p:cNvPr id="59" name="Group"/>
            <p:cNvGrpSpPr/>
            <p:nvPr/>
          </p:nvGrpSpPr>
          <p:grpSpPr>
            <a:xfrm>
              <a:off x="5506358" y="1698777"/>
              <a:ext cx="322735" cy="322735"/>
              <a:chOff x="0" y="0"/>
              <a:chExt cx="322733" cy="322733"/>
            </a:xfrm>
          </p:grpSpPr>
          <p:sp>
            <p:nvSpPr>
              <p:cNvPr id="57" name="Circle"/>
              <p:cNvSpPr/>
              <p:nvPr/>
            </p:nvSpPr>
            <p:spPr>
              <a:xfrm>
                <a:off x="0" y="0"/>
                <a:ext cx="322734" cy="322734"/>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58"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sp>
          <p:nvSpPr>
            <p:cNvPr id="60" name="Line"/>
            <p:cNvSpPr/>
            <p:nvPr/>
          </p:nvSpPr>
          <p:spPr>
            <a:xfrm flipV="1">
              <a:off x="4437382" y="1237444"/>
              <a:ext cx="0" cy="645564"/>
            </a:xfrm>
            <a:prstGeom prst="line">
              <a:avLst/>
            </a:prstGeom>
            <a:noFill/>
            <a:ln w="25400" cap="flat">
              <a:solidFill>
                <a:schemeClr val="accent5"/>
              </a:solidFill>
              <a:custDash>
                <a:ds d="200000" sp="200000"/>
              </a:custDash>
              <a:miter lim="400000"/>
              <a:tailEnd type="triangle" w="med" len="med"/>
            </a:ln>
            <a:effectLst/>
          </p:spPr>
          <p:txBody>
            <a:bodyPr wrap="square" lIns="0" tIns="0" rIns="0" bIns="0" numCol="1" anchor="ctr">
              <a:noAutofit/>
            </a:bodyPr>
            <a:lstStyle/>
            <a:p>
              <a:pPr>
                <a:defRPr sz="3200">
                  <a:solidFill>
                    <a:srgbClr val="FFFFFF"/>
                  </a:solidFill>
                </a:defRPr>
              </a:pPr>
              <a:endParaRPr/>
            </a:p>
          </p:txBody>
        </p:sp>
        <p:grpSp>
          <p:nvGrpSpPr>
            <p:cNvPr id="63" name="Group"/>
            <p:cNvGrpSpPr/>
            <p:nvPr/>
          </p:nvGrpSpPr>
          <p:grpSpPr>
            <a:xfrm>
              <a:off x="4274458" y="1698777"/>
              <a:ext cx="322735" cy="322735"/>
              <a:chOff x="0" y="0"/>
              <a:chExt cx="322733" cy="322733"/>
            </a:xfrm>
          </p:grpSpPr>
          <p:sp>
            <p:nvSpPr>
              <p:cNvPr id="61" name="Circle"/>
              <p:cNvSpPr/>
              <p:nvPr/>
            </p:nvSpPr>
            <p:spPr>
              <a:xfrm>
                <a:off x="0" y="0"/>
                <a:ext cx="322734" cy="322734"/>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62"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sp>
          <p:nvSpPr>
            <p:cNvPr id="64" name="Line"/>
            <p:cNvSpPr/>
            <p:nvPr/>
          </p:nvSpPr>
          <p:spPr>
            <a:xfrm flipV="1">
              <a:off x="2303782" y="1237444"/>
              <a:ext cx="0" cy="645564"/>
            </a:xfrm>
            <a:prstGeom prst="line">
              <a:avLst/>
            </a:prstGeom>
            <a:noFill/>
            <a:ln w="25400" cap="flat">
              <a:solidFill>
                <a:schemeClr val="accent5"/>
              </a:solidFill>
              <a:custDash>
                <a:ds d="200000" sp="200000"/>
              </a:custDash>
              <a:miter lim="400000"/>
              <a:tailEnd type="triangle" w="med" len="med"/>
            </a:ln>
            <a:effectLst/>
          </p:spPr>
          <p:txBody>
            <a:bodyPr wrap="square" lIns="0" tIns="0" rIns="0" bIns="0" numCol="1" anchor="ctr">
              <a:noAutofit/>
            </a:bodyPr>
            <a:lstStyle/>
            <a:p>
              <a:pPr>
                <a:defRPr sz="3200">
                  <a:solidFill>
                    <a:srgbClr val="FFFFFF"/>
                  </a:solidFill>
                </a:defRPr>
              </a:pPr>
              <a:endParaRPr/>
            </a:p>
          </p:txBody>
        </p:sp>
        <p:sp>
          <p:nvSpPr>
            <p:cNvPr id="67" name="Circle"/>
            <p:cNvSpPr/>
            <p:nvPr/>
          </p:nvSpPr>
          <p:spPr>
            <a:xfrm>
              <a:off x="9694282" y="1788385"/>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69" name="Order"/>
            <p:cNvSpPr/>
            <p:nvPr/>
          </p:nvSpPr>
          <p:spPr>
            <a:xfrm>
              <a:off x="10899289" y="7422988"/>
              <a:ext cx="950134"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000">
                  <a:solidFill>
                    <a:srgbClr val="A7A7A7"/>
                  </a:solidFill>
                  <a:latin typeface="Barlow Medium"/>
                  <a:ea typeface="Barlow Medium"/>
                  <a:cs typeface="Barlow Medium"/>
                  <a:sym typeface="Barlow Medium"/>
                </a:defRPr>
              </a:lvl1pPr>
            </a:lstStyle>
            <a:p>
              <a:r>
                <a:rPr dirty="0">
                  <a:solidFill>
                    <a:schemeClr val="tx2"/>
                  </a:solidFill>
                </a:rPr>
                <a:t>Order</a:t>
              </a:r>
            </a:p>
          </p:txBody>
        </p:sp>
        <p:sp>
          <p:nvSpPr>
            <p:cNvPr id="73" name="Reorder"/>
            <p:cNvSpPr/>
            <p:nvPr/>
          </p:nvSpPr>
          <p:spPr>
            <a:xfrm>
              <a:off x="8347643" y="3076356"/>
              <a:ext cx="1173062" cy="41036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000">
                  <a:solidFill>
                    <a:schemeClr val="accent2"/>
                  </a:solidFill>
                  <a:latin typeface="Barlow Medium"/>
                  <a:ea typeface="Barlow Medium"/>
                  <a:cs typeface="Barlow Medium"/>
                  <a:sym typeface="Barlow Medium"/>
                </a:defRPr>
              </a:lvl1pPr>
            </a:lstStyle>
            <a:p>
              <a:r>
                <a:rPr dirty="0" smtClean="0"/>
                <a:t>Re</a:t>
              </a:r>
              <a:r>
                <a:rPr lang="en-US" dirty="0" smtClean="0"/>
                <a:t>cords</a:t>
              </a:r>
              <a:endParaRPr dirty="0"/>
            </a:p>
          </p:txBody>
        </p:sp>
        <p:grpSp>
          <p:nvGrpSpPr>
            <p:cNvPr id="77" name="Group"/>
            <p:cNvGrpSpPr/>
            <p:nvPr/>
          </p:nvGrpSpPr>
          <p:grpSpPr>
            <a:xfrm>
              <a:off x="12372846" y="2381990"/>
              <a:ext cx="322734" cy="322734"/>
              <a:chOff x="0" y="0"/>
              <a:chExt cx="322733" cy="322733"/>
            </a:xfrm>
          </p:grpSpPr>
          <p:sp>
            <p:nvSpPr>
              <p:cNvPr id="75" name="Circle"/>
              <p:cNvSpPr/>
              <p:nvPr/>
            </p:nvSpPr>
            <p:spPr>
              <a:xfrm>
                <a:off x="0" y="0"/>
                <a:ext cx="322734" cy="322734"/>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76"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81" name="Group"/>
            <p:cNvGrpSpPr/>
            <p:nvPr/>
          </p:nvGrpSpPr>
          <p:grpSpPr>
            <a:xfrm>
              <a:off x="13401547" y="3550390"/>
              <a:ext cx="322735" cy="322734"/>
              <a:chOff x="0" y="0"/>
              <a:chExt cx="322733" cy="322733"/>
            </a:xfrm>
          </p:grpSpPr>
          <p:sp>
            <p:nvSpPr>
              <p:cNvPr id="79" name="Circle"/>
              <p:cNvSpPr/>
              <p:nvPr/>
            </p:nvSpPr>
            <p:spPr>
              <a:xfrm>
                <a:off x="0" y="0"/>
                <a:ext cx="322734" cy="322734"/>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0"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85" name="Group"/>
            <p:cNvGrpSpPr/>
            <p:nvPr/>
          </p:nvGrpSpPr>
          <p:grpSpPr>
            <a:xfrm>
              <a:off x="13579347" y="6420591"/>
              <a:ext cx="322735" cy="322734"/>
              <a:chOff x="0" y="0"/>
              <a:chExt cx="322733" cy="322733"/>
            </a:xfrm>
          </p:grpSpPr>
          <p:sp>
            <p:nvSpPr>
              <p:cNvPr id="83" name="Circle"/>
              <p:cNvSpPr/>
              <p:nvPr/>
            </p:nvSpPr>
            <p:spPr>
              <a:xfrm>
                <a:off x="0" y="0"/>
                <a:ext cx="322734" cy="322734"/>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4"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89" name="Group"/>
            <p:cNvGrpSpPr/>
            <p:nvPr/>
          </p:nvGrpSpPr>
          <p:grpSpPr>
            <a:xfrm>
              <a:off x="12614146" y="7817591"/>
              <a:ext cx="322734" cy="322734"/>
              <a:chOff x="0" y="0"/>
              <a:chExt cx="322733" cy="322733"/>
            </a:xfrm>
          </p:grpSpPr>
          <p:sp>
            <p:nvSpPr>
              <p:cNvPr id="87" name="Circle"/>
              <p:cNvSpPr/>
              <p:nvPr/>
            </p:nvSpPr>
            <p:spPr>
              <a:xfrm>
                <a:off x="0" y="0"/>
                <a:ext cx="322734" cy="322734"/>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8"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92" name="Group"/>
            <p:cNvGrpSpPr/>
            <p:nvPr/>
          </p:nvGrpSpPr>
          <p:grpSpPr>
            <a:xfrm>
              <a:off x="10332358" y="8687561"/>
              <a:ext cx="322734" cy="322734"/>
              <a:chOff x="0" y="0"/>
              <a:chExt cx="322733" cy="322733"/>
            </a:xfrm>
          </p:grpSpPr>
          <p:sp>
            <p:nvSpPr>
              <p:cNvPr id="90" name="Circle"/>
              <p:cNvSpPr/>
              <p:nvPr/>
            </p:nvSpPr>
            <p:spPr>
              <a:xfrm>
                <a:off x="0" y="0"/>
                <a:ext cx="322734" cy="322734"/>
              </a:xfrm>
              <a:prstGeom prst="ellipse">
                <a:avLst/>
              </a:prstGeom>
              <a:solidFill>
                <a:schemeClr val="accent3"/>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91"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96" name="Group"/>
            <p:cNvGrpSpPr/>
            <p:nvPr/>
          </p:nvGrpSpPr>
          <p:grpSpPr>
            <a:xfrm>
              <a:off x="8435846" y="8135091"/>
              <a:ext cx="322734" cy="322734"/>
              <a:chOff x="0" y="0"/>
              <a:chExt cx="322733" cy="322733"/>
            </a:xfrm>
          </p:grpSpPr>
          <p:sp>
            <p:nvSpPr>
              <p:cNvPr id="94" name="Circle"/>
              <p:cNvSpPr/>
              <p:nvPr/>
            </p:nvSpPr>
            <p:spPr>
              <a:xfrm>
                <a:off x="0" y="0"/>
                <a:ext cx="322734" cy="322734"/>
              </a:xfrm>
              <a:prstGeom prst="ellipse">
                <a:avLst/>
              </a:pr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95"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100" name="Group"/>
            <p:cNvGrpSpPr/>
            <p:nvPr/>
          </p:nvGrpSpPr>
          <p:grpSpPr>
            <a:xfrm>
              <a:off x="7407146" y="7106391"/>
              <a:ext cx="322734" cy="322734"/>
              <a:chOff x="0" y="0"/>
              <a:chExt cx="322733" cy="322733"/>
            </a:xfrm>
          </p:grpSpPr>
          <p:sp>
            <p:nvSpPr>
              <p:cNvPr id="98" name="Circle"/>
              <p:cNvSpPr/>
              <p:nvPr/>
            </p:nvSpPr>
            <p:spPr>
              <a:xfrm>
                <a:off x="0" y="0"/>
                <a:ext cx="322734" cy="322734"/>
              </a:xfrm>
              <a:prstGeom prst="ellipse">
                <a:avLst/>
              </a:pr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99"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104" name="Group"/>
            <p:cNvGrpSpPr/>
            <p:nvPr/>
          </p:nvGrpSpPr>
          <p:grpSpPr>
            <a:xfrm>
              <a:off x="4807858" y="4568978"/>
              <a:ext cx="322735" cy="322734"/>
              <a:chOff x="0" y="0"/>
              <a:chExt cx="322733" cy="322733"/>
            </a:xfrm>
          </p:grpSpPr>
          <p:sp>
            <p:nvSpPr>
              <p:cNvPr id="102" name="Circle"/>
              <p:cNvSpPr/>
              <p:nvPr/>
            </p:nvSpPr>
            <p:spPr>
              <a:xfrm>
                <a:off x="0" y="0"/>
                <a:ext cx="322734" cy="322734"/>
              </a:xfrm>
              <a:prstGeom prst="ellipse">
                <a:avLst/>
              </a:prstGeom>
              <a:solidFill>
                <a:schemeClr val="accent1"/>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03"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grpSp>
          <p:nvGrpSpPr>
            <p:cNvPr id="107" name="Group"/>
            <p:cNvGrpSpPr/>
            <p:nvPr/>
          </p:nvGrpSpPr>
          <p:grpSpPr>
            <a:xfrm>
              <a:off x="5163458" y="8163079"/>
              <a:ext cx="322735" cy="322734"/>
              <a:chOff x="0" y="0"/>
              <a:chExt cx="322733" cy="322733"/>
            </a:xfrm>
          </p:grpSpPr>
          <p:sp>
            <p:nvSpPr>
              <p:cNvPr id="105" name="Circle"/>
              <p:cNvSpPr/>
              <p:nvPr/>
            </p:nvSpPr>
            <p:spPr>
              <a:xfrm>
                <a:off x="0" y="0"/>
                <a:ext cx="322734" cy="322734"/>
              </a:xfrm>
              <a:prstGeom prst="ellipse">
                <a:avLst/>
              </a:prstGeom>
              <a:solidFill>
                <a:schemeClr val="accent2"/>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06" name="Circle"/>
              <p:cNvSpPr/>
              <p:nvPr/>
            </p:nvSpPr>
            <p:spPr>
              <a:xfrm>
                <a:off x="98524" y="98524"/>
                <a:ext cx="125685" cy="125685"/>
              </a:xfrm>
              <a:prstGeom prst="ellipse">
                <a:avLst/>
              </a:prstGeom>
              <a:solidFill>
                <a:srgbClr val="FFFFFF"/>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sp>
          <p:nvSpPr>
            <p:cNvPr id="110" name="Line"/>
            <p:cNvSpPr/>
            <p:nvPr/>
          </p:nvSpPr>
          <p:spPr>
            <a:xfrm>
              <a:off x="5614801" y="249377"/>
              <a:ext cx="4187093" cy="838526"/>
            </a:xfrm>
            <a:custGeom>
              <a:avLst/>
              <a:gdLst/>
              <a:ahLst/>
              <a:cxnLst>
                <a:cxn ang="0">
                  <a:pos x="wd2" y="hd2"/>
                </a:cxn>
                <a:cxn ang="5400000">
                  <a:pos x="wd2" y="hd2"/>
                </a:cxn>
                <a:cxn ang="10800000">
                  <a:pos x="wd2" y="hd2"/>
                </a:cxn>
                <a:cxn ang="16200000">
                  <a:pos x="wd2" y="hd2"/>
                </a:cxn>
              </a:cxnLst>
              <a:rect l="0" t="0" r="r" b="b"/>
              <a:pathLst>
                <a:path w="21600" h="20816" extrusionOk="0">
                  <a:moveTo>
                    <a:pt x="21600" y="20816"/>
                  </a:moveTo>
                  <a:cubicBezTo>
                    <a:pt x="18521" y="6705"/>
                    <a:pt x="14383" y="-784"/>
                    <a:pt x="10135" y="65"/>
                  </a:cubicBezTo>
                  <a:cubicBezTo>
                    <a:pt x="6344" y="823"/>
                    <a:pt x="2742" y="8200"/>
                    <a:pt x="0" y="20816"/>
                  </a:cubicBezTo>
                </a:path>
              </a:pathLst>
            </a:custGeom>
            <a:noFill/>
            <a:ln w="25400" cap="flat">
              <a:solidFill>
                <a:schemeClr val="accent5"/>
              </a:solidFill>
              <a:custDash>
                <a:ds d="200000" sp="200000"/>
              </a:custDash>
              <a:miter lim="400000"/>
              <a:tailEnd type="triangle" w="med" len="med"/>
            </a:ln>
            <a:effectLst/>
          </p:spPr>
          <p:txBody>
            <a:bodyPr wrap="square" lIns="0" tIns="0" rIns="0" bIns="0" numCol="1" anchor="ctr">
              <a:noAutofit/>
            </a:bodyPr>
            <a:lstStyle/>
            <a:p>
              <a:pPr>
                <a:defRPr sz="3200">
                  <a:solidFill>
                    <a:srgbClr val="FFFFFF"/>
                  </a:solidFill>
                </a:defRPr>
              </a:pPr>
              <a:endParaRPr/>
            </a:p>
          </p:txBody>
        </p:sp>
        <p:sp>
          <p:nvSpPr>
            <p:cNvPr id="111" name="Shape"/>
            <p:cNvSpPr/>
            <p:nvPr/>
          </p:nvSpPr>
          <p:spPr>
            <a:xfrm rot="1367422">
              <a:off x="11667787" y="1969820"/>
              <a:ext cx="314630" cy="314049"/>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rgbClr val="A7A7A7"/>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2" name="Shape"/>
            <p:cNvSpPr/>
            <p:nvPr/>
          </p:nvSpPr>
          <p:spPr>
            <a:xfrm rot="5400000">
              <a:off x="13822709" y="5005121"/>
              <a:ext cx="314630" cy="314048"/>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rgbClr val="A7A7A7"/>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3" name="Shape"/>
            <p:cNvSpPr/>
            <p:nvPr/>
          </p:nvSpPr>
          <p:spPr>
            <a:xfrm rot="11544284">
              <a:off x="9555509" y="8582518"/>
              <a:ext cx="314630" cy="314049"/>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rgbClr val="A7A7A7"/>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4" name="Shape"/>
            <p:cNvSpPr/>
            <p:nvPr/>
          </p:nvSpPr>
          <p:spPr>
            <a:xfrm rot="21600000">
              <a:off x="4952922" y="1700527"/>
              <a:ext cx="314630" cy="314049"/>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rgbClr val="A7A7A7"/>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5" name="Circle"/>
            <p:cNvSpPr/>
            <p:nvPr/>
          </p:nvSpPr>
          <p:spPr>
            <a:xfrm>
              <a:off x="8865395" y="3743486"/>
              <a:ext cx="3218670" cy="3218671"/>
            </a:xfrm>
            <a:prstGeom prst="ellipse">
              <a:avLst/>
            </a:prstGeom>
            <a:solidFill>
              <a:srgbClr val="F4F4F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6" name="Account and Contact Management"/>
            <p:cNvSpPr/>
            <p:nvPr/>
          </p:nvSpPr>
          <p:spPr>
            <a:xfrm>
              <a:off x="9402517" y="5017890"/>
              <a:ext cx="2182416" cy="656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sz="3600" b="1" dirty="0" smtClean="0">
                  <a:solidFill>
                    <a:schemeClr val="tx1"/>
                  </a:solidFill>
                </a:rPr>
                <a:t>AIRLINE</a:t>
              </a:r>
              <a:endParaRPr sz="3600" b="1" dirty="0">
                <a:solidFill>
                  <a:schemeClr val="tx1"/>
                </a:solidFill>
              </a:endParaRPr>
            </a:p>
          </p:txBody>
        </p:sp>
        <p:sp>
          <p:nvSpPr>
            <p:cNvPr id="117" name="Circle"/>
            <p:cNvSpPr/>
            <p:nvPr/>
          </p:nvSpPr>
          <p:spPr>
            <a:xfrm>
              <a:off x="8519610" y="3415096"/>
              <a:ext cx="3910240" cy="3910240"/>
            </a:xfrm>
            <a:prstGeom prst="ellipse">
              <a:avLst/>
            </a:prstGeom>
            <a:noFill/>
            <a:ln w="25400" cap="flat">
              <a:solidFill>
                <a:schemeClr val="accent5"/>
              </a:solidFill>
              <a:custDash>
                <a:ds d="200000" sp="200000"/>
              </a:custDash>
              <a:miter lim="400000"/>
            </a:ln>
            <a:effectLst/>
          </p:spPr>
          <p:txBody>
            <a:bodyPr wrap="square" lIns="0" tIns="0" rIns="0" bIns="0" numCol="1" anchor="ctr">
              <a:noAutofit/>
            </a:bodyPr>
            <a:lstStyle/>
            <a:p>
              <a:pPr>
                <a:defRPr sz="3200">
                  <a:solidFill>
                    <a:srgbClr val="FFFFFF"/>
                  </a:solidFill>
                </a:defRPr>
              </a:pPr>
              <a:endParaRPr/>
            </a:p>
          </p:txBody>
        </p:sp>
        <p:grpSp>
          <p:nvGrpSpPr>
            <p:cNvPr id="120" name="Group"/>
            <p:cNvGrpSpPr/>
            <p:nvPr/>
          </p:nvGrpSpPr>
          <p:grpSpPr>
            <a:xfrm>
              <a:off x="7715897" y="3991514"/>
              <a:ext cx="2714986" cy="537986"/>
              <a:chOff x="-571124" y="-79347"/>
              <a:chExt cx="2714985" cy="537985"/>
            </a:xfrm>
          </p:grpSpPr>
          <p:sp>
            <p:nvSpPr>
              <p:cNvPr id="118" name="Rounded Rectangle"/>
              <p:cNvSpPr/>
              <p:nvPr/>
            </p:nvSpPr>
            <p:spPr>
              <a:xfrm>
                <a:off x="-571124" y="-79347"/>
                <a:ext cx="2714985" cy="537985"/>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19" name="Evaluation"/>
              <p:cNvSpPr/>
              <p:nvPr/>
            </p:nvSpPr>
            <p:spPr>
              <a:xfrm>
                <a:off x="-491496" y="23989"/>
                <a:ext cx="2520872" cy="37959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7F5F6"/>
                    </a:solidFill>
                    <a:latin typeface="Barlow Medium"/>
                    <a:ea typeface="Barlow Medium"/>
                    <a:cs typeface="Barlow Medium"/>
                    <a:sym typeface="Barlow Medium"/>
                  </a:defRPr>
                </a:lvl1pPr>
              </a:lstStyle>
              <a:p>
                <a:r>
                  <a:rPr lang="en-US" sz="1800" b="1" dirty="0"/>
                  <a:t>Inflight Entertainment</a:t>
                </a:r>
              </a:p>
            </p:txBody>
          </p:sp>
        </p:grpSp>
        <p:grpSp>
          <p:nvGrpSpPr>
            <p:cNvPr id="123" name="Group"/>
            <p:cNvGrpSpPr/>
            <p:nvPr/>
          </p:nvGrpSpPr>
          <p:grpSpPr>
            <a:xfrm>
              <a:off x="11288094" y="4006811"/>
              <a:ext cx="1678878" cy="582055"/>
              <a:chOff x="76976" y="-64049"/>
              <a:chExt cx="1678876" cy="582053"/>
            </a:xfrm>
          </p:grpSpPr>
          <p:sp>
            <p:nvSpPr>
              <p:cNvPr id="121" name="Rounded Rectangle"/>
              <p:cNvSpPr/>
              <p:nvPr/>
            </p:nvSpPr>
            <p:spPr>
              <a:xfrm>
                <a:off x="126359" y="-64049"/>
                <a:ext cx="1599402" cy="582053"/>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22" name="Coexistence"/>
              <p:cNvSpPr/>
              <p:nvPr/>
            </p:nvSpPr>
            <p:spPr>
              <a:xfrm>
                <a:off x="76976" y="54726"/>
                <a:ext cx="1678876"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7F5F6"/>
                    </a:solidFill>
                    <a:latin typeface="Barlow Medium"/>
                    <a:ea typeface="Barlow Medium"/>
                    <a:cs typeface="Barlow Medium"/>
                    <a:sym typeface="Barlow Medium"/>
                  </a:defRPr>
                </a:lvl1pPr>
              </a:lstStyle>
              <a:p>
                <a:r>
                  <a:rPr lang="en-US" sz="1800" b="1" dirty="0" smtClean="0">
                    <a:solidFill>
                      <a:schemeClr val="bg1"/>
                    </a:solidFill>
                  </a:rPr>
                  <a:t>Seat Comfort</a:t>
                </a:r>
                <a:endParaRPr sz="1800" b="1" dirty="0">
                  <a:solidFill>
                    <a:schemeClr val="bg1"/>
                  </a:solidFill>
                </a:endParaRPr>
              </a:p>
            </p:txBody>
          </p:sp>
        </p:grpSp>
        <p:grpSp>
          <p:nvGrpSpPr>
            <p:cNvPr id="126" name="Group"/>
            <p:cNvGrpSpPr/>
            <p:nvPr/>
          </p:nvGrpSpPr>
          <p:grpSpPr>
            <a:xfrm>
              <a:off x="11176861" y="5985039"/>
              <a:ext cx="1779430" cy="713908"/>
              <a:chOff x="0" y="-329587"/>
              <a:chExt cx="1779428" cy="713906"/>
            </a:xfrm>
          </p:grpSpPr>
          <p:sp>
            <p:nvSpPr>
              <p:cNvPr id="124" name="Rounded Rectangle"/>
              <p:cNvSpPr/>
              <p:nvPr/>
            </p:nvSpPr>
            <p:spPr>
              <a:xfrm>
                <a:off x="0" y="-329587"/>
                <a:ext cx="1779428" cy="71390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25" name="Re-evaluation"/>
              <p:cNvSpPr/>
              <p:nvPr/>
            </p:nvSpPr>
            <p:spPr>
              <a:xfrm>
                <a:off x="111233" y="-129748"/>
                <a:ext cx="1543937"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7F5F6"/>
                    </a:solidFill>
                    <a:latin typeface="Barlow Medium"/>
                    <a:ea typeface="Barlow Medium"/>
                    <a:cs typeface="Barlow Medium"/>
                    <a:sym typeface="Barlow Medium"/>
                  </a:defRPr>
                </a:lvl1pPr>
              </a:lstStyle>
              <a:p>
                <a:r>
                  <a:rPr lang="en-US" sz="1800" b="1" dirty="0"/>
                  <a:t>Staff Service</a:t>
                </a:r>
              </a:p>
            </p:txBody>
          </p:sp>
        </p:grpSp>
        <p:grpSp>
          <p:nvGrpSpPr>
            <p:cNvPr id="129" name="Group"/>
            <p:cNvGrpSpPr/>
            <p:nvPr/>
          </p:nvGrpSpPr>
          <p:grpSpPr>
            <a:xfrm>
              <a:off x="8196376" y="6147583"/>
              <a:ext cx="2584218" cy="673973"/>
              <a:chOff x="-88961" y="-167043"/>
              <a:chExt cx="2584215" cy="673971"/>
            </a:xfrm>
          </p:grpSpPr>
          <p:sp>
            <p:nvSpPr>
              <p:cNvPr id="127" name="Rounded Rectangle"/>
              <p:cNvSpPr/>
              <p:nvPr/>
            </p:nvSpPr>
            <p:spPr>
              <a:xfrm>
                <a:off x="-88961" y="-167043"/>
                <a:ext cx="2584215" cy="673971"/>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28" name="Confirmation"/>
              <p:cNvSpPr/>
              <p:nvPr/>
            </p:nvSpPr>
            <p:spPr>
              <a:xfrm>
                <a:off x="-23978" y="-30188"/>
                <a:ext cx="2295204" cy="37959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1600">
                    <a:solidFill>
                      <a:srgbClr val="F7F5F6"/>
                    </a:solidFill>
                    <a:latin typeface="Barlow Medium"/>
                    <a:ea typeface="Barlow Medium"/>
                    <a:cs typeface="Barlow Medium"/>
                    <a:sym typeface="Barlow Medium"/>
                  </a:defRPr>
                </a:lvl1pPr>
              </a:lstStyle>
              <a:p>
                <a:r>
                  <a:rPr lang="en-US" sz="1800" b="1" dirty="0"/>
                  <a:t>Food &amp; Beverages</a:t>
                </a:r>
              </a:p>
            </p:txBody>
          </p:sp>
        </p:grpSp>
        <p:sp>
          <p:nvSpPr>
            <p:cNvPr id="130" name="Shape"/>
            <p:cNvSpPr/>
            <p:nvPr/>
          </p:nvSpPr>
          <p:spPr>
            <a:xfrm rot="21600000">
              <a:off x="10413787" y="3322693"/>
              <a:ext cx="204084" cy="203707"/>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31" name="Shape"/>
            <p:cNvSpPr/>
            <p:nvPr/>
          </p:nvSpPr>
          <p:spPr>
            <a:xfrm rot="10800000">
              <a:off x="10377574" y="7219910"/>
              <a:ext cx="204084" cy="203707"/>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132" name="Shape"/>
            <p:cNvSpPr/>
            <p:nvPr/>
          </p:nvSpPr>
          <p:spPr>
            <a:xfrm rot="16200000">
              <a:off x="8415449" y="5306749"/>
              <a:ext cx="204083" cy="203707"/>
            </a:xfrm>
            <a:custGeom>
              <a:avLst/>
              <a:gdLst/>
              <a:ahLst/>
              <a:cxnLst>
                <a:cxn ang="0">
                  <a:pos x="wd2" y="hd2"/>
                </a:cxn>
                <a:cxn ang="5400000">
                  <a:pos x="wd2" y="hd2"/>
                </a:cxn>
                <a:cxn ang="10800000">
                  <a:pos x="wd2" y="hd2"/>
                </a:cxn>
                <a:cxn ang="16200000">
                  <a:pos x="wd2" y="hd2"/>
                </a:cxn>
              </a:cxnLst>
              <a:rect l="0" t="0" r="r" b="b"/>
              <a:pathLst>
                <a:path w="21576" h="21478" extrusionOk="0">
                  <a:moveTo>
                    <a:pt x="1825" y="122"/>
                  </a:moveTo>
                  <a:cubicBezTo>
                    <a:pt x="1418" y="-69"/>
                    <a:pt x="940" y="-33"/>
                    <a:pt x="566" y="216"/>
                  </a:cubicBezTo>
                  <a:cubicBezTo>
                    <a:pt x="214" y="452"/>
                    <a:pt x="1" y="847"/>
                    <a:pt x="0" y="1270"/>
                  </a:cubicBezTo>
                  <a:lnTo>
                    <a:pt x="25" y="20233"/>
                  </a:lnTo>
                  <a:cubicBezTo>
                    <a:pt x="15" y="20681"/>
                    <a:pt x="252" y="21098"/>
                    <a:pt x="642" y="21319"/>
                  </a:cubicBezTo>
                  <a:cubicBezTo>
                    <a:pt x="1008" y="21527"/>
                    <a:pt x="1456" y="21531"/>
                    <a:pt x="1826" y="21329"/>
                  </a:cubicBezTo>
                  <a:lnTo>
                    <a:pt x="20882" y="11825"/>
                  </a:lnTo>
                  <a:cubicBezTo>
                    <a:pt x="21286" y="11628"/>
                    <a:pt x="21551" y="11228"/>
                    <a:pt x="21574" y="10780"/>
                  </a:cubicBezTo>
                  <a:cubicBezTo>
                    <a:pt x="21600" y="10291"/>
                    <a:pt x="21337" y="9833"/>
                    <a:pt x="20902" y="9608"/>
                  </a:cubicBezTo>
                  <a:lnTo>
                    <a:pt x="1825" y="122"/>
                  </a:lnTo>
                  <a:close/>
                </a:path>
              </a:pathLst>
            </a:custGeom>
            <a:solidFill>
              <a:schemeClr val="accent5"/>
            </a:solidFill>
            <a:ln w="12700" cap="flat">
              <a:noFill/>
              <a:miter lim="400000"/>
            </a:ln>
            <a:effectLst/>
          </p:spPr>
          <p:txBody>
            <a:bodyPr wrap="square" lIns="0" tIns="0" rIns="0" bIns="0" numCol="1" anchor="ctr">
              <a:noAutofit/>
            </a:bodyPr>
            <a:lstStyle/>
            <a:p>
              <a:pPr>
                <a:defRPr sz="3200">
                  <a:solidFill>
                    <a:srgbClr val="FFFFFF"/>
                  </a:solidFill>
                </a:defRPr>
              </a:pPr>
              <a:endParaRPr/>
            </a:p>
          </p:txBody>
        </p:sp>
      </p:grpSp>
      <p:sp>
        <p:nvSpPr>
          <p:cNvPr id="13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28335" y="3337184"/>
            <a:ext cx="6671381" cy="75334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2500">
                <a:solidFill>
                  <a:srgbClr val="9D9F9D"/>
                </a:solidFill>
                <a:latin typeface="Barlow Medium"/>
                <a:ea typeface="Barlow Medium"/>
                <a:cs typeface="Barlow Medium"/>
                <a:sym typeface="Barlow Medium"/>
              </a:defRPr>
            </a:lvl1pPr>
          </a:lstStyle>
          <a:p>
            <a:pPr>
              <a:lnSpc>
                <a:spcPct val="150000"/>
              </a:lnSpc>
            </a:pPr>
            <a:r>
              <a:rPr lang="en-US" dirty="0" smtClean="0"/>
              <a:t>To ensure service stability and improvement, an organization should review the customer experience on a regular basis. Customer experience encompasses cognitive, affective, sensory, and behavioral responses across all stages of the consumption process, including pre-purchase, consumption, and post-purchase. Airline companies cannot be left out of this process, as they should review their customers' experiences from the initialization stage until the terminal stage to secure loyalty and to encourage future business relationships</a:t>
            </a:r>
            <a:endParaRPr dirty="0">
              <a:solidFill>
                <a:schemeClr val="tx2"/>
              </a:solidFill>
            </a:endParaRPr>
          </a:p>
        </p:txBody>
      </p:sp>
      <p:sp>
        <p:nvSpPr>
          <p:cNvPr id="136" name="Venn diagram"/>
          <p:cNvSpPr txBox="1"/>
          <p:nvPr/>
        </p:nvSpPr>
        <p:spPr>
          <a:xfrm>
            <a:off x="1291799" y="1049564"/>
            <a:ext cx="5847270" cy="21339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4600">
                <a:latin typeface="Barlow Bold"/>
                <a:ea typeface="Barlow Bold"/>
                <a:cs typeface="Barlow Bold"/>
                <a:sym typeface="Barlow Bold"/>
              </a:defRPr>
            </a:lvl1pPr>
          </a:lstStyle>
          <a:p>
            <a:r>
              <a:rPr lang="en-US" sz="4400" dirty="0" smtClean="0">
                <a:solidFill>
                  <a:schemeClr val="tx1"/>
                </a:solidFill>
              </a:rPr>
              <a:t>British Airways</a:t>
            </a:r>
          </a:p>
          <a:p>
            <a:r>
              <a:rPr sz="4400" dirty="0" smtClean="0">
                <a:solidFill>
                  <a:schemeClr val="tx1"/>
                </a:solidFill>
              </a:rPr>
              <a:t>Customer Experience</a:t>
            </a:r>
            <a:endParaRPr lang="en-US" sz="4400" dirty="0" smtClean="0">
              <a:solidFill>
                <a:schemeClr val="tx1"/>
              </a:solidFill>
            </a:endParaRPr>
          </a:p>
          <a:p>
            <a:r>
              <a:rPr lang="en-US" sz="4400" dirty="0" smtClean="0">
                <a:solidFill>
                  <a:schemeClr val="tx1"/>
                </a:solidFill>
              </a:rPr>
              <a:t>Review</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289" name="Rounded Rectangle"/>
          <p:cNvSpPr/>
          <p:nvPr/>
        </p:nvSpPr>
        <p:spPr>
          <a:xfrm>
            <a:off x="11669485" y="2433124"/>
            <a:ext cx="12714515" cy="9497618"/>
          </a:xfrm>
          <a:prstGeom prst="roundRect">
            <a:avLst>
              <a:gd name="adj" fmla="val 2660"/>
            </a:avLst>
          </a:prstGeom>
          <a:blipFill dpi="0" rotWithShape="1">
            <a:blip r:embed="rId2">
              <a:extLst>
                <a:ext uri="{28A0092B-C50C-407E-A947-70E740481C1C}">
                  <a14:useLocalDpi xmlns:a14="http://schemas.microsoft.com/office/drawing/2010/main" val="0"/>
                </a:ext>
              </a:extLst>
            </a:blip>
            <a:srcRect/>
            <a:stretch>
              <a:fillRect/>
            </a:stretch>
          </a:blipFill>
          <a:ln w="25400" cap="flat">
            <a:solidFill>
              <a:schemeClr val="accent5">
                <a:alpha val="80000"/>
              </a:schemeClr>
            </a:solidFill>
            <a:custDash>
              <a:ds d="200000" sp="200000"/>
            </a:custDash>
            <a:miter lim="400000"/>
          </a:ln>
          <a:effectLst/>
          <a:scene3d>
            <a:camera prst="isometricOffAxis1Right"/>
            <a:lightRig rig="threePt" dir="t"/>
          </a:scene3d>
        </p:spPr>
        <p:txBody>
          <a:bodyPr wrap="square" lIns="0" tIns="0" rIns="0" bIns="0" numCol="1" anchor="ctr">
            <a:noAutofit/>
          </a:bodyPr>
          <a:lstStyle/>
          <a:p>
            <a:endParaRPr/>
          </a:p>
        </p:txBody>
      </p:sp>
      <p:sp>
        <p:nvSpPr>
          <p:cNvPr id="1316" name="Venn diagram"/>
          <p:cNvSpPr txBox="1"/>
          <p:nvPr/>
        </p:nvSpPr>
        <p:spPr>
          <a:xfrm>
            <a:off x="10798629" y="1622646"/>
            <a:ext cx="8623360"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Executive Summary</a:t>
            </a:r>
            <a:endParaRPr dirty="0">
              <a:solidFill>
                <a:schemeClr val="tx1"/>
              </a:solidFill>
            </a:endParaRPr>
          </a:p>
        </p:txBody>
      </p:sp>
      <p:sp>
        <p:nvSpPr>
          <p:cNvPr id="131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05544" y="1347695"/>
            <a:ext cx="10863941" cy="10329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200000"/>
              </a:lnSpc>
            </a:pPr>
            <a:r>
              <a:rPr lang="en-US" sz="2400" dirty="0"/>
              <a:t>In recent years, airlines have become a popular mode of transportation, which has increased competition. As a result of this intense competition, airline companies strive to gain a competitive advantage by providing the best possible service. This is done by understanding and solving customer complaints about airline transportation. </a:t>
            </a:r>
          </a:p>
          <a:p>
            <a:pPr algn="l">
              <a:lnSpc>
                <a:spcPct val="200000"/>
              </a:lnSpc>
            </a:pPr>
            <a:r>
              <a:rPr lang="en-US" sz="2400" dirty="0"/>
              <a:t>In this situation, customer experience reviews should be viewed as a performance evaluation indicator. In order to prevent customer loss, a business must identify and resolve failures as well as problems with its services. It is important to understand reviews and to resolve difficulties as quickly as possible. </a:t>
            </a:r>
          </a:p>
          <a:p>
            <a:pPr algn="l">
              <a:lnSpc>
                <a:spcPct val="200000"/>
              </a:lnSpc>
            </a:pPr>
            <a:r>
              <a:rPr lang="en-US" sz="2400" dirty="0"/>
              <a:t>The purpose of this project is to employ data analysis tools in order to extract customer review data, clean it, visualize and extract useful insights to foster business growth enhance profitability and prevent negative word-of-mouth communication about British Airways.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grpSp>
        <p:nvGrpSpPr>
          <p:cNvPr id="144" name="Group"/>
          <p:cNvGrpSpPr/>
          <p:nvPr/>
        </p:nvGrpSpPr>
        <p:grpSpPr>
          <a:xfrm>
            <a:off x="10663431" y="3950863"/>
            <a:ext cx="4916377" cy="6717939"/>
            <a:chOff x="0" y="0"/>
            <a:chExt cx="4916376" cy="6717937"/>
          </a:xfrm>
        </p:grpSpPr>
        <p:sp>
          <p:nvSpPr>
            <p:cNvPr id="141" name="Shape"/>
            <p:cNvSpPr/>
            <p:nvPr/>
          </p:nvSpPr>
          <p:spPr>
            <a:xfrm>
              <a:off x="0" y="0"/>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sp>
          <p:nvSpPr>
            <p:cNvPr id="142" name="Shape"/>
            <p:cNvSpPr/>
            <p:nvPr/>
          </p:nvSpPr>
          <p:spPr>
            <a:xfrm>
              <a:off x="0" y="2760687"/>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sp>
          <p:nvSpPr>
            <p:cNvPr id="143" name="Shape"/>
            <p:cNvSpPr/>
            <p:nvPr/>
          </p:nvSpPr>
          <p:spPr>
            <a:xfrm>
              <a:off x="0" y="5608668"/>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grpSp>
      <p:grpSp>
        <p:nvGrpSpPr>
          <p:cNvPr id="148" name="Group"/>
          <p:cNvGrpSpPr/>
          <p:nvPr/>
        </p:nvGrpSpPr>
        <p:grpSpPr>
          <a:xfrm>
            <a:off x="3488690" y="3976305"/>
            <a:ext cx="4916377" cy="6730639"/>
            <a:chOff x="0" y="0"/>
            <a:chExt cx="4916376" cy="6730637"/>
          </a:xfrm>
        </p:grpSpPr>
        <p:sp>
          <p:nvSpPr>
            <p:cNvPr id="145" name="Shape"/>
            <p:cNvSpPr/>
            <p:nvPr/>
          </p:nvSpPr>
          <p:spPr>
            <a:xfrm>
              <a:off x="0" y="0"/>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sp>
          <p:nvSpPr>
            <p:cNvPr id="146" name="Shape"/>
            <p:cNvSpPr/>
            <p:nvPr/>
          </p:nvSpPr>
          <p:spPr>
            <a:xfrm>
              <a:off x="0" y="2760687"/>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sp>
          <p:nvSpPr>
            <p:cNvPr id="147" name="Shape"/>
            <p:cNvSpPr/>
            <p:nvPr/>
          </p:nvSpPr>
          <p:spPr>
            <a:xfrm>
              <a:off x="0" y="5621368"/>
              <a:ext cx="4916377" cy="1109270"/>
            </a:xfrm>
            <a:custGeom>
              <a:avLst/>
              <a:gdLst/>
              <a:ahLst/>
              <a:cxnLst>
                <a:cxn ang="0">
                  <a:pos x="wd2" y="hd2"/>
                </a:cxn>
                <a:cxn ang="5400000">
                  <a:pos x="wd2" y="hd2"/>
                </a:cxn>
                <a:cxn ang="10800000">
                  <a:pos x="wd2" y="hd2"/>
                </a:cxn>
                <a:cxn ang="16200000">
                  <a:pos x="wd2" y="hd2"/>
                </a:cxn>
              </a:cxnLst>
              <a:rect l="0" t="0" r="r" b="b"/>
              <a:pathLst>
                <a:path w="21600" h="21600" extrusionOk="0">
                  <a:moveTo>
                    <a:pt x="18010" y="21600"/>
                  </a:moveTo>
                  <a:lnTo>
                    <a:pt x="18010" y="21600"/>
                  </a:lnTo>
                  <a:lnTo>
                    <a:pt x="21600" y="10800"/>
                  </a:lnTo>
                  <a:lnTo>
                    <a:pt x="18010" y="0"/>
                  </a:lnTo>
                  <a:lnTo>
                    <a:pt x="18010" y="0"/>
                  </a:lnTo>
                  <a:lnTo>
                    <a:pt x="0" y="0"/>
                  </a:lnTo>
                  <a:lnTo>
                    <a:pt x="0" y="21600"/>
                  </a:lnTo>
                  <a:lnTo>
                    <a:pt x="18010" y="21600"/>
                  </a:lnTo>
                  <a:close/>
                </a:path>
              </a:pathLst>
            </a:custGeom>
            <a:gradFill flip="none" rotWithShape="1">
              <a:gsLst>
                <a:gs pos="0">
                  <a:srgbClr val="F7F5F6"/>
                </a:gs>
                <a:gs pos="100000">
                  <a:schemeClr val="accent4"/>
                </a:gs>
              </a:gsLst>
              <a:lin ang="0" scaled="0"/>
            </a:gradFill>
            <a:ln w="12700" cap="flat">
              <a:noFill/>
              <a:miter lim="400000"/>
            </a:ln>
            <a:effectLst/>
          </p:spPr>
          <p:txBody>
            <a:bodyPr wrap="square" lIns="0" tIns="0" rIns="0" bIns="0" numCol="1" anchor="ctr">
              <a:noAutofit/>
            </a:bodyPr>
            <a:lstStyle/>
            <a:p>
              <a:endParaRPr/>
            </a:p>
          </p:txBody>
        </p:sp>
      </p:grpSp>
      <p:sp>
        <p:nvSpPr>
          <p:cNvPr id="161" name="Venn diagram"/>
          <p:cNvSpPr txBox="1"/>
          <p:nvPr/>
        </p:nvSpPr>
        <p:spPr>
          <a:xfrm>
            <a:off x="2104390" y="1846989"/>
            <a:ext cx="1559010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latin typeface="Barlow Bold"/>
                <a:ea typeface="Barlow Bold"/>
                <a:cs typeface="Barlow Bold"/>
                <a:sym typeface="Barlow Bold"/>
              </a:defRPr>
            </a:lvl1pPr>
          </a:lstStyle>
          <a:p>
            <a:r>
              <a:rPr lang="en-US" dirty="0"/>
              <a:t>METHODOLOGY</a:t>
            </a:r>
            <a:endParaRPr dirty="0">
              <a:solidFill>
                <a:schemeClr val="tx1"/>
              </a:solidFill>
            </a:endParaRPr>
          </a:p>
        </p:txBody>
      </p:sp>
      <p:sp>
        <p:nvSpPr>
          <p:cNvPr id="17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0530312" y="6996518"/>
            <a:ext cx="1672537"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000">
                <a:solidFill>
                  <a:srgbClr val="F7F5F6"/>
                </a:solidFill>
                <a:latin typeface="Barlow Medium"/>
                <a:ea typeface="Barlow Medium"/>
                <a:cs typeface="Barlow Medium"/>
                <a:sym typeface="Barlow Medium"/>
              </a:defRPr>
            </a:lvl1pPr>
          </a:lstStyle>
          <a:p>
            <a:r>
              <a:rPr dirty="0">
                <a:solidFill>
                  <a:schemeClr val="bg1"/>
                </a:solidFill>
              </a:rPr>
              <a:t>Make a purchase on your website</a:t>
            </a:r>
          </a:p>
        </p:txBody>
      </p:sp>
      <p:sp>
        <p:nvSpPr>
          <p:cNvPr id="175" name="Freeform 809"/>
          <p:cNvSpPr/>
          <p:nvPr/>
        </p:nvSpPr>
        <p:spPr>
          <a:xfrm>
            <a:off x="21042729" y="6436839"/>
            <a:ext cx="619038" cy="483623"/>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2458" y="7089"/>
                </a:lnTo>
                <a:lnTo>
                  <a:pt x="10800" y="7089"/>
                </a:lnTo>
                <a:cubicBezTo>
                  <a:pt x="10800" y="5044"/>
                  <a:pt x="12110" y="3390"/>
                  <a:pt x="13708" y="3390"/>
                </a:cubicBezTo>
                <a:cubicBezTo>
                  <a:pt x="15306" y="3390"/>
                  <a:pt x="16598" y="5044"/>
                  <a:pt x="16598" y="7089"/>
                </a:cubicBezTo>
                <a:lnTo>
                  <a:pt x="19765" y="7089"/>
                </a:lnTo>
                <a:lnTo>
                  <a:pt x="19765" y="13890"/>
                </a:lnTo>
                <a:cubicBezTo>
                  <a:pt x="19922" y="13920"/>
                  <a:pt x="20065" y="13970"/>
                  <a:pt x="20215" y="14023"/>
                </a:cubicBezTo>
                <a:lnTo>
                  <a:pt x="21600" y="4209"/>
                </a:lnTo>
                <a:lnTo>
                  <a:pt x="3462" y="0"/>
                </a:lnTo>
                <a:close/>
                <a:moveTo>
                  <a:pt x="13708" y="5073"/>
                </a:moveTo>
                <a:cubicBezTo>
                  <a:pt x="12835" y="5073"/>
                  <a:pt x="12115" y="5972"/>
                  <a:pt x="12115" y="7089"/>
                </a:cubicBezTo>
                <a:cubicBezTo>
                  <a:pt x="12115" y="8207"/>
                  <a:pt x="12835" y="9105"/>
                  <a:pt x="13708" y="9105"/>
                </a:cubicBezTo>
                <a:cubicBezTo>
                  <a:pt x="14581" y="9105"/>
                  <a:pt x="15283" y="8207"/>
                  <a:pt x="15283" y="7089"/>
                </a:cubicBezTo>
                <a:cubicBezTo>
                  <a:pt x="15283" y="5972"/>
                  <a:pt x="14581" y="5073"/>
                  <a:pt x="13708" y="5073"/>
                </a:cubicBezTo>
                <a:close/>
                <a:moveTo>
                  <a:pt x="0" y="8773"/>
                </a:moveTo>
                <a:lnTo>
                  <a:pt x="0" y="21600"/>
                </a:lnTo>
                <a:lnTo>
                  <a:pt x="16408" y="21600"/>
                </a:lnTo>
                <a:cubicBezTo>
                  <a:pt x="15868" y="20778"/>
                  <a:pt x="15542" y="19720"/>
                  <a:pt x="15542" y="18565"/>
                </a:cubicBezTo>
                <a:cubicBezTo>
                  <a:pt x="15542" y="16309"/>
                  <a:pt x="16795" y="14422"/>
                  <a:pt x="18450" y="13957"/>
                </a:cubicBezTo>
                <a:lnTo>
                  <a:pt x="18450" y="8773"/>
                </a:lnTo>
                <a:lnTo>
                  <a:pt x="16287" y="8773"/>
                </a:lnTo>
                <a:cubicBezTo>
                  <a:pt x="15806" y="9972"/>
                  <a:pt x="14831" y="10811"/>
                  <a:pt x="13708" y="10811"/>
                </a:cubicBezTo>
                <a:cubicBezTo>
                  <a:pt x="12584" y="10811"/>
                  <a:pt x="11610" y="9972"/>
                  <a:pt x="11129" y="8773"/>
                </a:cubicBezTo>
                <a:lnTo>
                  <a:pt x="0" y="8773"/>
                </a:lnTo>
                <a:close/>
                <a:moveTo>
                  <a:pt x="9225" y="11143"/>
                </a:moveTo>
                <a:cubicBezTo>
                  <a:pt x="10971" y="11143"/>
                  <a:pt x="12375" y="12940"/>
                  <a:pt x="12375" y="15175"/>
                </a:cubicBezTo>
                <a:cubicBezTo>
                  <a:pt x="12375" y="17411"/>
                  <a:pt x="10971" y="19230"/>
                  <a:pt x="9225" y="19230"/>
                </a:cubicBezTo>
                <a:cubicBezTo>
                  <a:pt x="7479" y="19230"/>
                  <a:pt x="6058" y="17410"/>
                  <a:pt x="6058" y="15175"/>
                </a:cubicBezTo>
                <a:cubicBezTo>
                  <a:pt x="6058" y="12941"/>
                  <a:pt x="7479" y="11143"/>
                  <a:pt x="9225" y="11143"/>
                </a:cubicBezTo>
                <a:close/>
                <a:moveTo>
                  <a:pt x="19229" y="15530"/>
                </a:moveTo>
                <a:cubicBezTo>
                  <a:pt x="17919" y="15530"/>
                  <a:pt x="16858" y="16889"/>
                  <a:pt x="16858" y="18565"/>
                </a:cubicBezTo>
                <a:cubicBezTo>
                  <a:pt x="16858" y="20241"/>
                  <a:pt x="17919" y="21600"/>
                  <a:pt x="19229" y="21600"/>
                </a:cubicBezTo>
                <a:cubicBezTo>
                  <a:pt x="20538" y="21600"/>
                  <a:pt x="21600" y="20241"/>
                  <a:pt x="21600" y="18565"/>
                </a:cubicBezTo>
                <a:cubicBezTo>
                  <a:pt x="21600" y="16889"/>
                  <a:pt x="20538" y="15530"/>
                  <a:pt x="19229" y="15530"/>
                </a:cubicBezTo>
                <a:close/>
              </a:path>
            </a:pathLst>
          </a:custGeom>
          <a:solidFill>
            <a:srgbClr val="F7F5F6"/>
          </a:solidFill>
          <a:ln w="12700">
            <a:miter lim="400000"/>
          </a:ln>
        </p:spPr>
        <p:txBody>
          <a:bodyPr lIns="45719" rIns="45719" anchor="ctr"/>
          <a:lstStyle/>
          <a:p>
            <a:pPr algn="l" defTabSz="914400">
              <a:defRPr sz="1800">
                <a:solidFill>
                  <a:srgbClr val="000000"/>
                </a:solidFill>
                <a:latin typeface="Calibri"/>
                <a:ea typeface="Calibri"/>
                <a:cs typeface="Calibri"/>
                <a:sym typeface="Calibri"/>
              </a:defRPr>
            </a:pPr>
            <a:endParaRPr/>
          </a:p>
        </p:txBody>
      </p:sp>
      <p:sp>
        <p:nvSpPr>
          <p:cNvPr id="194" name="Freeform 935"/>
          <p:cNvSpPr/>
          <p:nvPr/>
        </p:nvSpPr>
        <p:spPr>
          <a:xfrm>
            <a:off x="16516350" y="4224734"/>
            <a:ext cx="548085" cy="492920"/>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6950" y="0"/>
                  <a:pt x="3848" y="3468"/>
                  <a:pt x="3848" y="7739"/>
                </a:cubicBezTo>
                <a:cubicBezTo>
                  <a:pt x="3848" y="9099"/>
                  <a:pt x="4154" y="10368"/>
                  <a:pt x="4708" y="11478"/>
                </a:cubicBezTo>
                <a:lnTo>
                  <a:pt x="4082" y="11965"/>
                </a:lnTo>
                <a:cubicBezTo>
                  <a:pt x="3650" y="11495"/>
                  <a:pt x="3061" y="11200"/>
                  <a:pt x="2409" y="11200"/>
                </a:cubicBezTo>
                <a:cubicBezTo>
                  <a:pt x="1083" y="11200"/>
                  <a:pt x="0" y="12405"/>
                  <a:pt x="0" y="13878"/>
                </a:cubicBezTo>
                <a:cubicBezTo>
                  <a:pt x="0" y="15351"/>
                  <a:pt x="1084" y="16539"/>
                  <a:pt x="2409" y="16539"/>
                </a:cubicBezTo>
                <a:cubicBezTo>
                  <a:pt x="3734" y="16539"/>
                  <a:pt x="4802" y="15352"/>
                  <a:pt x="4802" y="13878"/>
                </a:cubicBezTo>
                <a:cubicBezTo>
                  <a:pt x="4802" y="13613"/>
                  <a:pt x="4773" y="13355"/>
                  <a:pt x="4708" y="13113"/>
                </a:cubicBezTo>
                <a:lnTo>
                  <a:pt x="5380" y="12591"/>
                </a:lnTo>
                <a:cubicBezTo>
                  <a:pt x="6538" y="14187"/>
                  <a:pt x="8254" y="15259"/>
                  <a:pt x="10198" y="15443"/>
                </a:cubicBezTo>
                <a:lnTo>
                  <a:pt x="10198" y="16365"/>
                </a:lnTo>
                <a:cubicBezTo>
                  <a:pt x="9164" y="16661"/>
                  <a:pt x="8399" y="17696"/>
                  <a:pt x="8399" y="18939"/>
                </a:cubicBezTo>
                <a:cubicBezTo>
                  <a:pt x="8399" y="20412"/>
                  <a:pt x="9483" y="21600"/>
                  <a:pt x="10808" y="21600"/>
                </a:cubicBezTo>
                <a:cubicBezTo>
                  <a:pt x="12133" y="21600"/>
                  <a:pt x="13201" y="20413"/>
                  <a:pt x="13201" y="18939"/>
                </a:cubicBezTo>
                <a:cubicBezTo>
                  <a:pt x="13201" y="17697"/>
                  <a:pt x="12436" y="16662"/>
                  <a:pt x="11402" y="16365"/>
                </a:cubicBezTo>
                <a:lnTo>
                  <a:pt x="11402" y="15443"/>
                </a:lnTo>
                <a:cubicBezTo>
                  <a:pt x="13395" y="15254"/>
                  <a:pt x="15140" y="14132"/>
                  <a:pt x="16298" y="12470"/>
                </a:cubicBezTo>
                <a:lnTo>
                  <a:pt x="16939" y="12957"/>
                </a:lnTo>
                <a:cubicBezTo>
                  <a:pt x="16846" y="13242"/>
                  <a:pt x="16798" y="13557"/>
                  <a:pt x="16798" y="13878"/>
                </a:cubicBezTo>
                <a:cubicBezTo>
                  <a:pt x="16798" y="15351"/>
                  <a:pt x="17866" y="16539"/>
                  <a:pt x="19191" y="16539"/>
                </a:cubicBezTo>
                <a:cubicBezTo>
                  <a:pt x="20516" y="16539"/>
                  <a:pt x="21600" y="15352"/>
                  <a:pt x="21600" y="13878"/>
                </a:cubicBezTo>
                <a:cubicBezTo>
                  <a:pt x="21600" y="12405"/>
                  <a:pt x="20516" y="11200"/>
                  <a:pt x="19191" y="11200"/>
                </a:cubicBezTo>
                <a:cubicBezTo>
                  <a:pt x="18589" y="11200"/>
                  <a:pt x="18048" y="11454"/>
                  <a:pt x="17627" y="11861"/>
                </a:cubicBezTo>
                <a:lnTo>
                  <a:pt x="16955" y="11339"/>
                </a:lnTo>
                <a:cubicBezTo>
                  <a:pt x="17467" y="10261"/>
                  <a:pt x="17752" y="9044"/>
                  <a:pt x="17752" y="7739"/>
                </a:cubicBezTo>
                <a:cubicBezTo>
                  <a:pt x="17752" y="3467"/>
                  <a:pt x="14635" y="0"/>
                  <a:pt x="10792" y="0"/>
                </a:cubicBezTo>
                <a:close/>
                <a:moveTo>
                  <a:pt x="10792" y="1861"/>
                </a:moveTo>
                <a:cubicBezTo>
                  <a:pt x="13702" y="1861"/>
                  <a:pt x="16079" y="4504"/>
                  <a:pt x="16079" y="7739"/>
                </a:cubicBezTo>
                <a:cubicBezTo>
                  <a:pt x="16079" y="10975"/>
                  <a:pt x="13702" y="13600"/>
                  <a:pt x="10792" y="13600"/>
                </a:cubicBezTo>
                <a:cubicBezTo>
                  <a:pt x="7882" y="13600"/>
                  <a:pt x="5521" y="10975"/>
                  <a:pt x="5521" y="7739"/>
                </a:cubicBezTo>
                <a:cubicBezTo>
                  <a:pt x="5521" y="4504"/>
                  <a:pt x="7882" y="1861"/>
                  <a:pt x="10792" y="1861"/>
                </a:cubicBezTo>
                <a:close/>
                <a:moveTo>
                  <a:pt x="10792" y="3461"/>
                </a:moveTo>
                <a:cubicBezTo>
                  <a:pt x="9865" y="3461"/>
                  <a:pt x="9119" y="4308"/>
                  <a:pt x="9119" y="5339"/>
                </a:cubicBezTo>
                <a:cubicBezTo>
                  <a:pt x="9119" y="6370"/>
                  <a:pt x="9865" y="7200"/>
                  <a:pt x="10792" y="7200"/>
                </a:cubicBezTo>
                <a:cubicBezTo>
                  <a:pt x="11719" y="7200"/>
                  <a:pt x="12481" y="6370"/>
                  <a:pt x="12481" y="5339"/>
                </a:cubicBezTo>
                <a:cubicBezTo>
                  <a:pt x="12481" y="4308"/>
                  <a:pt x="11719" y="3461"/>
                  <a:pt x="10792" y="3461"/>
                </a:cubicBezTo>
                <a:close/>
                <a:moveTo>
                  <a:pt x="9838" y="7739"/>
                </a:moveTo>
                <a:cubicBezTo>
                  <a:pt x="8546" y="7739"/>
                  <a:pt x="7489" y="8364"/>
                  <a:pt x="7445" y="9148"/>
                </a:cubicBezTo>
                <a:lnTo>
                  <a:pt x="7445" y="10678"/>
                </a:lnTo>
                <a:lnTo>
                  <a:pt x="14155" y="10678"/>
                </a:lnTo>
                <a:lnTo>
                  <a:pt x="14155" y="9148"/>
                </a:lnTo>
                <a:cubicBezTo>
                  <a:pt x="14111" y="8364"/>
                  <a:pt x="13054" y="7739"/>
                  <a:pt x="11762" y="7739"/>
                </a:cubicBezTo>
                <a:lnTo>
                  <a:pt x="9838" y="7739"/>
                </a:lnTo>
                <a:close/>
              </a:path>
            </a:pathLst>
          </a:custGeom>
          <a:solidFill>
            <a:srgbClr val="F7F5F6"/>
          </a:solidFill>
          <a:ln w="12700">
            <a:miter lim="400000"/>
          </a:ln>
        </p:spPr>
        <p:txBody>
          <a:bodyPr lIns="45719" rIns="45719" anchor="ctr"/>
          <a:lstStyle/>
          <a:p>
            <a:pPr algn="l" defTabSz="914400">
              <a:defRPr sz="1800">
                <a:solidFill>
                  <a:srgbClr val="000000"/>
                </a:solidFill>
                <a:latin typeface="Calibri"/>
                <a:ea typeface="Calibri"/>
                <a:cs typeface="Calibri"/>
                <a:sym typeface="Calibri"/>
              </a:defRPr>
            </a:pPr>
            <a:endParaRPr/>
          </a:p>
        </p:txBody>
      </p:sp>
      <p:sp>
        <p:nvSpPr>
          <p:cNvPr id="195" name="Freeform 561"/>
          <p:cNvSpPr/>
          <p:nvPr/>
        </p:nvSpPr>
        <p:spPr>
          <a:xfrm>
            <a:off x="16553457" y="7042302"/>
            <a:ext cx="473870" cy="419101"/>
          </a:xfrm>
          <a:custGeom>
            <a:avLst/>
            <a:gdLst/>
            <a:ahLst/>
            <a:cxnLst>
              <a:cxn ang="0">
                <a:pos x="wd2" y="hd2"/>
              </a:cxn>
              <a:cxn ang="5400000">
                <a:pos x="wd2" y="hd2"/>
              </a:cxn>
              <a:cxn ang="10800000">
                <a:pos x="wd2" y="hd2"/>
              </a:cxn>
              <a:cxn ang="16200000">
                <a:pos x="wd2" y="hd2"/>
              </a:cxn>
            </a:cxnLst>
            <a:rect l="0" t="0" r="r" b="b"/>
            <a:pathLst>
              <a:path w="21600" h="21600" extrusionOk="0">
                <a:moveTo>
                  <a:pt x="3039" y="0"/>
                </a:moveTo>
                <a:lnTo>
                  <a:pt x="3039" y="5318"/>
                </a:lnTo>
                <a:lnTo>
                  <a:pt x="0" y="5318"/>
                </a:lnTo>
                <a:lnTo>
                  <a:pt x="0" y="18470"/>
                </a:lnTo>
                <a:cubicBezTo>
                  <a:pt x="0" y="20193"/>
                  <a:pt x="1245" y="21600"/>
                  <a:pt x="2768" y="21600"/>
                </a:cubicBezTo>
                <a:lnTo>
                  <a:pt x="18832" y="21600"/>
                </a:lnTo>
                <a:cubicBezTo>
                  <a:pt x="20355" y="21600"/>
                  <a:pt x="21600" y="20193"/>
                  <a:pt x="21600" y="18470"/>
                </a:cubicBezTo>
                <a:lnTo>
                  <a:pt x="21600" y="5318"/>
                </a:lnTo>
                <a:lnTo>
                  <a:pt x="18561" y="5318"/>
                </a:lnTo>
                <a:lnTo>
                  <a:pt x="18561" y="0"/>
                </a:lnTo>
                <a:lnTo>
                  <a:pt x="3039" y="0"/>
                </a:lnTo>
                <a:close/>
                <a:moveTo>
                  <a:pt x="4432" y="1555"/>
                </a:moveTo>
                <a:lnTo>
                  <a:pt x="17168" y="1555"/>
                </a:lnTo>
                <a:lnTo>
                  <a:pt x="17168" y="8509"/>
                </a:lnTo>
                <a:lnTo>
                  <a:pt x="19013" y="7159"/>
                </a:lnTo>
                <a:lnTo>
                  <a:pt x="19755" y="8489"/>
                </a:lnTo>
                <a:lnTo>
                  <a:pt x="10800" y="15014"/>
                </a:lnTo>
                <a:lnTo>
                  <a:pt x="1845" y="8489"/>
                </a:lnTo>
                <a:lnTo>
                  <a:pt x="2587" y="7159"/>
                </a:lnTo>
                <a:lnTo>
                  <a:pt x="4432" y="8509"/>
                </a:lnTo>
                <a:lnTo>
                  <a:pt x="4432" y="1555"/>
                </a:lnTo>
                <a:close/>
                <a:moveTo>
                  <a:pt x="7200" y="3907"/>
                </a:moveTo>
                <a:lnTo>
                  <a:pt x="7200" y="5482"/>
                </a:lnTo>
                <a:lnTo>
                  <a:pt x="14400" y="5482"/>
                </a:lnTo>
                <a:lnTo>
                  <a:pt x="14400" y="3907"/>
                </a:lnTo>
                <a:lnTo>
                  <a:pt x="7200" y="3907"/>
                </a:lnTo>
                <a:close/>
                <a:moveTo>
                  <a:pt x="7200" y="7036"/>
                </a:moveTo>
                <a:lnTo>
                  <a:pt x="7200" y="8611"/>
                </a:lnTo>
                <a:lnTo>
                  <a:pt x="14400" y="8611"/>
                </a:lnTo>
                <a:lnTo>
                  <a:pt x="14400" y="7036"/>
                </a:lnTo>
                <a:lnTo>
                  <a:pt x="7200" y="7036"/>
                </a:lnTo>
                <a:close/>
              </a:path>
            </a:pathLst>
          </a:custGeom>
          <a:solidFill>
            <a:srgbClr val="F7F5F6"/>
          </a:solidFill>
          <a:ln w="12700">
            <a:miter lim="400000"/>
          </a:ln>
        </p:spPr>
        <p:txBody>
          <a:bodyPr lIns="45719" rIns="45719" anchor="ctr"/>
          <a:lstStyle/>
          <a:p>
            <a:pPr algn="l" defTabSz="914400">
              <a:defRPr sz="1800">
                <a:solidFill>
                  <a:srgbClr val="000000"/>
                </a:solidFill>
                <a:latin typeface="Calibri"/>
                <a:ea typeface="Calibri"/>
                <a:cs typeface="Calibri"/>
                <a:sym typeface="Calibri"/>
              </a:defRPr>
            </a:pPr>
            <a:endParaRPr/>
          </a:p>
        </p:txBody>
      </p:sp>
      <p:sp>
        <p:nvSpPr>
          <p:cNvPr id="196" name="Freeform 711"/>
          <p:cNvSpPr/>
          <p:nvPr/>
        </p:nvSpPr>
        <p:spPr>
          <a:xfrm>
            <a:off x="16542691" y="9870104"/>
            <a:ext cx="495404" cy="453098"/>
          </a:xfrm>
          <a:custGeom>
            <a:avLst/>
            <a:gdLst/>
            <a:ahLst/>
            <a:cxnLst>
              <a:cxn ang="0">
                <a:pos x="wd2" y="hd2"/>
              </a:cxn>
              <a:cxn ang="5400000">
                <a:pos x="wd2" y="hd2"/>
              </a:cxn>
              <a:cxn ang="10800000">
                <a:pos x="wd2" y="hd2"/>
              </a:cxn>
              <a:cxn ang="16200000">
                <a:pos x="wd2" y="hd2"/>
              </a:cxn>
            </a:cxnLst>
            <a:rect l="0" t="0" r="r" b="b"/>
            <a:pathLst>
              <a:path w="21597" h="21600" extrusionOk="0">
                <a:moveTo>
                  <a:pt x="17909" y="2016"/>
                </a:moveTo>
                <a:lnTo>
                  <a:pt x="17909" y="0"/>
                </a:lnTo>
                <a:lnTo>
                  <a:pt x="3687" y="0"/>
                </a:lnTo>
                <a:lnTo>
                  <a:pt x="3687" y="2016"/>
                </a:lnTo>
                <a:lnTo>
                  <a:pt x="0" y="2016"/>
                </a:lnTo>
                <a:lnTo>
                  <a:pt x="0" y="5217"/>
                </a:lnTo>
                <a:cubicBezTo>
                  <a:pt x="-2" y="6787"/>
                  <a:pt x="519" y="8261"/>
                  <a:pt x="1388" y="9507"/>
                </a:cubicBezTo>
                <a:cubicBezTo>
                  <a:pt x="2111" y="10545"/>
                  <a:pt x="3073" y="11435"/>
                  <a:pt x="4202" y="12161"/>
                </a:cubicBezTo>
                <a:cubicBezTo>
                  <a:pt x="5145" y="14696"/>
                  <a:pt x="7292" y="16562"/>
                  <a:pt x="9876" y="16925"/>
                </a:cubicBezTo>
                <a:lnTo>
                  <a:pt x="9876" y="19584"/>
                </a:lnTo>
                <a:lnTo>
                  <a:pt x="6321" y="19584"/>
                </a:lnTo>
                <a:lnTo>
                  <a:pt x="6321" y="21600"/>
                </a:lnTo>
                <a:lnTo>
                  <a:pt x="15276" y="21600"/>
                </a:lnTo>
                <a:lnTo>
                  <a:pt x="15276" y="19584"/>
                </a:lnTo>
                <a:lnTo>
                  <a:pt x="11720" y="19584"/>
                </a:lnTo>
                <a:lnTo>
                  <a:pt x="11720" y="16925"/>
                </a:lnTo>
                <a:cubicBezTo>
                  <a:pt x="14304" y="16562"/>
                  <a:pt x="16452" y="14696"/>
                  <a:pt x="17394" y="12161"/>
                </a:cubicBezTo>
                <a:cubicBezTo>
                  <a:pt x="18524" y="11435"/>
                  <a:pt x="19486" y="10545"/>
                  <a:pt x="20208" y="9507"/>
                </a:cubicBezTo>
                <a:cubicBezTo>
                  <a:pt x="21078" y="8261"/>
                  <a:pt x="21598" y="6787"/>
                  <a:pt x="21597" y="5217"/>
                </a:cubicBezTo>
                <a:lnTo>
                  <a:pt x="21597" y="2016"/>
                </a:lnTo>
                <a:lnTo>
                  <a:pt x="17909" y="2016"/>
                </a:lnTo>
                <a:close/>
                <a:moveTo>
                  <a:pt x="3687" y="9270"/>
                </a:moveTo>
                <a:cubicBezTo>
                  <a:pt x="3371" y="8957"/>
                  <a:pt x="3092" y="8628"/>
                  <a:pt x="2855" y="8287"/>
                </a:cubicBezTo>
                <a:cubicBezTo>
                  <a:pt x="2190" y="7328"/>
                  <a:pt x="1844" y="6300"/>
                  <a:pt x="1843" y="5218"/>
                </a:cubicBezTo>
                <a:lnTo>
                  <a:pt x="1843" y="4032"/>
                </a:lnTo>
                <a:lnTo>
                  <a:pt x="3687" y="4032"/>
                </a:lnTo>
                <a:lnTo>
                  <a:pt x="3687" y="9270"/>
                </a:lnTo>
                <a:close/>
                <a:moveTo>
                  <a:pt x="13209" y="10543"/>
                </a:moveTo>
                <a:lnTo>
                  <a:pt x="10990" y="9468"/>
                </a:lnTo>
                <a:lnTo>
                  <a:pt x="8771" y="10543"/>
                </a:lnTo>
                <a:lnTo>
                  <a:pt x="9031" y="7932"/>
                </a:lnTo>
                <a:lnTo>
                  <a:pt x="7400" y="5984"/>
                </a:lnTo>
                <a:lnTo>
                  <a:pt x="9779" y="5446"/>
                </a:lnTo>
                <a:lnTo>
                  <a:pt x="10990" y="3168"/>
                </a:lnTo>
                <a:lnTo>
                  <a:pt x="12200" y="5446"/>
                </a:lnTo>
                <a:lnTo>
                  <a:pt x="14580" y="5984"/>
                </a:lnTo>
                <a:lnTo>
                  <a:pt x="12948" y="7932"/>
                </a:lnTo>
                <a:lnTo>
                  <a:pt x="13209" y="10543"/>
                </a:lnTo>
                <a:close/>
                <a:moveTo>
                  <a:pt x="19753" y="5217"/>
                </a:moveTo>
                <a:cubicBezTo>
                  <a:pt x="19751" y="6299"/>
                  <a:pt x="19406" y="7327"/>
                  <a:pt x="18741" y="8287"/>
                </a:cubicBezTo>
                <a:cubicBezTo>
                  <a:pt x="18504" y="8628"/>
                  <a:pt x="18225" y="8956"/>
                  <a:pt x="17909" y="9270"/>
                </a:cubicBezTo>
                <a:lnTo>
                  <a:pt x="17909" y="4032"/>
                </a:lnTo>
                <a:lnTo>
                  <a:pt x="19753" y="4032"/>
                </a:lnTo>
                <a:lnTo>
                  <a:pt x="19753" y="5217"/>
                </a:lnTo>
                <a:close/>
              </a:path>
            </a:pathLst>
          </a:custGeom>
          <a:solidFill>
            <a:srgbClr val="F7F5F6"/>
          </a:solidFill>
          <a:ln w="12700">
            <a:miter lim="400000"/>
          </a:ln>
        </p:spPr>
        <p:txBody>
          <a:bodyPr lIns="45719" rIns="45719" anchor="ctr"/>
          <a:lstStyle/>
          <a:p>
            <a:pPr algn="l" defTabSz="914400">
              <a:defRPr sz="1800">
                <a:solidFill>
                  <a:srgbClr val="000000"/>
                </a:solidFill>
                <a:latin typeface="Calibri"/>
                <a:ea typeface="Calibri"/>
                <a:cs typeface="Calibri"/>
                <a:sym typeface="Calibri"/>
              </a:defRPr>
            </a:pPr>
            <a:endParaRPr/>
          </a:p>
        </p:txBody>
      </p:sp>
      <p:sp>
        <p:nvSpPr>
          <p:cNvPr id="198" name="Freeform 873"/>
          <p:cNvSpPr/>
          <p:nvPr/>
        </p:nvSpPr>
        <p:spPr>
          <a:xfrm>
            <a:off x="7351117" y="4255690"/>
            <a:ext cx="510779" cy="4075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828"/>
                </a:lnTo>
                <a:cubicBezTo>
                  <a:pt x="0" y="16600"/>
                  <a:pt x="1153" y="18046"/>
                  <a:pt x="2568" y="18046"/>
                </a:cubicBezTo>
                <a:lnTo>
                  <a:pt x="8476" y="18046"/>
                </a:lnTo>
                <a:lnTo>
                  <a:pt x="8476" y="19981"/>
                </a:lnTo>
                <a:lnTo>
                  <a:pt x="5387" y="19981"/>
                </a:lnTo>
                <a:lnTo>
                  <a:pt x="5387" y="21600"/>
                </a:lnTo>
                <a:lnTo>
                  <a:pt x="16196" y="21600"/>
                </a:lnTo>
                <a:lnTo>
                  <a:pt x="16196" y="19981"/>
                </a:lnTo>
                <a:lnTo>
                  <a:pt x="13108" y="19981"/>
                </a:lnTo>
                <a:lnTo>
                  <a:pt x="13108" y="18046"/>
                </a:lnTo>
                <a:lnTo>
                  <a:pt x="19032" y="18046"/>
                </a:lnTo>
                <a:cubicBezTo>
                  <a:pt x="20447" y="18046"/>
                  <a:pt x="21600" y="16600"/>
                  <a:pt x="21600" y="14828"/>
                </a:cubicBezTo>
                <a:lnTo>
                  <a:pt x="21600" y="0"/>
                </a:lnTo>
                <a:lnTo>
                  <a:pt x="0" y="0"/>
                </a:lnTo>
                <a:close/>
                <a:moveTo>
                  <a:pt x="1796" y="2250"/>
                </a:moveTo>
                <a:lnTo>
                  <a:pt x="19804" y="2250"/>
                </a:lnTo>
                <a:lnTo>
                  <a:pt x="19804" y="13545"/>
                </a:lnTo>
                <a:lnTo>
                  <a:pt x="1796" y="13545"/>
                </a:lnTo>
                <a:lnTo>
                  <a:pt x="1796" y="2250"/>
                </a:lnTo>
                <a:close/>
                <a:moveTo>
                  <a:pt x="10792" y="3533"/>
                </a:moveTo>
                <a:cubicBezTo>
                  <a:pt x="9371" y="3533"/>
                  <a:pt x="8224" y="5084"/>
                  <a:pt x="8224" y="6983"/>
                </a:cubicBezTo>
                <a:lnTo>
                  <a:pt x="8224" y="9675"/>
                </a:lnTo>
                <a:lnTo>
                  <a:pt x="7200" y="9675"/>
                </a:lnTo>
                <a:lnTo>
                  <a:pt x="7200" y="11273"/>
                </a:lnTo>
                <a:lnTo>
                  <a:pt x="9801" y="11273"/>
                </a:lnTo>
                <a:cubicBezTo>
                  <a:pt x="9916" y="11828"/>
                  <a:pt x="10313" y="12241"/>
                  <a:pt x="10792" y="12241"/>
                </a:cubicBezTo>
                <a:cubicBezTo>
                  <a:pt x="11269" y="12241"/>
                  <a:pt x="11667" y="11828"/>
                  <a:pt x="11782" y="11273"/>
                </a:cubicBezTo>
                <a:lnTo>
                  <a:pt x="14400" y="11273"/>
                </a:lnTo>
                <a:lnTo>
                  <a:pt x="14400" y="9675"/>
                </a:lnTo>
                <a:lnTo>
                  <a:pt x="13359" y="9675"/>
                </a:lnTo>
                <a:lnTo>
                  <a:pt x="13359" y="6983"/>
                </a:lnTo>
                <a:cubicBezTo>
                  <a:pt x="13359" y="5084"/>
                  <a:pt x="12211" y="3533"/>
                  <a:pt x="10792" y="3533"/>
                </a:cubicBezTo>
                <a:close/>
              </a:path>
            </a:pathLst>
          </a:custGeom>
          <a:solidFill>
            <a:srgbClr val="F7F5F6"/>
          </a:solidFill>
          <a:ln w="12700">
            <a:miter lim="400000"/>
          </a:ln>
        </p:spPr>
        <p:txBody>
          <a:bodyPr lIns="45719" rIns="45719" anchor="ctr"/>
          <a:lstStyle/>
          <a:p>
            <a:pPr algn="l" defTabSz="914400">
              <a:defRPr sz="1800">
                <a:solidFill>
                  <a:srgbClr val="000000"/>
                </a:solidFill>
                <a:latin typeface="Calibri"/>
                <a:ea typeface="Calibri"/>
                <a:cs typeface="Calibri"/>
                <a:sym typeface="Calibri"/>
              </a:defRPr>
            </a:pPr>
            <a:endParaRPr/>
          </a:p>
        </p:txBody>
      </p:sp>
      <p:sp>
        <p:nvSpPr>
          <p:cNvPr id="20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4412912" y="4130459"/>
            <a:ext cx="3504090"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Data Scraping From Skytrax API</a:t>
            </a:r>
            <a:endParaRPr sz="2800" b="1" dirty="0">
              <a:solidFill>
                <a:schemeClr val="tx2"/>
              </a:solidFill>
            </a:endParaRPr>
          </a:p>
        </p:txBody>
      </p:sp>
      <p:sp>
        <p:nvSpPr>
          <p:cNvPr id="20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680918" y="3976305"/>
            <a:ext cx="3353040"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Data Cleaning and Preparation</a:t>
            </a:r>
            <a:endParaRPr sz="2800" b="1" dirty="0">
              <a:solidFill>
                <a:schemeClr val="tx2"/>
              </a:solidFill>
            </a:endParaRPr>
          </a:p>
        </p:txBody>
      </p:sp>
      <p:sp>
        <p:nvSpPr>
          <p:cNvPr id="202"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4933090" y="6830146"/>
            <a:ext cx="2948202"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Exploratory Data Analysis</a:t>
            </a:r>
            <a:endParaRPr sz="2800" b="1" dirty="0">
              <a:solidFill>
                <a:schemeClr val="tx2"/>
              </a:solidFill>
            </a:endParaRPr>
          </a:p>
        </p:txBody>
      </p:sp>
      <p:sp>
        <p:nvSpPr>
          <p:cNvPr id="20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845594" y="7008104"/>
            <a:ext cx="3353040"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Visualization</a:t>
            </a:r>
            <a:endParaRPr sz="2800" b="1" dirty="0">
              <a:solidFill>
                <a:schemeClr val="tx2"/>
              </a:solidFill>
            </a:endParaRPr>
          </a:p>
        </p:txBody>
      </p:sp>
      <p:sp>
        <p:nvSpPr>
          <p:cNvPr id="20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4909107" y="9704436"/>
            <a:ext cx="2952789"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Generating Useful Insights</a:t>
            </a:r>
            <a:endParaRPr sz="2800" b="1" dirty="0">
              <a:solidFill>
                <a:schemeClr val="tx2"/>
              </a:solidFill>
            </a:endParaRPr>
          </a:p>
        </p:txBody>
      </p:sp>
      <p:sp>
        <p:nvSpPr>
          <p:cNvPr id="20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685627" y="9631984"/>
            <a:ext cx="3711105" cy="964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2400">
                <a:solidFill>
                  <a:srgbClr val="9D9F9D"/>
                </a:solidFill>
                <a:latin typeface="Barlow Medium"/>
                <a:ea typeface="Barlow Medium"/>
                <a:cs typeface="Barlow Medium"/>
                <a:sym typeface="Barlow Medium"/>
              </a:defRPr>
            </a:lvl1pPr>
          </a:lstStyle>
          <a:p>
            <a:r>
              <a:rPr lang="en-US" sz="2800" b="1" dirty="0" smtClean="0">
                <a:solidFill>
                  <a:schemeClr val="tx2"/>
                </a:solidFill>
              </a:rPr>
              <a:t>Conclusion &amp; Prescription</a:t>
            </a:r>
            <a:endParaRPr sz="2800" b="1" dirty="0">
              <a:solidFill>
                <a:schemeClr val="tx2"/>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207" name="Venn diagram"/>
          <p:cNvSpPr txBox="1"/>
          <p:nvPr/>
        </p:nvSpPr>
        <p:spPr>
          <a:xfrm>
            <a:off x="1498988" y="2931755"/>
            <a:ext cx="21104833" cy="810478"/>
          </a:xfrm>
          <a:prstGeom prst="rect">
            <a:avLst/>
          </a:prstGeom>
          <a:solidFill>
            <a:schemeClr val="accent6">
              <a:lumMod val="60000"/>
              <a:lumOff val="4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Data Scraping From Skytrax</a:t>
            </a:r>
            <a:endParaRPr dirty="0">
              <a:solidFill>
                <a:schemeClr val="tx1"/>
              </a:solidFill>
            </a:endParaRPr>
          </a:p>
        </p:txBody>
      </p:sp>
      <p:sp>
        <p:nvSpPr>
          <p:cNvPr id="208" name="Line"/>
          <p:cNvSpPr/>
          <p:nvPr/>
        </p:nvSpPr>
        <p:spPr>
          <a:xfrm flipV="1">
            <a:off x="1623607" y="10040630"/>
            <a:ext cx="21284074" cy="0"/>
          </a:xfrm>
          <a:prstGeom prst="line">
            <a:avLst/>
          </a:prstGeom>
          <a:ln w="50800">
            <a:solidFill>
              <a:schemeClr val="accent5"/>
            </a:solidFill>
            <a:tailEnd type="triangle"/>
          </a:ln>
        </p:spPr>
        <p:txBody>
          <a:bodyPr lIns="45718" tIns="45718" rIns="45718" bIns="45718"/>
          <a:lstStyle/>
          <a:p>
            <a:endParaRPr/>
          </a:p>
        </p:txBody>
      </p:sp>
      <p:sp>
        <p:nvSpPr>
          <p:cNvPr id="209" name="Line"/>
          <p:cNvSpPr/>
          <p:nvPr/>
        </p:nvSpPr>
        <p:spPr>
          <a:xfrm rot="5400000">
            <a:off x="11805702" y="498051"/>
            <a:ext cx="751891" cy="21083136"/>
          </a:xfrm>
          <a:custGeom>
            <a:avLst/>
            <a:gdLst/>
            <a:ahLst/>
            <a:cxnLst>
              <a:cxn ang="0">
                <a:pos x="wd2" y="hd2"/>
              </a:cxn>
              <a:cxn ang="5400000">
                <a:pos x="wd2" y="hd2"/>
              </a:cxn>
              <a:cxn ang="10800000">
                <a:pos x="wd2" y="hd2"/>
              </a:cxn>
              <a:cxn ang="16200000">
                <a:pos x="wd2" y="hd2"/>
              </a:cxn>
            </a:cxnLst>
            <a:rect l="0" t="0" r="r" b="b"/>
            <a:pathLst>
              <a:path w="21600" h="21597" extrusionOk="0">
                <a:moveTo>
                  <a:pt x="13" y="21596"/>
                </a:moveTo>
                <a:lnTo>
                  <a:pt x="9790" y="21596"/>
                </a:lnTo>
                <a:cubicBezTo>
                  <a:pt x="11407" y="21600"/>
                  <a:pt x="12989" y="21578"/>
                  <a:pt x="14123" y="21537"/>
                </a:cubicBezTo>
                <a:cubicBezTo>
                  <a:pt x="15046" y="21504"/>
                  <a:pt x="15601" y="21459"/>
                  <a:pt x="15687" y="21413"/>
                </a:cubicBezTo>
                <a:lnTo>
                  <a:pt x="15687" y="11021"/>
                </a:lnTo>
                <a:cubicBezTo>
                  <a:pt x="15796" y="10967"/>
                  <a:pt x="16391" y="10916"/>
                  <a:pt x="17382" y="10875"/>
                </a:cubicBezTo>
                <a:cubicBezTo>
                  <a:pt x="18467" y="10830"/>
                  <a:pt x="19960" y="10800"/>
                  <a:pt x="21600" y="10790"/>
                </a:cubicBezTo>
                <a:cubicBezTo>
                  <a:pt x="20179" y="10789"/>
                  <a:pt x="18813" y="10770"/>
                  <a:pt x="17740" y="10737"/>
                </a:cubicBezTo>
                <a:cubicBezTo>
                  <a:pt x="16383" y="10695"/>
                  <a:pt x="15606" y="10634"/>
                  <a:pt x="15613" y="10570"/>
                </a:cubicBezTo>
                <a:lnTo>
                  <a:pt x="15613" y="199"/>
                </a:lnTo>
                <a:cubicBezTo>
                  <a:pt x="15656" y="148"/>
                  <a:pt x="15122" y="98"/>
                  <a:pt x="14129" y="60"/>
                </a:cubicBezTo>
                <a:cubicBezTo>
                  <a:pt x="13138" y="23"/>
                  <a:pt x="11771" y="1"/>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212" name="Line"/>
          <p:cNvSpPr/>
          <p:nvPr/>
        </p:nvSpPr>
        <p:spPr>
          <a:xfrm>
            <a:off x="1646439" y="10101722"/>
            <a:ext cx="1" cy="412263"/>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3" name="Line"/>
          <p:cNvSpPr/>
          <p:nvPr/>
        </p:nvSpPr>
        <p:spPr>
          <a:xfrm>
            <a:off x="22728439" y="10101722"/>
            <a:ext cx="1" cy="412263"/>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4" name="Line"/>
          <p:cNvSpPr/>
          <p:nvPr/>
        </p:nvSpPr>
        <p:spPr>
          <a:xfrm>
            <a:off x="9539352" y="3117204"/>
            <a:ext cx="0" cy="6737977"/>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5" name="Line"/>
          <p:cNvSpPr/>
          <p:nvPr/>
        </p:nvSpPr>
        <p:spPr>
          <a:xfrm>
            <a:off x="690410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6" name="Line"/>
          <p:cNvSpPr/>
          <p:nvPr/>
        </p:nvSpPr>
        <p:spPr>
          <a:xfrm>
            <a:off x="426885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7" name="Line"/>
          <p:cNvSpPr/>
          <p:nvPr/>
        </p:nvSpPr>
        <p:spPr>
          <a:xfrm>
            <a:off x="163360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8" name="Line"/>
          <p:cNvSpPr/>
          <p:nvPr/>
        </p:nvSpPr>
        <p:spPr>
          <a:xfrm>
            <a:off x="17445102" y="3117204"/>
            <a:ext cx="0" cy="6737977"/>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19" name="Line"/>
          <p:cNvSpPr/>
          <p:nvPr/>
        </p:nvSpPr>
        <p:spPr>
          <a:xfrm>
            <a:off x="1480985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20" name="Line"/>
          <p:cNvSpPr/>
          <p:nvPr/>
        </p:nvSpPr>
        <p:spPr>
          <a:xfrm>
            <a:off x="1217460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21" name="Line"/>
          <p:cNvSpPr/>
          <p:nvPr/>
        </p:nvSpPr>
        <p:spPr>
          <a:xfrm>
            <a:off x="22715602" y="3117204"/>
            <a:ext cx="0" cy="6737977"/>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22" name="Line"/>
          <p:cNvSpPr/>
          <p:nvPr/>
        </p:nvSpPr>
        <p:spPr>
          <a:xfrm>
            <a:off x="20080352" y="3117204"/>
            <a:ext cx="0" cy="6737978"/>
          </a:xfrm>
          <a:prstGeom prst="line">
            <a:avLst/>
          </a:prstGeom>
          <a:ln w="25400">
            <a:solidFill>
              <a:schemeClr val="accent5"/>
            </a:solidFill>
            <a:custDash>
              <a:ds d="200000" sp="200000"/>
            </a:custDash>
            <a:miter lim="400000"/>
          </a:ln>
        </p:spPr>
        <p:txBody>
          <a:bodyPr lIns="45718" tIns="45718" rIns="45718" bIns="45718"/>
          <a:lstStyle/>
          <a:p>
            <a:endParaRPr/>
          </a:p>
        </p:txBody>
      </p:sp>
      <p:grpSp>
        <p:nvGrpSpPr>
          <p:cNvPr id="146" name="Group"/>
          <p:cNvGrpSpPr/>
          <p:nvPr/>
        </p:nvGrpSpPr>
        <p:grpSpPr>
          <a:xfrm>
            <a:off x="20595798" y="4102443"/>
            <a:ext cx="1492578" cy="5777472"/>
            <a:chOff x="0" y="0"/>
            <a:chExt cx="2137707" cy="2862556"/>
          </a:xfrm>
        </p:grpSpPr>
        <p:sp>
          <p:nvSpPr>
            <p:cNvPr id="147"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48" name="Venn diagram"/>
            <p:cNvSpPr/>
            <p:nvPr/>
          </p:nvSpPr>
          <p:spPr>
            <a:xfrm rot="16200000">
              <a:off x="-279027" y="676565"/>
              <a:ext cx="2111580" cy="133369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Rating Count</a:t>
              </a:r>
              <a:endParaRPr sz="4000" b="1" dirty="0">
                <a:solidFill>
                  <a:schemeClr val="bg1"/>
                </a:solidFill>
              </a:endParaRPr>
            </a:p>
          </p:txBody>
        </p:sp>
      </p:grpSp>
      <p:grpSp>
        <p:nvGrpSpPr>
          <p:cNvPr id="149" name="Group"/>
          <p:cNvGrpSpPr/>
          <p:nvPr/>
        </p:nvGrpSpPr>
        <p:grpSpPr>
          <a:xfrm>
            <a:off x="17853133" y="4102443"/>
            <a:ext cx="1492578" cy="5752739"/>
            <a:chOff x="0" y="0"/>
            <a:chExt cx="2137707" cy="2862556"/>
          </a:xfrm>
        </p:grpSpPr>
        <p:sp>
          <p:nvSpPr>
            <p:cNvPr id="150"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51" name="Venn diagram"/>
            <p:cNvSpPr/>
            <p:nvPr/>
          </p:nvSpPr>
          <p:spPr>
            <a:xfrm rot="16200000">
              <a:off x="-27902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Review Details</a:t>
              </a:r>
              <a:endParaRPr sz="4000" b="1" dirty="0">
                <a:solidFill>
                  <a:schemeClr val="bg1"/>
                </a:solidFill>
              </a:endParaRPr>
            </a:p>
          </p:txBody>
        </p:sp>
      </p:grpSp>
      <p:grpSp>
        <p:nvGrpSpPr>
          <p:cNvPr id="152" name="Group"/>
          <p:cNvGrpSpPr/>
          <p:nvPr/>
        </p:nvGrpSpPr>
        <p:grpSpPr>
          <a:xfrm>
            <a:off x="15235502" y="4102444"/>
            <a:ext cx="1492578" cy="5753763"/>
            <a:chOff x="0" y="0"/>
            <a:chExt cx="2137707" cy="2862556"/>
          </a:xfrm>
        </p:grpSpPr>
        <p:sp>
          <p:nvSpPr>
            <p:cNvPr id="153"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54" name="Venn diagram"/>
            <p:cNvSpPr/>
            <p:nvPr/>
          </p:nvSpPr>
          <p:spPr>
            <a:xfrm rot="16200000">
              <a:off x="-27902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Review head</a:t>
              </a:r>
              <a:endParaRPr sz="4000" b="1" dirty="0">
                <a:solidFill>
                  <a:schemeClr val="bg1"/>
                </a:solidFill>
              </a:endParaRPr>
            </a:p>
          </p:txBody>
        </p:sp>
      </p:grpSp>
      <p:grpSp>
        <p:nvGrpSpPr>
          <p:cNvPr id="155" name="Group"/>
          <p:cNvGrpSpPr/>
          <p:nvPr/>
        </p:nvGrpSpPr>
        <p:grpSpPr>
          <a:xfrm>
            <a:off x="11529669" y="8864819"/>
            <a:ext cx="1492578" cy="2550746"/>
            <a:chOff x="0" y="-903231"/>
            <a:chExt cx="2137707" cy="3765787"/>
          </a:xfrm>
        </p:grpSpPr>
        <p:sp>
          <p:nvSpPr>
            <p:cNvPr id="156"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57" name="Venn diagram"/>
            <p:cNvSpPr/>
            <p:nvPr/>
          </p:nvSpPr>
          <p:spPr>
            <a:xfrm rot="16200000">
              <a:off x="-535402" y="138552"/>
              <a:ext cx="3112111"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Date</a:t>
              </a:r>
              <a:endParaRPr sz="4000" b="1" dirty="0">
                <a:solidFill>
                  <a:schemeClr val="bg1"/>
                </a:solidFill>
              </a:endParaRPr>
            </a:p>
          </p:txBody>
        </p:sp>
      </p:grpSp>
      <p:grpSp>
        <p:nvGrpSpPr>
          <p:cNvPr id="158" name="Group"/>
          <p:cNvGrpSpPr/>
          <p:nvPr/>
        </p:nvGrpSpPr>
        <p:grpSpPr>
          <a:xfrm>
            <a:off x="7532620" y="4102443"/>
            <a:ext cx="1492578" cy="5777472"/>
            <a:chOff x="0" y="0"/>
            <a:chExt cx="2137707" cy="2862556"/>
          </a:xfrm>
        </p:grpSpPr>
        <p:sp>
          <p:nvSpPr>
            <p:cNvPr id="159"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60" name="Venn diagram"/>
            <p:cNvSpPr/>
            <p:nvPr/>
          </p:nvSpPr>
          <p:spPr>
            <a:xfrm rot="16200000">
              <a:off x="18106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Value for money</a:t>
              </a:r>
              <a:endParaRPr sz="4000" b="1" dirty="0">
                <a:solidFill>
                  <a:schemeClr val="bg1"/>
                </a:solidFill>
              </a:endParaRPr>
            </a:p>
          </p:txBody>
        </p:sp>
      </p:grpSp>
      <p:grpSp>
        <p:nvGrpSpPr>
          <p:cNvPr id="161" name="Group"/>
          <p:cNvGrpSpPr/>
          <p:nvPr/>
        </p:nvGrpSpPr>
        <p:grpSpPr>
          <a:xfrm>
            <a:off x="10217695" y="4102443"/>
            <a:ext cx="1492578" cy="5752738"/>
            <a:chOff x="0" y="0"/>
            <a:chExt cx="2137707" cy="2862556"/>
          </a:xfrm>
        </p:grpSpPr>
        <p:sp>
          <p:nvSpPr>
            <p:cNvPr id="162"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63" name="Venn diagram"/>
            <p:cNvSpPr/>
            <p:nvPr/>
          </p:nvSpPr>
          <p:spPr>
            <a:xfrm rot="16200000">
              <a:off x="-27902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Country</a:t>
              </a:r>
              <a:endParaRPr sz="4000" b="1" dirty="0">
                <a:solidFill>
                  <a:schemeClr val="bg1"/>
                </a:solidFill>
              </a:endParaRPr>
            </a:p>
          </p:txBody>
        </p:sp>
      </p:grpSp>
      <p:grpSp>
        <p:nvGrpSpPr>
          <p:cNvPr id="164" name="Group"/>
          <p:cNvGrpSpPr/>
          <p:nvPr/>
        </p:nvGrpSpPr>
        <p:grpSpPr>
          <a:xfrm>
            <a:off x="4930101" y="4102443"/>
            <a:ext cx="1492578" cy="5776786"/>
            <a:chOff x="0" y="0"/>
            <a:chExt cx="2137707" cy="2862556"/>
          </a:xfrm>
        </p:grpSpPr>
        <p:sp>
          <p:nvSpPr>
            <p:cNvPr id="165"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66" name="Venn diagram"/>
            <p:cNvSpPr/>
            <p:nvPr/>
          </p:nvSpPr>
          <p:spPr>
            <a:xfrm rot="16200000">
              <a:off x="-27902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Route</a:t>
              </a:r>
              <a:endParaRPr sz="4000" b="1" dirty="0">
                <a:solidFill>
                  <a:schemeClr val="bg1"/>
                </a:solidFill>
              </a:endParaRPr>
            </a:p>
          </p:txBody>
        </p:sp>
      </p:grpSp>
      <p:grpSp>
        <p:nvGrpSpPr>
          <p:cNvPr id="167" name="Group"/>
          <p:cNvGrpSpPr/>
          <p:nvPr/>
        </p:nvGrpSpPr>
        <p:grpSpPr>
          <a:xfrm>
            <a:off x="12838974" y="4102443"/>
            <a:ext cx="1492578" cy="5752738"/>
            <a:chOff x="0" y="0"/>
            <a:chExt cx="2137707" cy="2862556"/>
          </a:xfrm>
        </p:grpSpPr>
        <p:sp>
          <p:nvSpPr>
            <p:cNvPr id="168" name="Rounded Rectangle"/>
            <p:cNvSpPr/>
            <p:nvPr/>
          </p:nvSpPr>
          <p:spPr>
            <a:xfrm>
              <a:off x="0" y="0"/>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69" name="Venn diagram"/>
            <p:cNvSpPr/>
            <p:nvPr/>
          </p:nvSpPr>
          <p:spPr>
            <a:xfrm rot="16200000">
              <a:off x="-422838" y="685328"/>
              <a:ext cx="239920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Seat Type</a:t>
              </a:r>
              <a:endParaRPr sz="4000" b="1" dirty="0">
                <a:solidFill>
                  <a:schemeClr val="bg1"/>
                </a:solidFill>
              </a:endParaRPr>
            </a:p>
          </p:txBody>
        </p:sp>
      </p:grpSp>
      <p:grpSp>
        <p:nvGrpSpPr>
          <p:cNvPr id="170" name="Group"/>
          <p:cNvGrpSpPr/>
          <p:nvPr/>
        </p:nvGrpSpPr>
        <p:grpSpPr>
          <a:xfrm>
            <a:off x="2209427" y="4102443"/>
            <a:ext cx="1492578" cy="5752738"/>
            <a:chOff x="0" y="-21398"/>
            <a:chExt cx="2137707" cy="2862556"/>
          </a:xfrm>
        </p:grpSpPr>
        <p:sp>
          <p:nvSpPr>
            <p:cNvPr id="171" name="Rounded Rectangle"/>
            <p:cNvSpPr/>
            <p:nvPr/>
          </p:nvSpPr>
          <p:spPr>
            <a:xfrm>
              <a:off x="0" y="-21398"/>
              <a:ext cx="2137707" cy="2862556"/>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a:solidFill>
                  <a:schemeClr val="bg1"/>
                </a:solidFill>
              </a:endParaRPr>
            </a:p>
          </p:txBody>
        </p:sp>
        <p:sp>
          <p:nvSpPr>
            <p:cNvPr id="172" name="Venn diagram"/>
            <p:cNvSpPr/>
            <p:nvPr/>
          </p:nvSpPr>
          <p:spPr>
            <a:xfrm rot="16200000">
              <a:off x="-279027" y="829138"/>
              <a:ext cx="2111580" cy="102854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1800">
                  <a:solidFill>
                    <a:srgbClr val="F7F5F6"/>
                  </a:solidFill>
                  <a:latin typeface="Barlow Medium"/>
                  <a:ea typeface="Barlow Medium"/>
                  <a:cs typeface="Barlow Medium"/>
                  <a:sym typeface="Barlow Medium"/>
                </a:defRPr>
              </a:lvl1pPr>
            </a:lstStyle>
            <a:p>
              <a:r>
                <a:rPr lang="en-US" sz="4000" b="1" dirty="0" smtClean="0">
                  <a:solidFill>
                    <a:schemeClr val="bg1"/>
                  </a:solidFill>
                </a:rPr>
                <a:t>Type of Traveler</a:t>
              </a:r>
              <a:endParaRPr sz="4000" b="1" dirty="0">
                <a:solidFill>
                  <a:schemeClr val="bg1"/>
                </a:solidFill>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326" name="Graphic 33"/>
          <p:cNvSpPr/>
          <p:nvPr/>
        </p:nvSpPr>
        <p:spPr>
          <a:xfrm>
            <a:off x="2923119"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28" name="Shape"/>
          <p:cNvSpPr/>
          <p:nvPr/>
        </p:nvSpPr>
        <p:spPr>
          <a:xfrm>
            <a:off x="3652060" y="5026929"/>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132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3779585" y="561403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Solo Leisure</a:t>
            </a:r>
            <a:endParaRPr dirty="0">
              <a:solidFill>
                <a:schemeClr val="tx1"/>
              </a:solidFill>
            </a:endParaRPr>
          </a:p>
        </p:txBody>
      </p:sp>
      <p:sp>
        <p:nvSpPr>
          <p:cNvPr id="1330" name="Graphic 33"/>
          <p:cNvSpPr/>
          <p:nvPr/>
        </p:nvSpPr>
        <p:spPr>
          <a:xfrm>
            <a:off x="7157738"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32" name="Shape"/>
          <p:cNvSpPr/>
          <p:nvPr/>
        </p:nvSpPr>
        <p:spPr>
          <a:xfrm>
            <a:off x="7886679" y="5026929"/>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133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014204" y="561403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Couple Leisure</a:t>
            </a:r>
            <a:endParaRPr dirty="0">
              <a:solidFill>
                <a:schemeClr val="tx1"/>
              </a:solidFill>
            </a:endParaRPr>
          </a:p>
        </p:txBody>
      </p:sp>
      <p:sp>
        <p:nvSpPr>
          <p:cNvPr id="1334" name="Graphic 33"/>
          <p:cNvSpPr/>
          <p:nvPr/>
        </p:nvSpPr>
        <p:spPr>
          <a:xfrm>
            <a:off x="11392357"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36" name="Shape"/>
          <p:cNvSpPr/>
          <p:nvPr/>
        </p:nvSpPr>
        <p:spPr>
          <a:xfrm>
            <a:off x="12121299" y="5026929"/>
            <a:ext cx="4234620"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rgbClr val="535353"/>
          </a:solidFill>
          <a:ln w="12700" cap="flat">
            <a:noFill/>
            <a:miter lim="400000"/>
          </a:ln>
          <a:effectLst/>
        </p:spPr>
        <p:txBody>
          <a:bodyPr wrap="square" lIns="0" tIns="0" rIns="0" bIns="0" numCol="1" anchor="ctr">
            <a:noAutofit/>
          </a:bodyPr>
          <a:lstStyle/>
          <a:p>
            <a:endParaRPr/>
          </a:p>
        </p:txBody>
      </p:sp>
      <p:sp>
        <p:nvSpPr>
          <p:cNvPr id="133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2077920" y="569958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Family Leisure</a:t>
            </a:r>
            <a:endParaRPr dirty="0">
              <a:solidFill>
                <a:schemeClr val="tx1"/>
              </a:solidFill>
            </a:endParaRPr>
          </a:p>
        </p:txBody>
      </p:sp>
      <p:sp>
        <p:nvSpPr>
          <p:cNvPr id="1338" name="Graphic 33"/>
          <p:cNvSpPr/>
          <p:nvPr/>
        </p:nvSpPr>
        <p:spPr>
          <a:xfrm>
            <a:off x="15626977"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4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6483442" y="5614037"/>
            <a:ext cx="3082477"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Business</a:t>
            </a:r>
            <a:endParaRPr dirty="0">
              <a:solidFill>
                <a:schemeClr val="tx1"/>
              </a:solidFill>
            </a:endParaRPr>
          </a:p>
        </p:txBody>
      </p:sp>
      <p:sp>
        <p:nvSpPr>
          <p:cNvPr id="1357" name="Line"/>
          <p:cNvSpPr/>
          <p:nvPr/>
        </p:nvSpPr>
        <p:spPr>
          <a:xfrm>
            <a:off x="16430924"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1359" name="Line"/>
          <p:cNvSpPr/>
          <p:nvPr/>
        </p:nvSpPr>
        <p:spPr>
          <a:xfrm>
            <a:off x="12186059"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1360" name="Line"/>
          <p:cNvSpPr/>
          <p:nvPr/>
        </p:nvSpPr>
        <p:spPr>
          <a:xfrm>
            <a:off x="7969659"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 name="Rectangle 1"/>
          <p:cNvSpPr>
            <a:spLocks noChangeArrowheads="1"/>
          </p:cNvSpPr>
          <p:nvPr/>
        </p:nvSpPr>
        <p:spPr bwMode="auto">
          <a:xfrm>
            <a:off x="0" y="0"/>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Canada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41" y="362699"/>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Canada</a:t>
            </a:r>
            <a:r>
              <a:rPr kumimoji="0" lang="en-US" altLang="en-US" sz="22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5941" y="768049"/>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Australia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5941" y="847257"/>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Australia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Graphic 33"/>
          <p:cNvSpPr/>
          <p:nvPr/>
        </p:nvSpPr>
        <p:spPr>
          <a:xfrm>
            <a:off x="5145091"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0" name="Shape"/>
          <p:cNvSpPr/>
          <p:nvPr/>
        </p:nvSpPr>
        <p:spPr>
          <a:xfrm>
            <a:off x="5874032" y="7749834"/>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4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001557" y="833694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Economy Class</a:t>
            </a:r>
            <a:endParaRPr dirty="0">
              <a:solidFill>
                <a:schemeClr val="tx1"/>
              </a:solidFill>
            </a:endParaRPr>
          </a:p>
        </p:txBody>
      </p:sp>
      <p:sp>
        <p:nvSpPr>
          <p:cNvPr id="42" name="Graphic 33"/>
          <p:cNvSpPr/>
          <p:nvPr/>
        </p:nvSpPr>
        <p:spPr>
          <a:xfrm>
            <a:off x="9379710"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3" name="Shape"/>
          <p:cNvSpPr/>
          <p:nvPr/>
        </p:nvSpPr>
        <p:spPr>
          <a:xfrm>
            <a:off x="10108651" y="7749834"/>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4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236176" y="833694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Business Class</a:t>
            </a:r>
            <a:endParaRPr dirty="0">
              <a:solidFill>
                <a:schemeClr val="tx1"/>
              </a:solidFill>
            </a:endParaRPr>
          </a:p>
        </p:txBody>
      </p:sp>
      <p:sp>
        <p:nvSpPr>
          <p:cNvPr id="45" name="Graphic 33"/>
          <p:cNvSpPr/>
          <p:nvPr/>
        </p:nvSpPr>
        <p:spPr>
          <a:xfrm>
            <a:off x="13614329"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299892" y="842249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Premium Economy</a:t>
            </a:r>
            <a:endParaRPr dirty="0">
              <a:solidFill>
                <a:schemeClr val="tx1"/>
              </a:solidFill>
            </a:endParaRPr>
          </a:p>
        </p:txBody>
      </p:sp>
      <p:sp>
        <p:nvSpPr>
          <p:cNvPr id="48" name="Graphic 33"/>
          <p:cNvSpPr/>
          <p:nvPr/>
        </p:nvSpPr>
        <p:spPr>
          <a:xfrm>
            <a:off x="17848949"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1" name="Graphic 33"/>
          <p:cNvSpPr/>
          <p:nvPr/>
        </p:nvSpPr>
        <p:spPr>
          <a:xfrm>
            <a:off x="7453413"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2" name="Shape"/>
          <p:cNvSpPr/>
          <p:nvPr/>
        </p:nvSpPr>
        <p:spPr>
          <a:xfrm>
            <a:off x="8182354" y="10705394"/>
            <a:ext cx="4234619" cy="192317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7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309879" y="1141932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No</a:t>
            </a:r>
            <a:endParaRPr dirty="0">
              <a:solidFill>
                <a:schemeClr val="tx1"/>
              </a:solidFill>
            </a:endParaRPr>
          </a:p>
        </p:txBody>
      </p:sp>
      <p:sp>
        <p:nvSpPr>
          <p:cNvPr id="74" name="Graphic 33"/>
          <p:cNvSpPr/>
          <p:nvPr/>
        </p:nvSpPr>
        <p:spPr>
          <a:xfrm>
            <a:off x="11688032"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2373595" y="1150487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Yes</a:t>
            </a:r>
            <a:endParaRPr dirty="0">
              <a:solidFill>
                <a:schemeClr val="tx1"/>
              </a:solidFill>
            </a:endParaRPr>
          </a:p>
        </p:txBody>
      </p:sp>
      <p:sp>
        <p:nvSpPr>
          <p:cNvPr id="77" name="Graphic 33"/>
          <p:cNvSpPr/>
          <p:nvPr/>
        </p:nvSpPr>
        <p:spPr>
          <a:xfrm>
            <a:off x="15922652"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0" name="Shape"/>
          <p:cNvSpPr/>
          <p:nvPr/>
        </p:nvSpPr>
        <p:spPr>
          <a:xfrm>
            <a:off x="2140716" y="1949023"/>
            <a:ext cx="4234620"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1"/>
          </a:solidFill>
          <a:ln w="12700" cap="flat">
            <a:noFill/>
            <a:miter lim="400000"/>
          </a:ln>
          <a:effectLst/>
        </p:spPr>
        <p:txBody>
          <a:bodyPr wrap="square" lIns="0" tIns="0" rIns="0" bIns="0" numCol="1" anchor="ctr">
            <a:noAutofit/>
          </a:bodyPr>
          <a:lstStyle/>
          <a:p>
            <a:endParaRPr/>
          </a:p>
        </p:txBody>
      </p:sp>
      <p:sp>
        <p:nvSpPr>
          <p:cNvPr id="8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268240"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United State</a:t>
            </a:r>
            <a:endParaRPr dirty="0">
              <a:solidFill>
                <a:schemeClr val="tx1"/>
              </a:solidFill>
            </a:endParaRPr>
          </a:p>
        </p:txBody>
      </p:sp>
      <p:sp>
        <p:nvSpPr>
          <p:cNvPr id="82" name="Graphic 33"/>
          <p:cNvSpPr/>
          <p:nvPr/>
        </p:nvSpPr>
        <p:spPr>
          <a:xfrm>
            <a:off x="5646394"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3" name="Shape"/>
          <p:cNvSpPr/>
          <p:nvPr/>
        </p:nvSpPr>
        <p:spPr>
          <a:xfrm>
            <a:off x="6375335" y="1949023"/>
            <a:ext cx="4234619"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8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502860"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United Kingdom</a:t>
            </a:r>
            <a:endParaRPr dirty="0">
              <a:solidFill>
                <a:schemeClr val="tx1"/>
              </a:solidFill>
            </a:endParaRPr>
          </a:p>
        </p:txBody>
      </p:sp>
      <p:sp>
        <p:nvSpPr>
          <p:cNvPr id="85" name="Graphic 33"/>
          <p:cNvSpPr/>
          <p:nvPr/>
        </p:nvSpPr>
        <p:spPr>
          <a:xfrm>
            <a:off x="9881013"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6" name="Shape"/>
          <p:cNvSpPr/>
          <p:nvPr/>
        </p:nvSpPr>
        <p:spPr>
          <a:xfrm>
            <a:off x="10609954" y="1949023"/>
            <a:ext cx="4234619"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8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737479"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Canada</a:t>
            </a:r>
            <a:endParaRPr dirty="0">
              <a:solidFill>
                <a:schemeClr val="tx1"/>
              </a:solidFill>
            </a:endParaRPr>
          </a:p>
        </p:txBody>
      </p:sp>
      <p:sp>
        <p:nvSpPr>
          <p:cNvPr id="88" name="Graphic 33"/>
          <p:cNvSpPr/>
          <p:nvPr/>
        </p:nvSpPr>
        <p:spPr>
          <a:xfrm>
            <a:off x="14115632"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9" name="Shape"/>
          <p:cNvSpPr/>
          <p:nvPr/>
        </p:nvSpPr>
        <p:spPr>
          <a:xfrm>
            <a:off x="14844574" y="1949023"/>
            <a:ext cx="4234620"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rgbClr val="535353"/>
          </a:solidFill>
          <a:ln w="12700" cap="flat">
            <a:noFill/>
            <a:miter lim="400000"/>
          </a:ln>
          <a:effectLst/>
        </p:spPr>
        <p:txBody>
          <a:bodyPr wrap="square" lIns="0" tIns="0" rIns="0" bIns="0" numCol="1" anchor="ctr">
            <a:noAutofit/>
          </a:bodyPr>
          <a:lstStyle/>
          <a:p>
            <a:endParaRPr/>
          </a:p>
        </p:txBody>
      </p:sp>
      <p:sp>
        <p:nvSpPr>
          <p:cNvPr id="9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801195" y="296698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Australia</a:t>
            </a:r>
            <a:endParaRPr dirty="0">
              <a:solidFill>
                <a:schemeClr val="tx1"/>
              </a:solidFill>
            </a:endParaRPr>
          </a:p>
        </p:txBody>
      </p:sp>
      <p:sp>
        <p:nvSpPr>
          <p:cNvPr id="91" name="Graphic 33"/>
          <p:cNvSpPr/>
          <p:nvPr/>
        </p:nvSpPr>
        <p:spPr>
          <a:xfrm>
            <a:off x="18350252"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92" name="Shape"/>
          <p:cNvSpPr/>
          <p:nvPr/>
        </p:nvSpPr>
        <p:spPr>
          <a:xfrm>
            <a:off x="19091578" y="1949022"/>
            <a:ext cx="3353020" cy="1985552"/>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9206717" y="2881433"/>
            <a:ext cx="3082477"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Iceland</a:t>
            </a:r>
            <a:endParaRPr dirty="0">
              <a:solidFill>
                <a:schemeClr val="tx1"/>
              </a:solidFill>
            </a:endParaRPr>
          </a:p>
        </p:txBody>
      </p:sp>
      <p:sp>
        <p:nvSpPr>
          <p:cNvPr id="1323" name="Venn diagram"/>
          <p:cNvSpPr txBox="1"/>
          <p:nvPr/>
        </p:nvSpPr>
        <p:spPr>
          <a:xfrm>
            <a:off x="1489166" y="509161"/>
            <a:ext cx="21658217"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Country, Traveler type, Seat type &amp; Value-for-money Count When stars is 1</a:t>
            </a:r>
            <a:endParaRPr dirty="0">
              <a:solidFill>
                <a:schemeClr val="tx1"/>
              </a:solidFill>
            </a:endParaRPr>
          </a:p>
        </p:txBody>
      </p:sp>
      <p:sp>
        <p:nvSpPr>
          <p:cNvPr id="7" name="Rectangle 1"/>
          <p:cNvSpPr>
            <a:spLocks noChangeArrowheads="1"/>
          </p:cNvSpPr>
          <p:nvPr/>
        </p:nvSpPr>
        <p:spPr bwMode="auto">
          <a:xfrm>
            <a:off x="-1" y="222437"/>
            <a:ext cx="24313299"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Economy Class</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Shape"/>
          <p:cNvSpPr/>
          <p:nvPr/>
        </p:nvSpPr>
        <p:spPr>
          <a:xfrm>
            <a:off x="12344400" y="10705393"/>
            <a:ext cx="3353020" cy="1923175"/>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7" name="Shape"/>
          <p:cNvSpPr/>
          <p:nvPr/>
        </p:nvSpPr>
        <p:spPr>
          <a:xfrm>
            <a:off x="16430924" y="4998577"/>
            <a:ext cx="3353020" cy="1796355"/>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8" name="Shape"/>
          <p:cNvSpPr/>
          <p:nvPr/>
        </p:nvSpPr>
        <p:spPr>
          <a:xfrm>
            <a:off x="14319703" y="7767475"/>
            <a:ext cx="3353020" cy="1778714"/>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3222468" y="3735281"/>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856</a:t>
            </a:r>
            <a:endParaRPr dirty="0">
              <a:solidFill>
                <a:schemeClr val="tx1"/>
              </a:solidFill>
            </a:endParaRPr>
          </a:p>
        </p:txBody>
      </p:sp>
      <p:sp>
        <p:nvSpPr>
          <p:cNvPr id="10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3456047" y="1233513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329</a:t>
            </a:r>
            <a:endParaRPr dirty="0">
              <a:solidFill>
                <a:schemeClr val="tx1"/>
              </a:solidFill>
            </a:endParaRPr>
          </a:p>
        </p:txBody>
      </p:sp>
      <p:sp>
        <p:nvSpPr>
          <p:cNvPr id="10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9294001" y="1227401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1508</a:t>
            </a:r>
            <a:endParaRPr dirty="0">
              <a:solidFill>
                <a:schemeClr val="tx1"/>
              </a:solidFill>
            </a:endParaRPr>
          </a:p>
        </p:txBody>
      </p:sp>
      <p:sp>
        <p:nvSpPr>
          <p:cNvPr id="10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362679" y="9291112"/>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132</a:t>
            </a:r>
            <a:endParaRPr dirty="0">
              <a:solidFill>
                <a:schemeClr val="tx1"/>
              </a:solidFill>
            </a:endParaRPr>
          </a:p>
        </p:txBody>
      </p:sp>
      <p:sp>
        <p:nvSpPr>
          <p:cNvPr id="11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196731" y="9258229"/>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579</a:t>
            </a:r>
            <a:endParaRPr dirty="0">
              <a:solidFill>
                <a:schemeClr val="tx1"/>
              </a:solidFill>
            </a:endParaRPr>
          </a:p>
        </p:txBody>
      </p:sp>
      <p:sp>
        <p:nvSpPr>
          <p:cNvPr id="11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985679" y="9296696"/>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1126</a:t>
            </a:r>
            <a:endParaRPr dirty="0">
              <a:solidFill>
                <a:schemeClr val="tx1"/>
              </a:solidFill>
            </a:endParaRPr>
          </a:p>
        </p:txBody>
      </p:sp>
      <p:sp>
        <p:nvSpPr>
          <p:cNvPr id="112"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4763986" y="655782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608</a:t>
            </a:r>
            <a:endParaRPr dirty="0">
              <a:solidFill>
                <a:schemeClr val="tx1"/>
              </a:solidFill>
            </a:endParaRPr>
          </a:p>
        </p:txBody>
      </p:sp>
      <p:sp>
        <p:nvSpPr>
          <p:cNvPr id="11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7549366" y="655008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230</a:t>
            </a:r>
            <a:endParaRPr dirty="0">
              <a:solidFill>
                <a:schemeClr val="tx1"/>
              </a:solidFill>
            </a:endParaRPr>
          </a:p>
        </p:txBody>
      </p:sp>
      <p:sp>
        <p:nvSpPr>
          <p:cNvPr id="11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3194258" y="6518979"/>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416</a:t>
            </a:r>
            <a:endParaRPr dirty="0">
              <a:solidFill>
                <a:schemeClr val="tx1"/>
              </a:solidFill>
            </a:endParaRPr>
          </a:p>
        </p:txBody>
      </p:sp>
      <p:sp>
        <p:nvSpPr>
          <p:cNvPr id="11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930833" y="662106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583</a:t>
            </a:r>
            <a:endParaRPr dirty="0">
              <a:solidFill>
                <a:schemeClr val="tx1"/>
              </a:solidFill>
            </a:endParaRPr>
          </a:p>
        </p:txBody>
      </p:sp>
      <p:sp>
        <p:nvSpPr>
          <p:cNvPr id="11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0186954" y="3720557"/>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44</a:t>
            </a:r>
            <a:endParaRPr dirty="0">
              <a:solidFill>
                <a:schemeClr val="tx1"/>
              </a:solidFill>
            </a:endParaRPr>
          </a:p>
        </p:txBody>
      </p:sp>
      <p:sp>
        <p:nvSpPr>
          <p:cNvPr id="11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896896" y="368927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51</a:t>
            </a:r>
            <a:endParaRPr dirty="0">
              <a:solidFill>
                <a:schemeClr val="tx1"/>
              </a:solidFill>
            </a:endParaRPr>
          </a:p>
        </p:txBody>
      </p:sp>
      <p:sp>
        <p:nvSpPr>
          <p:cNvPr id="11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606838" y="3705507"/>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98</a:t>
            </a:r>
            <a:endParaRPr dirty="0">
              <a:solidFill>
                <a:schemeClr val="tx1"/>
              </a:solidFill>
            </a:endParaRPr>
          </a:p>
        </p:txBody>
      </p:sp>
      <p:sp>
        <p:nvSpPr>
          <p:cNvPr id="11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7415272" y="3705002"/>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457</a:t>
            </a:r>
            <a:endParaRPr dirty="0">
              <a:solidFill>
                <a:schemeClr val="tx1"/>
              </a:solidFill>
            </a:endParaRPr>
          </a:p>
        </p:txBody>
      </p:sp>
    </p:spTree>
    <p:extLst>
      <p:ext uri="{BB962C8B-B14F-4D97-AF65-F5344CB8AC3E}">
        <p14:creationId xmlns:p14="http://schemas.microsoft.com/office/powerpoint/2010/main" val="13291247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326" name="Graphic 33"/>
          <p:cNvSpPr/>
          <p:nvPr/>
        </p:nvSpPr>
        <p:spPr>
          <a:xfrm>
            <a:off x="2923119"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28" name="Shape"/>
          <p:cNvSpPr/>
          <p:nvPr/>
        </p:nvSpPr>
        <p:spPr>
          <a:xfrm>
            <a:off x="3652060" y="5026929"/>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132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3779585" y="561403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Solo Leisure</a:t>
            </a:r>
            <a:endParaRPr dirty="0">
              <a:solidFill>
                <a:schemeClr val="tx1"/>
              </a:solidFill>
            </a:endParaRPr>
          </a:p>
        </p:txBody>
      </p:sp>
      <p:sp>
        <p:nvSpPr>
          <p:cNvPr id="1330" name="Graphic 33"/>
          <p:cNvSpPr/>
          <p:nvPr/>
        </p:nvSpPr>
        <p:spPr>
          <a:xfrm>
            <a:off x="7157738"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32" name="Shape"/>
          <p:cNvSpPr/>
          <p:nvPr/>
        </p:nvSpPr>
        <p:spPr>
          <a:xfrm>
            <a:off x="7886679" y="5026929"/>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133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014204" y="561403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Couple Leisure</a:t>
            </a:r>
            <a:endParaRPr dirty="0">
              <a:solidFill>
                <a:schemeClr val="tx1"/>
              </a:solidFill>
            </a:endParaRPr>
          </a:p>
        </p:txBody>
      </p:sp>
      <p:sp>
        <p:nvSpPr>
          <p:cNvPr id="1334" name="Graphic 33"/>
          <p:cNvSpPr/>
          <p:nvPr/>
        </p:nvSpPr>
        <p:spPr>
          <a:xfrm>
            <a:off x="11392357"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36" name="Shape"/>
          <p:cNvSpPr/>
          <p:nvPr/>
        </p:nvSpPr>
        <p:spPr>
          <a:xfrm>
            <a:off x="12121299" y="5026929"/>
            <a:ext cx="4234620"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rgbClr val="535353"/>
          </a:solidFill>
          <a:ln w="12700" cap="flat">
            <a:noFill/>
            <a:miter lim="400000"/>
          </a:ln>
          <a:effectLst/>
        </p:spPr>
        <p:txBody>
          <a:bodyPr wrap="square" lIns="0" tIns="0" rIns="0" bIns="0" numCol="1" anchor="ctr">
            <a:noAutofit/>
          </a:bodyPr>
          <a:lstStyle/>
          <a:p>
            <a:endParaRPr/>
          </a:p>
        </p:txBody>
      </p:sp>
      <p:sp>
        <p:nvSpPr>
          <p:cNvPr id="133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2077920" y="5699587"/>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Family Leisure</a:t>
            </a:r>
            <a:endParaRPr dirty="0">
              <a:solidFill>
                <a:schemeClr val="tx1"/>
              </a:solidFill>
            </a:endParaRPr>
          </a:p>
        </p:txBody>
      </p:sp>
      <p:sp>
        <p:nvSpPr>
          <p:cNvPr id="1338" name="Graphic 33"/>
          <p:cNvSpPr/>
          <p:nvPr/>
        </p:nvSpPr>
        <p:spPr>
          <a:xfrm>
            <a:off x="15626977" y="5701698"/>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134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6483442" y="5614037"/>
            <a:ext cx="3082477"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Business</a:t>
            </a:r>
            <a:endParaRPr dirty="0">
              <a:solidFill>
                <a:schemeClr val="tx1"/>
              </a:solidFill>
            </a:endParaRPr>
          </a:p>
        </p:txBody>
      </p:sp>
      <p:sp>
        <p:nvSpPr>
          <p:cNvPr id="1357" name="Line"/>
          <p:cNvSpPr/>
          <p:nvPr/>
        </p:nvSpPr>
        <p:spPr>
          <a:xfrm>
            <a:off x="16430924"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1359" name="Line"/>
          <p:cNvSpPr/>
          <p:nvPr/>
        </p:nvSpPr>
        <p:spPr>
          <a:xfrm>
            <a:off x="12186059"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1360" name="Line"/>
          <p:cNvSpPr/>
          <p:nvPr/>
        </p:nvSpPr>
        <p:spPr>
          <a:xfrm>
            <a:off x="7969659" y="6744746"/>
            <a:ext cx="0" cy="1362022"/>
          </a:xfrm>
          <a:prstGeom prst="line">
            <a:avLst/>
          </a:prstGeom>
          <a:ln w="25400">
            <a:solidFill>
              <a:schemeClr val="accent5"/>
            </a:solidFill>
            <a:custDash>
              <a:ds d="200000" sp="200000"/>
            </a:custDash>
            <a:miter lim="400000"/>
          </a:ln>
        </p:spPr>
        <p:txBody>
          <a:bodyPr lIns="45718" tIns="45718" rIns="45718" bIns="45718"/>
          <a:lstStyle/>
          <a:p>
            <a:endParaRPr/>
          </a:p>
        </p:txBody>
      </p:sp>
      <p:sp>
        <p:nvSpPr>
          <p:cNvPr id="2" name="Rectangle 1"/>
          <p:cNvSpPr>
            <a:spLocks noChangeArrowheads="1"/>
          </p:cNvSpPr>
          <p:nvPr/>
        </p:nvSpPr>
        <p:spPr bwMode="auto">
          <a:xfrm>
            <a:off x="0" y="0"/>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Canada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41" y="362699"/>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Canada</a:t>
            </a:r>
            <a:r>
              <a:rPr kumimoji="0" lang="en-US" altLang="en-US" sz="22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5941" y="768049"/>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Australia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5941" y="847257"/>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Australia</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Graphic 33"/>
          <p:cNvSpPr/>
          <p:nvPr/>
        </p:nvSpPr>
        <p:spPr>
          <a:xfrm>
            <a:off x="5145091"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0" name="Shape"/>
          <p:cNvSpPr/>
          <p:nvPr/>
        </p:nvSpPr>
        <p:spPr>
          <a:xfrm>
            <a:off x="5874032" y="7749834"/>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4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001557" y="833694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Economy Class</a:t>
            </a:r>
            <a:endParaRPr dirty="0">
              <a:solidFill>
                <a:schemeClr val="tx1"/>
              </a:solidFill>
            </a:endParaRPr>
          </a:p>
        </p:txBody>
      </p:sp>
      <p:sp>
        <p:nvSpPr>
          <p:cNvPr id="42" name="Graphic 33"/>
          <p:cNvSpPr/>
          <p:nvPr/>
        </p:nvSpPr>
        <p:spPr>
          <a:xfrm>
            <a:off x="9379710"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3" name="Shape"/>
          <p:cNvSpPr/>
          <p:nvPr/>
        </p:nvSpPr>
        <p:spPr>
          <a:xfrm>
            <a:off x="10108651" y="7749834"/>
            <a:ext cx="4234619" cy="179635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4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236176" y="833694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Business Class</a:t>
            </a:r>
            <a:endParaRPr dirty="0">
              <a:solidFill>
                <a:schemeClr val="tx1"/>
              </a:solidFill>
            </a:endParaRPr>
          </a:p>
        </p:txBody>
      </p:sp>
      <p:sp>
        <p:nvSpPr>
          <p:cNvPr id="45" name="Graphic 33"/>
          <p:cNvSpPr/>
          <p:nvPr/>
        </p:nvSpPr>
        <p:spPr>
          <a:xfrm>
            <a:off x="13614329"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4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299892" y="842249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Premium Economy</a:t>
            </a:r>
            <a:endParaRPr dirty="0">
              <a:solidFill>
                <a:schemeClr val="tx1"/>
              </a:solidFill>
            </a:endParaRPr>
          </a:p>
        </p:txBody>
      </p:sp>
      <p:sp>
        <p:nvSpPr>
          <p:cNvPr id="48" name="Graphic 33"/>
          <p:cNvSpPr/>
          <p:nvPr/>
        </p:nvSpPr>
        <p:spPr>
          <a:xfrm>
            <a:off x="17848949" y="8424604"/>
            <a:ext cx="257534" cy="117491"/>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1" name="Graphic 33"/>
          <p:cNvSpPr/>
          <p:nvPr/>
        </p:nvSpPr>
        <p:spPr>
          <a:xfrm>
            <a:off x="7453413"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2" name="Shape"/>
          <p:cNvSpPr/>
          <p:nvPr/>
        </p:nvSpPr>
        <p:spPr>
          <a:xfrm>
            <a:off x="8182354" y="10705394"/>
            <a:ext cx="4234619" cy="1923175"/>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7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309879" y="1141932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No</a:t>
            </a:r>
            <a:endParaRPr dirty="0">
              <a:solidFill>
                <a:schemeClr val="tx1"/>
              </a:solidFill>
            </a:endParaRPr>
          </a:p>
        </p:txBody>
      </p:sp>
      <p:sp>
        <p:nvSpPr>
          <p:cNvPr id="74" name="Graphic 33"/>
          <p:cNvSpPr/>
          <p:nvPr/>
        </p:nvSpPr>
        <p:spPr>
          <a:xfrm>
            <a:off x="11688032"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7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2373595" y="1150487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Yes</a:t>
            </a:r>
            <a:endParaRPr dirty="0">
              <a:solidFill>
                <a:schemeClr val="tx1"/>
              </a:solidFill>
            </a:endParaRPr>
          </a:p>
        </p:txBody>
      </p:sp>
      <p:sp>
        <p:nvSpPr>
          <p:cNvPr id="77" name="Graphic 33"/>
          <p:cNvSpPr/>
          <p:nvPr/>
        </p:nvSpPr>
        <p:spPr>
          <a:xfrm>
            <a:off x="15922652" y="11498690"/>
            <a:ext cx="257534" cy="12578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0" name="Shape"/>
          <p:cNvSpPr/>
          <p:nvPr/>
        </p:nvSpPr>
        <p:spPr>
          <a:xfrm>
            <a:off x="2140716" y="1949023"/>
            <a:ext cx="4234620"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1"/>
          </a:solidFill>
          <a:ln w="12700" cap="flat">
            <a:noFill/>
            <a:miter lim="400000"/>
          </a:ln>
          <a:effectLst/>
        </p:spPr>
        <p:txBody>
          <a:bodyPr wrap="square" lIns="0" tIns="0" rIns="0" bIns="0" numCol="1" anchor="ctr">
            <a:noAutofit/>
          </a:bodyPr>
          <a:lstStyle/>
          <a:p>
            <a:endParaRPr/>
          </a:p>
        </p:txBody>
      </p:sp>
      <p:sp>
        <p:nvSpPr>
          <p:cNvPr id="8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268240"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United State</a:t>
            </a:r>
            <a:endParaRPr dirty="0">
              <a:solidFill>
                <a:schemeClr val="tx1"/>
              </a:solidFill>
            </a:endParaRPr>
          </a:p>
        </p:txBody>
      </p:sp>
      <p:sp>
        <p:nvSpPr>
          <p:cNvPr id="82" name="Graphic 33"/>
          <p:cNvSpPr/>
          <p:nvPr/>
        </p:nvSpPr>
        <p:spPr>
          <a:xfrm>
            <a:off x="5646394"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3" name="Shape"/>
          <p:cNvSpPr/>
          <p:nvPr/>
        </p:nvSpPr>
        <p:spPr>
          <a:xfrm>
            <a:off x="6375335" y="1949023"/>
            <a:ext cx="4234619"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2"/>
          </a:solidFill>
          <a:ln w="12700" cap="flat">
            <a:noFill/>
            <a:miter lim="400000"/>
          </a:ln>
          <a:effectLst/>
        </p:spPr>
        <p:txBody>
          <a:bodyPr wrap="square" lIns="0" tIns="0" rIns="0" bIns="0" numCol="1" anchor="ctr">
            <a:noAutofit/>
          </a:bodyPr>
          <a:lstStyle/>
          <a:p>
            <a:endParaRPr/>
          </a:p>
        </p:txBody>
      </p:sp>
      <p:sp>
        <p:nvSpPr>
          <p:cNvPr id="8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502860"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United Kingdom</a:t>
            </a:r>
            <a:endParaRPr dirty="0">
              <a:solidFill>
                <a:schemeClr val="tx1"/>
              </a:solidFill>
            </a:endParaRPr>
          </a:p>
        </p:txBody>
      </p:sp>
      <p:sp>
        <p:nvSpPr>
          <p:cNvPr id="85" name="Graphic 33"/>
          <p:cNvSpPr/>
          <p:nvPr/>
        </p:nvSpPr>
        <p:spPr>
          <a:xfrm>
            <a:off x="9881013"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6" name="Shape"/>
          <p:cNvSpPr/>
          <p:nvPr/>
        </p:nvSpPr>
        <p:spPr>
          <a:xfrm>
            <a:off x="10609954" y="1949023"/>
            <a:ext cx="4234619"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chemeClr val="accent3"/>
          </a:solidFill>
          <a:ln w="12700" cap="flat">
            <a:noFill/>
            <a:miter lim="400000"/>
          </a:ln>
          <a:effectLst/>
        </p:spPr>
        <p:txBody>
          <a:bodyPr wrap="square" lIns="0" tIns="0" rIns="0" bIns="0" numCol="1" anchor="ctr">
            <a:noAutofit/>
          </a:bodyPr>
          <a:lstStyle/>
          <a:p>
            <a:endParaRPr/>
          </a:p>
        </p:txBody>
      </p:sp>
      <p:sp>
        <p:nvSpPr>
          <p:cNvPr id="8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737479" y="288143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t>Canada</a:t>
            </a:r>
            <a:endParaRPr dirty="0">
              <a:solidFill>
                <a:schemeClr val="tx1"/>
              </a:solidFill>
            </a:endParaRPr>
          </a:p>
        </p:txBody>
      </p:sp>
      <p:sp>
        <p:nvSpPr>
          <p:cNvPr id="88" name="Graphic 33"/>
          <p:cNvSpPr/>
          <p:nvPr/>
        </p:nvSpPr>
        <p:spPr>
          <a:xfrm>
            <a:off x="14115632"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89" name="Shape"/>
          <p:cNvSpPr/>
          <p:nvPr/>
        </p:nvSpPr>
        <p:spPr>
          <a:xfrm>
            <a:off x="14844574" y="1949023"/>
            <a:ext cx="4234620" cy="1985554"/>
          </a:xfrm>
          <a:custGeom>
            <a:avLst/>
            <a:gdLst/>
            <a:ahLst/>
            <a:cxnLst>
              <a:cxn ang="0">
                <a:pos x="wd2" y="hd2"/>
              </a:cxn>
              <a:cxn ang="5400000">
                <a:pos x="wd2" y="hd2"/>
              </a:cxn>
              <a:cxn ang="10800000">
                <a:pos x="wd2" y="hd2"/>
              </a:cxn>
              <a:cxn ang="16200000">
                <a:pos x="wd2" y="hd2"/>
              </a:cxn>
            </a:cxnLst>
            <a:rect l="0" t="0" r="r" b="b"/>
            <a:pathLst>
              <a:path w="21584" h="21589" extrusionOk="0">
                <a:moveTo>
                  <a:pt x="1560" y="0"/>
                </a:moveTo>
                <a:cubicBezTo>
                  <a:pt x="1331" y="0"/>
                  <a:pt x="1147" y="-1"/>
                  <a:pt x="998" y="11"/>
                </a:cubicBezTo>
                <a:cubicBezTo>
                  <a:pt x="849" y="23"/>
                  <a:pt x="737" y="48"/>
                  <a:pt x="645" y="96"/>
                </a:cubicBezTo>
                <a:cubicBezTo>
                  <a:pt x="513" y="157"/>
                  <a:pt x="393" y="251"/>
                  <a:pt x="296" y="374"/>
                </a:cubicBezTo>
                <a:cubicBezTo>
                  <a:pt x="199" y="496"/>
                  <a:pt x="125" y="648"/>
                  <a:pt x="77" y="814"/>
                </a:cubicBezTo>
                <a:cubicBezTo>
                  <a:pt x="39" y="930"/>
                  <a:pt x="18" y="1072"/>
                  <a:pt x="9" y="1260"/>
                </a:cubicBezTo>
                <a:cubicBezTo>
                  <a:pt x="0" y="1448"/>
                  <a:pt x="1" y="1681"/>
                  <a:pt x="1" y="1970"/>
                </a:cubicBezTo>
                <a:lnTo>
                  <a:pt x="1" y="6942"/>
                </a:lnTo>
                <a:cubicBezTo>
                  <a:pt x="8" y="7051"/>
                  <a:pt x="70" y="7141"/>
                  <a:pt x="155" y="7163"/>
                </a:cubicBezTo>
                <a:cubicBezTo>
                  <a:pt x="271" y="7193"/>
                  <a:pt x="384" y="7091"/>
                  <a:pt x="399" y="6942"/>
                </a:cubicBezTo>
                <a:lnTo>
                  <a:pt x="399" y="1810"/>
                </a:lnTo>
                <a:cubicBezTo>
                  <a:pt x="399" y="1613"/>
                  <a:pt x="399" y="1455"/>
                  <a:pt x="405" y="1328"/>
                </a:cubicBezTo>
                <a:cubicBezTo>
                  <a:pt x="411" y="1200"/>
                  <a:pt x="424" y="1103"/>
                  <a:pt x="450" y="1024"/>
                </a:cubicBezTo>
                <a:cubicBezTo>
                  <a:pt x="483" y="911"/>
                  <a:pt x="534" y="809"/>
                  <a:pt x="600" y="726"/>
                </a:cubicBezTo>
                <a:cubicBezTo>
                  <a:pt x="666" y="644"/>
                  <a:pt x="746" y="581"/>
                  <a:pt x="836" y="540"/>
                </a:cubicBezTo>
                <a:cubicBezTo>
                  <a:pt x="898" y="507"/>
                  <a:pt x="975" y="489"/>
                  <a:pt x="1076" y="480"/>
                </a:cubicBezTo>
                <a:cubicBezTo>
                  <a:pt x="1177" y="471"/>
                  <a:pt x="1302" y="472"/>
                  <a:pt x="1458" y="472"/>
                </a:cubicBezTo>
                <a:lnTo>
                  <a:pt x="5495" y="472"/>
                </a:lnTo>
                <a:cubicBezTo>
                  <a:pt x="5578" y="482"/>
                  <a:pt x="5654" y="418"/>
                  <a:pt x="5680" y="319"/>
                </a:cubicBezTo>
                <a:cubicBezTo>
                  <a:pt x="5722" y="161"/>
                  <a:pt x="5627" y="-2"/>
                  <a:pt x="5495" y="0"/>
                </a:cubicBezTo>
                <a:lnTo>
                  <a:pt x="1560" y="0"/>
                </a:lnTo>
                <a:close/>
                <a:moveTo>
                  <a:pt x="11593" y="0"/>
                </a:moveTo>
                <a:cubicBezTo>
                  <a:pt x="11468" y="11"/>
                  <a:pt x="11383" y="169"/>
                  <a:pt x="11423" y="319"/>
                </a:cubicBezTo>
                <a:cubicBezTo>
                  <a:pt x="11447" y="411"/>
                  <a:pt x="11517" y="473"/>
                  <a:pt x="11593" y="472"/>
                </a:cubicBezTo>
                <a:lnTo>
                  <a:pt x="15631" y="472"/>
                </a:lnTo>
                <a:cubicBezTo>
                  <a:pt x="15787" y="472"/>
                  <a:pt x="15910" y="471"/>
                  <a:pt x="16011" y="480"/>
                </a:cubicBezTo>
                <a:cubicBezTo>
                  <a:pt x="16112" y="489"/>
                  <a:pt x="16191" y="507"/>
                  <a:pt x="16253" y="540"/>
                </a:cubicBezTo>
                <a:cubicBezTo>
                  <a:pt x="16342" y="581"/>
                  <a:pt x="16421" y="644"/>
                  <a:pt x="16487" y="726"/>
                </a:cubicBezTo>
                <a:cubicBezTo>
                  <a:pt x="16553" y="809"/>
                  <a:pt x="16606" y="911"/>
                  <a:pt x="16639" y="1024"/>
                </a:cubicBezTo>
                <a:cubicBezTo>
                  <a:pt x="16664" y="1103"/>
                  <a:pt x="16677" y="1200"/>
                  <a:pt x="16684" y="1328"/>
                </a:cubicBezTo>
                <a:cubicBezTo>
                  <a:pt x="16690" y="1455"/>
                  <a:pt x="16690" y="1613"/>
                  <a:pt x="16690" y="1810"/>
                </a:cubicBezTo>
                <a:lnTo>
                  <a:pt x="16690" y="6942"/>
                </a:lnTo>
                <a:cubicBezTo>
                  <a:pt x="16679" y="7124"/>
                  <a:pt x="16816" y="7262"/>
                  <a:pt x="16955" y="7209"/>
                </a:cubicBezTo>
                <a:cubicBezTo>
                  <a:pt x="17046" y="7175"/>
                  <a:pt x="17103" y="7061"/>
                  <a:pt x="17088" y="6942"/>
                </a:cubicBezTo>
                <a:lnTo>
                  <a:pt x="17088" y="1970"/>
                </a:lnTo>
                <a:cubicBezTo>
                  <a:pt x="17088" y="1681"/>
                  <a:pt x="17087" y="1448"/>
                  <a:pt x="17078" y="1260"/>
                </a:cubicBezTo>
                <a:cubicBezTo>
                  <a:pt x="17068" y="1072"/>
                  <a:pt x="17050" y="930"/>
                  <a:pt x="17012" y="814"/>
                </a:cubicBezTo>
                <a:cubicBezTo>
                  <a:pt x="16964" y="648"/>
                  <a:pt x="16887" y="496"/>
                  <a:pt x="16790" y="374"/>
                </a:cubicBezTo>
                <a:cubicBezTo>
                  <a:pt x="16693" y="251"/>
                  <a:pt x="16576" y="157"/>
                  <a:pt x="16444" y="96"/>
                </a:cubicBezTo>
                <a:cubicBezTo>
                  <a:pt x="16352" y="48"/>
                  <a:pt x="16237" y="23"/>
                  <a:pt x="16089" y="11"/>
                </a:cubicBezTo>
                <a:cubicBezTo>
                  <a:pt x="15940" y="-1"/>
                  <a:pt x="15757" y="0"/>
                  <a:pt x="15529" y="0"/>
                </a:cubicBezTo>
                <a:lnTo>
                  <a:pt x="11593" y="0"/>
                </a:lnTo>
                <a:close/>
                <a:moveTo>
                  <a:pt x="17098" y="8819"/>
                </a:moveTo>
                <a:cubicBezTo>
                  <a:pt x="16995" y="8813"/>
                  <a:pt x="16893" y="8859"/>
                  <a:pt x="16817" y="8946"/>
                </a:cubicBezTo>
                <a:cubicBezTo>
                  <a:pt x="16735" y="9040"/>
                  <a:pt x="16689" y="9172"/>
                  <a:pt x="16690" y="9312"/>
                </a:cubicBezTo>
                <a:lnTo>
                  <a:pt x="16690" y="12314"/>
                </a:lnTo>
                <a:cubicBezTo>
                  <a:pt x="16692" y="12432"/>
                  <a:pt x="16730" y="12544"/>
                  <a:pt x="16797" y="12627"/>
                </a:cubicBezTo>
                <a:cubicBezTo>
                  <a:pt x="16874" y="12725"/>
                  <a:pt x="16983" y="12775"/>
                  <a:pt x="17092" y="12762"/>
                </a:cubicBezTo>
                <a:lnTo>
                  <a:pt x="20047" y="12770"/>
                </a:lnTo>
                <a:lnTo>
                  <a:pt x="21522" y="10999"/>
                </a:lnTo>
                <a:cubicBezTo>
                  <a:pt x="21559" y="10947"/>
                  <a:pt x="21580" y="10880"/>
                  <a:pt x="21583" y="10810"/>
                </a:cubicBezTo>
                <a:cubicBezTo>
                  <a:pt x="21587" y="10724"/>
                  <a:pt x="21563" y="10641"/>
                  <a:pt x="21516" y="10579"/>
                </a:cubicBezTo>
                <a:lnTo>
                  <a:pt x="20059" y="8830"/>
                </a:lnTo>
                <a:lnTo>
                  <a:pt x="17098" y="8819"/>
                </a:lnTo>
                <a:close/>
                <a:moveTo>
                  <a:pt x="231" y="14364"/>
                </a:moveTo>
                <a:cubicBezTo>
                  <a:pt x="99" y="14340"/>
                  <a:pt x="-13" y="14480"/>
                  <a:pt x="1" y="14647"/>
                </a:cubicBezTo>
                <a:lnTo>
                  <a:pt x="1" y="19619"/>
                </a:lnTo>
                <a:cubicBezTo>
                  <a:pt x="1" y="19908"/>
                  <a:pt x="0" y="20139"/>
                  <a:pt x="9" y="20326"/>
                </a:cubicBezTo>
                <a:cubicBezTo>
                  <a:pt x="18" y="20514"/>
                  <a:pt x="39" y="20659"/>
                  <a:pt x="77" y="20775"/>
                </a:cubicBezTo>
                <a:cubicBezTo>
                  <a:pt x="125" y="20942"/>
                  <a:pt x="199" y="21090"/>
                  <a:pt x="296" y="21213"/>
                </a:cubicBezTo>
                <a:cubicBezTo>
                  <a:pt x="393" y="21336"/>
                  <a:pt x="513" y="21432"/>
                  <a:pt x="645" y="21493"/>
                </a:cubicBezTo>
                <a:cubicBezTo>
                  <a:pt x="737" y="21541"/>
                  <a:pt x="849" y="21564"/>
                  <a:pt x="998" y="21576"/>
                </a:cubicBezTo>
                <a:cubicBezTo>
                  <a:pt x="1147" y="21588"/>
                  <a:pt x="1331" y="21589"/>
                  <a:pt x="1560" y="21589"/>
                </a:cubicBezTo>
                <a:lnTo>
                  <a:pt x="5495" y="21589"/>
                </a:lnTo>
                <a:cubicBezTo>
                  <a:pt x="5582" y="21598"/>
                  <a:pt x="5660" y="21526"/>
                  <a:pt x="5682" y="21420"/>
                </a:cubicBezTo>
                <a:cubicBezTo>
                  <a:pt x="5715" y="21265"/>
                  <a:pt x="5623" y="21114"/>
                  <a:pt x="5495" y="21117"/>
                </a:cubicBezTo>
                <a:lnTo>
                  <a:pt x="1458" y="21117"/>
                </a:lnTo>
                <a:cubicBezTo>
                  <a:pt x="1302" y="21117"/>
                  <a:pt x="1177" y="21115"/>
                  <a:pt x="1076" y="21107"/>
                </a:cubicBezTo>
                <a:cubicBezTo>
                  <a:pt x="975" y="21098"/>
                  <a:pt x="898" y="21082"/>
                  <a:pt x="836" y="21050"/>
                </a:cubicBezTo>
                <a:cubicBezTo>
                  <a:pt x="746" y="21008"/>
                  <a:pt x="666" y="20943"/>
                  <a:pt x="600" y="20860"/>
                </a:cubicBezTo>
                <a:cubicBezTo>
                  <a:pt x="534" y="20778"/>
                  <a:pt x="483" y="20678"/>
                  <a:pt x="450" y="20565"/>
                </a:cubicBezTo>
                <a:cubicBezTo>
                  <a:pt x="424" y="20486"/>
                  <a:pt x="411" y="20387"/>
                  <a:pt x="405" y="20259"/>
                </a:cubicBezTo>
                <a:cubicBezTo>
                  <a:pt x="399" y="20131"/>
                  <a:pt x="399" y="19976"/>
                  <a:pt x="399" y="19779"/>
                </a:cubicBezTo>
                <a:lnTo>
                  <a:pt x="399" y="14647"/>
                </a:lnTo>
                <a:cubicBezTo>
                  <a:pt x="415" y="14511"/>
                  <a:pt x="338" y="14384"/>
                  <a:pt x="231" y="14364"/>
                </a:cubicBezTo>
                <a:close/>
                <a:moveTo>
                  <a:pt x="16854" y="14377"/>
                </a:moveTo>
                <a:cubicBezTo>
                  <a:pt x="16758" y="14401"/>
                  <a:pt x="16684" y="14512"/>
                  <a:pt x="16690" y="14647"/>
                </a:cubicBezTo>
                <a:lnTo>
                  <a:pt x="16690" y="19779"/>
                </a:lnTo>
                <a:cubicBezTo>
                  <a:pt x="16690" y="19976"/>
                  <a:pt x="16690" y="20131"/>
                  <a:pt x="16684" y="20259"/>
                </a:cubicBezTo>
                <a:cubicBezTo>
                  <a:pt x="16677" y="20387"/>
                  <a:pt x="16664" y="20486"/>
                  <a:pt x="16639" y="20565"/>
                </a:cubicBezTo>
                <a:cubicBezTo>
                  <a:pt x="16606" y="20678"/>
                  <a:pt x="16553" y="20778"/>
                  <a:pt x="16487" y="20860"/>
                </a:cubicBezTo>
                <a:cubicBezTo>
                  <a:pt x="16421" y="20943"/>
                  <a:pt x="16342" y="21008"/>
                  <a:pt x="16253" y="21050"/>
                </a:cubicBezTo>
                <a:cubicBezTo>
                  <a:pt x="16191" y="21082"/>
                  <a:pt x="16112" y="21098"/>
                  <a:pt x="16011" y="21107"/>
                </a:cubicBezTo>
                <a:cubicBezTo>
                  <a:pt x="15910" y="21115"/>
                  <a:pt x="15787" y="21117"/>
                  <a:pt x="15631" y="21117"/>
                </a:cubicBezTo>
                <a:lnTo>
                  <a:pt x="11593" y="21117"/>
                </a:lnTo>
                <a:cubicBezTo>
                  <a:pt x="11466" y="21125"/>
                  <a:pt x="11378" y="21283"/>
                  <a:pt x="11419" y="21436"/>
                </a:cubicBezTo>
                <a:cubicBezTo>
                  <a:pt x="11444" y="21529"/>
                  <a:pt x="11515" y="21591"/>
                  <a:pt x="11593" y="21589"/>
                </a:cubicBezTo>
                <a:lnTo>
                  <a:pt x="15529" y="21589"/>
                </a:lnTo>
                <a:cubicBezTo>
                  <a:pt x="15757" y="21589"/>
                  <a:pt x="15940" y="21588"/>
                  <a:pt x="16089" y="21576"/>
                </a:cubicBezTo>
                <a:cubicBezTo>
                  <a:pt x="16237" y="21564"/>
                  <a:pt x="16352" y="21541"/>
                  <a:pt x="16444" y="21493"/>
                </a:cubicBezTo>
                <a:cubicBezTo>
                  <a:pt x="16576" y="21432"/>
                  <a:pt x="16693" y="21336"/>
                  <a:pt x="16790" y="21213"/>
                </a:cubicBezTo>
                <a:cubicBezTo>
                  <a:pt x="16887" y="21090"/>
                  <a:pt x="16964" y="20942"/>
                  <a:pt x="17012" y="20775"/>
                </a:cubicBezTo>
                <a:cubicBezTo>
                  <a:pt x="17050" y="20659"/>
                  <a:pt x="17068" y="20514"/>
                  <a:pt x="17078" y="20326"/>
                </a:cubicBezTo>
                <a:cubicBezTo>
                  <a:pt x="17087" y="20139"/>
                  <a:pt x="17088" y="19908"/>
                  <a:pt x="17088" y="19619"/>
                </a:cubicBezTo>
                <a:lnTo>
                  <a:pt x="17088" y="14647"/>
                </a:lnTo>
                <a:cubicBezTo>
                  <a:pt x="17100" y="14530"/>
                  <a:pt x="17044" y="14417"/>
                  <a:pt x="16955" y="14382"/>
                </a:cubicBezTo>
                <a:cubicBezTo>
                  <a:pt x="16920" y="14369"/>
                  <a:pt x="16886" y="14369"/>
                  <a:pt x="16854" y="14377"/>
                </a:cubicBezTo>
                <a:close/>
              </a:path>
            </a:pathLst>
          </a:custGeom>
          <a:solidFill>
            <a:srgbClr val="535353"/>
          </a:solidFill>
          <a:ln w="12700" cap="flat">
            <a:noFill/>
            <a:miter lim="400000"/>
          </a:ln>
          <a:effectLst/>
        </p:spPr>
        <p:txBody>
          <a:bodyPr wrap="square" lIns="0" tIns="0" rIns="0" bIns="0" numCol="1" anchor="ctr">
            <a:noAutofit/>
          </a:bodyPr>
          <a:lstStyle/>
          <a:p>
            <a:endParaRPr/>
          </a:p>
        </p:txBody>
      </p:sp>
      <p:sp>
        <p:nvSpPr>
          <p:cNvPr id="9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4801195" y="2966983"/>
            <a:ext cx="3082478" cy="5027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Australia</a:t>
            </a:r>
            <a:endParaRPr dirty="0">
              <a:solidFill>
                <a:schemeClr val="tx1"/>
              </a:solidFill>
            </a:endParaRPr>
          </a:p>
        </p:txBody>
      </p:sp>
      <p:sp>
        <p:nvSpPr>
          <p:cNvPr id="91" name="Graphic 33"/>
          <p:cNvSpPr/>
          <p:nvPr/>
        </p:nvSpPr>
        <p:spPr>
          <a:xfrm>
            <a:off x="18350252" y="2956720"/>
            <a:ext cx="257534" cy="129866"/>
          </a:xfrm>
          <a:custGeom>
            <a:avLst/>
            <a:gdLst/>
            <a:ahLst/>
            <a:cxnLst>
              <a:cxn ang="0">
                <a:pos x="wd2" y="hd2"/>
              </a:cxn>
              <a:cxn ang="5400000">
                <a:pos x="wd2" y="hd2"/>
              </a:cxn>
              <a:cxn ang="10800000">
                <a:pos x="wd2" y="hd2"/>
              </a:cxn>
              <a:cxn ang="16200000">
                <a:pos x="wd2" y="hd2"/>
              </a:cxn>
            </a:cxnLst>
            <a:rect l="0" t="0" r="r" b="b"/>
            <a:pathLst>
              <a:path w="21600" h="21600" extrusionOk="0">
                <a:moveTo>
                  <a:pt x="1093" y="0"/>
                </a:moveTo>
                <a:cubicBezTo>
                  <a:pt x="499" y="0"/>
                  <a:pt x="0" y="584"/>
                  <a:pt x="0" y="1283"/>
                </a:cubicBezTo>
                <a:cubicBezTo>
                  <a:pt x="0" y="1537"/>
                  <a:pt x="86" y="1788"/>
                  <a:pt x="205" y="1978"/>
                </a:cubicBezTo>
                <a:lnTo>
                  <a:pt x="5189" y="10800"/>
                </a:lnTo>
                <a:lnTo>
                  <a:pt x="205" y="19649"/>
                </a:lnTo>
                <a:cubicBezTo>
                  <a:pt x="86" y="19839"/>
                  <a:pt x="0" y="20089"/>
                  <a:pt x="0" y="20344"/>
                </a:cubicBezTo>
                <a:cubicBezTo>
                  <a:pt x="0" y="21042"/>
                  <a:pt x="499" y="21600"/>
                  <a:pt x="1093" y="21600"/>
                </a:cubicBezTo>
                <a:lnTo>
                  <a:pt x="4325" y="21600"/>
                </a:lnTo>
                <a:cubicBezTo>
                  <a:pt x="4702" y="21600"/>
                  <a:pt x="5041" y="21382"/>
                  <a:pt x="5235" y="21039"/>
                </a:cubicBezTo>
                <a:lnTo>
                  <a:pt x="10629" y="11495"/>
                </a:lnTo>
                <a:cubicBezTo>
                  <a:pt x="10748" y="11304"/>
                  <a:pt x="10811" y="11054"/>
                  <a:pt x="10811" y="10800"/>
                </a:cubicBezTo>
                <a:cubicBezTo>
                  <a:pt x="10811" y="10546"/>
                  <a:pt x="10748" y="10296"/>
                  <a:pt x="10629" y="10105"/>
                </a:cubicBezTo>
                <a:lnTo>
                  <a:pt x="5235" y="588"/>
                </a:lnTo>
                <a:cubicBezTo>
                  <a:pt x="5041" y="245"/>
                  <a:pt x="4702" y="0"/>
                  <a:pt x="4325" y="0"/>
                </a:cubicBezTo>
                <a:lnTo>
                  <a:pt x="1093" y="0"/>
                </a:lnTo>
                <a:close/>
                <a:moveTo>
                  <a:pt x="11881" y="0"/>
                </a:moveTo>
                <a:cubicBezTo>
                  <a:pt x="11287" y="0"/>
                  <a:pt x="10811" y="584"/>
                  <a:pt x="10811" y="1283"/>
                </a:cubicBezTo>
                <a:cubicBezTo>
                  <a:pt x="10811" y="1537"/>
                  <a:pt x="10875" y="1788"/>
                  <a:pt x="10993" y="1978"/>
                </a:cubicBezTo>
                <a:lnTo>
                  <a:pt x="15978" y="10800"/>
                </a:lnTo>
                <a:lnTo>
                  <a:pt x="10993" y="19649"/>
                </a:lnTo>
                <a:cubicBezTo>
                  <a:pt x="10875" y="19839"/>
                  <a:pt x="10811" y="20089"/>
                  <a:pt x="10811" y="20344"/>
                </a:cubicBezTo>
                <a:cubicBezTo>
                  <a:pt x="10811" y="21042"/>
                  <a:pt x="11287" y="21600"/>
                  <a:pt x="11881" y="21600"/>
                </a:cubicBezTo>
                <a:lnTo>
                  <a:pt x="15113" y="21600"/>
                </a:lnTo>
                <a:cubicBezTo>
                  <a:pt x="15491" y="21600"/>
                  <a:pt x="15829" y="21382"/>
                  <a:pt x="16024" y="21039"/>
                </a:cubicBezTo>
                <a:lnTo>
                  <a:pt x="21418" y="11495"/>
                </a:lnTo>
                <a:cubicBezTo>
                  <a:pt x="21537" y="11304"/>
                  <a:pt x="21600" y="11054"/>
                  <a:pt x="21600" y="10800"/>
                </a:cubicBezTo>
                <a:cubicBezTo>
                  <a:pt x="21600" y="10546"/>
                  <a:pt x="21537" y="10296"/>
                  <a:pt x="21418" y="10105"/>
                </a:cubicBezTo>
                <a:lnTo>
                  <a:pt x="16024" y="588"/>
                </a:lnTo>
                <a:cubicBezTo>
                  <a:pt x="15829" y="245"/>
                  <a:pt x="15491" y="0"/>
                  <a:pt x="15113" y="0"/>
                </a:cubicBezTo>
                <a:lnTo>
                  <a:pt x="11881" y="0"/>
                </a:lnTo>
                <a:close/>
              </a:path>
            </a:pathLst>
          </a:custGeom>
          <a:solidFill>
            <a:srgbClr val="F7F5F6">
              <a:alpha val="60000"/>
            </a:srgbClr>
          </a:solidFill>
          <a:ln w="12700" cap="flat">
            <a:noFill/>
            <a:miter lim="400000"/>
          </a:ln>
          <a:effectLst/>
        </p:spPr>
        <p:txBody>
          <a:bodyPr wrap="square" lIns="45719" tIns="45719" rIns="45719" bIns="45719" numCol="1" anchor="ctr">
            <a:noAutofit/>
          </a:bodyPr>
          <a:lstStyle/>
          <a:p>
            <a:pPr algn="l" defTabSz="914400">
              <a:defRPr sz="1800">
                <a:solidFill>
                  <a:srgbClr val="000000"/>
                </a:solidFill>
                <a:latin typeface="Calibri"/>
                <a:ea typeface="Calibri"/>
                <a:cs typeface="Calibri"/>
                <a:sym typeface="Calibri"/>
              </a:defRPr>
            </a:pPr>
            <a:endParaRPr/>
          </a:p>
        </p:txBody>
      </p:sp>
      <p:sp>
        <p:nvSpPr>
          <p:cNvPr id="92" name="Shape"/>
          <p:cNvSpPr/>
          <p:nvPr/>
        </p:nvSpPr>
        <p:spPr>
          <a:xfrm>
            <a:off x="19091578" y="1949022"/>
            <a:ext cx="3353020" cy="1985552"/>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9206717" y="2881433"/>
            <a:ext cx="3082477" cy="502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600">
                <a:solidFill>
                  <a:srgbClr val="535353"/>
                </a:solidFill>
                <a:latin typeface="Barlow SemiBold"/>
                <a:ea typeface="Barlow SemiBold"/>
                <a:cs typeface="Barlow SemiBold"/>
                <a:sym typeface="Barlow SemiBold"/>
              </a:defRPr>
            </a:lvl1pPr>
          </a:lstStyle>
          <a:p>
            <a:r>
              <a:rPr lang="en-US" dirty="0" smtClean="0">
                <a:solidFill>
                  <a:schemeClr val="tx1"/>
                </a:solidFill>
              </a:rPr>
              <a:t>Iceland</a:t>
            </a:r>
            <a:endParaRPr dirty="0">
              <a:solidFill>
                <a:schemeClr val="tx1"/>
              </a:solidFill>
            </a:endParaRPr>
          </a:p>
        </p:txBody>
      </p:sp>
      <p:sp>
        <p:nvSpPr>
          <p:cNvPr id="7" name="Rectangle 1"/>
          <p:cNvSpPr>
            <a:spLocks noChangeArrowheads="1"/>
          </p:cNvSpPr>
          <p:nvPr/>
        </p:nvSpPr>
        <p:spPr bwMode="auto">
          <a:xfrm>
            <a:off x="152400" y="152400"/>
            <a:ext cx="2438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Economy Class</a:t>
            </a:r>
            <a:r>
              <a:rPr kumimoji="0" lang="en-US" altLang="en-US" sz="2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Shape"/>
          <p:cNvSpPr/>
          <p:nvPr/>
        </p:nvSpPr>
        <p:spPr>
          <a:xfrm>
            <a:off x="12344400" y="10705393"/>
            <a:ext cx="3353020" cy="1923175"/>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7" name="Shape"/>
          <p:cNvSpPr/>
          <p:nvPr/>
        </p:nvSpPr>
        <p:spPr>
          <a:xfrm>
            <a:off x="16430924" y="4998577"/>
            <a:ext cx="3353020" cy="1796355"/>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8" name="Shape"/>
          <p:cNvSpPr/>
          <p:nvPr/>
        </p:nvSpPr>
        <p:spPr>
          <a:xfrm>
            <a:off x="14319703" y="7767475"/>
            <a:ext cx="3353020" cy="1778714"/>
          </a:xfrm>
          <a:custGeom>
            <a:avLst/>
            <a:gdLst/>
            <a:ahLst/>
            <a:cxnLst>
              <a:cxn ang="0">
                <a:pos x="wd2" y="hd2"/>
              </a:cxn>
              <a:cxn ang="5400000">
                <a:pos x="wd2" y="hd2"/>
              </a:cxn>
              <a:cxn ang="10800000">
                <a:pos x="wd2" y="hd2"/>
              </a:cxn>
              <a:cxn ang="16200000">
                <a:pos x="wd2" y="hd2"/>
              </a:cxn>
            </a:cxnLst>
            <a:rect l="0" t="0" r="r" b="b"/>
            <a:pathLst>
              <a:path w="21568" h="21590" extrusionOk="0">
                <a:moveTo>
                  <a:pt x="1970" y="0"/>
                </a:moveTo>
                <a:cubicBezTo>
                  <a:pt x="1681" y="0"/>
                  <a:pt x="1448" y="-2"/>
                  <a:pt x="1260" y="10"/>
                </a:cubicBezTo>
                <a:cubicBezTo>
                  <a:pt x="1073" y="22"/>
                  <a:pt x="930" y="48"/>
                  <a:pt x="815" y="96"/>
                </a:cubicBezTo>
                <a:cubicBezTo>
                  <a:pt x="648" y="157"/>
                  <a:pt x="497" y="251"/>
                  <a:pt x="375" y="373"/>
                </a:cubicBezTo>
                <a:cubicBezTo>
                  <a:pt x="252" y="496"/>
                  <a:pt x="158" y="647"/>
                  <a:pt x="98" y="814"/>
                </a:cubicBezTo>
                <a:cubicBezTo>
                  <a:pt x="49" y="930"/>
                  <a:pt x="24" y="1072"/>
                  <a:pt x="12" y="1260"/>
                </a:cubicBezTo>
                <a:cubicBezTo>
                  <a:pt x="0" y="1448"/>
                  <a:pt x="2" y="1681"/>
                  <a:pt x="2" y="1970"/>
                </a:cubicBezTo>
                <a:lnTo>
                  <a:pt x="2" y="6942"/>
                </a:lnTo>
                <a:cubicBezTo>
                  <a:pt x="11" y="7051"/>
                  <a:pt x="90" y="7141"/>
                  <a:pt x="196" y="7163"/>
                </a:cubicBezTo>
                <a:cubicBezTo>
                  <a:pt x="343" y="7193"/>
                  <a:pt x="486" y="7092"/>
                  <a:pt x="504" y="6942"/>
                </a:cubicBezTo>
                <a:lnTo>
                  <a:pt x="504" y="1809"/>
                </a:lnTo>
                <a:cubicBezTo>
                  <a:pt x="504" y="1613"/>
                  <a:pt x="504" y="1455"/>
                  <a:pt x="512" y="1327"/>
                </a:cubicBezTo>
                <a:cubicBezTo>
                  <a:pt x="520" y="1200"/>
                  <a:pt x="536" y="1102"/>
                  <a:pt x="569" y="1024"/>
                </a:cubicBezTo>
                <a:cubicBezTo>
                  <a:pt x="610" y="911"/>
                  <a:pt x="675" y="808"/>
                  <a:pt x="758" y="726"/>
                </a:cubicBezTo>
                <a:cubicBezTo>
                  <a:pt x="841" y="643"/>
                  <a:pt x="943" y="580"/>
                  <a:pt x="1056" y="539"/>
                </a:cubicBezTo>
                <a:cubicBezTo>
                  <a:pt x="1134" y="506"/>
                  <a:pt x="1231" y="488"/>
                  <a:pt x="1359" y="480"/>
                </a:cubicBezTo>
                <a:cubicBezTo>
                  <a:pt x="1486" y="471"/>
                  <a:pt x="1644" y="472"/>
                  <a:pt x="1840" y="472"/>
                </a:cubicBezTo>
                <a:lnTo>
                  <a:pt x="6936" y="472"/>
                </a:lnTo>
                <a:cubicBezTo>
                  <a:pt x="7040" y="481"/>
                  <a:pt x="7137" y="418"/>
                  <a:pt x="7169" y="319"/>
                </a:cubicBezTo>
                <a:cubicBezTo>
                  <a:pt x="7221" y="161"/>
                  <a:pt x="7103" y="-2"/>
                  <a:pt x="6936" y="0"/>
                </a:cubicBezTo>
                <a:lnTo>
                  <a:pt x="1970" y="0"/>
                </a:lnTo>
                <a:close/>
                <a:moveTo>
                  <a:pt x="14632" y="0"/>
                </a:moveTo>
                <a:cubicBezTo>
                  <a:pt x="14473" y="11"/>
                  <a:pt x="14366" y="168"/>
                  <a:pt x="14417" y="319"/>
                </a:cubicBezTo>
                <a:cubicBezTo>
                  <a:pt x="14448" y="411"/>
                  <a:pt x="14535" y="473"/>
                  <a:pt x="14632" y="472"/>
                </a:cubicBezTo>
                <a:lnTo>
                  <a:pt x="19728" y="472"/>
                </a:lnTo>
                <a:cubicBezTo>
                  <a:pt x="19924" y="472"/>
                  <a:pt x="20079" y="471"/>
                  <a:pt x="20207" y="480"/>
                </a:cubicBezTo>
                <a:cubicBezTo>
                  <a:pt x="20334" y="488"/>
                  <a:pt x="20434" y="506"/>
                  <a:pt x="20512" y="539"/>
                </a:cubicBezTo>
                <a:cubicBezTo>
                  <a:pt x="20625" y="580"/>
                  <a:pt x="20724" y="643"/>
                  <a:pt x="20807" y="726"/>
                </a:cubicBezTo>
                <a:cubicBezTo>
                  <a:pt x="20891" y="808"/>
                  <a:pt x="20958" y="911"/>
                  <a:pt x="20999" y="1024"/>
                </a:cubicBezTo>
                <a:cubicBezTo>
                  <a:pt x="21032" y="1102"/>
                  <a:pt x="21048" y="1200"/>
                  <a:pt x="21056" y="1327"/>
                </a:cubicBezTo>
                <a:cubicBezTo>
                  <a:pt x="21064" y="1455"/>
                  <a:pt x="21064" y="1613"/>
                  <a:pt x="21064" y="1809"/>
                </a:cubicBezTo>
                <a:lnTo>
                  <a:pt x="21064" y="6942"/>
                </a:lnTo>
                <a:cubicBezTo>
                  <a:pt x="21051" y="7124"/>
                  <a:pt x="21224" y="7262"/>
                  <a:pt x="21398" y="7209"/>
                </a:cubicBezTo>
                <a:cubicBezTo>
                  <a:pt x="21512" y="7174"/>
                  <a:pt x="21584" y="7061"/>
                  <a:pt x="21566" y="6942"/>
                </a:cubicBezTo>
                <a:lnTo>
                  <a:pt x="21566" y="1970"/>
                </a:lnTo>
                <a:cubicBezTo>
                  <a:pt x="21566" y="1681"/>
                  <a:pt x="21565" y="1448"/>
                  <a:pt x="21553" y="1260"/>
                </a:cubicBezTo>
                <a:cubicBezTo>
                  <a:pt x="21541" y="1072"/>
                  <a:pt x="21518" y="930"/>
                  <a:pt x="21470" y="814"/>
                </a:cubicBezTo>
                <a:cubicBezTo>
                  <a:pt x="21410" y="647"/>
                  <a:pt x="21313" y="496"/>
                  <a:pt x="21191" y="373"/>
                </a:cubicBezTo>
                <a:cubicBezTo>
                  <a:pt x="21068" y="251"/>
                  <a:pt x="20919" y="157"/>
                  <a:pt x="20753" y="96"/>
                </a:cubicBezTo>
                <a:cubicBezTo>
                  <a:pt x="20637" y="48"/>
                  <a:pt x="20493" y="22"/>
                  <a:pt x="20305" y="10"/>
                </a:cubicBezTo>
                <a:cubicBezTo>
                  <a:pt x="20117" y="-2"/>
                  <a:pt x="19887" y="0"/>
                  <a:pt x="19598" y="0"/>
                </a:cubicBezTo>
                <a:lnTo>
                  <a:pt x="14632" y="0"/>
                </a:lnTo>
                <a:close/>
                <a:moveTo>
                  <a:pt x="292" y="14364"/>
                </a:moveTo>
                <a:cubicBezTo>
                  <a:pt x="126" y="14340"/>
                  <a:pt x="-16" y="14480"/>
                  <a:pt x="2" y="14647"/>
                </a:cubicBezTo>
                <a:lnTo>
                  <a:pt x="2" y="19619"/>
                </a:lnTo>
                <a:cubicBezTo>
                  <a:pt x="2" y="19908"/>
                  <a:pt x="0" y="20139"/>
                  <a:pt x="12" y="20326"/>
                </a:cubicBezTo>
                <a:cubicBezTo>
                  <a:pt x="24" y="20514"/>
                  <a:pt x="50" y="20659"/>
                  <a:pt x="98" y="20775"/>
                </a:cubicBezTo>
                <a:cubicBezTo>
                  <a:pt x="158" y="20942"/>
                  <a:pt x="252" y="21090"/>
                  <a:pt x="375" y="21213"/>
                </a:cubicBezTo>
                <a:cubicBezTo>
                  <a:pt x="497" y="21336"/>
                  <a:pt x="648" y="21432"/>
                  <a:pt x="815" y="21493"/>
                </a:cubicBezTo>
                <a:cubicBezTo>
                  <a:pt x="930" y="21541"/>
                  <a:pt x="1073" y="21564"/>
                  <a:pt x="1260" y="21576"/>
                </a:cubicBezTo>
                <a:cubicBezTo>
                  <a:pt x="1448" y="21588"/>
                  <a:pt x="1681" y="21589"/>
                  <a:pt x="1970" y="21589"/>
                </a:cubicBezTo>
                <a:lnTo>
                  <a:pt x="6936" y="21589"/>
                </a:lnTo>
                <a:cubicBezTo>
                  <a:pt x="7045" y="21598"/>
                  <a:pt x="7144" y="21526"/>
                  <a:pt x="7172" y="21420"/>
                </a:cubicBezTo>
                <a:cubicBezTo>
                  <a:pt x="7213" y="21265"/>
                  <a:pt x="7097" y="21114"/>
                  <a:pt x="6936" y="21117"/>
                </a:cubicBezTo>
                <a:lnTo>
                  <a:pt x="1840" y="21117"/>
                </a:lnTo>
                <a:cubicBezTo>
                  <a:pt x="1644" y="21117"/>
                  <a:pt x="1486" y="21115"/>
                  <a:pt x="1359" y="21107"/>
                </a:cubicBezTo>
                <a:cubicBezTo>
                  <a:pt x="1231" y="21098"/>
                  <a:pt x="1134" y="21082"/>
                  <a:pt x="1056" y="21050"/>
                </a:cubicBezTo>
                <a:cubicBezTo>
                  <a:pt x="943" y="21008"/>
                  <a:pt x="841" y="20943"/>
                  <a:pt x="758" y="20860"/>
                </a:cubicBezTo>
                <a:cubicBezTo>
                  <a:pt x="675" y="20778"/>
                  <a:pt x="610" y="20678"/>
                  <a:pt x="569" y="20565"/>
                </a:cubicBezTo>
                <a:cubicBezTo>
                  <a:pt x="536" y="20486"/>
                  <a:pt x="520" y="20387"/>
                  <a:pt x="512" y="20259"/>
                </a:cubicBezTo>
                <a:cubicBezTo>
                  <a:pt x="504" y="20131"/>
                  <a:pt x="504" y="19976"/>
                  <a:pt x="504" y="19779"/>
                </a:cubicBezTo>
                <a:lnTo>
                  <a:pt x="504" y="14647"/>
                </a:lnTo>
                <a:cubicBezTo>
                  <a:pt x="524" y="14511"/>
                  <a:pt x="428" y="14384"/>
                  <a:pt x="292" y="14364"/>
                </a:cubicBezTo>
                <a:close/>
                <a:moveTo>
                  <a:pt x="21271" y="14377"/>
                </a:moveTo>
                <a:cubicBezTo>
                  <a:pt x="21150" y="14401"/>
                  <a:pt x="21056" y="14512"/>
                  <a:pt x="21064" y="14647"/>
                </a:cubicBezTo>
                <a:lnTo>
                  <a:pt x="21064" y="19779"/>
                </a:lnTo>
                <a:cubicBezTo>
                  <a:pt x="21064" y="19976"/>
                  <a:pt x="21064" y="20131"/>
                  <a:pt x="21056" y="20259"/>
                </a:cubicBezTo>
                <a:cubicBezTo>
                  <a:pt x="21048" y="20387"/>
                  <a:pt x="21032" y="20486"/>
                  <a:pt x="20999" y="20565"/>
                </a:cubicBezTo>
                <a:cubicBezTo>
                  <a:pt x="20958" y="20678"/>
                  <a:pt x="20890" y="20778"/>
                  <a:pt x="20807" y="20860"/>
                </a:cubicBezTo>
                <a:cubicBezTo>
                  <a:pt x="20723" y="20944"/>
                  <a:pt x="20625" y="21008"/>
                  <a:pt x="20512" y="21050"/>
                </a:cubicBezTo>
                <a:cubicBezTo>
                  <a:pt x="20434" y="21082"/>
                  <a:pt x="20334" y="21098"/>
                  <a:pt x="20207" y="21107"/>
                </a:cubicBezTo>
                <a:cubicBezTo>
                  <a:pt x="20079" y="21115"/>
                  <a:pt x="19924" y="21117"/>
                  <a:pt x="19728" y="21117"/>
                </a:cubicBezTo>
                <a:lnTo>
                  <a:pt x="14632" y="21117"/>
                </a:lnTo>
                <a:cubicBezTo>
                  <a:pt x="14471" y="21125"/>
                  <a:pt x="14361" y="21283"/>
                  <a:pt x="14412" y="21436"/>
                </a:cubicBezTo>
                <a:cubicBezTo>
                  <a:pt x="14443" y="21530"/>
                  <a:pt x="14533" y="21591"/>
                  <a:pt x="14632" y="21589"/>
                </a:cubicBezTo>
                <a:lnTo>
                  <a:pt x="19598" y="21589"/>
                </a:lnTo>
                <a:cubicBezTo>
                  <a:pt x="19887" y="21589"/>
                  <a:pt x="20117" y="21588"/>
                  <a:pt x="20305" y="21576"/>
                </a:cubicBezTo>
                <a:cubicBezTo>
                  <a:pt x="20493" y="21564"/>
                  <a:pt x="20637" y="21541"/>
                  <a:pt x="20753" y="21493"/>
                </a:cubicBezTo>
                <a:cubicBezTo>
                  <a:pt x="20919" y="21432"/>
                  <a:pt x="21068" y="21336"/>
                  <a:pt x="21191" y="21213"/>
                </a:cubicBezTo>
                <a:cubicBezTo>
                  <a:pt x="21313" y="21090"/>
                  <a:pt x="21410" y="20942"/>
                  <a:pt x="21470" y="20775"/>
                </a:cubicBezTo>
                <a:cubicBezTo>
                  <a:pt x="21518" y="20659"/>
                  <a:pt x="21541" y="20514"/>
                  <a:pt x="21553" y="20326"/>
                </a:cubicBezTo>
                <a:cubicBezTo>
                  <a:pt x="21565" y="20139"/>
                  <a:pt x="21566" y="19908"/>
                  <a:pt x="21566" y="19619"/>
                </a:cubicBezTo>
                <a:lnTo>
                  <a:pt x="21566" y="14647"/>
                </a:lnTo>
                <a:cubicBezTo>
                  <a:pt x="21582" y="14530"/>
                  <a:pt x="21511" y="14417"/>
                  <a:pt x="21398" y="14382"/>
                </a:cubicBezTo>
                <a:cubicBezTo>
                  <a:pt x="21355" y="14369"/>
                  <a:pt x="21311" y="14369"/>
                  <a:pt x="21271" y="14377"/>
                </a:cubicBezTo>
                <a:close/>
              </a:path>
            </a:pathLst>
          </a:custGeom>
          <a:solidFill>
            <a:schemeClr val="accent1"/>
          </a:solidFill>
          <a:ln w="12700">
            <a:miter lim="400000"/>
          </a:ln>
        </p:spPr>
        <p:txBody>
          <a:bodyPr lIns="0" tIns="0" rIns="0" bIns="0" anchor="ctr"/>
          <a:lstStyle/>
          <a:p>
            <a:endParaRPr/>
          </a:p>
        </p:txBody>
      </p:sp>
      <p:sp>
        <p:nvSpPr>
          <p:cNvPr id="9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3222468" y="3735281"/>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105</a:t>
            </a:r>
            <a:endParaRPr dirty="0">
              <a:solidFill>
                <a:schemeClr val="tx1"/>
              </a:solidFill>
            </a:endParaRPr>
          </a:p>
        </p:txBody>
      </p:sp>
      <p:sp>
        <p:nvSpPr>
          <p:cNvPr id="10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3456047" y="1233513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34</a:t>
            </a:r>
            <a:endParaRPr dirty="0">
              <a:solidFill>
                <a:schemeClr val="tx1"/>
              </a:solidFill>
            </a:endParaRPr>
          </a:p>
        </p:txBody>
      </p:sp>
      <p:sp>
        <p:nvSpPr>
          <p:cNvPr id="10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9294001" y="1227401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178</a:t>
            </a:r>
            <a:endParaRPr dirty="0">
              <a:solidFill>
                <a:schemeClr val="tx1"/>
              </a:solidFill>
            </a:endParaRPr>
          </a:p>
        </p:txBody>
      </p:sp>
      <p:sp>
        <p:nvSpPr>
          <p:cNvPr id="10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362679" y="9291112"/>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13</a:t>
            </a:r>
            <a:endParaRPr dirty="0">
              <a:solidFill>
                <a:schemeClr val="tx1"/>
              </a:solidFill>
            </a:endParaRPr>
          </a:p>
        </p:txBody>
      </p:sp>
      <p:sp>
        <p:nvSpPr>
          <p:cNvPr id="11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196731" y="9258229"/>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73</a:t>
            </a:r>
            <a:endParaRPr dirty="0">
              <a:solidFill>
                <a:schemeClr val="tx1"/>
              </a:solidFill>
            </a:endParaRPr>
          </a:p>
        </p:txBody>
      </p:sp>
      <p:sp>
        <p:nvSpPr>
          <p:cNvPr id="11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6985679" y="9296696"/>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126</a:t>
            </a:r>
            <a:endParaRPr dirty="0">
              <a:solidFill>
                <a:schemeClr val="tx1"/>
              </a:solidFill>
            </a:endParaRPr>
          </a:p>
        </p:txBody>
      </p:sp>
      <p:sp>
        <p:nvSpPr>
          <p:cNvPr id="112"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4763986" y="655782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64</a:t>
            </a:r>
            <a:endParaRPr dirty="0">
              <a:solidFill>
                <a:schemeClr val="tx1"/>
              </a:solidFill>
            </a:endParaRPr>
          </a:p>
        </p:txBody>
      </p:sp>
      <p:sp>
        <p:nvSpPr>
          <p:cNvPr id="11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7549366" y="655008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25</a:t>
            </a:r>
            <a:endParaRPr dirty="0">
              <a:solidFill>
                <a:schemeClr val="tx1"/>
              </a:solidFill>
            </a:endParaRPr>
          </a:p>
        </p:txBody>
      </p:sp>
      <p:sp>
        <p:nvSpPr>
          <p:cNvPr id="114"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3194258" y="6518979"/>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44</a:t>
            </a:r>
            <a:endParaRPr dirty="0">
              <a:solidFill>
                <a:schemeClr val="tx1"/>
              </a:solidFill>
            </a:endParaRPr>
          </a:p>
        </p:txBody>
      </p:sp>
      <p:sp>
        <p:nvSpPr>
          <p:cNvPr id="11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8930833" y="6621065"/>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79</a:t>
            </a:r>
            <a:endParaRPr dirty="0">
              <a:solidFill>
                <a:schemeClr val="tx1"/>
              </a:solidFill>
            </a:endParaRPr>
          </a:p>
        </p:txBody>
      </p:sp>
      <p:sp>
        <p:nvSpPr>
          <p:cNvPr id="11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0186954" y="3720557"/>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a:t>
            </a:r>
            <a:endParaRPr dirty="0">
              <a:solidFill>
                <a:schemeClr val="tx1"/>
              </a:solidFill>
            </a:endParaRPr>
          </a:p>
        </p:txBody>
      </p:sp>
      <p:sp>
        <p:nvSpPr>
          <p:cNvPr id="117"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5896896" y="3689270"/>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a:t>
            </a:r>
            <a:endParaRPr dirty="0">
              <a:solidFill>
                <a:schemeClr val="tx1"/>
              </a:solidFill>
            </a:endParaRPr>
          </a:p>
        </p:txBody>
      </p:sp>
      <p:sp>
        <p:nvSpPr>
          <p:cNvPr id="11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1606838" y="3705507"/>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10</a:t>
            </a:r>
            <a:endParaRPr dirty="0">
              <a:solidFill>
                <a:schemeClr val="tx1"/>
              </a:solidFill>
            </a:endParaRPr>
          </a:p>
        </p:txBody>
      </p:sp>
      <p:sp>
        <p:nvSpPr>
          <p:cNvPr id="119"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7415272" y="3705002"/>
            <a:ext cx="1114234" cy="47192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defRPr sz="2400">
                <a:solidFill>
                  <a:srgbClr val="535353"/>
                </a:solidFill>
                <a:latin typeface="Barlow SemiBold"/>
                <a:ea typeface="Barlow SemiBold"/>
                <a:cs typeface="Barlow SemiBold"/>
                <a:sym typeface="Barlow SemiBold"/>
              </a:defRPr>
            </a:lvl1pPr>
          </a:lstStyle>
          <a:p>
            <a:r>
              <a:rPr lang="en-US" dirty="0" smtClean="0">
                <a:solidFill>
                  <a:schemeClr val="tx1"/>
                </a:solidFill>
              </a:rPr>
              <a:t>52</a:t>
            </a:r>
            <a:endParaRPr dirty="0">
              <a:solidFill>
                <a:schemeClr val="tx1"/>
              </a:solidFill>
            </a:endParaRPr>
          </a:p>
        </p:txBody>
      </p:sp>
      <p:sp>
        <p:nvSpPr>
          <p:cNvPr id="68" name="Venn diagram"/>
          <p:cNvSpPr txBox="1"/>
          <p:nvPr/>
        </p:nvSpPr>
        <p:spPr>
          <a:xfrm>
            <a:off x="1489166" y="509161"/>
            <a:ext cx="21658217"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Country, Traveler type, Seat type &amp; Value-for-money Count When stars is 10</a:t>
            </a:r>
            <a:endParaRPr dirty="0">
              <a:solidFill>
                <a:schemeClr val="tx1"/>
              </a:solidFill>
            </a:endParaRPr>
          </a:p>
        </p:txBody>
      </p:sp>
    </p:spTree>
    <p:extLst>
      <p:ext uri="{BB962C8B-B14F-4D97-AF65-F5344CB8AC3E}">
        <p14:creationId xmlns:p14="http://schemas.microsoft.com/office/powerpoint/2010/main" val="39673929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grpSp>
        <p:nvGrpSpPr>
          <p:cNvPr id="726" name="Group"/>
          <p:cNvGrpSpPr/>
          <p:nvPr/>
        </p:nvGrpSpPr>
        <p:grpSpPr>
          <a:xfrm>
            <a:off x="14037667" y="3243888"/>
            <a:ext cx="7767293" cy="6654471"/>
            <a:chOff x="0" y="0"/>
            <a:chExt cx="7767292" cy="6654470"/>
          </a:xfrm>
        </p:grpSpPr>
        <p:sp>
          <p:nvSpPr>
            <p:cNvPr id="721"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36151" y="1780252"/>
              <a:ext cx="7431360" cy="48742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2500">
                  <a:solidFill>
                    <a:srgbClr val="9D9F9D"/>
                  </a:solidFill>
                  <a:latin typeface="Barlow Medium"/>
                  <a:ea typeface="Barlow Medium"/>
                  <a:cs typeface="Barlow Medium"/>
                  <a:sym typeface="Barlow Medium"/>
                </a:defRPr>
              </a:lvl1pPr>
            </a:lstStyle>
            <a:p>
              <a:pPr>
                <a:lnSpc>
                  <a:spcPct val="200000"/>
                </a:lnSpc>
              </a:pPr>
              <a:r>
                <a:rPr lang="en-US" sz="3200" dirty="0"/>
                <a:t>Couple Leisure had the highest </a:t>
              </a:r>
              <a:r>
                <a:rPr lang="en-US" sz="3200" dirty="0" smtClean="0"/>
                <a:t>rating stars </a:t>
              </a:r>
              <a:r>
                <a:rPr lang="en-US" sz="3200" dirty="0"/>
                <a:t>at 3403, followed by Solo Leisure, Family Leisure, and Business. Couple Leisure accounted for 33.03% of </a:t>
              </a:r>
              <a:r>
                <a:rPr lang="en-US" sz="3200" dirty="0" smtClean="0"/>
                <a:t>rating stars.</a:t>
              </a:r>
              <a:endParaRPr sz="3200" dirty="0">
                <a:solidFill>
                  <a:schemeClr val="tx2"/>
                </a:solidFill>
              </a:endParaRPr>
            </a:p>
          </p:txBody>
        </p:sp>
        <p:sp>
          <p:nvSpPr>
            <p:cNvPr id="722" name="Venn diagram"/>
            <p:cNvSpPr txBox="1"/>
            <p:nvPr/>
          </p:nvSpPr>
          <p:spPr>
            <a:xfrm>
              <a:off x="0" y="0"/>
              <a:ext cx="7767292" cy="15183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defRPr sz="4600">
                  <a:latin typeface="Barlow Bold"/>
                  <a:ea typeface="Barlow Bold"/>
                  <a:cs typeface="Barlow Bold"/>
                  <a:sym typeface="Barlow Bold"/>
                </a:defRPr>
              </a:lvl1pPr>
            </a:lstStyle>
            <a:p>
              <a:pPr algn="ctr"/>
              <a:r>
                <a:rPr lang="en-US" dirty="0" smtClean="0">
                  <a:solidFill>
                    <a:schemeClr val="tx1"/>
                  </a:solidFill>
                </a:rPr>
                <a:t>Type of traveler vs Rating stars</a:t>
              </a:r>
              <a:endParaRPr dirty="0">
                <a:solidFill>
                  <a:schemeClr val="tx1"/>
                </a:solidFill>
              </a:endParaRPr>
            </a:p>
          </p:txBody>
        </p:sp>
      </p:grpSp>
      <p:sp>
        <p:nvSpPr>
          <p:cNvPr id="56" name="Rounded Rectangle"/>
          <p:cNvSpPr/>
          <p:nvPr/>
        </p:nvSpPr>
        <p:spPr>
          <a:xfrm>
            <a:off x="1306285" y="2351313"/>
            <a:ext cx="12435841" cy="8125097"/>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6"/>
        </a:solidFill>
        <a:effectLst/>
      </p:bgPr>
    </p:bg>
    <p:spTree>
      <p:nvGrpSpPr>
        <p:cNvPr id="1" name=""/>
        <p:cNvGrpSpPr/>
        <p:nvPr/>
      </p:nvGrpSpPr>
      <p:grpSpPr>
        <a:xfrm>
          <a:off x="0" y="0"/>
          <a:ext cx="0" cy="0"/>
          <a:chOff x="0" y="0"/>
          <a:chExt cx="0" cy="0"/>
        </a:xfrm>
      </p:grpSpPr>
      <p:sp>
        <p:nvSpPr>
          <p:cNvPr id="1411" name="Line"/>
          <p:cNvSpPr/>
          <p:nvPr/>
        </p:nvSpPr>
        <p:spPr>
          <a:xfrm>
            <a:off x="1829454" y="2569008"/>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1413"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751114" y="3166657"/>
            <a:ext cx="6400799" cy="4257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smtClean="0"/>
              <a:t>At 5854 approximate, </a:t>
            </a:r>
            <a:r>
              <a:rPr lang="en-US" sz="2000" dirty="0"/>
              <a:t>Economy Class had the </a:t>
            </a:r>
            <a:r>
              <a:rPr lang="en-US" sz="2000" dirty="0" smtClean="0"/>
              <a:t>highest rating stars </a:t>
            </a:r>
            <a:r>
              <a:rPr lang="en-US" sz="2000" dirty="0"/>
              <a:t>and was 722.19% higher than Premium Economy, which had the lowest </a:t>
            </a:r>
            <a:r>
              <a:rPr lang="en-US" sz="2000" dirty="0" smtClean="0"/>
              <a:t>rating stars </a:t>
            </a:r>
            <a:r>
              <a:rPr lang="en-US" sz="2000" dirty="0"/>
              <a:t>at 712. Economy Class had the highest </a:t>
            </a:r>
            <a:r>
              <a:rPr lang="en-US" sz="2000" dirty="0" smtClean="0"/>
              <a:t>rating stars </a:t>
            </a:r>
            <a:r>
              <a:rPr lang="en-US" sz="2000" dirty="0"/>
              <a:t>at 5854, followed by Business Class at 3199 and Premium Economy at 712. Economy Class accounted for 59.95% of </a:t>
            </a:r>
            <a:r>
              <a:rPr lang="en-US" sz="2000" dirty="0" smtClean="0"/>
              <a:t>rating stars</a:t>
            </a:r>
            <a:r>
              <a:rPr lang="en-US" sz="2000" dirty="0"/>
              <a:t>. Economy Class had 5854 </a:t>
            </a:r>
            <a:r>
              <a:rPr lang="en-US" sz="2000" dirty="0" smtClean="0"/>
              <a:t>rating stars</a:t>
            </a:r>
            <a:r>
              <a:rPr lang="en-US" sz="2000" dirty="0"/>
              <a:t>, Premium Economy had 712, and Business Class had 3199</a:t>
            </a:r>
            <a:endParaRPr sz="2000" dirty="0">
              <a:solidFill>
                <a:schemeClr val="tx1"/>
              </a:solidFill>
            </a:endParaRPr>
          </a:p>
        </p:txBody>
      </p:sp>
      <p:sp>
        <p:nvSpPr>
          <p:cNvPr id="1415" name="Venn diagram"/>
          <p:cNvSpPr txBox="1"/>
          <p:nvPr/>
        </p:nvSpPr>
        <p:spPr>
          <a:xfrm>
            <a:off x="5234108" y="818969"/>
            <a:ext cx="12709598" cy="8104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defRPr sz="4600">
                <a:latin typeface="Barlow Bold"/>
                <a:ea typeface="Barlow Bold"/>
                <a:cs typeface="Barlow Bold"/>
                <a:sym typeface="Barlow Bold"/>
              </a:defRPr>
            </a:lvl1pPr>
          </a:lstStyle>
          <a:p>
            <a:r>
              <a:rPr lang="en-US" dirty="0" smtClean="0">
                <a:solidFill>
                  <a:schemeClr val="tx1"/>
                </a:solidFill>
              </a:rPr>
              <a:t>Rating Elements</a:t>
            </a:r>
            <a:endParaRPr dirty="0">
              <a:solidFill>
                <a:schemeClr val="tx1"/>
              </a:solidFill>
            </a:endParaRPr>
          </a:p>
        </p:txBody>
      </p:sp>
      <p:sp>
        <p:nvSpPr>
          <p:cNvPr id="55" name="Line"/>
          <p:cNvSpPr/>
          <p:nvPr/>
        </p:nvSpPr>
        <p:spPr>
          <a:xfrm>
            <a:off x="1943086" y="7874374"/>
            <a:ext cx="8139059" cy="4926073"/>
          </a:xfrm>
          <a:custGeom>
            <a:avLst/>
            <a:gdLst/>
            <a:ahLst/>
            <a:cxnLst>
              <a:cxn ang="0">
                <a:pos x="wd2" y="hd2"/>
              </a:cxn>
              <a:cxn ang="5400000">
                <a:pos x="wd2" y="hd2"/>
              </a:cxn>
              <a:cxn ang="10800000">
                <a:pos x="wd2" y="hd2"/>
              </a:cxn>
              <a:cxn ang="16200000">
                <a:pos x="wd2" y="hd2"/>
              </a:cxn>
            </a:cxnLst>
            <a:rect l="0" t="0" r="r" b="b"/>
            <a:pathLst>
              <a:path w="21600" h="21590" extrusionOk="0">
                <a:moveTo>
                  <a:pt x="13" y="21589"/>
                </a:moveTo>
                <a:lnTo>
                  <a:pt x="9790" y="21589"/>
                </a:lnTo>
                <a:cubicBezTo>
                  <a:pt x="11407" y="21600"/>
                  <a:pt x="12989" y="21534"/>
                  <a:pt x="14123" y="21407"/>
                </a:cubicBezTo>
                <a:cubicBezTo>
                  <a:pt x="15046" y="21304"/>
                  <a:pt x="15601" y="21169"/>
                  <a:pt x="15687" y="21025"/>
                </a:cubicBezTo>
                <a:lnTo>
                  <a:pt x="15687" y="11418"/>
                </a:lnTo>
                <a:cubicBezTo>
                  <a:pt x="15796" y="11252"/>
                  <a:pt x="16391" y="11095"/>
                  <a:pt x="17382" y="10969"/>
                </a:cubicBezTo>
                <a:cubicBezTo>
                  <a:pt x="18467" y="10831"/>
                  <a:pt x="19960" y="10740"/>
                  <a:pt x="21600" y="10710"/>
                </a:cubicBezTo>
                <a:cubicBezTo>
                  <a:pt x="20179" y="10707"/>
                  <a:pt x="18813" y="10649"/>
                  <a:pt x="17740" y="10547"/>
                </a:cubicBezTo>
                <a:cubicBezTo>
                  <a:pt x="16383" y="10418"/>
                  <a:pt x="15606" y="10231"/>
                  <a:pt x="15613" y="10034"/>
                </a:cubicBezTo>
                <a:lnTo>
                  <a:pt x="15613" y="611"/>
                </a:lnTo>
                <a:cubicBezTo>
                  <a:pt x="15656" y="453"/>
                  <a:pt x="15122" y="300"/>
                  <a:pt x="14129" y="185"/>
                </a:cubicBezTo>
                <a:cubicBezTo>
                  <a:pt x="13138" y="71"/>
                  <a:pt x="11771" y="4"/>
                  <a:pt x="10330" y="0"/>
                </a:cubicBezTo>
                <a:lnTo>
                  <a:pt x="0" y="0"/>
                </a:lnTo>
              </a:path>
            </a:pathLst>
          </a:custGeom>
          <a:ln w="25400">
            <a:solidFill>
              <a:srgbClr val="C4C3C0"/>
            </a:solidFill>
            <a:miter lim="400000"/>
          </a:ln>
        </p:spPr>
        <p:txBody>
          <a:bodyPr lIns="0" tIns="0" rIns="0" bIns="0" anchor="ctr"/>
          <a:lstStyle/>
          <a:p>
            <a:pPr>
              <a:defRPr sz="3200">
                <a:solidFill>
                  <a:srgbClr val="FFFFFF"/>
                </a:solidFill>
              </a:defRPr>
            </a:pPr>
            <a:endParaRPr/>
          </a:p>
        </p:txBody>
      </p:sp>
      <p:sp>
        <p:nvSpPr>
          <p:cNvPr id="5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751114" y="8650272"/>
            <a:ext cx="6400799" cy="37389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defRPr sz="2400">
                <a:solidFill>
                  <a:srgbClr val="535353"/>
                </a:solidFill>
                <a:latin typeface="Barlow SemiBold"/>
                <a:ea typeface="Barlow SemiBold"/>
                <a:cs typeface="Barlow SemiBold"/>
                <a:sym typeface="Barlow SemiBold"/>
              </a:defRPr>
            </a:lvl1pPr>
          </a:lstStyle>
          <a:p>
            <a:pPr algn="just">
              <a:lnSpc>
                <a:spcPct val="150000"/>
              </a:lnSpc>
            </a:pPr>
            <a:r>
              <a:rPr lang="en-US" sz="2000" dirty="0"/>
              <a:t>At 4473, United Kingdom had the highest </a:t>
            </a:r>
            <a:r>
              <a:rPr lang="en-US" sz="2000" dirty="0" smtClean="0"/>
              <a:t>rating stars </a:t>
            </a:r>
            <a:r>
              <a:rPr lang="en-US" sz="2000" dirty="0"/>
              <a:t>and was 5,101.16% higher than Cyprus, which had the lowest </a:t>
            </a:r>
            <a:r>
              <a:rPr lang="en-US" sz="2000" dirty="0" smtClean="0"/>
              <a:t>rating stars </a:t>
            </a:r>
            <a:r>
              <a:rPr lang="en-US" sz="2000" dirty="0"/>
              <a:t>at 86. United Kingdom had the highest </a:t>
            </a:r>
            <a:r>
              <a:rPr lang="en-US" sz="2000" dirty="0" smtClean="0"/>
              <a:t>rating stars </a:t>
            </a:r>
            <a:r>
              <a:rPr lang="en-US" sz="2000" dirty="0"/>
              <a:t>at 4473, followed by United States and Canada. Cyprus had the lowest </a:t>
            </a:r>
            <a:r>
              <a:rPr lang="en-US" sz="2000" dirty="0" smtClean="0"/>
              <a:t>rating stars </a:t>
            </a:r>
            <a:r>
              <a:rPr lang="en-US" sz="2000" dirty="0"/>
              <a:t>at 86. United Kingdom accounted for 45.81% of </a:t>
            </a:r>
            <a:r>
              <a:rPr lang="en-US" sz="2000" dirty="0" smtClean="0"/>
              <a:t>rating stars</a:t>
            </a:r>
            <a:r>
              <a:rPr lang="en-US" sz="2000" dirty="0"/>
              <a:t>. Across all 18 country, </a:t>
            </a:r>
            <a:r>
              <a:rPr lang="en-US" sz="2000" dirty="0" smtClean="0"/>
              <a:t>rating stars </a:t>
            </a:r>
            <a:r>
              <a:rPr lang="en-US" sz="2000" dirty="0"/>
              <a:t>ranged from 86 to 4473.</a:t>
            </a:r>
            <a:endParaRPr lang="en-US" sz="2000" dirty="0">
              <a:solidFill>
                <a:schemeClr val="tx1"/>
              </a:solidFill>
            </a:endParaRPr>
          </a:p>
        </p:txBody>
      </p:sp>
      <p:sp>
        <p:nvSpPr>
          <p:cNvPr id="7" name="Rounded Rectangle"/>
          <p:cNvSpPr/>
          <p:nvPr/>
        </p:nvSpPr>
        <p:spPr>
          <a:xfrm>
            <a:off x="9379131" y="2612281"/>
            <a:ext cx="13715999" cy="4882800"/>
          </a:xfrm>
          <a:prstGeom prst="roundRect">
            <a:avLst>
              <a:gd name="adj" fmla="val 15000"/>
            </a:avLst>
          </a:prstGeom>
          <a:blipFill dpi="0" rotWithShape="1">
            <a:blip r:embed="rId2">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
        <p:nvSpPr>
          <p:cNvPr id="8" name="Rounded Rectangle"/>
          <p:cNvSpPr/>
          <p:nvPr/>
        </p:nvSpPr>
        <p:spPr>
          <a:xfrm>
            <a:off x="9379131" y="7874374"/>
            <a:ext cx="13898880" cy="5214609"/>
          </a:xfrm>
          <a:prstGeom prst="roundRect">
            <a:avLst>
              <a:gd name="adj" fmla="val 15000"/>
            </a:avLst>
          </a:prstGeom>
          <a:blipFill dpi="0" rotWithShape="1">
            <a:blip r:embed="rId3">
              <a:extLst>
                <a:ext uri="{28A0092B-C50C-407E-A947-70E740481C1C}">
                  <a14:useLocalDpi xmlns:a14="http://schemas.microsoft.com/office/drawing/2010/main" val="0"/>
                </a:ext>
              </a:extLst>
            </a:blip>
            <a:srcRect/>
            <a:stretch>
              <a:fillRect/>
            </a:stretch>
          </a:blipFill>
          <a:ln w="12700" cap="flat">
            <a:noFill/>
            <a:miter lim="400000"/>
          </a:ln>
          <a:effectLst/>
        </p:spPr>
        <p:txBody>
          <a:bodyPr wrap="square" lIns="0" tIns="0" rIns="0" bIns="0" numCol="1" anchor="ctr">
            <a:noAutofit/>
          </a:bodyPr>
          <a:lstStyle/>
          <a:p>
            <a:pPr>
              <a:defRPr sz="3200">
                <a:solidFill>
                  <a:srgbClr val="FFFFFF"/>
                </a:solidFill>
              </a:defRPr>
            </a:pPr>
            <a:endParaRPr/>
          </a:p>
        </p:txBody>
      </p:sp>
    </p:spTree>
  </p:cSld>
  <p:clrMapOvr>
    <a:masterClrMapping/>
  </p:clrMapOvr>
  <p:transition spd="med"/>
</p:sld>
</file>

<file path=ppt/theme/theme1.xml><?xml version="1.0" encoding="utf-8"?>
<a:theme xmlns:a="http://schemas.openxmlformats.org/drawingml/2006/main" name="White">
  <a:themeElements>
    <a:clrScheme name="CP - 01">
      <a:dk1>
        <a:srgbClr val="525455"/>
      </a:dk1>
      <a:lt1>
        <a:srgbClr val="F7F5F7"/>
      </a:lt1>
      <a:dk2>
        <a:srgbClr val="9D9F9D"/>
      </a:dk2>
      <a:lt2>
        <a:srgbClr val="E8E9DF"/>
      </a:lt2>
      <a:accent1>
        <a:srgbClr val="EF754A"/>
      </a:accent1>
      <a:accent2>
        <a:srgbClr val="956D98"/>
      </a:accent2>
      <a:accent3>
        <a:srgbClr val="405C72"/>
      </a:accent3>
      <a:accent4>
        <a:srgbClr val="E9E8DF"/>
      </a:accent4>
      <a:accent5>
        <a:srgbClr val="C3C5BE"/>
      </a:accent5>
      <a:accent6>
        <a:srgbClr val="EF754A"/>
      </a:accent6>
      <a:hlink>
        <a:srgbClr val="EE744A"/>
      </a:hlink>
      <a:folHlink>
        <a:srgbClr val="3F5D71"/>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5F7"/>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EF754A"/>
      </a:accent1>
      <a:accent2>
        <a:srgbClr val="956D98"/>
      </a:accent2>
      <a:accent3>
        <a:srgbClr val="405C72"/>
      </a:accent3>
      <a:accent4>
        <a:srgbClr val="E9E8DF"/>
      </a:accent4>
      <a:accent5>
        <a:srgbClr val="C3C5BE"/>
      </a:accent5>
      <a:accent6>
        <a:srgbClr val="864229"/>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F5F7"/>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25455"/>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568</TotalTime>
  <Words>1140</Words>
  <Application>Microsoft Office PowerPoint</Application>
  <PresentationFormat>Custom</PresentationFormat>
  <Paragraphs>163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Barlow Bold</vt:lpstr>
      <vt:lpstr>Barlow Medium</vt:lpstr>
      <vt:lpstr>Barlow SemiBold</vt:lpstr>
      <vt:lpstr>Calibri</vt:lpstr>
      <vt:lpstr>Courier New</vt:lpstr>
      <vt:lpstr>Helvetica Neue</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49</cp:revision>
  <dcterms:modified xsi:type="dcterms:W3CDTF">2023-09-02T01:37:05Z</dcterms:modified>
</cp:coreProperties>
</file>