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B6DCD11-9D5B-D23A-8229-8987BE0F39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32236" y="897576"/>
            <a:ext cx="5147232" cy="506284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ID" sz="1000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285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3FCD042-DCE3-644F-1170-D8DE95151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6655980" cy="5038725"/>
          </a:xfrm>
          <a:custGeom>
            <a:avLst/>
            <a:gdLst>
              <a:gd name="connsiteX0" fmla="*/ 0 w 7197213"/>
              <a:gd name="connsiteY0" fmla="*/ 0 h 4350775"/>
              <a:gd name="connsiteX1" fmla="*/ 7197213 w 7197213"/>
              <a:gd name="connsiteY1" fmla="*/ 0 h 4350775"/>
              <a:gd name="connsiteX2" fmla="*/ 7197213 w 7197213"/>
              <a:gd name="connsiteY2" fmla="*/ 4350775 h 4350775"/>
              <a:gd name="connsiteX3" fmla="*/ 0 w 7197213"/>
              <a:gd name="connsiteY3" fmla="*/ 4350775 h 435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213" h="4350775">
                <a:moveTo>
                  <a:pt x="0" y="0"/>
                </a:moveTo>
                <a:lnTo>
                  <a:pt x="7197213" y="0"/>
                </a:lnTo>
                <a:lnTo>
                  <a:pt x="7197213" y="4350775"/>
                </a:lnTo>
                <a:lnTo>
                  <a:pt x="0" y="435077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9C9C205-24E1-A655-C5E8-43C234BB09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9047" y="1137277"/>
            <a:ext cx="5816854" cy="439369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sz="1050" dirty="0"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2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4C66232-BBBA-526A-9759-0B3B620914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91978" y="1251286"/>
            <a:ext cx="2138500" cy="31430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50" dirty="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4182989C-70D9-1802-76EB-B7566E3EE4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2202" y="1251286"/>
            <a:ext cx="2138500" cy="31430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50" dirty="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8E8C74AF-84BD-F140-954B-C28E3623C0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72425" y="1251286"/>
            <a:ext cx="2138500" cy="31430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B570DDB-FAB5-93E7-12EC-00CD772AA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5293" y="1217630"/>
            <a:ext cx="2150057" cy="442274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DF2E1E-532E-9927-FF18-FB2D7DAFB9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5758" y="4398980"/>
            <a:ext cx="2150057" cy="442274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281C2F79-D5DA-E6D7-12C1-5662859A86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5758" y="-758170"/>
            <a:ext cx="2150057" cy="4422740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5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0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942983D-F83F-E399-17D1-C7002F375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5500" y="0"/>
            <a:ext cx="5016500" cy="68625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50"/>
            </a:lvl1pPr>
          </a:lstStyle>
          <a:p>
            <a:pPr lvl="0"/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100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531CF28-7000-0739-8AFB-1552F87D76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243694"/>
            <a:ext cx="4082142" cy="47516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 sz="1000" dirty="0"/>
            </a:lvl1pPr>
          </a:lstStyle>
          <a:p>
            <a:pPr lvl="0"/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536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0E82A8-337B-BDBC-5F5A-D4CD0A5116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2087" y="528637"/>
            <a:ext cx="6300787" cy="26146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 sz="1000" dirty="0"/>
            </a:lvl1pPr>
          </a:lstStyle>
          <a:p>
            <a:pPr lvl="0"/>
            <a:r>
              <a:rPr lang="en-US" dirty="0"/>
              <a:t>Image Placeholder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5CDED68-ED3D-0202-A22C-E31F1C4E2D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2" y="3714750"/>
            <a:ext cx="4586286" cy="26146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 sz="1000" dirty="0"/>
            </a:lvl1pPr>
          </a:lstStyle>
          <a:p>
            <a:pPr lvl="0"/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3717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42981EA9-09DC-251E-4F6E-E752E9EC2B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63000" y="0"/>
            <a:ext cx="34290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 sz="1000" dirty="0"/>
            </a:lvl1pPr>
          </a:lstStyle>
          <a:p>
            <a:pPr lvl="0"/>
            <a:r>
              <a:rPr lang="en-US" dirty="0"/>
              <a:t>Drag and Drop Image Here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67D5930-EDF4-3F90-135D-B2B2FDC23F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3429000"/>
            <a:ext cx="34290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>
              <a:defRPr lang="en-US" sz="1000" dirty="0"/>
            </a:lvl1pPr>
          </a:lstStyle>
          <a:p>
            <a:pPr lvl="0"/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09959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3658FA4B-786D-69ED-259F-162F9F3A65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48301" cy="6858000"/>
          </a:xfrm>
          <a:custGeom>
            <a:avLst/>
            <a:gdLst>
              <a:gd name="connsiteX0" fmla="*/ 0 w 4810125"/>
              <a:gd name="connsiteY0" fmla="*/ 0 h 6858000"/>
              <a:gd name="connsiteX1" fmla="*/ 4810125 w 4810125"/>
              <a:gd name="connsiteY1" fmla="*/ 0 h 6858000"/>
              <a:gd name="connsiteX2" fmla="*/ 4810125 w 4810125"/>
              <a:gd name="connsiteY2" fmla="*/ 6858000 h 6858000"/>
              <a:gd name="connsiteX3" fmla="*/ 0 w 48101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0125" h="6858000">
                <a:moveTo>
                  <a:pt x="0" y="0"/>
                </a:moveTo>
                <a:lnTo>
                  <a:pt x="4810125" y="0"/>
                </a:lnTo>
                <a:lnTo>
                  <a:pt x="4810125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C91E2A35-DE83-8E82-4274-8D2E0CE4B3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648075"/>
          </a:xfrm>
          <a:custGeom>
            <a:avLst/>
            <a:gdLst>
              <a:gd name="connsiteX0" fmla="*/ 0 w 12192000"/>
              <a:gd name="connsiteY0" fmla="*/ 0 h 3771900"/>
              <a:gd name="connsiteX1" fmla="*/ 12192000 w 12192000"/>
              <a:gd name="connsiteY1" fmla="*/ 0 h 3771900"/>
              <a:gd name="connsiteX2" fmla="*/ 12192000 w 12192000"/>
              <a:gd name="connsiteY2" fmla="*/ 3771900 h 3771900"/>
              <a:gd name="connsiteX3" fmla="*/ 0 w 12192000"/>
              <a:gd name="connsiteY3" fmla="*/ 377190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71900">
                <a:moveTo>
                  <a:pt x="0" y="0"/>
                </a:moveTo>
                <a:lnTo>
                  <a:pt x="12192000" y="0"/>
                </a:lnTo>
                <a:lnTo>
                  <a:pt x="12192000" y="3771900"/>
                </a:lnTo>
                <a:lnTo>
                  <a:pt x="0" y="37719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0" dirty="0"/>
            </a:lvl1pPr>
          </a:lstStyle>
          <a:p>
            <a:pPr lvl="0"/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02108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F38BA1BF-0D85-B68A-551C-C43573E152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1101" y="1006102"/>
            <a:ext cx="3212055" cy="32124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000" dirty="0"/>
            </a:lvl1pPr>
          </a:lstStyle>
          <a:p>
            <a:pPr lvl="0"/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E440E827-D7F0-8D2D-EA80-574B46998D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7251" y="1006102"/>
            <a:ext cx="3212055" cy="262609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000" dirty="0"/>
            </a:lvl1pPr>
          </a:lstStyle>
          <a:p>
            <a:pPr lvl="0"/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6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84671EC8-C557-C03A-ABC5-0D51A73274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3249" y="394339"/>
            <a:ext cx="5267552" cy="401192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000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03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F4BFA0-5643-93E3-0A9C-2893CE6397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8447" y="0"/>
            <a:ext cx="7343553" cy="6858000"/>
          </a:xfrm>
          <a:custGeom>
            <a:avLst/>
            <a:gdLst>
              <a:gd name="connsiteX0" fmla="*/ 0 w 4586705"/>
              <a:gd name="connsiteY0" fmla="*/ 0 h 6858000"/>
              <a:gd name="connsiteX1" fmla="*/ 4586705 w 4586705"/>
              <a:gd name="connsiteY1" fmla="*/ 0 h 6858000"/>
              <a:gd name="connsiteX2" fmla="*/ 4586705 w 4586705"/>
              <a:gd name="connsiteY2" fmla="*/ 6858000 h 6858000"/>
              <a:gd name="connsiteX3" fmla="*/ 0 w 458670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05" h="6858000">
                <a:moveTo>
                  <a:pt x="0" y="0"/>
                </a:moveTo>
                <a:lnTo>
                  <a:pt x="4586705" y="0"/>
                </a:lnTo>
                <a:lnTo>
                  <a:pt x="4586705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0" dirty="0"/>
            </a:lvl1pPr>
          </a:lstStyle>
          <a:p>
            <a:pPr lvl="0"/>
            <a:r>
              <a:rPr lang="en-US" dirty="0"/>
              <a:t>Image Placeholder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5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C00C8-19D0-0F27-29F8-74833313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6189-0454-1627-8FF6-7A37C3D5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0085-0780-491C-6F86-2753B920E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F4BF67-0D7F-4D9A-B07C-8B4D96C70D04}" type="datetimeFigureOut">
              <a:rPr lang="en-ID" smtClean="0"/>
              <a:pPr/>
              <a:t>09/09/2023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9EE3-F223-8DF7-86DC-7E6A64AA0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BBD2-9B81-0347-B725-2ED7814C5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04055C-86E4-4ED3-8EB1-C56CB61AF06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31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41DBF16-C6D8-606E-EC37-2015D3B7FB78}"/>
              </a:ext>
            </a:extLst>
          </p:cNvPr>
          <p:cNvGrpSpPr/>
          <p:nvPr/>
        </p:nvGrpSpPr>
        <p:grpSpPr>
          <a:xfrm>
            <a:off x="5219701" y="3720690"/>
            <a:ext cx="6972300" cy="3137310"/>
            <a:chOff x="2509157" y="-157843"/>
            <a:chExt cx="7173686" cy="7173686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9CF0C83-6424-5DEC-6C3A-86F82C67E6D1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EB0C8064-DE3F-A5CC-EB80-D3B0C88A74AF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: Rounded Corners 22">
            <a:extLst>
              <a:ext uri="{FF2B5EF4-FFF2-40B4-BE49-F238E27FC236}">
                <a16:creationId xmlns:a16="http://schemas.microsoft.com/office/drawing/2014/main" id="{7045A5C5-6B6B-3416-9633-2CCF01EED13F}"/>
              </a:ext>
            </a:extLst>
          </p:cNvPr>
          <p:cNvSpPr/>
          <p:nvPr/>
        </p:nvSpPr>
        <p:spPr>
          <a:xfrm>
            <a:off x="6132236" y="897576"/>
            <a:ext cx="5147233" cy="50628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bIns="91440" rtlCol="0" anchor="ctr"/>
          <a:lstStyle/>
          <a:p>
            <a:endParaRPr lang="en-US" sz="1400" b="1" dirty="0"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C0A4B9-125F-86DD-50ED-7AE672DA0B9D}"/>
              </a:ext>
            </a:extLst>
          </p:cNvPr>
          <p:cNvGrpSpPr/>
          <p:nvPr/>
        </p:nvGrpSpPr>
        <p:grpSpPr>
          <a:xfrm>
            <a:off x="608200" y="2184809"/>
            <a:ext cx="4174283" cy="4465473"/>
            <a:chOff x="589150" y="2617019"/>
            <a:chExt cx="4174283" cy="44654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E87FA2-CA9E-1248-4A15-C3E968CE268E}"/>
                </a:ext>
              </a:extLst>
            </p:cNvPr>
            <p:cNvGrpSpPr/>
            <p:nvPr/>
          </p:nvGrpSpPr>
          <p:grpSpPr>
            <a:xfrm>
              <a:off x="589150" y="2617019"/>
              <a:ext cx="4174283" cy="4465473"/>
              <a:chOff x="589150" y="3012742"/>
              <a:chExt cx="4174283" cy="446547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4315C-C889-3571-7557-DBC36F4439DF}"/>
                  </a:ext>
                </a:extLst>
              </p:cNvPr>
              <p:cNvSpPr txBox="1"/>
              <p:nvPr/>
            </p:nvSpPr>
            <p:spPr>
              <a:xfrm>
                <a:off x="589150" y="3012742"/>
                <a:ext cx="4174283" cy="1066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5000"/>
                  </a:lnSpc>
                  <a:spcAft>
                    <a:spcPts val="300"/>
                  </a:spcAft>
                </a:pPr>
                <a:r>
                  <a:rPr lang="en-US" sz="3200" b="1" dirty="0" smtClean="0">
                    <a:latin typeface="+mj-lt"/>
                  </a:rPr>
                  <a:t>TATA Online Retail Stores Analysis</a:t>
                </a:r>
                <a:endParaRPr lang="en-US" sz="3200" b="1" dirty="0">
                  <a:latin typeface="+mj-lt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23FD5F-7361-1D2E-638A-FD078D942F26}"/>
                  </a:ext>
                </a:extLst>
              </p:cNvPr>
              <p:cNvSpPr/>
              <p:nvPr/>
            </p:nvSpPr>
            <p:spPr>
              <a:xfrm>
                <a:off x="658515" y="4892892"/>
                <a:ext cx="3648654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pc="100" dirty="0" smtClean="0">
                    <a:solidFill>
                      <a:schemeClr val="accent1">
                        <a:lumMod val="50000"/>
                      </a:schemeClr>
                    </a:solidFill>
                    <a:ea typeface="Open Sans" panose="020B0606030504020204" pitchFamily="34" charset="0"/>
                    <a:cs typeface="Poppins" panose="00000500000000000000" pitchFamily="2" charset="0"/>
                  </a:rPr>
                  <a:t>Tata is </a:t>
                </a:r>
                <a:r>
                  <a:rPr lang="en-US" spc="100" dirty="0">
                    <a:solidFill>
                      <a:schemeClr val="accent1">
                        <a:lumMod val="50000"/>
                      </a:schemeClr>
                    </a:solidFill>
                    <a:ea typeface="Open Sans" panose="020B0606030504020204" pitchFamily="34" charset="0"/>
                    <a:cs typeface="Poppins" panose="00000500000000000000" pitchFamily="2" charset="0"/>
                  </a:rPr>
                  <a:t>a global company that offers a wide range of services, including </a:t>
                </a:r>
                <a:r>
                  <a:rPr lang="en-US" spc="100" dirty="0" smtClean="0">
                    <a:solidFill>
                      <a:schemeClr val="accent1">
                        <a:lumMod val="50000"/>
                      </a:schemeClr>
                    </a:solidFill>
                    <a:ea typeface="Open Sans" panose="020B0606030504020204" pitchFamily="34" charset="0"/>
                    <a:cs typeface="Poppins" panose="00000500000000000000" pitchFamily="2" charset="0"/>
                  </a:rPr>
                  <a:t>automotive, </a:t>
                </a:r>
                <a:r>
                  <a:rPr lang="en-US" spc="100" dirty="0">
                    <a:solidFill>
                      <a:schemeClr val="accent1">
                        <a:lumMod val="50000"/>
                      </a:schemeClr>
                    </a:solidFill>
                    <a:ea typeface="Open Sans" panose="020B0606030504020204" pitchFamily="34" charset="0"/>
                    <a:cs typeface="Poppins" panose="00000500000000000000" pitchFamily="2" charset="0"/>
                  </a:rPr>
                  <a:t>consumer retail, steel, and more. It operates successful online retail stores and aims to expand globally through data-driven decisions </a:t>
                </a:r>
                <a:r>
                  <a:rPr lang="en-US" spc="100" dirty="0" smtClean="0">
                    <a:solidFill>
                      <a:schemeClr val="accent1">
                        <a:lumMod val="50000"/>
                      </a:schemeClr>
                    </a:solidFill>
                    <a:ea typeface="Open Sans" panose="020B0606030504020204" pitchFamily="34" charset="0"/>
                    <a:cs typeface="Poppins" panose="00000500000000000000" pitchFamily="2" charset="0"/>
                  </a:rPr>
                  <a:t> </a:t>
                </a:r>
                <a:r>
                  <a:rPr lang="en-US" spc="100" dirty="0">
                    <a:solidFill>
                      <a:schemeClr val="accent1">
                        <a:lumMod val="50000"/>
                      </a:schemeClr>
                    </a:solidFill>
                    <a:ea typeface="Open Sans" panose="020B0606030504020204" pitchFamily="34" charset="0"/>
                    <a:cs typeface="Poppins" panose="00000500000000000000" pitchFamily="2" charset="0"/>
                  </a:rPr>
                  <a:t>by its CEO. 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D9F9FB-63ED-613A-B988-F6F1D308D1E0}"/>
                </a:ext>
              </a:extLst>
            </p:cNvPr>
            <p:cNvCxnSpPr/>
            <p:nvPr/>
          </p:nvCxnSpPr>
          <p:spPr>
            <a:xfrm>
              <a:off x="687543" y="4171950"/>
              <a:ext cx="3837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E60DE-89B0-6B52-DC30-ABCE24EBAAB6}"/>
              </a:ext>
            </a:extLst>
          </p:cNvPr>
          <p:cNvSpPr/>
          <p:nvPr/>
        </p:nvSpPr>
        <p:spPr>
          <a:xfrm>
            <a:off x="1" y="0"/>
            <a:ext cx="3270249" cy="304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36" y="1720405"/>
            <a:ext cx="5147232" cy="34171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16F6E1-C96C-903E-346C-C05820ADF5DF}"/>
              </a:ext>
            </a:extLst>
          </p:cNvPr>
          <p:cNvSpPr/>
          <p:nvPr/>
        </p:nvSpPr>
        <p:spPr>
          <a:xfrm>
            <a:off x="6132234" y="5655626"/>
            <a:ext cx="5147231" cy="304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4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4" r="21454"/>
          <a:stretch>
            <a:fillRect/>
          </a:stretch>
        </p:blipFill>
        <p:spPr/>
      </p:pic>
      <p:sp>
        <p:nvSpPr>
          <p:cNvPr id="3" name="Rectangle: Rounded Corners 22">
            <a:extLst>
              <a:ext uri="{FF2B5EF4-FFF2-40B4-BE49-F238E27FC236}">
                <a16:creationId xmlns:a16="http://schemas.microsoft.com/office/drawing/2014/main" id="{4C8837B7-C6BB-DC23-9C9B-F925F70CD3C8}"/>
              </a:ext>
            </a:extLst>
          </p:cNvPr>
          <p:cNvSpPr/>
          <p:nvPr/>
        </p:nvSpPr>
        <p:spPr>
          <a:xfrm>
            <a:off x="9779000" y="0"/>
            <a:ext cx="2413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2B4108-C8D0-0E0E-CCEB-90A348E7EA9C}"/>
              </a:ext>
            </a:extLst>
          </p:cNvPr>
          <p:cNvGrpSpPr/>
          <p:nvPr/>
        </p:nvGrpSpPr>
        <p:grpSpPr>
          <a:xfrm>
            <a:off x="2224062" y="1612900"/>
            <a:ext cx="9640278" cy="4013200"/>
            <a:chOff x="2509157" y="-157843"/>
            <a:chExt cx="7173686" cy="71736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7745E43-8867-2DEF-F691-0FB542FD2D3B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3AEDF9-9052-58F0-260D-7FBCBC8C4679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solidFill>
                <a:schemeClr val="accent1"/>
              </a:solidFill>
            </a:ln>
            <a:effectLst>
              <a:outerShdw blurRad="254000" dist="190500" dir="13500000" sx="98000" sy="98000" algn="br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671FB2-07E7-A71B-0C05-B892F49D71E6}"/>
              </a:ext>
            </a:extLst>
          </p:cNvPr>
          <p:cNvGrpSpPr/>
          <p:nvPr/>
        </p:nvGrpSpPr>
        <p:grpSpPr>
          <a:xfrm>
            <a:off x="3073706" y="1927951"/>
            <a:ext cx="8152482" cy="3117772"/>
            <a:chOff x="3870189" y="3626541"/>
            <a:chExt cx="4128945" cy="145713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12E381-DB7E-1AD2-8619-A99A76C30209}"/>
                </a:ext>
              </a:extLst>
            </p:cNvPr>
            <p:cNvSpPr/>
            <p:nvPr/>
          </p:nvSpPr>
          <p:spPr>
            <a:xfrm rot="5400000">
              <a:off x="7914370" y="4930359"/>
              <a:ext cx="104945" cy="64582"/>
            </a:xfrm>
            <a:custGeom>
              <a:avLst/>
              <a:gdLst>
                <a:gd name="connsiteX0" fmla="*/ 133984 w 148392"/>
                <a:gd name="connsiteY0" fmla="*/ 88463 h 91318"/>
                <a:gd name="connsiteX1" fmla="*/ 125914 w 148392"/>
                <a:gd name="connsiteY1" fmla="*/ 85118 h 91318"/>
                <a:gd name="connsiteX2" fmla="*/ 76910 w 148392"/>
                <a:gd name="connsiteY2" fmla="*/ 36114 h 91318"/>
                <a:gd name="connsiteX3" fmla="*/ 27906 w 148392"/>
                <a:gd name="connsiteY3" fmla="*/ 85118 h 91318"/>
                <a:gd name="connsiteX4" fmla="*/ 11765 w 148392"/>
                <a:gd name="connsiteY4" fmla="*/ 84837 h 91318"/>
                <a:gd name="connsiteX5" fmla="*/ 11765 w 148392"/>
                <a:gd name="connsiteY5" fmla="*/ 68977 h 91318"/>
                <a:gd name="connsiteX6" fmla="*/ 68840 w 148392"/>
                <a:gd name="connsiteY6" fmla="*/ 11903 h 91318"/>
                <a:gd name="connsiteX7" fmla="*/ 84980 w 148392"/>
                <a:gd name="connsiteY7" fmla="*/ 11903 h 91318"/>
                <a:gd name="connsiteX8" fmla="*/ 142054 w 148392"/>
                <a:gd name="connsiteY8" fmla="*/ 68977 h 91318"/>
                <a:gd name="connsiteX9" fmla="*/ 142052 w 148392"/>
                <a:gd name="connsiteY9" fmla="*/ 85120 h 91318"/>
                <a:gd name="connsiteX10" fmla="*/ 133984 w 148392"/>
                <a:gd name="connsiteY10" fmla="*/ 88463 h 9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92" h="91318">
                  <a:moveTo>
                    <a:pt x="133984" y="88463"/>
                  </a:moveTo>
                  <a:cubicBezTo>
                    <a:pt x="130957" y="88461"/>
                    <a:pt x="128054" y="87258"/>
                    <a:pt x="125914" y="85118"/>
                  </a:cubicBezTo>
                  <a:lnTo>
                    <a:pt x="76910" y="36114"/>
                  </a:lnTo>
                  <a:lnTo>
                    <a:pt x="27906" y="85118"/>
                  </a:lnTo>
                  <a:cubicBezTo>
                    <a:pt x="23371" y="89498"/>
                    <a:pt x="16145" y="89372"/>
                    <a:pt x="11765" y="84837"/>
                  </a:cubicBezTo>
                  <a:cubicBezTo>
                    <a:pt x="7493" y="80414"/>
                    <a:pt x="7493" y="73401"/>
                    <a:pt x="11765" y="68977"/>
                  </a:cubicBezTo>
                  <a:lnTo>
                    <a:pt x="68840" y="11903"/>
                  </a:lnTo>
                  <a:cubicBezTo>
                    <a:pt x="73297" y="7447"/>
                    <a:pt x="80523" y="7447"/>
                    <a:pt x="84980" y="11903"/>
                  </a:cubicBezTo>
                  <a:lnTo>
                    <a:pt x="142054" y="68977"/>
                  </a:lnTo>
                  <a:cubicBezTo>
                    <a:pt x="146512" y="73436"/>
                    <a:pt x="146511" y="80663"/>
                    <a:pt x="142052" y="85120"/>
                  </a:cubicBezTo>
                  <a:cubicBezTo>
                    <a:pt x="139912" y="87259"/>
                    <a:pt x="137010" y="88461"/>
                    <a:pt x="133984" y="884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04800" dist="190500" dir="8100000" sx="85000" sy="85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E23A88-CC84-F79B-A510-BC855842969A}"/>
                </a:ext>
              </a:extLst>
            </p:cNvPr>
            <p:cNvSpPr/>
            <p:nvPr/>
          </p:nvSpPr>
          <p:spPr>
            <a:xfrm flipV="1">
              <a:off x="3870189" y="3626541"/>
              <a:ext cx="4064361" cy="1457130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92B6FC-BFCF-24AB-05BC-9B627CE3FC8B}"/>
                </a:ext>
              </a:extLst>
            </p:cNvPr>
            <p:cNvSpPr txBox="1"/>
            <p:nvPr/>
          </p:nvSpPr>
          <p:spPr>
            <a:xfrm>
              <a:off x="4076512" y="3626541"/>
              <a:ext cx="3800722" cy="142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600" b="1" spc="10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Poppins" panose="00000500000000000000" pitchFamily="2" charset="0"/>
                </a:rPr>
                <a:t>As a pleasure, I had the opportunity to meet with the CEO and CMO of this organization, and we spent some time discussing issues that are crucial to the organization's success and using data-driven decisions to drive the organization's sales to the next level. In addition, issues raised by the management and data-driven questions asked were instrumental to this analysis.</a:t>
              </a:r>
              <a:endParaRPr lang="en-US" sz="1600" b="1" spc="1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" y="5326096"/>
            <a:ext cx="2218040" cy="14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198"/>
            <a:ext cx="6654188" cy="5849955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F78F171-06A2-063A-DEFF-53DC332BF5AE}"/>
              </a:ext>
            </a:extLst>
          </p:cNvPr>
          <p:cNvGrpSpPr/>
          <p:nvPr/>
        </p:nvGrpSpPr>
        <p:grpSpPr>
          <a:xfrm>
            <a:off x="2644048" y="1461236"/>
            <a:ext cx="9282733" cy="4208804"/>
            <a:chOff x="5325597" y="1455773"/>
            <a:chExt cx="6461795" cy="420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3B069C-F2A1-6AB5-8655-F435F2228E03}"/>
                </a:ext>
              </a:extLst>
            </p:cNvPr>
            <p:cNvSpPr txBox="1"/>
            <p:nvPr/>
          </p:nvSpPr>
          <p:spPr>
            <a:xfrm>
              <a:off x="8117092" y="1455773"/>
              <a:ext cx="3670300" cy="50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  <a:spcAft>
                  <a:spcPts val="300"/>
                </a:spcAft>
              </a:pPr>
              <a:r>
                <a:rPr lang="en-US" sz="2800" b="1" dirty="0" smtClean="0">
                  <a:latin typeface="+mj-lt"/>
                </a:rPr>
                <a:t>METHODOLOGY</a:t>
              </a:r>
              <a:endParaRPr lang="en-US" sz="2800" b="1" dirty="0">
                <a:latin typeface="+mj-lt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C10F3B-E6B6-B5DD-29A2-9360DF81D2FF}"/>
                </a:ext>
              </a:extLst>
            </p:cNvPr>
            <p:cNvGrpSpPr/>
            <p:nvPr/>
          </p:nvGrpSpPr>
          <p:grpSpPr>
            <a:xfrm>
              <a:off x="5325597" y="1957449"/>
              <a:ext cx="6019799" cy="3707128"/>
              <a:chOff x="5325597" y="1957449"/>
              <a:chExt cx="6019799" cy="370712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4886D4-9356-C665-B084-E840D002E032}"/>
                  </a:ext>
                </a:extLst>
              </p:cNvPr>
              <p:cNvSpPr/>
              <p:nvPr/>
            </p:nvSpPr>
            <p:spPr>
              <a:xfrm>
                <a:off x="5325597" y="1957449"/>
                <a:ext cx="6019799" cy="3707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68BA6-BE74-A454-C8B3-CE5786013412}"/>
                  </a:ext>
                </a:extLst>
              </p:cNvPr>
              <p:cNvSpPr txBox="1"/>
              <p:nvPr/>
            </p:nvSpPr>
            <p:spPr>
              <a:xfrm>
                <a:off x="5801072" y="2309023"/>
                <a:ext cx="3974393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The following methodology, unavoidable for the accuracy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and precis result.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sz="1600" dirty="0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Data Collection From Tata Excel Spread Sheet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sz="1600" dirty="0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Performed data wrangling using Power BI Query Editor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sz="1600" dirty="0" smtClean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Visualization and Insights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10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D18B6D3-1E6F-5A7C-FE7C-BEF3CE88DE2D}"/>
              </a:ext>
            </a:extLst>
          </p:cNvPr>
          <p:cNvSpPr txBox="1"/>
          <p:nvPr/>
        </p:nvSpPr>
        <p:spPr>
          <a:xfrm>
            <a:off x="2293042" y="77290"/>
            <a:ext cx="555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>
                <a:latin typeface="+mj-lt"/>
              </a:rPr>
              <a:t>TATA Online Retail Visualization and Insights</a:t>
            </a:r>
            <a:endParaRPr lang="en-US" sz="1600" b="1" dirty="0">
              <a:latin typeface="+mj-lt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20" y="538163"/>
            <a:ext cx="6749570" cy="3063875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3836243"/>
            <a:ext cx="6988175" cy="26492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335078-C9A1-E492-1D27-187EBD4FC294}"/>
              </a:ext>
            </a:extLst>
          </p:cNvPr>
          <p:cNvSpPr txBox="1"/>
          <p:nvPr/>
        </p:nvSpPr>
        <p:spPr>
          <a:xfrm>
            <a:off x="326086" y="577903"/>
            <a:ext cx="264610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/>
              <a:t>At 1,509,496.33, November had the highest Revenue and was 188.27% higher than February, which had the lowest Revenue at 523,631.89. </a:t>
            </a:r>
            <a:endParaRPr lang="en-US" sz="1100" dirty="0" smtClean="0"/>
          </a:p>
          <a:p>
            <a:pPr algn="just">
              <a:lnSpc>
                <a:spcPct val="150000"/>
              </a:lnSpc>
            </a:pPr>
            <a:r>
              <a:rPr lang="en-US" sz="1100" dirty="0" smtClean="0"/>
              <a:t>Across </a:t>
            </a:r>
            <a:r>
              <a:rPr lang="en-US" sz="1100" dirty="0"/>
              <a:t>all 12 Month, Revenue ranged from 523,631.89 to 1,509,496.33.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35078-C9A1-E492-1D27-187EBD4FC294}"/>
              </a:ext>
            </a:extLst>
          </p:cNvPr>
          <p:cNvSpPr txBox="1"/>
          <p:nvPr/>
        </p:nvSpPr>
        <p:spPr>
          <a:xfrm>
            <a:off x="7919511" y="4264084"/>
            <a:ext cx="374735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/>
              <a:t>At 59,733.38, Spain had the highest Revenue and was 40,835.70% higher than Saudi Arabia, which had the lowest Revenue at 145.92. • Revenue and total Quantity are positively correlated with each other. • Spain accounted for 27.91% of Revenue. • Revenue and Quantity diverged the most when the Country was Spain, when Revenue were 32,649.38 higher than Quantity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5FB2CB-2A4B-B2F4-3128-807EED428799}"/>
              </a:ext>
            </a:extLst>
          </p:cNvPr>
          <p:cNvSpPr/>
          <p:nvPr/>
        </p:nvSpPr>
        <p:spPr>
          <a:xfrm>
            <a:off x="0" y="0"/>
            <a:ext cx="5178458" cy="6499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40D365-E06B-EC5A-3C07-B2B16801620D}"/>
              </a:ext>
            </a:extLst>
          </p:cNvPr>
          <p:cNvGrpSpPr/>
          <p:nvPr/>
        </p:nvGrpSpPr>
        <p:grpSpPr>
          <a:xfrm>
            <a:off x="407624" y="0"/>
            <a:ext cx="9672809" cy="6070294"/>
            <a:chOff x="2509157" y="-157843"/>
            <a:chExt cx="7173686" cy="71736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D9A9D8-E52B-A1E2-2D38-7BF20296670B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85A6E0-4C17-D2FA-9EDB-A55EE9570F7E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1"/>
              </a:solidFill>
            </a:ln>
            <a:effectLst>
              <a:outerShdw blurRad="254000" dist="190500" dir="13500000" sx="98000" sy="98000" algn="br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72ED0D-725F-B113-7FD2-515B4670293D}"/>
              </a:ext>
            </a:extLst>
          </p:cNvPr>
          <p:cNvSpPr txBox="1"/>
          <p:nvPr/>
        </p:nvSpPr>
        <p:spPr>
          <a:xfrm>
            <a:off x="4968606" y="802700"/>
            <a:ext cx="43885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At 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2,094.88,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18283 had 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the highest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Revenue 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and was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2,492.03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% higher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than 18281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, which had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the lowest 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Revenue at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80.82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18283 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accounted for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39.00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% of Revenue.</a:t>
            </a:r>
          </a:p>
          <a:p>
            <a:pPr>
              <a:spcAft>
                <a:spcPts val="1200"/>
              </a:spcAft>
            </a:pP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Across 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all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10CustomerID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, Revenue</a:t>
            </a:r>
          </a:p>
          <a:p>
            <a:pPr>
              <a:spcAft>
                <a:spcPts val="1200"/>
              </a:spcAft>
            </a:pP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ranged from 80.82 to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2 </a:t>
            </a:r>
            <a:r>
              <a:rPr lang="en-US" sz="1400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094 </a:t>
            </a:r>
            <a:r>
              <a:rPr lang="en-US" sz="1400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880</a:t>
            </a:r>
            <a:endParaRPr lang="en-US" sz="1400" spc="100" dirty="0">
              <a:solidFill>
                <a:schemeClr val="accent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41DBF16-C6D8-606E-EC37-2015D3B7FB78}"/>
              </a:ext>
            </a:extLst>
          </p:cNvPr>
          <p:cNvGrpSpPr/>
          <p:nvPr/>
        </p:nvGrpSpPr>
        <p:grpSpPr>
          <a:xfrm>
            <a:off x="5219701" y="3720690"/>
            <a:ext cx="6972300" cy="3137310"/>
            <a:chOff x="2509157" y="-157843"/>
            <a:chExt cx="7173686" cy="7173686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9CF0C83-6424-5DEC-6C3A-86F82C67E6D1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EB0C8064-DE3F-A5CC-EB80-D3B0C88A74AF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: Rounded Corners 22">
            <a:extLst>
              <a:ext uri="{FF2B5EF4-FFF2-40B4-BE49-F238E27FC236}">
                <a16:creationId xmlns:a16="http://schemas.microsoft.com/office/drawing/2014/main" id="{7045A5C5-6B6B-3416-9633-2CCF01EED13F}"/>
              </a:ext>
            </a:extLst>
          </p:cNvPr>
          <p:cNvSpPr/>
          <p:nvPr/>
        </p:nvSpPr>
        <p:spPr>
          <a:xfrm>
            <a:off x="6132236" y="897576"/>
            <a:ext cx="5147233" cy="50628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bIns="91440" rtlCol="0" anchor="ctr"/>
          <a:lstStyle/>
          <a:p>
            <a:endParaRPr lang="en-US" sz="1400" b="1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3FD5F-7361-1D2E-638A-FD078D942F26}"/>
              </a:ext>
            </a:extLst>
          </p:cNvPr>
          <p:cNvSpPr/>
          <p:nvPr/>
        </p:nvSpPr>
        <p:spPr>
          <a:xfrm>
            <a:off x="352540" y="1475995"/>
            <a:ext cx="501267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At 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59,733.38, Spain had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the highest 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Revenue and was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40,835.70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% higher than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Saudi 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Arabia, which had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the lowest 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Revenue at 145.92.</a:t>
            </a:r>
          </a:p>
          <a:p>
            <a:pPr>
              <a:spcAft>
                <a:spcPts val="1200"/>
              </a:spcAft>
            </a:pP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Spain 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accounted for 27.91%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of Revenue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Across 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all 10 Country,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Revenue ranged </a:t>
            </a: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from 145.92 to 59,733.38.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E60DE-89B0-6B52-DC30-ABCE24EBAAB6}"/>
              </a:ext>
            </a:extLst>
          </p:cNvPr>
          <p:cNvSpPr/>
          <p:nvPr/>
        </p:nvSpPr>
        <p:spPr>
          <a:xfrm>
            <a:off x="1" y="0"/>
            <a:ext cx="3270249" cy="304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3" r="12973"/>
          <a:stretch>
            <a:fillRect/>
          </a:stretch>
        </p:blipFill>
        <p:spPr>
          <a:xfrm>
            <a:off x="5541483" y="897576"/>
            <a:ext cx="6312665" cy="5062848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16F6E1-C96C-903E-346C-C05820ADF5DF}"/>
              </a:ext>
            </a:extLst>
          </p:cNvPr>
          <p:cNvSpPr/>
          <p:nvPr/>
        </p:nvSpPr>
        <p:spPr>
          <a:xfrm>
            <a:off x="5541484" y="5655626"/>
            <a:ext cx="6312664" cy="304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15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41DBF16-C6D8-606E-EC37-2015D3B7FB78}"/>
              </a:ext>
            </a:extLst>
          </p:cNvPr>
          <p:cNvGrpSpPr/>
          <p:nvPr/>
        </p:nvGrpSpPr>
        <p:grpSpPr>
          <a:xfrm>
            <a:off x="0" y="3720690"/>
            <a:ext cx="12192001" cy="3137310"/>
            <a:chOff x="2509157" y="-157843"/>
            <a:chExt cx="7173686" cy="7173686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9CF0C83-6424-5DEC-6C3A-86F82C67E6D1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EB0C8064-DE3F-A5CC-EB80-D3B0C88A74AF}"/>
                </a:ext>
              </a:extLst>
            </p:cNvPr>
            <p:cNvSpPr/>
            <p:nvPr/>
          </p:nvSpPr>
          <p:spPr>
            <a:xfrm>
              <a:off x="2509157" y="-157843"/>
              <a:ext cx="7173686" cy="7173686"/>
            </a:xfrm>
            <a:prstGeom prst="rect">
              <a:avLst/>
            </a:prstGeom>
            <a:solidFill>
              <a:srgbClr val="ECF0F3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: Rounded Corners 22">
            <a:extLst>
              <a:ext uri="{FF2B5EF4-FFF2-40B4-BE49-F238E27FC236}">
                <a16:creationId xmlns:a16="http://schemas.microsoft.com/office/drawing/2014/main" id="{7045A5C5-6B6B-3416-9633-2CCF01EED13F}"/>
              </a:ext>
            </a:extLst>
          </p:cNvPr>
          <p:cNvSpPr/>
          <p:nvPr/>
        </p:nvSpPr>
        <p:spPr>
          <a:xfrm>
            <a:off x="985075" y="689811"/>
            <a:ext cx="10221850" cy="53347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bIns="91440" rtlCol="0" anchor="ctr"/>
          <a:lstStyle/>
          <a:p>
            <a:endParaRPr lang="en-US" sz="1400" b="1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3FD5F-7361-1D2E-638A-FD078D942F26}"/>
              </a:ext>
            </a:extLst>
          </p:cNvPr>
          <p:cNvSpPr/>
          <p:nvPr/>
        </p:nvSpPr>
        <p:spPr>
          <a:xfrm>
            <a:off x="1294598" y="1535184"/>
            <a:ext cx="96028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The company experienced sales increase from May to November which played a significant impact on stock depletion. For this reason, aiming to stock products during these periods and engaging in advertising strategies to encourage the customer to make a purchase during these periods would be a good idea </a:t>
            </a:r>
            <a:endParaRPr lang="en-US" spc="100" dirty="0" smtClean="0">
              <a:solidFill>
                <a:schemeClr val="accent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There is a decline in sales after November. There is a need for the company to prepare a promotional strategy to employ after the sales of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November</a:t>
            </a:r>
          </a:p>
          <a:p>
            <a:pPr>
              <a:spcAft>
                <a:spcPts val="1200"/>
              </a:spcAft>
            </a:pP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To improve customer relationships, the company should consider providing incentives to its top revenue-generating </a:t>
            </a:r>
            <a:r>
              <a:rPr lang="en-US" spc="1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customers</a:t>
            </a:r>
          </a:p>
          <a:p>
            <a:pPr>
              <a:spcAft>
                <a:spcPts val="1200"/>
              </a:spcAft>
            </a:pPr>
            <a:r>
              <a:rPr lang="en-US" spc="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 every region, there is a unique product that is unique to that region. In order to increase regional sales, the company should investigate the most influential products in each region and promote them.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E60DE-89B0-6B52-DC30-ABCE24EBAAB6}"/>
              </a:ext>
            </a:extLst>
          </p:cNvPr>
          <p:cNvSpPr/>
          <p:nvPr/>
        </p:nvSpPr>
        <p:spPr>
          <a:xfrm>
            <a:off x="1" y="0"/>
            <a:ext cx="3270249" cy="304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35078-C9A1-E492-1D27-187EBD4FC294}"/>
              </a:ext>
            </a:extLst>
          </p:cNvPr>
          <p:cNvSpPr txBox="1"/>
          <p:nvPr/>
        </p:nvSpPr>
        <p:spPr>
          <a:xfrm>
            <a:off x="3961652" y="939373"/>
            <a:ext cx="3606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/>
              <a:t>CONCLUTION AND RECOMMEDATIONS</a:t>
            </a:r>
            <a:r>
              <a:rPr lang="en-US" sz="1100" dirty="0" smtClean="0"/>
              <a:t>.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sk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7A976"/>
      </a:accent1>
      <a:accent2>
        <a:srgbClr val="CCB082"/>
      </a:accent2>
      <a:accent3>
        <a:srgbClr val="D0B78D"/>
      </a:accent3>
      <a:accent4>
        <a:srgbClr val="28282A"/>
      </a:accent4>
      <a:accent5>
        <a:srgbClr val="3B3B3D"/>
      </a:accent5>
      <a:accent6>
        <a:srgbClr val="A57110"/>
      </a:accent6>
      <a:hlink>
        <a:srgbClr val="0563C1"/>
      </a:hlink>
      <a:folHlink>
        <a:srgbClr val="954F72"/>
      </a:folHlink>
    </a:clrScheme>
    <a:fontScheme name="Custom 0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476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Fachrezi Andika</dc:creator>
  <cp:lastModifiedBy>user</cp:lastModifiedBy>
  <cp:revision>67</cp:revision>
  <dcterms:created xsi:type="dcterms:W3CDTF">2022-09-01T12:18:04Z</dcterms:created>
  <dcterms:modified xsi:type="dcterms:W3CDTF">2023-09-09T10:17:44Z</dcterms:modified>
</cp:coreProperties>
</file>