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sldIdLst>
    <p:sldId id="256" r:id="rId5"/>
    <p:sldId id="257" r:id="rId6"/>
    <p:sldId id="260" r:id="rId7"/>
    <p:sldId id="261" r:id="rId8"/>
    <p:sldId id="262" r:id="rId9"/>
    <p:sldId id="258" r:id="rId10"/>
    <p:sldId id="264" r:id="rId11"/>
    <p:sldId id="280" r:id="rId12"/>
    <p:sldId id="279" r:id="rId13"/>
    <p:sldId id="267" r:id="rId14"/>
    <p:sldId id="268" r:id="rId15"/>
    <p:sldId id="269" r:id="rId16"/>
    <p:sldId id="270" r:id="rId17"/>
    <p:sldId id="272" r:id="rId18"/>
    <p:sldId id="274" r:id="rId19"/>
    <p:sldId id="281" r:id="rId20"/>
    <p:sldId id="282" r:id="rId21"/>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94737" autoAdjust="0"/>
  </p:normalViewPr>
  <p:slideViewPr>
    <p:cSldViewPr snapToGrid="0" snapToObjects="1" showGuides="1">
      <p:cViewPr varScale="1">
        <p:scale>
          <a:sx n="75" d="100"/>
          <a:sy n="75" d="100"/>
        </p:scale>
        <p:origin x="396" y="5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10/10/2023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425600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66969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image" Target="../media/image12.png"/><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customXml" Target="../ink/ink28.xml"/><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4.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7.xml"/><Relationship Id="rId37" Type="http://schemas.openxmlformats.org/officeDocument/2006/relationships/image" Target="../media/image7.png"/><Relationship Id="rId23" Type="http://schemas.openxmlformats.org/officeDocument/2006/relationships/customXml" Target="../ink/ink19.xml"/><Relationship Id="rId28" Type="http://schemas.openxmlformats.org/officeDocument/2006/relationships/customXml" Target="../ink/ink23.xml"/><Relationship Id="rId36" Type="http://schemas.openxmlformats.org/officeDocument/2006/relationships/customXml" Target="../ink/ink30.xml"/><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6.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image" Target="../media/image7.emf"/><Relationship Id="rId30" Type="http://schemas.openxmlformats.org/officeDocument/2006/relationships/customXml" Target="../ink/ink25.xml"/><Relationship Id="rId35" Type="http://schemas.openxmlformats.org/officeDocument/2006/relationships/customXml" Target="../ink/ink29.xml"/><Relationship Id="rId8"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eu-de.dataplatform.cloud.ibm.com/dashboards/beade045-bd51-419b-83ad-25cc78eedcf1/view/4714d87c38e26cdf42d4cce407cd2e0e293f2308e3bb850787827b4959637497f36b1692c87d1a5cdc125035a2b9135eca"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image" Target="../media/image7.emf"/><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19" Type="http://schemas.openxmlformats.org/officeDocument/2006/relationships/customXml" Target="../ink/ink40.xml"/><Relationship Id="rId9" Type="http://schemas.openxmlformats.org/officeDocument/2006/relationships/customXml" Target="../ink/ink33.xml"/><Relationship Id="rId14" Type="http://schemas.openxmlformats.org/officeDocument/2006/relationships/customXml" Target="../ink/ink3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5564481" y="1825625"/>
            <a:ext cx="6362700" cy="2936875"/>
          </a:xfrm>
        </p:spPr>
        <p:txBody>
          <a:bodyPr anchor="ctr">
            <a:noAutofit/>
          </a:bodyPr>
          <a:lstStyle/>
          <a:p>
            <a:pPr algn="ctr">
              <a:lnSpc>
                <a:spcPct val="100000"/>
              </a:lnSpc>
            </a:pPr>
            <a:r>
              <a:rPr lang="en-US" sz="3600" b="1" dirty="0" smtClean="0">
                <a:solidFill>
                  <a:srgbClr val="0E659B"/>
                </a:solidFill>
              </a:rPr>
              <a:t>DISCOVERIES &amp; INSIGHTS FROM 2019 DEVELOPER SURVEY</a:t>
            </a:r>
            <a:endParaRPr lang="en-US" sz="3600" b="1" dirty="0">
              <a:solidFill>
                <a:srgbClr val="0E659B"/>
              </a:solidFill>
            </a:endParaRP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769620"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5669661" y="5059058"/>
            <a:ext cx="5181600" cy="1117905"/>
          </a:xfrm>
        </p:spPr>
        <p:txBody>
          <a:bodyPr>
            <a:normAutofit/>
          </a:bodyPr>
          <a:lstStyle/>
          <a:p>
            <a:pPr marL="0" indent="0">
              <a:lnSpc>
                <a:spcPct val="150000"/>
              </a:lnSpc>
              <a:buNone/>
            </a:pPr>
            <a:r>
              <a:rPr lang="en-US" sz="2000" i="1" dirty="0" smtClean="0"/>
              <a:t>Adedayo Abiodun Adeboye</a:t>
            </a:r>
            <a:endParaRPr lang="en-US" sz="2000" i="1" dirty="0"/>
          </a:p>
          <a:p>
            <a:pPr marL="0" indent="0">
              <a:lnSpc>
                <a:spcPct val="150000"/>
              </a:lnSpc>
              <a:buNone/>
            </a:pPr>
            <a:r>
              <a:rPr lang="en-US" sz="1400" i="1" dirty="0" smtClean="0"/>
              <a:t>10 October, 2023</a:t>
            </a:r>
            <a:endParaRPr lang="en-US" sz="1400" i="1" dirty="0"/>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7382421" y="4730706"/>
              <a:ext cx="360" cy="360"/>
            </p14:xfrm>
          </p:contentPart>
        </mc:Choice>
        <mc:Fallback>
          <p:pic>
            <p:nvPicPr>
              <p:cNvPr id="21" name="Ink 20">
                <a:extLst>
                  <a:ext uri="{FF2B5EF4-FFF2-40B4-BE49-F238E27FC236}">
                    <a16:creationId xmlns:a16="http://schemas.microsoft.com/office/drawing/2014/main" id="{5C113320-A213-4066-90BD-CDA6F321CA37}"/>
                  </a:ext>
                </a:extLst>
              </p:cNvPr>
              <p:cNvPicPr/>
              <p:nvPr/>
            </p:nvPicPr>
            <p:blipFill>
              <a:blip r:embed="rId27"/>
              <a:stretch>
                <a:fillRect/>
              </a:stretch>
            </p:blipFill>
            <p:spPr>
              <a:xfrm>
                <a:off x="7292421" y="4550706"/>
                <a:ext cx="18036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4"/>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7"/>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2473130"/>
            <a:ext cx="7068725" cy="2917017"/>
          </a:xfrm>
        </p:spPr>
        <p:txBody>
          <a:bodyPr>
            <a:normAutofit/>
          </a:bodyPr>
          <a:lstStyle/>
          <a:p>
            <a:pPr marL="0" indent="0">
              <a:lnSpc>
                <a:spcPct val="200000"/>
              </a:lnSpc>
              <a:buNone/>
            </a:pPr>
            <a:r>
              <a:rPr lang="en-US" sz="1400" dirty="0">
                <a:hlinkClick r:id="rId2"/>
              </a:rPr>
              <a:t>https://</a:t>
            </a:r>
            <a:r>
              <a:rPr lang="en-US" sz="1400" dirty="0" smtClean="0">
                <a:hlinkClick r:id="rId2"/>
              </a:rPr>
              <a:t>eu-de.dataplatform.cloud.ibm.com/dashboards/beade045-bd51-419b-83ad-25cc78eedcf1/view/4714d87c38e26cdf42d4cce407cd2e0e293f2308e3bb850787827b4959637497f36b1692c87d1a5cdc125035a2b9135eca</a:t>
            </a:r>
            <a:endParaRPr lang="en-US" sz="1400" dirty="0" smtClean="0"/>
          </a:p>
          <a:p>
            <a:pPr marL="0" indent="0">
              <a:lnSpc>
                <a:spcPct val="150000"/>
              </a:lnSpc>
              <a:buNone/>
            </a:pPr>
            <a:endParaRPr lang="en-US" sz="2000" dirty="0"/>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a:t>
            </a:r>
            <a:r>
              <a:rPr lang="en-US" dirty="0" smtClean="0"/>
              <a:t>1 </a:t>
            </a:r>
            <a:r>
              <a:rPr lang="en-US" sz="2000" dirty="0" smtClean="0"/>
              <a:t>(</a:t>
            </a:r>
            <a:r>
              <a:rPr lang="en-US" sz="2000" dirty="0" smtClean="0"/>
              <a:t>Current </a:t>
            </a:r>
            <a:r>
              <a:rPr lang="en-US" sz="2000" dirty="0"/>
              <a:t>Technology </a:t>
            </a:r>
            <a:r>
              <a:rPr lang="en-US" sz="2000" dirty="0" smtClean="0"/>
              <a:t>Usage</a:t>
            </a:r>
            <a:r>
              <a:rPr lang="en-US" sz="2000" dirty="0" smtClean="0"/>
              <a:t>)</a:t>
            </a:r>
            <a:endParaRPr lang="en-US" sz="2000" dirty="0"/>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498600"/>
            <a:ext cx="10515600" cy="4762500"/>
          </a:xfrm>
          <a:blipFill dpi="0" rotWithShape="1">
            <a:blip r:embed="rId2">
              <a:extLst>
                <a:ext uri="{28A0092B-C50C-407E-A947-70E740481C1C}">
                  <a14:useLocalDpi xmlns:a14="http://schemas.microsoft.com/office/drawing/2010/main" val="0"/>
                </a:ext>
              </a:extLst>
            </a:blip>
            <a:srcRect/>
            <a:stretch>
              <a:fillRect/>
            </a:stretch>
          </a:blipFill>
        </p:spPr>
        <p:txBody>
          <a:bodyPr>
            <a:normAutofit/>
          </a:bodyPr>
          <a:lstStyle/>
          <a:p>
            <a:pPr marL="0" indent="0">
              <a:buNone/>
            </a:pPr>
            <a:r>
              <a:rPr lang="en-US" sz="800" dirty="0"/>
              <a:t>.</a:t>
            </a:r>
            <a:endParaRPr lang="en-US" sz="800" dirty="0"/>
          </a:p>
        </p:txBody>
      </p:sp>
    </p:spTree>
    <p:extLst>
      <p:ext uri="{BB962C8B-B14F-4D97-AF65-F5344CB8AC3E}">
        <p14:creationId xmlns:p14="http://schemas.microsoft.com/office/powerpoint/2010/main" val="916853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a:t>
            </a:r>
            <a:r>
              <a:rPr lang="en-US" dirty="0" smtClean="0"/>
              <a:t>2 </a:t>
            </a:r>
            <a:r>
              <a:rPr lang="en-US" sz="2000" dirty="0" smtClean="0"/>
              <a:t>(</a:t>
            </a:r>
            <a:r>
              <a:rPr lang="en-US" sz="2000" dirty="0"/>
              <a:t>Future Technology </a:t>
            </a:r>
            <a:r>
              <a:rPr lang="en-US" sz="2000" dirty="0" smtClean="0"/>
              <a:t>Trend</a:t>
            </a:r>
            <a:r>
              <a:rPr lang="en-US" sz="2000" dirty="0" smtClean="0"/>
              <a:t>)</a:t>
            </a:r>
            <a:endParaRPr lang="en-US" sz="2000" dirty="0"/>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384300"/>
            <a:ext cx="10515600" cy="4864100"/>
          </a:xfrm>
          <a:blipFill dpi="0" rotWithShape="1">
            <a:blip r:embed="rId2">
              <a:extLst>
                <a:ext uri="{28A0092B-C50C-407E-A947-70E740481C1C}">
                  <a14:useLocalDpi xmlns:a14="http://schemas.microsoft.com/office/drawing/2010/main" val="0"/>
                </a:ext>
              </a:extLst>
            </a:blip>
            <a:srcRect/>
            <a:stretch>
              <a:fillRect/>
            </a:stretch>
          </a:blipFill>
        </p:spPr>
        <p:txBody>
          <a:bodyPr>
            <a:normAutofit/>
          </a:bodyPr>
          <a:lstStyle/>
          <a:p>
            <a:pPr marL="0" indent="0">
              <a:buNone/>
            </a:pPr>
            <a:r>
              <a:rPr lang="en-US" sz="900" dirty="0" smtClean="0"/>
              <a:t>.</a:t>
            </a:r>
            <a:endParaRPr lang="en-US" sz="900" dirty="0"/>
          </a:p>
        </p:txBody>
      </p:sp>
    </p:spTree>
    <p:extLst>
      <p:ext uri="{BB962C8B-B14F-4D97-AF65-F5344CB8AC3E}">
        <p14:creationId xmlns:p14="http://schemas.microsoft.com/office/powerpoint/2010/main" val="3266127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a:t>
            </a:r>
            <a:r>
              <a:rPr lang="en-US" dirty="0" smtClean="0"/>
              <a:t>3 </a:t>
            </a:r>
            <a:r>
              <a:rPr lang="en-US" sz="2000" dirty="0" smtClean="0"/>
              <a:t>(</a:t>
            </a:r>
            <a:r>
              <a:rPr lang="en-US" sz="2000" dirty="0" smtClean="0"/>
              <a:t>Demographics</a:t>
            </a:r>
            <a:r>
              <a:rPr lang="en-US" sz="2000" dirty="0" smtClean="0"/>
              <a:t>)</a:t>
            </a:r>
            <a:endParaRPr lang="en-US" sz="2000" dirty="0"/>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a:blipFill dpi="0" rotWithShape="1">
            <a:blip r:embed="rId2">
              <a:extLst>
                <a:ext uri="{28A0092B-C50C-407E-A947-70E740481C1C}">
                  <a14:useLocalDpi xmlns:a14="http://schemas.microsoft.com/office/drawing/2010/main" val="0"/>
                </a:ext>
              </a:extLst>
            </a:blip>
            <a:srcRect/>
            <a:stretch>
              <a:fillRect/>
            </a:stretch>
          </a:blipFill>
        </p:spPr>
        <p:txBody>
          <a:bodyPr>
            <a:normAutofit/>
          </a:bodyPr>
          <a:lstStyle/>
          <a:p>
            <a:pPr marL="0" indent="0">
              <a:buNone/>
            </a:pPr>
            <a:r>
              <a:rPr lang="en-US" sz="800" dirty="0" smtClean="0"/>
              <a:t>.</a:t>
            </a:r>
            <a:endParaRPr lang="en-US" sz="800" dirty="0"/>
          </a:p>
        </p:txBody>
      </p:sp>
    </p:spTree>
    <p:extLst>
      <p:ext uri="{BB962C8B-B14F-4D97-AF65-F5344CB8AC3E}">
        <p14:creationId xmlns:p14="http://schemas.microsoft.com/office/powerpoint/2010/main" val="3517973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5823284" y="2267159"/>
            <a:ext cx="5181600" cy="3468270"/>
          </a:xfrm>
        </p:spPr>
        <p:txBody>
          <a:bodyPr>
            <a:normAutofit/>
          </a:bodyPr>
          <a:lstStyle/>
          <a:p>
            <a:pPr marL="0" indent="0" algn="ctr">
              <a:lnSpc>
                <a:spcPct val="200000"/>
              </a:lnSpc>
              <a:buNone/>
            </a:pPr>
            <a:r>
              <a:rPr lang="en-US" sz="1400" dirty="0" smtClean="0"/>
              <a:t>Based on the visualization, it’s evident that the future is heading toward a prominent role for big data. Consequently, possessing expertise in big data manipulation couple with proficient in advance programming language will be a crucial differentiator in the time ahead</a:t>
            </a:r>
            <a:endParaRPr lang="en-US" sz="1400" dirty="0"/>
          </a:p>
        </p:txBody>
      </p:sp>
    </p:spTree>
    <p:extLst>
      <p:ext uri="{BB962C8B-B14F-4D97-AF65-F5344CB8AC3E}">
        <p14:creationId xmlns:p14="http://schemas.microsoft.com/office/powerpoint/2010/main" val="2161130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smtClean="0"/>
              <a:t>CONCLUSION</a:t>
            </a:r>
            <a:endParaRPr lang="en-US" dirty="0"/>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a:bodyPr>
          <a:lstStyle/>
          <a:p>
            <a:pPr marL="0" indent="0">
              <a:lnSpc>
                <a:spcPct val="200000"/>
              </a:lnSpc>
              <a:buNone/>
            </a:pPr>
            <a:r>
              <a:rPr lang="en-US" sz="1400" dirty="0" smtClean="0"/>
              <a:t>Observing our visualization dashboard, it's evident that the future demands proficiency in advanced programming languages such as JavaScript and Python. Additionally, don't underestimate the significance of understanding HTML and CSS. These skills will empower future developers to effectively manage and manipulate large datasets. Furthermore, we strongly advocate for greater female involvement in programming, as our visualization highlights a limited representation of women in the programming community. Thank you for your attention to these important insights.</a:t>
            </a:r>
            <a:endParaRPr lang="en-US" sz="1400" dirty="0"/>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4700" y="749300"/>
            <a:ext cx="10452100" cy="504190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5175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4700" y="749300"/>
            <a:ext cx="10452100" cy="504190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7214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5036318" y="2242240"/>
            <a:ext cx="5407093" cy="3532918"/>
          </a:xfrm>
        </p:spPr>
        <p:txBody>
          <a:bodyPr>
            <a:normAutofit/>
          </a:bodyPr>
          <a:lstStyle/>
          <a:p>
            <a:pPr>
              <a:lnSpc>
                <a:spcPct val="100000"/>
              </a:lnSpc>
            </a:pPr>
            <a:r>
              <a:rPr lang="en-US" sz="2000" dirty="0"/>
              <a:t>Executive Summary</a:t>
            </a:r>
          </a:p>
          <a:p>
            <a:pPr>
              <a:lnSpc>
                <a:spcPct val="100000"/>
              </a:lnSpc>
            </a:pPr>
            <a:r>
              <a:rPr lang="en-US" sz="2000" dirty="0"/>
              <a:t>Introduction</a:t>
            </a:r>
          </a:p>
          <a:p>
            <a:pPr>
              <a:lnSpc>
                <a:spcPct val="100000"/>
              </a:lnSpc>
            </a:pPr>
            <a:r>
              <a:rPr lang="en-US" sz="2000" dirty="0"/>
              <a:t>Methodology</a:t>
            </a:r>
          </a:p>
          <a:p>
            <a:pPr>
              <a:lnSpc>
                <a:spcPct val="100000"/>
              </a:lnSpc>
            </a:pPr>
            <a:r>
              <a:rPr lang="en-US" sz="2000" dirty="0"/>
              <a:t>Results</a:t>
            </a:r>
          </a:p>
          <a:p>
            <a:pPr lvl="1">
              <a:lnSpc>
                <a:spcPct val="100000"/>
              </a:lnSpc>
            </a:pPr>
            <a:r>
              <a:rPr lang="en-US" sz="1600" dirty="0"/>
              <a:t>Visualization </a:t>
            </a:r>
            <a:r>
              <a:rPr lang="en-US" sz="1600" dirty="0"/>
              <a:t>(</a:t>
            </a:r>
            <a:r>
              <a:rPr lang="en-US" sz="1600" dirty="0" smtClean="0"/>
              <a:t>Charts)</a:t>
            </a:r>
            <a:endParaRPr lang="en-US" sz="1600" dirty="0"/>
          </a:p>
          <a:p>
            <a:pPr lvl="1">
              <a:lnSpc>
                <a:spcPct val="100000"/>
              </a:lnSpc>
            </a:pPr>
            <a:r>
              <a:rPr lang="en-US" sz="1600" dirty="0"/>
              <a:t>Dashboard</a:t>
            </a:r>
          </a:p>
          <a:p>
            <a:pPr marL="228600" lvl="1">
              <a:lnSpc>
                <a:spcPct val="100000"/>
              </a:lnSpc>
              <a:spcBef>
                <a:spcPts val="1000"/>
              </a:spcBef>
            </a:pPr>
            <a:r>
              <a:rPr lang="en-US" sz="2000" dirty="0" smtClean="0"/>
              <a:t>Discussion (</a:t>
            </a:r>
            <a:r>
              <a:rPr lang="en-US" sz="1800" dirty="0"/>
              <a:t>discoveries &amp; </a:t>
            </a:r>
            <a:r>
              <a:rPr lang="en-US" sz="1800" dirty="0" smtClean="0"/>
              <a:t>insights)</a:t>
            </a:r>
            <a:endParaRPr lang="en-US" sz="2000" dirty="0" smtClean="0"/>
          </a:p>
          <a:p>
            <a:pPr marL="228600" lvl="1">
              <a:lnSpc>
                <a:spcPct val="100000"/>
              </a:lnSpc>
              <a:spcBef>
                <a:spcPts val="1000"/>
              </a:spcBef>
            </a:pPr>
            <a:r>
              <a:rPr lang="en-US" sz="2000" dirty="0" smtClean="0"/>
              <a:t>Conclusion</a:t>
            </a:r>
            <a:endParaRPr lang="en-US" sz="2000" dirty="0"/>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30032" y="2241880"/>
              <a:ext cx="360" cy="360"/>
            </p14:xfrm>
          </p:contentPart>
        </mc:Choice>
        <mc:Fallback>
          <p:pic>
            <p:nvPicPr>
              <p:cNvPr id="17" name="Ink 16">
                <a:extLst>
                  <a:ext uri="{FF2B5EF4-FFF2-40B4-BE49-F238E27FC236}">
                    <a16:creationId xmlns:a16="http://schemas.microsoft.com/office/drawing/2014/main" id="{00D1CCCF-5EBB-4FB3-A293-78C28946220A}"/>
                  </a:ext>
                </a:extLst>
              </p:cNvPr>
              <p:cNvPicPr/>
              <p:nvPr/>
            </p:nvPicPr>
            <p:blipFill>
              <a:blip r:embed="rId18"/>
              <a:stretch>
                <a:fillRect/>
              </a:stretch>
            </p:blipFill>
            <p:spPr>
              <a:xfrm>
                <a:off x="7140032" y="2061880"/>
                <a:ext cx="18036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6561"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485900"/>
            <a:ext cx="7087775" cy="5086350"/>
          </a:xfrm>
        </p:spPr>
        <p:txBody>
          <a:bodyPr>
            <a:normAutofit/>
          </a:bodyPr>
          <a:lstStyle/>
          <a:p>
            <a:pPr>
              <a:lnSpc>
                <a:spcPct val="100000"/>
              </a:lnSpc>
            </a:pPr>
            <a:r>
              <a:rPr lang="en-US" sz="2000" dirty="0" smtClean="0"/>
              <a:t>Current Technology Usage</a:t>
            </a:r>
            <a:endParaRPr lang="en-US" sz="2000" dirty="0"/>
          </a:p>
          <a:p>
            <a:pPr lvl="1">
              <a:lnSpc>
                <a:spcPct val="100000"/>
              </a:lnSpc>
            </a:pPr>
            <a:r>
              <a:rPr lang="en-US" sz="1400" dirty="0" smtClean="0"/>
              <a:t>Top 10 Languages</a:t>
            </a:r>
            <a:endParaRPr lang="en-US" sz="1400" dirty="0"/>
          </a:p>
          <a:p>
            <a:pPr lvl="1">
              <a:lnSpc>
                <a:spcPct val="100000"/>
              </a:lnSpc>
            </a:pPr>
            <a:r>
              <a:rPr lang="en-US" sz="1400" dirty="0" smtClean="0"/>
              <a:t>Top 10 Databases</a:t>
            </a:r>
            <a:endParaRPr lang="en-US" sz="1400" dirty="0"/>
          </a:p>
          <a:p>
            <a:pPr lvl="1">
              <a:lnSpc>
                <a:spcPct val="100000"/>
              </a:lnSpc>
            </a:pPr>
            <a:r>
              <a:rPr lang="en-US" sz="1400" dirty="0" smtClean="0"/>
              <a:t>Platforms</a:t>
            </a:r>
          </a:p>
          <a:p>
            <a:pPr lvl="1">
              <a:lnSpc>
                <a:spcPct val="100000"/>
              </a:lnSpc>
            </a:pPr>
            <a:r>
              <a:rPr lang="en-US" sz="1400" dirty="0" smtClean="0"/>
              <a:t>Top 10 Web Frames</a:t>
            </a:r>
            <a:endParaRPr lang="en-US" sz="1400" dirty="0"/>
          </a:p>
          <a:p>
            <a:pPr>
              <a:lnSpc>
                <a:spcPct val="100000"/>
              </a:lnSpc>
            </a:pPr>
            <a:r>
              <a:rPr lang="en-US" sz="2000" dirty="0" smtClean="0"/>
              <a:t>Future Technology Trend</a:t>
            </a:r>
            <a:endParaRPr lang="en-US" sz="2000" dirty="0"/>
          </a:p>
          <a:p>
            <a:pPr lvl="1">
              <a:lnSpc>
                <a:spcPct val="100000"/>
              </a:lnSpc>
            </a:pPr>
            <a:r>
              <a:rPr lang="en-US" sz="1400" dirty="0"/>
              <a:t>Top 10 </a:t>
            </a:r>
            <a:r>
              <a:rPr lang="en-US" sz="1400" dirty="0" smtClean="0"/>
              <a:t>Languages desired next year</a:t>
            </a:r>
            <a:endParaRPr lang="en-US" sz="1400" dirty="0"/>
          </a:p>
          <a:p>
            <a:pPr lvl="1">
              <a:lnSpc>
                <a:spcPct val="100000"/>
              </a:lnSpc>
            </a:pPr>
            <a:r>
              <a:rPr lang="en-US" sz="1400" dirty="0"/>
              <a:t>Top 10 </a:t>
            </a:r>
            <a:r>
              <a:rPr lang="en-US" sz="1400" dirty="0" smtClean="0"/>
              <a:t>Databases desired next year</a:t>
            </a:r>
            <a:endParaRPr lang="en-US" sz="1400" dirty="0"/>
          </a:p>
          <a:p>
            <a:pPr lvl="1">
              <a:lnSpc>
                <a:spcPct val="100000"/>
              </a:lnSpc>
            </a:pPr>
            <a:r>
              <a:rPr lang="en-US" sz="1400" dirty="0" smtClean="0"/>
              <a:t>Desired Platforms next year</a:t>
            </a:r>
            <a:endParaRPr lang="en-US" sz="1400" dirty="0"/>
          </a:p>
          <a:p>
            <a:pPr lvl="1">
              <a:lnSpc>
                <a:spcPct val="100000"/>
              </a:lnSpc>
            </a:pPr>
            <a:r>
              <a:rPr lang="en-US" sz="1400" dirty="0"/>
              <a:t>Top 10 Web </a:t>
            </a:r>
            <a:r>
              <a:rPr lang="en-US" sz="1400" dirty="0" smtClean="0"/>
              <a:t>Frames desired next year</a:t>
            </a:r>
            <a:endParaRPr lang="en-US" sz="1400" dirty="0"/>
          </a:p>
          <a:p>
            <a:pPr>
              <a:lnSpc>
                <a:spcPct val="100000"/>
              </a:lnSpc>
            </a:pPr>
            <a:r>
              <a:rPr lang="en-US" sz="2000" dirty="0" smtClean="0"/>
              <a:t>Demographics</a:t>
            </a:r>
            <a:endParaRPr lang="en-US" sz="2000" dirty="0"/>
          </a:p>
          <a:p>
            <a:pPr lvl="1">
              <a:lnSpc>
                <a:spcPct val="100000"/>
              </a:lnSpc>
            </a:pPr>
            <a:r>
              <a:rPr lang="en-US" sz="1400" dirty="0" smtClean="0"/>
              <a:t>Respondent classification by gender</a:t>
            </a:r>
            <a:endParaRPr lang="en-US" sz="1400" dirty="0"/>
          </a:p>
          <a:p>
            <a:pPr lvl="1">
              <a:lnSpc>
                <a:spcPct val="100000"/>
              </a:lnSpc>
            </a:pPr>
            <a:r>
              <a:rPr lang="en-US" sz="1400" dirty="0" smtClean="0"/>
              <a:t>Respondent count for countries</a:t>
            </a:r>
            <a:endParaRPr lang="en-US" sz="1400" dirty="0"/>
          </a:p>
          <a:p>
            <a:pPr lvl="1">
              <a:lnSpc>
                <a:spcPct val="100000"/>
              </a:lnSpc>
            </a:pPr>
            <a:r>
              <a:rPr lang="en-US" sz="1400" dirty="0" smtClean="0"/>
              <a:t>Respondent count by age</a:t>
            </a:r>
            <a:endParaRPr lang="en-US" sz="1400" dirty="0"/>
          </a:p>
          <a:p>
            <a:pPr lvl="1">
              <a:lnSpc>
                <a:spcPct val="100000"/>
              </a:lnSpc>
            </a:pPr>
            <a:r>
              <a:rPr lang="en-US" sz="1400" dirty="0" smtClean="0"/>
              <a:t>Respondent count by gender &amp; classification</a:t>
            </a:r>
          </a:p>
          <a:p>
            <a:pPr marL="457200" lvl="1" indent="0">
              <a:lnSpc>
                <a:spcPct val="100000"/>
              </a:lnSpc>
              <a:buNone/>
            </a:pPr>
            <a:r>
              <a:rPr lang="en-US" sz="1400" dirty="0" smtClean="0"/>
              <a:t>  by education level</a:t>
            </a:r>
            <a:endParaRPr lang="en-US" sz="1400" dirty="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520825"/>
            <a:ext cx="7068725" cy="42132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200000"/>
              </a:lnSpc>
              <a:buNone/>
            </a:pPr>
            <a:r>
              <a:rPr lang="en-US" sz="1800" dirty="0"/>
              <a:t>In this </a:t>
            </a:r>
            <a:r>
              <a:rPr lang="en-US" sz="1800" dirty="0" smtClean="0"/>
              <a:t>project, </a:t>
            </a:r>
            <a:r>
              <a:rPr lang="en-US" sz="1800" dirty="0"/>
              <a:t>we'll begin by extracting data from a website using its API, which contains the datasets we'll use. Afterward, we'll clean and prepare the data for thorough analysis. Our objective is to determine the most sought-after programming languages and databases, both currently and in the future. Additionally, we will assess the correlations among numeric data.</a:t>
            </a:r>
            <a:endParaRPr lang="en-US" sz="1800"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a:bodyPr>
          <a:lstStyle/>
          <a:p>
            <a:pPr>
              <a:lnSpc>
                <a:spcPct val="200000"/>
              </a:lnSpc>
            </a:pPr>
            <a:r>
              <a:rPr lang="en-US" sz="2000" dirty="0" smtClean="0"/>
              <a:t>Collection of data Using APIs</a:t>
            </a:r>
            <a:endParaRPr lang="en-US" sz="2000" dirty="0"/>
          </a:p>
          <a:p>
            <a:pPr>
              <a:lnSpc>
                <a:spcPct val="200000"/>
              </a:lnSpc>
            </a:pPr>
            <a:r>
              <a:rPr lang="en-US" sz="2000" dirty="0" smtClean="0"/>
              <a:t>Data Wangling</a:t>
            </a:r>
            <a:endParaRPr lang="en-US" sz="2000" dirty="0"/>
          </a:p>
          <a:p>
            <a:pPr>
              <a:lnSpc>
                <a:spcPct val="200000"/>
              </a:lnSpc>
            </a:pPr>
            <a:r>
              <a:rPr lang="en-US" sz="2000" dirty="0" smtClean="0"/>
              <a:t>Data Cleaning and preparation</a:t>
            </a:r>
            <a:endParaRPr lang="en-US" sz="2000" dirty="0"/>
          </a:p>
          <a:p>
            <a:pPr>
              <a:lnSpc>
                <a:spcPct val="200000"/>
              </a:lnSpc>
            </a:pPr>
            <a:r>
              <a:rPr lang="en-US" sz="2000" dirty="0" smtClean="0"/>
              <a:t>Visualization Using IBM Cognos Analytics Dashboard Embedded</a:t>
            </a:r>
            <a:endParaRPr lang="en-US" sz="20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normAutofit/>
          </a:bodyPr>
          <a:lstStyle/>
          <a:p>
            <a:pPr marL="0" indent="0">
              <a:buNone/>
            </a:pPr>
            <a:r>
              <a:rPr lang="en-US" sz="2000"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normAutofit/>
          </a:bodyPr>
          <a:lstStyle/>
          <a:p>
            <a:pPr marL="0" indent="0">
              <a:buNone/>
            </a:pPr>
            <a:r>
              <a:rPr lang="en-US" sz="2000"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242108" y="2327564"/>
            <a:ext cx="5600700" cy="3670301"/>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5314950" cy="3670301"/>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Tree>
    <p:extLst>
      <p:ext uri="{BB962C8B-B14F-4D97-AF65-F5344CB8AC3E}">
        <p14:creationId xmlns:p14="http://schemas.microsoft.com/office/powerpoint/2010/main" val="1957259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a:t>
            </a:r>
            <a:r>
              <a:rPr lang="en-US" sz="2800" dirty="0" smtClean="0"/>
              <a:t>DISCOVERIES </a:t>
            </a:r>
            <a:r>
              <a:rPr lang="en-US" sz="2800" dirty="0"/>
              <a:t>&amp; </a:t>
            </a:r>
            <a:r>
              <a:rPr lang="en-US" sz="2800" dirty="0" smtClean="0"/>
              <a:t>INSIHGTS</a:t>
            </a:r>
            <a:endParaRPr lang="en-US" sz="2800" dirty="0"/>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lstStyle/>
          <a:p>
            <a:pPr marL="0" indent="0">
              <a:buNone/>
            </a:pPr>
            <a:r>
              <a:rPr lang="en-US" dirty="0" smtClean="0"/>
              <a:t>Discoveries</a:t>
            </a:r>
            <a:endParaRPr lang="en-US" dirty="0"/>
          </a:p>
          <a:p>
            <a:pPr>
              <a:lnSpc>
                <a:spcPct val="150000"/>
              </a:lnSpc>
            </a:pPr>
            <a:r>
              <a:rPr lang="en-US" sz="1400" dirty="0" smtClean="0"/>
              <a:t>JavaScript is  currently the most widely utilized programming language, and it is expected to maintain its prominence in the future as well</a:t>
            </a:r>
            <a:endParaRPr lang="en-US" sz="1400" dirty="0"/>
          </a:p>
          <a:p>
            <a:pPr>
              <a:lnSpc>
                <a:spcPct val="150000"/>
              </a:lnSpc>
            </a:pPr>
            <a:r>
              <a:rPr lang="en-US" sz="1400" dirty="0" smtClean="0"/>
              <a:t>HTML/CSS remains one of the most widely used language today and is expected to maintain its popularity in the future</a:t>
            </a:r>
            <a:endParaRPr lang="en-US" sz="1400" dirty="0"/>
          </a:p>
          <a:p>
            <a:pPr>
              <a:lnSpc>
                <a:spcPct val="150000"/>
              </a:lnSpc>
            </a:pPr>
            <a:r>
              <a:rPr lang="en-US" sz="1400" dirty="0" smtClean="0"/>
              <a:t>Python is experiencing a growing trend in popularity</a:t>
            </a:r>
            <a:endParaRPr lang="en-US" sz="1400"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lstStyle/>
          <a:p>
            <a:pPr marL="0" indent="0">
              <a:buNone/>
            </a:pPr>
            <a:r>
              <a:rPr lang="en-US" dirty="0" smtClean="0"/>
              <a:t>Insights</a:t>
            </a:r>
            <a:endParaRPr lang="en-US" sz="2000" dirty="0"/>
          </a:p>
          <a:p>
            <a:pPr>
              <a:lnSpc>
                <a:spcPct val="150000"/>
              </a:lnSpc>
            </a:pPr>
            <a:r>
              <a:rPr lang="en-US" sz="1400" dirty="0" smtClean="0"/>
              <a:t>Both JavaScript and HTML/CSS are in demand now and are expected to remain relevant in future trends.</a:t>
            </a:r>
          </a:p>
          <a:p>
            <a:pPr>
              <a:lnSpc>
                <a:spcPct val="150000"/>
              </a:lnSpc>
            </a:pPr>
            <a:r>
              <a:rPr lang="en-US" sz="1400" dirty="0" smtClean="0"/>
              <a:t>Python is currently a leading programming language in the latest generation</a:t>
            </a:r>
          </a:p>
          <a:p>
            <a:pPr>
              <a:lnSpc>
                <a:spcPct val="150000"/>
              </a:lnSpc>
            </a:pPr>
            <a:r>
              <a:rPr lang="en-US" sz="1400" dirty="0" smtClean="0"/>
              <a:t>Java, C# C++ have seen a decline in their popularity and influence</a:t>
            </a:r>
            <a:endParaRPr lang="en-US" sz="1400" dirty="0"/>
          </a:p>
        </p:txBody>
      </p:sp>
    </p:spTree>
    <p:extLst>
      <p:ext uri="{BB962C8B-B14F-4D97-AF65-F5344CB8AC3E}">
        <p14:creationId xmlns:p14="http://schemas.microsoft.com/office/powerpoint/2010/main" val="545569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DATABASE TRENDS</a:t>
            </a:r>
            <a:endParaRPr lang="en-US" dirty="0"/>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normAutofit/>
          </a:bodyPr>
          <a:lstStyle/>
          <a:p>
            <a:pPr marL="0" indent="0">
              <a:buNone/>
            </a:pPr>
            <a:r>
              <a:rPr lang="en-US" sz="2000"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normAutofit/>
          </a:bodyPr>
          <a:lstStyle/>
          <a:p>
            <a:pPr marL="0" indent="0">
              <a:buNone/>
            </a:pPr>
            <a:r>
              <a:rPr lang="en-US" sz="2000"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247651" y="2506661"/>
            <a:ext cx="5600700" cy="3670301"/>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5314950" cy="3670301"/>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Tree>
    <p:extLst>
      <p:ext uri="{BB962C8B-B14F-4D97-AF65-F5344CB8AC3E}">
        <p14:creationId xmlns:p14="http://schemas.microsoft.com/office/powerpoint/2010/main" val="25066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DATABASE TRENDS </a:t>
            </a:r>
            <a:r>
              <a:rPr lang="en-US" sz="2800" dirty="0" smtClean="0"/>
              <a:t>– </a:t>
            </a:r>
            <a:r>
              <a:rPr lang="en-US" sz="2800" dirty="0" smtClean="0"/>
              <a:t>Discoveries </a:t>
            </a:r>
            <a:r>
              <a:rPr lang="en-US" sz="2800" dirty="0" smtClean="0"/>
              <a:t>&amp; </a:t>
            </a:r>
            <a:r>
              <a:rPr lang="en-US" sz="2800" dirty="0"/>
              <a:t>Insights</a:t>
            </a:r>
            <a:endParaRPr lang="en-US" sz="2800" dirty="0"/>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1690577" y="1953216"/>
            <a:ext cx="3349256" cy="3682040"/>
          </a:xfrm>
        </p:spPr>
        <p:txBody>
          <a:bodyPr/>
          <a:lstStyle/>
          <a:p>
            <a:pPr marL="0" indent="0">
              <a:buNone/>
            </a:pPr>
            <a:r>
              <a:rPr lang="en-US" dirty="0" smtClean="0"/>
              <a:t>Discoveries</a:t>
            </a:r>
          </a:p>
          <a:p>
            <a:pPr marL="0" indent="0">
              <a:buNone/>
            </a:pPr>
            <a:endParaRPr lang="en-US" dirty="0"/>
          </a:p>
          <a:p>
            <a:pPr>
              <a:lnSpc>
                <a:spcPct val="150000"/>
              </a:lnSpc>
            </a:pPr>
            <a:r>
              <a:rPr lang="en-US" sz="1400" dirty="0" smtClean="0"/>
              <a:t>RDBMS are currently the prevailing trend in usage</a:t>
            </a:r>
            <a:endParaRPr lang="en-US" sz="1400" dirty="0"/>
          </a:p>
          <a:p>
            <a:pPr>
              <a:lnSpc>
                <a:spcPct val="150000"/>
              </a:lnSpc>
            </a:pPr>
            <a:r>
              <a:rPr lang="en-US" sz="1400" dirty="0" smtClean="0"/>
              <a:t>NON RDBMS are poised to dominate future trends</a:t>
            </a:r>
            <a:endParaRPr lang="en-US" sz="1400"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3482163" cy="3809631"/>
          </a:xfrm>
        </p:spPr>
        <p:txBody>
          <a:bodyPr/>
          <a:lstStyle/>
          <a:p>
            <a:pPr marL="0" indent="0">
              <a:buNone/>
            </a:pPr>
            <a:r>
              <a:rPr lang="en-US" dirty="0"/>
              <a:t>Insights</a:t>
            </a:r>
            <a:endParaRPr lang="en-US" sz="2000" dirty="0"/>
          </a:p>
          <a:p>
            <a:pPr marL="0" indent="0">
              <a:buNone/>
            </a:pPr>
            <a:endParaRPr lang="en-US" sz="2000" dirty="0"/>
          </a:p>
          <a:p>
            <a:pPr>
              <a:lnSpc>
                <a:spcPct val="150000"/>
              </a:lnSpc>
            </a:pPr>
            <a:r>
              <a:rPr lang="en-US" sz="1400" dirty="0" smtClean="0"/>
              <a:t>Many individuals have a strong desire to acquire knowledge about non relational database</a:t>
            </a:r>
            <a:endParaRPr lang="en-US" sz="1400" dirty="0"/>
          </a:p>
          <a:p>
            <a:pPr>
              <a:lnSpc>
                <a:spcPct val="150000"/>
              </a:lnSpc>
            </a:pPr>
            <a:r>
              <a:rPr lang="en-US" sz="1400" dirty="0" smtClean="0"/>
              <a:t>It’s evident that Big Data will gain significant popularity in the years ahead</a:t>
            </a:r>
            <a:endParaRPr lang="en-US" sz="1400" dirty="0"/>
          </a:p>
        </p:txBody>
      </p:sp>
    </p:spTree>
    <p:extLst>
      <p:ext uri="{BB962C8B-B14F-4D97-AF65-F5344CB8AC3E}">
        <p14:creationId xmlns:p14="http://schemas.microsoft.com/office/powerpoint/2010/main" val="2659604895"/>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1248</TotalTime>
  <Words>513</Words>
  <Application>Microsoft Office PowerPoint</Application>
  <PresentationFormat>Widescreen</PresentationFormat>
  <Paragraphs>76</Paragraphs>
  <Slides>17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Helv</vt:lpstr>
      <vt:lpstr>IBM Plex Mono SemiBold</vt:lpstr>
      <vt:lpstr>IBM Plex Mono Text</vt:lpstr>
      <vt:lpstr>IBM Plex Sans Text</vt:lpstr>
      <vt:lpstr>SLIDE_TEMPLATE_skill_network</vt:lpstr>
      <vt:lpstr>DISCOVERIES &amp; INSIGHTS FROM 2019 DEVELOPER SURVEY</vt:lpstr>
      <vt:lpstr>OUTLINE</vt:lpstr>
      <vt:lpstr>EXECUTIVE SUMMARY</vt:lpstr>
      <vt:lpstr>INTRODUCTION</vt:lpstr>
      <vt:lpstr>METHODOLOGY</vt:lpstr>
      <vt:lpstr>PROGRAMMING LANGUAGE TRENDS</vt:lpstr>
      <vt:lpstr>PROGRAMMING LANGUAGE TRENDS - DISCOVERIES &amp; INSIHGTS</vt:lpstr>
      <vt:lpstr>DATABASE TRENDS</vt:lpstr>
      <vt:lpstr>DATABASE TRENDS – Discoveries &amp; Insights</vt:lpstr>
      <vt:lpstr>DASHBOARD</vt:lpstr>
      <vt:lpstr>DASHBOARD TAB 1 (Current Technology Usage)</vt:lpstr>
      <vt:lpstr>DASHBOARD TAB 2 (Future Technology Trend)</vt:lpstr>
      <vt:lpstr>DASHBOARD TAB 3 (Demographics)</vt:lpstr>
      <vt:lpstr>DISCUSSION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user</cp:lastModifiedBy>
  <cp:revision>45</cp:revision>
  <dcterms:created xsi:type="dcterms:W3CDTF">2020-10-28T18:29:43Z</dcterms:created>
  <dcterms:modified xsi:type="dcterms:W3CDTF">2023-10-10T21:46:54Z</dcterms:modified>
</cp:coreProperties>
</file>