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71" r:id="rId9"/>
    <p:sldId id="272" r:id="rId10"/>
    <p:sldId id="270" r:id="rId11"/>
    <p:sldId id="274" r:id="rId12"/>
    <p:sldId id="275" r:id="rId13"/>
    <p:sldId id="276" r:id="rId14"/>
    <p:sldId id="280" r:id="rId15"/>
    <p:sldId id="278" r:id="rId16"/>
    <p:sldId id="277" r:id="rId17"/>
    <p:sldId id="282" r:id="rId18"/>
    <p:sldId id="279" r:id="rId19"/>
    <p:sldId id="286" r:id="rId20"/>
    <p:sldId id="283" r:id="rId21"/>
    <p:sldId id="285" r:id="rId22"/>
    <p:sldId id="284" r:id="rId23"/>
    <p:sldId id="287" r:id="rId24"/>
    <p:sldId id="288" r:id="rId25"/>
    <p:sldId id="290" r:id="rId26"/>
    <p:sldId id="289" r:id="rId27"/>
    <p:sldId id="291" r:id="rId28"/>
    <p:sldId id="292" r:id="rId29"/>
    <p:sldId id="29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3239"/>
    <a:srgbClr val="ECF0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Picture Placeholder 12">
            <a:extLst>
              <a:ext uri="{FF2B5EF4-FFF2-40B4-BE49-F238E27FC236}">
                <a16:creationId xmlns:a16="http://schemas.microsoft.com/office/drawing/2014/main" id="{5B6DCD11-9D5B-D23A-8229-8987BE0F3994}"/>
              </a:ext>
            </a:extLst>
          </p:cNvPr>
          <p:cNvSpPr>
            <a:spLocks noGrp="1"/>
          </p:cNvSpPr>
          <p:nvPr>
            <p:ph type="pic" sz="quarter" idx="10"/>
          </p:nvPr>
        </p:nvSpPr>
        <p:spPr>
          <a:xfrm>
            <a:off x="6132236" y="897576"/>
            <a:ext cx="5147232" cy="5062848"/>
          </a:xfrm>
          <a:prstGeom prst="rect">
            <a:avLst/>
          </a:prstGeom>
          <a:pattFill prst="pct5">
            <a:fgClr>
              <a:schemeClr val="accent1"/>
            </a:fgClr>
            <a:bgClr>
              <a:schemeClr val="bg1"/>
            </a:bgClr>
          </a:pattFill>
        </p:spPr>
        <p:txBody>
          <a:bodyPr vert="horz" lIns="91440" tIns="45720" rIns="91440" bIns="45720" rtlCol="0">
            <a:normAutofit/>
          </a:bodyPr>
          <a:lstStyle>
            <a:lvl1pPr>
              <a:defRPr lang="en-ID" sz="1000"/>
            </a:lvl1pPr>
          </a:lstStyle>
          <a:p>
            <a:pPr lvl="0"/>
            <a:endParaRPr lang="en-ID" dirty="0"/>
          </a:p>
        </p:txBody>
      </p:sp>
    </p:spTree>
    <p:extLst>
      <p:ext uri="{BB962C8B-B14F-4D97-AF65-F5344CB8AC3E}">
        <p14:creationId xmlns:p14="http://schemas.microsoft.com/office/powerpoint/2010/main" val="3612850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83FCD042-DCE3-644F-1170-D8DE95151485}"/>
              </a:ext>
            </a:extLst>
          </p:cNvPr>
          <p:cNvSpPr>
            <a:spLocks noGrp="1"/>
          </p:cNvSpPr>
          <p:nvPr>
            <p:ph type="pic" sz="quarter" idx="10"/>
          </p:nvPr>
        </p:nvSpPr>
        <p:spPr>
          <a:xfrm>
            <a:off x="2" y="0"/>
            <a:ext cx="6655980" cy="5038725"/>
          </a:xfrm>
          <a:custGeom>
            <a:avLst/>
            <a:gdLst>
              <a:gd name="connsiteX0" fmla="*/ 0 w 7197213"/>
              <a:gd name="connsiteY0" fmla="*/ 0 h 4350775"/>
              <a:gd name="connsiteX1" fmla="*/ 7197213 w 7197213"/>
              <a:gd name="connsiteY1" fmla="*/ 0 h 4350775"/>
              <a:gd name="connsiteX2" fmla="*/ 7197213 w 7197213"/>
              <a:gd name="connsiteY2" fmla="*/ 4350775 h 4350775"/>
              <a:gd name="connsiteX3" fmla="*/ 0 w 7197213"/>
              <a:gd name="connsiteY3" fmla="*/ 4350775 h 4350775"/>
            </a:gdLst>
            <a:ahLst/>
            <a:cxnLst>
              <a:cxn ang="0">
                <a:pos x="connsiteX0" y="connsiteY0"/>
              </a:cxn>
              <a:cxn ang="0">
                <a:pos x="connsiteX1" y="connsiteY1"/>
              </a:cxn>
              <a:cxn ang="0">
                <a:pos x="connsiteX2" y="connsiteY2"/>
              </a:cxn>
              <a:cxn ang="0">
                <a:pos x="connsiteX3" y="connsiteY3"/>
              </a:cxn>
            </a:cxnLst>
            <a:rect l="l" t="t" r="r" b="b"/>
            <a:pathLst>
              <a:path w="7197213" h="4350775">
                <a:moveTo>
                  <a:pt x="0" y="0"/>
                </a:moveTo>
                <a:lnTo>
                  <a:pt x="7197213" y="0"/>
                </a:lnTo>
                <a:lnTo>
                  <a:pt x="7197213" y="4350775"/>
                </a:lnTo>
                <a:lnTo>
                  <a:pt x="0" y="4350775"/>
                </a:lnTo>
                <a:close/>
              </a:path>
            </a:pathLst>
          </a:custGeom>
          <a:pattFill prst="pct5">
            <a:fgClr>
              <a:schemeClr val="accent1"/>
            </a:fgClr>
            <a:bgClr>
              <a:schemeClr val="bg1"/>
            </a:bgClr>
          </a:pattFill>
        </p:spPr>
        <p:txBody>
          <a:bodyPr vert="horz" wrap="square" lIns="91440" tIns="45720" rIns="91440" bIns="45720" rtlCol="0">
            <a:noAutofit/>
          </a:bodyPr>
          <a:lstStyle>
            <a:lvl1pPr>
              <a:defRPr lang="en-US" sz="1000"/>
            </a:lvl1pPr>
          </a:lstStyle>
          <a:p>
            <a:pPr lvl="0"/>
            <a:endParaRPr lang="en-US"/>
          </a:p>
        </p:txBody>
      </p:sp>
    </p:spTree>
    <p:extLst>
      <p:ext uri="{BB962C8B-B14F-4D97-AF65-F5344CB8AC3E}">
        <p14:creationId xmlns:p14="http://schemas.microsoft.com/office/powerpoint/2010/main" val="78935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09C9C205-24E1-A655-C5E8-43C234BB09C7}"/>
              </a:ext>
            </a:extLst>
          </p:cNvPr>
          <p:cNvSpPr>
            <a:spLocks noGrp="1"/>
          </p:cNvSpPr>
          <p:nvPr>
            <p:ph type="pic" sz="quarter" idx="10"/>
          </p:nvPr>
        </p:nvSpPr>
        <p:spPr>
          <a:xfrm>
            <a:off x="1109047" y="1137277"/>
            <a:ext cx="5816854" cy="4393698"/>
          </a:xfrm>
          <a:prstGeom prst="rect">
            <a:avLst/>
          </a:prstGeom>
          <a:pattFill prst="pct5">
            <a:fgClr>
              <a:schemeClr val="accent1"/>
            </a:fgClr>
            <a:bgClr>
              <a:schemeClr val="bg1"/>
            </a:bgClr>
          </a:pattFill>
        </p:spPr>
        <p:txBody>
          <a:bodyPr vert="horz" wrap="square" lIns="91440" tIns="45720" rIns="91440" bIns="45720" rtlCol="0">
            <a:noAutofit/>
          </a:bodyPr>
          <a:lstStyle>
            <a:lvl1pPr>
              <a:defRPr lang="en-GB" sz="1050" dirty="0"/>
            </a:lvl1pPr>
          </a:lstStyle>
          <a:p>
            <a:pPr lvl="0"/>
            <a:endParaRPr lang="en-GB" dirty="0"/>
          </a:p>
        </p:txBody>
      </p:sp>
    </p:spTree>
    <p:extLst>
      <p:ext uri="{BB962C8B-B14F-4D97-AF65-F5344CB8AC3E}">
        <p14:creationId xmlns:p14="http://schemas.microsoft.com/office/powerpoint/2010/main" val="72221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Picture Placeholder 9">
            <a:extLst>
              <a:ext uri="{FF2B5EF4-FFF2-40B4-BE49-F238E27FC236}">
                <a16:creationId xmlns:a16="http://schemas.microsoft.com/office/drawing/2014/main" id="{84C66232-BBBA-526A-9759-0B3B620914CA}"/>
              </a:ext>
            </a:extLst>
          </p:cNvPr>
          <p:cNvSpPr>
            <a:spLocks noGrp="1"/>
          </p:cNvSpPr>
          <p:nvPr>
            <p:ph type="pic" sz="quarter" idx="10"/>
          </p:nvPr>
        </p:nvSpPr>
        <p:spPr>
          <a:xfrm>
            <a:off x="3991978" y="1251286"/>
            <a:ext cx="2138500" cy="3143044"/>
          </a:xfrm>
          <a:prstGeom prst="rect">
            <a:avLst/>
          </a:prstGeom>
          <a:pattFill prst="pct5">
            <a:fgClr>
              <a:schemeClr val="accent1"/>
            </a:fgClr>
            <a:bgClr>
              <a:schemeClr val="bg1"/>
            </a:bgClr>
          </a:pattFill>
        </p:spPr>
        <p:txBody>
          <a:bodyPr vert="horz" wrap="square" lIns="91440" tIns="45720" rIns="91440" bIns="45720" rtlCol="0">
            <a:noAutofit/>
          </a:bodyPr>
          <a:lstStyle>
            <a:lvl1pPr>
              <a:defRPr lang="en-US" sz="1050" dirty="0"/>
            </a:lvl1pPr>
          </a:lstStyle>
          <a:p>
            <a:pPr lvl="0"/>
            <a:endParaRPr lang="en-US" dirty="0"/>
          </a:p>
        </p:txBody>
      </p:sp>
      <p:sp>
        <p:nvSpPr>
          <p:cNvPr id="4" name="Picture Placeholder 10">
            <a:extLst>
              <a:ext uri="{FF2B5EF4-FFF2-40B4-BE49-F238E27FC236}">
                <a16:creationId xmlns:a16="http://schemas.microsoft.com/office/drawing/2014/main" id="{4182989C-70D9-1802-76EB-B7566E3EE4E6}"/>
              </a:ext>
            </a:extLst>
          </p:cNvPr>
          <p:cNvSpPr>
            <a:spLocks noGrp="1"/>
          </p:cNvSpPr>
          <p:nvPr>
            <p:ph type="pic" sz="quarter" idx="11"/>
          </p:nvPr>
        </p:nvSpPr>
        <p:spPr>
          <a:xfrm>
            <a:off x="6532202" y="1251286"/>
            <a:ext cx="2138500" cy="3143044"/>
          </a:xfrm>
          <a:prstGeom prst="rect">
            <a:avLst/>
          </a:prstGeom>
          <a:pattFill prst="pct5">
            <a:fgClr>
              <a:schemeClr val="accent1"/>
            </a:fgClr>
            <a:bgClr>
              <a:schemeClr val="bg1"/>
            </a:bgClr>
          </a:pattFill>
        </p:spPr>
        <p:txBody>
          <a:bodyPr vert="horz" wrap="square" lIns="91440" tIns="45720" rIns="91440" bIns="45720" rtlCol="0">
            <a:noAutofit/>
          </a:bodyPr>
          <a:lstStyle>
            <a:lvl1pPr>
              <a:defRPr lang="en-US" sz="1050" dirty="0"/>
            </a:lvl1pPr>
          </a:lstStyle>
          <a:p>
            <a:pPr lvl="0"/>
            <a:endParaRPr lang="en-US" dirty="0"/>
          </a:p>
        </p:txBody>
      </p:sp>
      <p:sp>
        <p:nvSpPr>
          <p:cNvPr id="5" name="Picture Placeholder 11">
            <a:extLst>
              <a:ext uri="{FF2B5EF4-FFF2-40B4-BE49-F238E27FC236}">
                <a16:creationId xmlns:a16="http://schemas.microsoft.com/office/drawing/2014/main" id="{8E8C74AF-84BD-F140-954B-C28E3623C0A4}"/>
              </a:ext>
            </a:extLst>
          </p:cNvPr>
          <p:cNvSpPr>
            <a:spLocks noGrp="1"/>
          </p:cNvSpPr>
          <p:nvPr>
            <p:ph type="pic" sz="quarter" idx="12"/>
          </p:nvPr>
        </p:nvSpPr>
        <p:spPr>
          <a:xfrm>
            <a:off x="9072425" y="1251286"/>
            <a:ext cx="2138500" cy="3143044"/>
          </a:xfrm>
          <a:prstGeom prst="rect">
            <a:avLst/>
          </a:prstGeom>
          <a:pattFill prst="pct5">
            <a:fgClr>
              <a:schemeClr val="accent1"/>
            </a:fgClr>
            <a:bgClr>
              <a:schemeClr val="bg1"/>
            </a:bgClr>
          </a:pattFill>
        </p:spPr>
        <p:txBody>
          <a:bodyPr vert="horz" wrap="square" lIns="91440" tIns="45720" rIns="91440" bIns="45720" rtlCol="0">
            <a:noAutofit/>
          </a:bodyPr>
          <a:lstStyle>
            <a:lvl1pPr>
              <a:defRPr lang="en-US" sz="1050"/>
            </a:lvl1pPr>
          </a:lstStyle>
          <a:p>
            <a:pPr lvl="0"/>
            <a:endParaRPr lang="en-US"/>
          </a:p>
        </p:txBody>
      </p:sp>
    </p:spTree>
    <p:extLst>
      <p:ext uri="{BB962C8B-B14F-4D97-AF65-F5344CB8AC3E}">
        <p14:creationId xmlns:p14="http://schemas.microsoft.com/office/powerpoint/2010/main" val="2894434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EB570DDB-FAB5-93E7-12EC-00CD772AA553}"/>
              </a:ext>
            </a:extLst>
          </p:cNvPr>
          <p:cNvSpPr>
            <a:spLocks noGrp="1"/>
          </p:cNvSpPr>
          <p:nvPr>
            <p:ph type="pic" sz="quarter" idx="15"/>
          </p:nvPr>
        </p:nvSpPr>
        <p:spPr>
          <a:xfrm>
            <a:off x="6365293" y="1217630"/>
            <a:ext cx="2150057" cy="4422740"/>
          </a:xfrm>
          <a:prstGeom prst="roundRect">
            <a:avLst/>
          </a:prstGeom>
          <a:pattFill prst="pct5">
            <a:fgClr>
              <a:schemeClr val="accent1"/>
            </a:fgClr>
            <a:bgClr>
              <a:schemeClr val="bg1"/>
            </a:bgClr>
          </a:pattFill>
        </p:spPr>
        <p:txBody>
          <a:bodyPr vert="horz" wrap="square" lIns="91440" tIns="45720" rIns="91440" bIns="45720" rtlCol="0">
            <a:noAutofit/>
          </a:bodyPr>
          <a:lstStyle>
            <a:lvl1pPr>
              <a:defRPr lang="en-US" sz="1050"/>
            </a:lvl1pPr>
          </a:lstStyle>
          <a:p>
            <a:pPr lvl="0"/>
            <a:endParaRPr lang="en-US"/>
          </a:p>
        </p:txBody>
      </p:sp>
      <p:sp>
        <p:nvSpPr>
          <p:cNvPr id="7" name="Picture Placeholder 4">
            <a:extLst>
              <a:ext uri="{FF2B5EF4-FFF2-40B4-BE49-F238E27FC236}">
                <a16:creationId xmlns:a16="http://schemas.microsoft.com/office/drawing/2014/main" id="{78DF2E1E-532E-9927-FF18-FB2D7DAFB9B2}"/>
              </a:ext>
            </a:extLst>
          </p:cNvPr>
          <p:cNvSpPr>
            <a:spLocks noGrp="1"/>
          </p:cNvSpPr>
          <p:nvPr>
            <p:ph type="pic" sz="quarter" idx="16"/>
          </p:nvPr>
        </p:nvSpPr>
        <p:spPr>
          <a:xfrm>
            <a:off x="9135758" y="4398980"/>
            <a:ext cx="2150057" cy="4422740"/>
          </a:xfrm>
          <a:prstGeom prst="roundRect">
            <a:avLst/>
          </a:prstGeom>
          <a:pattFill prst="pct5">
            <a:fgClr>
              <a:schemeClr val="accent1"/>
            </a:fgClr>
            <a:bgClr>
              <a:schemeClr val="bg1"/>
            </a:bgClr>
          </a:pattFill>
        </p:spPr>
        <p:txBody>
          <a:bodyPr vert="horz" wrap="square" lIns="91440" tIns="45720" rIns="91440" bIns="45720" rtlCol="0">
            <a:noAutofit/>
          </a:bodyPr>
          <a:lstStyle>
            <a:lvl1pPr>
              <a:defRPr lang="en-US" sz="1050"/>
            </a:lvl1pPr>
          </a:lstStyle>
          <a:p>
            <a:pPr lvl="0"/>
            <a:endParaRPr lang="en-US"/>
          </a:p>
        </p:txBody>
      </p:sp>
      <p:sp>
        <p:nvSpPr>
          <p:cNvPr id="8" name="Picture Placeholder 4">
            <a:extLst>
              <a:ext uri="{FF2B5EF4-FFF2-40B4-BE49-F238E27FC236}">
                <a16:creationId xmlns:a16="http://schemas.microsoft.com/office/drawing/2014/main" id="{281C2F79-D5DA-E6D7-12C1-5662859A8653}"/>
              </a:ext>
            </a:extLst>
          </p:cNvPr>
          <p:cNvSpPr>
            <a:spLocks noGrp="1"/>
          </p:cNvSpPr>
          <p:nvPr>
            <p:ph type="pic" sz="quarter" idx="14"/>
          </p:nvPr>
        </p:nvSpPr>
        <p:spPr>
          <a:xfrm>
            <a:off x="9135758" y="-758170"/>
            <a:ext cx="2150057" cy="4422740"/>
          </a:xfrm>
          <a:prstGeom prst="roundRect">
            <a:avLst/>
          </a:prstGeom>
          <a:pattFill prst="pct5">
            <a:fgClr>
              <a:schemeClr val="accent1"/>
            </a:fgClr>
            <a:bgClr>
              <a:schemeClr val="bg1"/>
            </a:bgClr>
          </a:pattFill>
        </p:spPr>
        <p:txBody>
          <a:bodyPr vert="horz" wrap="square" lIns="91440" tIns="45720" rIns="91440" bIns="45720" rtlCol="0">
            <a:noAutofit/>
          </a:bodyPr>
          <a:lstStyle>
            <a:lvl1pPr>
              <a:defRPr lang="en-US" sz="1050" dirty="0"/>
            </a:lvl1pPr>
          </a:lstStyle>
          <a:p>
            <a:pPr lvl="0"/>
            <a:endParaRPr lang="en-US" dirty="0"/>
          </a:p>
        </p:txBody>
      </p:sp>
    </p:spTree>
    <p:extLst>
      <p:ext uri="{BB962C8B-B14F-4D97-AF65-F5344CB8AC3E}">
        <p14:creationId xmlns:p14="http://schemas.microsoft.com/office/powerpoint/2010/main" val="4015301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3942983D-F83F-E399-17D1-C7002F375720}"/>
              </a:ext>
            </a:extLst>
          </p:cNvPr>
          <p:cNvSpPr>
            <a:spLocks noGrp="1"/>
          </p:cNvSpPr>
          <p:nvPr>
            <p:ph type="pic" sz="quarter" idx="13" hasCustomPrompt="1"/>
          </p:nvPr>
        </p:nvSpPr>
        <p:spPr>
          <a:xfrm>
            <a:off x="7175500" y="0"/>
            <a:ext cx="5016500" cy="6862572"/>
          </a:xfrm>
          <a:prstGeom prst="rect">
            <a:avLst/>
          </a:prstGeom>
          <a:pattFill prst="pct5">
            <a:fgClr>
              <a:schemeClr val="accent1"/>
            </a:fgClr>
            <a:bgClr>
              <a:schemeClr val="bg1"/>
            </a:bgClr>
          </a:pattFill>
        </p:spPr>
        <p:txBody>
          <a:bodyPr vert="horz" wrap="square" lIns="91440" tIns="45720" rIns="91440" bIns="45720" rtlCol="0">
            <a:noAutofit/>
          </a:bodyPr>
          <a:lstStyle>
            <a:lvl1pPr>
              <a:defRPr lang="en-US" sz="1050"/>
            </a:lvl1pPr>
          </a:lstStyle>
          <a:p>
            <a:pPr lvl="0"/>
            <a:r>
              <a:rPr lang="en-US"/>
              <a:t>Image</a:t>
            </a:r>
          </a:p>
        </p:txBody>
      </p:sp>
    </p:spTree>
    <p:extLst>
      <p:ext uri="{BB962C8B-B14F-4D97-AF65-F5344CB8AC3E}">
        <p14:creationId xmlns:p14="http://schemas.microsoft.com/office/powerpoint/2010/main" val="201006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0531CF28-7000-0739-8AFB-1552F87D7602}"/>
              </a:ext>
            </a:extLst>
          </p:cNvPr>
          <p:cNvSpPr>
            <a:spLocks noGrp="1"/>
          </p:cNvSpPr>
          <p:nvPr>
            <p:ph type="pic" sz="quarter" idx="10" hasCustomPrompt="1"/>
          </p:nvPr>
        </p:nvSpPr>
        <p:spPr>
          <a:xfrm>
            <a:off x="1" y="1243694"/>
            <a:ext cx="4082142" cy="4751612"/>
          </a:xfrm>
          <a:prstGeom prst="rect">
            <a:avLst/>
          </a:prstGeom>
          <a:pattFill prst="pct5">
            <a:fgClr>
              <a:schemeClr val="accent1"/>
            </a:fgClr>
            <a:bgClr>
              <a:schemeClr val="bg1"/>
            </a:bgClr>
          </a:pattFill>
        </p:spPr>
        <p:txBody>
          <a:bodyPr vert="horz" lIns="91440" tIns="45720" rIns="91440" bIns="45720" rtlCol="0">
            <a:normAutofit/>
          </a:bodyPr>
          <a:lstStyle>
            <a:lvl1pPr>
              <a:defRPr lang="en-US" sz="1000" dirty="0"/>
            </a:lvl1pPr>
          </a:lstStyle>
          <a:p>
            <a:pPr lvl="0"/>
            <a:r>
              <a:rPr lang="en-US" dirty="0"/>
              <a:t>Image Placeholder</a:t>
            </a:r>
          </a:p>
        </p:txBody>
      </p:sp>
    </p:spTree>
    <p:extLst>
      <p:ext uri="{BB962C8B-B14F-4D97-AF65-F5344CB8AC3E}">
        <p14:creationId xmlns:p14="http://schemas.microsoft.com/office/powerpoint/2010/main" val="4253628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F0E82A8-337B-BDBC-5F5A-D4CD0A51163B}"/>
              </a:ext>
            </a:extLst>
          </p:cNvPr>
          <p:cNvSpPr>
            <a:spLocks noGrp="1"/>
          </p:cNvSpPr>
          <p:nvPr>
            <p:ph type="pic" sz="quarter" idx="10" hasCustomPrompt="1"/>
          </p:nvPr>
        </p:nvSpPr>
        <p:spPr>
          <a:xfrm>
            <a:off x="5272087" y="528637"/>
            <a:ext cx="6300787" cy="2614612"/>
          </a:xfrm>
          <a:prstGeom prst="rect">
            <a:avLst/>
          </a:prstGeom>
          <a:pattFill prst="pct5">
            <a:fgClr>
              <a:schemeClr val="accent1"/>
            </a:fgClr>
            <a:bgClr>
              <a:schemeClr val="bg1"/>
            </a:bgClr>
          </a:pattFill>
        </p:spPr>
        <p:txBody>
          <a:bodyPr vert="horz" lIns="91440" tIns="45720" rIns="91440" bIns="45720" rtlCol="0">
            <a:normAutofit/>
          </a:bodyPr>
          <a:lstStyle>
            <a:lvl1pPr>
              <a:defRPr lang="en-US" sz="1000" dirty="0"/>
            </a:lvl1pPr>
          </a:lstStyle>
          <a:p>
            <a:pPr lvl="0"/>
            <a:r>
              <a:rPr lang="en-US" dirty="0"/>
              <a:t>Image Placeholder</a:t>
            </a:r>
          </a:p>
        </p:txBody>
      </p:sp>
      <p:sp>
        <p:nvSpPr>
          <p:cNvPr id="6" name="Picture Placeholder 4">
            <a:extLst>
              <a:ext uri="{FF2B5EF4-FFF2-40B4-BE49-F238E27FC236}">
                <a16:creationId xmlns:a16="http://schemas.microsoft.com/office/drawing/2014/main" id="{45CDED68-ED3D-0202-A22C-E31F1C4E2D39}"/>
              </a:ext>
            </a:extLst>
          </p:cNvPr>
          <p:cNvSpPr>
            <a:spLocks noGrp="1"/>
          </p:cNvSpPr>
          <p:nvPr>
            <p:ph type="pic" sz="quarter" idx="11" hasCustomPrompt="1"/>
          </p:nvPr>
        </p:nvSpPr>
        <p:spPr>
          <a:xfrm>
            <a:off x="685802" y="3714750"/>
            <a:ext cx="4586286" cy="2614612"/>
          </a:xfrm>
          <a:prstGeom prst="rect">
            <a:avLst/>
          </a:prstGeom>
          <a:pattFill prst="pct5">
            <a:fgClr>
              <a:schemeClr val="accent1"/>
            </a:fgClr>
            <a:bgClr>
              <a:schemeClr val="bg1"/>
            </a:bgClr>
          </a:pattFill>
        </p:spPr>
        <p:txBody>
          <a:bodyPr vert="horz" lIns="91440" tIns="45720" rIns="91440" bIns="45720" rtlCol="0">
            <a:normAutofit/>
          </a:bodyPr>
          <a:lstStyle>
            <a:lvl1pPr>
              <a:defRPr lang="en-US" sz="1000" dirty="0"/>
            </a:lvl1pPr>
          </a:lstStyle>
          <a:p>
            <a:pPr lvl="0"/>
            <a:r>
              <a:rPr lang="en-US" dirty="0"/>
              <a:t>Image Placeholder</a:t>
            </a:r>
          </a:p>
        </p:txBody>
      </p:sp>
    </p:spTree>
    <p:extLst>
      <p:ext uri="{BB962C8B-B14F-4D97-AF65-F5344CB8AC3E}">
        <p14:creationId xmlns:p14="http://schemas.microsoft.com/office/powerpoint/2010/main" val="2937173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42981EA9-09DC-251E-4F6E-E752E9EC2BC2}"/>
              </a:ext>
            </a:extLst>
          </p:cNvPr>
          <p:cNvSpPr>
            <a:spLocks noGrp="1"/>
          </p:cNvSpPr>
          <p:nvPr>
            <p:ph type="pic" sz="quarter" idx="11" hasCustomPrompt="1"/>
          </p:nvPr>
        </p:nvSpPr>
        <p:spPr>
          <a:xfrm>
            <a:off x="8763000" y="0"/>
            <a:ext cx="3429000" cy="3429000"/>
          </a:xfrm>
          <a:prstGeom prst="rect">
            <a:avLst/>
          </a:prstGeom>
          <a:pattFill prst="pct5">
            <a:fgClr>
              <a:schemeClr val="accent1"/>
            </a:fgClr>
            <a:bgClr>
              <a:schemeClr val="bg1"/>
            </a:bgClr>
          </a:pattFill>
        </p:spPr>
        <p:txBody>
          <a:bodyPr vert="horz" lIns="91440" tIns="45720" rIns="91440" bIns="45720" rtlCol="0">
            <a:normAutofit/>
          </a:bodyPr>
          <a:lstStyle>
            <a:lvl1pPr>
              <a:defRPr lang="en-US" sz="1000" dirty="0"/>
            </a:lvl1pPr>
          </a:lstStyle>
          <a:p>
            <a:pPr lvl="0"/>
            <a:r>
              <a:rPr lang="en-US" dirty="0"/>
              <a:t>Drag and Drop Image Here</a:t>
            </a:r>
          </a:p>
        </p:txBody>
      </p:sp>
      <p:sp>
        <p:nvSpPr>
          <p:cNvPr id="3" name="Picture Placeholder 8">
            <a:extLst>
              <a:ext uri="{FF2B5EF4-FFF2-40B4-BE49-F238E27FC236}">
                <a16:creationId xmlns:a16="http://schemas.microsoft.com/office/drawing/2014/main" id="{167D5930-EDF4-3F90-135D-B2B2FDC23F58}"/>
              </a:ext>
            </a:extLst>
          </p:cNvPr>
          <p:cNvSpPr>
            <a:spLocks noGrp="1"/>
          </p:cNvSpPr>
          <p:nvPr>
            <p:ph type="pic" sz="quarter" idx="12" hasCustomPrompt="1"/>
          </p:nvPr>
        </p:nvSpPr>
        <p:spPr>
          <a:xfrm>
            <a:off x="5334000" y="3429000"/>
            <a:ext cx="3429000" cy="3429000"/>
          </a:xfrm>
          <a:prstGeom prst="rect">
            <a:avLst/>
          </a:prstGeom>
          <a:pattFill prst="pct5">
            <a:fgClr>
              <a:schemeClr val="accent1"/>
            </a:fgClr>
            <a:bgClr>
              <a:schemeClr val="bg1"/>
            </a:bgClr>
          </a:pattFill>
        </p:spPr>
        <p:txBody>
          <a:bodyPr vert="horz" lIns="91440" tIns="45720" rIns="91440" bIns="45720" rtlCol="0">
            <a:normAutofit/>
          </a:bodyPr>
          <a:lstStyle>
            <a:lvl1pPr>
              <a:defRPr lang="en-US" sz="1000" dirty="0"/>
            </a:lvl1pPr>
          </a:lstStyle>
          <a:p>
            <a:pPr lvl="0"/>
            <a:r>
              <a:rPr lang="en-US" dirty="0"/>
              <a:t>Drag and Drop Image Here</a:t>
            </a:r>
          </a:p>
        </p:txBody>
      </p:sp>
    </p:spTree>
    <p:extLst>
      <p:ext uri="{BB962C8B-B14F-4D97-AF65-F5344CB8AC3E}">
        <p14:creationId xmlns:p14="http://schemas.microsoft.com/office/powerpoint/2010/main" val="2099597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3658FA4B-786D-69ED-259F-162F9F3A6529}"/>
              </a:ext>
            </a:extLst>
          </p:cNvPr>
          <p:cNvSpPr>
            <a:spLocks noGrp="1"/>
          </p:cNvSpPr>
          <p:nvPr>
            <p:ph type="pic" sz="quarter" idx="10"/>
          </p:nvPr>
        </p:nvSpPr>
        <p:spPr>
          <a:xfrm>
            <a:off x="0" y="0"/>
            <a:ext cx="5448301" cy="6858000"/>
          </a:xfrm>
          <a:custGeom>
            <a:avLst/>
            <a:gdLst>
              <a:gd name="connsiteX0" fmla="*/ 0 w 4810125"/>
              <a:gd name="connsiteY0" fmla="*/ 0 h 6858000"/>
              <a:gd name="connsiteX1" fmla="*/ 4810125 w 4810125"/>
              <a:gd name="connsiteY1" fmla="*/ 0 h 6858000"/>
              <a:gd name="connsiteX2" fmla="*/ 4810125 w 4810125"/>
              <a:gd name="connsiteY2" fmla="*/ 6858000 h 6858000"/>
              <a:gd name="connsiteX3" fmla="*/ 0 w 48101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810125" h="6858000">
                <a:moveTo>
                  <a:pt x="0" y="0"/>
                </a:moveTo>
                <a:lnTo>
                  <a:pt x="4810125" y="0"/>
                </a:lnTo>
                <a:lnTo>
                  <a:pt x="4810125" y="6858000"/>
                </a:lnTo>
                <a:lnTo>
                  <a:pt x="0" y="6858000"/>
                </a:lnTo>
                <a:close/>
              </a:path>
            </a:pathLst>
          </a:custGeom>
          <a:pattFill prst="pct5">
            <a:fgClr>
              <a:schemeClr val="accent1"/>
            </a:fgClr>
            <a:bgClr>
              <a:schemeClr val="bg1"/>
            </a:bgClr>
          </a:pattFill>
        </p:spPr>
        <p:txBody>
          <a:bodyPr vert="horz" wrap="square" lIns="91440" tIns="45720" rIns="91440" bIns="45720" rtlCol="0">
            <a:noAutofit/>
          </a:bodyPr>
          <a:lstStyle>
            <a:lvl1pPr>
              <a:defRPr lang="en-US" sz="1000"/>
            </a:lvl1pPr>
          </a:lstStyle>
          <a:p>
            <a:pPr lvl="0"/>
            <a:endParaRPr lang="en-US"/>
          </a:p>
        </p:txBody>
      </p:sp>
    </p:spTree>
    <p:extLst>
      <p:ext uri="{BB962C8B-B14F-4D97-AF65-F5344CB8AC3E}">
        <p14:creationId xmlns:p14="http://schemas.microsoft.com/office/powerpoint/2010/main" val="2304815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C91E2A35-DE83-8E82-4274-8D2E0CE4B316}"/>
              </a:ext>
            </a:extLst>
          </p:cNvPr>
          <p:cNvSpPr>
            <a:spLocks noGrp="1"/>
          </p:cNvSpPr>
          <p:nvPr>
            <p:ph type="pic" sz="quarter" idx="10" hasCustomPrompt="1"/>
          </p:nvPr>
        </p:nvSpPr>
        <p:spPr>
          <a:xfrm>
            <a:off x="0" y="0"/>
            <a:ext cx="12192000" cy="3648075"/>
          </a:xfrm>
          <a:custGeom>
            <a:avLst/>
            <a:gdLst>
              <a:gd name="connsiteX0" fmla="*/ 0 w 12192000"/>
              <a:gd name="connsiteY0" fmla="*/ 0 h 3771900"/>
              <a:gd name="connsiteX1" fmla="*/ 12192000 w 12192000"/>
              <a:gd name="connsiteY1" fmla="*/ 0 h 3771900"/>
              <a:gd name="connsiteX2" fmla="*/ 12192000 w 12192000"/>
              <a:gd name="connsiteY2" fmla="*/ 3771900 h 3771900"/>
              <a:gd name="connsiteX3" fmla="*/ 0 w 12192000"/>
              <a:gd name="connsiteY3" fmla="*/ 3771900 h 3771900"/>
            </a:gdLst>
            <a:ahLst/>
            <a:cxnLst>
              <a:cxn ang="0">
                <a:pos x="connsiteX0" y="connsiteY0"/>
              </a:cxn>
              <a:cxn ang="0">
                <a:pos x="connsiteX1" y="connsiteY1"/>
              </a:cxn>
              <a:cxn ang="0">
                <a:pos x="connsiteX2" y="connsiteY2"/>
              </a:cxn>
              <a:cxn ang="0">
                <a:pos x="connsiteX3" y="connsiteY3"/>
              </a:cxn>
            </a:cxnLst>
            <a:rect l="l" t="t" r="r" b="b"/>
            <a:pathLst>
              <a:path w="12192000" h="3771900">
                <a:moveTo>
                  <a:pt x="0" y="0"/>
                </a:moveTo>
                <a:lnTo>
                  <a:pt x="12192000" y="0"/>
                </a:lnTo>
                <a:lnTo>
                  <a:pt x="12192000" y="3771900"/>
                </a:lnTo>
                <a:lnTo>
                  <a:pt x="0" y="3771900"/>
                </a:lnTo>
                <a:close/>
              </a:path>
            </a:pathLst>
          </a:custGeom>
          <a:pattFill prst="pct5">
            <a:fgClr>
              <a:schemeClr val="accent1"/>
            </a:fgClr>
            <a:bgClr>
              <a:schemeClr val="bg1"/>
            </a:bgClr>
          </a:pattFill>
        </p:spPr>
        <p:txBody>
          <a:bodyPr vert="horz" wrap="square" lIns="91440" tIns="45720" rIns="91440" bIns="45720" rtlCol="0">
            <a:noAutofit/>
          </a:bodyPr>
          <a:lstStyle>
            <a:lvl1pPr>
              <a:defRPr lang="en-US" sz="1000" dirty="0"/>
            </a:lvl1pPr>
          </a:lstStyle>
          <a:p>
            <a:pPr lvl="0"/>
            <a:r>
              <a:rPr lang="en-US" dirty="0"/>
              <a:t>Drag and Drop Image Here</a:t>
            </a:r>
          </a:p>
        </p:txBody>
      </p:sp>
    </p:spTree>
    <p:extLst>
      <p:ext uri="{BB962C8B-B14F-4D97-AF65-F5344CB8AC3E}">
        <p14:creationId xmlns:p14="http://schemas.microsoft.com/office/powerpoint/2010/main" val="2021082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3" name="Picture Placeholder 11">
            <a:extLst>
              <a:ext uri="{FF2B5EF4-FFF2-40B4-BE49-F238E27FC236}">
                <a16:creationId xmlns:a16="http://schemas.microsoft.com/office/drawing/2014/main" id="{F38BA1BF-0D85-B68A-551C-C43573E152C9}"/>
              </a:ext>
            </a:extLst>
          </p:cNvPr>
          <p:cNvSpPr>
            <a:spLocks noGrp="1"/>
          </p:cNvSpPr>
          <p:nvPr>
            <p:ph type="pic" sz="quarter" idx="11"/>
          </p:nvPr>
        </p:nvSpPr>
        <p:spPr>
          <a:xfrm>
            <a:off x="4771101" y="1006102"/>
            <a:ext cx="3212055" cy="3212476"/>
          </a:xfrm>
          <a:prstGeom prst="rect">
            <a:avLst/>
          </a:prstGeom>
          <a:pattFill prst="pct5">
            <a:fgClr>
              <a:schemeClr val="accent1"/>
            </a:fgClr>
            <a:bgClr>
              <a:schemeClr val="bg1"/>
            </a:bgClr>
          </a:pattFill>
        </p:spPr>
        <p:txBody>
          <a:bodyPr vert="horz" wrap="square" lIns="91440" tIns="45720" rIns="91440" bIns="45720" rtlCol="0">
            <a:noAutofit/>
          </a:bodyPr>
          <a:lstStyle>
            <a:lvl1pPr>
              <a:defRPr lang="en-ID" sz="1000" dirty="0"/>
            </a:lvl1pPr>
          </a:lstStyle>
          <a:p>
            <a:pPr lvl="0"/>
            <a:r>
              <a:rPr lang="en-US"/>
              <a:t>Click icon to add picture</a:t>
            </a:r>
            <a:endParaRPr lang="en-ID" dirty="0"/>
          </a:p>
        </p:txBody>
      </p:sp>
      <p:sp>
        <p:nvSpPr>
          <p:cNvPr id="15" name="Picture Placeholder 11">
            <a:extLst>
              <a:ext uri="{FF2B5EF4-FFF2-40B4-BE49-F238E27FC236}">
                <a16:creationId xmlns:a16="http://schemas.microsoft.com/office/drawing/2014/main" id="{E440E827-D7F0-8D2D-EA80-574B46998D2C}"/>
              </a:ext>
            </a:extLst>
          </p:cNvPr>
          <p:cNvSpPr>
            <a:spLocks noGrp="1"/>
          </p:cNvSpPr>
          <p:nvPr>
            <p:ph type="pic" sz="quarter" idx="12"/>
          </p:nvPr>
        </p:nvSpPr>
        <p:spPr>
          <a:xfrm>
            <a:off x="8257251" y="1006102"/>
            <a:ext cx="3212055" cy="2626098"/>
          </a:xfrm>
          <a:prstGeom prst="rect">
            <a:avLst/>
          </a:prstGeom>
          <a:pattFill prst="pct5">
            <a:fgClr>
              <a:schemeClr val="accent1"/>
            </a:fgClr>
            <a:bgClr>
              <a:schemeClr val="bg1"/>
            </a:bgClr>
          </a:pattFill>
        </p:spPr>
        <p:txBody>
          <a:bodyPr vert="horz" wrap="square" lIns="91440" tIns="45720" rIns="91440" bIns="45720" rtlCol="0">
            <a:noAutofit/>
          </a:bodyPr>
          <a:lstStyle>
            <a:lvl1pPr>
              <a:defRPr lang="en-ID" sz="1000" dirty="0"/>
            </a:lvl1pPr>
          </a:lstStyle>
          <a:p>
            <a:pPr lvl="0"/>
            <a:r>
              <a:rPr lang="en-US"/>
              <a:t>Click icon to add picture</a:t>
            </a:r>
            <a:endParaRPr lang="en-ID" dirty="0"/>
          </a:p>
        </p:txBody>
      </p:sp>
    </p:spTree>
    <p:extLst>
      <p:ext uri="{BB962C8B-B14F-4D97-AF65-F5344CB8AC3E}">
        <p14:creationId xmlns:p14="http://schemas.microsoft.com/office/powerpoint/2010/main" val="318263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84671EC8-C557-C03A-ABC5-0D51A7327492}"/>
              </a:ext>
            </a:extLst>
          </p:cNvPr>
          <p:cNvSpPr>
            <a:spLocks noGrp="1"/>
          </p:cNvSpPr>
          <p:nvPr>
            <p:ph type="pic" sz="quarter" idx="10"/>
          </p:nvPr>
        </p:nvSpPr>
        <p:spPr>
          <a:xfrm>
            <a:off x="1133249" y="394339"/>
            <a:ext cx="5267552" cy="4011922"/>
          </a:xfrm>
          <a:prstGeom prst="rect">
            <a:avLst/>
          </a:prstGeom>
          <a:pattFill prst="pct5">
            <a:fgClr>
              <a:schemeClr val="accent1"/>
            </a:fgClr>
            <a:bgClr>
              <a:schemeClr val="bg1"/>
            </a:bgClr>
          </a:pattFill>
        </p:spPr>
        <p:txBody>
          <a:bodyPr vert="horz" wrap="square" lIns="91440" tIns="45720" rIns="91440" bIns="45720" rtlCol="0">
            <a:noAutofit/>
          </a:bodyPr>
          <a:lstStyle>
            <a:lvl1pPr>
              <a:defRPr lang="en-ID" sz="1000"/>
            </a:lvl1pPr>
          </a:lstStyle>
          <a:p>
            <a:pPr lvl="0"/>
            <a:endParaRPr lang="en-ID"/>
          </a:p>
        </p:txBody>
      </p:sp>
    </p:spTree>
    <p:extLst>
      <p:ext uri="{BB962C8B-B14F-4D97-AF65-F5344CB8AC3E}">
        <p14:creationId xmlns:p14="http://schemas.microsoft.com/office/powerpoint/2010/main" val="324038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54F4BFA0-5643-93E3-0A9C-2893CE639767}"/>
              </a:ext>
            </a:extLst>
          </p:cNvPr>
          <p:cNvSpPr>
            <a:spLocks noGrp="1"/>
          </p:cNvSpPr>
          <p:nvPr>
            <p:ph type="pic" sz="quarter" idx="10" hasCustomPrompt="1"/>
          </p:nvPr>
        </p:nvSpPr>
        <p:spPr>
          <a:xfrm>
            <a:off x="4848447" y="0"/>
            <a:ext cx="7343553" cy="6858000"/>
          </a:xfrm>
          <a:custGeom>
            <a:avLst/>
            <a:gdLst>
              <a:gd name="connsiteX0" fmla="*/ 0 w 4586705"/>
              <a:gd name="connsiteY0" fmla="*/ 0 h 6858000"/>
              <a:gd name="connsiteX1" fmla="*/ 4586705 w 4586705"/>
              <a:gd name="connsiteY1" fmla="*/ 0 h 6858000"/>
              <a:gd name="connsiteX2" fmla="*/ 4586705 w 4586705"/>
              <a:gd name="connsiteY2" fmla="*/ 6858000 h 6858000"/>
              <a:gd name="connsiteX3" fmla="*/ 0 w 458670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586705" h="6858000">
                <a:moveTo>
                  <a:pt x="0" y="0"/>
                </a:moveTo>
                <a:lnTo>
                  <a:pt x="4586705" y="0"/>
                </a:lnTo>
                <a:lnTo>
                  <a:pt x="4586705" y="6858000"/>
                </a:lnTo>
                <a:lnTo>
                  <a:pt x="0" y="6858000"/>
                </a:lnTo>
                <a:close/>
              </a:path>
            </a:pathLst>
          </a:custGeom>
          <a:pattFill prst="pct5">
            <a:fgClr>
              <a:schemeClr val="accent1"/>
            </a:fgClr>
            <a:bgClr>
              <a:schemeClr val="bg1"/>
            </a:bgClr>
          </a:pattFill>
        </p:spPr>
        <p:txBody>
          <a:bodyPr vert="horz" wrap="square" lIns="91440" tIns="45720" rIns="91440" bIns="45720" rtlCol="0">
            <a:noAutofit/>
          </a:bodyPr>
          <a:lstStyle>
            <a:lvl1pPr>
              <a:defRPr lang="en-US" sz="1000" dirty="0"/>
            </a:lvl1pPr>
          </a:lstStyle>
          <a:p>
            <a:pPr lvl="0"/>
            <a:r>
              <a:rPr lang="en-US" dirty="0"/>
              <a:t>Image Placeholder</a:t>
            </a:r>
          </a:p>
          <a:p>
            <a:pPr lvl="0"/>
            <a:endParaRPr lang="en-US" dirty="0"/>
          </a:p>
        </p:txBody>
      </p:sp>
    </p:spTree>
    <p:extLst>
      <p:ext uri="{BB962C8B-B14F-4D97-AF65-F5344CB8AC3E}">
        <p14:creationId xmlns:p14="http://schemas.microsoft.com/office/powerpoint/2010/main" val="3281156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F0F3"/>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C00C8-19D0-0F27-29F8-7483331309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3E886189-0454-1627-8FF6-7A37C3D584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5F30085-0780-491C-6F86-2753B920E5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A7F4BF67-0D7F-4D9A-B07C-8B4D96C70D04}" type="datetimeFigureOut">
              <a:rPr lang="en-ID" smtClean="0"/>
              <a:pPr/>
              <a:t>02/10/2023</a:t>
            </a:fld>
            <a:endParaRPr lang="en-ID"/>
          </a:p>
        </p:txBody>
      </p:sp>
      <p:sp>
        <p:nvSpPr>
          <p:cNvPr id="5" name="Footer Placeholder 4">
            <a:extLst>
              <a:ext uri="{FF2B5EF4-FFF2-40B4-BE49-F238E27FC236}">
                <a16:creationId xmlns:a16="http://schemas.microsoft.com/office/drawing/2014/main" id="{21EF9EE3-F223-8DF7-86DC-7E6A64AA00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ID"/>
          </a:p>
        </p:txBody>
      </p:sp>
      <p:sp>
        <p:nvSpPr>
          <p:cNvPr id="6" name="Slide Number Placeholder 5">
            <a:extLst>
              <a:ext uri="{FF2B5EF4-FFF2-40B4-BE49-F238E27FC236}">
                <a16:creationId xmlns:a16="http://schemas.microsoft.com/office/drawing/2014/main" id="{23EDBBD2-9B81-0347-B725-2ED7814C54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7204055C-86E4-4ED3-8EB1-C56CB61AF062}" type="slidenum">
              <a:rPr lang="en-ID" smtClean="0"/>
              <a:pPr/>
              <a:t>‹#›</a:t>
            </a:fld>
            <a:endParaRPr lang="en-ID"/>
          </a:p>
        </p:txBody>
      </p:sp>
    </p:spTree>
    <p:extLst>
      <p:ext uri="{BB962C8B-B14F-4D97-AF65-F5344CB8AC3E}">
        <p14:creationId xmlns:p14="http://schemas.microsoft.com/office/powerpoint/2010/main" val="603193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59"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41DBF16-C6D8-606E-EC37-2015D3B7FB78}"/>
              </a:ext>
            </a:extLst>
          </p:cNvPr>
          <p:cNvGrpSpPr/>
          <p:nvPr/>
        </p:nvGrpSpPr>
        <p:grpSpPr>
          <a:xfrm>
            <a:off x="5219701" y="3720690"/>
            <a:ext cx="6972300" cy="3137310"/>
            <a:chOff x="2509157" y="-157843"/>
            <a:chExt cx="7173686" cy="7173686"/>
          </a:xfrm>
        </p:grpSpPr>
        <p:sp>
          <p:nvSpPr>
            <p:cNvPr id="7" name="Oval 4">
              <a:extLst>
                <a:ext uri="{FF2B5EF4-FFF2-40B4-BE49-F238E27FC236}">
                  <a16:creationId xmlns:a16="http://schemas.microsoft.com/office/drawing/2014/main" id="{69CF0C83-6424-5DEC-6C3A-86F82C67E6D1}"/>
                </a:ext>
              </a:extLst>
            </p:cNvPr>
            <p:cNvSpPr/>
            <p:nvPr/>
          </p:nvSpPr>
          <p:spPr>
            <a:xfrm>
              <a:off x="2509157" y="-157843"/>
              <a:ext cx="7173686" cy="7173686"/>
            </a:xfrm>
            <a:prstGeom prst="rect">
              <a:avLst/>
            </a:prstGeom>
            <a:solidFill>
              <a:srgbClr val="ECF0F3"/>
            </a:solidFill>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5">
              <a:extLst>
                <a:ext uri="{FF2B5EF4-FFF2-40B4-BE49-F238E27FC236}">
                  <a16:creationId xmlns:a16="http://schemas.microsoft.com/office/drawing/2014/main" id="{EB0C8064-DE3F-A5CC-EB80-D3B0C88A74AF}"/>
                </a:ext>
              </a:extLst>
            </p:cNvPr>
            <p:cNvSpPr/>
            <p:nvPr/>
          </p:nvSpPr>
          <p:spPr>
            <a:xfrm>
              <a:off x="2509157" y="-157843"/>
              <a:ext cx="7173686" cy="7173686"/>
            </a:xfrm>
            <a:prstGeom prst="rect">
              <a:avLst/>
            </a:prstGeom>
            <a:solidFill>
              <a:srgbClr val="ECF0F3"/>
            </a:solidFill>
            <a:ln>
              <a:solidFill>
                <a:schemeClr val="accent4">
                  <a:lumMod val="60000"/>
                  <a:lumOff val="40000"/>
                </a:schemeClr>
              </a:solidFill>
            </a:ln>
            <a:effectLst>
              <a:outerShdw blurRad="254000" dist="190500" dir="13500000" sx="98000" sy="98000" algn="b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Rectangle: Rounded Corners 22">
            <a:extLst>
              <a:ext uri="{FF2B5EF4-FFF2-40B4-BE49-F238E27FC236}">
                <a16:creationId xmlns:a16="http://schemas.microsoft.com/office/drawing/2014/main" id="{7045A5C5-6B6B-3416-9633-2CCF01EED13F}"/>
              </a:ext>
            </a:extLst>
          </p:cNvPr>
          <p:cNvSpPr/>
          <p:nvPr/>
        </p:nvSpPr>
        <p:spPr>
          <a:xfrm>
            <a:off x="6132236" y="897576"/>
            <a:ext cx="5147233" cy="5062848"/>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274320" rIns="182880" bIns="91440" rtlCol="0" anchor="ctr"/>
          <a:lstStyle/>
          <a:p>
            <a:endParaRPr lang="en-US" sz="1400" b="1" dirty="0">
              <a:latin typeface="+mj-lt"/>
            </a:endParaRPr>
          </a:p>
        </p:txBody>
      </p:sp>
      <p:grpSp>
        <p:nvGrpSpPr>
          <p:cNvPr id="24" name="Group 23">
            <a:extLst>
              <a:ext uri="{FF2B5EF4-FFF2-40B4-BE49-F238E27FC236}">
                <a16:creationId xmlns:a16="http://schemas.microsoft.com/office/drawing/2014/main" id="{B8C0A4B9-125F-86DD-50ED-7AE672DA0B9D}"/>
              </a:ext>
            </a:extLst>
          </p:cNvPr>
          <p:cNvGrpSpPr/>
          <p:nvPr/>
        </p:nvGrpSpPr>
        <p:grpSpPr>
          <a:xfrm>
            <a:off x="608200" y="2184809"/>
            <a:ext cx="4174283" cy="2957368"/>
            <a:chOff x="589150" y="2617019"/>
            <a:chExt cx="4174283" cy="2957368"/>
          </a:xfrm>
        </p:grpSpPr>
        <p:grpSp>
          <p:nvGrpSpPr>
            <p:cNvPr id="21" name="Group 20">
              <a:extLst>
                <a:ext uri="{FF2B5EF4-FFF2-40B4-BE49-F238E27FC236}">
                  <a16:creationId xmlns:a16="http://schemas.microsoft.com/office/drawing/2014/main" id="{B7E87FA2-CA9E-1248-4A15-C3E968CE268E}"/>
                </a:ext>
              </a:extLst>
            </p:cNvPr>
            <p:cNvGrpSpPr/>
            <p:nvPr/>
          </p:nvGrpSpPr>
          <p:grpSpPr>
            <a:xfrm>
              <a:off x="589150" y="2617019"/>
              <a:ext cx="4174283" cy="2957368"/>
              <a:chOff x="589150" y="3012742"/>
              <a:chExt cx="4174283" cy="2957368"/>
            </a:xfrm>
          </p:grpSpPr>
          <p:sp>
            <p:nvSpPr>
              <p:cNvPr id="12" name="TextBox 11">
                <a:extLst>
                  <a:ext uri="{FF2B5EF4-FFF2-40B4-BE49-F238E27FC236}">
                    <a16:creationId xmlns:a16="http://schemas.microsoft.com/office/drawing/2014/main" id="{80C4315C-C889-3571-7557-DBC36F4439DF}"/>
                  </a:ext>
                </a:extLst>
              </p:cNvPr>
              <p:cNvSpPr txBox="1"/>
              <p:nvPr/>
            </p:nvSpPr>
            <p:spPr>
              <a:xfrm>
                <a:off x="589150" y="3012742"/>
                <a:ext cx="4174283" cy="1300356"/>
              </a:xfrm>
              <a:prstGeom prst="rect">
                <a:avLst/>
              </a:prstGeom>
              <a:noFill/>
            </p:spPr>
            <p:txBody>
              <a:bodyPr wrap="square" rtlCol="0">
                <a:spAutoFit/>
              </a:bodyPr>
              <a:lstStyle/>
              <a:p>
                <a:pPr>
                  <a:lnSpc>
                    <a:spcPct val="95000"/>
                  </a:lnSpc>
                  <a:spcAft>
                    <a:spcPts val="300"/>
                  </a:spcAft>
                </a:pPr>
                <a:r>
                  <a:rPr lang="en-US" sz="4000" b="1" dirty="0" smtClean="0">
                    <a:latin typeface="+mj-lt"/>
                  </a:rPr>
                  <a:t>AHG</a:t>
                </a:r>
                <a:endParaRPr lang="en-US" sz="4000" b="1" dirty="0">
                  <a:latin typeface="+mj-lt"/>
                </a:endParaRPr>
              </a:p>
              <a:p>
                <a:pPr>
                  <a:lnSpc>
                    <a:spcPct val="95000"/>
                  </a:lnSpc>
                  <a:spcAft>
                    <a:spcPts val="300"/>
                  </a:spcAft>
                </a:pPr>
                <a:r>
                  <a:rPr lang="en-US" sz="4000" b="1" dirty="0" smtClean="0">
                    <a:latin typeface="+mj-lt"/>
                  </a:rPr>
                  <a:t>REPORT</a:t>
                </a:r>
                <a:endParaRPr lang="en-US" sz="4000" b="1" dirty="0">
                  <a:latin typeface="+mj-lt"/>
                </a:endParaRPr>
              </a:p>
            </p:txBody>
          </p:sp>
          <p:sp>
            <p:nvSpPr>
              <p:cNvPr id="20" name="Rectangle 19">
                <a:extLst>
                  <a:ext uri="{FF2B5EF4-FFF2-40B4-BE49-F238E27FC236}">
                    <a16:creationId xmlns:a16="http://schemas.microsoft.com/office/drawing/2014/main" id="{9A23FD5F-7361-1D2E-638A-FD078D942F26}"/>
                  </a:ext>
                </a:extLst>
              </p:cNvPr>
              <p:cNvSpPr/>
              <p:nvPr/>
            </p:nvSpPr>
            <p:spPr>
              <a:xfrm>
                <a:off x="658515" y="4892892"/>
                <a:ext cx="3648654" cy="1077218"/>
              </a:xfrm>
              <a:prstGeom prst="rect">
                <a:avLst/>
              </a:prstGeom>
            </p:spPr>
            <p:txBody>
              <a:bodyPr wrap="square">
                <a:spAutoFit/>
              </a:bodyPr>
              <a:lstStyle/>
              <a:p>
                <a:pPr>
                  <a:spcAft>
                    <a:spcPts val="1200"/>
                  </a:spcAft>
                </a:pPr>
                <a:r>
                  <a:rPr lang="en-US" spc="100" dirty="0" smtClean="0">
                    <a:solidFill>
                      <a:schemeClr val="accent1">
                        <a:lumMod val="50000"/>
                      </a:schemeClr>
                    </a:solidFill>
                    <a:latin typeface="+mj-lt"/>
                    <a:ea typeface="Open Sans" panose="020B0606030504020204" pitchFamily="34" charset="0"/>
                    <a:cs typeface="Poppins" panose="00000500000000000000" pitchFamily="2" charset="0"/>
                  </a:rPr>
                  <a:t>Adventure Hardware Group</a:t>
                </a:r>
              </a:p>
              <a:p>
                <a:pPr>
                  <a:spcAft>
                    <a:spcPts val="1200"/>
                  </a:spcAft>
                </a:pPr>
                <a:r>
                  <a:rPr lang="en-US" spc="100" dirty="0" smtClean="0">
                    <a:solidFill>
                      <a:schemeClr val="accent1">
                        <a:lumMod val="50000"/>
                      </a:schemeClr>
                    </a:solidFill>
                    <a:latin typeface="+mj-lt"/>
                  </a:rPr>
                  <a:t>Bicycle And Accessories Sales</a:t>
                </a:r>
                <a:endParaRPr lang="en-US" dirty="0">
                  <a:solidFill>
                    <a:schemeClr val="accent1">
                      <a:lumMod val="50000"/>
                    </a:schemeClr>
                  </a:solidFill>
                </a:endParaRPr>
              </a:p>
            </p:txBody>
          </p:sp>
        </p:grpSp>
        <p:cxnSp>
          <p:nvCxnSpPr>
            <p:cNvPr id="23" name="Straight Connector 22">
              <a:extLst>
                <a:ext uri="{FF2B5EF4-FFF2-40B4-BE49-F238E27FC236}">
                  <a16:creationId xmlns:a16="http://schemas.microsoft.com/office/drawing/2014/main" id="{FCD9F9FB-63ED-613A-B988-F6F1D308D1E0}"/>
                </a:ext>
              </a:extLst>
            </p:cNvPr>
            <p:cNvCxnSpPr/>
            <p:nvPr/>
          </p:nvCxnSpPr>
          <p:spPr>
            <a:xfrm>
              <a:off x="687543" y="4171950"/>
              <a:ext cx="38372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ED9E60DE-89B0-6B52-DC30-ABCE24EBAAB6}"/>
              </a:ext>
            </a:extLst>
          </p:cNvPr>
          <p:cNvSpPr/>
          <p:nvPr/>
        </p:nvSpPr>
        <p:spPr>
          <a:xfrm>
            <a:off x="1" y="0"/>
            <a:ext cx="3270249" cy="3047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824" r="6824"/>
          <a:stretch>
            <a:fillRect/>
          </a:stretch>
        </p:blipFill>
        <p:spPr/>
      </p:pic>
      <p:sp>
        <p:nvSpPr>
          <p:cNvPr id="25" name="Rectangle 24">
            <a:extLst>
              <a:ext uri="{FF2B5EF4-FFF2-40B4-BE49-F238E27FC236}">
                <a16:creationId xmlns:a16="http://schemas.microsoft.com/office/drawing/2014/main" id="{EB16F6E1-C96C-903E-346C-C05820ADF5DF}"/>
              </a:ext>
            </a:extLst>
          </p:cNvPr>
          <p:cNvSpPr/>
          <p:nvPr/>
        </p:nvSpPr>
        <p:spPr>
          <a:xfrm>
            <a:off x="6132234" y="5655626"/>
            <a:ext cx="5147231" cy="3047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68428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41DBF16-C6D8-606E-EC37-2015D3B7FB78}"/>
              </a:ext>
            </a:extLst>
          </p:cNvPr>
          <p:cNvGrpSpPr/>
          <p:nvPr/>
        </p:nvGrpSpPr>
        <p:grpSpPr>
          <a:xfrm>
            <a:off x="2940423" y="3720690"/>
            <a:ext cx="9251578" cy="3137310"/>
            <a:chOff x="2509157" y="-157843"/>
            <a:chExt cx="7173686" cy="7173686"/>
          </a:xfrm>
        </p:grpSpPr>
        <p:sp>
          <p:nvSpPr>
            <p:cNvPr id="7" name="Oval 4">
              <a:extLst>
                <a:ext uri="{FF2B5EF4-FFF2-40B4-BE49-F238E27FC236}">
                  <a16:creationId xmlns:a16="http://schemas.microsoft.com/office/drawing/2014/main" id="{69CF0C83-6424-5DEC-6C3A-86F82C67E6D1}"/>
                </a:ext>
              </a:extLst>
            </p:cNvPr>
            <p:cNvSpPr/>
            <p:nvPr/>
          </p:nvSpPr>
          <p:spPr>
            <a:xfrm>
              <a:off x="2509157" y="-157843"/>
              <a:ext cx="7173686" cy="7173686"/>
            </a:xfrm>
            <a:prstGeom prst="rect">
              <a:avLst/>
            </a:prstGeom>
            <a:solidFill>
              <a:srgbClr val="ECF0F3"/>
            </a:solidFill>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5">
              <a:extLst>
                <a:ext uri="{FF2B5EF4-FFF2-40B4-BE49-F238E27FC236}">
                  <a16:creationId xmlns:a16="http://schemas.microsoft.com/office/drawing/2014/main" id="{EB0C8064-DE3F-A5CC-EB80-D3B0C88A74AF}"/>
                </a:ext>
              </a:extLst>
            </p:cNvPr>
            <p:cNvSpPr/>
            <p:nvPr/>
          </p:nvSpPr>
          <p:spPr>
            <a:xfrm>
              <a:off x="2509157" y="-157843"/>
              <a:ext cx="7173686" cy="7173686"/>
            </a:xfrm>
            <a:prstGeom prst="rect">
              <a:avLst/>
            </a:prstGeom>
            <a:solidFill>
              <a:srgbClr val="ECF0F3"/>
            </a:solidFill>
            <a:ln>
              <a:solidFill>
                <a:schemeClr val="accent4">
                  <a:lumMod val="60000"/>
                  <a:lumOff val="40000"/>
                </a:schemeClr>
              </a:solidFill>
            </a:ln>
            <a:effectLst>
              <a:outerShdw blurRad="254000" dist="190500" dir="13500000" sx="98000" sy="98000" algn="b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Rectangle: Rounded Corners 22">
            <a:extLst>
              <a:ext uri="{FF2B5EF4-FFF2-40B4-BE49-F238E27FC236}">
                <a16:creationId xmlns:a16="http://schemas.microsoft.com/office/drawing/2014/main" id="{7045A5C5-6B6B-3416-9633-2CCF01EED13F}"/>
              </a:ext>
            </a:extLst>
          </p:cNvPr>
          <p:cNvSpPr/>
          <p:nvPr/>
        </p:nvSpPr>
        <p:spPr>
          <a:xfrm>
            <a:off x="6132236" y="897576"/>
            <a:ext cx="5147233" cy="5062848"/>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274320" rIns="182880" bIns="91440" rtlCol="0" anchor="ctr"/>
          <a:lstStyle/>
          <a:p>
            <a:endParaRPr lang="en-US" sz="1400" b="1" dirty="0">
              <a:latin typeface="+mj-lt"/>
            </a:endParaRPr>
          </a:p>
        </p:txBody>
      </p:sp>
      <p:sp>
        <p:nvSpPr>
          <p:cNvPr id="20" name="Rectangle 19">
            <a:extLst>
              <a:ext uri="{FF2B5EF4-FFF2-40B4-BE49-F238E27FC236}">
                <a16:creationId xmlns:a16="http://schemas.microsoft.com/office/drawing/2014/main" id="{9A23FD5F-7361-1D2E-638A-FD078D942F26}"/>
              </a:ext>
            </a:extLst>
          </p:cNvPr>
          <p:cNvSpPr/>
          <p:nvPr/>
        </p:nvSpPr>
        <p:spPr>
          <a:xfrm>
            <a:off x="544604" y="2766227"/>
            <a:ext cx="2415988" cy="3600986"/>
          </a:xfrm>
          <a:prstGeom prst="rect">
            <a:avLst/>
          </a:prstGeom>
          <a:solidFill>
            <a:schemeClr val="accent1"/>
          </a:solidFill>
        </p:spPr>
        <p:txBody>
          <a:bodyPr wrap="square">
            <a:spAutoFit/>
          </a:bodyPr>
          <a:lstStyle/>
          <a:p>
            <a:pPr>
              <a:lnSpc>
                <a:spcPct val="200000"/>
              </a:lnSpc>
              <a:spcAft>
                <a:spcPts val="1200"/>
              </a:spcAft>
            </a:pPr>
            <a:r>
              <a:rPr lang="en-US" dirty="0">
                <a:solidFill>
                  <a:srgbClr val="C00000"/>
                </a:solidFill>
              </a:rPr>
              <a:t>﻿</a:t>
            </a:r>
            <a:r>
              <a:rPr lang="en-US" sz="1200" dirty="0" smtClean="0">
                <a:solidFill>
                  <a:srgbClr val="002060"/>
                </a:solidFill>
              </a:rPr>
              <a:t>2013 had the highest total Online Revenue at $16,293,377.96, followed by 2014, 2012, and 2011.﻿﻿ ﻿﻿Australia in Year 2013 made up 15.38% of Online Revenue.﻿﻿ 2013 had the highest average Online Revenue at 3,258,675.59, followed by 2014, 2012, and 2011.﻿﻿</a:t>
            </a:r>
            <a:endParaRPr lang="en-US" sz="1200" dirty="0">
              <a:solidFill>
                <a:srgbClr val="002060"/>
              </a:solidFill>
            </a:endParaRPr>
          </a:p>
        </p:txBody>
      </p:sp>
      <p:sp>
        <p:nvSpPr>
          <p:cNvPr id="26" name="Rectangle 25">
            <a:extLst>
              <a:ext uri="{FF2B5EF4-FFF2-40B4-BE49-F238E27FC236}">
                <a16:creationId xmlns:a16="http://schemas.microsoft.com/office/drawing/2014/main" id="{ED9E60DE-89B0-6B52-DC30-ABCE24EBAAB6}"/>
              </a:ext>
            </a:extLst>
          </p:cNvPr>
          <p:cNvSpPr/>
          <p:nvPr/>
        </p:nvSpPr>
        <p:spPr>
          <a:xfrm>
            <a:off x="1" y="0"/>
            <a:ext cx="3270249" cy="3047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Picture Placeholder 2">
            <a:extLst>
              <a:ext uri="{FF2B5EF4-FFF2-40B4-BE49-F238E27FC236}">
                <a16:creationId xmlns:a16="http://schemas.microsoft.com/office/drawing/2014/main" id="{AA41AEEB-CAA9-542E-9B77-4A67705ECCF3}"/>
              </a:ext>
            </a:extLst>
          </p:cNvPr>
          <p:cNvSpPr>
            <a:spLocks noGrp="1"/>
          </p:cNvSpPr>
          <p:nvPr>
            <p:ph type="pic" sz="quarter" idx="10"/>
          </p:nvPr>
        </p:nvSpPr>
        <p:spPr>
          <a:xfrm>
            <a:off x="3079376" y="897576"/>
            <a:ext cx="8834718" cy="5062848"/>
          </a:xfrm>
          <a:blipFill dpi="0" rotWithShape="1">
            <a:blip r:embed="rId2">
              <a:extLst>
                <a:ext uri="{28A0092B-C50C-407E-A947-70E740481C1C}">
                  <a14:useLocalDpi xmlns:a14="http://schemas.microsoft.com/office/drawing/2010/main" val="0"/>
                </a:ext>
              </a:extLst>
            </a:blip>
            <a:srcRect/>
            <a:stretch>
              <a:fillRect/>
            </a:stretch>
          </a:blipFill>
        </p:spPr>
      </p:sp>
      <p:sp>
        <p:nvSpPr>
          <p:cNvPr id="25" name="Rectangle 24">
            <a:extLst>
              <a:ext uri="{FF2B5EF4-FFF2-40B4-BE49-F238E27FC236}">
                <a16:creationId xmlns:a16="http://schemas.microsoft.com/office/drawing/2014/main" id="{EB16F6E1-C96C-903E-346C-C05820ADF5DF}"/>
              </a:ext>
            </a:extLst>
          </p:cNvPr>
          <p:cNvSpPr/>
          <p:nvPr/>
        </p:nvSpPr>
        <p:spPr>
          <a:xfrm>
            <a:off x="2940423" y="5960424"/>
            <a:ext cx="8973672" cy="4067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TextBox 15">
            <a:extLst>
              <a:ext uri="{FF2B5EF4-FFF2-40B4-BE49-F238E27FC236}">
                <a16:creationId xmlns:a16="http://schemas.microsoft.com/office/drawing/2014/main" id="{80C4315C-C889-3571-7557-DBC36F4439DF}"/>
              </a:ext>
            </a:extLst>
          </p:cNvPr>
          <p:cNvSpPr txBox="1"/>
          <p:nvPr/>
        </p:nvSpPr>
        <p:spPr>
          <a:xfrm>
            <a:off x="544604" y="669309"/>
            <a:ext cx="2465295" cy="1938992"/>
          </a:xfrm>
          <a:prstGeom prst="rect">
            <a:avLst/>
          </a:prstGeom>
          <a:noFill/>
        </p:spPr>
        <p:txBody>
          <a:bodyPr wrap="square" rtlCol="0">
            <a:spAutoFit/>
          </a:bodyPr>
          <a:lstStyle/>
          <a:p>
            <a:pPr algn="ctr">
              <a:lnSpc>
                <a:spcPct val="200000"/>
              </a:lnSpc>
              <a:spcAft>
                <a:spcPts val="300"/>
              </a:spcAft>
            </a:pPr>
            <a:r>
              <a:rPr lang="en-US" sz="2000" b="1" dirty="0">
                <a:solidFill>
                  <a:srgbClr val="002060"/>
                </a:solidFill>
              </a:rPr>
              <a:t>MARKET SHIFT TOWARD DIGITAL </a:t>
            </a:r>
            <a:r>
              <a:rPr lang="en-US" sz="2000" b="1" dirty="0" smtClean="0">
                <a:solidFill>
                  <a:srgbClr val="002060"/>
                </a:solidFill>
              </a:rPr>
              <a:t>Country Regions</a:t>
            </a:r>
            <a:endParaRPr lang="en-US" sz="2000" b="1" dirty="0">
              <a:solidFill>
                <a:srgbClr val="002060"/>
              </a:solidFill>
            </a:endParaRPr>
          </a:p>
        </p:txBody>
      </p:sp>
    </p:spTree>
    <p:extLst>
      <p:ext uri="{BB962C8B-B14F-4D97-AF65-F5344CB8AC3E}">
        <p14:creationId xmlns:p14="http://schemas.microsoft.com/office/powerpoint/2010/main" val="811503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41DBF16-C6D8-606E-EC37-2015D3B7FB78}"/>
              </a:ext>
            </a:extLst>
          </p:cNvPr>
          <p:cNvGrpSpPr/>
          <p:nvPr/>
        </p:nvGrpSpPr>
        <p:grpSpPr>
          <a:xfrm>
            <a:off x="2940423" y="3720690"/>
            <a:ext cx="9251578" cy="3137310"/>
            <a:chOff x="2509157" y="-157843"/>
            <a:chExt cx="7173686" cy="7173686"/>
          </a:xfrm>
        </p:grpSpPr>
        <p:sp>
          <p:nvSpPr>
            <p:cNvPr id="7" name="Oval 4">
              <a:extLst>
                <a:ext uri="{FF2B5EF4-FFF2-40B4-BE49-F238E27FC236}">
                  <a16:creationId xmlns:a16="http://schemas.microsoft.com/office/drawing/2014/main" id="{69CF0C83-6424-5DEC-6C3A-86F82C67E6D1}"/>
                </a:ext>
              </a:extLst>
            </p:cNvPr>
            <p:cNvSpPr/>
            <p:nvPr/>
          </p:nvSpPr>
          <p:spPr>
            <a:xfrm>
              <a:off x="2509157" y="-157843"/>
              <a:ext cx="7173686" cy="7173686"/>
            </a:xfrm>
            <a:prstGeom prst="rect">
              <a:avLst/>
            </a:prstGeom>
            <a:solidFill>
              <a:srgbClr val="ECF0F3"/>
            </a:solidFill>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5">
              <a:extLst>
                <a:ext uri="{FF2B5EF4-FFF2-40B4-BE49-F238E27FC236}">
                  <a16:creationId xmlns:a16="http://schemas.microsoft.com/office/drawing/2014/main" id="{EB0C8064-DE3F-A5CC-EB80-D3B0C88A74AF}"/>
                </a:ext>
              </a:extLst>
            </p:cNvPr>
            <p:cNvSpPr/>
            <p:nvPr/>
          </p:nvSpPr>
          <p:spPr>
            <a:xfrm>
              <a:off x="2509157" y="-157843"/>
              <a:ext cx="7173686" cy="7173686"/>
            </a:xfrm>
            <a:prstGeom prst="rect">
              <a:avLst/>
            </a:prstGeom>
            <a:solidFill>
              <a:srgbClr val="ECF0F3"/>
            </a:solidFill>
            <a:ln>
              <a:solidFill>
                <a:schemeClr val="accent4">
                  <a:lumMod val="60000"/>
                  <a:lumOff val="40000"/>
                </a:schemeClr>
              </a:solidFill>
            </a:ln>
            <a:effectLst>
              <a:outerShdw blurRad="254000" dist="190500" dir="13500000" sx="98000" sy="98000" algn="b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Rectangle: Rounded Corners 22">
            <a:extLst>
              <a:ext uri="{FF2B5EF4-FFF2-40B4-BE49-F238E27FC236}">
                <a16:creationId xmlns:a16="http://schemas.microsoft.com/office/drawing/2014/main" id="{7045A5C5-6B6B-3416-9633-2CCF01EED13F}"/>
              </a:ext>
            </a:extLst>
          </p:cNvPr>
          <p:cNvSpPr/>
          <p:nvPr/>
        </p:nvSpPr>
        <p:spPr>
          <a:xfrm>
            <a:off x="6132236" y="897576"/>
            <a:ext cx="5147233" cy="5062848"/>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274320" rIns="182880" bIns="91440" rtlCol="0" anchor="ctr"/>
          <a:lstStyle/>
          <a:p>
            <a:endParaRPr lang="en-US" sz="1400" b="1" dirty="0">
              <a:latin typeface="+mj-lt"/>
            </a:endParaRPr>
          </a:p>
        </p:txBody>
      </p:sp>
      <p:sp>
        <p:nvSpPr>
          <p:cNvPr id="20" name="Rectangle 19">
            <a:extLst>
              <a:ext uri="{FF2B5EF4-FFF2-40B4-BE49-F238E27FC236}">
                <a16:creationId xmlns:a16="http://schemas.microsoft.com/office/drawing/2014/main" id="{9A23FD5F-7361-1D2E-638A-FD078D942F26}"/>
              </a:ext>
            </a:extLst>
          </p:cNvPr>
          <p:cNvSpPr/>
          <p:nvPr/>
        </p:nvSpPr>
        <p:spPr>
          <a:xfrm>
            <a:off x="658906" y="2243007"/>
            <a:ext cx="3092823" cy="4124206"/>
          </a:xfrm>
          <a:prstGeom prst="rect">
            <a:avLst/>
          </a:prstGeom>
          <a:solidFill>
            <a:schemeClr val="accent1"/>
          </a:solidFill>
        </p:spPr>
        <p:txBody>
          <a:bodyPr wrap="square">
            <a:spAutoFit/>
          </a:bodyPr>
          <a:lstStyle/>
          <a:p>
            <a:pPr>
              <a:lnSpc>
                <a:spcPct val="200000"/>
              </a:lnSpc>
              <a:spcAft>
                <a:spcPts val="1200"/>
              </a:spcAft>
            </a:pPr>
            <a:r>
              <a:rPr lang="en-US" dirty="0" smtClean="0">
                <a:solidFill>
                  <a:srgbClr val="002060"/>
                </a:solidFill>
              </a:rPr>
              <a:t>﻿</a:t>
            </a:r>
            <a:r>
              <a:rPr lang="en-US" sz="1200" dirty="0">
                <a:solidFill>
                  <a:srgbClr val="002060"/>
                </a:solidFill>
              </a:rPr>
              <a:t>﻿﻿Total Online Total Profit was higher for 2013 (14,738,816.51) than 2014 (13,308,760.15).﻿﻿</a:t>
            </a:r>
            <a:r>
              <a:rPr lang="en-US" sz="1200" dirty="0" smtClean="0">
                <a:solidFill>
                  <a:srgbClr val="002060"/>
                </a:solidFill>
              </a:rPr>
              <a:t> Online </a:t>
            </a:r>
            <a:r>
              <a:rPr lang="en-US" sz="1200" dirty="0">
                <a:solidFill>
                  <a:srgbClr val="002060"/>
                </a:solidFill>
              </a:rPr>
              <a:t>Total Profit and total Reseller Total Profit are negatively correlated with each other.﻿﻿</a:t>
            </a:r>
            <a:r>
              <a:rPr lang="en-US" sz="1200" dirty="0" smtClean="0">
                <a:solidFill>
                  <a:srgbClr val="002060"/>
                </a:solidFill>
              </a:rPr>
              <a:t> Bikes </a:t>
            </a:r>
            <a:r>
              <a:rPr lang="en-US" sz="1200" dirty="0">
                <a:solidFill>
                  <a:srgbClr val="002060"/>
                </a:solidFill>
              </a:rPr>
              <a:t>in Year 2013 made up 20.89% of Online Total Profit.﻿﻿</a:t>
            </a:r>
            <a:r>
              <a:rPr lang="en-US" sz="1200" dirty="0" smtClean="0">
                <a:solidFill>
                  <a:srgbClr val="002060"/>
                </a:solidFill>
              </a:rPr>
              <a:t> Average </a:t>
            </a:r>
            <a:r>
              <a:rPr lang="en-US" sz="1200" dirty="0">
                <a:solidFill>
                  <a:srgbClr val="002060"/>
                </a:solidFill>
              </a:rPr>
              <a:t>Online Total Profit was higher for 2013 (4,912,938.84) than 2014 (4,436,253.38).</a:t>
            </a:r>
            <a:r>
              <a:rPr lang="en-US" sz="1200" dirty="0">
                <a:solidFill>
                  <a:schemeClr val="bg1"/>
                </a:solidFill>
              </a:rPr>
              <a:t>﻿﻿</a:t>
            </a:r>
            <a:endParaRPr lang="en-US" sz="1200" dirty="0" smtClean="0">
              <a:solidFill>
                <a:schemeClr val="bg1"/>
              </a:solidFill>
            </a:endParaRPr>
          </a:p>
          <a:p>
            <a:pPr>
              <a:lnSpc>
                <a:spcPct val="200000"/>
              </a:lnSpc>
              <a:spcAft>
                <a:spcPts val="1200"/>
              </a:spcAft>
            </a:pPr>
            <a:endParaRPr lang="en-US" sz="1200" dirty="0">
              <a:solidFill>
                <a:schemeClr val="bg1"/>
              </a:solidFill>
            </a:endParaRPr>
          </a:p>
        </p:txBody>
      </p:sp>
      <p:sp>
        <p:nvSpPr>
          <p:cNvPr id="26" name="Rectangle 25">
            <a:extLst>
              <a:ext uri="{FF2B5EF4-FFF2-40B4-BE49-F238E27FC236}">
                <a16:creationId xmlns:a16="http://schemas.microsoft.com/office/drawing/2014/main" id="{ED9E60DE-89B0-6B52-DC30-ABCE24EBAAB6}"/>
              </a:ext>
            </a:extLst>
          </p:cNvPr>
          <p:cNvSpPr/>
          <p:nvPr/>
        </p:nvSpPr>
        <p:spPr>
          <a:xfrm>
            <a:off x="1" y="0"/>
            <a:ext cx="3270249" cy="3047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Picture Placeholder 2">
            <a:extLst>
              <a:ext uri="{FF2B5EF4-FFF2-40B4-BE49-F238E27FC236}">
                <a16:creationId xmlns:a16="http://schemas.microsoft.com/office/drawing/2014/main" id="{AA41AEEB-CAA9-542E-9B77-4A67705ECCF3}"/>
              </a:ext>
            </a:extLst>
          </p:cNvPr>
          <p:cNvSpPr>
            <a:spLocks noGrp="1"/>
          </p:cNvSpPr>
          <p:nvPr>
            <p:ph type="pic" sz="quarter" idx="10"/>
          </p:nvPr>
        </p:nvSpPr>
        <p:spPr>
          <a:xfrm>
            <a:off x="3751730" y="897576"/>
            <a:ext cx="8162364" cy="5062848"/>
          </a:xfrm>
          <a:blipFill dpi="0" rotWithShape="1">
            <a:blip r:embed="rId2">
              <a:extLst>
                <a:ext uri="{28A0092B-C50C-407E-A947-70E740481C1C}">
                  <a14:useLocalDpi xmlns:a14="http://schemas.microsoft.com/office/drawing/2010/main" val="0"/>
                </a:ext>
              </a:extLst>
            </a:blip>
            <a:srcRect/>
            <a:stretch>
              <a:fillRect/>
            </a:stretch>
          </a:blipFill>
        </p:spPr>
      </p:sp>
      <p:sp>
        <p:nvSpPr>
          <p:cNvPr id="25" name="Rectangle 24">
            <a:extLst>
              <a:ext uri="{FF2B5EF4-FFF2-40B4-BE49-F238E27FC236}">
                <a16:creationId xmlns:a16="http://schemas.microsoft.com/office/drawing/2014/main" id="{EB16F6E1-C96C-903E-346C-C05820ADF5DF}"/>
              </a:ext>
            </a:extLst>
          </p:cNvPr>
          <p:cNvSpPr/>
          <p:nvPr/>
        </p:nvSpPr>
        <p:spPr>
          <a:xfrm>
            <a:off x="3751729" y="5960424"/>
            <a:ext cx="8162365" cy="4067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TextBox 15">
            <a:extLst>
              <a:ext uri="{FF2B5EF4-FFF2-40B4-BE49-F238E27FC236}">
                <a16:creationId xmlns:a16="http://schemas.microsoft.com/office/drawing/2014/main" id="{80C4315C-C889-3571-7557-DBC36F4439DF}"/>
              </a:ext>
            </a:extLst>
          </p:cNvPr>
          <p:cNvSpPr txBox="1"/>
          <p:nvPr/>
        </p:nvSpPr>
        <p:spPr>
          <a:xfrm>
            <a:off x="672354" y="669309"/>
            <a:ext cx="3079375" cy="1420325"/>
          </a:xfrm>
          <a:prstGeom prst="rect">
            <a:avLst/>
          </a:prstGeom>
          <a:noFill/>
        </p:spPr>
        <p:txBody>
          <a:bodyPr wrap="square" rtlCol="0">
            <a:spAutoFit/>
          </a:bodyPr>
          <a:lstStyle/>
          <a:p>
            <a:pPr algn="ctr">
              <a:lnSpc>
                <a:spcPct val="150000"/>
              </a:lnSpc>
              <a:spcAft>
                <a:spcPts val="300"/>
              </a:spcAft>
            </a:pPr>
            <a:r>
              <a:rPr lang="en-US" sz="2000" b="1" dirty="0">
                <a:solidFill>
                  <a:srgbClr val="002060"/>
                </a:solidFill>
              </a:rPr>
              <a:t>MARKET SHIFT TOWARD DIGITAL Product Category</a:t>
            </a:r>
          </a:p>
        </p:txBody>
      </p:sp>
    </p:spTree>
    <p:extLst>
      <p:ext uri="{BB962C8B-B14F-4D97-AF65-F5344CB8AC3E}">
        <p14:creationId xmlns:p14="http://schemas.microsoft.com/office/powerpoint/2010/main" val="33526626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41DBF16-C6D8-606E-EC37-2015D3B7FB78}"/>
              </a:ext>
            </a:extLst>
          </p:cNvPr>
          <p:cNvGrpSpPr/>
          <p:nvPr/>
        </p:nvGrpSpPr>
        <p:grpSpPr>
          <a:xfrm>
            <a:off x="2940423" y="3720690"/>
            <a:ext cx="9251578" cy="3137310"/>
            <a:chOff x="2509157" y="-157843"/>
            <a:chExt cx="7173686" cy="7173686"/>
          </a:xfrm>
        </p:grpSpPr>
        <p:sp>
          <p:nvSpPr>
            <p:cNvPr id="7" name="Oval 4">
              <a:extLst>
                <a:ext uri="{FF2B5EF4-FFF2-40B4-BE49-F238E27FC236}">
                  <a16:creationId xmlns:a16="http://schemas.microsoft.com/office/drawing/2014/main" id="{69CF0C83-6424-5DEC-6C3A-86F82C67E6D1}"/>
                </a:ext>
              </a:extLst>
            </p:cNvPr>
            <p:cNvSpPr/>
            <p:nvPr/>
          </p:nvSpPr>
          <p:spPr>
            <a:xfrm>
              <a:off x="2509157" y="-157843"/>
              <a:ext cx="7173686" cy="7173686"/>
            </a:xfrm>
            <a:prstGeom prst="rect">
              <a:avLst/>
            </a:prstGeom>
            <a:solidFill>
              <a:srgbClr val="ECF0F3"/>
            </a:solidFill>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5">
              <a:extLst>
                <a:ext uri="{FF2B5EF4-FFF2-40B4-BE49-F238E27FC236}">
                  <a16:creationId xmlns:a16="http://schemas.microsoft.com/office/drawing/2014/main" id="{EB0C8064-DE3F-A5CC-EB80-D3B0C88A74AF}"/>
                </a:ext>
              </a:extLst>
            </p:cNvPr>
            <p:cNvSpPr/>
            <p:nvPr/>
          </p:nvSpPr>
          <p:spPr>
            <a:xfrm>
              <a:off x="2509157" y="-157843"/>
              <a:ext cx="7173686" cy="7173686"/>
            </a:xfrm>
            <a:prstGeom prst="rect">
              <a:avLst/>
            </a:prstGeom>
            <a:solidFill>
              <a:srgbClr val="ECF0F3"/>
            </a:solidFill>
            <a:ln>
              <a:solidFill>
                <a:schemeClr val="accent4">
                  <a:lumMod val="60000"/>
                  <a:lumOff val="40000"/>
                </a:schemeClr>
              </a:solidFill>
            </a:ln>
            <a:effectLst>
              <a:outerShdw blurRad="254000" dist="190500" dir="13500000" sx="98000" sy="98000" algn="b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ectangle 19">
            <a:extLst>
              <a:ext uri="{FF2B5EF4-FFF2-40B4-BE49-F238E27FC236}">
                <a16:creationId xmlns:a16="http://schemas.microsoft.com/office/drawing/2014/main" id="{9A23FD5F-7361-1D2E-638A-FD078D942F26}"/>
              </a:ext>
            </a:extLst>
          </p:cNvPr>
          <p:cNvSpPr/>
          <p:nvPr/>
        </p:nvSpPr>
        <p:spPr>
          <a:xfrm>
            <a:off x="9959248" y="1333411"/>
            <a:ext cx="2016087" cy="5524589"/>
          </a:xfrm>
          <a:prstGeom prst="rect">
            <a:avLst/>
          </a:prstGeom>
          <a:solidFill>
            <a:schemeClr val="accent1"/>
          </a:solidFill>
        </p:spPr>
        <p:txBody>
          <a:bodyPr wrap="square">
            <a:spAutoFit/>
          </a:bodyPr>
          <a:lstStyle/>
          <a:p>
            <a:pPr>
              <a:lnSpc>
                <a:spcPct val="150000"/>
              </a:lnSpc>
              <a:spcAft>
                <a:spcPts val="1200"/>
              </a:spcAft>
            </a:pPr>
            <a:r>
              <a:rPr lang="en-US" dirty="0" smtClean="0">
                <a:solidFill>
                  <a:srgbClr val="C00000"/>
                </a:solidFill>
              </a:rPr>
              <a:t>﻿</a:t>
            </a:r>
            <a:r>
              <a:rPr lang="en-US" sz="1200" dirty="0">
                <a:solidFill>
                  <a:schemeClr val="bg1"/>
                </a:solidFill>
              </a:rPr>
              <a:t>﻿﻿﻿</a:t>
            </a:r>
            <a:r>
              <a:rPr lang="en-US" sz="1200" dirty="0">
                <a:solidFill>
                  <a:srgbClr val="002060"/>
                </a:solidFill>
              </a:rPr>
              <a:t>Online Total Profit trended up (826.68% increase) while Reseller Total Profit (250.07% decrease) trended down between April 2011 and April 2014.﻿﻿</a:t>
            </a:r>
          </a:p>
          <a:p>
            <a:pPr>
              <a:lnSpc>
                <a:spcPct val="150000"/>
              </a:lnSpc>
              <a:spcAft>
                <a:spcPts val="1200"/>
              </a:spcAft>
            </a:pPr>
            <a:r>
              <a:rPr lang="en-US" sz="1200" dirty="0">
                <a:solidFill>
                  <a:srgbClr val="002060"/>
                </a:solidFill>
              </a:rPr>
              <a:t>﻿</a:t>
            </a:r>
            <a:r>
              <a:rPr lang="en-US" sz="1200" dirty="0" smtClean="0">
                <a:solidFill>
                  <a:srgbClr val="002060"/>
                </a:solidFill>
              </a:rPr>
              <a:t>Online </a:t>
            </a:r>
            <a:r>
              <a:rPr lang="en-US" sz="1200" dirty="0">
                <a:solidFill>
                  <a:srgbClr val="002060"/>
                </a:solidFill>
              </a:rPr>
              <a:t>Total Profit started trending up on October 2012, rising by 170.14% (1,887,505.02) in 6 quarters.﻿﻿</a:t>
            </a:r>
            <a:r>
              <a:rPr lang="en-US" sz="1200" dirty="0" smtClean="0">
                <a:solidFill>
                  <a:srgbClr val="002060"/>
                </a:solidFill>
              </a:rPr>
              <a:t> Online </a:t>
            </a:r>
            <a:r>
              <a:rPr lang="en-US" sz="1200" dirty="0">
                <a:solidFill>
                  <a:srgbClr val="002060"/>
                </a:solidFill>
              </a:rPr>
              <a:t>Total Profit jumped from 1,109,377.91 to 2,996,882.93 during its steepest incline between October 2012 and April 2014.﻿﻿</a:t>
            </a:r>
            <a:endParaRPr lang="en-US" sz="1200" dirty="0" smtClean="0">
              <a:solidFill>
                <a:srgbClr val="002060"/>
              </a:solidFill>
            </a:endParaRPr>
          </a:p>
          <a:p>
            <a:pPr>
              <a:lnSpc>
                <a:spcPct val="150000"/>
              </a:lnSpc>
              <a:spcAft>
                <a:spcPts val="1200"/>
              </a:spcAft>
            </a:pPr>
            <a:endParaRPr lang="en-US" sz="1200" dirty="0">
              <a:solidFill>
                <a:srgbClr val="002060"/>
              </a:solidFill>
            </a:endParaRPr>
          </a:p>
        </p:txBody>
      </p:sp>
      <p:sp>
        <p:nvSpPr>
          <p:cNvPr id="26" name="Rectangle 25">
            <a:extLst>
              <a:ext uri="{FF2B5EF4-FFF2-40B4-BE49-F238E27FC236}">
                <a16:creationId xmlns:a16="http://schemas.microsoft.com/office/drawing/2014/main" id="{ED9E60DE-89B0-6B52-DC30-ABCE24EBAAB6}"/>
              </a:ext>
            </a:extLst>
          </p:cNvPr>
          <p:cNvSpPr/>
          <p:nvPr/>
        </p:nvSpPr>
        <p:spPr>
          <a:xfrm>
            <a:off x="1" y="0"/>
            <a:ext cx="3270249" cy="3047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Picture Placeholder 2">
            <a:extLst>
              <a:ext uri="{FF2B5EF4-FFF2-40B4-BE49-F238E27FC236}">
                <a16:creationId xmlns:a16="http://schemas.microsoft.com/office/drawing/2014/main" id="{AA41AEEB-CAA9-542E-9B77-4A67705ECCF3}"/>
              </a:ext>
            </a:extLst>
          </p:cNvPr>
          <p:cNvSpPr>
            <a:spLocks noGrp="1"/>
          </p:cNvSpPr>
          <p:nvPr>
            <p:ph type="pic" sz="quarter" idx="10"/>
          </p:nvPr>
        </p:nvSpPr>
        <p:spPr>
          <a:xfrm>
            <a:off x="27267" y="887135"/>
            <a:ext cx="6485965" cy="5536441"/>
          </a:xfrm>
          <a:blipFill dpi="0" rotWithShape="1">
            <a:blip r:embed="rId2">
              <a:extLst>
                <a:ext uri="{28A0092B-C50C-407E-A947-70E740481C1C}">
                  <a14:useLocalDpi xmlns:a14="http://schemas.microsoft.com/office/drawing/2010/main" val="0"/>
                </a:ext>
              </a:extLst>
            </a:blip>
            <a:srcRect/>
            <a:stretch>
              <a:fillRect/>
            </a:stretch>
          </a:blipFill>
        </p:spPr>
      </p:sp>
      <p:sp>
        <p:nvSpPr>
          <p:cNvPr id="25" name="Rectangle 24">
            <a:extLst>
              <a:ext uri="{FF2B5EF4-FFF2-40B4-BE49-F238E27FC236}">
                <a16:creationId xmlns:a16="http://schemas.microsoft.com/office/drawing/2014/main" id="{EB16F6E1-C96C-903E-346C-C05820ADF5DF}"/>
              </a:ext>
            </a:extLst>
          </p:cNvPr>
          <p:cNvSpPr/>
          <p:nvPr/>
        </p:nvSpPr>
        <p:spPr>
          <a:xfrm>
            <a:off x="0" y="6441141"/>
            <a:ext cx="10246658" cy="4168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TextBox 15">
            <a:extLst>
              <a:ext uri="{FF2B5EF4-FFF2-40B4-BE49-F238E27FC236}">
                <a16:creationId xmlns:a16="http://schemas.microsoft.com/office/drawing/2014/main" id="{80C4315C-C889-3571-7557-DBC36F4439DF}"/>
              </a:ext>
            </a:extLst>
          </p:cNvPr>
          <p:cNvSpPr txBox="1"/>
          <p:nvPr/>
        </p:nvSpPr>
        <p:spPr>
          <a:xfrm>
            <a:off x="0" y="304798"/>
            <a:ext cx="9681881" cy="496996"/>
          </a:xfrm>
          <a:prstGeom prst="rect">
            <a:avLst/>
          </a:prstGeom>
          <a:noFill/>
        </p:spPr>
        <p:txBody>
          <a:bodyPr wrap="square" rtlCol="0">
            <a:spAutoFit/>
          </a:bodyPr>
          <a:lstStyle/>
          <a:p>
            <a:pPr algn="ctr">
              <a:lnSpc>
                <a:spcPct val="150000"/>
              </a:lnSpc>
              <a:spcAft>
                <a:spcPts val="300"/>
              </a:spcAft>
            </a:pPr>
            <a:r>
              <a:rPr lang="en-US" sz="2000" b="1" dirty="0" smtClean="0">
                <a:solidFill>
                  <a:srgbClr val="002060"/>
                </a:solidFill>
              </a:rPr>
              <a:t>IN PHASE OF MARKET SHIFT </a:t>
            </a:r>
            <a:r>
              <a:rPr lang="en-US" sz="1600" b="1" dirty="0" smtClean="0"/>
              <a:t>IS BUSINESS MAKING PROFIT</a:t>
            </a:r>
            <a:endParaRPr lang="en-US" sz="1600" b="1" dirty="0"/>
          </a:p>
        </p:txBody>
      </p:sp>
      <p:sp>
        <p:nvSpPr>
          <p:cNvPr id="11" name="Rectangle 10">
            <a:extLst>
              <a:ext uri="{FF2B5EF4-FFF2-40B4-BE49-F238E27FC236}">
                <a16:creationId xmlns:a16="http://schemas.microsoft.com/office/drawing/2014/main" id="{EB16F6E1-C96C-903E-346C-C05820ADF5DF}"/>
              </a:ext>
            </a:extLst>
          </p:cNvPr>
          <p:cNvSpPr/>
          <p:nvPr/>
        </p:nvSpPr>
        <p:spPr>
          <a:xfrm>
            <a:off x="6513231" y="887135"/>
            <a:ext cx="3446017" cy="5536441"/>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6384519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AD18B6D3-1E6F-5A7C-FE7C-BEF3CE88DE2D}"/>
              </a:ext>
            </a:extLst>
          </p:cNvPr>
          <p:cNvSpPr txBox="1"/>
          <p:nvPr/>
        </p:nvSpPr>
        <p:spPr>
          <a:xfrm>
            <a:off x="2151529" y="4498171"/>
            <a:ext cx="6535271" cy="553998"/>
          </a:xfrm>
          <a:prstGeom prst="rect">
            <a:avLst/>
          </a:prstGeom>
          <a:noFill/>
        </p:spPr>
        <p:txBody>
          <a:bodyPr wrap="square" rtlCol="0">
            <a:spAutoFit/>
          </a:bodyPr>
          <a:lstStyle/>
          <a:p>
            <a:pPr>
              <a:lnSpc>
                <a:spcPct val="150000"/>
              </a:lnSpc>
              <a:spcAft>
                <a:spcPts val="300"/>
              </a:spcAft>
            </a:pPr>
            <a:r>
              <a:rPr lang="en-US" sz="2000" b="1" dirty="0" smtClean="0">
                <a:latin typeface="+mj-lt"/>
              </a:rPr>
              <a:t>ONLINE DEMOGRAPHY: </a:t>
            </a:r>
            <a:r>
              <a:rPr lang="en-US" sz="1600" b="1" dirty="0" smtClean="0">
                <a:latin typeface="+mj-lt"/>
              </a:rPr>
              <a:t>OCCUPATION &amp; EDUCATION</a:t>
            </a:r>
            <a:endParaRPr lang="en-US" sz="1600" b="1" dirty="0">
              <a:latin typeface="+mj-lt"/>
            </a:endParaRPr>
          </a:p>
        </p:txBody>
      </p:sp>
      <p:pic>
        <p:nvPicPr>
          <p:cNvPr id="6" name="Picture Placeholder 5"/>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146305" y="128323"/>
            <a:ext cx="6778930" cy="1958630"/>
          </a:xfrm>
        </p:spPr>
      </p:pic>
      <p:pic>
        <p:nvPicPr>
          <p:cNvPr id="22" name="Picture Placeholder 7"/>
          <p:cNvPicPr>
            <a:picLocks noGrp="1" noChangeAspect="1"/>
          </p:cNvPicPr>
          <p:nvPr>
            <p:ph type="pic" sz="quarter" idx="12"/>
          </p:nvPr>
        </p:nvPicPr>
        <p:blipFill>
          <a:blip r:embed="rId3">
            <a:extLst>
              <a:ext uri="{28A0092B-C50C-407E-A947-70E740481C1C}">
                <a14:useLocalDpi xmlns:a14="http://schemas.microsoft.com/office/drawing/2010/main" val="0"/>
              </a:ext>
            </a:extLst>
          </a:blip>
          <a:stretch>
            <a:fillRect/>
          </a:stretch>
        </p:blipFill>
        <p:spPr>
          <a:xfrm>
            <a:off x="7100047" y="128323"/>
            <a:ext cx="4921624" cy="4313715"/>
          </a:xfrm>
        </p:spPr>
      </p:pic>
      <p:sp>
        <p:nvSpPr>
          <p:cNvPr id="8" name="TextBox 7">
            <a:extLst>
              <a:ext uri="{FF2B5EF4-FFF2-40B4-BE49-F238E27FC236}">
                <a16:creationId xmlns:a16="http://schemas.microsoft.com/office/drawing/2014/main" id="{47335078-C9A1-E492-1D27-187EBD4FC294}"/>
              </a:ext>
            </a:extLst>
          </p:cNvPr>
          <p:cNvSpPr txBox="1"/>
          <p:nvPr/>
        </p:nvSpPr>
        <p:spPr>
          <a:xfrm>
            <a:off x="6404386" y="5130355"/>
            <a:ext cx="5393884" cy="1477328"/>
          </a:xfrm>
          <a:prstGeom prst="rect">
            <a:avLst/>
          </a:prstGeom>
          <a:noFill/>
        </p:spPr>
        <p:txBody>
          <a:bodyPr wrap="square" rtlCol="0">
            <a:spAutoFit/>
          </a:bodyPr>
          <a:lstStyle/>
          <a:p>
            <a:pPr algn="just">
              <a:lnSpc>
                <a:spcPct val="150000"/>
              </a:lnSpc>
            </a:pPr>
            <a:r>
              <a:rPr lang="en-US" sz="1000" dirty="0">
                <a:solidFill>
                  <a:schemeClr val="tx1">
                    <a:lumMod val="85000"/>
                    <a:lumOff val="15000"/>
                  </a:schemeClr>
                </a:solidFill>
                <a:ea typeface="Open Sans" panose="020B0606030504020204" pitchFamily="34" charset="0"/>
                <a:cs typeface="Open Sans" panose="020B0606030504020204" pitchFamily="34" charset="0"/>
              </a:rPr>
              <a:t>﻿At $9,907,977.2811, Professional had the highest Online Total Revenue and was 246.68% higher than Manual, which had the lowest Online Total Revenue at $2,857,970.8932.﻿﻿</a:t>
            </a:r>
            <a:r>
              <a:rPr lang="en-US" sz="1000" dirty="0" smtClean="0">
                <a:solidFill>
                  <a:schemeClr val="tx1">
                    <a:lumMod val="85000"/>
                    <a:lumOff val="15000"/>
                  </a:schemeClr>
                </a:solidFill>
                <a:ea typeface="Open Sans" panose="020B0606030504020204" pitchFamily="34" charset="0"/>
                <a:cs typeface="Open Sans" panose="020B0606030504020204" pitchFamily="34" charset="0"/>
              </a:rPr>
              <a:t> Online </a:t>
            </a:r>
            <a:r>
              <a:rPr lang="en-US" sz="1000" dirty="0">
                <a:solidFill>
                  <a:schemeClr val="tx1">
                    <a:lumMod val="85000"/>
                    <a:lumOff val="15000"/>
                  </a:schemeClr>
                </a:solidFill>
                <a:ea typeface="Open Sans" panose="020B0606030504020204" pitchFamily="34" charset="0"/>
                <a:cs typeface="Open Sans" panose="020B0606030504020204" pitchFamily="34" charset="0"/>
              </a:rPr>
              <a:t>Total Revenue and total Online Total Profit are positively correlated with each other.﻿﻿</a:t>
            </a:r>
            <a:r>
              <a:rPr lang="en-US" sz="1000" dirty="0" smtClean="0">
                <a:solidFill>
                  <a:schemeClr val="tx1">
                    <a:lumMod val="85000"/>
                    <a:lumOff val="15000"/>
                  </a:schemeClr>
                </a:solidFill>
                <a:ea typeface="Open Sans" panose="020B0606030504020204" pitchFamily="34" charset="0"/>
                <a:cs typeface="Open Sans" panose="020B0606030504020204" pitchFamily="34" charset="0"/>
              </a:rPr>
              <a:t> Professional </a:t>
            </a:r>
            <a:r>
              <a:rPr lang="en-US" sz="1000" dirty="0">
                <a:solidFill>
                  <a:schemeClr val="tx1">
                    <a:lumMod val="85000"/>
                    <a:lumOff val="15000"/>
                  </a:schemeClr>
                </a:solidFill>
                <a:ea typeface="Open Sans" panose="020B0606030504020204" pitchFamily="34" charset="0"/>
                <a:cs typeface="Open Sans" panose="020B0606030504020204" pitchFamily="34" charset="0"/>
              </a:rPr>
              <a:t>accounted for 33.75% of Online Total Revenue.﻿﻿</a:t>
            </a:r>
            <a:r>
              <a:rPr lang="en-US" sz="1000" dirty="0" smtClean="0">
                <a:solidFill>
                  <a:schemeClr val="tx1">
                    <a:lumMod val="85000"/>
                    <a:lumOff val="15000"/>
                  </a:schemeClr>
                </a:solidFill>
                <a:ea typeface="Open Sans" panose="020B0606030504020204" pitchFamily="34" charset="0"/>
                <a:cs typeface="Open Sans" panose="020B0606030504020204" pitchFamily="34" charset="0"/>
              </a:rPr>
              <a:t> Online </a:t>
            </a:r>
            <a:r>
              <a:rPr lang="en-US" sz="1000" dirty="0">
                <a:solidFill>
                  <a:schemeClr val="tx1">
                    <a:lumMod val="85000"/>
                    <a:lumOff val="15000"/>
                  </a:schemeClr>
                </a:solidFill>
                <a:ea typeface="Open Sans" panose="020B0606030504020204" pitchFamily="34" charset="0"/>
                <a:cs typeface="Open Sans" panose="020B0606030504020204" pitchFamily="34" charset="0"/>
              </a:rPr>
              <a:t>Total Revenue and Online Total Profit diverged the most when the </a:t>
            </a:r>
            <a:r>
              <a:rPr lang="en-US" sz="1000" dirty="0" smtClean="0">
                <a:solidFill>
                  <a:schemeClr val="tx1">
                    <a:lumMod val="85000"/>
                    <a:lumOff val="15000"/>
                  </a:schemeClr>
                </a:solidFill>
                <a:ea typeface="Open Sans" panose="020B0606030504020204" pitchFamily="34" charset="0"/>
                <a:cs typeface="Open Sans" panose="020B0606030504020204" pitchFamily="34" charset="0"/>
              </a:rPr>
              <a:t>English Occupation </a:t>
            </a:r>
            <a:r>
              <a:rPr lang="en-US" sz="1000" dirty="0">
                <a:solidFill>
                  <a:schemeClr val="tx1">
                    <a:lumMod val="85000"/>
                    <a:lumOff val="15000"/>
                  </a:schemeClr>
                </a:solidFill>
                <a:ea typeface="Open Sans" panose="020B0606030504020204" pitchFamily="34" charset="0"/>
                <a:cs typeface="Open Sans" panose="020B0606030504020204" pitchFamily="34" charset="0"/>
              </a:rPr>
              <a:t>was Professional, when Online Total Revenue were $5,930,033.741799998 higher than Online Total Profit.﻿</a:t>
            </a:r>
          </a:p>
        </p:txBody>
      </p:sp>
      <p:sp>
        <p:nvSpPr>
          <p:cNvPr id="9" name="TextBox 8">
            <a:extLst>
              <a:ext uri="{FF2B5EF4-FFF2-40B4-BE49-F238E27FC236}">
                <a16:creationId xmlns:a16="http://schemas.microsoft.com/office/drawing/2014/main" id="{47335078-C9A1-E492-1D27-187EBD4FC294}"/>
              </a:ext>
            </a:extLst>
          </p:cNvPr>
          <p:cNvSpPr txBox="1"/>
          <p:nvPr/>
        </p:nvSpPr>
        <p:spPr>
          <a:xfrm>
            <a:off x="330506" y="5130355"/>
            <a:ext cx="5545859" cy="1477328"/>
          </a:xfrm>
          <a:prstGeom prst="rect">
            <a:avLst/>
          </a:prstGeom>
          <a:solidFill>
            <a:schemeClr val="accent1"/>
          </a:solidFill>
        </p:spPr>
        <p:txBody>
          <a:bodyPr wrap="square" rtlCol="0">
            <a:spAutoFit/>
          </a:bodyPr>
          <a:lstStyle/>
          <a:p>
            <a:pPr algn="just">
              <a:lnSpc>
                <a:spcPct val="150000"/>
              </a:lnSpc>
            </a:pPr>
            <a:r>
              <a:rPr lang="en-US" sz="1000" dirty="0">
                <a:solidFill>
                  <a:schemeClr val="bg1"/>
                </a:solidFill>
                <a:ea typeface="Open Sans" panose="020B0606030504020204" pitchFamily="34" charset="0"/>
                <a:cs typeface="Open Sans" panose="020B0606030504020204" pitchFamily="34" charset="0"/>
              </a:rPr>
              <a:t>﻿</a:t>
            </a:r>
            <a:r>
              <a:rPr lang="en-US" sz="1000" dirty="0">
                <a:solidFill>
                  <a:srgbClr val="002060"/>
                </a:solidFill>
                <a:ea typeface="Open Sans" panose="020B0606030504020204" pitchFamily="34" charset="0"/>
                <a:cs typeface="Open Sans" panose="020B0606030504020204" pitchFamily="34" charset="0"/>
              </a:rPr>
              <a:t>At $9,900,142.7571, Bachelors had the highest Online Total Revenue and was 504.99% higher than Partial High School, which had the lowest Online Total Revenue at $1,636,405.2589.﻿﻿</a:t>
            </a:r>
            <a:r>
              <a:rPr lang="en-US" sz="1000" dirty="0" smtClean="0">
                <a:solidFill>
                  <a:srgbClr val="002060"/>
                </a:solidFill>
                <a:ea typeface="Open Sans" panose="020B0606030504020204" pitchFamily="34" charset="0"/>
                <a:cs typeface="Open Sans" panose="020B0606030504020204" pitchFamily="34" charset="0"/>
              </a:rPr>
              <a:t> Online </a:t>
            </a:r>
            <a:r>
              <a:rPr lang="en-US" sz="1000" dirty="0">
                <a:solidFill>
                  <a:srgbClr val="002060"/>
                </a:solidFill>
                <a:ea typeface="Open Sans" panose="020B0606030504020204" pitchFamily="34" charset="0"/>
                <a:cs typeface="Open Sans" panose="020B0606030504020204" pitchFamily="34" charset="0"/>
              </a:rPr>
              <a:t>Total Revenue and total Online Total Profit are positively correlated with each other.﻿﻿ </a:t>
            </a:r>
            <a:r>
              <a:rPr lang="en-US" sz="1000" dirty="0" smtClean="0">
                <a:solidFill>
                  <a:srgbClr val="002060"/>
                </a:solidFill>
                <a:ea typeface="Open Sans" panose="020B0606030504020204" pitchFamily="34" charset="0"/>
                <a:cs typeface="Open Sans" panose="020B0606030504020204" pitchFamily="34" charset="0"/>
              </a:rPr>
              <a:t>Bachelors </a:t>
            </a:r>
            <a:r>
              <a:rPr lang="en-US" sz="1000" dirty="0">
                <a:solidFill>
                  <a:srgbClr val="002060"/>
                </a:solidFill>
                <a:ea typeface="Open Sans" panose="020B0606030504020204" pitchFamily="34" charset="0"/>
                <a:cs typeface="Open Sans" panose="020B0606030504020204" pitchFamily="34" charset="0"/>
              </a:rPr>
              <a:t>accounted for 33.72% of Online Total Revenue.﻿﻿</a:t>
            </a:r>
            <a:r>
              <a:rPr lang="en-US" sz="1000" dirty="0" smtClean="0">
                <a:solidFill>
                  <a:srgbClr val="002060"/>
                </a:solidFill>
                <a:ea typeface="Open Sans" panose="020B0606030504020204" pitchFamily="34" charset="0"/>
                <a:cs typeface="Open Sans" panose="020B0606030504020204" pitchFamily="34" charset="0"/>
              </a:rPr>
              <a:t> Online </a:t>
            </a:r>
            <a:r>
              <a:rPr lang="en-US" sz="1000" dirty="0">
                <a:solidFill>
                  <a:srgbClr val="002060"/>
                </a:solidFill>
                <a:ea typeface="Open Sans" panose="020B0606030504020204" pitchFamily="34" charset="0"/>
                <a:cs typeface="Open Sans" panose="020B0606030504020204" pitchFamily="34" charset="0"/>
              </a:rPr>
              <a:t>Total Revenue and Online Total Profit diverged the most when the </a:t>
            </a:r>
            <a:r>
              <a:rPr lang="en-US" sz="1000" dirty="0" smtClean="0">
                <a:solidFill>
                  <a:srgbClr val="002060"/>
                </a:solidFill>
                <a:ea typeface="Open Sans" panose="020B0606030504020204" pitchFamily="34" charset="0"/>
                <a:cs typeface="Open Sans" panose="020B0606030504020204" pitchFamily="34" charset="0"/>
              </a:rPr>
              <a:t>English Education </a:t>
            </a:r>
            <a:r>
              <a:rPr lang="en-US" sz="1000" dirty="0">
                <a:solidFill>
                  <a:srgbClr val="002060"/>
                </a:solidFill>
                <a:ea typeface="Open Sans" panose="020B0606030504020204" pitchFamily="34" charset="0"/>
                <a:cs typeface="Open Sans" panose="020B0606030504020204" pitchFamily="34" charset="0"/>
              </a:rPr>
              <a:t>was Bachelors, when Online Total Revenue were $5,973,459.6821 higher than Online Total Profit.﻿﻿</a:t>
            </a:r>
          </a:p>
        </p:txBody>
      </p:sp>
      <p:pic>
        <p:nvPicPr>
          <p:cNvPr id="7" name="Picture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303" y="2178124"/>
            <a:ext cx="6778931" cy="2447664"/>
          </a:xfrm>
          <a:prstGeom prst="rect">
            <a:avLst/>
          </a:prstGeom>
          <a:pattFill prst="pct5">
            <a:fgClr>
              <a:schemeClr val="accent1"/>
            </a:fgClr>
            <a:bgClr>
              <a:schemeClr val="bg1"/>
            </a:bgClr>
          </a:pattFill>
        </p:spPr>
      </p:pic>
    </p:spTree>
    <p:extLst>
      <p:ext uri="{BB962C8B-B14F-4D97-AF65-F5344CB8AC3E}">
        <p14:creationId xmlns:p14="http://schemas.microsoft.com/office/powerpoint/2010/main" val="26398589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41DBF16-C6D8-606E-EC37-2015D3B7FB78}"/>
              </a:ext>
            </a:extLst>
          </p:cNvPr>
          <p:cNvGrpSpPr/>
          <p:nvPr/>
        </p:nvGrpSpPr>
        <p:grpSpPr>
          <a:xfrm>
            <a:off x="5219700" y="2049334"/>
            <a:ext cx="6972300" cy="3137310"/>
            <a:chOff x="2509157" y="-157843"/>
            <a:chExt cx="7173686" cy="7173686"/>
          </a:xfrm>
        </p:grpSpPr>
        <p:sp>
          <p:nvSpPr>
            <p:cNvPr id="7" name="Oval 4">
              <a:extLst>
                <a:ext uri="{FF2B5EF4-FFF2-40B4-BE49-F238E27FC236}">
                  <a16:creationId xmlns:a16="http://schemas.microsoft.com/office/drawing/2014/main" id="{69CF0C83-6424-5DEC-6C3A-86F82C67E6D1}"/>
                </a:ext>
              </a:extLst>
            </p:cNvPr>
            <p:cNvSpPr/>
            <p:nvPr/>
          </p:nvSpPr>
          <p:spPr>
            <a:xfrm>
              <a:off x="2509157" y="-157843"/>
              <a:ext cx="7173686" cy="7173686"/>
            </a:xfrm>
            <a:prstGeom prst="rect">
              <a:avLst/>
            </a:prstGeom>
            <a:solidFill>
              <a:srgbClr val="ECF0F3"/>
            </a:solidFill>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5">
              <a:extLst>
                <a:ext uri="{FF2B5EF4-FFF2-40B4-BE49-F238E27FC236}">
                  <a16:creationId xmlns:a16="http://schemas.microsoft.com/office/drawing/2014/main" id="{EB0C8064-DE3F-A5CC-EB80-D3B0C88A74AF}"/>
                </a:ext>
              </a:extLst>
            </p:cNvPr>
            <p:cNvSpPr/>
            <p:nvPr/>
          </p:nvSpPr>
          <p:spPr>
            <a:xfrm>
              <a:off x="2509157" y="-157843"/>
              <a:ext cx="7173686" cy="7173686"/>
            </a:xfrm>
            <a:prstGeom prst="rect">
              <a:avLst/>
            </a:prstGeom>
            <a:solidFill>
              <a:srgbClr val="ECF0F3"/>
            </a:solidFill>
            <a:ln>
              <a:solidFill>
                <a:schemeClr val="accent4">
                  <a:lumMod val="60000"/>
                  <a:lumOff val="40000"/>
                </a:schemeClr>
              </a:solidFill>
            </a:ln>
            <a:effectLst>
              <a:outerShdw blurRad="254000" dist="190500" dir="13500000" sx="98000" sy="98000" algn="b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Rectangle: Rounded Corners 22">
            <a:extLst>
              <a:ext uri="{FF2B5EF4-FFF2-40B4-BE49-F238E27FC236}">
                <a16:creationId xmlns:a16="http://schemas.microsoft.com/office/drawing/2014/main" id="{7045A5C5-6B6B-3416-9633-2CCF01EED13F}"/>
              </a:ext>
            </a:extLst>
          </p:cNvPr>
          <p:cNvSpPr/>
          <p:nvPr/>
        </p:nvSpPr>
        <p:spPr>
          <a:xfrm>
            <a:off x="7044765" y="-7092"/>
            <a:ext cx="5147233" cy="4742432"/>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274320" rIns="182880" bIns="91440" rtlCol="0" anchor="ctr"/>
          <a:lstStyle/>
          <a:p>
            <a:endParaRPr lang="en-US" sz="1400" b="1" dirty="0">
              <a:latin typeface="+mj-lt"/>
            </a:endParaRPr>
          </a:p>
        </p:txBody>
      </p:sp>
      <p:cxnSp>
        <p:nvCxnSpPr>
          <p:cNvPr id="23" name="Straight Connector 22">
            <a:extLst>
              <a:ext uri="{FF2B5EF4-FFF2-40B4-BE49-F238E27FC236}">
                <a16:creationId xmlns:a16="http://schemas.microsoft.com/office/drawing/2014/main" id="{FCD9F9FB-63ED-613A-B988-F6F1D308D1E0}"/>
              </a:ext>
            </a:extLst>
          </p:cNvPr>
          <p:cNvCxnSpPr/>
          <p:nvPr/>
        </p:nvCxnSpPr>
        <p:spPr>
          <a:xfrm>
            <a:off x="545228" y="6855658"/>
            <a:ext cx="3837285"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D9E60DE-89B0-6B52-DC30-ABCE24EBAAB6}"/>
              </a:ext>
            </a:extLst>
          </p:cNvPr>
          <p:cNvSpPr/>
          <p:nvPr/>
        </p:nvSpPr>
        <p:spPr>
          <a:xfrm>
            <a:off x="1" y="-7093"/>
            <a:ext cx="6111795" cy="603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Picture Placeholder 2">
            <a:extLst>
              <a:ext uri="{FF2B5EF4-FFF2-40B4-BE49-F238E27FC236}">
                <a16:creationId xmlns:a16="http://schemas.microsoft.com/office/drawing/2014/main" id="{AA41AEEB-CAA9-542E-9B77-4A67705ECCF3}"/>
              </a:ext>
            </a:extLst>
          </p:cNvPr>
          <p:cNvSpPr>
            <a:spLocks noGrp="1"/>
          </p:cNvSpPr>
          <p:nvPr>
            <p:ph type="pic" sz="quarter" idx="10"/>
          </p:nvPr>
        </p:nvSpPr>
        <p:spPr>
          <a:xfrm>
            <a:off x="6152670" y="100609"/>
            <a:ext cx="6059766" cy="3234261"/>
          </a:xfrm>
          <a:blipFill dpi="0" rotWithShape="1">
            <a:blip r:embed="rId2">
              <a:extLst>
                <a:ext uri="{28A0092B-C50C-407E-A947-70E740481C1C}">
                  <a14:useLocalDpi xmlns:a14="http://schemas.microsoft.com/office/drawing/2010/main" val="0"/>
                </a:ext>
              </a:extLst>
            </a:blip>
            <a:srcRect/>
            <a:stretch>
              <a:fillRect/>
            </a:stretch>
          </a:blipFill>
        </p:spPr>
      </p:sp>
      <p:sp>
        <p:nvSpPr>
          <p:cNvPr id="25" name="Rectangle 24">
            <a:extLst>
              <a:ext uri="{FF2B5EF4-FFF2-40B4-BE49-F238E27FC236}">
                <a16:creationId xmlns:a16="http://schemas.microsoft.com/office/drawing/2014/main" id="{EB16F6E1-C96C-903E-346C-C05820ADF5DF}"/>
              </a:ext>
            </a:extLst>
          </p:cNvPr>
          <p:cNvSpPr/>
          <p:nvPr/>
        </p:nvSpPr>
        <p:spPr>
          <a:xfrm>
            <a:off x="6132234" y="5655626"/>
            <a:ext cx="5147231" cy="3047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Picture Placeholder 2">
            <a:extLst>
              <a:ext uri="{FF2B5EF4-FFF2-40B4-BE49-F238E27FC236}">
                <a16:creationId xmlns:a16="http://schemas.microsoft.com/office/drawing/2014/main" id="{AA41AEEB-CAA9-542E-9B77-4A67705ECCF3}"/>
              </a:ext>
            </a:extLst>
          </p:cNvPr>
          <p:cNvSpPr txBox="1">
            <a:spLocks/>
          </p:cNvSpPr>
          <p:nvPr/>
        </p:nvSpPr>
        <p:spPr>
          <a:xfrm>
            <a:off x="6132234" y="3446693"/>
            <a:ext cx="6059764" cy="3434017"/>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p>
      <p:sp>
        <p:nvSpPr>
          <p:cNvPr id="15" name="Picture Placeholder 2">
            <a:extLst>
              <a:ext uri="{FF2B5EF4-FFF2-40B4-BE49-F238E27FC236}">
                <a16:creationId xmlns:a16="http://schemas.microsoft.com/office/drawing/2014/main" id="{AA41AEEB-CAA9-542E-9B77-4A67705ECCF3}"/>
              </a:ext>
            </a:extLst>
          </p:cNvPr>
          <p:cNvSpPr txBox="1">
            <a:spLocks/>
          </p:cNvSpPr>
          <p:nvPr/>
        </p:nvSpPr>
        <p:spPr>
          <a:xfrm>
            <a:off x="2487706" y="612681"/>
            <a:ext cx="3624090" cy="4290376"/>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p>
      <p:sp>
        <p:nvSpPr>
          <p:cNvPr id="16" name="TextBox 15">
            <a:extLst>
              <a:ext uri="{FF2B5EF4-FFF2-40B4-BE49-F238E27FC236}">
                <a16:creationId xmlns:a16="http://schemas.microsoft.com/office/drawing/2014/main" id="{80C4315C-C889-3571-7557-DBC36F4439DF}"/>
              </a:ext>
            </a:extLst>
          </p:cNvPr>
          <p:cNvSpPr txBox="1"/>
          <p:nvPr/>
        </p:nvSpPr>
        <p:spPr>
          <a:xfrm>
            <a:off x="153389" y="162907"/>
            <a:ext cx="5903258" cy="384721"/>
          </a:xfrm>
          <a:prstGeom prst="rect">
            <a:avLst/>
          </a:prstGeom>
          <a:noFill/>
        </p:spPr>
        <p:txBody>
          <a:bodyPr wrap="square" rtlCol="0">
            <a:spAutoFit/>
          </a:bodyPr>
          <a:lstStyle/>
          <a:p>
            <a:pPr>
              <a:lnSpc>
                <a:spcPct val="95000"/>
              </a:lnSpc>
              <a:spcAft>
                <a:spcPts val="300"/>
              </a:spcAft>
            </a:pPr>
            <a:r>
              <a:rPr lang="en-US" sz="2000" b="1" dirty="0" smtClean="0">
                <a:latin typeface="+mj-lt"/>
              </a:rPr>
              <a:t>ONLINE DEMOGRAPHY: </a:t>
            </a:r>
            <a:r>
              <a:rPr lang="en-US" sz="1600" b="1" dirty="0" smtClean="0">
                <a:latin typeface="+mj-lt"/>
              </a:rPr>
              <a:t>Gender, Marital Status</a:t>
            </a:r>
            <a:endParaRPr lang="en-US" sz="1600" b="1" dirty="0">
              <a:latin typeface="+mj-lt"/>
            </a:endParaRPr>
          </a:p>
        </p:txBody>
      </p:sp>
      <p:sp>
        <p:nvSpPr>
          <p:cNvPr id="17" name="TextBox 16">
            <a:extLst>
              <a:ext uri="{FF2B5EF4-FFF2-40B4-BE49-F238E27FC236}">
                <a16:creationId xmlns:a16="http://schemas.microsoft.com/office/drawing/2014/main" id="{47335078-C9A1-E492-1D27-187EBD4FC294}"/>
              </a:ext>
            </a:extLst>
          </p:cNvPr>
          <p:cNvSpPr txBox="1"/>
          <p:nvPr/>
        </p:nvSpPr>
        <p:spPr>
          <a:xfrm>
            <a:off x="38902" y="5203417"/>
            <a:ext cx="6132232" cy="1477328"/>
          </a:xfrm>
          <a:prstGeom prst="rect">
            <a:avLst/>
          </a:prstGeom>
          <a:solidFill>
            <a:schemeClr val="bg2"/>
          </a:solidFill>
        </p:spPr>
        <p:txBody>
          <a:bodyPr wrap="square" rtlCol="0">
            <a:spAutoFit/>
          </a:bodyPr>
          <a:lstStyle/>
          <a:p>
            <a:pPr algn="just">
              <a:lnSpc>
                <a:spcPct val="150000"/>
              </a:lnSpc>
            </a:pPr>
            <a:r>
              <a:rPr lang="en-US" sz="1000" b="1" dirty="0">
                <a:solidFill>
                  <a:srgbClr val="002060"/>
                </a:solidFill>
                <a:ea typeface="Open Sans" panose="020B0606030504020204" pitchFamily="34" charset="0"/>
                <a:cs typeface="Open Sans" panose="020B0606030504020204" pitchFamily="34" charset="0"/>
              </a:rPr>
              <a:t>﻿</a:t>
            </a:r>
            <a:r>
              <a:rPr lang="en-US" sz="1000" b="1" dirty="0" smtClean="0">
                <a:solidFill>
                  <a:schemeClr val="accent6"/>
                </a:solidFill>
                <a:ea typeface="Open Sans" panose="020B0606030504020204" pitchFamily="34" charset="0"/>
                <a:cs typeface="Open Sans" panose="020B0606030504020204" pitchFamily="34" charset="0"/>
              </a:rPr>
              <a:t>CHILDREN DEMOGRAPHY</a:t>
            </a:r>
          </a:p>
          <a:p>
            <a:pPr algn="just">
              <a:lnSpc>
                <a:spcPct val="150000"/>
              </a:lnSpc>
            </a:pPr>
            <a:r>
              <a:rPr lang="en-US" sz="1000" dirty="0" smtClean="0">
                <a:solidFill>
                  <a:srgbClr val="002060"/>
                </a:solidFill>
                <a:ea typeface="Open Sans" panose="020B0606030504020204" pitchFamily="34" charset="0"/>
                <a:cs typeface="Open Sans" panose="020B0606030504020204" pitchFamily="34" charset="0"/>
              </a:rPr>
              <a:t>At </a:t>
            </a:r>
            <a:r>
              <a:rPr lang="en-US" sz="1000" dirty="0">
                <a:solidFill>
                  <a:srgbClr val="002060"/>
                </a:solidFill>
                <a:ea typeface="Open Sans" panose="020B0606030504020204" pitchFamily="34" charset="0"/>
                <a:cs typeface="Open Sans" panose="020B0606030504020204" pitchFamily="34" charset="0"/>
              </a:rPr>
              <a:t>$8,634,026.9381, 0 had the highest Online Total Revenue and was 405.66% higher than 5, which had the lowest Online Total Revenue at $1,707,470.3382.﻿﻿</a:t>
            </a:r>
            <a:r>
              <a:rPr lang="en-US" sz="1000" dirty="0" smtClean="0">
                <a:solidFill>
                  <a:srgbClr val="002060"/>
                </a:solidFill>
                <a:ea typeface="Open Sans" panose="020B0606030504020204" pitchFamily="34" charset="0"/>
                <a:cs typeface="Open Sans" panose="020B0606030504020204" pitchFamily="34" charset="0"/>
              </a:rPr>
              <a:t> </a:t>
            </a:r>
            <a:r>
              <a:rPr lang="en-US" sz="1000" dirty="0">
                <a:solidFill>
                  <a:srgbClr val="002060"/>
                </a:solidFill>
                <a:ea typeface="Open Sans" panose="020B0606030504020204" pitchFamily="34" charset="0"/>
                <a:cs typeface="Open Sans" panose="020B0606030504020204" pitchFamily="34" charset="0"/>
              </a:rPr>
              <a:t>﻿﻿Online Total Revenue and total Online Total Profit are positively correlated with each other.﻿﻿</a:t>
            </a:r>
            <a:r>
              <a:rPr lang="en-US" sz="1000" dirty="0" smtClean="0">
                <a:solidFill>
                  <a:srgbClr val="002060"/>
                </a:solidFill>
                <a:ea typeface="Open Sans" panose="020B0606030504020204" pitchFamily="34" charset="0"/>
                <a:cs typeface="Open Sans" panose="020B0606030504020204" pitchFamily="34" charset="0"/>
              </a:rPr>
              <a:t> 0 </a:t>
            </a:r>
            <a:r>
              <a:rPr lang="en-US" sz="1000" dirty="0">
                <a:solidFill>
                  <a:srgbClr val="002060"/>
                </a:solidFill>
                <a:ea typeface="Open Sans" panose="020B0606030504020204" pitchFamily="34" charset="0"/>
                <a:cs typeface="Open Sans" panose="020B0606030504020204" pitchFamily="34" charset="0"/>
              </a:rPr>
              <a:t>accounted for 29.41% of Online Total Revenue.﻿﻿</a:t>
            </a:r>
            <a:r>
              <a:rPr lang="en-US" sz="1000" dirty="0" smtClean="0">
                <a:solidFill>
                  <a:srgbClr val="002060"/>
                </a:solidFill>
                <a:ea typeface="Open Sans" panose="020B0606030504020204" pitchFamily="34" charset="0"/>
                <a:cs typeface="Open Sans" panose="020B0606030504020204" pitchFamily="34" charset="0"/>
              </a:rPr>
              <a:t> Online </a:t>
            </a:r>
            <a:r>
              <a:rPr lang="en-US" sz="1000" dirty="0">
                <a:solidFill>
                  <a:srgbClr val="002060"/>
                </a:solidFill>
                <a:ea typeface="Open Sans" panose="020B0606030504020204" pitchFamily="34" charset="0"/>
                <a:cs typeface="Open Sans" panose="020B0606030504020204" pitchFamily="34" charset="0"/>
              </a:rPr>
              <a:t>Total Revenue and Online Total Profit diverged the most when the </a:t>
            </a:r>
            <a:r>
              <a:rPr lang="en-US" sz="1000" dirty="0" smtClean="0">
                <a:solidFill>
                  <a:srgbClr val="002060"/>
                </a:solidFill>
                <a:ea typeface="Open Sans" panose="020B0606030504020204" pitchFamily="34" charset="0"/>
                <a:cs typeface="Open Sans" panose="020B0606030504020204" pitchFamily="34" charset="0"/>
              </a:rPr>
              <a:t>Total Children </a:t>
            </a:r>
            <a:r>
              <a:rPr lang="en-US" sz="1000" dirty="0">
                <a:solidFill>
                  <a:srgbClr val="002060"/>
                </a:solidFill>
                <a:ea typeface="Open Sans" panose="020B0606030504020204" pitchFamily="34" charset="0"/>
                <a:cs typeface="Open Sans" panose="020B0606030504020204" pitchFamily="34" charset="0"/>
              </a:rPr>
              <a:t>was 0, when Online Total Revenue were $5,217,973.115000003 higher than Online Total Profit.﻿﻿</a:t>
            </a:r>
          </a:p>
        </p:txBody>
      </p:sp>
      <p:sp>
        <p:nvSpPr>
          <p:cNvPr id="18" name="TextBox 17">
            <a:extLst>
              <a:ext uri="{FF2B5EF4-FFF2-40B4-BE49-F238E27FC236}">
                <a16:creationId xmlns:a16="http://schemas.microsoft.com/office/drawing/2014/main" id="{47335078-C9A1-E492-1D27-187EBD4FC294}"/>
              </a:ext>
            </a:extLst>
          </p:cNvPr>
          <p:cNvSpPr txBox="1"/>
          <p:nvPr/>
        </p:nvSpPr>
        <p:spPr>
          <a:xfrm>
            <a:off x="50481" y="691016"/>
            <a:ext cx="2396351" cy="1938992"/>
          </a:xfrm>
          <a:prstGeom prst="rect">
            <a:avLst/>
          </a:prstGeom>
          <a:solidFill>
            <a:schemeClr val="bg2"/>
          </a:solidFill>
        </p:spPr>
        <p:txBody>
          <a:bodyPr wrap="square" rtlCol="0">
            <a:spAutoFit/>
          </a:bodyPr>
          <a:lstStyle/>
          <a:p>
            <a:pPr algn="just">
              <a:lnSpc>
                <a:spcPct val="150000"/>
              </a:lnSpc>
            </a:pPr>
            <a:r>
              <a:rPr lang="en-US" sz="1000" b="1" dirty="0">
                <a:solidFill>
                  <a:srgbClr val="002060"/>
                </a:solidFill>
                <a:ea typeface="Open Sans" panose="020B0606030504020204" pitchFamily="34" charset="0"/>
                <a:cs typeface="Open Sans" panose="020B0606030504020204" pitchFamily="34" charset="0"/>
              </a:rPr>
              <a:t>﻿</a:t>
            </a:r>
            <a:r>
              <a:rPr lang="en-US" sz="1000" b="1" dirty="0" smtClean="0">
                <a:solidFill>
                  <a:schemeClr val="accent6"/>
                </a:solidFill>
                <a:ea typeface="Open Sans" panose="020B0606030504020204" pitchFamily="34" charset="0"/>
                <a:cs typeface="Open Sans" panose="020B0606030504020204" pitchFamily="34" charset="0"/>
              </a:rPr>
              <a:t>MARRIED STATUS</a:t>
            </a:r>
          </a:p>
          <a:p>
            <a:pPr algn="just">
              <a:lnSpc>
                <a:spcPct val="150000"/>
              </a:lnSpc>
            </a:pPr>
            <a:r>
              <a:rPr lang="en-US" sz="1000" dirty="0" smtClean="0">
                <a:solidFill>
                  <a:srgbClr val="002060"/>
                </a:solidFill>
                <a:ea typeface="Open Sans" panose="020B0606030504020204" pitchFamily="34" charset="0"/>
                <a:cs typeface="Open Sans" panose="020B0606030504020204" pitchFamily="34" charset="0"/>
              </a:rPr>
              <a:t>M </a:t>
            </a:r>
            <a:r>
              <a:rPr lang="en-US" sz="1000" dirty="0">
                <a:solidFill>
                  <a:srgbClr val="002060"/>
                </a:solidFill>
                <a:ea typeface="Open Sans" panose="020B0606030504020204" pitchFamily="34" charset="0"/>
                <a:cs typeface="Open Sans" panose="020B0606030504020204" pitchFamily="34" charset="0"/>
              </a:rPr>
              <a:t>accounted for 51.73% of Online Total Revenue.﻿﻿</a:t>
            </a:r>
            <a:r>
              <a:rPr lang="en-US" sz="1000" dirty="0" smtClean="0">
                <a:solidFill>
                  <a:srgbClr val="002060"/>
                </a:solidFill>
                <a:ea typeface="Open Sans" panose="020B0606030504020204" pitchFamily="34" charset="0"/>
                <a:cs typeface="Open Sans" panose="020B0606030504020204" pitchFamily="34" charset="0"/>
              </a:rPr>
              <a:t> Online </a:t>
            </a:r>
            <a:r>
              <a:rPr lang="en-US" sz="1000" dirty="0">
                <a:solidFill>
                  <a:srgbClr val="002060"/>
                </a:solidFill>
                <a:ea typeface="Open Sans" panose="020B0606030504020204" pitchFamily="34" charset="0"/>
                <a:cs typeface="Open Sans" panose="020B0606030504020204" pitchFamily="34" charset="0"/>
              </a:rPr>
              <a:t>Total Revenue and Online Total Profit diverged the most when the </a:t>
            </a:r>
            <a:r>
              <a:rPr lang="en-US" sz="1000" dirty="0" smtClean="0">
                <a:solidFill>
                  <a:srgbClr val="002060"/>
                </a:solidFill>
                <a:ea typeface="Open Sans" panose="020B0606030504020204" pitchFamily="34" charset="0"/>
                <a:cs typeface="Open Sans" panose="020B0606030504020204" pitchFamily="34" charset="0"/>
              </a:rPr>
              <a:t>Marital Status </a:t>
            </a:r>
            <a:r>
              <a:rPr lang="en-US" sz="1000" dirty="0">
                <a:solidFill>
                  <a:srgbClr val="002060"/>
                </a:solidFill>
                <a:ea typeface="Open Sans" panose="020B0606030504020204" pitchFamily="34" charset="0"/>
                <a:cs typeface="Open Sans" panose="020B0606030504020204" pitchFamily="34" charset="0"/>
              </a:rPr>
              <a:t>was M, when Online Total Revenue were $9,123,683.55910004 higher than Online Total Profit.﻿﻿</a:t>
            </a:r>
          </a:p>
        </p:txBody>
      </p:sp>
      <p:sp>
        <p:nvSpPr>
          <p:cNvPr id="19" name="TextBox 18">
            <a:extLst>
              <a:ext uri="{FF2B5EF4-FFF2-40B4-BE49-F238E27FC236}">
                <a16:creationId xmlns:a16="http://schemas.microsoft.com/office/drawing/2014/main" id="{47335078-C9A1-E492-1D27-187EBD4FC294}"/>
              </a:ext>
            </a:extLst>
          </p:cNvPr>
          <p:cNvSpPr txBox="1"/>
          <p:nvPr/>
        </p:nvSpPr>
        <p:spPr>
          <a:xfrm>
            <a:off x="38902" y="2964065"/>
            <a:ext cx="2396351" cy="1938992"/>
          </a:xfrm>
          <a:prstGeom prst="rect">
            <a:avLst/>
          </a:prstGeom>
          <a:solidFill>
            <a:schemeClr val="bg2"/>
          </a:solidFill>
        </p:spPr>
        <p:txBody>
          <a:bodyPr wrap="square" rtlCol="0">
            <a:spAutoFit/>
          </a:bodyPr>
          <a:lstStyle/>
          <a:p>
            <a:pPr algn="just">
              <a:lnSpc>
                <a:spcPct val="150000"/>
              </a:lnSpc>
            </a:pPr>
            <a:r>
              <a:rPr lang="en-US" sz="1000" b="1" dirty="0" smtClean="0">
                <a:solidFill>
                  <a:schemeClr val="accent6"/>
                </a:solidFill>
                <a:ea typeface="Open Sans" panose="020B0606030504020204" pitchFamily="34" charset="0"/>
                <a:cs typeface="Open Sans" panose="020B0606030504020204" pitchFamily="34" charset="0"/>
              </a:rPr>
              <a:t>GENDER DEMOGRAPH</a:t>
            </a:r>
          </a:p>
          <a:p>
            <a:pPr>
              <a:lnSpc>
                <a:spcPct val="150000"/>
              </a:lnSpc>
            </a:pPr>
            <a:r>
              <a:rPr lang="en-US" sz="1000" dirty="0">
                <a:solidFill>
                  <a:srgbClr val="002060"/>
                </a:solidFill>
                <a:ea typeface="Open Sans" panose="020B0606030504020204" pitchFamily="34" charset="0"/>
                <a:cs typeface="Open Sans" panose="020B0606030504020204" pitchFamily="34" charset="0"/>
              </a:rPr>
              <a:t>﻿F accounted for 50.46% of Online Total Revenue.﻿﻿</a:t>
            </a:r>
            <a:r>
              <a:rPr lang="en-US" sz="1000" dirty="0" smtClean="0">
                <a:solidFill>
                  <a:srgbClr val="002060"/>
                </a:solidFill>
                <a:ea typeface="Open Sans" panose="020B0606030504020204" pitchFamily="34" charset="0"/>
                <a:cs typeface="Open Sans" panose="020B0606030504020204" pitchFamily="34" charset="0"/>
              </a:rPr>
              <a:t> </a:t>
            </a:r>
            <a:r>
              <a:rPr lang="en-US" sz="1000" dirty="0">
                <a:solidFill>
                  <a:srgbClr val="002060"/>
                </a:solidFill>
                <a:ea typeface="Open Sans" panose="020B0606030504020204" pitchFamily="34" charset="0"/>
                <a:cs typeface="Open Sans" panose="020B0606030504020204" pitchFamily="34" charset="0"/>
              </a:rPr>
              <a:t>﻿﻿Online Total Revenue and Online Total Profit diverged the most when the Gender was F, when Online </a:t>
            </a:r>
            <a:r>
              <a:rPr lang="en-US" sz="1000" dirty="0" smtClean="0">
                <a:solidFill>
                  <a:srgbClr val="002060"/>
                </a:solidFill>
                <a:ea typeface="Open Sans" panose="020B0606030504020204" pitchFamily="34" charset="0"/>
                <a:cs typeface="Open Sans" panose="020B0606030504020204" pitchFamily="34" charset="0"/>
              </a:rPr>
              <a:t>Total Revenue were $8,913,090.354700033 </a:t>
            </a:r>
            <a:r>
              <a:rPr lang="en-US" sz="1000" dirty="0">
                <a:solidFill>
                  <a:srgbClr val="002060"/>
                </a:solidFill>
                <a:ea typeface="Open Sans" panose="020B0606030504020204" pitchFamily="34" charset="0"/>
                <a:cs typeface="Open Sans" panose="020B0606030504020204" pitchFamily="34" charset="0"/>
              </a:rPr>
              <a:t>higher than Online Total Profit.﻿﻿</a:t>
            </a:r>
          </a:p>
        </p:txBody>
      </p:sp>
    </p:spTree>
    <p:extLst>
      <p:ext uri="{BB962C8B-B14F-4D97-AF65-F5344CB8AC3E}">
        <p14:creationId xmlns:p14="http://schemas.microsoft.com/office/powerpoint/2010/main" val="3125731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4886D4-9356-C665-B084-E840D002E032}"/>
              </a:ext>
            </a:extLst>
          </p:cNvPr>
          <p:cNvSpPr/>
          <p:nvPr/>
        </p:nvSpPr>
        <p:spPr>
          <a:xfrm>
            <a:off x="6760327" y="2550781"/>
            <a:ext cx="5431674" cy="37463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E4886D4-9356-C665-B084-E840D002E032}"/>
              </a:ext>
            </a:extLst>
          </p:cNvPr>
          <p:cNvSpPr/>
          <p:nvPr/>
        </p:nvSpPr>
        <p:spPr>
          <a:xfrm>
            <a:off x="4316507" y="0"/>
            <a:ext cx="7875494" cy="3186953"/>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F3B069C-F2A1-6AB5-8655-F435F2228E03}"/>
              </a:ext>
            </a:extLst>
          </p:cNvPr>
          <p:cNvSpPr txBox="1"/>
          <p:nvPr/>
        </p:nvSpPr>
        <p:spPr>
          <a:xfrm>
            <a:off x="7834267" y="3249976"/>
            <a:ext cx="4449540" cy="388565"/>
          </a:xfrm>
          <a:prstGeom prst="rect">
            <a:avLst/>
          </a:prstGeom>
          <a:noFill/>
        </p:spPr>
        <p:txBody>
          <a:bodyPr wrap="square" rtlCol="0">
            <a:spAutoFit/>
          </a:bodyPr>
          <a:lstStyle/>
          <a:p>
            <a:pPr algn="ctr">
              <a:lnSpc>
                <a:spcPct val="95000"/>
              </a:lnSpc>
              <a:spcAft>
                <a:spcPts val="300"/>
              </a:spcAft>
            </a:pPr>
            <a:r>
              <a:rPr lang="en-US" sz="2000" b="1" dirty="0" smtClean="0">
                <a:solidFill>
                  <a:srgbClr val="002060"/>
                </a:solidFill>
                <a:latin typeface="+mj-lt"/>
              </a:rPr>
              <a:t>AGE DEMOGRAPHY</a:t>
            </a:r>
            <a:endParaRPr lang="en-US" sz="2000" b="1" dirty="0">
              <a:solidFill>
                <a:srgbClr val="002060"/>
              </a:solidFill>
              <a:latin typeface="+mj-lt"/>
            </a:endParaRPr>
          </a:p>
        </p:txBody>
      </p:sp>
      <p:pic>
        <p:nvPicPr>
          <p:cNvPr id="2" name="Picture Placeholder 1"/>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40006" y="16960"/>
            <a:ext cx="4156572" cy="3169993"/>
          </a:xfrm>
        </p:spPr>
      </p:pic>
      <p:sp>
        <p:nvSpPr>
          <p:cNvPr id="13" name="Rectangle 12">
            <a:extLst>
              <a:ext uri="{FF2B5EF4-FFF2-40B4-BE49-F238E27FC236}">
                <a16:creationId xmlns:a16="http://schemas.microsoft.com/office/drawing/2014/main" id="{2E4886D4-9356-C665-B084-E840D002E032}"/>
              </a:ext>
            </a:extLst>
          </p:cNvPr>
          <p:cNvSpPr/>
          <p:nvPr/>
        </p:nvSpPr>
        <p:spPr>
          <a:xfrm>
            <a:off x="-19047" y="3186953"/>
            <a:ext cx="7576618" cy="3671047"/>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7335078-C9A1-E492-1D27-187EBD4FC294}"/>
              </a:ext>
            </a:extLst>
          </p:cNvPr>
          <p:cNvSpPr txBox="1"/>
          <p:nvPr/>
        </p:nvSpPr>
        <p:spPr>
          <a:xfrm>
            <a:off x="7667740" y="3619114"/>
            <a:ext cx="4406747" cy="1246495"/>
          </a:xfrm>
          <a:prstGeom prst="rect">
            <a:avLst/>
          </a:prstGeom>
          <a:solidFill>
            <a:srgbClr val="002060"/>
          </a:solidFill>
        </p:spPr>
        <p:txBody>
          <a:bodyPr wrap="square" rtlCol="0">
            <a:spAutoFit/>
          </a:bodyPr>
          <a:lstStyle/>
          <a:p>
            <a:pPr algn="just">
              <a:lnSpc>
                <a:spcPct val="150000"/>
              </a:lnSpc>
            </a:pPr>
            <a:r>
              <a:rPr lang="en-US" sz="1000" dirty="0" smtClean="0">
                <a:solidFill>
                  <a:srgbClr val="002060"/>
                </a:solidFill>
                <a:ea typeface="Open Sans" panose="020B0606030504020204" pitchFamily="34" charset="0"/>
                <a:cs typeface="Open Sans" panose="020B0606030504020204" pitchFamily="34" charset="0"/>
              </a:rPr>
              <a:t>﻿</a:t>
            </a:r>
            <a:r>
              <a:rPr lang="en-US" sz="1000" dirty="0">
                <a:solidFill>
                  <a:schemeClr val="bg1"/>
                </a:solidFill>
                <a:ea typeface="Open Sans" panose="020B0606030504020204" pitchFamily="34" charset="0"/>
                <a:cs typeface="Open Sans" panose="020B0606030504020204" pitchFamily="34" charset="0"/>
              </a:rPr>
              <a:t>﻿</a:t>
            </a:r>
            <a:r>
              <a:rPr lang="en-US" sz="1000" dirty="0" smtClean="0">
                <a:solidFill>
                  <a:schemeClr val="bg1"/>
                </a:solidFill>
                <a:ea typeface="Open Sans" panose="020B0606030504020204" pitchFamily="34" charset="0"/>
                <a:cs typeface="Open Sans" panose="020B0606030504020204" pitchFamily="34" charset="0"/>
              </a:rPr>
              <a:t>CUSTOMER AVERAGE AGE</a:t>
            </a:r>
          </a:p>
          <a:p>
            <a:pPr algn="just">
              <a:lnSpc>
                <a:spcPct val="150000"/>
              </a:lnSpc>
            </a:pPr>
            <a:r>
              <a:rPr lang="en-US" sz="1000" dirty="0" smtClean="0">
                <a:solidFill>
                  <a:schemeClr val="bg1"/>
                </a:solidFill>
                <a:ea typeface="Open Sans" panose="020B0606030504020204" pitchFamily="34" charset="0"/>
                <a:cs typeface="Open Sans" panose="020B0606030504020204" pitchFamily="34" charset="0"/>
              </a:rPr>
              <a:t>Average </a:t>
            </a:r>
            <a:r>
              <a:rPr lang="en-US" sz="1000" dirty="0">
                <a:solidFill>
                  <a:schemeClr val="bg1"/>
                </a:solidFill>
                <a:ea typeface="Open Sans" panose="020B0606030504020204" pitchFamily="34" charset="0"/>
                <a:cs typeface="Open Sans" panose="020B0606030504020204" pitchFamily="34" charset="0"/>
              </a:rPr>
              <a:t>of Customer age trended up, resulting in a 2.77% increase between 2011 and 2014.﻿﻿</a:t>
            </a:r>
            <a:r>
              <a:rPr lang="en-US" sz="1000" dirty="0" smtClean="0">
                <a:solidFill>
                  <a:schemeClr val="bg1"/>
                </a:solidFill>
                <a:ea typeface="Open Sans" panose="020B0606030504020204" pitchFamily="34" charset="0"/>
                <a:cs typeface="Open Sans" panose="020B0606030504020204" pitchFamily="34" charset="0"/>
              </a:rPr>
              <a:t> Average </a:t>
            </a:r>
            <a:r>
              <a:rPr lang="en-US" sz="1000" dirty="0">
                <a:solidFill>
                  <a:schemeClr val="bg1"/>
                </a:solidFill>
                <a:ea typeface="Open Sans" panose="020B0606030504020204" pitchFamily="34" charset="0"/>
                <a:cs typeface="Open Sans" panose="020B0606030504020204" pitchFamily="34" charset="0"/>
              </a:rPr>
              <a:t>of Customer age started trending up on 2011, rising by 2.77% (1.48) in 3 years.﻿﻿</a:t>
            </a:r>
            <a:r>
              <a:rPr lang="en-US" sz="1000" dirty="0" smtClean="0">
                <a:solidFill>
                  <a:schemeClr val="bg1"/>
                </a:solidFill>
                <a:ea typeface="Open Sans" panose="020B0606030504020204" pitchFamily="34" charset="0"/>
                <a:cs typeface="Open Sans" panose="020B0606030504020204" pitchFamily="34" charset="0"/>
              </a:rPr>
              <a:t> Average </a:t>
            </a:r>
            <a:r>
              <a:rPr lang="en-US" sz="1000" dirty="0">
                <a:solidFill>
                  <a:schemeClr val="bg1"/>
                </a:solidFill>
                <a:ea typeface="Open Sans" panose="020B0606030504020204" pitchFamily="34" charset="0"/>
                <a:cs typeface="Open Sans" panose="020B0606030504020204" pitchFamily="34" charset="0"/>
              </a:rPr>
              <a:t>of Customer age jumped from 53.48 to 54.96 during its steepest incline between 2011 and 2014.﻿</a:t>
            </a:r>
          </a:p>
        </p:txBody>
      </p:sp>
      <p:sp>
        <p:nvSpPr>
          <p:cNvPr id="15" name="TextBox 14">
            <a:extLst>
              <a:ext uri="{FF2B5EF4-FFF2-40B4-BE49-F238E27FC236}">
                <a16:creationId xmlns:a16="http://schemas.microsoft.com/office/drawing/2014/main" id="{47335078-C9A1-E492-1D27-187EBD4FC294}"/>
              </a:ext>
            </a:extLst>
          </p:cNvPr>
          <p:cNvSpPr txBox="1"/>
          <p:nvPr/>
        </p:nvSpPr>
        <p:spPr>
          <a:xfrm>
            <a:off x="7667740" y="4954228"/>
            <a:ext cx="4406747" cy="1708160"/>
          </a:xfrm>
          <a:prstGeom prst="rect">
            <a:avLst/>
          </a:prstGeom>
          <a:solidFill>
            <a:schemeClr val="bg1"/>
          </a:solidFill>
        </p:spPr>
        <p:txBody>
          <a:bodyPr wrap="square" rtlCol="0">
            <a:spAutoFit/>
          </a:bodyPr>
          <a:lstStyle/>
          <a:p>
            <a:pPr algn="just">
              <a:lnSpc>
                <a:spcPct val="150000"/>
              </a:lnSpc>
            </a:pPr>
            <a:r>
              <a:rPr lang="en-US" sz="1000" dirty="0">
                <a:solidFill>
                  <a:srgbClr val="002060"/>
                </a:solidFill>
                <a:ea typeface="Open Sans" panose="020B0606030504020204" pitchFamily="34" charset="0"/>
                <a:cs typeface="Open Sans" panose="020B0606030504020204" pitchFamily="34" charset="0"/>
              </a:rPr>
              <a:t>﻿At $1,464,270.8629, 50 had the highest Online Total Revenue and was 2,193,564.21% higher than 101, which had the lowest Online Total Revenue at $66.75.﻿﻿</a:t>
            </a:r>
            <a:r>
              <a:rPr lang="en-US" sz="1000" dirty="0" smtClean="0">
                <a:solidFill>
                  <a:srgbClr val="002060"/>
                </a:solidFill>
                <a:ea typeface="Open Sans" panose="020B0606030504020204" pitchFamily="34" charset="0"/>
                <a:cs typeface="Open Sans" panose="020B0606030504020204" pitchFamily="34" charset="0"/>
              </a:rPr>
              <a:t> Online </a:t>
            </a:r>
            <a:r>
              <a:rPr lang="en-US" sz="1000" dirty="0">
                <a:solidFill>
                  <a:srgbClr val="002060"/>
                </a:solidFill>
                <a:ea typeface="Open Sans" panose="020B0606030504020204" pitchFamily="34" charset="0"/>
                <a:cs typeface="Open Sans" panose="020B0606030504020204" pitchFamily="34" charset="0"/>
              </a:rPr>
              <a:t>Total Revenue and total Count of </a:t>
            </a:r>
            <a:r>
              <a:rPr lang="en-US" sz="1000" dirty="0" smtClean="0">
                <a:solidFill>
                  <a:srgbClr val="002060"/>
                </a:solidFill>
                <a:ea typeface="Open Sans" panose="020B0606030504020204" pitchFamily="34" charset="0"/>
                <a:cs typeface="Open Sans" panose="020B0606030504020204" pitchFamily="34" charset="0"/>
              </a:rPr>
              <a:t>Order Date </a:t>
            </a:r>
            <a:r>
              <a:rPr lang="en-US" sz="1000" dirty="0">
                <a:solidFill>
                  <a:srgbClr val="002060"/>
                </a:solidFill>
                <a:ea typeface="Open Sans" panose="020B0606030504020204" pitchFamily="34" charset="0"/>
                <a:cs typeface="Open Sans" panose="020B0606030504020204" pitchFamily="34" charset="0"/>
              </a:rPr>
              <a:t>are positively correlated with each other.﻿﻿</a:t>
            </a:r>
            <a:r>
              <a:rPr lang="en-US" sz="1000" dirty="0" smtClean="0">
                <a:solidFill>
                  <a:srgbClr val="002060"/>
                </a:solidFill>
                <a:ea typeface="Open Sans" panose="020B0606030504020204" pitchFamily="34" charset="0"/>
                <a:cs typeface="Open Sans" panose="020B0606030504020204" pitchFamily="34" charset="0"/>
              </a:rPr>
              <a:t> 50 </a:t>
            </a:r>
            <a:r>
              <a:rPr lang="en-US" sz="1000" dirty="0">
                <a:solidFill>
                  <a:srgbClr val="002060"/>
                </a:solidFill>
                <a:ea typeface="Open Sans" panose="020B0606030504020204" pitchFamily="34" charset="0"/>
                <a:cs typeface="Open Sans" panose="020B0606030504020204" pitchFamily="34" charset="0"/>
              </a:rPr>
              <a:t>accounted for 4.99% of Online Total Revenue.﻿﻿</a:t>
            </a:r>
            <a:r>
              <a:rPr lang="en-US" sz="1000" dirty="0" smtClean="0">
                <a:solidFill>
                  <a:srgbClr val="002060"/>
                </a:solidFill>
                <a:ea typeface="Open Sans" panose="020B0606030504020204" pitchFamily="34" charset="0"/>
                <a:cs typeface="Open Sans" panose="020B0606030504020204" pitchFamily="34" charset="0"/>
              </a:rPr>
              <a:t> Online </a:t>
            </a:r>
            <a:r>
              <a:rPr lang="en-US" sz="1000" dirty="0">
                <a:solidFill>
                  <a:srgbClr val="002060"/>
                </a:solidFill>
                <a:ea typeface="Open Sans" panose="020B0606030504020204" pitchFamily="34" charset="0"/>
                <a:cs typeface="Open Sans" panose="020B0606030504020204" pitchFamily="34" charset="0"/>
              </a:rPr>
              <a:t>Total Revenue and Count of </a:t>
            </a:r>
            <a:r>
              <a:rPr lang="en-US" sz="1000" dirty="0" smtClean="0">
                <a:solidFill>
                  <a:srgbClr val="002060"/>
                </a:solidFill>
                <a:ea typeface="Open Sans" panose="020B0606030504020204" pitchFamily="34" charset="0"/>
                <a:cs typeface="Open Sans" panose="020B0606030504020204" pitchFamily="34" charset="0"/>
              </a:rPr>
              <a:t>Order Date </a:t>
            </a:r>
            <a:r>
              <a:rPr lang="en-US" sz="1000" dirty="0">
                <a:solidFill>
                  <a:srgbClr val="002060"/>
                </a:solidFill>
                <a:ea typeface="Open Sans" panose="020B0606030504020204" pitchFamily="34" charset="0"/>
                <a:cs typeface="Open Sans" panose="020B0606030504020204" pitchFamily="34" charset="0"/>
              </a:rPr>
              <a:t>diverged the most when the Customer age was 50, when Online Total Revenue were $1,463,707.8629 higher than Count of </a:t>
            </a:r>
            <a:r>
              <a:rPr lang="en-US" sz="1000" dirty="0" smtClean="0">
                <a:solidFill>
                  <a:srgbClr val="002060"/>
                </a:solidFill>
                <a:ea typeface="Open Sans" panose="020B0606030504020204" pitchFamily="34" charset="0"/>
                <a:cs typeface="Open Sans" panose="020B0606030504020204" pitchFamily="34" charset="0"/>
              </a:rPr>
              <a:t>Order Date.</a:t>
            </a:r>
            <a:r>
              <a:rPr lang="en-US" sz="1000" dirty="0">
                <a:solidFill>
                  <a:srgbClr val="002060"/>
                </a:solidFill>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4281741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22">
            <a:extLst>
              <a:ext uri="{FF2B5EF4-FFF2-40B4-BE49-F238E27FC236}">
                <a16:creationId xmlns:a16="http://schemas.microsoft.com/office/drawing/2014/main" id="{7045A5C5-6B6B-3416-9633-2CCF01EED13F}"/>
              </a:ext>
            </a:extLst>
          </p:cNvPr>
          <p:cNvSpPr/>
          <p:nvPr/>
        </p:nvSpPr>
        <p:spPr>
          <a:xfrm>
            <a:off x="6577067" y="-7092"/>
            <a:ext cx="5614931" cy="4742432"/>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274320" rIns="182880" bIns="91440" rtlCol="0" anchor="ctr"/>
          <a:lstStyle/>
          <a:p>
            <a:endParaRPr lang="en-US" sz="1400" b="1" dirty="0">
              <a:latin typeface="+mj-lt"/>
            </a:endParaRPr>
          </a:p>
        </p:txBody>
      </p:sp>
      <p:cxnSp>
        <p:nvCxnSpPr>
          <p:cNvPr id="23" name="Straight Connector 22">
            <a:extLst>
              <a:ext uri="{FF2B5EF4-FFF2-40B4-BE49-F238E27FC236}">
                <a16:creationId xmlns:a16="http://schemas.microsoft.com/office/drawing/2014/main" id="{FCD9F9FB-63ED-613A-B988-F6F1D308D1E0}"/>
              </a:ext>
            </a:extLst>
          </p:cNvPr>
          <p:cNvCxnSpPr/>
          <p:nvPr/>
        </p:nvCxnSpPr>
        <p:spPr>
          <a:xfrm>
            <a:off x="545228" y="6855658"/>
            <a:ext cx="3837285"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AA41AEEB-CAA9-542E-9B77-4A67705ECCF3}"/>
              </a:ext>
            </a:extLst>
          </p:cNvPr>
          <p:cNvSpPr>
            <a:spLocks noGrp="1"/>
          </p:cNvSpPr>
          <p:nvPr>
            <p:ph type="pic" sz="quarter" idx="10"/>
          </p:nvPr>
        </p:nvSpPr>
        <p:spPr>
          <a:xfrm>
            <a:off x="2" y="3105620"/>
            <a:ext cx="6577066" cy="3773245"/>
          </a:xfrm>
          <a:blipFill dpi="0" rotWithShape="1">
            <a:blip r:embed="rId2">
              <a:extLst>
                <a:ext uri="{28A0092B-C50C-407E-A947-70E740481C1C}">
                  <a14:useLocalDpi xmlns:a14="http://schemas.microsoft.com/office/drawing/2010/main" val="0"/>
                </a:ext>
              </a:extLst>
            </a:blip>
            <a:srcRect/>
            <a:stretch>
              <a:fillRect/>
            </a:stretch>
          </a:blipFill>
        </p:spPr>
      </p:sp>
      <p:sp>
        <p:nvSpPr>
          <p:cNvPr id="14" name="Picture Placeholder 2">
            <a:extLst>
              <a:ext uri="{FF2B5EF4-FFF2-40B4-BE49-F238E27FC236}">
                <a16:creationId xmlns:a16="http://schemas.microsoft.com/office/drawing/2014/main" id="{AA41AEEB-CAA9-542E-9B77-4A67705ECCF3}"/>
              </a:ext>
            </a:extLst>
          </p:cNvPr>
          <p:cNvSpPr txBox="1">
            <a:spLocks/>
          </p:cNvSpPr>
          <p:nvPr/>
        </p:nvSpPr>
        <p:spPr>
          <a:xfrm>
            <a:off x="6577072" y="1795996"/>
            <a:ext cx="5614928" cy="5238520"/>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p>
      <p:sp>
        <p:nvSpPr>
          <p:cNvPr id="15" name="Picture Placeholder 2">
            <a:extLst>
              <a:ext uri="{FF2B5EF4-FFF2-40B4-BE49-F238E27FC236}">
                <a16:creationId xmlns:a16="http://schemas.microsoft.com/office/drawing/2014/main" id="{AA41AEEB-CAA9-542E-9B77-4A67705ECCF3}"/>
              </a:ext>
            </a:extLst>
          </p:cNvPr>
          <p:cNvSpPr txBox="1">
            <a:spLocks/>
          </p:cNvSpPr>
          <p:nvPr/>
        </p:nvSpPr>
        <p:spPr>
          <a:xfrm>
            <a:off x="2" y="12466"/>
            <a:ext cx="5049518" cy="3283308"/>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p>
      <p:sp>
        <p:nvSpPr>
          <p:cNvPr id="16" name="TextBox 15">
            <a:extLst>
              <a:ext uri="{FF2B5EF4-FFF2-40B4-BE49-F238E27FC236}">
                <a16:creationId xmlns:a16="http://schemas.microsoft.com/office/drawing/2014/main" id="{80C4315C-C889-3571-7557-DBC36F4439DF}"/>
              </a:ext>
            </a:extLst>
          </p:cNvPr>
          <p:cNvSpPr txBox="1"/>
          <p:nvPr/>
        </p:nvSpPr>
        <p:spPr>
          <a:xfrm>
            <a:off x="8978747" y="515632"/>
            <a:ext cx="2809301" cy="677108"/>
          </a:xfrm>
          <a:prstGeom prst="rect">
            <a:avLst/>
          </a:prstGeom>
          <a:noFill/>
        </p:spPr>
        <p:txBody>
          <a:bodyPr wrap="square" rtlCol="0">
            <a:spAutoFit/>
          </a:bodyPr>
          <a:lstStyle/>
          <a:p>
            <a:pPr algn="ctr">
              <a:lnSpc>
                <a:spcPct val="95000"/>
              </a:lnSpc>
              <a:spcAft>
                <a:spcPts val="300"/>
              </a:spcAft>
            </a:pPr>
            <a:r>
              <a:rPr lang="en-US" sz="2000" b="1" dirty="0" smtClean="0">
                <a:latin typeface="+mj-lt"/>
              </a:rPr>
              <a:t>AREA AHG SHOULD IMPROVE</a:t>
            </a:r>
            <a:endParaRPr lang="en-US" sz="2000" b="1" dirty="0">
              <a:latin typeface="+mj-lt"/>
            </a:endParaRPr>
          </a:p>
        </p:txBody>
      </p:sp>
      <p:sp>
        <p:nvSpPr>
          <p:cNvPr id="18" name="TextBox 17">
            <a:extLst>
              <a:ext uri="{FF2B5EF4-FFF2-40B4-BE49-F238E27FC236}">
                <a16:creationId xmlns:a16="http://schemas.microsoft.com/office/drawing/2014/main" id="{47335078-C9A1-E492-1D27-187EBD4FC294}"/>
              </a:ext>
            </a:extLst>
          </p:cNvPr>
          <p:cNvSpPr txBox="1"/>
          <p:nvPr/>
        </p:nvSpPr>
        <p:spPr>
          <a:xfrm>
            <a:off x="6577066" y="106"/>
            <a:ext cx="2196157" cy="1708160"/>
          </a:xfrm>
          <a:prstGeom prst="rect">
            <a:avLst/>
          </a:prstGeom>
          <a:solidFill>
            <a:schemeClr val="bg2"/>
          </a:solidFill>
        </p:spPr>
        <p:txBody>
          <a:bodyPr wrap="square" rtlCol="0">
            <a:spAutoFit/>
          </a:bodyPr>
          <a:lstStyle/>
          <a:p>
            <a:pPr algn="just">
              <a:lnSpc>
                <a:spcPct val="150000"/>
              </a:lnSpc>
            </a:pPr>
            <a:r>
              <a:rPr lang="en-US" sz="1000" b="1" dirty="0">
                <a:solidFill>
                  <a:srgbClr val="002060"/>
                </a:solidFill>
                <a:ea typeface="Open Sans" panose="020B0606030504020204" pitchFamily="34" charset="0"/>
                <a:cs typeface="Open Sans" panose="020B0606030504020204" pitchFamily="34" charset="0"/>
              </a:rPr>
              <a:t>﻿</a:t>
            </a:r>
            <a:r>
              <a:rPr lang="en-US" sz="1000" b="1" dirty="0" smtClean="0">
                <a:solidFill>
                  <a:schemeClr val="accent6"/>
                </a:solidFill>
                <a:ea typeface="Open Sans" panose="020B0606030504020204" pitchFamily="34" charset="0"/>
                <a:cs typeface="Open Sans" panose="020B0606030504020204" pitchFamily="34" charset="0"/>
              </a:rPr>
              <a:t>PRODUCTS DELAY</a:t>
            </a:r>
          </a:p>
          <a:p>
            <a:pPr algn="just">
              <a:lnSpc>
                <a:spcPct val="150000"/>
              </a:lnSpc>
            </a:pPr>
            <a:r>
              <a:rPr lang="en-US" sz="1000" dirty="0">
                <a:solidFill>
                  <a:srgbClr val="002060"/>
                </a:solidFill>
                <a:ea typeface="Open Sans" panose="020B0606030504020204" pitchFamily="34" charset="0"/>
                <a:cs typeface="Open Sans" panose="020B0606030504020204" pitchFamily="34" charset="0"/>
              </a:rPr>
              <a:t>﻿2011 had the highest total </a:t>
            </a:r>
            <a:r>
              <a:rPr lang="en-US" sz="1000" dirty="0" smtClean="0">
                <a:solidFill>
                  <a:srgbClr val="002060"/>
                </a:solidFill>
                <a:ea typeface="Open Sans" panose="020B0606030504020204" pitchFamily="34" charset="0"/>
                <a:cs typeface="Open Sans" panose="020B0606030504020204" pitchFamily="34" charset="0"/>
              </a:rPr>
              <a:t>Delayed Days </a:t>
            </a:r>
            <a:r>
              <a:rPr lang="en-US" sz="1000" dirty="0">
                <a:solidFill>
                  <a:srgbClr val="002060"/>
                </a:solidFill>
                <a:ea typeface="Open Sans" panose="020B0606030504020204" pitchFamily="34" charset="0"/>
                <a:cs typeface="Open Sans" panose="020B0606030504020204" pitchFamily="34" charset="0"/>
              </a:rPr>
              <a:t>at -319, followed by 2014, 2012, and 2013.﻿﻿</a:t>
            </a:r>
            <a:r>
              <a:rPr lang="en-US" sz="1000" dirty="0" smtClean="0">
                <a:solidFill>
                  <a:srgbClr val="002060"/>
                </a:solidFill>
                <a:ea typeface="Open Sans" panose="020B0606030504020204" pitchFamily="34" charset="0"/>
                <a:cs typeface="Open Sans" panose="020B0606030504020204" pitchFamily="34" charset="0"/>
              </a:rPr>
              <a:t> 2014 </a:t>
            </a:r>
            <a:r>
              <a:rPr lang="en-US" sz="1000" dirty="0">
                <a:solidFill>
                  <a:srgbClr val="002060"/>
                </a:solidFill>
                <a:ea typeface="Open Sans" panose="020B0606030504020204" pitchFamily="34" charset="0"/>
                <a:cs typeface="Open Sans" panose="020B0606030504020204" pitchFamily="34" charset="0"/>
              </a:rPr>
              <a:t>had the highest average </a:t>
            </a:r>
            <a:r>
              <a:rPr lang="en-US" sz="1000" dirty="0" smtClean="0">
                <a:solidFill>
                  <a:srgbClr val="002060"/>
                </a:solidFill>
                <a:ea typeface="Open Sans" panose="020B0606030504020204" pitchFamily="34" charset="0"/>
                <a:cs typeface="Open Sans" panose="020B0606030504020204" pitchFamily="34" charset="0"/>
              </a:rPr>
              <a:t>Delayed Days </a:t>
            </a:r>
            <a:r>
              <a:rPr lang="en-US" sz="1000" dirty="0">
                <a:solidFill>
                  <a:srgbClr val="002060"/>
                </a:solidFill>
                <a:ea typeface="Open Sans" panose="020B0606030504020204" pitchFamily="34" charset="0"/>
                <a:cs typeface="Open Sans" panose="020B0606030504020204" pitchFamily="34" charset="0"/>
              </a:rPr>
              <a:t>at -52.90, followed by 2013, 2012, and 2011.﻿﻿</a:t>
            </a:r>
          </a:p>
        </p:txBody>
      </p:sp>
      <p:sp>
        <p:nvSpPr>
          <p:cNvPr id="19" name="TextBox 18">
            <a:extLst>
              <a:ext uri="{FF2B5EF4-FFF2-40B4-BE49-F238E27FC236}">
                <a16:creationId xmlns:a16="http://schemas.microsoft.com/office/drawing/2014/main" id="{47335078-C9A1-E492-1D27-187EBD4FC294}"/>
              </a:ext>
            </a:extLst>
          </p:cNvPr>
          <p:cNvSpPr txBox="1"/>
          <p:nvPr/>
        </p:nvSpPr>
        <p:spPr>
          <a:xfrm>
            <a:off x="5049520" y="12466"/>
            <a:ext cx="1527547" cy="2631490"/>
          </a:xfrm>
          <a:prstGeom prst="rect">
            <a:avLst/>
          </a:prstGeom>
          <a:solidFill>
            <a:schemeClr val="bg2"/>
          </a:solidFill>
        </p:spPr>
        <p:txBody>
          <a:bodyPr wrap="square" rtlCol="0">
            <a:spAutoFit/>
          </a:bodyPr>
          <a:lstStyle/>
          <a:p>
            <a:pPr algn="just">
              <a:lnSpc>
                <a:spcPct val="150000"/>
              </a:lnSpc>
            </a:pPr>
            <a:r>
              <a:rPr lang="en-US" sz="1000" b="1" dirty="0" smtClean="0">
                <a:solidFill>
                  <a:schemeClr val="accent6"/>
                </a:solidFill>
                <a:ea typeface="Open Sans" panose="020B0606030504020204" pitchFamily="34" charset="0"/>
                <a:cs typeface="Open Sans" panose="020B0606030504020204" pitchFamily="34" charset="0"/>
              </a:rPr>
              <a:t>DELIVERY STATUS</a:t>
            </a:r>
          </a:p>
          <a:p>
            <a:pPr>
              <a:lnSpc>
                <a:spcPct val="150000"/>
              </a:lnSpc>
            </a:pPr>
            <a:r>
              <a:rPr lang="en-US" sz="1000" dirty="0">
                <a:solidFill>
                  <a:srgbClr val="002060"/>
                </a:solidFill>
                <a:ea typeface="Open Sans" panose="020B0606030504020204" pitchFamily="34" charset="0"/>
                <a:cs typeface="Open Sans" panose="020B0606030504020204" pitchFamily="34" charset="0"/>
              </a:rPr>
              <a:t>﻿Late Delivery had the highest Count of </a:t>
            </a:r>
            <a:r>
              <a:rPr lang="en-US" sz="1000" dirty="0" smtClean="0">
                <a:solidFill>
                  <a:srgbClr val="002060"/>
                </a:solidFill>
                <a:ea typeface="Open Sans" panose="020B0606030504020204" pitchFamily="34" charset="0"/>
                <a:cs typeface="Open Sans" panose="020B0606030504020204" pitchFamily="34" charset="0"/>
              </a:rPr>
              <a:t>Delivery Status </a:t>
            </a:r>
            <a:r>
              <a:rPr lang="en-US" sz="1000" dirty="0">
                <a:solidFill>
                  <a:srgbClr val="002060"/>
                </a:solidFill>
                <a:ea typeface="Open Sans" panose="020B0606030504020204" pitchFamily="34" charset="0"/>
                <a:cs typeface="Open Sans" panose="020B0606030504020204" pitchFamily="34" charset="0"/>
              </a:rPr>
              <a:t>at 223, followed by </a:t>
            </a:r>
            <a:r>
              <a:rPr lang="en-US" sz="1000" dirty="0" smtClean="0">
                <a:solidFill>
                  <a:srgbClr val="002060"/>
                </a:solidFill>
                <a:ea typeface="Open Sans" panose="020B0606030504020204" pitchFamily="34" charset="0"/>
                <a:cs typeface="Open Sans" panose="020B0606030504020204" pitchFamily="34" charset="0"/>
              </a:rPr>
              <a:t>Earlier </a:t>
            </a:r>
            <a:r>
              <a:rPr lang="en-US" sz="1000" dirty="0">
                <a:solidFill>
                  <a:srgbClr val="002060"/>
                </a:solidFill>
                <a:ea typeface="Open Sans" panose="020B0606030504020204" pitchFamily="34" charset="0"/>
                <a:cs typeface="Open Sans" panose="020B0606030504020204" pitchFamily="34" charset="0"/>
              </a:rPr>
              <a:t>Delivery at 73 and Normal Delivery at 36.﻿﻿</a:t>
            </a:r>
            <a:r>
              <a:rPr lang="en-US" sz="1000" dirty="0" smtClean="0">
                <a:solidFill>
                  <a:srgbClr val="002060"/>
                </a:solidFill>
                <a:ea typeface="Open Sans" panose="020B0606030504020204" pitchFamily="34" charset="0"/>
                <a:cs typeface="Open Sans" panose="020B0606030504020204" pitchFamily="34" charset="0"/>
              </a:rPr>
              <a:t> Late </a:t>
            </a:r>
            <a:r>
              <a:rPr lang="en-US" sz="1000" dirty="0">
                <a:solidFill>
                  <a:srgbClr val="002060"/>
                </a:solidFill>
                <a:ea typeface="Open Sans" panose="020B0606030504020204" pitchFamily="34" charset="0"/>
                <a:cs typeface="Open Sans" panose="020B0606030504020204" pitchFamily="34" charset="0"/>
              </a:rPr>
              <a:t>Delivery accounted for 67.17% of Count of </a:t>
            </a:r>
            <a:r>
              <a:rPr lang="en-US" sz="1000" dirty="0" smtClean="0">
                <a:solidFill>
                  <a:srgbClr val="002060"/>
                </a:solidFill>
                <a:ea typeface="Open Sans" panose="020B0606030504020204" pitchFamily="34" charset="0"/>
                <a:cs typeface="Open Sans" panose="020B0606030504020204" pitchFamily="34" charset="0"/>
              </a:rPr>
              <a:t>Delivery Status.</a:t>
            </a:r>
            <a:r>
              <a:rPr lang="en-US" sz="1000" dirty="0">
                <a:solidFill>
                  <a:srgbClr val="002060"/>
                </a:solidFill>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35622706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41DBF16-C6D8-606E-EC37-2015D3B7FB78}"/>
              </a:ext>
            </a:extLst>
          </p:cNvPr>
          <p:cNvGrpSpPr/>
          <p:nvPr/>
        </p:nvGrpSpPr>
        <p:grpSpPr>
          <a:xfrm>
            <a:off x="2445746" y="3675186"/>
            <a:ext cx="9746256" cy="3137310"/>
            <a:chOff x="2509157" y="-157843"/>
            <a:chExt cx="7173686" cy="7173686"/>
          </a:xfrm>
        </p:grpSpPr>
        <p:sp>
          <p:nvSpPr>
            <p:cNvPr id="7" name="Oval 4">
              <a:extLst>
                <a:ext uri="{FF2B5EF4-FFF2-40B4-BE49-F238E27FC236}">
                  <a16:creationId xmlns:a16="http://schemas.microsoft.com/office/drawing/2014/main" id="{69CF0C83-6424-5DEC-6C3A-86F82C67E6D1}"/>
                </a:ext>
              </a:extLst>
            </p:cNvPr>
            <p:cNvSpPr/>
            <p:nvPr/>
          </p:nvSpPr>
          <p:spPr>
            <a:xfrm>
              <a:off x="2509157" y="-157843"/>
              <a:ext cx="7173686" cy="7173686"/>
            </a:xfrm>
            <a:prstGeom prst="rect">
              <a:avLst/>
            </a:prstGeom>
            <a:solidFill>
              <a:srgbClr val="ECF0F3"/>
            </a:solidFill>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5">
              <a:extLst>
                <a:ext uri="{FF2B5EF4-FFF2-40B4-BE49-F238E27FC236}">
                  <a16:creationId xmlns:a16="http://schemas.microsoft.com/office/drawing/2014/main" id="{EB0C8064-DE3F-A5CC-EB80-D3B0C88A74AF}"/>
                </a:ext>
              </a:extLst>
            </p:cNvPr>
            <p:cNvSpPr/>
            <p:nvPr/>
          </p:nvSpPr>
          <p:spPr>
            <a:xfrm>
              <a:off x="2509157" y="-157843"/>
              <a:ext cx="7173686" cy="7173686"/>
            </a:xfrm>
            <a:prstGeom prst="rect">
              <a:avLst/>
            </a:prstGeom>
            <a:solidFill>
              <a:srgbClr val="ECF0F3"/>
            </a:solidFill>
            <a:ln>
              <a:solidFill>
                <a:schemeClr val="accent4">
                  <a:lumMod val="60000"/>
                  <a:lumOff val="40000"/>
                </a:schemeClr>
              </a:solidFill>
            </a:ln>
            <a:effectLst>
              <a:outerShdw blurRad="254000" dist="190500" dir="13500000" sx="98000" sy="98000" algn="b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Rectangle: Rounded Corners 22">
            <a:extLst>
              <a:ext uri="{FF2B5EF4-FFF2-40B4-BE49-F238E27FC236}">
                <a16:creationId xmlns:a16="http://schemas.microsoft.com/office/drawing/2014/main" id="{7045A5C5-6B6B-3416-9633-2CCF01EED13F}"/>
              </a:ext>
            </a:extLst>
          </p:cNvPr>
          <p:cNvSpPr/>
          <p:nvPr/>
        </p:nvSpPr>
        <p:spPr>
          <a:xfrm>
            <a:off x="6132236" y="897576"/>
            <a:ext cx="5147233" cy="5062848"/>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274320" rIns="182880" bIns="91440" rtlCol="0" anchor="ctr"/>
          <a:lstStyle/>
          <a:p>
            <a:endParaRPr lang="en-US" sz="1400" b="1" dirty="0">
              <a:latin typeface="+mj-lt"/>
            </a:endParaRPr>
          </a:p>
        </p:txBody>
      </p:sp>
      <p:sp>
        <p:nvSpPr>
          <p:cNvPr id="26" name="Rectangle 25">
            <a:extLst>
              <a:ext uri="{FF2B5EF4-FFF2-40B4-BE49-F238E27FC236}">
                <a16:creationId xmlns:a16="http://schemas.microsoft.com/office/drawing/2014/main" id="{ED9E60DE-89B0-6B52-DC30-ABCE24EBAAB6}"/>
              </a:ext>
            </a:extLst>
          </p:cNvPr>
          <p:cNvSpPr/>
          <p:nvPr/>
        </p:nvSpPr>
        <p:spPr>
          <a:xfrm>
            <a:off x="1" y="0"/>
            <a:ext cx="3270249" cy="3047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Picture Placeholder 2">
            <a:extLst>
              <a:ext uri="{FF2B5EF4-FFF2-40B4-BE49-F238E27FC236}">
                <a16:creationId xmlns:a16="http://schemas.microsoft.com/office/drawing/2014/main" id="{AA41AEEB-CAA9-542E-9B77-4A67705ECCF3}"/>
              </a:ext>
            </a:extLst>
          </p:cNvPr>
          <p:cNvSpPr>
            <a:spLocks noGrp="1"/>
          </p:cNvSpPr>
          <p:nvPr>
            <p:ph type="pic" sz="quarter" idx="10"/>
          </p:nvPr>
        </p:nvSpPr>
        <p:spPr>
          <a:xfrm>
            <a:off x="3095739" y="110169"/>
            <a:ext cx="8824511" cy="5850255"/>
          </a:xfrm>
          <a:blipFill dpi="0" rotWithShape="1">
            <a:blip r:embed="rId2">
              <a:extLst>
                <a:ext uri="{28A0092B-C50C-407E-A947-70E740481C1C}">
                  <a14:useLocalDpi xmlns:a14="http://schemas.microsoft.com/office/drawing/2010/main" val="0"/>
                </a:ext>
              </a:extLst>
            </a:blip>
            <a:srcRect/>
            <a:stretch>
              <a:fillRect/>
            </a:stretch>
          </a:blipFill>
        </p:spPr>
      </p:sp>
      <p:sp>
        <p:nvSpPr>
          <p:cNvPr id="25" name="Rectangle 24">
            <a:extLst>
              <a:ext uri="{FF2B5EF4-FFF2-40B4-BE49-F238E27FC236}">
                <a16:creationId xmlns:a16="http://schemas.microsoft.com/office/drawing/2014/main" id="{EB16F6E1-C96C-903E-346C-C05820ADF5DF}"/>
              </a:ext>
            </a:extLst>
          </p:cNvPr>
          <p:cNvSpPr/>
          <p:nvPr/>
        </p:nvSpPr>
        <p:spPr>
          <a:xfrm>
            <a:off x="3095737" y="5952014"/>
            <a:ext cx="8824514" cy="555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TextBox 13">
            <a:extLst>
              <a:ext uri="{FF2B5EF4-FFF2-40B4-BE49-F238E27FC236}">
                <a16:creationId xmlns:a16="http://schemas.microsoft.com/office/drawing/2014/main" id="{80C4315C-C889-3571-7557-DBC36F4439DF}"/>
              </a:ext>
            </a:extLst>
          </p:cNvPr>
          <p:cNvSpPr txBox="1"/>
          <p:nvPr/>
        </p:nvSpPr>
        <p:spPr>
          <a:xfrm>
            <a:off x="4781322" y="6083015"/>
            <a:ext cx="4671151" cy="384721"/>
          </a:xfrm>
          <a:prstGeom prst="rect">
            <a:avLst/>
          </a:prstGeom>
          <a:noFill/>
        </p:spPr>
        <p:txBody>
          <a:bodyPr wrap="square" rtlCol="0">
            <a:spAutoFit/>
          </a:bodyPr>
          <a:lstStyle/>
          <a:p>
            <a:pPr algn="ctr">
              <a:lnSpc>
                <a:spcPct val="95000"/>
              </a:lnSpc>
              <a:spcAft>
                <a:spcPts val="300"/>
              </a:spcAft>
            </a:pPr>
            <a:r>
              <a:rPr lang="en-US" sz="2000" b="1" dirty="0" smtClean="0">
                <a:latin typeface="+mj-lt"/>
              </a:rPr>
              <a:t>AREA AHG SHOULD IMPROVE</a:t>
            </a:r>
            <a:endParaRPr lang="en-US" sz="2000" b="1" dirty="0">
              <a:latin typeface="+mj-lt"/>
            </a:endParaRPr>
          </a:p>
        </p:txBody>
      </p:sp>
      <p:sp>
        <p:nvSpPr>
          <p:cNvPr id="15" name="TextBox 14">
            <a:extLst>
              <a:ext uri="{FF2B5EF4-FFF2-40B4-BE49-F238E27FC236}">
                <a16:creationId xmlns:a16="http://schemas.microsoft.com/office/drawing/2014/main" id="{47335078-C9A1-E492-1D27-187EBD4FC294}"/>
              </a:ext>
            </a:extLst>
          </p:cNvPr>
          <p:cNvSpPr txBox="1"/>
          <p:nvPr/>
        </p:nvSpPr>
        <p:spPr>
          <a:xfrm>
            <a:off x="0" y="2853761"/>
            <a:ext cx="3095737" cy="2631490"/>
          </a:xfrm>
          <a:prstGeom prst="rect">
            <a:avLst/>
          </a:prstGeom>
          <a:solidFill>
            <a:schemeClr val="bg2"/>
          </a:solidFill>
        </p:spPr>
        <p:txBody>
          <a:bodyPr wrap="square" rtlCol="0">
            <a:spAutoFit/>
          </a:bodyPr>
          <a:lstStyle/>
          <a:p>
            <a:pPr algn="ctr">
              <a:lnSpc>
                <a:spcPct val="150000"/>
              </a:lnSpc>
            </a:pPr>
            <a:r>
              <a:rPr lang="en-US" sz="1000" b="1" dirty="0" smtClean="0">
                <a:solidFill>
                  <a:schemeClr val="accent6"/>
                </a:solidFill>
                <a:ea typeface="Open Sans" panose="020B0606030504020204" pitchFamily="34" charset="0"/>
                <a:cs typeface="Open Sans" panose="020B0606030504020204" pitchFamily="34" charset="0"/>
              </a:rPr>
              <a:t>           PRODUCTION COST</a:t>
            </a:r>
          </a:p>
          <a:p>
            <a:pPr algn="ctr">
              <a:lnSpc>
                <a:spcPct val="150000"/>
              </a:lnSpc>
            </a:pPr>
            <a:r>
              <a:rPr lang="en-US" sz="1000" dirty="0">
                <a:solidFill>
                  <a:srgbClr val="002060"/>
                </a:solidFill>
                <a:ea typeface="Open Sans" panose="020B0606030504020204" pitchFamily="34" charset="0"/>
                <a:cs typeface="Open Sans" panose="020B0606030504020204" pitchFamily="34" charset="0"/>
              </a:rPr>
              <a:t>﻿﻿At $959,744.5, Handlebars had the highest </a:t>
            </a:r>
            <a:r>
              <a:rPr lang="en-US" sz="1000" dirty="0" smtClean="0">
                <a:solidFill>
                  <a:srgbClr val="002060"/>
                </a:solidFill>
                <a:ea typeface="Open Sans" panose="020B0606030504020204" pitchFamily="34" charset="0"/>
                <a:cs typeface="Open Sans" panose="020B0606030504020204" pitchFamily="34" charset="0"/>
              </a:rPr>
              <a:t>Actual Cost </a:t>
            </a:r>
            <a:r>
              <a:rPr lang="en-US" sz="1000" dirty="0">
                <a:solidFill>
                  <a:srgbClr val="002060"/>
                </a:solidFill>
                <a:ea typeface="Open Sans" panose="020B0606030504020204" pitchFamily="34" charset="0"/>
                <a:cs typeface="Open Sans" panose="020B0606030504020204" pitchFamily="34" charset="0"/>
              </a:rPr>
              <a:t>and was 1,200.57% higher than Cranksets, which had the lowest </a:t>
            </a:r>
            <a:r>
              <a:rPr lang="en-US" sz="1000" dirty="0" smtClean="0">
                <a:solidFill>
                  <a:srgbClr val="002060"/>
                </a:solidFill>
                <a:ea typeface="Open Sans" panose="020B0606030504020204" pitchFamily="34" charset="0"/>
                <a:cs typeface="Open Sans" panose="020B0606030504020204" pitchFamily="34" charset="0"/>
              </a:rPr>
              <a:t>Actual Cost </a:t>
            </a:r>
            <a:r>
              <a:rPr lang="en-US" sz="1000" dirty="0">
                <a:solidFill>
                  <a:srgbClr val="002060"/>
                </a:solidFill>
                <a:ea typeface="Open Sans" panose="020B0606030504020204" pitchFamily="34" charset="0"/>
                <a:cs typeface="Open Sans" panose="020B0606030504020204" pitchFamily="34" charset="0"/>
              </a:rPr>
              <a:t>at $73,794.﻿﻿</a:t>
            </a:r>
          </a:p>
          <a:p>
            <a:pPr algn="ctr">
              <a:lnSpc>
                <a:spcPct val="150000"/>
              </a:lnSpc>
            </a:pPr>
            <a:r>
              <a:rPr lang="en-US" sz="1000" dirty="0">
                <a:solidFill>
                  <a:srgbClr val="002060"/>
                </a:solidFill>
                <a:ea typeface="Open Sans" panose="020B0606030504020204" pitchFamily="34" charset="0"/>
                <a:cs typeface="Open Sans" panose="020B0606030504020204" pitchFamily="34" charset="0"/>
              </a:rPr>
              <a:t>﻿﻿</a:t>
            </a:r>
            <a:r>
              <a:rPr lang="en-US" sz="1000" dirty="0" smtClean="0">
                <a:solidFill>
                  <a:srgbClr val="002060"/>
                </a:solidFill>
                <a:ea typeface="Open Sans" panose="020B0606030504020204" pitchFamily="34" charset="0"/>
                <a:cs typeface="Open Sans" panose="020B0606030504020204" pitchFamily="34" charset="0"/>
              </a:rPr>
              <a:t>Actual Cost </a:t>
            </a:r>
            <a:r>
              <a:rPr lang="en-US" sz="1000" dirty="0">
                <a:solidFill>
                  <a:srgbClr val="002060"/>
                </a:solidFill>
                <a:ea typeface="Open Sans" panose="020B0606030504020204" pitchFamily="34" charset="0"/>
                <a:cs typeface="Open Sans" panose="020B0606030504020204" pitchFamily="34" charset="0"/>
              </a:rPr>
              <a:t>and total </a:t>
            </a:r>
            <a:r>
              <a:rPr lang="en-US" sz="1000" dirty="0" smtClean="0">
                <a:solidFill>
                  <a:srgbClr val="002060"/>
                </a:solidFill>
                <a:ea typeface="Open Sans" panose="020B0606030504020204" pitchFamily="34" charset="0"/>
                <a:cs typeface="Open Sans" panose="020B0606030504020204" pitchFamily="34" charset="0"/>
              </a:rPr>
              <a:t>Planned Cost </a:t>
            </a:r>
            <a:r>
              <a:rPr lang="en-US" sz="1000" dirty="0">
                <a:solidFill>
                  <a:srgbClr val="002060"/>
                </a:solidFill>
                <a:ea typeface="Open Sans" panose="020B0606030504020204" pitchFamily="34" charset="0"/>
                <a:cs typeface="Open Sans" panose="020B0606030504020204" pitchFamily="34" charset="0"/>
              </a:rPr>
              <a:t>are positively correlated with each other.﻿﻿</a:t>
            </a:r>
            <a:r>
              <a:rPr lang="en-US" sz="1000" dirty="0" smtClean="0">
                <a:solidFill>
                  <a:srgbClr val="002060"/>
                </a:solidFill>
                <a:ea typeface="Open Sans" panose="020B0606030504020204" pitchFamily="34" charset="0"/>
                <a:cs typeface="Open Sans" panose="020B0606030504020204" pitchFamily="34" charset="0"/>
              </a:rPr>
              <a:t> Handlebars </a:t>
            </a:r>
            <a:r>
              <a:rPr lang="en-US" sz="1000" dirty="0">
                <a:solidFill>
                  <a:srgbClr val="002060"/>
                </a:solidFill>
                <a:ea typeface="Open Sans" panose="020B0606030504020204" pitchFamily="34" charset="0"/>
                <a:cs typeface="Open Sans" panose="020B0606030504020204" pitchFamily="34" charset="0"/>
              </a:rPr>
              <a:t>accounted for 30.98% of </a:t>
            </a:r>
            <a:r>
              <a:rPr lang="en-US" sz="1000" dirty="0" smtClean="0">
                <a:solidFill>
                  <a:srgbClr val="002060"/>
                </a:solidFill>
                <a:ea typeface="Open Sans" panose="020B0606030504020204" pitchFamily="34" charset="0"/>
                <a:cs typeface="Open Sans" panose="020B0606030504020204" pitchFamily="34" charset="0"/>
              </a:rPr>
              <a:t>Actual Cost.</a:t>
            </a:r>
            <a:r>
              <a:rPr lang="en-US" sz="1000" dirty="0">
                <a:solidFill>
                  <a:srgbClr val="002060"/>
                </a:solidFill>
                <a:ea typeface="Open Sans" panose="020B0606030504020204" pitchFamily="34" charset="0"/>
                <a:cs typeface="Open Sans" panose="020B0606030504020204" pitchFamily="34" charset="0"/>
              </a:rPr>
              <a:t>﻿﻿</a:t>
            </a:r>
            <a:r>
              <a:rPr lang="en-US" sz="1000" dirty="0" smtClean="0">
                <a:solidFill>
                  <a:srgbClr val="002060"/>
                </a:solidFill>
                <a:ea typeface="Open Sans" panose="020B0606030504020204" pitchFamily="34" charset="0"/>
                <a:cs typeface="Open Sans" panose="020B0606030504020204" pitchFamily="34" charset="0"/>
              </a:rPr>
              <a:t> Across </a:t>
            </a:r>
            <a:r>
              <a:rPr lang="en-US" sz="1000" dirty="0">
                <a:solidFill>
                  <a:srgbClr val="002060"/>
                </a:solidFill>
                <a:ea typeface="Open Sans" panose="020B0606030504020204" pitchFamily="34" charset="0"/>
                <a:cs typeface="Open Sans" panose="020B0606030504020204" pitchFamily="34" charset="0"/>
              </a:rPr>
              <a:t>all 35 </a:t>
            </a:r>
            <a:r>
              <a:rPr lang="en-US" sz="1000" dirty="0" smtClean="0">
                <a:solidFill>
                  <a:srgbClr val="002060"/>
                </a:solidFill>
                <a:ea typeface="Open Sans" panose="020B0606030504020204" pitchFamily="34" charset="0"/>
                <a:cs typeface="Open Sans" panose="020B0606030504020204" pitchFamily="34" charset="0"/>
              </a:rPr>
              <a:t>Product Subcategory, Actual Cost </a:t>
            </a:r>
            <a:r>
              <a:rPr lang="en-US" sz="1000" dirty="0">
                <a:solidFill>
                  <a:srgbClr val="002060"/>
                </a:solidFill>
                <a:ea typeface="Open Sans" panose="020B0606030504020204" pitchFamily="34" charset="0"/>
                <a:cs typeface="Open Sans" panose="020B0606030504020204" pitchFamily="34" charset="0"/>
              </a:rPr>
              <a:t>ranged from $73,794 to $959,744.5, </a:t>
            </a:r>
            <a:r>
              <a:rPr lang="en-US" sz="1000" dirty="0" smtClean="0">
                <a:solidFill>
                  <a:srgbClr val="002060"/>
                </a:solidFill>
                <a:ea typeface="Open Sans" panose="020B0606030504020204" pitchFamily="34" charset="0"/>
                <a:cs typeface="Open Sans" panose="020B0606030504020204" pitchFamily="34" charset="0"/>
              </a:rPr>
              <a:t>Planned Cost </a:t>
            </a:r>
            <a:r>
              <a:rPr lang="en-US" sz="1000" dirty="0">
                <a:solidFill>
                  <a:srgbClr val="002060"/>
                </a:solidFill>
                <a:ea typeface="Open Sans" panose="020B0606030504020204" pitchFamily="34" charset="0"/>
                <a:cs typeface="Open Sans" panose="020B0606030504020204" pitchFamily="34" charset="0"/>
              </a:rPr>
              <a:t>ranged from $73,794 to $959,744.5, and </a:t>
            </a:r>
            <a:r>
              <a:rPr lang="en-US" sz="1000" dirty="0" smtClean="0">
                <a:solidFill>
                  <a:srgbClr val="002060"/>
                </a:solidFill>
                <a:ea typeface="Open Sans" panose="020B0606030504020204" pitchFamily="34" charset="0"/>
                <a:cs typeface="Open Sans" panose="020B0606030504020204" pitchFamily="34" charset="0"/>
              </a:rPr>
              <a:t>Order Quantity </a:t>
            </a:r>
            <a:r>
              <a:rPr lang="en-US" sz="1000" dirty="0">
                <a:solidFill>
                  <a:srgbClr val="002060"/>
                </a:solidFill>
                <a:ea typeface="Open Sans" panose="020B0606030504020204" pitchFamily="34" charset="0"/>
                <a:cs typeface="Open Sans" panose="020B0606030504020204" pitchFamily="34" charset="0"/>
              </a:rPr>
              <a:t>ranged from 249 to 47196.﻿﻿</a:t>
            </a:r>
          </a:p>
        </p:txBody>
      </p:sp>
      <p:pic>
        <p:nvPicPr>
          <p:cNvPr id="16" name="Picture Placeholder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456" y="110169"/>
            <a:ext cx="3095737" cy="2729171"/>
          </a:xfrm>
          <a:prstGeom prst="rect">
            <a:avLst/>
          </a:prstGeom>
          <a:pattFill prst="pct5">
            <a:fgClr>
              <a:schemeClr val="accent1"/>
            </a:fgClr>
            <a:bgClr>
              <a:schemeClr val="bg1"/>
            </a:bgClr>
          </a:pattFill>
        </p:spPr>
      </p:pic>
    </p:spTree>
    <p:extLst>
      <p:ext uri="{BB962C8B-B14F-4D97-AF65-F5344CB8AC3E}">
        <p14:creationId xmlns:p14="http://schemas.microsoft.com/office/powerpoint/2010/main" val="28058575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22">
            <a:extLst>
              <a:ext uri="{FF2B5EF4-FFF2-40B4-BE49-F238E27FC236}">
                <a16:creationId xmlns:a16="http://schemas.microsoft.com/office/drawing/2014/main" id="{7045A5C5-6B6B-3416-9633-2CCF01EED13F}"/>
              </a:ext>
            </a:extLst>
          </p:cNvPr>
          <p:cNvSpPr/>
          <p:nvPr/>
        </p:nvSpPr>
        <p:spPr>
          <a:xfrm>
            <a:off x="6210672" y="802843"/>
            <a:ext cx="5147233" cy="5062848"/>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274320" rIns="182880" bIns="91440" rtlCol="0" anchor="ctr"/>
          <a:lstStyle/>
          <a:p>
            <a:endParaRPr lang="en-US" sz="1400" b="1" dirty="0">
              <a:latin typeface="+mj-lt"/>
            </a:endParaRPr>
          </a:p>
        </p:txBody>
      </p:sp>
      <p:sp>
        <p:nvSpPr>
          <p:cNvPr id="20" name="Rectangle 19">
            <a:extLst>
              <a:ext uri="{FF2B5EF4-FFF2-40B4-BE49-F238E27FC236}">
                <a16:creationId xmlns:a16="http://schemas.microsoft.com/office/drawing/2014/main" id="{9A23FD5F-7361-1D2E-638A-FD078D942F26}"/>
              </a:ext>
            </a:extLst>
          </p:cNvPr>
          <p:cNvSpPr/>
          <p:nvPr/>
        </p:nvSpPr>
        <p:spPr>
          <a:xfrm>
            <a:off x="579721" y="2581561"/>
            <a:ext cx="2415988" cy="3785652"/>
          </a:xfrm>
          <a:prstGeom prst="rect">
            <a:avLst/>
          </a:prstGeom>
          <a:solidFill>
            <a:schemeClr val="accent1"/>
          </a:solidFill>
        </p:spPr>
        <p:txBody>
          <a:bodyPr wrap="square">
            <a:spAutoFit/>
          </a:bodyPr>
          <a:lstStyle/>
          <a:p>
            <a:pPr>
              <a:lnSpc>
                <a:spcPct val="200000"/>
              </a:lnSpc>
              <a:spcAft>
                <a:spcPts val="1200"/>
              </a:spcAft>
            </a:pPr>
            <a:r>
              <a:rPr lang="en-US" dirty="0">
                <a:solidFill>
                  <a:srgbClr val="C00000"/>
                </a:solidFill>
              </a:rPr>
              <a:t>﻿</a:t>
            </a:r>
            <a:endParaRPr lang="en-US" dirty="0" smtClean="0">
              <a:solidFill>
                <a:srgbClr val="C00000"/>
              </a:solidFill>
            </a:endParaRPr>
          </a:p>
          <a:p>
            <a:pPr>
              <a:lnSpc>
                <a:spcPct val="200000"/>
              </a:lnSpc>
              <a:spcAft>
                <a:spcPts val="1200"/>
              </a:spcAft>
            </a:pPr>
            <a:endParaRPr lang="en-US" sz="1200" dirty="0">
              <a:solidFill>
                <a:srgbClr val="C00000"/>
              </a:solidFill>
            </a:endParaRPr>
          </a:p>
          <a:p>
            <a:pPr>
              <a:lnSpc>
                <a:spcPct val="200000"/>
              </a:lnSpc>
              <a:spcAft>
                <a:spcPts val="1200"/>
              </a:spcAft>
            </a:pPr>
            <a:endParaRPr lang="en-US" sz="1200" dirty="0" smtClean="0">
              <a:solidFill>
                <a:srgbClr val="C00000"/>
              </a:solidFill>
            </a:endParaRPr>
          </a:p>
          <a:p>
            <a:pPr>
              <a:lnSpc>
                <a:spcPct val="200000"/>
              </a:lnSpc>
              <a:spcAft>
                <a:spcPts val="1200"/>
              </a:spcAft>
            </a:pPr>
            <a:endParaRPr lang="en-US" sz="1200" dirty="0">
              <a:solidFill>
                <a:srgbClr val="C00000"/>
              </a:solidFill>
            </a:endParaRPr>
          </a:p>
          <a:p>
            <a:pPr>
              <a:lnSpc>
                <a:spcPct val="200000"/>
              </a:lnSpc>
              <a:spcAft>
                <a:spcPts val="1200"/>
              </a:spcAft>
            </a:pPr>
            <a:endParaRPr lang="en-US" sz="1200" dirty="0" smtClean="0">
              <a:solidFill>
                <a:srgbClr val="C00000"/>
              </a:solidFill>
            </a:endParaRPr>
          </a:p>
          <a:p>
            <a:pPr>
              <a:lnSpc>
                <a:spcPct val="200000"/>
              </a:lnSpc>
              <a:spcAft>
                <a:spcPts val="1200"/>
              </a:spcAft>
            </a:pPr>
            <a:endParaRPr lang="en-US" sz="1200" dirty="0">
              <a:solidFill>
                <a:srgbClr val="C00000"/>
              </a:solidFill>
            </a:endParaRPr>
          </a:p>
          <a:p>
            <a:pPr>
              <a:lnSpc>
                <a:spcPct val="200000"/>
              </a:lnSpc>
              <a:spcAft>
                <a:spcPts val="1200"/>
              </a:spcAft>
            </a:pPr>
            <a:endParaRPr lang="en-US" sz="1200" dirty="0">
              <a:solidFill>
                <a:srgbClr val="002060"/>
              </a:solidFill>
            </a:endParaRPr>
          </a:p>
        </p:txBody>
      </p:sp>
      <p:sp>
        <p:nvSpPr>
          <p:cNvPr id="26" name="Rectangle 25">
            <a:extLst>
              <a:ext uri="{FF2B5EF4-FFF2-40B4-BE49-F238E27FC236}">
                <a16:creationId xmlns:a16="http://schemas.microsoft.com/office/drawing/2014/main" id="{ED9E60DE-89B0-6B52-DC30-ABCE24EBAAB6}"/>
              </a:ext>
            </a:extLst>
          </p:cNvPr>
          <p:cNvSpPr/>
          <p:nvPr/>
        </p:nvSpPr>
        <p:spPr>
          <a:xfrm>
            <a:off x="1" y="0"/>
            <a:ext cx="3270249" cy="3047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24">
            <a:extLst>
              <a:ext uri="{FF2B5EF4-FFF2-40B4-BE49-F238E27FC236}">
                <a16:creationId xmlns:a16="http://schemas.microsoft.com/office/drawing/2014/main" id="{EB16F6E1-C96C-903E-346C-C05820ADF5DF}"/>
              </a:ext>
            </a:extLst>
          </p:cNvPr>
          <p:cNvSpPr/>
          <p:nvPr/>
        </p:nvSpPr>
        <p:spPr>
          <a:xfrm>
            <a:off x="2940423" y="5960424"/>
            <a:ext cx="8973672" cy="4067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TextBox 15">
            <a:extLst>
              <a:ext uri="{FF2B5EF4-FFF2-40B4-BE49-F238E27FC236}">
                <a16:creationId xmlns:a16="http://schemas.microsoft.com/office/drawing/2014/main" id="{80C4315C-C889-3571-7557-DBC36F4439DF}"/>
              </a:ext>
            </a:extLst>
          </p:cNvPr>
          <p:cNvSpPr txBox="1"/>
          <p:nvPr/>
        </p:nvSpPr>
        <p:spPr>
          <a:xfrm>
            <a:off x="475128" y="1593778"/>
            <a:ext cx="2465295" cy="496996"/>
          </a:xfrm>
          <a:prstGeom prst="rect">
            <a:avLst/>
          </a:prstGeom>
          <a:noFill/>
        </p:spPr>
        <p:txBody>
          <a:bodyPr wrap="square" rtlCol="0">
            <a:spAutoFit/>
          </a:bodyPr>
          <a:lstStyle/>
          <a:p>
            <a:pPr algn="ctr">
              <a:lnSpc>
                <a:spcPct val="150000"/>
              </a:lnSpc>
              <a:spcAft>
                <a:spcPts val="300"/>
              </a:spcAft>
            </a:pPr>
            <a:r>
              <a:rPr lang="en-US" sz="2000" b="1" dirty="0">
                <a:solidFill>
                  <a:srgbClr val="002060"/>
                </a:solidFill>
              </a:rPr>
              <a:t>MARKET SHARE</a:t>
            </a:r>
          </a:p>
        </p:txBody>
      </p:sp>
      <p:sp>
        <p:nvSpPr>
          <p:cNvPr id="11" name="TextBox 10">
            <a:extLst>
              <a:ext uri="{FF2B5EF4-FFF2-40B4-BE49-F238E27FC236}">
                <a16:creationId xmlns:a16="http://schemas.microsoft.com/office/drawing/2014/main" id="{47335078-C9A1-E492-1D27-187EBD4FC294}"/>
              </a:ext>
            </a:extLst>
          </p:cNvPr>
          <p:cNvSpPr txBox="1"/>
          <p:nvPr/>
        </p:nvSpPr>
        <p:spPr>
          <a:xfrm>
            <a:off x="760165" y="2853761"/>
            <a:ext cx="2096592" cy="3323987"/>
          </a:xfrm>
          <a:prstGeom prst="rect">
            <a:avLst/>
          </a:prstGeom>
          <a:solidFill>
            <a:schemeClr val="bg2"/>
          </a:solidFill>
        </p:spPr>
        <p:txBody>
          <a:bodyPr wrap="square" rtlCol="0">
            <a:spAutoFit/>
          </a:bodyPr>
          <a:lstStyle/>
          <a:p>
            <a:pPr algn="ctr">
              <a:lnSpc>
                <a:spcPct val="150000"/>
              </a:lnSpc>
            </a:pPr>
            <a:r>
              <a:rPr lang="en-US" sz="1000" b="1" smtClean="0">
                <a:solidFill>
                  <a:schemeClr val="accent6"/>
                </a:solidFill>
                <a:ea typeface="Open Sans" panose="020B0606030504020204" pitchFamily="34" charset="0"/>
                <a:cs typeface="Open Sans" panose="020B0606030504020204" pitchFamily="34" charset="0"/>
              </a:rPr>
              <a:t>           Market Share</a:t>
            </a:r>
          </a:p>
          <a:p>
            <a:pPr algn="ctr">
              <a:lnSpc>
                <a:spcPct val="150000"/>
              </a:lnSpc>
            </a:pPr>
            <a:r>
              <a:rPr lang="en-US" sz="1000" smtClean="0">
                <a:solidFill>
                  <a:srgbClr val="002060"/>
                </a:solidFill>
                <a:ea typeface="Open Sans" panose="020B0606030504020204" pitchFamily="34" charset="0"/>
                <a:cs typeface="Open Sans" panose="020B0606030504020204" pitchFamily="34" charset="0"/>
              </a:rPr>
              <a:t>﻿Bikes had the highest total Online Total Revenue at $28,726,182.0807, followed by Accessories at 22,466,598.72 and Clothing at 10,807,209.63.﻿﻿ Australia in Product category made up 14.44% of Online Total Revenue.﻿﻿</a:t>
            </a:r>
          </a:p>
          <a:p>
            <a:pPr algn="ctr">
              <a:lnSpc>
                <a:spcPct val="150000"/>
              </a:lnSpc>
            </a:pPr>
            <a:r>
              <a:rPr lang="en-US" sz="1000" smtClean="0">
                <a:solidFill>
                  <a:srgbClr val="002060"/>
                </a:solidFill>
                <a:ea typeface="Open Sans" panose="020B0606030504020204" pitchFamily="34" charset="0"/>
                <a:cs typeface="Open Sans" panose="020B0606030504020204" pitchFamily="34" charset="0"/>
              </a:rPr>
              <a:t>﻿﻿﻿﻿Bikes had the highest average Online Total Revenue at 2,872,618.21, followed by Accessories at 2,246,659.87 and Clothing at 1,080,720.96.﻿﻿</a:t>
            </a:r>
            <a:endParaRPr lang="en-US" sz="1000" dirty="0">
              <a:solidFill>
                <a:srgbClr val="002060"/>
              </a:solidFill>
              <a:ea typeface="Open Sans" panose="020B0606030504020204" pitchFamily="34" charset="0"/>
              <a:cs typeface="Open Sans" panose="020B0606030504020204" pitchFamily="34" charset="0"/>
            </a:endParaRPr>
          </a:p>
        </p:txBody>
      </p:sp>
      <p:sp>
        <p:nvSpPr>
          <p:cNvPr id="13" name="Picture Placeholder 12">
            <a:extLst>
              <a:ext uri="{FF2B5EF4-FFF2-40B4-BE49-F238E27FC236}">
                <a16:creationId xmlns:a16="http://schemas.microsoft.com/office/drawing/2014/main" id="{2E4886D4-9356-C665-B084-E840D002E032}"/>
              </a:ext>
            </a:extLst>
          </p:cNvPr>
          <p:cNvSpPr>
            <a:spLocks noGrp="1"/>
          </p:cNvSpPr>
          <p:nvPr>
            <p:ph type="pic" sz="quarter" idx="10"/>
          </p:nvPr>
        </p:nvSpPr>
        <p:spPr>
          <a:xfrm>
            <a:off x="3270250" y="0"/>
            <a:ext cx="5070475" cy="3264258"/>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E4886D4-9356-C665-B084-E840D002E032}"/>
              </a:ext>
            </a:extLst>
          </p:cNvPr>
          <p:cNvSpPr/>
          <p:nvPr/>
        </p:nvSpPr>
        <p:spPr>
          <a:xfrm>
            <a:off x="3270250" y="3264259"/>
            <a:ext cx="8921750" cy="3593742"/>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41DBF16-C6D8-606E-EC37-2015D3B7FB78}"/>
              </a:ext>
            </a:extLst>
          </p:cNvPr>
          <p:cNvGrpSpPr/>
          <p:nvPr/>
        </p:nvGrpSpPr>
        <p:grpSpPr>
          <a:xfrm>
            <a:off x="8424390" y="0"/>
            <a:ext cx="3595011" cy="3264258"/>
            <a:chOff x="2509157" y="-157843"/>
            <a:chExt cx="7173686" cy="7173686"/>
          </a:xfrm>
          <a:blipFill dpi="0" rotWithShape="1">
            <a:blip r:embed="rId4">
              <a:extLst>
                <a:ext uri="{28A0092B-C50C-407E-A947-70E740481C1C}">
                  <a14:useLocalDpi xmlns:a14="http://schemas.microsoft.com/office/drawing/2010/main" val="0"/>
                </a:ext>
              </a:extLst>
            </a:blip>
            <a:srcRect/>
            <a:stretch>
              <a:fillRect/>
            </a:stretch>
          </a:blipFill>
        </p:grpSpPr>
        <p:sp>
          <p:nvSpPr>
            <p:cNvPr id="7" name="Oval 4">
              <a:extLst>
                <a:ext uri="{FF2B5EF4-FFF2-40B4-BE49-F238E27FC236}">
                  <a16:creationId xmlns:a16="http://schemas.microsoft.com/office/drawing/2014/main" id="{69CF0C83-6424-5DEC-6C3A-86F82C67E6D1}"/>
                </a:ext>
              </a:extLst>
            </p:cNvPr>
            <p:cNvSpPr/>
            <p:nvPr/>
          </p:nvSpPr>
          <p:spPr>
            <a:xfrm>
              <a:off x="2509157" y="-157843"/>
              <a:ext cx="7173686" cy="7173686"/>
            </a:xfrm>
            <a:prstGeom prst="rect">
              <a:avLst/>
            </a:prstGeom>
            <a:grpFill/>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5">
              <a:extLst>
                <a:ext uri="{FF2B5EF4-FFF2-40B4-BE49-F238E27FC236}">
                  <a16:creationId xmlns:a16="http://schemas.microsoft.com/office/drawing/2014/main" id="{EB0C8064-DE3F-A5CC-EB80-D3B0C88A74AF}"/>
                </a:ext>
              </a:extLst>
            </p:cNvPr>
            <p:cNvSpPr/>
            <p:nvPr/>
          </p:nvSpPr>
          <p:spPr>
            <a:xfrm>
              <a:off x="2509157" y="-157843"/>
              <a:ext cx="7173686" cy="7173686"/>
            </a:xfrm>
            <a:prstGeom prst="rect">
              <a:avLst/>
            </a:prstGeom>
            <a:grpFill/>
            <a:ln>
              <a:solidFill>
                <a:schemeClr val="accent4">
                  <a:lumMod val="60000"/>
                  <a:lumOff val="40000"/>
                </a:schemeClr>
              </a:solidFill>
            </a:ln>
            <a:effectLst>
              <a:outerShdw blurRad="254000" dist="190500" dir="13500000" sx="98000" sy="98000" algn="b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649624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16F6E1-C96C-903E-346C-C05820ADF5DF}"/>
              </a:ext>
            </a:extLst>
          </p:cNvPr>
          <p:cNvSpPr/>
          <p:nvPr/>
        </p:nvSpPr>
        <p:spPr>
          <a:xfrm>
            <a:off x="837281" y="6302318"/>
            <a:ext cx="10741445" cy="555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EB16F6E1-C96C-903E-346C-C05820ADF5DF}"/>
              </a:ext>
            </a:extLst>
          </p:cNvPr>
          <p:cNvSpPr/>
          <p:nvPr/>
        </p:nvSpPr>
        <p:spPr>
          <a:xfrm>
            <a:off x="0" y="1"/>
            <a:ext cx="8372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12">
            <a:extLst>
              <a:ext uri="{FF2B5EF4-FFF2-40B4-BE49-F238E27FC236}">
                <a16:creationId xmlns:a16="http://schemas.microsoft.com/office/drawing/2014/main" id="{2E4886D4-9356-C665-B084-E840D002E032}"/>
              </a:ext>
            </a:extLst>
          </p:cNvPr>
          <p:cNvSpPr/>
          <p:nvPr/>
        </p:nvSpPr>
        <p:spPr>
          <a:xfrm>
            <a:off x="661012" y="583893"/>
            <a:ext cx="10917715" cy="596012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F3B069C-F2A1-6AB5-8655-F435F2228E03}"/>
              </a:ext>
            </a:extLst>
          </p:cNvPr>
          <p:cNvSpPr txBox="1"/>
          <p:nvPr/>
        </p:nvSpPr>
        <p:spPr>
          <a:xfrm>
            <a:off x="3008879" y="97665"/>
            <a:ext cx="4449540" cy="388565"/>
          </a:xfrm>
          <a:prstGeom prst="rect">
            <a:avLst/>
          </a:prstGeom>
          <a:noFill/>
        </p:spPr>
        <p:txBody>
          <a:bodyPr wrap="square" rtlCol="0">
            <a:spAutoFit/>
          </a:bodyPr>
          <a:lstStyle/>
          <a:p>
            <a:pPr algn="ctr">
              <a:lnSpc>
                <a:spcPct val="95000"/>
              </a:lnSpc>
              <a:spcAft>
                <a:spcPts val="300"/>
              </a:spcAft>
            </a:pPr>
            <a:r>
              <a:rPr lang="en-US" sz="2000" b="1" dirty="0" smtClean="0">
                <a:solidFill>
                  <a:srgbClr val="002060"/>
                </a:solidFill>
                <a:latin typeface="+mj-lt"/>
              </a:rPr>
              <a:t>BASKET ANALYSIS</a:t>
            </a:r>
            <a:endParaRPr lang="en-US" sz="2000" b="1" dirty="0">
              <a:solidFill>
                <a:srgbClr val="002060"/>
              </a:solidFill>
              <a:latin typeface="+mj-lt"/>
            </a:endParaRPr>
          </a:p>
        </p:txBody>
      </p:sp>
    </p:spTree>
    <p:extLst>
      <p:ext uri="{BB962C8B-B14F-4D97-AF65-F5344CB8AC3E}">
        <p14:creationId xmlns:p14="http://schemas.microsoft.com/office/powerpoint/2010/main" val="40423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1454" r="21454"/>
          <a:stretch>
            <a:fillRect/>
          </a:stretch>
        </p:blipFill>
        <p:spPr/>
      </p:pic>
      <p:sp>
        <p:nvSpPr>
          <p:cNvPr id="3" name="Rectangle: Rounded Corners 22">
            <a:extLst>
              <a:ext uri="{FF2B5EF4-FFF2-40B4-BE49-F238E27FC236}">
                <a16:creationId xmlns:a16="http://schemas.microsoft.com/office/drawing/2014/main" id="{4C8837B7-C6BB-DC23-9C9B-F925F70CD3C8}"/>
              </a:ext>
            </a:extLst>
          </p:cNvPr>
          <p:cNvSpPr/>
          <p:nvPr/>
        </p:nvSpPr>
        <p:spPr>
          <a:xfrm>
            <a:off x="9779000" y="0"/>
            <a:ext cx="2413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212B4108-C8D0-0E0E-CCEB-90A348E7EA9C}"/>
              </a:ext>
            </a:extLst>
          </p:cNvPr>
          <p:cNvGrpSpPr/>
          <p:nvPr/>
        </p:nvGrpSpPr>
        <p:grpSpPr>
          <a:xfrm>
            <a:off x="3448956" y="1612900"/>
            <a:ext cx="7790543" cy="4013200"/>
            <a:chOff x="2509157" y="-157843"/>
            <a:chExt cx="7173686" cy="7173686"/>
          </a:xfrm>
        </p:grpSpPr>
        <p:sp>
          <p:nvSpPr>
            <p:cNvPr id="5" name="Oval 4">
              <a:extLst>
                <a:ext uri="{FF2B5EF4-FFF2-40B4-BE49-F238E27FC236}">
                  <a16:creationId xmlns:a16="http://schemas.microsoft.com/office/drawing/2014/main" id="{E7745E43-8867-2DEF-F691-0FB542FD2D3B}"/>
                </a:ext>
              </a:extLst>
            </p:cNvPr>
            <p:cNvSpPr/>
            <p:nvPr/>
          </p:nvSpPr>
          <p:spPr>
            <a:xfrm>
              <a:off x="2509157" y="-157843"/>
              <a:ext cx="7173686" cy="7173686"/>
            </a:xfrm>
            <a:prstGeom prst="rect">
              <a:avLst/>
            </a:prstGeom>
            <a:solidFill>
              <a:srgbClr val="ECF0F3"/>
            </a:solidFill>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703AEDF9-9052-58F0-260D-7FBCBC8C4679}"/>
                </a:ext>
              </a:extLst>
            </p:cNvPr>
            <p:cNvSpPr/>
            <p:nvPr/>
          </p:nvSpPr>
          <p:spPr>
            <a:xfrm>
              <a:off x="2509157" y="-157843"/>
              <a:ext cx="7173686" cy="7173686"/>
            </a:xfrm>
            <a:prstGeom prst="rect">
              <a:avLst/>
            </a:prstGeom>
            <a:solidFill>
              <a:srgbClr val="ECF0F3"/>
            </a:solidFill>
            <a:ln>
              <a:solidFill>
                <a:schemeClr val="accent1"/>
              </a:solidFill>
            </a:ln>
            <a:effectLst>
              <a:outerShdw blurRad="254000" dist="190500" dir="13500000" sx="98000" sy="98000" algn="br" rotWithShape="0">
                <a:schemeClr val="bg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6">
            <a:extLst>
              <a:ext uri="{FF2B5EF4-FFF2-40B4-BE49-F238E27FC236}">
                <a16:creationId xmlns:a16="http://schemas.microsoft.com/office/drawing/2014/main" id="{38671FB2-07E7-A71B-0C05-B892F49D71E6}"/>
              </a:ext>
            </a:extLst>
          </p:cNvPr>
          <p:cNvGrpSpPr/>
          <p:nvPr/>
        </p:nvGrpSpPr>
        <p:grpSpPr>
          <a:xfrm>
            <a:off x="4112504" y="2188338"/>
            <a:ext cx="6463446" cy="2862323"/>
            <a:chOff x="3891672" y="3445603"/>
            <a:chExt cx="6463446" cy="1946567"/>
          </a:xfrm>
        </p:grpSpPr>
        <p:grpSp>
          <p:nvGrpSpPr>
            <p:cNvPr id="8" name="Group 7">
              <a:extLst>
                <a:ext uri="{FF2B5EF4-FFF2-40B4-BE49-F238E27FC236}">
                  <a16:creationId xmlns:a16="http://schemas.microsoft.com/office/drawing/2014/main" id="{8FAB9D36-FAD1-FD59-FC75-466716FF40F0}"/>
                </a:ext>
              </a:extLst>
            </p:cNvPr>
            <p:cNvGrpSpPr/>
            <p:nvPr/>
          </p:nvGrpSpPr>
          <p:grpSpPr>
            <a:xfrm>
              <a:off x="7802738" y="4798535"/>
              <a:ext cx="328240" cy="328238"/>
              <a:chOff x="4951411" y="1419225"/>
              <a:chExt cx="442539" cy="442539"/>
            </a:xfrm>
          </p:grpSpPr>
          <p:sp>
            <p:nvSpPr>
              <p:cNvPr id="23" name="Oval 22">
                <a:extLst>
                  <a:ext uri="{FF2B5EF4-FFF2-40B4-BE49-F238E27FC236}">
                    <a16:creationId xmlns:a16="http://schemas.microsoft.com/office/drawing/2014/main" id="{E7611076-4E9B-E9C2-8436-46EB541EB5D2}"/>
                  </a:ext>
                </a:extLst>
              </p:cNvPr>
              <p:cNvSpPr/>
              <p:nvPr/>
            </p:nvSpPr>
            <p:spPr>
              <a:xfrm rot="5400000">
                <a:off x="4951411" y="1419225"/>
                <a:ext cx="442539" cy="442539"/>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A112E381-DB7E-1AD2-8619-A99A76C30209}"/>
                  </a:ext>
                </a:extLst>
              </p:cNvPr>
              <p:cNvSpPr/>
              <p:nvPr/>
            </p:nvSpPr>
            <p:spPr>
              <a:xfrm rot="5400000">
                <a:off x="5101938" y="1596959"/>
                <a:ext cx="141490" cy="87071"/>
              </a:xfrm>
              <a:custGeom>
                <a:avLst/>
                <a:gdLst>
                  <a:gd name="connsiteX0" fmla="*/ 133984 w 148392"/>
                  <a:gd name="connsiteY0" fmla="*/ 88463 h 91318"/>
                  <a:gd name="connsiteX1" fmla="*/ 125914 w 148392"/>
                  <a:gd name="connsiteY1" fmla="*/ 85118 h 91318"/>
                  <a:gd name="connsiteX2" fmla="*/ 76910 w 148392"/>
                  <a:gd name="connsiteY2" fmla="*/ 36114 h 91318"/>
                  <a:gd name="connsiteX3" fmla="*/ 27906 w 148392"/>
                  <a:gd name="connsiteY3" fmla="*/ 85118 h 91318"/>
                  <a:gd name="connsiteX4" fmla="*/ 11765 w 148392"/>
                  <a:gd name="connsiteY4" fmla="*/ 84837 h 91318"/>
                  <a:gd name="connsiteX5" fmla="*/ 11765 w 148392"/>
                  <a:gd name="connsiteY5" fmla="*/ 68977 h 91318"/>
                  <a:gd name="connsiteX6" fmla="*/ 68840 w 148392"/>
                  <a:gd name="connsiteY6" fmla="*/ 11903 h 91318"/>
                  <a:gd name="connsiteX7" fmla="*/ 84980 w 148392"/>
                  <a:gd name="connsiteY7" fmla="*/ 11903 h 91318"/>
                  <a:gd name="connsiteX8" fmla="*/ 142054 w 148392"/>
                  <a:gd name="connsiteY8" fmla="*/ 68977 h 91318"/>
                  <a:gd name="connsiteX9" fmla="*/ 142052 w 148392"/>
                  <a:gd name="connsiteY9" fmla="*/ 85120 h 91318"/>
                  <a:gd name="connsiteX10" fmla="*/ 133984 w 148392"/>
                  <a:gd name="connsiteY10" fmla="*/ 88463 h 9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392" h="91318">
                    <a:moveTo>
                      <a:pt x="133984" y="88463"/>
                    </a:moveTo>
                    <a:cubicBezTo>
                      <a:pt x="130957" y="88461"/>
                      <a:pt x="128054" y="87258"/>
                      <a:pt x="125914" y="85118"/>
                    </a:cubicBezTo>
                    <a:lnTo>
                      <a:pt x="76910" y="36114"/>
                    </a:lnTo>
                    <a:lnTo>
                      <a:pt x="27906" y="85118"/>
                    </a:lnTo>
                    <a:cubicBezTo>
                      <a:pt x="23371" y="89498"/>
                      <a:pt x="16145" y="89372"/>
                      <a:pt x="11765" y="84837"/>
                    </a:cubicBezTo>
                    <a:cubicBezTo>
                      <a:pt x="7493" y="80414"/>
                      <a:pt x="7493" y="73401"/>
                      <a:pt x="11765" y="68977"/>
                    </a:cubicBezTo>
                    <a:lnTo>
                      <a:pt x="68840" y="11903"/>
                    </a:lnTo>
                    <a:cubicBezTo>
                      <a:pt x="73297" y="7447"/>
                      <a:pt x="80523" y="7447"/>
                      <a:pt x="84980" y="11903"/>
                    </a:cubicBezTo>
                    <a:lnTo>
                      <a:pt x="142054" y="68977"/>
                    </a:lnTo>
                    <a:cubicBezTo>
                      <a:pt x="146512" y="73436"/>
                      <a:pt x="146511" y="80663"/>
                      <a:pt x="142052" y="85120"/>
                    </a:cubicBezTo>
                    <a:cubicBezTo>
                      <a:pt x="139912" y="87259"/>
                      <a:pt x="137010" y="88461"/>
                      <a:pt x="133984" y="88463"/>
                    </a:cubicBezTo>
                    <a:close/>
                  </a:path>
                </a:pathLst>
              </a:custGeom>
              <a:solidFill>
                <a:schemeClr val="bg1"/>
              </a:solidFill>
              <a:ln w="9525" cap="flat">
                <a:noFill/>
                <a:prstDash val="solid"/>
                <a:miter/>
              </a:ln>
              <a:effectLst>
                <a:outerShdw blurRad="304800" dist="190500" dir="8100000" sx="85000" sy="85000" algn="tr" rotWithShape="0">
                  <a:prstClr val="black">
                    <a:alpha val="40000"/>
                  </a:prstClr>
                </a:outerShdw>
              </a:effectLst>
            </p:spPr>
            <p:txBody>
              <a:bodyPr rtlCol="0" anchor="ctr"/>
              <a:lstStyle/>
              <a:p>
                <a:endParaRPr lang="en-US"/>
              </a:p>
            </p:txBody>
          </p:sp>
        </p:grpSp>
        <p:sp>
          <p:nvSpPr>
            <p:cNvPr id="10" name="Rectangle: Rounded Corners 9">
              <a:extLst>
                <a:ext uri="{FF2B5EF4-FFF2-40B4-BE49-F238E27FC236}">
                  <a16:creationId xmlns:a16="http://schemas.microsoft.com/office/drawing/2014/main" id="{0EE23A88-CC84-F79B-A510-BC855842969A}"/>
                </a:ext>
              </a:extLst>
            </p:cNvPr>
            <p:cNvSpPr/>
            <p:nvPr/>
          </p:nvSpPr>
          <p:spPr>
            <a:xfrm flipV="1">
              <a:off x="3891672" y="3445603"/>
              <a:ext cx="3090395" cy="1946566"/>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D92B6FC-BFCF-24AB-05BC-9B627CE3FC8B}"/>
                </a:ext>
              </a:extLst>
            </p:cNvPr>
            <p:cNvSpPr txBox="1"/>
            <p:nvPr/>
          </p:nvSpPr>
          <p:spPr>
            <a:xfrm>
              <a:off x="4187765" y="3445605"/>
              <a:ext cx="2584867" cy="1946565"/>
            </a:xfrm>
            <a:prstGeom prst="rect">
              <a:avLst/>
            </a:prstGeom>
            <a:noFill/>
          </p:spPr>
          <p:txBody>
            <a:bodyPr wrap="square" rtlCol="0">
              <a:spAutoFit/>
            </a:bodyPr>
            <a:lstStyle/>
            <a:p>
              <a:pPr>
                <a:lnSpc>
                  <a:spcPct val="200000"/>
                </a:lnSpc>
              </a:pPr>
              <a:r>
                <a:rPr lang="en-US" b="1" spc="100" dirty="0" smtClean="0">
                  <a:solidFill>
                    <a:schemeClr val="bg1"/>
                  </a:solidFill>
                  <a:latin typeface="+mj-lt"/>
                  <a:ea typeface="Open Sans" panose="020B0606030504020204" pitchFamily="34" charset="0"/>
                  <a:cs typeface="Poppins" panose="00000500000000000000" pitchFamily="2" charset="0"/>
                </a:rPr>
                <a:t>Executive Summary</a:t>
              </a:r>
            </a:p>
            <a:p>
              <a:pPr>
                <a:lnSpc>
                  <a:spcPct val="200000"/>
                </a:lnSpc>
              </a:pPr>
              <a:r>
                <a:rPr lang="en-US" b="1" spc="100" dirty="0" smtClean="0">
                  <a:solidFill>
                    <a:schemeClr val="bg1"/>
                  </a:solidFill>
                  <a:latin typeface="+mj-lt"/>
                  <a:ea typeface="Open Sans" panose="020B0606030504020204" pitchFamily="34" charset="0"/>
                  <a:cs typeface="Poppins" panose="00000500000000000000" pitchFamily="2" charset="0"/>
                </a:rPr>
                <a:t>Introduction</a:t>
              </a:r>
            </a:p>
            <a:p>
              <a:pPr>
                <a:lnSpc>
                  <a:spcPct val="200000"/>
                </a:lnSpc>
              </a:pPr>
              <a:r>
                <a:rPr lang="en-US" b="1" spc="100" dirty="0" smtClean="0">
                  <a:solidFill>
                    <a:schemeClr val="bg1"/>
                  </a:solidFill>
                  <a:latin typeface="+mj-lt"/>
                  <a:ea typeface="Open Sans" panose="020B0606030504020204" pitchFamily="34" charset="0"/>
                  <a:cs typeface="Poppins" panose="00000500000000000000" pitchFamily="2" charset="0"/>
                </a:rPr>
                <a:t>Methodology</a:t>
              </a:r>
            </a:p>
            <a:p>
              <a:pPr>
                <a:lnSpc>
                  <a:spcPct val="200000"/>
                </a:lnSpc>
              </a:pPr>
              <a:r>
                <a:rPr lang="en-US" b="1" spc="100" dirty="0" smtClean="0">
                  <a:solidFill>
                    <a:schemeClr val="bg1"/>
                  </a:solidFill>
                  <a:latin typeface="+mj-lt"/>
                  <a:ea typeface="Open Sans" panose="020B0606030504020204" pitchFamily="34" charset="0"/>
                  <a:cs typeface="Poppins" panose="00000500000000000000" pitchFamily="2" charset="0"/>
                </a:rPr>
                <a:t>Conclusions</a:t>
              </a:r>
            </a:p>
            <a:p>
              <a:pPr>
                <a:lnSpc>
                  <a:spcPct val="200000"/>
                </a:lnSpc>
              </a:pPr>
              <a:r>
                <a:rPr lang="en-US" b="1" spc="100" dirty="0" smtClean="0">
                  <a:solidFill>
                    <a:schemeClr val="bg1"/>
                  </a:solidFill>
                  <a:latin typeface="+mj-lt"/>
                  <a:ea typeface="Open Sans" panose="020B0606030504020204" pitchFamily="34" charset="0"/>
                  <a:cs typeface="Poppins" panose="00000500000000000000" pitchFamily="2" charset="0"/>
                </a:rPr>
                <a:t>Recommendations</a:t>
              </a:r>
              <a:endParaRPr lang="en-US" b="1" spc="100" dirty="0">
                <a:solidFill>
                  <a:schemeClr val="bg1"/>
                </a:solidFill>
                <a:latin typeface="+mj-lt"/>
                <a:ea typeface="Open Sans" panose="020B0606030504020204" pitchFamily="34" charset="0"/>
                <a:cs typeface="Poppins" panose="00000500000000000000" pitchFamily="2" charset="0"/>
              </a:endParaRPr>
            </a:p>
          </p:txBody>
        </p:sp>
        <p:cxnSp>
          <p:nvCxnSpPr>
            <p:cNvPr id="13" name="Straight Connector 12">
              <a:extLst>
                <a:ext uri="{FF2B5EF4-FFF2-40B4-BE49-F238E27FC236}">
                  <a16:creationId xmlns:a16="http://schemas.microsoft.com/office/drawing/2014/main" id="{19911F8E-D28E-27D4-B387-14BCACB54443}"/>
                </a:ext>
              </a:extLst>
            </p:cNvPr>
            <p:cNvCxnSpPr>
              <a:cxnSpLocks/>
            </p:cNvCxnSpPr>
            <p:nvPr/>
          </p:nvCxnSpPr>
          <p:spPr>
            <a:xfrm>
              <a:off x="8403672" y="4962655"/>
              <a:ext cx="195144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2" y="5269882"/>
            <a:ext cx="2218040" cy="1584960"/>
          </a:xfrm>
          <a:prstGeom prst="rect">
            <a:avLst/>
          </a:prstGeom>
        </p:spPr>
      </p:pic>
    </p:spTree>
    <p:extLst>
      <p:ext uri="{BB962C8B-B14F-4D97-AF65-F5344CB8AC3E}">
        <p14:creationId xmlns:p14="http://schemas.microsoft.com/office/powerpoint/2010/main" val="28169745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16F6E1-C96C-903E-346C-C05820ADF5DF}"/>
              </a:ext>
            </a:extLst>
          </p:cNvPr>
          <p:cNvSpPr/>
          <p:nvPr/>
        </p:nvSpPr>
        <p:spPr>
          <a:xfrm>
            <a:off x="3095736" y="6246564"/>
            <a:ext cx="9096263" cy="6114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12">
            <a:extLst>
              <a:ext uri="{FF2B5EF4-FFF2-40B4-BE49-F238E27FC236}">
                <a16:creationId xmlns:a16="http://schemas.microsoft.com/office/drawing/2014/main" id="{2E4886D4-9356-C665-B084-E840D002E032}"/>
              </a:ext>
            </a:extLst>
          </p:cNvPr>
          <p:cNvSpPr/>
          <p:nvPr/>
        </p:nvSpPr>
        <p:spPr>
          <a:xfrm>
            <a:off x="-1" y="462708"/>
            <a:ext cx="3470313" cy="6092328"/>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E4886D4-9356-C665-B084-E840D002E032}"/>
              </a:ext>
            </a:extLst>
          </p:cNvPr>
          <p:cNvSpPr/>
          <p:nvPr/>
        </p:nvSpPr>
        <p:spPr>
          <a:xfrm>
            <a:off x="3194893" y="462708"/>
            <a:ext cx="8997110" cy="6092328"/>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B16F6E1-C96C-903E-346C-C05820ADF5DF}"/>
              </a:ext>
            </a:extLst>
          </p:cNvPr>
          <p:cNvSpPr/>
          <p:nvPr/>
        </p:nvSpPr>
        <p:spPr>
          <a:xfrm>
            <a:off x="0" y="4450815"/>
            <a:ext cx="3382178" cy="2407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1F3B069C-F2A1-6AB5-8655-F435F2228E03}"/>
              </a:ext>
            </a:extLst>
          </p:cNvPr>
          <p:cNvSpPr txBox="1"/>
          <p:nvPr/>
        </p:nvSpPr>
        <p:spPr>
          <a:xfrm>
            <a:off x="-2" y="5235714"/>
            <a:ext cx="3382178" cy="707886"/>
          </a:xfrm>
          <a:prstGeom prst="rect">
            <a:avLst/>
          </a:prstGeom>
          <a:noFill/>
        </p:spPr>
        <p:txBody>
          <a:bodyPr wrap="square" rtlCol="0">
            <a:spAutoFit/>
          </a:bodyPr>
          <a:lstStyle/>
          <a:p>
            <a:pPr algn="ctr">
              <a:spcAft>
                <a:spcPts val="300"/>
              </a:spcAft>
            </a:pPr>
            <a:r>
              <a:rPr lang="en-US" sz="2000" b="1" dirty="0" smtClean="0">
                <a:solidFill>
                  <a:srgbClr val="002060"/>
                </a:solidFill>
                <a:latin typeface="+mj-lt"/>
              </a:rPr>
              <a:t>BASKET ANALYSIS PRODUCTS LIFT</a:t>
            </a:r>
            <a:endParaRPr lang="en-US" sz="2000" b="1" dirty="0">
              <a:solidFill>
                <a:srgbClr val="002060"/>
              </a:solidFill>
              <a:latin typeface="+mj-lt"/>
            </a:endParaRPr>
          </a:p>
        </p:txBody>
      </p:sp>
    </p:spTree>
    <p:extLst>
      <p:ext uri="{BB962C8B-B14F-4D97-AF65-F5344CB8AC3E}">
        <p14:creationId xmlns:p14="http://schemas.microsoft.com/office/powerpoint/2010/main" val="29214988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16F6E1-C96C-903E-346C-C05820ADF5DF}"/>
              </a:ext>
            </a:extLst>
          </p:cNvPr>
          <p:cNvSpPr/>
          <p:nvPr/>
        </p:nvSpPr>
        <p:spPr>
          <a:xfrm>
            <a:off x="3117770" y="6302318"/>
            <a:ext cx="9085247" cy="555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EB16F6E1-C96C-903E-346C-C05820ADF5DF}"/>
              </a:ext>
            </a:extLst>
          </p:cNvPr>
          <p:cNvSpPr/>
          <p:nvPr/>
        </p:nvSpPr>
        <p:spPr>
          <a:xfrm>
            <a:off x="0" y="1"/>
            <a:ext cx="44177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2E4886D4-9356-C665-B084-E840D002E032}"/>
              </a:ext>
            </a:extLst>
          </p:cNvPr>
          <p:cNvSpPr/>
          <p:nvPr/>
        </p:nvSpPr>
        <p:spPr>
          <a:xfrm>
            <a:off x="3944037" y="209990"/>
            <a:ext cx="8247963" cy="6092328"/>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4886D4-9356-C665-B084-E840D002E032}"/>
              </a:ext>
            </a:extLst>
          </p:cNvPr>
          <p:cNvSpPr/>
          <p:nvPr/>
        </p:nvSpPr>
        <p:spPr>
          <a:xfrm>
            <a:off x="192797" y="209990"/>
            <a:ext cx="4230476" cy="4847422"/>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F3B069C-F2A1-6AB5-8655-F435F2228E03}"/>
              </a:ext>
            </a:extLst>
          </p:cNvPr>
          <p:cNvSpPr txBox="1"/>
          <p:nvPr/>
        </p:nvSpPr>
        <p:spPr>
          <a:xfrm>
            <a:off x="192797" y="5449875"/>
            <a:ext cx="3382178" cy="1015663"/>
          </a:xfrm>
          <a:prstGeom prst="rect">
            <a:avLst/>
          </a:prstGeom>
          <a:noFill/>
        </p:spPr>
        <p:txBody>
          <a:bodyPr wrap="square" rtlCol="0">
            <a:spAutoFit/>
          </a:bodyPr>
          <a:lstStyle/>
          <a:p>
            <a:pPr algn="ctr">
              <a:spcAft>
                <a:spcPts val="300"/>
              </a:spcAft>
            </a:pPr>
            <a:r>
              <a:rPr lang="en-US" sz="2000" b="1" dirty="0" smtClean="0">
                <a:solidFill>
                  <a:srgbClr val="002060"/>
                </a:solidFill>
                <a:latin typeface="+mj-lt"/>
              </a:rPr>
              <a:t>BASKET ANALYSIS PRODUCTS CONFIDENCE1</a:t>
            </a:r>
            <a:endParaRPr lang="en-US" sz="2000" b="1" dirty="0">
              <a:solidFill>
                <a:srgbClr val="002060"/>
              </a:solidFill>
              <a:latin typeface="+mj-lt"/>
            </a:endParaRPr>
          </a:p>
        </p:txBody>
      </p:sp>
    </p:spTree>
    <p:extLst>
      <p:ext uri="{BB962C8B-B14F-4D97-AF65-F5344CB8AC3E}">
        <p14:creationId xmlns:p14="http://schemas.microsoft.com/office/powerpoint/2010/main" val="20404849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16F6E1-C96C-903E-346C-C05820ADF5DF}"/>
              </a:ext>
            </a:extLst>
          </p:cNvPr>
          <p:cNvSpPr/>
          <p:nvPr/>
        </p:nvSpPr>
        <p:spPr>
          <a:xfrm>
            <a:off x="3106754" y="6297592"/>
            <a:ext cx="9085246" cy="555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EB16F6E1-C96C-903E-346C-C05820ADF5DF}"/>
              </a:ext>
            </a:extLst>
          </p:cNvPr>
          <p:cNvSpPr/>
          <p:nvPr/>
        </p:nvSpPr>
        <p:spPr>
          <a:xfrm>
            <a:off x="-11017" y="0"/>
            <a:ext cx="4175392" cy="6853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2E4886D4-9356-C665-B084-E840D002E032}"/>
              </a:ext>
            </a:extLst>
          </p:cNvPr>
          <p:cNvSpPr/>
          <p:nvPr/>
        </p:nvSpPr>
        <p:spPr>
          <a:xfrm>
            <a:off x="3624549" y="117129"/>
            <a:ext cx="8567451" cy="6180463"/>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4886D4-9356-C665-B084-E840D002E032}"/>
              </a:ext>
            </a:extLst>
          </p:cNvPr>
          <p:cNvSpPr/>
          <p:nvPr/>
        </p:nvSpPr>
        <p:spPr>
          <a:xfrm>
            <a:off x="187287" y="117129"/>
            <a:ext cx="3988105" cy="5089794"/>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F3B069C-F2A1-6AB5-8655-F435F2228E03}"/>
              </a:ext>
            </a:extLst>
          </p:cNvPr>
          <p:cNvSpPr txBox="1"/>
          <p:nvPr/>
        </p:nvSpPr>
        <p:spPr>
          <a:xfrm>
            <a:off x="187287" y="5559770"/>
            <a:ext cx="3382178" cy="1015663"/>
          </a:xfrm>
          <a:prstGeom prst="rect">
            <a:avLst/>
          </a:prstGeom>
          <a:noFill/>
        </p:spPr>
        <p:txBody>
          <a:bodyPr wrap="square" rtlCol="0">
            <a:spAutoFit/>
          </a:bodyPr>
          <a:lstStyle/>
          <a:p>
            <a:pPr algn="ctr">
              <a:spcAft>
                <a:spcPts val="300"/>
              </a:spcAft>
            </a:pPr>
            <a:r>
              <a:rPr lang="en-US" sz="2000" b="1" dirty="0" smtClean="0">
                <a:solidFill>
                  <a:srgbClr val="002060"/>
                </a:solidFill>
                <a:latin typeface="+mj-lt"/>
              </a:rPr>
              <a:t>BASKET ANALYSIS PRODUCTS CONFIDENCE2</a:t>
            </a:r>
            <a:endParaRPr lang="en-US" sz="2000" b="1" dirty="0">
              <a:solidFill>
                <a:srgbClr val="002060"/>
              </a:solidFill>
              <a:latin typeface="+mj-lt"/>
            </a:endParaRPr>
          </a:p>
        </p:txBody>
      </p:sp>
    </p:spTree>
    <p:extLst>
      <p:ext uri="{BB962C8B-B14F-4D97-AF65-F5344CB8AC3E}">
        <p14:creationId xmlns:p14="http://schemas.microsoft.com/office/powerpoint/2010/main" val="19484059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22">
            <a:extLst>
              <a:ext uri="{FF2B5EF4-FFF2-40B4-BE49-F238E27FC236}">
                <a16:creationId xmlns:a16="http://schemas.microsoft.com/office/drawing/2014/main" id="{7045A5C5-6B6B-3416-9633-2CCF01EED13F}"/>
              </a:ext>
            </a:extLst>
          </p:cNvPr>
          <p:cNvSpPr/>
          <p:nvPr/>
        </p:nvSpPr>
        <p:spPr>
          <a:xfrm>
            <a:off x="6210672" y="802843"/>
            <a:ext cx="5147233" cy="5062848"/>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274320" rIns="182880" bIns="91440" rtlCol="0" anchor="ctr"/>
          <a:lstStyle/>
          <a:p>
            <a:endParaRPr lang="en-US" sz="1400" b="1" dirty="0">
              <a:latin typeface="+mj-lt"/>
            </a:endParaRPr>
          </a:p>
        </p:txBody>
      </p:sp>
      <p:sp>
        <p:nvSpPr>
          <p:cNvPr id="20" name="Rectangle 19">
            <a:extLst>
              <a:ext uri="{FF2B5EF4-FFF2-40B4-BE49-F238E27FC236}">
                <a16:creationId xmlns:a16="http://schemas.microsoft.com/office/drawing/2014/main" id="{9A23FD5F-7361-1D2E-638A-FD078D942F26}"/>
              </a:ext>
            </a:extLst>
          </p:cNvPr>
          <p:cNvSpPr/>
          <p:nvPr/>
        </p:nvSpPr>
        <p:spPr>
          <a:xfrm>
            <a:off x="579721" y="2581561"/>
            <a:ext cx="2415988" cy="3785652"/>
          </a:xfrm>
          <a:prstGeom prst="rect">
            <a:avLst/>
          </a:prstGeom>
          <a:solidFill>
            <a:schemeClr val="accent1"/>
          </a:solidFill>
        </p:spPr>
        <p:txBody>
          <a:bodyPr wrap="square">
            <a:spAutoFit/>
          </a:bodyPr>
          <a:lstStyle/>
          <a:p>
            <a:pPr>
              <a:lnSpc>
                <a:spcPct val="200000"/>
              </a:lnSpc>
              <a:spcAft>
                <a:spcPts val="1200"/>
              </a:spcAft>
            </a:pPr>
            <a:r>
              <a:rPr lang="en-US" dirty="0">
                <a:solidFill>
                  <a:srgbClr val="C00000"/>
                </a:solidFill>
              </a:rPr>
              <a:t>﻿</a:t>
            </a:r>
            <a:endParaRPr lang="en-US" dirty="0" smtClean="0">
              <a:solidFill>
                <a:srgbClr val="C00000"/>
              </a:solidFill>
            </a:endParaRPr>
          </a:p>
          <a:p>
            <a:pPr>
              <a:lnSpc>
                <a:spcPct val="200000"/>
              </a:lnSpc>
              <a:spcAft>
                <a:spcPts val="1200"/>
              </a:spcAft>
            </a:pPr>
            <a:endParaRPr lang="en-US" sz="1200" dirty="0">
              <a:solidFill>
                <a:srgbClr val="C00000"/>
              </a:solidFill>
            </a:endParaRPr>
          </a:p>
          <a:p>
            <a:pPr>
              <a:lnSpc>
                <a:spcPct val="200000"/>
              </a:lnSpc>
              <a:spcAft>
                <a:spcPts val="1200"/>
              </a:spcAft>
            </a:pPr>
            <a:endParaRPr lang="en-US" sz="1200" dirty="0" smtClean="0">
              <a:solidFill>
                <a:srgbClr val="C00000"/>
              </a:solidFill>
            </a:endParaRPr>
          </a:p>
          <a:p>
            <a:pPr>
              <a:lnSpc>
                <a:spcPct val="200000"/>
              </a:lnSpc>
              <a:spcAft>
                <a:spcPts val="1200"/>
              </a:spcAft>
            </a:pPr>
            <a:endParaRPr lang="en-US" sz="1200" dirty="0">
              <a:solidFill>
                <a:srgbClr val="C00000"/>
              </a:solidFill>
            </a:endParaRPr>
          </a:p>
          <a:p>
            <a:pPr>
              <a:lnSpc>
                <a:spcPct val="200000"/>
              </a:lnSpc>
              <a:spcAft>
                <a:spcPts val="1200"/>
              </a:spcAft>
            </a:pPr>
            <a:endParaRPr lang="en-US" sz="1200" dirty="0" smtClean="0">
              <a:solidFill>
                <a:srgbClr val="C00000"/>
              </a:solidFill>
            </a:endParaRPr>
          </a:p>
          <a:p>
            <a:pPr>
              <a:lnSpc>
                <a:spcPct val="200000"/>
              </a:lnSpc>
              <a:spcAft>
                <a:spcPts val="1200"/>
              </a:spcAft>
            </a:pPr>
            <a:endParaRPr lang="en-US" sz="1200" dirty="0">
              <a:solidFill>
                <a:srgbClr val="C00000"/>
              </a:solidFill>
            </a:endParaRPr>
          </a:p>
          <a:p>
            <a:pPr>
              <a:lnSpc>
                <a:spcPct val="200000"/>
              </a:lnSpc>
              <a:spcAft>
                <a:spcPts val="1200"/>
              </a:spcAft>
            </a:pPr>
            <a:endParaRPr lang="en-US" sz="1200" dirty="0">
              <a:solidFill>
                <a:srgbClr val="002060"/>
              </a:solidFill>
            </a:endParaRPr>
          </a:p>
        </p:txBody>
      </p:sp>
      <p:sp>
        <p:nvSpPr>
          <p:cNvPr id="26" name="Rectangle 25">
            <a:extLst>
              <a:ext uri="{FF2B5EF4-FFF2-40B4-BE49-F238E27FC236}">
                <a16:creationId xmlns:a16="http://schemas.microsoft.com/office/drawing/2014/main" id="{ED9E60DE-89B0-6B52-DC30-ABCE24EBAAB6}"/>
              </a:ext>
            </a:extLst>
          </p:cNvPr>
          <p:cNvSpPr/>
          <p:nvPr/>
        </p:nvSpPr>
        <p:spPr>
          <a:xfrm>
            <a:off x="1" y="0"/>
            <a:ext cx="3270249" cy="3047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24">
            <a:extLst>
              <a:ext uri="{FF2B5EF4-FFF2-40B4-BE49-F238E27FC236}">
                <a16:creationId xmlns:a16="http://schemas.microsoft.com/office/drawing/2014/main" id="{EB16F6E1-C96C-903E-346C-C05820ADF5DF}"/>
              </a:ext>
            </a:extLst>
          </p:cNvPr>
          <p:cNvSpPr/>
          <p:nvPr/>
        </p:nvSpPr>
        <p:spPr>
          <a:xfrm>
            <a:off x="2940423" y="5960424"/>
            <a:ext cx="8973672" cy="4067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TextBox 15">
            <a:extLst>
              <a:ext uri="{FF2B5EF4-FFF2-40B4-BE49-F238E27FC236}">
                <a16:creationId xmlns:a16="http://schemas.microsoft.com/office/drawing/2014/main" id="{80C4315C-C889-3571-7557-DBC36F4439DF}"/>
              </a:ext>
            </a:extLst>
          </p:cNvPr>
          <p:cNvSpPr txBox="1"/>
          <p:nvPr/>
        </p:nvSpPr>
        <p:spPr>
          <a:xfrm>
            <a:off x="469542" y="695131"/>
            <a:ext cx="2465295" cy="1477328"/>
          </a:xfrm>
          <a:prstGeom prst="rect">
            <a:avLst/>
          </a:prstGeom>
          <a:noFill/>
        </p:spPr>
        <p:txBody>
          <a:bodyPr wrap="square" rtlCol="0">
            <a:spAutoFit/>
          </a:bodyPr>
          <a:lstStyle/>
          <a:p>
            <a:pPr algn="ctr">
              <a:lnSpc>
                <a:spcPct val="150000"/>
              </a:lnSpc>
              <a:spcAft>
                <a:spcPts val="300"/>
              </a:spcAft>
            </a:pPr>
            <a:r>
              <a:rPr lang="en-US" sz="2000" b="1" dirty="0" smtClean="0">
                <a:solidFill>
                  <a:srgbClr val="002060"/>
                </a:solidFill>
              </a:rPr>
              <a:t>MONTHLY FIVE YEARS FORECASTING</a:t>
            </a:r>
            <a:endParaRPr lang="en-US" sz="2000" b="1" dirty="0">
              <a:solidFill>
                <a:srgbClr val="002060"/>
              </a:solidFill>
            </a:endParaRPr>
          </a:p>
        </p:txBody>
      </p:sp>
      <p:sp>
        <p:nvSpPr>
          <p:cNvPr id="11" name="TextBox 10">
            <a:extLst>
              <a:ext uri="{FF2B5EF4-FFF2-40B4-BE49-F238E27FC236}">
                <a16:creationId xmlns:a16="http://schemas.microsoft.com/office/drawing/2014/main" id="{47335078-C9A1-E492-1D27-187EBD4FC294}"/>
              </a:ext>
            </a:extLst>
          </p:cNvPr>
          <p:cNvSpPr txBox="1"/>
          <p:nvPr/>
        </p:nvSpPr>
        <p:spPr>
          <a:xfrm>
            <a:off x="760165" y="2853761"/>
            <a:ext cx="2096592" cy="3323987"/>
          </a:xfrm>
          <a:prstGeom prst="rect">
            <a:avLst/>
          </a:prstGeom>
          <a:solidFill>
            <a:schemeClr val="bg2"/>
          </a:solidFill>
        </p:spPr>
        <p:txBody>
          <a:bodyPr wrap="square" rtlCol="0">
            <a:spAutoFit/>
          </a:bodyPr>
          <a:lstStyle/>
          <a:p>
            <a:pPr algn="ctr">
              <a:lnSpc>
                <a:spcPct val="150000"/>
              </a:lnSpc>
            </a:pPr>
            <a:r>
              <a:rPr lang="en-US" sz="1000" b="1" smtClean="0">
                <a:solidFill>
                  <a:schemeClr val="accent6"/>
                </a:solidFill>
                <a:ea typeface="Open Sans" panose="020B0606030504020204" pitchFamily="34" charset="0"/>
                <a:cs typeface="Open Sans" panose="020B0606030504020204" pitchFamily="34" charset="0"/>
              </a:rPr>
              <a:t>           Market Share</a:t>
            </a:r>
          </a:p>
          <a:p>
            <a:pPr algn="ctr">
              <a:lnSpc>
                <a:spcPct val="150000"/>
              </a:lnSpc>
            </a:pPr>
            <a:r>
              <a:rPr lang="en-US" sz="1000" smtClean="0">
                <a:solidFill>
                  <a:srgbClr val="002060"/>
                </a:solidFill>
                <a:ea typeface="Open Sans" panose="020B0606030504020204" pitchFamily="34" charset="0"/>
                <a:cs typeface="Open Sans" panose="020B0606030504020204" pitchFamily="34" charset="0"/>
              </a:rPr>
              <a:t>﻿Bikes had the highest total Online Total Revenue at $28,726,182.0807, followed by Accessories at 22,466,598.72 and Clothing at 10,807,209.63.﻿﻿ Australia in Product category made up 14.44% of Online Total Revenue.﻿﻿</a:t>
            </a:r>
          </a:p>
          <a:p>
            <a:pPr algn="ctr">
              <a:lnSpc>
                <a:spcPct val="150000"/>
              </a:lnSpc>
            </a:pPr>
            <a:r>
              <a:rPr lang="en-US" sz="1000" smtClean="0">
                <a:solidFill>
                  <a:srgbClr val="002060"/>
                </a:solidFill>
                <a:ea typeface="Open Sans" panose="020B0606030504020204" pitchFamily="34" charset="0"/>
                <a:cs typeface="Open Sans" panose="020B0606030504020204" pitchFamily="34" charset="0"/>
              </a:rPr>
              <a:t>﻿﻿﻿﻿Bikes had the highest average Online Total Revenue at 2,872,618.21, followed by Accessories at 2,246,659.87 and Clothing at 1,080,720.96.﻿﻿</a:t>
            </a:r>
            <a:endParaRPr lang="en-US" sz="1000" dirty="0">
              <a:solidFill>
                <a:srgbClr val="002060"/>
              </a:solidFill>
              <a:ea typeface="Open Sans" panose="020B0606030504020204" pitchFamily="34" charset="0"/>
              <a:cs typeface="Open Sans" panose="020B0606030504020204" pitchFamily="34" charset="0"/>
            </a:endParaRPr>
          </a:p>
        </p:txBody>
      </p:sp>
      <p:sp>
        <p:nvSpPr>
          <p:cNvPr id="13" name="Picture Placeholder 12">
            <a:extLst>
              <a:ext uri="{FF2B5EF4-FFF2-40B4-BE49-F238E27FC236}">
                <a16:creationId xmlns:a16="http://schemas.microsoft.com/office/drawing/2014/main" id="{2E4886D4-9356-C665-B084-E840D002E032}"/>
              </a:ext>
            </a:extLst>
          </p:cNvPr>
          <p:cNvSpPr>
            <a:spLocks noGrp="1"/>
          </p:cNvSpPr>
          <p:nvPr>
            <p:ph type="pic" sz="quarter" idx="10"/>
          </p:nvPr>
        </p:nvSpPr>
        <p:spPr>
          <a:xfrm>
            <a:off x="3270250" y="0"/>
            <a:ext cx="4510921" cy="3264258"/>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E4886D4-9356-C665-B084-E840D002E032}"/>
              </a:ext>
            </a:extLst>
          </p:cNvPr>
          <p:cNvSpPr/>
          <p:nvPr/>
        </p:nvSpPr>
        <p:spPr>
          <a:xfrm>
            <a:off x="3270250" y="3264259"/>
            <a:ext cx="8921750" cy="3593742"/>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41DBF16-C6D8-606E-EC37-2015D3B7FB78}"/>
              </a:ext>
            </a:extLst>
          </p:cNvPr>
          <p:cNvGrpSpPr/>
          <p:nvPr/>
        </p:nvGrpSpPr>
        <p:grpSpPr>
          <a:xfrm>
            <a:off x="7877060" y="0"/>
            <a:ext cx="4142341" cy="3264258"/>
            <a:chOff x="2509157" y="-157843"/>
            <a:chExt cx="7173686" cy="7173686"/>
          </a:xfrm>
          <a:blipFill dpi="0" rotWithShape="1">
            <a:blip r:embed="rId4">
              <a:extLst>
                <a:ext uri="{28A0092B-C50C-407E-A947-70E740481C1C}">
                  <a14:useLocalDpi xmlns:a14="http://schemas.microsoft.com/office/drawing/2010/main" val="0"/>
                </a:ext>
              </a:extLst>
            </a:blip>
            <a:srcRect/>
            <a:stretch>
              <a:fillRect/>
            </a:stretch>
          </a:blipFill>
        </p:grpSpPr>
        <p:sp>
          <p:nvSpPr>
            <p:cNvPr id="7" name="Oval 4">
              <a:extLst>
                <a:ext uri="{FF2B5EF4-FFF2-40B4-BE49-F238E27FC236}">
                  <a16:creationId xmlns:a16="http://schemas.microsoft.com/office/drawing/2014/main" id="{69CF0C83-6424-5DEC-6C3A-86F82C67E6D1}"/>
                </a:ext>
              </a:extLst>
            </p:cNvPr>
            <p:cNvSpPr/>
            <p:nvPr/>
          </p:nvSpPr>
          <p:spPr>
            <a:xfrm>
              <a:off x="2509157" y="-157843"/>
              <a:ext cx="7173686" cy="7173686"/>
            </a:xfrm>
            <a:prstGeom prst="rect">
              <a:avLst/>
            </a:prstGeom>
            <a:grpFill/>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5">
              <a:extLst>
                <a:ext uri="{FF2B5EF4-FFF2-40B4-BE49-F238E27FC236}">
                  <a16:creationId xmlns:a16="http://schemas.microsoft.com/office/drawing/2014/main" id="{EB0C8064-DE3F-A5CC-EB80-D3B0C88A74AF}"/>
                </a:ext>
              </a:extLst>
            </p:cNvPr>
            <p:cNvSpPr/>
            <p:nvPr/>
          </p:nvSpPr>
          <p:spPr>
            <a:xfrm>
              <a:off x="2509157" y="-157843"/>
              <a:ext cx="7173686" cy="7173686"/>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solidFill>
                <a:schemeClr val="accent4">
                  <a:lumMod val="60000"/>
                  <a:lumOff val="40000"/>
                </a:schemeClr>
              </a:solidFill>
            </a:ln>
            <a:effectLst>
              <a:outerShdw blurRad="254000" dist="190500" dir="13500000" sx="98000" sy="98000" algn="b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821966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22">
            <a:extLst>
              <a:ext uri="{FF2B5EF4-FFF2-40B4-BE49-F238E27FC236}">
                <a16:creationId xmlns:a16="http://schemas.microsoft.com/office/drawing/2014/main" id="{333B8244-2A7F-DD72-AD0E-66741C33DE7C}"/>
              </a:ext>
            </a:extLst>
          </p:cNvPr>
          <p:cNvSpPr/>
          <p:nvPr/>
        </p:nvSpPr>
        <p:spPr>
          <a:xfrm>
            <a:off x="0" y="0"/>
            <a:ext cx="2413001" cy="6355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742AF3AB-52DF-F089-A0E6-A3909A446210}"/>
              </a:ext>
            </a:extLst>
          </p:cNvPr>
          <p:cNvGrpSpPr/>
          <p:nvPr/>
        </p:nvGrpSpPr>
        <p:grpSpPr>
          <a:xfrm>
            <a:off x="0" y="0"/>
            <a:ext cx="11332673" cy="5853632"/>
            <a:chOff x="2509157" y="-157843"/>
            <a:chExt cx="7173686" cy="7173686"/>
          </a:xfrm>
        </p:grpSpPr>
        <p:sp>
          <p:nvSpPr>
            <p:cNvPr id="15" name="Oval 4">
              <a:extLst>
                <a:ext uri="{FF2B5EF4-FFF2-40B4-BE49-F238E27FC236}">
                  <a16:creationId xmlns:a16="http://schemas.microsoft.com/office/drawing/2014/main" id="{8DE9702E-4AB8-8BCF-D62F-9716921927F8}"/>
                </a:ext>
              </a:extLst>
            </p:cNvPr>
            <p:cNvSpPr/>
            <p:nvPr/>
          </p:nvSpPr>
          <p:spPr>
            <a:xfrm>
              <a:off x="2509157" y="-157843"/>
              <a:ext cx="7173686" cy="7173686"/>
            </a:xfrm>
            <a:prstGeom prst="rect">
              <a:avLst/>
            </a:prstGeom>
            <a:solidFill>
              <a:srgbClr val="ECF0F3"/>
            </a:solidFill>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en-US" dirty="0"/>
            </a:p>
          </p:txBody>
        </p:sp>
        <p:sp>
          <p:nvSpPr>
            <p:cNvPr id="16" name="Oval 5">
              <a:extLst>
                <a:ext uri="{FF2B5EF4-FFF2-40B4-BE49-F238E27FC236}">
                  <a16:creationId xmlns:a16="http://schemas.microsoft.com/office/drawing/2014/main" id="{B4212B88-F97C-7693-A079-A1646AF11370}"/>
                </a:ext>
              </a:extLst>
            </p:cNvPr>
            <p:cNvSpPr/>
            <p:nvPr/>
          </p:nvSpPr>
          <p:spPr>
            <a:xfrm>
              <a:off x="2509157" y="-157843"/>
              <a:ext cx="7173686" cy="7173686"/>
            </a:xfrm>
            <a:prstGeom prst="rect">
              <a:avLst/>
            </a:prstGeom>
            <a:solidFill>
              <a:srgbClr val="ECF0F3"/>
            </a:solidFill>
            <a:ln>
              <a:solidFill>
                <a:schemeClr val="accent1"/>
              </a:solidFill>
            </a:ln>
            <a:effectLst>
              <a:outerShdw blurRad="254000" dist="190500" dir="13500000" sx="98000" sy="98000" algn="br" rotWithShape="0">
                <a:schemeClr val="bg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en-US" dirty="0"/>
            </a:p>
          </p:txBody>
        </p:sp>
      </p:grpSp>
      <p:sp>
        <p:nvSpPr>
          <p:cNvPr id="29" name="TextBox 28">
            <a:extLst>
              <a:ext uri="{FF2B5EF4-FFF2-40B4-BE49-F238E27FC236}">
                <a16:creationId xmlns:a16="http://schemas.microsoft.com/office/drawing/2014/main" id="{4FDF5455-3C53-E9AD-1C07-311C0EA860BB}"/>
              </a:ext>
            </a:extLst>
          </p:cNvPr>
          <p:cNvSpPr txBox="1"/>
          <p:nvPr/>
        </p:nvSpPr>
        <p:spPr>
          <a:xfrm>
            <a:off x="1361638" y="1936741"/>
            <a:ext cx="8199834" cy="1938992"/>
          </a:xfrm>
          <a:prstGeom prst="rect">
            <a:avLst/>
          </a:prstGeom>
          <a:noFill/>
        </p:spPr>
        <p:txBody>
          <a:bodyPr wrap="square">
            <a:spAutoFit/>
          </a:bodyPr>
          <a:lstStyle/>
          <a:p>
            <a:pPr algn="just">
              <a:lnSpc>
                <a:spcPct val="250000"/>
              </a:lnSpc>
              <a:spcAft>
                <a:spcPts val="1200"/>
              </a:spcAft>
            </a:pPr>
            <a:r>
              <a:rPr lang="en-US" sz="1200" dirty="0" smtClean="0">
                <a:solidFill>
                  <a:schemeClr val="tx1">
                    <a:lumMod val="85000"/>
                    <a:lumOff val="15000"/>
                  </a:schemeClr>
                </a:solidFill>
                <a:ea typeface="Open Sans" panose="020B0606030504020204" pitchFamily="34" charset="0"/>
                <a:cs typeface="Open Sans" panose="020B0606030504020204" pitchFamily="34" charset="0"/>
              </a:rPr>
              <a:t>In conclusion</a:t>
            </a:r>
            <a:r>
              <a:rPr lang="en-US" sz="1200" dirty="0">
                <a:solidFill>
                  <a:schemeClr val="tx1">
                    <a:lumMod val="85000"/>
                    <a:lumOff val="15000"/>
                  </a:schemeClr>
                </a:solidFill>
                <a:ea typeface="Open Sans" panose="020B0606030504020204" pitchFamily="34" charset="0"/>
                <a:cs typeface="Open Sans" panose="020B0606030504020204" pitchFamily="34" charset="0"/>
              </a:rPr>
              <a:t>, our financial summary review </a:t>
            </a:r>
            <a:r>
              <a:rPr lang="en-US" sz="1200" dirty="0" smtClean="0">
                <a:solidFill>
                  <a:schemeClr val="tx1">
                    <a:lumMod val="85000"/>
                    <a:lumOff val="15000"/>
                  </a:schemeClr>
                </a:solidFill>
                <a:ea typeface="Open Sans" panose="020B0606030504020204" pitchFamily="34" charset="0"/>
                <a:cs typeface="Open Sans" panose="020B0606030504020204" pitchFamily="34" charset="0"/>
              </a:rPr>
              <a:t>some </a:t>
            </a:r>
            <a:r>
              <a:rPr lang="en-US" sz="1200" dirty="0">
                <a:solidFill>
                  <a:schemeClr val="tx1">
                    <a:lumMod val="85000"/>
                    <a:lumOff val="15000"/>
                  </a:schemeClr>
                </a:solidFill>
                <a:ea typeface="Open Sans" panose="020B0606030504020204" pitchFamily="34" charset="0"/>
                <a:cs typeface="Open Sans" panose="020B0606030504020204" pitchFamily="34" charset="0"/>
              </a:rPr>
              <a:t>key insights. Firstly, resellers contributed significantly to the total cost, representing a substantial 82.41% of the overall expenditure. Unfortunately, the profit for this period amounted to </a:t>
            </a:r>
            <a:r>
              <a:rPr lang="en-US" sz="1200" dirty="0" smtClean="0">
                <a:solidFill>
                  <a:schemeClr val="tx1">
                    <a:lumMod val="85000"/>
                    <a:lumOff val="15000"/>
                  </a:schemeClr>
                </a:solidFill>
                <a:ea typeface="Open Sans" panose="020B0606030504020204" pitchFamily="34" charset="0"/>
                <a:cs typeface="Open Sans" panose="020B0606030504020204" pitchFamily="34" charset="0"/>
              </a:rPr>
              <a:t>-$1,788,531.3396</a:t>
            </a:r>
            <a:r>
              <a:rPr lang="en-US" sz="1200" dirty="0">
                <a:solidFill>
                  <a:schemeClr val="tx1">
                    <a:lumMod val="85000"/>
                    <a:lumOff val="15000"/>
                  </a:schemeClr>
                </a:solidFill>
                <a:ea typeface="Open Sans" panose="020B0606030504020204" pitchFamily="34" charset="0"/>
                <a:cs typeface="Open Sans" panose="020B0606030504020204" pitchFamily="34" charset="0"/>
              </a:rPr>
              <a:t>, indicating a loss. Additionally, it's worth </a:t>
            </a:r>
            <a:r>
              <a:rPr lang="en-US" sz="1200" dirty="0" smtClean="0">
                <a:solidFill>
                  <a:schemeClr val="tx1">
                    <a:lumMod val="85000"/>
                    <a:lumOff val="15000"/>
                  </a:schemeClr>
                </a:solidFill>
                <a:ea typeface="Open Sans" panose="020B0606030504020204" pitchFamily="34" charset="0"/>
                <a:cs typeface="Open Sans" panose="020B0606030504020204" pitchFamily="34" charset="0"/>
              </a:rPr>
              <a:t>note </a:t>
            </a:r>
            <a:r>
              <a:rPr lang="en-US" sz="1200" dirty="0">
                <a:solidFill>
                  <a:schemeClr val="tx1">
                    <a:lumMod val="85000"/>
                    <a:lumOff val="15000"/>
                  </a:schemeClr>
                </a:solidFill>
                <a:ea typeface="Open Sans" panose="020B0606030504020204" pitchFamily="34" charset="0"/>
                <a:cs typeface="Open Sans" panose="020B0606030504020204" pitchFamily="34" charset="0"/>
              </a:rPr>
              <a:t>that Bike </a:t>
            </a:r>
            <a:r>
              <a:rPr lang="en-US" sz="1200" dirty="0" smtClean="0">
                <a:solidFill>
                  <a:schemeClr val="tx1">
                    <a:lumMod val="85000"/>
                    <a:lumOff val="15000"/>
                  </a:schemeClr>
                </a:solidFill>
                <a:ea typeface="Open Sans" panose="020B0606030504020204" pitchFamily="34" charset="0"/>
                <a:cs typeface="Open Sans" panose="020B0606030504020204" pitchFamily="34" charset="0"/>
              </a:rPr>
              <a:t>had </a:t>
            </a:r>
            <a:r>
              <a:rPr lang="en-US" sz="1200" dirty="0">
                <a:solidFill>
                  <a:schemeClr val="tx1">
                    <a:lumMod val="85000"/>
                    <a:lumOff val="15000"/>
                  </a:schemeClr>
                </a:solidFill>
                <a:ea typeface="Open Sans" panose="020B0606030504020204" pitchFamily="34" charset="0"/>
                <a:cs typeface="Open Sans" panose="020B0606030504020204" pitchFamily="34" charset="0"/>
              </a:rPr>
              <a:t>the highest total cost and generated the highest </a:t>
            </a:r>
            <a:r>
              <a:rPr lang="en-US" sz="1200" dirty="0" smtClean="0">
                <a:solidFill>
                  <a:schemeClr val="tx1">
                    <a:lumMod val="85000"/>
                    <a:lumOff val="15000"/>
                  </a:schemeClr>
                </a:solidFill>
                <a:ea typeface="Open Sans" panose="020B0606030504020204" pitchFamily="34" charset="0"/>
                <a:cs typeface="Open Sans" panose="020B0606030504020204" pitchFamily="34" charset="0"/>
              </a:rPr>
              <a:t>total profit for online while reseller incurred lost of -$2,681,821.072 on bike sales</a:t>
            </a:r>
            <a:endParaRPr lang="id-ID" sz="1200" dirty="0">
              <a:solidFill>
                <a:schemeClr val="tx1">
                  <a:lumMod val="85000"/>
                  <a:lumOff val="15000"/>
                </a:schemeClr>
              </a:solidFill>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4DDF3AB9-6D72-3274-68BB-567A99D07BCA}"/>
              </a:ext>
            </a:extLst>
          </p:cNvPr>
          <p:cNvSpPr txBox="1"/>
          <p:nvPr/>
        </p:nvSpPr>
        <p:spPr>
          <a:xfrm>
            <a:off x="1361638" y="1376587"/>
            <a:ext cx="8707754" cy="560154"/>
          </a:xfrm>
          <a:prstGeom prst="rect">
            <a:avLst/>
          </a:prstGeom>
          <a:noFill/>
        </p:spPr>
        <p:txBody>
          <a:bodyPr wrap="square" rtlCol="0">
            <a:spAutoFit/>
          </a:bodyPr>
          <a:lstStyle/>
          <a:p>
            <a:pPr>
              <a:lnSpc>
                <a:spcPct val="95000"/>
              </a:lnSpc>
              <a:spcAft>
                <a:spcPts val="300"/>
              </a:spcAft>
            </a:pPr>
            <a:r>
              <a:rPr lang="en-US" sz="3200" b="1" dirty="0" smtClean="0">
                <a:latin typeface="+mj-lt"/>
              </a:rPr>
              <a:t>Conclusions:</a:t>
            </a:r>
            <a:endParaRPr lang="en-US" sz="3200" b="1" dirty="0">
              <a:latin typeface="+mj-lt"/>
            </a:endParaRPr>
          </a:p>
        </p:txBody>
      </p:sp>
    </p:spTree>
    <p:extLst>
      <p:ext uri="{BB962C8B-B14F-4D97-AF65-F5344CB8AC3E}">
        <p14:creationId xmlns:p14="http://schemas.microsoft.com/office/powerpoint/2010/main" val="3121510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537F872-5C3B-C3F2-A805-9B9769A7F833}"/>
              </a:ext>
            </a:extLst>
          </p:cNvPr>
          <p:cNvGrpSpPr/>
          <p:nvPr/>
        </p:nvGrpSpPr>
        <p:grpSpPr>
          <a:xfrm>
            <a:off x="1621662" y="979997"/>
            <a:ext cx="9042667" cy="3671986"/>
            <a:chOff x="1098759" y="1512571"/>
            <a:chExt cx="4217121" cy="2701782"/>
          </a:xfrm>
        </p:grpSpPr>
        <p:sp>
          <p:nvSpPr>
            <p:cNvPr id="7" name="TextBox 6">
              <a:extLst>
                <a:ext uri="{FF2B5EF4-FFF2-40B4-BE49-F238E27FC236}">
                  <a16:creationId xmlns:a16="http://schemas.microsoft.com/office/drawing/2014/main" id="{4DDF3AB9-6D72-3274-68BB-567A99D07BCA}"/>
                </a:ext>
              </a:extLst>
            </p:cNvPr>
            <p:cNvSpPr txBox="1"/>
            <p:nvPr/>
          </p:nvSpPr>
          <p:spPr>
            <a:xfrm>
              <a:off x="1098759" y="1512571"/>
              <a:ext cx="4217121" cy="412151"/>
            </a:xfrm>
            <a:prstGeom prst="rect">
              <a:avLst/>
            </a:prstGeom>
            <a:noFill/>
          </p:spPr>
          <p:txBody>
            <a:bodyPr wrap="square" rtlCol="0">
              <a:spAutoFit/>
            </a:bodyPr>
            <a:lstStyle/>
            <a:p>
              <a:pPr>
                <a:lnSpc>
                  <a:spcPct val="95000"/>
                </a:lnSpc>
                <a:spcAft>
                  <a:spcPts val="300"/>
                </a:spcAft>
              </a:pPr>
              <a:r>
                <a:rPr lang="en-US" sz="3200" b="1" dirty="0">
                  <a:latin typeface="+mj-lt"/>
                </a:rPr>
                <a:t>Regional Revenue  </a:t>
              </a:r>
            </a:p>
          </p:txBody>
        </p:sp>
        <p:cxnSp>
          <p:nvCxnSpPr>
            <p:cNvPr id="9" name="Straight Connector 8">
              <a:extLst>
                <a:ext uri="{FF2B5EF4-FFF2-40B4-BE49-F238E27FC236}">
                  <a16:creationId xmlns:a16="http://schemas.microsoft.com/office/drawing/2014/main" id="{13C72F52-A4BC-0413-C11B-32DB35CA460A}"/>
                </a:ext>
              </a:extLst>
            </p:cNvPr>
            <p:cNvCxnSpPr>
              <a:cxnSpLocks/>
            </p:cNvCxnSpPr>
            <p:nvPr/>
          </p:nvCxnSpPr>
          <p:spPr>
            <a:xfrm>
              <a:off x="1169313" y="2483161"/>
              <a:ext cx="532431"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60A016C-4EF2-578F-8E63-212942126BF6}"/>
                </a:ext>
              </a:extLst>
            </p:cNvPr>
            <p:cNvSpPr txBox="1"/>
            <p:nvPr/>
          </p:nvSpPr>
          <p:spPr>
            <a:xfrm>
              <a:off x="1098759" y="2447992"/>
              <a:ext cx="4176019" cy="1766361"/>
            </a:xfrm>
            <a:prstGeom prst="rect">
              <a:avLst/>
            </a:prstGeom>
            <a:noFill/>
          </p:spPr>
          <p:txBody>
            <a:bodyPr wrap="square" rtlCol="0">
              <a:spAutoFit/>
            </a:bodyPr>
            <a:lstStyle/>
            <a:p>
              <a:pPr>
                <a:lnSpc>
                  <a:spcPct val="250000"/>
                </a:lnSpc>
                <a:spcAft>
                  <a:spcPts val="1200"/>
                </a:spcAft>
              </a:pPr>
              <a:r>
                <a:rPr lang="en-US" sz="1200" dirty="0" smtClean="0"/>
                <a:t>Examining </a:t>
              </a:r>
              <a:r>
                <a:rPr lang="en-US" sz="1200" dirty="0"/>
                <a:t>regional revenue distribution, Australia stands out as a notable case. Australia experienced a reseller loss of approximately -80,186,833, signaling a challenging market in this region. In contrast, the online business segment displayed promising results, steadily increasing its profit while resellers faced declining figures. Specifically, reseller revenue showed a remarkable increase of 168%, while online revenue witnessed an impressive growth rate of 322%. The profit contrast is equally striking, with online sales boasting a remarkable 474.13% increase, while resellers encountered a substantial 250.07% decrease.</a:t>
              </a:r>
              <a:endParaRPr lang="en-US" sz="1200" dirty="0">
                <a:solidFill>
                  <a:schemeClr val="tx2"/>
                </a:solidFill>
              </a:endParaRPr>
            </a:p>
          </p:txBody>
        </p:sp>
      </p:grpSp>
      <p:cxnSp>
        <p:nvCxnSpPr>
          <p:cNvPr id="14" name="Straight Connector 13">
            <a:extLst>
              <a:ext uri="{FF2B5EF4-FFF2-40B4-BE49-F238E27FC236}">
                <a16:creationId xmlns:a16="http://schemas.microsoft.com/office/drawing/2014/main" id="{7CC46A85-2EDE-A2EC-5E82-8C61F2C06284}"/>
              </a:ext>
            </a:extLst>
          </p:cNvPr>
          <p:cNvCxnSpPr>
            <a:cxnSpLocks/>
          </p:cNvCxnSpPr>
          <p:nvPr/>
        </p:nvCxnSpPr>
        <p:spPr>
          <a:xfrm flipV="1">
            <a:off x="1731829" y="1556751"/>
            <a:ext cx="3545251" cy="16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E84A20A-E2E5-03E6-0F14-655DCA7EEB3F}"/>
              </a:ext>
            </a:extLst>
          </p:cNvPr>
          <p:cNvCxnSpPr>
            <a:cxnSpLocks/>
          </p:cNvCxnSpPr>
          <p:nvPr/>
        </p:nvCxnSpPr>
        <p:spPr>
          <a:xfrm flipH="1">
            <a:off x="10975589" y="1755648"/>
            <a:ext cx="36576" cy="41696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7800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22">
            <a:extLst>
              <a:ext uri="{FF2B5EF4-FFF2-40B4-BE49-F238E27FC236}">
                <a16:creationId xmlns:a16="http://schemas.microsoft.com/office/drawing/2014/main" id="{333B8244-2A7F-DD72-AD0E-66741C33DE7C}"/>
              </a:ext>
            </a:extLst>
          </p:cNvPr>
          <p:cNvSpPr/>
          <p:nvPr/>
        </p:nvSpPr>
        <p:spPr>
          <a:xfrm>
            <a:off x="0" y="0"/>
            <a:ext cx="2413001" cy="6355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742AF3AB-52DF-F089-A0E6-A3909A446210}"/>
              </a:ext>
            </a:extLst>
          </p:cNvPr>
          <p:cNvGrpSpPr/>
          <p:nvPr/>
        </p:nvGrpSpPr>
        <p:grpSpPr>
          <a:xfrm>
            <a:off x="0" y="0"/>
            <a:ext cx="11332673" cy="5853632"/>
            <a:chOff x="2509157" y="-157843"/>
            <a:chExt cx="7173686" cy="7173686"/>
          </a:xfrm>
        </p:grpSpPr>
        <p:sp>
          <p:nvSpPr>
            <p:cNvPr id="15" name="Oval 4">
              <a:extLst>
                <a:ext uri="{FF2B5EF4-FFF2-40B4-BE49-F238E27FC236}">
                  <a16:creationId xmlns:a16="http://schemas.microsoft.com/office/drawing/2014/main" id="{8DE9702E-4AB8-8BCF-D62F-9716921927F8}"/>
                </a:ext>
              </a:extLst>
            </p:cNvPr>
            <p:cNvSpPr/>
            <p:nvPr/>
          </p:nvSpPr>
          <p:spPr>
            <a:xfrm>
              <a:off x="2509157" y="-157843"/>
              <a:ext cx="7173686" cy="7173686"/>
            </a:xfrm>
            <a:prstGeom prst="rect">
              <a:avLst/>
            </a:prstGeom>
            <a:solidFill>
              <a:srgbClr val="ECF0F3"/>
            </a:solidFill>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5">
              <a:extLst>
                <a:ext uri="{FF2B5EF4-FFF2-40B4-BE49-F238E27FC236}">
                  <a16:creationId xmlns:a16="http://schemas.microsoft.com/office/drawing/2014/main" id="{B4212B88-F97C-7693-A079-A1646AF11370}"/>
                </a:ext>
              </a:extLst>
            </p:cNvPr>
            <p:cNvSpPr/>
            <p:nvPr/>
          </p:nvSpPr>
          <p:spPr>
            <a:xfrm>
              <a:off x="2509157" y="-157843"/>
              <a:ext cx="7173686" cy="7173686"/>
            </a:xfrm>
            <a:prstGeom prst="rect">
              <a:avLst/>
            </a:prstGeom>
            <a:solidFill>
              <a:srgbClr val="ECF0F3"/>
            </a:solidFill>
            <a:ln>
              <a:solidFill>
                <a:schemeClr val="accent1"/>
              </a:solidFill>
            </a:ln>
            <a:effectLst>
              <a:outerShdw blurRad="254000" dist="190500" dir="13500000" sx="98000" sy="98000" algn="br" rotWithShape="0">
                <a:schemeClr val="bg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 name="TextBox 28">
            <a:extLst>
              <a:ext uri="{FF2B5EF4-FFF2-40B4-BE49-F238E27FC236}">
                <a16:creationId xmlns:a16="http://schemas.microsoft.com/office/drawing/2014/main" id="{4FDF5455-3C53-E9AD-1C07-311C0EA860BB}"/>
              </a:ext>
            </a:extLst>
          </p:cNvPr>
          <p:cNvSpPr txBox="1"/>
          <p:nvPr/>
        </p:nvSpPr>
        <p:spPr>
          <a:xfrm>
            <a:off x="1361638" y="2102941"/>
            <a:ext cx="8199834" cy="1477328"/>
          </a:xfrm>
          <a:prstGeom prst="rect">
            <a:avLst/>
          </a:prstGeom>
          <a:noFill/>
        </p:spPr>
        <p:txBody>
          <a:bodyPr wrap="square">
            <a:spAutoFit/>
          </a:bodyPr>
          <a:lstStyle/>
          <a:p>
            <a:pPr algn="just">
              <a:lnSpc>
                <a:spcPct val="250000"/>
              </a:lnSpc>
              <a:spcAft>
                <a:spcPts val="1200"/>
              </a:spcAft>
            </a:pPr>
            <a:r>
              <a:rPr lang="en-US" sz="1200" dirty="0" smtClean="0">
                <a:solidFill>
                  <a:schemeClr val="tx1">
                    <a:lumMod val="85000"/>
                    <a:lumOff val="15000"/>
                  </a:schemeClr>
                </a:solidFill>
                <a:ea typeface="Open Sans" panose="020B0606030504020204" pitchFamily="34" charset="0"/>
                <a:cs typeface="Open Sans" panose="020B0606030504020204" pitchFamily="34" charset="0"/>
              </a:rPr>
              <a:t>Diving </a:t>
            </a:r>
            <a:r>
              <a:rPr lang="en-US" sz="1200" dirty="0">
                <a:solidFill>
                  <a:schemeClr val="tx1">
                    <a:lumMod val="85000"/>
                    <a:lumOff val="15000"/>
                  </a:schemeClr>
                </a:solidFill>
                <a:ea typeface="Open Sans" panose="020B0606030504020204" pitchFamily="34" charset="0"/>
                <a:cs typeface="Open Sans" panose="020B0606030504020204" pitchFamily="34" charset="0"/>
              </a:rPr>
              <a:t>deeper into the data, it's essential to highlight the sales channel by country. In this context, Australia played a significant role, contributing 13.12% of the online revenue. Interestingly, 2013 saw the highest online average revenue, with Bike accounting for 21.13% of the online revenue during that year</a:t>
            </a:r>
            <a:endParaRPr lang="id-ID" sz="1200" dirty="0">
              <a:solidFill>
                <a:schemeClr val="tx1">
                  <a:lumMod val="85000"/>
                  <a:lumOff val="15000"/>
                </a:schemeClr>
              </a:solidFill>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4DDF3AB9-6D72-3274-68BB-567A99D07BCA}"/>
              </a:ext>
            </a:extLst>
          </p:cNvPr>
          <p:cNvSpPr txBox="1"/>
          <p:nvPr/>
        </p:nvSpPr>
        <p:spPr>
          <a:xfrm>
            <a:off x="1361638" y="1376587"/>
            <a:ext cx="8707754" cy="560154"/>
          </a:xfrm>
          <a:prstGeom prst="rect">
            <a:avLst/>
          </a:prstGeom>
          <a:noFill/>
        </p:spPr>
        <p:txBody>
          <a:bodyPr wrap="square" rtlCol="0">
            <a:spAutoFit/>
          </a:bodyPr>
          <a:lstStyle/>
          <a:p>
            <a:pPr>
              <a:lnSpc>
                <a:spcPct val="95000"/>
              </a:lnSpc>
              <a:spcAft>
                <a:spcPts val="300"/>
              </a:spcAft>
            </a:pPr>
            <a:r>
              <a:rPr lang="en-US" sz="3200" b="1" dirty="0">
                <a:latin typeface="+mj-lt"/>
              </a:rPr>
              <a:t>Sales Channel by Country </a:t>
            </a:r>
          </a:p>
        </p:txBody>
      </p:sp>
    </p:spTree>
    <p:extLst>
      <p:ext uri="{BB962C8B-B14F-4D97-AF65-F5344CB8AC3E}">
        <p14:creationId xmlns:p14="http://schemas.microsoft.com/office/powerpoint/2010/main" val="7681728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537F872-5C3B-C3F2-A805-9B9769A7F833}"/>
              </a:ext>
            </a:extLst>
          </p:cNvPr>
          <p:cNvGrpSpPr/>
          <p:nvPr/>
        </p:nvGrpSpPr>
        <p:grpSpPr>
          <a:xfrm>
            <a:off x="1401326" y="924912"/>
            <a:ext cx="9174870" cy="4595316"/>
            <a:chOff x="1098759" y="1512571"/>
            <a:chExt cx="4217121" cy="3381152"/>
          </a:xfrm>
        </p:grpSpPr>
        <p:sp>
          <p:nvSpPr>
            <p:cNvPr id="7" name="TextBox 6">
              <a:extLst>
                <a:ext uri="{FF2B5EF4-FFF2-40B4-BE49-F238E27FC236}">
                  <a16:creationId xmlns:a16="http://schemas.microsoft.com/office/drawing/2014/main" id="{4DDF3AB9-6D72-3274-68BB-567A99D07BCA}"/>
                </a:ext>
              </a:extLst>
            </p:cNvPr>
            <p:cNvSpPr txBox="1"/>
            <p:nvPr/>
          </p:nvSpPr>
          <p:spPr>
            <a:xfrm>
              <a:off x="1098759" y="1512571"/>
              <a:ext cx="4217121" cy="412151"/>
            </a:xfrm>
            <a:prstGeom prst="rect">
              <a:avLst/>
            </a:prstGeom>
            <a:noFill/>
          </p:spPr>
          <p:txBody>
            <a:bodyPr wrap="square" rtlCol="0">
              <a:spAutoFit/>
            </a:bodyPr>
            <a:lstStyle/>
            <a:p>
              <a:pPr>
                <a:lnSpc>
                  <a:spcPct val="95000"/>
                </a:lnSpc>
                <a:spcAft>
                  <a:spcPts val="300"/>
                </a:spcAft>
              </a:pPr>
              <a:r>
                <a:rPr lang="en-US" sz="3200" b="1" dirty="0">
                  <a:latin typeface="+mj-lt"/>
                </a:rPr>
                <a:t>Online Demographics </a:t>
              </a:r>
            </a:p>
          </p:txBody>
        </p:sp>
        <p:cxnSp>
          <p:nvCxnSpPr>
            <p:cNvPr id="9" name="Straight Connector 8">
              <a:extLst>
                <a:ext uri="{FF2B5EF4-FFF2-40B4-BE49-F238E27FC236}">
                  <a16:creationId xmlns:a16="http://schemas.microsoft.com/office/drawing/2014/main" id="{13C72F52-A4BC-0413-C11B-32DB35CA460A}"/>
                </a:ext>
              </a:extLst>
            </p:cNvPr>
            <p:cNvCxnSpPr>
              <a:cxnSpLocks/>
            </p:cNvCxnSpPr>
            <p:nvPr/>
          </p:nvCxnSpPr>
          <p:spPr>
            <a:xfrm>
              <a:off x="1169313" y="2483161"/>
              <a:ext cx="532431"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60A016C-4EF2-578F-8E63-212942126BF6}"/>
                </a:ext>
              </a:extLst>
            </p:cNvPr>
            <p:cNvSpPr txBox="1"/>
            <p:nvPr/>
          </p:nvSpPr>
          <p:spPr>
            <a:xfrm>
              <a:off x="1098759" y="2447992"/>
              <a:ext cx="4217121" cy="2445731"/>
            </a:xfrm>
            <a:prstGeom prst="rect">
              <a:avLst/>
            </a:prstGeom>
            <a:noFill/>
          </p:spPr>
          <p:txBody>
            <a:bodyPr wrap="square" rtlCol="0">
              <a:spAutoFit/>
            </a:bodyPr>
            <a:lstStyle/>
            <a:p>
              <a:pPr>
                <a:lnSpc>
                  <a:spcPct val="250000"/>
                </a:lnSpc>
                <a:spcAft>
                  <a:spcPts val="1200"/>
                </a:spcAft>
              </a:pPr>
              <a:r>
                <a:rPr lang="en-US" sz="1200" dirty="0" smtClean="0"/>
                <a:t>Lastly</a:t>
              </a:r>
              <a:r>
                <a:rPr lang="en-US" sz="1200" dirty="0"/>
                <a:t>, a breakdown of online demographics uncovers essential trends. Bachelor-degree holders emerged as the most lucrative customer segment, generating a remarkable 504.99% higher online revenue compared to those with a partial high school education. Similarly, professionals stood out, enjoying a 246.68% higher online revenue than individuals with a manual occupation. Furthermore, customers with no children recorded the highest online revenue, and gender-wise, females contributed significantly, accounting for 50.46% of the total online revenue. T</a:t>
              </a:r>
              <a:r>
                <a:rPr lang="en-US" sz="1200" dirty="0" smtClean="0"/>
                <a:t>he </a:t>
              </a:r>
              <a:r>
                <a:rPr lang="en-US" sz="1200" dirty="0"/>
                <a:t>married segment proved substantial, contributing 51.73% of the online revenue</a:t>
              </a:r>
              <a:r>
                <a:rPr lang="en-US" sz="1200" dirty="0" smtClean="0"/>
                <a:t>. In </a:t>
              </a:r>
              <a:r>
                <a:rPr lang="en-US" sz="1200" dirty="0"/>
                <a:t>summary, our comprehensive analysis reveals important insights into the financial performance, regional variations, sales channels, and demographics of our business operations, providing a valuable foundation for strategic decision-making moving forward.</a:t>
              </a:r>
              <a:endParaRPr lang="en-US" sz="1200" dirty="0">
                <a:solidFill>
                  <a:schemeClr val="tx2"/>
                </a:solidFill>
              </a:endParaRPr>
            </a:p>
          </p:txBody>
        </p:sp>
      </p:grpSp>
      <p:cxnSp>
        <p:nvCxnSpPr>
          <p:cNvPr id="14" name="Straight Connector 13">
            <a:extLst>
              <a:ext uri="{FF2B5EF4-FFF2-40B4-BE49-F238E27FC236}">
                <a16:creationId xmlns:a16="http://schemas.microsoft.com/office/drawing/2014/main" id="{7CC46A85-2EDE-A2EC-5E82-8C61F2C06284}"/>
              </a:ext>
            </a:extLst>
          </p:cNvPr>
          <p:cNvCxnSpPr>
            <a:cxnSpLocks/>
          </p:cNvCxnSpPr>
          <p:nvPr/>
        </p:nvCxnSpPr>
        <p:spPr>
          <a:xfrm flipV="1">
            <a:off x="1511492" y="1553964"/>
            <a:ext cx="4162195" cy="18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E84A20A-E2E5-03E6-0F14-655DCA7EEB3F}"/>
              </a:ext>
            </a:extLst>
          </p:cNvPr>
          <p:cNvCxnSpPr>
            <a:cxnSpLocks/>
          </p:cNvCxnSpPr>
          <p:nvPr/>
        </p:nvCxnSpPr>
        <p:spPr>
          <a:xfrm flipH="1">
            <a:off x="11041694" y="1755648"/>
            <a:ext cx="36576" cy="41696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8886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1454" r="21454"/>
          <a:stretch>
            <a:fillRect/>
          </a:stretch>
        </p:blipFill>
        <p:spPr/>
      </p:pic>
      <p:sp>
        <p:nvSpPr>
          <p:cNvPr id="3" name="Rectangle: Rounded Corners 22">
            <a:extLst>
              <a:ext uri="{FF2B5EF4-FFF2-40B4-BE49-F238E27FC236}">
                <a16:creationId xmlns:a16="http://schemas.microsoft.com/office/drawing/2014/main" id="{4C8837B7-C6BB-DC23-9C9B-F925F70CD3C8}"/>
              </a:ext>
            </a:extLst>
          </p:cNvPr>
          <p:cNvSpPr/>
          <p:nvPr/>
        </p:nvSpPr>
        <p:spPr>
          <a:xfrm>
            <a:off x="9779000" y="0"/>
            <a:ext cx="2413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212B4108-C8D0-0E0E-CCEB-90A348E7EA9C}"/>
              </a:ext>
            </a:extLst>
          </p:cNvPr>
          <p:cNvGrpSpPr/>
          <p:nvPr/>
        </p:nvGrpSpPr>
        <p:grpSpPr>
          <a:xfrm>
            <a:off x="3504040" y="870332"/>
            <a:ext cx="7790543" cy="5453350"/>
            <a:chOff x="2509157" y="-157843"/>
            <a:chExt cx="7173686" cy="7173686"/>
          </a:xfrm>
        </p:grpSpPr>
        <p:sp>
          <p:nvSpPr>
            <p:cNvPr id="5" name="Oval 4">
              <a:extLst>
                <a:ext uri="{FF2B5EF4-FFF2-40B4-BE49-F238E27FC236}">
                  <a16:creationId xmlns:a16="http://schemas.microsoft.com/office/drawing/2014/main" id="{E7745E43-8867-2DEF-F691-0FB542FD2D3B}"/>
                </a:ext>
              </a:extLst>
            </p:cNvPr>
            <p:cNvSpPr/>
            <p:nvPr/>
          </p:nvSpPr>
          <p:spPr>
            <a:xfrm>
              <a:off x="2509157" y="-157843"/>
              <a:ext cx="7173686" cy="7173686"/>
            </a:xfrm>
            <a:prstGeom prst="rect">
              <a:avLst/>
            </a:prstGeom>
            <a:solidFill>
              <a:srgbClr val="ECF0F3"/>
            </a:solidFill>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703AEDF9-9052-58F0-260D-7FBCBC8C4679}"/>
                </a:ext>
              </a:extLst>
            </p:cNvPr>
            <p:cNvSpPr/>
            <p:nvPr/>
          </p:nvSpPr>
          <p:spPr>
            <a:xfrm>
              <a:off x="2509157" y="-157843"/>
              <a:ext cx="7173686" cy="7173686"/>
            </a:xfrm>
            <a:prstGeom prst="rect">
              <a:avLst/>
            </a:prstGeom>
            <a:solidFill>
              <a:srgbClr val="ECF0F3"/>
            </a:solidFill>
            <a:ln>
              <a:solidFill>
                <a:schemeClr val="accent1"/>
              </a:solidFill>
            </a:ln>
            <a:effectLst>
              <a:outerShdw blurRad="254000" dist="190500" dir="13500000" sx="98000" sy="98000" algn="br" rotWithShape="0">
                <a:schemeClr val="bg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6">
            <a:extLst>
              <a:ext uri="{FF2B5EF4-FFF2-40B4-BE49-F238E27FC236}">
                <a16:creationId xmlns:a16="http://schemas.microsoft.com/office/drawing/2014/main" id="{38671FB2-07E7-A71B-0C05-B892F49D71E6}"/>
              </a:ext>
            </a:extLst>
          </p:cNvPr>
          <p:cNvGrpSpPr/>
          <p:nvPr/>
        </p:nvGrpSpPr>
        <p:grpSpPr>
          <a:xfrm>
            <a:off x="3692135" y="1740664"/>
            <a:ext cx="7414351" cy="4254642"/>
            <a:chOff x="3891671" y="3711997"/>
            <a:chExt cx="4107463" cy="1620153"/>
          </a:xfrm>
        </p:grpSpPr>
        <p:sp>
          <p:nvSpPr>
            <p:cNvPr id="22" name="Freeform: Shape 21">
              <a:extLst>
                <a:ext uri="{FF2B5EF4-FFF2-40B4-BE49-F238E27FC236}">
                  <a16:creationId xmlns:a16="http://schemas.microsoft.com/office/drawing/2014/main" id="{A112E381-DB7E-1AD2-8619-A99A76C30209}"/>
                </a:ext>
              </a:extLst>
            </p:cNvPr>
            <p:cNvSpPr/>
            <p:nvPr/>
          </p:nvSpPr>
          <p:spPr>
            <a:xfrm rot="5400000">
              <a:off x="7914370" y="4930359"/>
              <a:ext cx="104945" cy="64582"/>
            </a:xfrm>
            <a:custGeom>
              <a:avLst/>
              <a:gdLst>
                <a:gd name="connsiteX0" fmla="*/ 133984 w 148392"/>
                <a:gd name="connsiteY0" fmla="*/ 88463 h 91318"/>
                <a:gd name="connsiteX1" fmla="*/ 125914 w 148392"/>
                <a:gd name="connsiteY1" fmla="*/ 85118 h 91318"/>
                <a:gd name="connsiteX2" fmla="*/ 76910 w 148392"/>
                <a:gd name="connsiteY2" fmla="*/ 36114 h 91318"/>
                <a:gd name="connsiteX3" fmla="*/ 27906 w 148392"/>
                <a:gd name="connsiteY3" fmla="*/ 85118 h 91318"/>
                <a:gd name="connsiteX4" fmla="*/ 11765 w 148392"/>
                <a:gd name="connsiteY4" fmla="*/ 84837 h 91318"/>
                <a:gd name="connsiteX5" fmla="*/ 11765 w 148392"/>
                <a:gd name="connsiteY5" fmla="*/ 68977 h 91318"/>
                <a:gd name="connsiteX6" fmla="*/ 68840 w 148392"/>
                <a:gd name="connsiteY6" fmla="*/ 11903 h 91318"/>
                <a:gd name="connsiteX7" fmla="*/ 84980 w 148392"/>
                <a:gd name="connsiteY7" fmla="*/ 11903 h 91318"/>
                <a:gd name="connsiteX8" fmla="*/ 142054 w 148392"/>
                <a:gd name="connsiteY8" fmla="*/ 68977 h 91318"/>
                <a:gd name="connsiteX9" fmla="*/ 142052 w 148392"/>
                <a:gd name="connsiteY9" fmla="*/ 85120 h 91318"/>
                <a:gd name="connsiteX10" fmla="*/ 133984 w 148392"/>
                <a:gd name="connsiteY10" fmla="*/ 88463 h 9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392" h="91318">
                  <a:moveTo>
                    <a:pt x="133984" y="88463"/>
                  </a:moveTo>
                  <a:cubicBezTo>
                    <a:pt x="130957" y="88461"/>
                    <a:pt x="128054" y="87258"/>
                    <a:pt x="125914" y="85118"/>
                  </a:cubicBezTo>
                  <a:lnTo>
                    <a:pt x="76910" y="36114"/>
                  </a:lnTo>
                  <a:lnTo>
                    <a:pt x="27906" y="85118"/>
                  </a:lnTo>
                  <a:cubicBezTo>
                    <a:pt x="23371" y="89498"/>
                    <a:pt x="16145" y="89372"/>
                    <a:pt x="11765" y="84837"/>
                  </a:cubicBezTo>
                  <a:cubicBezTo>
                    <a:pt x="7493" y="80414"/>
                    <a:pt x="7493" y="73401"/>
                    <a:pt x="11765" y="68977"/>
                  </a:cubicBezTo>
                  <a:lnTo>
                    <a:pt x="68840" y="11903"/>
                  </a:lnTo>
                  <a:cubicBezTo>
                    <a:pt x="73297" y="7447"/>
                    <a:pt x="80523" y="7447"/>
                    <a:pt x="84980" y="11903"/>
                  </a:cubicBezTo>
                  <a:lnTo>
                    <a:pt x="142054" y="68977"/>
                  </a:lnTo>
                  <a:cubicBezTo>
                    <a:pt x="146512" y="73436"/>
                    <a:pt x="146511" y="80663"/>
                    <a:pt x="142052" y="85120"/>
                  </a:cubicBezTo>
                  <a:cubicBezTo>
                    <a:pt x="139912" y="87259"/>
                    <a:pt x="137010" y="88461"/>
                    <a:pt x="133984" y="88463"/>
                  </a:cubicBezTo>
                  <a:close/>
                </a:path>
              </a:pathLst>
            </a:custGeom>
            <a:solidFill>
              <a:schemeClr val="bg1"/>
            </a:solidFill>
            <a:ln w="9525" cap="flat">
              <a:noFill/>
              <a:prstDash val="solid"/>
              <a:miter/>
            </a:ln>
            <a:effectLst>
              <a:outerShdw blurRad="304800" dist="190500" dir="8100000" sx="85000" sy="85000" algn="tr" rotWithShape="0">
                <a:prstClr val="black">
                  <a:alpha val="40000"/>
                </a:prstClr>
              </a:outerShdw>
            </a:effectLst>
          </p:spPr>
          <p:txBody>
            <a:bodyPr rtlCol="0" anchor="ctr"/>
            <a:lstStyle/>
            <a:p>
              <a:endParaRPr lang="en-US"/>
            </a:p>
          </p:txBody>
        </p:sp>
        <p:sp>
          <p:nvSpPr>
            <p:cNvPr id="10" name="Rectangle: Rounded Corners 9">
              <a:extLst>
                <a:ext uri="{FF2B5EF4-FFF2-40B4-BE49-F238E27FC236}">
                  <a16:creationId xmlns:a16="http://schemas.microsoft.com/office/drawing/2014/main" id="{0EE23A88-CC84-F79B-A510-BC855842969A}"/>
                </a:ext>
              </a:extLst>
            </p:cNvPr>
            <p:cNvSpPr/>
            <p:nvPr/>
          </p:nvSpPr>
          <p:spPr>
            <a:xfrm flipV="1">
              <a:off x="3891671" y="3711997"/>
              <a:ext cx="4107461" cy="1620153"/>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2" y="5269882"/>
            <a:ext cx="2218040" cy="1584960"/>
          </a:xfrm>
          <a:prstGeom prst="rect">
            <a:avLst/>
          </a:prstGeom>
        </p:spPr>
      </p:pic>
      <p:sp>
        <p:nvSpPr>
          <p:cNvPr id="15" name="TextBox 14">
            <a:extLst>
              <a:ext uri="{FF2B5EF4-FFF2-40B4-BE49-F238E27FC236}">
                <a16:creationId xmlns:a16="http://schemas.microsoft.com/office/drawing/2014/main" id="{4FDF5455-3C53-E9AD-1C07-311C0EA860BB}"/>
              </a:ext>
            </a:extLst>
          </p:cNvPr>
          <p:cNvSpPr txBox="1"/>
          <p:nvPr/>
        </p:nvSpPr>
        <p:spPr>
          <a:xfrm>
            <a:off x="4147424" y="1915654"/>
            <a:ext cx="6202495" cy="3705310"/>
          </a:xfrm>
          <a:prstGeom prst="rect">
            <a:avLst/>
          </a:prstGeom>
          <a:noFill/>
        </p:spPr>
        <p:txBody>
          <a:bodyPr wrap="square">
            <a:spAutoFit/>
          </a:bodyPr>
          <a:lstStyle/>
          <a:p>
            <a:pPr algn="just">
              <a:lnSpc>
                <a:spcPct val="250000"/>
              </a:lnSpc>
              <a:spcAft>
                <a:spcPts val="1200"/>
              </a:spcAft>
            </a:pPr>
            <a:r>
              <a:rPr lang="en-US" sz="1200" dirty="0">
                <a:solidFill>
                  <a:schemeClr val="tx1">
                    <a:lumMod val="85000"/>
                    <a:lumOff val="15000"/>
                  </a:schemeClr>
                </a:solidFill>
                <a:ea typeface="Open Sans" panose="020B0606030504020204" pitchFamily="34" charset="0"/>
                <a:cs typeface="Open Sans" panose="020B0606030504020204" pitchFamily="34" charset="0"/>
              </a:rPr>
              <a:t>To enhance AHG's revenue and boost sales, we suggest closely monitoring the delivery status since late deliveries accounted for a significant 67.17%, which is detrimental to the business</a:t>
            </a:r>
            <a:r>
              <a:rPr lang="en-US" sz="1200" dirty="0" smtClean="0">
                <a:solidFill>
                  <a:schemeClr val="tx1">
                    <a:lumMod val="85000"/>
                    <a:lumOff val="15000"/>
                  </a:schemeClr>
                </a:solidFill>
                <a:ea typeface="Open Sans" panose="020B0606030504020204" pitchFamily="34" charset="0"/>
                <a:cs typeface="Open Sans" panose="020B0606030504020204" pitchFamily="34" charset="0"/>
              </a:rPr>
              <a:t>. Additionally</a:t>
            </a:r>
            <a:r>
              <a:rPr lang="en-US" sz="1200" dirty="0">
                <a:solidFill>
                  <a:schemeClr val="tx1">
                    <a:lumMod val="85000"/>
                    <a:lumOff val="15000"/>
                  </a:schemeClr>
                </a:solidFill>
                <a:ea typeface="Open Sans" panose="020B0606030504020204" pitchFamily="34" charset="0"/>
                <a:cs typeface="Open Sans" panose="020B0606030504020204" pitchFamily="34" charset="0"/>
              </a:rPr>
              <a:t>, it's crucial to examine the product manufacturing time, as we noticed a significant delay of approximately 319 days in 2011.The visualization dashboard also highlights a substantial amount of scrap generated for various reasons, which needs to be addressed promptly to optimize revenue</a:t>
            </a:r>
            <a:r>
              <a:rPr lang="en-US" sz="1200" dirty="0" smtClean="0">
                <a:solidFill>
                  <a:schemeClr val="tx1">
                    <a:lumMod val="85000"/>
                    <a:lumOff val="15000"/>
                  </a:schemeClr>
                </a:solidFill>
                <a:ea typeface="Open Sans" panose="020B0606030504020204" pitchFamily="34" charset="0"/>
                <a:cs typeface="Open Sans" panose="020B0606030504020204" pitchFamily="34" charset="0"/>
              </a:rPr>
              <a:t>. In </a:t>
            </a:r>
            <a:r>
              <a:rPr lang="en-US" sz="1200" dirty="0">
                <a:solidFill>
                  <a:schemeClr val="tx1">
                    <a:lumMod val="85000"/>
                    <a:lumOff val="15000"/>
                  </a:schemeClr>
                </a:solidFill>
                <a:ea typeface="Open Sans" panose="020B0606030504020204" pitchFamily="34" charset="0"/>
                <a:cs typeface="Open Sans" panose="020B0606030504020204" pitchFamily="34" charset="0"/>
              </a:rPr>
              <a:t>conclusion, we recommend that the reseller store reduces operational costs to prevent future losses. Furthermore, a deliberate focus on online stores can significantly improve overall performance.</a:t>
            </a:r>
            <a:endParaRPr lang="id-ID" sz="1200" dirty="0">
              <a:solidFill>
                <a:schemeClr val="tx1">
                  <a:lumMod val="85000"/>
                  <a:lumOff val="15000"/>
                </a:schemeClr>
              </a:solidFill>
              <a:ea typeface="Open Sans" panose="020B0606030504020204" pitchFamily="34" charset="0"/>
              <a:cs typeface="Open Sans" panose="020B0606030504020204" pitchFamily="34" charset="0"/>
            </a:endParaRPr>
          </a:p>
        </p:txBody>
      </p:sp>
      <p:sp>
        <p:nvSpPr>
          <p:cNvPr id="16" name="TextBox 15">
            <a:extLst>
              <a:ext uri="{FF2B5EF4-FFF2-40B4-BE49-F238E27FC236}">
                <a16:creationId xmlns:a16="http://schemas.microsoft.com/office/drawing/2014/main" id="{4DDF3AB9-6D72-3274-68BB-567A99D07BCA}"/>
              </a:ext>
            </a:extLst>
          </p:cNvPr>
          <p:cNvSpPr txBox="1"/>
          <p:nvPr/>
        </p:nvSpPr>
        <p:spPr>
          <a:xfrm>
            <a:off x="3692135" y="1093014"/>
            <a:ext cx="8707754" cy="560154"/>
          </a:xfrm>
          <a:prstGeom prst="rect">
            <a:avLst/>
          </a:prstGeom>
          <a:noFill/>
        </p:spPr>
        <p:txBody>
          <a:bodyPr wrap="square" rtlCol="0">
            <a:spAutoFit/>
          </a:bodyPr>
          <a:lstStyle/>
          <a:p>
            <a:pPr>
              <a:lnSpc>
                <a:spcPct val="95000"/>
              </a:lnSpc>
              <a:spcAft>
                <a:spcPts val="300"/>
              </a:spcAft>
            </a:pPr>
            <a:r>
              <a:rPr lang="en-US" sz="3200" b="1" dirty="0" smtClean="0">
                <a:latin typeface="+mj-lt"/>
              </a:rPr>
              <a:t>Recommendations</a:t>
            </a:r>
            <a:endParaRPr lang="en-US" sz="3200" b="1" dirty="0">
              <a:latin typeface="+mj-lt"/>
            </a:endParaRPr>
          </a:p>
        </p:txBody>
      </p:sp>
    </p:spTree>
    <p:extLst>
      <p:ext uri="{BB962C8B-B14F-4D97-AF65-F5344CB8AC3E}">
        <p14:creationId xmlns:p14="http://schemas.microsoft.com/office/powerpoint/2010/main" val="26182891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4395730"/>
            <a:ext cx="3517062" cy="2513211"/>
          </a:xfrm>
          <a:prstGeom prst="rect">
            <a:avLst/>
          </a:prstGeom>
        </p:spPr>
      </p:pic>
      <p:pic>
        <p:nvPicPr>
          <p:cNvPr id="2" name="Picture Placeholder 1"/>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0" y="2077365"/>
            <a:ext cx="4082142" cy="2299606"/>
          </a:xfrm>
        </p:spPr>
      </p:pic>
      <p:sp>
        <p:nvSpPr>
          <p:cNvPr id="3" name="Rectangle: Rounded Corners 22">
            <a:extLst>
              <a:ext uri="{FF2B5EF4-FFF2-40B4-BE49-F238E27FC236}">
                <a16:creationId xmlns:a16="http://schemas.microsoft.com/office/drawing/2014/main" id="{4C8837B7-C6BB-DC23-9C9B-F925F70CD3C8}"/>
              </a:ext>
            </a:extLst>
          </p:cNvPr>
          <p:cNvSpPr/>
          <p:nvPr/>
        </p:nvSpPr>
        <p:spPr>
          <a:xfrm>
            <a:off x="9779000" y="0"/>
            <a:ext cx="2413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212B4108-C8D0-0E0E-CCEB-90A348E7EA9C}"/>
              </a:ext>
            </a:extLst>
          </p:cNvPr>
          <p:cNvGrpSpPr/>
          <p:nvPr/>
        </p:nvGrpSpPr>
        <p:grpSpPr>
          <a:xfrm>
            <a:off x="3888954" y="870332"/>
            <a:ext cx="7877060" cy="5453350"/>
            <a:chOff x="2509157" y="-157843"/>
            <a:chExt cx="7173686" cy="7173686"/>
          </a:xfrm>
        </p:grpSpPr>
        <p:sp>
          <p:nvSpPr>
            <p:cNvPr id="5" name="Oval 4">
              <a:extLst>
                <a:ext uri="{FF2B5EF4-FFF2-40B4-BE49-F238E27FC236}">
                  <a16:creationId xmlns:a16="http://schemas.microsoft.com/office/drawing/2014/main" id="{E7745E43-8867-2DEF-F691-0FB542FD2D3B}"/>
                </a:ext>
              </a:extLst>
            </p:cNvPr>
            <p:cNvSpPr/>
            <p:nvPr/>
          </p:nvSpPr>
          <p:spPr>
            <a:xfrm>
              <a:off x="2509157" y="-157843"/>
              <a:ext cx="7173686" cy="7173686"/>
            </a:xfrm>
            <a:prstGeom prst="rect">
              <a:avLst/>
            </a:prstGeom>
            <a:solidFill>
              <a:srgbClr val="ECF0F3"/>
            </a:solidFill>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703AEDF9-9052-58F0-260D-7FBCBC8C4679}"/>
                </a:ext>
              </a:extLst>
            </p:cNvPr>
            <p:cNvSpPr/>
            <p:nvPr/>
          </p:nvSpPr>
          <p:spPr>
            <a:xfrm>
              <a:off x="2509157" y="-157843"/>
              <a:ext cx="7173686" cy="7173686"/>
            </a:xfrm>
            <a:prstGeom prst="rect">
              <a:avLst/>
            </a:prstGeom>
            <a:solidFill>
              <a:srgbClr val="ECF0F3"/>
            </a:solidFill>
            <a:ln>
              <a:solidFill>
                <a:schemeClr val="accent1"/>
              </a:solidFill>
            </a:ln>
            <a:effectLst>
              <a:outerShdw blurRad="254000" dist="190500" dir="13500000" sx="98000" sy="98000" algn="br" rotWithShape="0">
                <a:schemeClr val="bg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6">
            <a:extLst>
              <a:ext uri="{FF2B5EF4-FFF2-40B4-BE49-F238E27FC236}">
                <a16:creationId xmlns:a16="http://schemas.microsoft.com/office/drawing/2014/main" id="{38671FB2-07E7-A71B-0C05-B892F49D71E6}"/>
              </a:ext>
            </a:extLst>
          </p:cNvPr>
          <p:cNvGrpSpPr/>
          <p:nvPr/>
        </p:nvGrpSpPr>
        <p:grpSpPr>
          <a:xfrm>
            <a:off x="4222805" y="1653168"/>
            <a:ext cx="7496582" cy="4254642"/>
            <a:chOff x="3968742" y="3678679"/>
            <a:chExt cx="4107461" cy="1620153"/>
          </a:xfrm>
        </p:grpSpPr>
        <p:sp>
          <p:nvSpPr>
            <p:cNvPr id="22" name="Freeform: Shape 21">
              <a:extLst>
                <a:ext uri="{FF2B5EF4-FFF2-40B4-BE49-F238E27FC236}">
                  <a16:creationId xmlns:a16="http://schemas.microsoft.com/office/drawing/2014/main" id="{A112E381-DB7E-1AD2-8619-A99A76C30209}"/>
                </a:ext>
              </a:extLst>
            </p:cNvPr>
            <p:cNvSpPr/>
            <p:nvPr/>
          </p:nvSpPr>
          <p:spPr>
            <a:xfrm rot="5400000">
              <a:off x="7914370" y="4930359"/>
              <a:ext cx="104945" cy="64582"/>
            </a:xfrm>
            <a:custGeom>
              <a:avLst/>
              <a:gdLst>
                <a:gd name="connsiteX0" fmla="*/ 133984 w 148392"/>
                <a:gd name="connsiteY0" fmla="*/ 88463 h 91318"/>
                <a:gd name="connsiteX1" fmla="*/ 125914 w 148392"/>
                <a:gd name="connsiteY1" fmla="*/ 85118 h 91318"/>
                <a:gd name="connsiteX2" fmla="*/ 76910 w 148392"/>
                <a:gd name="connsiteY2" fmla="*/ 36114 h 91318"/>
                <a:gd name="connsiteX3" fmla="*/ 27906 w 148392"/>
                <a:gd name="connsiteY3" fmla="*/ 85118 h 91318"/>
                <a:gd name="connsiteX4" fmla="*/ 11765 w 148392"/>
                <a:gd name="connsiteY4" fmla="*/ 84837 h 91318"/>
                <a:gd name="connsiteX5" fmla="*/ 11765 w 148392"/>
                <a:gd name="connsiteY5" fmla="*/ 68977 h 91318"/>
                <a:gd name="connsiteX6" fmla="*/ 68840 w 148392"/>
                <a:gd name="connsiteY6" fmla="*/ 11903 h 91318"/>
                <a:gd name="connsiteX7" fmla="*/ 84980 w 148392"/>
                <a:gd name="connsiteY7" fmla="*/ 11903 h 91318"/>
                <a:gd name="connsiteX8" fmla="*/ 142054 w 148392"/>
                <a:gd name="connsiteY8" fmla="*/ 68977 h 91318"/>
                <a:gd name="connsiteX9" fmla="*/ 142052 w 148392"/>
                <a:gd name="connsiteY9" fmla="*/ 85120 h 91318"/>
                <a:gd name="connsiteX10" fmla="*/ 133984 w 148392"/>
                <a:gd name="connsiteY10" fmla="*/ 88463 h 9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392" h="91318">
                  <a:moveTo>
                    <a:pt x="133984" y="88463"/>
                  </a:moveTo>
                  <a:cubicBezTo>
                    <a:pt x="130957" y="88461"/>
                    <a:pt x="128054" y="87258"/>
                    <a:pt x="125914" y="85118"/>
                  </a:cubicBezTo>
                  <a:lnTo>
                    <a:pt x="76910" y="36114"/>
                  </a:lnTo>
                  <a:lnTo>
                    <a:pt x="27906" y="85118"/>
                  </a:lnTo>
                  <a:cubicBezTo>
                    <a:pt x="23371" y="89498"/>
                    <a:pt x="16145" y="89372"/>
                    <a:pt x="11765" y="84837"/>
                  </a:cubicBezTo>
                  <a:cubicBezTo>
                    <a:pt x="7493" y="80414"/>
                    <a:pt x="7493" y="73401"/>
                    <a:pt x="11765" y="68977"/>
                  </a:cubicBezTo>
                  <a:lnTo>
                    <a:pt x="68840" y="11903"/>
                  </a:lnTo>
                  <a:cubicBezTo>
                    <a:pt x="73297" y="7447"/>
                    <a:pt x="80523" y="7447"/>
                    <a:pt x="84980" y="11903"/>
                  </a:cubicBezTo>
                  <a:lnTo>
                    <a:pt x="142054" y="68977"/>
                  </a:lnTo>
                  <a:cubicBezTo>
                    <a:pt x="146512" y="73436"/>
                    <a:pt x="146511" y="80663"/>
                    <a:pt x="142052" y="85120"/>
                  </a:cubicBezTo>
                  <a:cubicBezTo>
                    <a:pt x="139912" y="87259"/>
                    <a:pt x="137010" y="88461"/>
                    <a:pt x="133984" y="88463"/>
                  </a:cubicBezTo>
                  <a:close/>
                </a:path>
              </a:pathLst>
            </a:custGeom>
            <a:solidFill>
              <a:schemeClr val="bg1"/>
            </a:solidFill>
            <a:ln w="9525" cap="flat">
              <a:noFill/>
              <a:prstDash val="solid"/>
              <a:miter/>
            </a:ln>
            <a:effectLst>
              <a:outerShdw blurRad="304800" dist="190500" dir="8100000" sx="85000" sy="85000" algn="tr" rotWithShape="0">
                <a:prstClr val="black">
                  <a:alpha val="40000"/>
                </a:prstClr>
              </a:outerShdw>
            </a:effectLst>
          </p:spPr>
          <p:txBody>
            <a:bodyPr rtlCol="0" anchor="ctr"/>
            <a:lstStyle/>
            <a:p>
              <a:endParaRPr lang="en-US"/>
            </a:p>
          </p:txBody>
        </p:sp>
        <p:sp>
          <p:nvSpPr>
            <p:cNvPr id="10" name="Rectangle: Rounded Corners 9">
              <a:extLst>
                <a:ext uri="{FF2B5EF4-FFF2-40B4-BE49-F238E27FC236}">
                  <a16:creationId xmlns:a16="http://schemas.microsoft.com/office/drawing/2014/main" id="{0EE23A88-CC84-F79B-A510-BC855842969A}"/>
                </a:ext>
              </a:extLst>
            </p:cNvPr>
            <p:cNvSpPr/>
            <p:nvPr/>
          </p:nvSpPr>
          <p:spPr>
            <a:xfrm flipV="1">
              <a:off x="3968742" y="3678679"/>
              <a:ext cx="4107461" cy="1620153"/>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4FDF5455-3C53-E9AD-1C07-311C0EA860BB}"/>
              </a:ext>
            </a:extLst>
          </p:cNvPr>
          <p:cNvSpPr txBox="1"/>
          <p:nvPr/>
        </p:nvSpPr>
        <p:spPr>
          <a:xfrm>
            <a:off x="4494974" y="1880575"/>
            <a:ext cx="6202495" cy="3200876"/>
          </a:xfrm>
          <a:prstGeom prst="rect">
            <a:avLst/>
          </a:prstGeom>
          <a:noFill/>
        </p:spPr>
        <p:txBody>
          <a:bodyPr wrap="square">
            <a:spAutoFit/>
          </a:bodyPr>
          <a:lstStyle/>
          <a:p>
            <a:pPr algn="just">
              <a:lnSpc>
                <a:spcPct val="200000"/>
              </a:lnSpc>
              <a:spcAft>
                <a:spcPts val="1200"/>
              </a:spcAft>
            </a:pPr>
            <a:r>
              <a:rPr lang="en-US" sz="1200" dirty="0" smtClean="0">
                <a:solidFill>
                  <a:schemeClr val="tx1">
                    <a:lumMod val="85000"/>
                    <a:lumOff val="15000"/>
                  </a:schemeClr>
                </a:solidFill>
                <a:ea typeface="Open Sans" panose="020B0606030504020204" pitchFamily="34" charset="0"/>
                <a:cs typeface="Open Sans" panose="020B0606030504020204" pitchFamily="34" charset="0"/>
              </a:rPr>
              <a:t>Awareness of </a:t>
            </a:r>
            <a:r>
              <a:rPr lang="en-US" sz="1200" dirty="0">
                <a:solidFill>
                  <a:schemeClr val="tx1">
                    <a:lumMod val="85000"/>
                    <a:lumOff val="15000"/>
                  </a:schemeClr>
                </a:solidFill>
                <a:ea typeface="Open Sans" panose="020B0606030504020204" pitchFamily="34" charset="0"/>
                <a:cs typeface="Open Sans" panose="020B0606030504020204" pitchFamily="34" charset="0"/>
              </a:rPr>
              <a:t>basket analysis reveals products frequently purchased together by </a:t>
            </a:r>
            <a:r>
              <a:rPr lang="en-US" sz="1200" dirty="0" smtClean="0">
                <a:solidFill>
                  <a:schemeClr val="tx1">
                    <a:lumMod val="85000"/>
                    <a:lumOff val="15000"/>
                  </a:schemeClr>
                </a:solidFill>
                <a:ea typeface="Open Sans" panose="020B0606030504020204" pitchFamily="34" charset="0"/>
                <a:cs typeface="Open Sans" panose="020B0606030504020204" pitchFamily="34" charset="0"/>
              </a:rPr>
              <a:t>consumers and knowledge of this help in enhancing the revenue. </a:t>
            </a:r>
            <a:r>
              <a:rPr lang="en-US" sz="1200" dirty="0">
                <a:solidFill>
                  <a:schemeClr val="tx1">
                    <a:lumMod val="85000"/>
                    <a:lumOff val="15000"/>
                  </a:schemeClr>
                </a:solidFill>
                <a:ea typeface="Open Sans" panose="020B0606030504020204" pitchFamily="34" charset="0"/>
                <a:cs typeface="Open Sans" panose="020B0606030504020204" pitchFamily="34" charset="0"/>
              </a:rPr>
              <a:t>In light of this, we highly recommend pairing mountain bikes with fenders, matching caps with jerseys, and helmets with gloves</a:t>
            </a:r>
            <a:r>
              <a:rPr lang="en-US" sz="1200" dirty="0" smtClean="0">
                <a:solidFill>
                  <a:schemeClr val="tx1">
                    <a:lumMod val="85000"/>
                    <a:lumOff val="15000"/>
                  </a:schemeClr>
                </a:solidFill>
                <a:ea typeface="Open Sans" panose="020B0606030504020204" pitchFamily="34" charset="0"/>
                <a:cs typeface="Open Sans" panose="020B0606030504020204" pitchFamily="34" charset="0"/>
              </a:rPr>
              <a:t>. </a:t>
            </a:r>
          </a:p>
          <a:p>
            <a:pPr algn="just">
              <a:lnSpc>
                <a:spcPct val="200000"/>
              </a:lnSpc>
              <a:spcAft>
                <a:spcPts val="1200"/>
              </a:spcAft>
            </a:pPr>
            <a:r>
              <a:rPr lang="en-US" sz="1200" dirty="0" smtClean="0">
                <a:solidFill>
                  <a:schemeClr val="tx1">
                    <a:lumMod val="85000"/>
                    <a:lumOff val="15000"/>
                  </a:schemeClr>
                </a:solidFill>
                <a:ea typeface="Open Sans" panose="020B0606030504020204" pitchFamily="34" charset="0"/>
                <a:cs typeface="Open Sans" panose="020B0606030504020204" pitchFamily="34" charset="0"/>
              </a:rPr>
              <a:t>Moreover</a:t>
            </a:r>
            <a:r>
              <a:rPr lang="en-US" sz="1200" dirty="0">
                <a:solidFill>
                  <a:schemeClr val="tx1">
                    <a:lumMod val="85000"/>
                    <a:lumOff val="15000"/>
                  </a:schemeClr>
                </a:solidFill>
                <a:ea typeface="Open Sans" panose="020B0606030504020204" pitchFamily="34" charset="0"/>
                <a:cs typeface="Open Sans" panose="020B0606030504020204" pitchFamily="34" charset="0"/>
              </a:rPr>
              <a:t>, we've observed a significant association between vests and fenders (with a lift of 3.69), shorts and caps (with a lift of 2.58), as well as mountain bikes and </a:t>
            </a:r>
            <a:r>
              <a:rPr lang="en-US" sz="1200" dirty="0" smtClean="0">
                <a:solidFill>
                  <a:schemeClr val="tx1">
                    <a:lumMod val="85000"/>
                    <a:lumOff val="15000"/>
                  </a:schemeClr>
                </a:solidFill>
                <a:ea typeface="Open Sans" panose="020B0606030504020204" pitchFamily="34" charset="0"/>
                <a:cs typeface="Open Sans" panose="020B0606030504020204" pitchFamily="34" charset="0"/>
              </a:rPr>
              <a:t>caps, and lot more as listed in basket lift table above. </a:t>
            </a:r>
            <a:r>
              <a:rPr lang="en-US" sz="1200" dirty="0">
                <a:solidFill>
                  <a:schemeClr val="tx1">
                    <a:lumMod val="85000"/>
                    <a:lumOff val="15000"/>
                  </a:schemeClr>
                </a:solidFill>
                <a:ea typeface="Open Sans" panose="020B0606030504020204" pitchFamily="34" charset="0"/>
                <a:cs typeface="Open Sans" panose="020B0606030504020204" pitchFamily="34" charset="0"/>
              </a:rPr>
              <a:t>These associations are not mere coincidences, indicating a strong </a:t>
            </a:r>
            <a:r>
              <a:rPr lang="en-US" sz="1200" dirty="0" smtClean="0">
                <a:solidFill>
                  <a:schemeClr val="tx1">
                    <a:lumMod val="85000"/>
                    <a:lumOff val="15000"/>
                  </a:schemeClr>
                </a:solidFill>
                <a:ea typeface="Open Sans" panose="020B0606030504020204" pitchFamily="34" charset="0"/>
                <a:cs typeface="Open Sans" panose="020B0606030504020204" pitchFamily="34" charset="0"/>
              </a:rPr>
              <a:t>relationship </a:t>
            </a:r>
            <a:r>
              <a:rPr lang="en-US" sz="1200" dirty="0">
                <a:solidFill>
                  <a:schemeClr val="tx1">
                    <a:lumMod val="85000"/>
                    <a:lumOff val="15000"/>
                  </a:schemeClr>
                </a:solidFill>
                <a:ea typeface="Open Sans" panose="020B0606030504020204" pitchFamily="34" charset="0"/>
                <a:cs typeface="Open Sans" panose="020B0606030504020204" pitchFamily="34" charset="0"/>
              </a:rPr>
              <a:t>for pairing</a:t>
            </a:r>
            <a:r>
              <a:rPr lang="en-US" sz="1200" dirty="0" smtClean="0">
                <a:solidFill>
                  <a:schemeClr val="tx1">
                    <a:lumMod val="85000"/>
                    <a:lumOff val="15000"/>
                  </a:schemeClr>
                </a:solidFill>
                <a:ea typeface="Open Sans" panose="020B0606030504020204" pitchFamily="34" charset="0"/>
                <a:cs typeface="Open Sans" panose="020B0606030504020204" pitchFamily="34" charset="0"/>
              </a:rPr>
              <a:t> </a:t>
            </a:r>
            <a:r>
              <a:rPr lang="en-US" sz="1200" dirty="0">
                <a:solidFill>
                  <a:schemeClr val="tx1">
                    <a:lumMod val="85000"/>
                    <a:lumOff val="15000"/>
                  </a:schemeClr>
                </a:solidFill>
                <a:ea typeface="Open Sans" panose="020B0606030504020204" pitchFamily="34" charset="0"/>
                <a:cs typeface="Open Sans" panose="020B0606030504020204" pitchFamily="34" charset="0"/>
              </a:rPr>
              <a:t>these items together.</a:t>
            </a:r>
            <a:endParaRPr lang="id-ID" sz="1200" dirty="0">
              <a:solidFill>
                <a:schemeClr val="tx1">
                  <a:lumMod val="85000"/>
                  <a:lumOff val="15000"/>
                </a:schemeClr>
              </a:solidFill>
              <a:ea typeface="Open Sans" panose="020B0606030504020204" pitchFamily="34" charset="0"/>
              <a:cs typeface="Open Sans" panose="020B0606030504020204" pitchFamily="34" charset="0"/>
            </a:endParaRPr>
          </a:p>
        </p:txBody>
      </p:sp>
      <p:sp>
        <p:nvSpPr>
          <p:cNvPr id="16" name="TextBox 15">
            <a:extLst>
              <a:ext uri="{FF2B5EF4-FFF2-40B4-BE49-F238E27FC236}">
                <a16:creationId xmlns:a16="http://schemas.microsoft.com/office/drawing/2014/main" id="{4DDF3AB9-6D72-3274-68BB-567A99D07BCA}"/>
              </a:ext>
            </a:extLst>
          </p:cNvPr>
          <p:cNvSpPr txBox="1"/>
          <p:nvPr/>
        </p:nvSpPr>
        <p:spPr>
          <a:xfrm>
            <a:off x="4494974" y="1093014"/>
            <a:ext cx="7212441" cy="560154"/>
          </a:xfrm>
          <a:prstGeom prst="rect">
            <a:avLst/>
          </a:prstGeom>
          <a:noFill/>
        </p:spPr>
        <p:txBody>
          <a:bodyPr wrap="square" rtlCol="0">
            <a:spAutoFit/>
          </a:bodyPr>
          <a:lstStyle/>
          <a:p>
            <a:pPr>
              <a:lnSpc>
                <a:spcPct val="95000"/>
              </a:lnSpc>
              <a:spcAft>
                <a:spcPts val="300"/>
              </a:spcAft>
            </a:pPr>
            <a:r>
              <a:rPr lang="en-US" sz="3200" b="1" dirty="0" smtClean="0">
                <a:latin typeface="+mj-lt"/>
              </a:rPr>
              <a:t>Recommendations</a:t>
            </a:r>
            <a:endParaRPr lang="en-US" sz="3200" b="1" dirty="0">
              <a:latin typeface="+mj-lt"/>
            </a:endParaRPr>
          </a:p>
        </p:txBody>
      </p:sp>
    </p:spTree>
    <p:extLst>
      <p:ext uri="{BB962C8B-B14F-4D97-AF65-F5344CB8AC3E}">
        <p14:creationId xmlns:p14="http://schemas.microsoft.com/office/powerpoint/2010/main" val="1772845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537F872-5C3B-C3F2-A805-9B9769A7F833}"/>
              </a:ext>
            </a:extLst>
          </p:cNvPr>
          <p:cNvGrpSpPr/>
          <p:nvPr/>
        </p:nvGrpSpPr>
        <p:grpSpPr>
          <a:xfrm>
            <a:off x="619126" y="924912"/>
            <a:ext cx="8707754" cy="4976638"/>
            <a:chOff x="1098759" y="1512571"/>
            <a:chExt cx="4217121" cy="3661722"/>
          </a:xfrm>
        </p:grpSpPr>
        <p:sp>
          <p:nvSpPr>
            <p:cNvPr id="7" name="TextBox 6">
              <a:extLst>
                <a:ext uri="{FF2B5EF4-FFF2-40B4-BE49-F238E27FC236}">
                  <a16:creationId xmlns:a16="http://schemas.microsoft.com/office/drawing/2014/main" id="{4DDF3AB9-6D72-3274-68BB-567A99D07BCA}"/>
                </a:ext>
              </a:extLst>
            </p:cNvPr>
            <p:cNvSpPr txBox="1"/>
            <p:nvPr/>
          </p:nvSpPr>
          <p:spPr>
            <a:xfrm>
              <a:off x="1098759" y="1512571"/>
              <a:ext cx="4217121" cy="756365"/>
            </a:xfrm>
            <a:prstGeom prst="rect">
              <a:avLst/>
            </a:prstGeom>
            <a:noFill/>
          </p:spPr>
          <p:txBody>
            <a:bodyPr wrap="square" rtlCol="0">
              <a:spAutoFit/>
            </a:bodyPr>
            <a:lstStyle/>
            <a:p>
              <a:pPr>
                <a:lnSpc>
                  <a:spcPct val="95000"/>
                </a:lnSpc>
                <a:spcAft>
                  <a:spcPts val="300"/>
                </a:spcAft>
              </a:pPr>
              <a:r>
                <a:rPr lang="en-US" sz="3200" b="1" dirty="0">
                  <a:latin typeface="+mj-lt"/>
                </a:rPr>
                <a:t>Adventure Hardware Group </a:t>
              </a:r>
            </a:p>
          </p:txBody>
        </p:sp>
        <p:cxnSp>
          <p:nvCxnSpPr>
            <p:cNvPr id="9" name="Straight Connector 8">
              <a:extLst>
                <a:ext uri="{FF2B5EF4-FFF2-40B4-BE49-F238E27FC236}">
                  <a16:creationId xmlns:a16="http://schemas.microsoft.com/office/drawing/2014/main" id="{13C72F52-A4BC-0413-C11B-32DB35CA460A}"/>
                </a:ext>
              </a:extLst>
            </p:cNvPr>
            <p:cNvCxnSpPr>
              <a:cxnSpLocks/>
            </p:cNvCxnSpPr>
            <p:nvPr/>
          </p:nvCxnSpPr>
          <p:spPr>
            <a:xfrm>
              <a:off x="1169313" y="2483161"/>
              <a:ext cx="532431"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60A016C-4EF2-578F-8E63-212942126BF6}"/>
                </a:ext>
              </a:extLst>
            </p:cNvPr>
            <p:cNvSpPr txBox="1"/>
            <p:nvPr/>
          </p:nvSpPr>
          <p:spPr>
            <a:xfrm>
              <a:off x="1098759" y="2447992"/>
              <a:ext cx="3780066" cy="2726301"/>
            </a:xfrm>
            <a:prstGeom prst="rect">
              <a:avLst/>
            </a:prstGeom>
            <a:noFill/>
          </p:spPr>
          <p:txBody>
            <a:bodyPr wrap="square" rtlCol="0">
              <a:spAutoFit/>
            </a:bodyPr>
            <a:lstStyle/>
            <a:p>
              <a:pPr>
                <a:lnSpc>
                  <a:spcPct val="250000"/>
                </a:lnSpc>
                <a:spcAft>
                  <a:spcPts val="1200"/>
                </a:spcAft>
              </a:pPr>
              <a:r>
                <a:rPr lang="en-US" sz="1200" dirty="0"/>
                <a:t>The Adventure Hardware Group is a global entity with a presence in North America, Europe, and Asia. AHG functions as a worldwide manufacturer and specialized online retailer, operating both as a direct seller and reseller of various bicycle-related products such as road bikes, mountain bikes, touring bikes, bicycle components, accessories, and apparel. Their core expertise lies in the categories of road, mountain, and touring bikes. As the leading online retailer in this industry, their commitment is to provide customers with a personalized experience that matches the level of service found in the best local stores. AHG's dynamic and interactive platform is meticulously designed to empower customers with knowledge and confidence in their extensive product offerings.</a:t>
              </a:r>
              <a:endParaRPr lang="en-US" sz="1200" dirty="0">
                <a:solidFill>
                  <a:schemeClr val="tx2"/>
                </a:solidFill>
              </a:endParaRPr>
            </a:p>
          </p:txBody>
        </p:sp>
      </p:grpSp>
      <p:cxnSp>
        <p:nvCxnSpPr>
          <p:cNvPr id="14" name="Straight Connector 13">
            <a:extLst>
              <a:ext uri="{FF2B5EF4-FFF2-40B4-BE49-F238E27FC236}">
                <a16:creationId xmlns:a16="http://schemas.microsoft.com/office/drawing/2014/main" id="{7CC46A85-2EDE-A2EC-5E82-8C61F2C06284}"/>
              </a:ext>
            </a:extLst>
          </p:cNvPr>
          <p:cNvCxnSpPr>
            <a:cxnSpLocks/>
          </p:cNvCxnSpPr>
          <p:nvPr/>
        </p:nvCxnSpPr>
        <p:spPr>
          <a:xfrm flipV="1">
            <a:off x="619126" y="1548384"/>
            <a:ext cx="5397386" cy="24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E84A20A-E2E5-03E6-0F14-655DCA7EEB3F}"/>
              </a:ext>
            </a:extLst>
          </p:cNvPr>
          <p:cNvCxnSpPr>
            <a:cxnSpLocks/>
          </p:cNvCxnSpPr>
          <p:nvPr/>
        </p:nvCxnSpPr>
        <p:spPr>
          <a:xfrm flipH="1">
            <a:off x="9973056" y="1755648"/>
            <a:ext cx="36576" cy="41696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91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22">
            <a:extLst>
              <a:ext uri="{FF2B5EF4-FFF2-40B4-BE49-F238E27FC236}">
                <a16:creationId xmlns:a16="http://schemas.microsoft.com/office/drawing/2014/main" id="{333B8244-2A7F-DD72-AD0E-66741C33DE7C}"/>
              </a:ext>
            </a:extLst>
          </p:cNvPr>
          <p:cNvSpPr/>
          <p:nvPr/>
        </p:nvSpPr>
        <p:spPr>
          <a:xfrm>
            <a:off x="0" y="0"/>
            <a:ext cx="2413001" cy="6355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09CF94C3-B1BC-6481-60E2-8692D994480E}"/>
              </a:ext>
            </a:extLst>
          </p:cNvPr>
          <p:cNvGrpSpPr/>
          <p:nvPr/>
        </p:nvGrpSpPr>
        <p:grpSpPr>
          <a:xfrm>
            <a:off x="0" y="0"/>
            <a:ext cx="11332673" cy="5853632"/>
            <a:chOff x="552222" y="502184"/>
            <a:chExt cx="4165374" cy="5853632"/>
          </a:xfrm>
        </p:grpSpPr>
        <p:grpSp>
          <p:nvGrpSpPr>
            <p:cNvPr id="14" name="Group 13">
              <a:extLst>
                <a:ext uri="{FF2B5EF4-FFF2-40B4-BE49-F238E27FC236}">
                  <a16:creationId xmlns:a16="http://schemas.microsoft.com/office/drawing/2014/main" id="{742AF3AB-52DF-F089-A0E6-A3909A446210}"/>
                </a:ext>
              </a:extLst>
            </p:cNvPr>
            <p:cNvGrpSpPr/>
            <p:nvPr/>
          </p:nvGrpSpPr>
          <p:grpSpPr>
            <a:xfrm>
              <a:off x="552222" y="502184"/>
              <a:ext cx="4165374" cy="5853632"/>
              <a:chOff x="2509157" y="-157843"/>
              <a:chExt cx="7173686" cy="7173686"/>
            </a:xfrm>
          </p:grpSpPr>
          <p:sp>
            <p:nvSpPr>
              <p:cNvPr id="15" name="Oval 4">
                <a:extLst>
                  <a:ext uri="{FF2B5EF4-FFF2-40B4-BE49-F238E27FC236}">
                    <a16:creationId xmlns:a16="http://schemas.microsoft.com/office/drawing/2014/main" id="{8DE9702E-4AB8-8BCF-D62F-9716921927F8}"/>
                  </a:ext>
                </a:extLst>
              </p:cNvPr>
              <p:cNvSpPr/>
              <p:nvPr/>
            </p:nvSpPr>
            <p:spPr>
              <a:xfrm>
                <a:off x="2509157" y="-157843"/>
                <a:ext cx="7173686" cy="7173686"/>
              </a:xfrm>
              <a:prstGeom prst="rect">
                <a:avLst/>
              </a:prstGeom>
              <a:solidFill>
                <a:srgbClr val="ECF0F3"/>
              </a:solidFill>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5">
                <a:extLst>
                  <a:ext uri="{FF2B5EF4-FFF2-40B4-BE49-F238E27FC236}">
                    <a16:creationId xmlns:a16="http://schemas.microsoft.com/office/drawing/2014/main" id="{B4212B88-F97C-7693-A079-A1646AF11370}"/>
                  </a:ext>
                </a:extLst>
              </p:cNvPr>
              <p:cNvSpPr/>
              <p:nvPr/>
            </p:nvSpPr>
            <p:spPr>
              <a:xfrm>
                <a:off x="2509157" y="-157843"/>
                <a:ext cx="7173686" cy="7173686"/>
              </a:xfrm>
              <a:prstGeom prst="rect">
                <a:avLst/>
              </a:prstGeom>
              <a:solidFill>
                <a:srgbClr val="ECF0F3"/>
              </a:solidFill>
              <a:ln>
                <a:solidFill>
                  <a:schemeClr val="accent1"/>
                </a:solidFill>
              </a:ln>
              <a:effectLst>
                <a:outerShdw blurRad="254000" dist="190500" dir="13500000" sx="98000" sy="98000" algn="br" rotWithShape="0">
                  <a:schemeClr val="bg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extBox 17">
              <a:extLst>
                <a:ext uri="{FF2B5EF4-FFF2-40B4-BE49-F238E27FC236}">
                  <a16:creationId xmlns:a16="http://schemas.microsoft.com/office/drawing/2014/main" id="{9ADE4578-9AAF-7555-9D4E-56A5E01F0DA5}"/>
                </a:ext>
              </a:extLst>
            </p:cNvPr>
            <p:cNvSpPr txBox="1"/>
            <p:nvPr/>
          </p:nvSpPr>
          <p:spPr>
            <a:xfrm>
              <a:off x="1052698" y="1577151"/>
              <a:ext cx="3013885" cy="958660"/>
            </a:xfrm>
            <a:prstGeom prst="rect">
              <a:avLst/>
            </a:prstGeom>
            <a:noFill/>
          </p:spPr>
          <p:txBody>
            <a:bodyPr wrap="square" rtlCol="0">
              <a:spAutoFit/>
            </a:bodyPr>
            <a:lstStyle/>
            <a:p>
              <a:pPr>
                <a:lnSpc>
                  <a:spcPct val="150000"/>
                </a:lnSpc>
                <a:spcAft>
                  <a:spcPts val="300"/>
                </a:spcAft>
              </a:pPr>
              <a:r>
                <a:rPr lang="en-US" sz="2000" b="1" dirty="0" smtClean="0">
                  <a:latin typeface="+mj-lt"/>
                </a:rPr>
                <a:t>EXPLORING THE SHIFT IN THE MARKET PLACE TOWARD DIGITAL</a:t>
              </a:r>
              <a:endParaRPr lang="en-US" sz="2000" b="1" dirty="0">
                <a:latin typeface="+mj-lt"/>
              </a:endParaRPr>
            </a:p>
          </p:txBody>
        </p:sp>
      </p:grpSp>
      <p:sp>
        <p:nvSpPr>
          <p:cNvPr id="29" name="TextBox 28">
            <a:extLst>
              <a:ext uri="{FF2B5EF4-FFF2-40B4-BE49-F238E27FC236}">
                <a16:creationId xmlns:a16="http://schemas.microsoft.com/office/drawing/2014/main" id="{4FDF5455-3C53-E9AD-1C07-311C0EA860BB}"/>
              </a:ext>
            </a:extLst>
          </p:cNvPr>
          <p:cNvSpPr txBox="1"/>
          <p:nvPr/>
        </p:nvSpPr>
        <p:spPr>
          <a:xfrm>
            <a:off x="1361638" y="2102941"/>
            <a:ext cx="8199834" cy="2862322"/>
          </a:xfrm>
          <a:prstGeom prst="rect">
            <a:avLst/>
          </a:prstGeom>
          <a:noFill/>
        </p:spPr>
        <p:txBody>
          <a:bodyPr wrap="square">
            <a:spAutoFit/>
          </a:bodyPr>
          <a:lstStyle/>
          <a:p>
            <a:pPr algn="just">
              <a:lnSpc>
                <a:spcPct val="250000"/>
              </a:lnSpc>
              <a:spcAft>
                <a:spcPts val="1200"/>
              </a:spcAft>
            </a:pPr>
            <a:r>
              <a:rPr lang="en-US" sz="1200" dirty="0">
                <a:solidFill>
                  <a:schemeClr val="tx1">
                    <a:lumMod val="85000"/>
                    <a:lumOff val="15000"/>
                  </a:schemeClr>
                </a:solidFill>
                <a:ea typeface="Open Sans" panose="020B0606030504020204" pitchFamily="34" charset="0"/>
                <a:cs typeface="Open Sans" panose="020B0606030504020204" pitchFamily="34" charset="0"/>
              </a:rPr>
              <a:t>Our initial priority will be to diligently observe and analyze the unfolding market shift. This critical phase sets the stage for our strategic approach. Subsequently, we will delve deeply into the multifaceted factors that could potentially shape this emerging landscape. This comprehensive exploration will serve as the compass guiding us towards the project's development, ensuring that we remain agile and adaptable in response to this evolving p</a:t>
            </a:r>
            <a:r>
              <a:rPr lang="en-US" sz="1200" dirty="0" smtClean="0">
                <a:solidFill>
                  <a:schemeClr val="tx1">
                    <a:lumMod val="85000"/>
                    <a:lumOff val="15000"/>
                  </a:schemeClr>
                </a:solidFill>
                <a:ea typeface="Open Sans" panose="020B0606030504020204" pitchFamily="34" charset="0"/>
                <a:cs typeface="Open Sans" panose="020B0606030504020204" pitchFamily="34" charset="0"/>
              </a:rPr>
              <a:t>attern. </a:t>
            </a:r>
            <a:r>
              <a:rPr lang="en-US" sz="1200" dirty="0">
                <a:solidFill>
                  <a:schemeClr val="tx1">
                    <a:lumMod val="85000"/>
                    <a:lumOff val="15000"/>
                  </a:schemeClr>
                </a:solidFill>
                <a:ea typeface="Open Sans" panose="020B0606030504020204" pitchFamily="34" charset="0"/>
                <a:cs typeface="Open Sans" panose="020B0606030504020204" pitchFamily="34" charset="0"/>
              </a:rPr>
              <a:t>In essence, our journey commences with astute market observation, leading us through a refined exploration of pivotal influences, ultimately culminating in the blueprint for our project's success.</a:t>
            </a:r>
            <a:endParaRPr lang="id-ID" sz="1200" dirty="0">
              <a:solidFill>
                <a:schemeClr val="tx1">
                  <a:lumMod val="85000"/>
                  <a:lumOff val="15000"/>
                </a:schemeClr>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89668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3591" r="23591"/>
          <a:stretch>
            <a:fillRect/>
          </a:stretch>
        </p:blipFill>
        <p:spPr/>
      </p:pic>
      <p:grpSp>
        <p:nvGrpSpPr>
          <p:cNvPr id="18" name="Group 17">
            <a:extLst>
              <a:ext uri="{FF2B5EF4-FFF2-40B4-BE49-F238E27FC236}">
                <a16:creationId xmlns:a16="http://schemas.microsoft.com/office/drawing/2014/main" id="{4F78F171-06A2-063A-DEFF-53DC332BF5AE}"/>
              </a:ext>
            </a:extLst>
          </p:cNvPr>
          <p:cNvGrpSpPr/>
          <p:nvPr/>
        </p:nvGrpSpPr>
        <p:grpSpPr>
          <a:xfrm>
            <a:off x="5448301" y="227572"/>
            <a:ext cx="6548627" cy="6473679"/>
            <a:chOff x="5448300" y="1121865"/>
            <a:chExt cx="6019799" cy="5082486"/>
          </a:xfrm>
        </p:grpSpPr>
        <p:sp>
          <p:nvSpPr>
            <p:cNvPr id="4" name="TextBox 3">
              <a:extLst>
                <a:ext uri="{FF2B5EF4-FFF2-40B4-BE49-F238E27FC236}">
                  <a16:creationId xmlns:a16="http://schemas.microsoft.com/office/drawing/2014/main" id="{1F3B069C-F2A1-6AB5-8655-F435F2228E03}"/>
                </a:ext>
              </a:extLst>
            </p:cNvPr>
            <p:cNvSpPr txBox="1"/>
            <p:nvPr/>
          </p:nvSpPr>
          <p:spPr>
            <a:xfrm>
              <a:off x="5725666" y="1121865"/>
              <a:ext cx="3670300" cy="302045"/>
            </a:xfrm>
            <a:prstGeom prst="rect">
              <a:avLst/>
            </a:prstGeom>
            <a:noFill/>
          </p:spPr>
          <p:txBody>
            <a:bodyPr wrap="square" rtlCol="0">
              <a:spAutoFit/>
            </a:bodyPr>
            <a:lstStyle/>
            <a:p>
              <a:pPr>
                <a:lnSpc>
                  <a:spcPct val="95000"/>
                </a:lnSpc>
                <a:spcAft>
                  <a:spcPts val="300"/>
                </a:spcAft>
              </a:pPr>
              <a:r>
                <a:rPr lang="en-US" sz="2000" b="1" dirty="0" smtClean="0">
                  <a:latin typeface="+mj-lt"/>
                </a:rPr>
                <a:t>METHODOLOGY</a:t>
              </a:r>
              <a:endParaRPr lang="en-US" sz="2000" b="1" dirty="0">
                <a:latin typeface="+mj-lt"/>
              </a:endParaRPr>
            </a:p>
          </p:txBody>
        </p:sp>
        <p:grpSp>
          <p:nvGrpSpPr>
            <p:cNvPr id="7" name="Group 6">
              <a:extLst>
                <a:ext uri="{FF2B5EF4-FFF2-40B4-BE49-F238E27FC236}">
                  <a16:creationId xmlns:a16="http://schemas.microsoft.com/office/drawing/2014/main" id="{D4C10F3B-E6B6-B5DD-29A2-9360DF81D2FF}"/>
                </a:ext>
              </a:extLst>
            </p:cNvPr>
            <p:cNvGrpSpPr/>
            <p:nvPr/>
          </p:nvGrpSpPr>
          <p:grpSpPr>
            <a:xfrm>
              <a:off x="5448300" y="1453483"/>
              <a:ext cx="6019799" cy="4750868"/>
              <a:chOff x="5448300" y="1453483"/>
              <a:chExt cx="6019799" cy="4750868"/>
            </a:xfrm>
          </p:grpSpPr>
          <p:sp>
            <p:nvSpPr>
              <p:cNvPr id="8" name="Rectangle 7">
                <a:extLst>
                  <a:ext uri="{FF2B5EF4-FFF2-40B4-BE49-F238E27FC236}">
                    <a16:creationId xmlns:a16="http://schemas.microsoft.com/office/drawing/2014/main" id="{2E4886D4-9356-C665-B084-E840D002E032}"/>
                  </a:ext>
                </a:extLst>
              </p:cNvPr>
              <p:cNvSpPr/>
              <p:nvPr/>
            </p:nvSpPr>
            <p:spPr>
              <a:xfrm>
                <a:off x="5448300" y="1453483"/>
                <a:ext cx="6019799" cy="47508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BF68BA6-BE74-A454-C8B3-CE5786013412}"/>
                  </a:ext>
                </a:extLst>
              </p:cNvPr>
              <p:cNvSpPr txBox="1"/>
              <p:nvPr/>
            </p:nvSpPr>
            <p:spPr>
              <a:xfrm>
                <a:off x="5725666" y="1453483"/>
                <a:ext cx="5742433" cy="4673558"/>
              </a:xfrm>
              <a:prstGeom prst="rect">
                <a:avLst/>
              </a:prstGeom>
              <a:noFill/>
            </p:spPr>
            <p:txBody>
              <a:bodyPr wrap="square" rtlCol="0">
                <a:spAutoFit/>
              </a:bodyPr>
              <a:lstStyle/>
              <a:p>
                <a:pPr marL="342900" indent="-342900" algn="just">
                  <a:lnSpc>
                    <a:spcPct val="200000"/>
                  </a:lnSpc>
                  <a:buAutoNum type="arabicPeriod"/>
                </a:pPr>
                <a:r>
                  <a:rPr lang="en-US" sz="1400" dirty="0" smtClean="0">
                    <a:solidFill>
                      <a:schemeClr val="bg1"/>
                    </a:solidFill>
                    <a:ea typeface="Open Sans" panose="020B0606030504020204" pitchFamily="34" charset="0"/>
                    <a:cs typeface="Open Sans" panose="020B0606030504020204" pitchFamily="34" charset="0"/>
                  </a:rPr>
                  <a:t>Retrieve </a:t>
                </a:r>
                <a:r>
                  <a:rPr lang="en-US" sz="1400" dirty="0">
                    <a:solidFill>
                      <a:schemeClr val="bg1"/>
                    </a:solidFill>
                    <a:ea typeface="Open Sans" panose="020B0606030504020204" pitchFamily="34" charset="0"/>
                    <a:cs typeface="Open Sans" panose="020B0606030504020204" pitchFamily="34" charset="0"/>
                  </a:rPr>
                  <a:t>Data from Adventure Warehouse Database:  </a:t>
                </a:r>
                <a:endParaRPr lang="en-US" sz="1400" dirty="0" smtClean="0">
                  <a:solidFill>
                    <a:schemeClr val="bg1"/>
                  </a:solidFill>
                  <a:ea typeface="Open Sans" panose="020B0606030504020204" pitchFamily="34" charset="0"/>
                  <a:cs typeface="Open Sans" panose="020B0606030504020204" pitchFamily="34" charset="0"/>
                </a:endParaRPr>
              </a:p>
              <a:p>
                <a:pPr algn="just">
                  <a:lnSpc>
                    <a:spcPct val="200000"/>
                  </a:lnSpc>
                </a:pPr>
                <a:r>
                  <a:rPr lang="en-US" sz="1200" dirty="0" smtClean="0">
                    <a:solidFill>
                      <a:schemeClr val="bg1"/>
                    </a:solidFill>
                    <a:ea typeface="Open Sans" panose="020B0606030504020204" pitchFamily="34" charset="0"/>
                    <a:cs typeface="Open Sans" panose="020B0606030504020204" pitchFamily="34" charset="0"/>
                  </a:rPr>
                  <a:t>        - </a:t>
                </a:r>
                <a:r>
                  <a:rPr lang="en-US" sz="1200" dirty="0">
                    <a:solidFill>
                      <a:schemeClr val="bg1"/>
                    </a:solidFill>
                    <a:ea typeface="Open Sans" panose="020B0606030504020204" pitchFamily="34" charset="0"/>
                    <a:cs typeface="Open Sans" panose="020B0606030504020204" pitchFamily="34" charset="0"/>
                  </a:rPr>
                  <a:t>Extract data from the Adventure Warehouse database</a:t>
                </a:r>
                <a:r>
                  <a:rPr lang="en-US" sz="1200" dirty="0" smtClean="0">
                    <a:solidFill>
                      <a:schemeClr val="bg1"/>
                    </a:solidFill>
                    <a:ea typeface="Open Sans" panose="020B0606030504020204" pitchFamily="34" charset="0"/>
                    <a:cs typeface="Open Sans" panose="020B0606030504020204" pitchFamily="34" charset="0"/>
                  </a:rPr>
                  <a:t>.</a:t>
                </a:r>
              </a:p>
              <a:p>
                <a:pPr algn="just">
                  <a:lnSpc>
                    <a:spcPct val="200000"/>
                  </a:lnSpc>
                </a:pPr>
                <a:r>
                  <a:rPr lang="en-US" sz="1400" dirty="0" smtClean="0">
                    <a:solidFill>
                      <a:schemeClr val="bg1"/>
                    </a:solidFill>
                    <a:ea typeface="Open Sans" panose="020B0606030504020204" pitchFamily="34" charset="0"/>
                    <a:cs typeface="Open Sans" panose="020B0606030504020204" pitchFamily="34" charset="0"/>
                  </a:rPr>
                  <a:t>2</a:t>
                </a:r>
                <a:r>
                  <a:rPr lang="en-US" sz="1400" dirty="0">
                    <a:solidFill>
                      <a:schemeClr val="bg1"/>
                    </a:solidFill>
                    <a:ea typeface="Open Sans" panose="020B0606030504020204" pitchFamily="34" charset="0"/>
                    <a:cs typeface="Open Sans" panose="020B0606030504020204" pitchFamily="34" charset="0"/>
                  </a:rPr>
                  <a:t>. </a:t>
                </a:r>
                <a:r>
                  <a:rPr lang="en-US" sz="1400" dirty="0" smtClean="0">
                    <a:solidFill>
                      <a:schemeClr val="bg1"/>
                    </a:solidFill>
                    <a:ea typeface="Open Sans" panose="020B0606030504020204" pitchFamily="34" charset="0"/>
                    <a:cs typeface="Open Sans" panose="020B0606030504020204" pitchFamily="34" charset="0"/>
                  </a:rPr>
                  <a:t>   Perfume </a:t>
                </a:r>
                <a:r>
                  <a:rPr lang="en-US" sz="1400" dirty="0">
                    <a:solidFill>
                      <a:schemeClr val="bg1"/>
                    </a:solidFill>
                    <a:ea typeface="Open Sans" panose="020B0606030504020204" pitchFamily="34" charset="0"/>
                    <a:cs typeface="Open Sans" panose="020B0606030504020204" pitchFamily="34" charset="0"/>
                  </a:rPr>
                  <a:t>Query in Microsoft SQL:   </a:t>
                </a:r>
                <a:endParaRPr lang="en-US" sz="1400" dirty="0" smtClean="0">
                  <a:solidFill>
                    <a:schemeClr val="bg1"/>
                  </a:solidFill>
                  <a:ea typeface="Open Sans" panose="020B0606030504020204" pitchFamily="34" charset="0"/>
                  <a:cs typeface="Open Sans" panose="020B0606030504020204" pitchFamily="34" charset="0"/>
                </a:endParaRPr>
              </a:p>
              <a:p>
                <a:pPr algn="just">
                  <a:lnSpc>
                    <a:spcPct val="200000"/>
                  </a:lnSpc>
                </a:pPr>
                <a:r>
                  <a:rPr lang="en-US" sz="1400" dirty="0">
                    <a:solidFill>
                      <a:schemeClr val="bg1"/>
                    </a:solidFill>
                    <a:ea typeface="Open Sans" panose="020B0606030504020204" pitchFamily="34" charset="0"/>
                    <a:cs typeface="Open Sans" panose="020B0606030504020204" pitchFamily="34" charset="0"/>
                  </a:rPr>
                  <a:t> </a:t>
                </a:r>
                <a:r>
                  <a:rPr lang="en-US" sz="1400" dirty="0" smtClean="0">
                    <a:solidFill>
                      <a:schemeClr val="bg1"/>
                    </a:solidFill>
                    <a:ea typeface="Open Sans" panose="020B0606030504020204" pitchFamily="34" charset="0"/>
                    <a:cs typeface="Open Sans" panose="020B0606030504020204" pitchFamily="34" charset="0"/>
                  </a:rPr>
                  <a:t>     </a:t>
                </a:r>
                <a:r>
                  <a:rPr lang="en-US" sz="1200" dirty="0" smtClean="0">
                    <a:solidFill>
                      <a:schemeClr val="bg1"/>
                    </a:solidFill>
                    <a:ea typeface="Open Sans" panose="020B0606030504020204" pitchFamily="34" charset="0"/>
                    <a:cs typeface="Open Sans" panose="020B0606030504020204" pitchFamily="34" charset="0"/>
                  </a:rPr>
                  <a:t> - </a:t>
                </a:r>
                <a:r>
                  <a:rPr lang="en-US" sz="1200" dirty="0">
                    <a:solidFill>
                      <a:schemeClr val="bg1"/>
                    </a:solidFill>
                    <a:ea typeface="Open Sans" panose="020B0606030504020204" pitchFamily="34" charset="0"/>
                    <a:cs typeface="Open Sans" panose="020B0606030504020204" pitchFamily="34" charset="0"/>
                  </a:rPr>
                  <a:t>Formulate an SQL query to extract the pertinent datasets related to perfumes</a:t>
                </a:r>
                <a:r>
                  <a:rPr lang="en-US" sz="1200" dirty="0" smtClean="0">
                    <a:solidFill>
                      <a:schemeClr val="bg1"/>
                    </a:solidFill>
                    <a:ea typeface="Open Sans" panose="020B0606030504020204" pitchFamily="34" charset="0"/>
                    <a:cs typeface="Open Sans" panose="020B0606030504020204" pitchFamily="34" charset="0"/>
                  </a:rPr>
                  <a:t>.</a:t>
                </a:r>
              </a:p>
              <a:p>
                <a:pPr algn="just">
                  <a:lnSpc>
                    <a:spcPct val="200000"/>
                  </a:lnSpc>
                </a:pPr>
                <a:r>
                  <a:rPr lang="en-US" sz="1200" dirty="0" smtClean="0">
                    <a:solidFill>
                      <a:schemeClr val="bg1"/>
                    </a:solidFill>
                    <a:ea typeface="Open Sans" panose="020B0606030504020204" pitchFamily="34" charset="0"/>
                    <a:cs typeface="Open Sans" panose="020B0606030504020204" pitchFamily="34" charset="0"/>
                  </a:rPr>
                  <a:t>3</a:t>
                </a:r>
                <a:r>
                  <a:rPr lang="en-US" sz="1400" dirty="0">
                    <a:solidFill>
                      <a:schemeClr val="bg1"/>
                    </a:solidFill>
                    <a:ea typeface="Open Sans" panose="020B0606030504020204" pitchFamily="34" charset="0"/>
                    <a:cs typeface="Open Sans" panose="020B0606030504020204" pitchFamily="34" charset="0"/>
                  </a:rPr>
                  <a:t>. </a:t>
                </a:r>
                <a:r>
                  <a:rPr lang="en-US" sz="1400" dirty="0" smtClean="0">
                    <a:solidFill>
                      <a:schemeClr val="bg1"/>
                    </a:solidFill>
                    <a:ea typeface="Open Sans" panose="020B0606030504020204" pitchFamily="34" charset="0"/>
                    <a:cs typeface="Open Sans" panose="020B0606030504020204" pitchFamily="34" charset="0"/>
                  </a:rPr>
                  <a:t>   Data </a:t>
                </a:r>
                <a:r>
                  <a:rPr lang="en-US" sz="1400" dirty="0">
                    <a:solidFill>
                      <a:schemeClr val="bg1"/>
                    </a:solidFill>
                    <a:ea typeface="Open Sans" panose="020B0606030504020204" pitchFamily="34" charset="0"/>
                    <a:cs typeface="Open Sans" panose="020B0606030504020204" pitchFamily="34" charset="0"/>
                  </a:rPr>
                  <a:t>Transformation with Power BI Query Editor:   </a:t>
                </a:r>
                <a:endParaRPr lang="en-US" sz="1400" dirty="0" smtClean="0">
                  <a:solidFill>
                    <a:schemeClr val="bg1"/>
                  </a:solidFill>
                  <a:ea typeface="Open Sans" panose="020B0606030504020204" pitchFamily="34" charset="0"/>
                  <a:cs typeface="Open Sans" panose="020B0606030504020204" pitchFamily="34" charset="0"/>
                </a:endParaRPr>
              </a:p>
              <a:p>
                <a:pPr algn="just">
                  <a:lnSpc>
                    <a:spcPct val="200000"/>
                  </a:lnSpc>
                </a:pPr>
                <a:r>
                  <a:rPr lang="en-US" sz="1400" dirty="0">
                    <a:solidFill>
                      <a:schemeClr val="bg1"/>
                    </a:solidFill>
                    <a:ea typeface="Open Sans" panose="020B0606030504020204" pitchFamily="34" charset="0"/>
                    <a:cs typeface="Open Sans" panose="020B0606030504020204" pitchFamily="34" charset="0"/>
                  </a:rPr>
                  <a:t> </a:t>
                </a:r>
                <a:r>
                  <a:rPr lang="en-US" sz="1400" dirty="0" smtClean="0">
                    <a:solidFill>
                      <a:schemeClr val="bg1"/>
                    </a:solidFill>
                    <a:ea typeface="Open Sans" panose="020B0606030504020204" pitchFamily="34" charset="0"/>
                    <a:cs typeface="Open Sans" panose="020B0606030504020204" pitchFamily="34" charset="0"/>
                  </a:rPr>
                  <a:t>      </a:t>
                </a:r>
                <a:r>
                  <a:rPr lang="en-US" sz="1200" dirty="0" smtClean="0">
                    <a:solidFill>
                      <a:schemeClr val="bg1"/>
                    </a:solidFill>
                    <a:ea typeface="Open Sans" panose="020B0606030504020204" pitchFamily="34" charset="0"/>
                    <a:cs typeface="Open Sans" panose="020B0606030504020204" pitchFamily="34" charset="0"/>
                  </a:rPr>
                  <a:t>- </a:t>
                </a:r>
                <a:r>
                  <a:rPr lang="en-US" sz="1200" dirty="0">
                    <a:solidFill>
                      <a:schemeClr val="bg1"/>
                    </a:solidFill>
                    <a:ea typeface="Open Sans" panose="020B0606030504020204" pitchFamily="34" charset="0"/>
                    <a:cs typeface="Open Sans" panose="020B0606030504020204" pitchFamily="34" charset="0"/>
                  </a:rPr>
                  <a:t>Utilize Power BI Query Editor to clean and reshape the data as needed</a:t>
                </a:r>
                <a:r>
                  <a:rPr lang="en-US" sz="1200" dirty="0" smtClean="0">
                    <a:solidFill>
                      <a:schemeClr val="bg1"/>
                    </a:solidFill>
                    <a:ea typeface="Open Sans" panose="020B0606030504020204" pitchFamily="34" charset="0"/>
                    <a:cs typeface="Open Sans" panose="020B0606030504020204" pitchFamily="34" charset="0"/>
                  </a:rPr>
                  <a:t>.</a:t>
                </a:r>
              </a:p>
              <a:p>
                <a:pPr algn="just">
                  <a:lnSpc>
                    <a:spcPct val="200000"/>
                  </a:lnSpc>
                </a:pPr>
                <a:r>
                  <a:rPr lang="en-US" sz="1200" dirty="0" smtClean="0">
                    <a:solidFill>
                      <a:schemeClr val="bg1"/>
                    </a:solidFill>
                    <a:ea typeface="Open Sans" panose="020B0606030504020204" pitchFamily="34" charset="0"/>
                    <a:cs typeface="Open Sans" panose="020B0606030504020204" pitchFamily="34" charset="0"/>
                  </a:rPr>
                  <a:t>4</a:t>
                </a:r>
                <a:r>
                  <a:rPr lang="en-US" sz="1400" dirty="0" smtClean="0">
                    <a:solidFill>
                      <a:schemeClr val="bg1"/>
                    </a:solidFill>
                    <a:ea typeface="Open Sans" panose="020B0606030504020204" pitchFamily="34" charset="0"/>
                    <a:cs typeface="Open Sans" panose="020B0606030504020204" pitchFamily="34" charset="0"/>
                  </a:rPr>
                  <a:t>.    Establishing </a:t>
                </a:r>
                <a:r>
                  <a:rPr lang="en-US" sz="1400" dirty="0">
                    <a:solidFill>
                      <a:schemeClr val="bg1"/>
                    </a:solidFill>
                    <a:ea typeface="Open Sans" panose="020B0606030504020204" pitchFamily="34" charset="0"/>
                    <a:cs typeface="Open Sans" panose="020B0606030504020204" pitchFamily="34" charset="0"/>
                  </a:rPr>
                  <a:t>Data Model and Relationships:   </a:t>
                </a:r>
                <a:endParaRPr lang="en-US" sz="1400" dirty="0" smtClean="0">
                  <a:solidFill>
                    <a:schemeClr val="bg1"/>
                  </a:solidFill>
                  <a:ea typeface="Open Sans" panose="020B0606030504020204" pitchFamily="34" charset="0"/>
                  <a:cs typeface="Open Sans" panose="020B0606030504020204" pitchFamily="34" charset="0"/>
                </a:endParaRPr>
              </a:p>
              <a:p>
                <a:pPr algn="just">
                  <a:lnSpc>
                    <a:spcPct val="200000"/>
                  </a:lnSpc>
                </a:pPr>
                <a:r>
                  <a:rPr lang="en-US" sz="1200" dirty="0">
                    <a:solidFill>
                      <a:schemeClr val="bg1"/>
                    </a:solidFill>
                    <a:ea typeface="Open Sans" panose="020B0606030504020204" pitchFamily="34" charset="0"/>
                    <a:cs typeface="Open Sans" panose="020B0606030504020204" pitchFamily="34" charset="0"/>
                  </a:rPr>
                  <a:t> </a:t>
                </a:r>
                <a:r>
                  <a:rPr lang="en-US" sz="1200" dirty="0" smtClean="0">
                    <a:solidFill>
                      <a:schemeClr val="bg1"/>
                    </a:solidFill>
                    <a:ea typeface="Open Sans" panose="020B0606030504020204" pitchFamily="34" charset="0"/>
                    <a:cs typeface="Open Sans" panose="020B0606030504020204" pitchFamily="34" charset="0"/>
                  </a:rPr>
                  <a:t>       - </a:t>
                </a:r>
                <a:r>
                  <a:rPr lang="en-US" sz="1200" dirty="0">
                    <a:solidFill>
                      <a:schemeClr val="bg1"/>
                    </a:solidFill>
                    <a:ea typeface="Open Sans" panose="020B0606030504020204" pitchFamily="34" charset="0"/>
                    <a:cs typeface="Open Sans" panose="020B0606030504020204" pitchFamily="34" charset="0"/>
                  </a:rPr>
                  <a:t>Create a structured data model and define relationships between relevant data</a:t>
                </a:r>
                <a:r>
                  <a:rPr lang="en-US" sz="1400" dirty="0">
                    <a:solidFill>
                      <a:schemeClr val="bg1"/>
                    </a:solidFill>
                    <a:ea typeface="Open Sans" panose="020B0606030504020204" pitchFamily="34" charset="0"/>
                    <a:cs typeface="Open Sans" panose="020B0606030504020204" pitchFamily="34" charset="0"/>
                  </a:rPr>
                  <a:t> </a:t>
                </a:r>
                <a:endParaRPr lang="en-US" sz="1400" dirty="0" smtClean="0">
                  <a:solidFill>
                    <a:schemeClr val="bg1"/>
                  </a:solidFill>
                  <a:ea typeface="Open Sans" panose="020B0606030504020204" pitchFamily="34" charset="0"/>
                  <a:cs typeface="Open Sans" panose="020B0606030504020204" pitchFamily="34" charset="0"/>
                </a:endParaRPr>
              </a:p>
              <a:p>
                <a:pPr algn="just">
                  <a:lnSpc>
                    <a:spcPct val="200000"/>
                  </a:lnSpc>
                </a:pPr>
                <a:r>
                  <a:rPr lang="en-US" sz="1400" dirty="0" smtClean="0">
                    <a:solidFill>
                      <a:schemeClr val="bg1"/>
                    </a:solidFill>
                    <a:ea typeface="Open Sans" panose="020B0606030504020204" pitchFamily="34" charset="0"/>
                    <a:cs typeface="Open Sans" panose="020B0606030504020204" pitchFamily="34" charset="0"/>
                  </a:rPr>
                  <a:t>5</a:t>
                </a:r>
                <a:r>
                  <a:rPr lang="en-US" sz="1400" dirty="0">
                    <a:solidFill>
                      <a:schemeClr val="bg1"/>
                    </a:solidFill>
                    <a:ea typeface="Open Sans" panose="020B0606030504020204" pitchFamily="34" charset="0"/>
                    <a:cs typeface="Open Sans" panose="020B0606030504020204" pitchFamily="34" charset="0"/>
                  </a:rPr>
                  <a:t>. </a:t>
                </a:r>
                <a:r>
                  <a:rPr lang="en-US" sz="1400" dirty="0" smtClean="0">
                    <a:solidFill>
                      <a:schemeClr val="bg1"/>
                    </a:solidFill>
                    <a:ea typeface="Open Sans" panose="020B0606030504020204" pitchFamily="34" charset="0"/>
                    <a:cs typeface="Open Sans" panose="020B0606030504020204" pitchFamily="34" charset="0"/>
                  </a:rPr>
                  <a:t>   Visualize </a:t>
                </a:r>
                <a:r>
                  <a:rPr lang="en-US" sz="1400" dirty="0">
                    <a:solidFill>
                      <a:schemeClr val="bg1"/>
                    </a:solidFill>
                    <a:ea typeface="Open Sans" panose="020B0606030504020204" pitchFamily="34" charset="0"/>
                    <a:cs typeface="Open Sans" panose="020B0606030504020204" pitchFamily="34" charset="0"/>
                  </a:rPr>
                  <a:t>Data and Gain Insights:  </a:t>
                </a:r>
                <a:endParaRPr lang="en-US" sz="1400" dirty="0" smtClean="0">
                  <a:solidFill>
                    <a:schemeClr val="bg1"/>
                  </a:solidFill>
                  <a:ea typeface="Open Sans" panose="020B0606030504020204" pitchFamily="34" charset="0"/>
                  <a:cs typeface="Open Sans" panose="020B0606030504020204" pitchFamily="34" charset="0"/>
                </a:endParaRPr>
              </a:p>
              <a:p>
                <a:pPr algn="just">
                  <a:lnSpc>
                    <a:spcPct val="200000"/>
                  </a:lnSpc>
                </a:pPr>
                <a:r>
                  <a:rPr lang="en-US" sz="1400" dirty="0" smtClean="0">
                    <a:solidFill>
                      <a:schemeClr val="bg1"/>
                    </a:solidFill>
                    <a:ea typeface="Open Sans" panose="020B0606030504020204" pitchFamily="34" charset="0"/>
                    <a:cs typeface="Open Sans" panose="020B0606030504020204" pitchFamily="34" charset="0"/>
                  </a:rPr>
                  <a:t>       </a:t>
                </a:r>
                <a:r>
                  <a:rPr lang="en-US" sz="1200" dirty="0" smtClean="0">
                    <a:solidFill>
                      <a:schemeClr val="bg1"/>
                    </a:solidFill>
                    <a:ea typeface="Open Sans" panose="020B0606030504020204" pitchFamily="34" charset="0"/>
                    <a:cs typeface="Open Sans" panose="020B0606030504020204" pitchFamily="34" charset="0"/>
                  </a:rPr>
                  <a:t>- </a:t>
                </a:r>
                <a:r>
                  <a:rPr lang="en-US" sz="1200" dirty="0">
                    <a:solidFill>
                      <a:schemeClr val="bg1"/>
                    </a:solidFill>
                    <a:ea typeface="Open Sans" panose="020B0606030504020204" pitchFamily="34" charset="0"/>
                    <a:cs typeface="Open Sans" panose="020B0606030504020204" pitchFamily="34" charset="0"/>
                  </a:rPr>
                  <a:t>Generate visualizations and extract valuable insights from the processed data</a:t>
                </a:r>
                <a:r>
                  <a:rPr lang="en-US" sz="1200" dirty="0" smtClean="0">
                    <a:solidFill>
                      <a:schemeClr val="bg1"/>
                    </a:solidFill>
                    <a:ea typeface="Open Sans" panose="020B0606030504020204" pitchFamily="34" charset="0"/>
                    <a:cs typeface="Open Sans" panose="020B0606030504020204" pitchFamily="34" charset="0"/>
                  </a:rPr>
                  <a:t>.</a:t>
                </a:r>
              </a:p>
              <a:p>
                <a:pPr marL="228600" indent="-228600" algn="just">
                  <a:lnSpc>
                    <a:spcPct val="200000"/>
                  </a:lnSpc>
                  <a:buAutoNum type="arabicPeriod" startAt="6"/>
                </a:pPr>
                <a:r>
                  <a:rPr lang="en-US" sz="1200" dirty="0" smtClean="0">
                    <a:solidFill>
                      <a:schemeClr val="bg1"/>
                    </a:solidFill>
                    <a:ea typeface="Open Sans" panose="020B0606030504020204" pitchFamily="34" charset="0"/>
                    <a:cs typeface="Open Sans" panose="020B0606030504020204" pitchFamily="34" charset="0"/>
                  </a:rPr>
                  <a:t>   Basket analysis to improve revenue</a:t>
                </a:r>
              </a:p>
              <a:p>
                <a:pPr algn="just">
                  <a:lnSpc>
                    <a:spcPct val="200000"/>
                  </a:lnSpc>
                </a:pPr>
                <a:r>
                  <a:rPr lang="en-US" sz="1200" dirty="0" smtClean="0">
                    <a:solidFill>
                      <a:schemeClr val="bg1"/>
                    </a:solidFill>
                    <a:ea typeface="Open Sans" panose="020B0606030504020204" pitchFamily="34" charset="0"/>
                    <a:cs typeface="Open Sans" panose="020B0606030504020204" pitchFamily="34" charset="0"/>
                  </a:rPr>
                  <a:t>        - Select relevant dataset for basket analysis</a:t>
                </a:r>
              </a:p>
              <a:p>
                <a:pPr marL="228600" indent="-228600" algn="just">
                  <a:lnSpc>
                    <a:spcPct val="200000"/>
                  </a:lnSpc>
                  <a:buAutoNum type="arabicPeriod" startAt="7"/>
                </a:pPr>
                <a:r>
                  <a:rPr lang="en-US" sz="1200" dirty="0" smtClean="0">
                    <a:solidFill>
                      <a:schemeClr val="bg1"/>
                    </a:solidFill>
                    <a:ea typeface="Open Sans" panose="020B0606030504020204" pitchFamily="34" charset="0"/>
                    <a:cs typeface="Open Sans" panose="020B0606030504020204" pitchFamily="34" charset="0"/>
                  </a:rPr>
                  <a:t>   Forecasting into futures sales</a:t>
                </a:r>
              </a:p>
              <a:p>
                <a:pPr marL="228600" indent="-228600" algn="just">
                  <a:lnSpc>
                    <a:spcPct val="200000"/>
                  </a:lnSpc>
                  <a:buAutoNum type="arabicPeriod" startAt="7"/>
                </a:pPr>
                <a:r>
                  <a:rPr lang="en-US" sz="1200" dirty="0" smtClean="0">
                    <a:solidFill>
                      <a:schemeClr val="bg1"/>
                    </a:solidFill>
                    <a:ea typeface="Open Sans" panose="020B0606030504020204" pitchFamily="34" charset="0"/>
                    <a:cs typeface="Open Sans" panose="020B0606030504020204" pitchFamily="34" charset="0"/>
                  </a:rPr>
                  <a:t>  - Using Machine Learning Time Series  analysis</a:t>
                </a:r>
                <a:endParaRPr lang="en-US" sz="1200" dirty="0">
                  <a:solidFill>
                    <a:schemeClr val="bg1"/>
                  </a:solidFill>
                  <a:ea typeface="Open Sans" panose="020B0606030504020204" pitchFamily="34" charset="0"/>
                  <a:cs typeface="Open Sans" panose="020B0606030504020204" pitchFamily="34" charset="0"/>
                </a:endParaRPr>
              </a:p>
            </p:txBody>
          </p:sp>
        </p:grpSp>
      </p:grpSp>
    </p:spTree>
    <p:extLst>
      <p:ext uri="{BB962C8B-B14F-4D97-AF65-F5344CB8AC3E}">
        <p14:creationId xmlns:p14="http://schemas.microsoft.com/office/powerpoint/2010/main" val="1637300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AD18B6D3-1E6F-5A7C-FE7C-BEF3CE88DE2D}"/>
              </a:ext>
            </a:extLst>
          </p:cNvPr>
          <p:cNvSpPr txBox="1"/>
          <p:nvPr/>
        </p:nvSpPr>
        <p:spPr>
          <a:xfrm>
            <a:off x="2299268" y="4498171"/>
            <a:ext cx="6802060" cy="553998"/>
          </a:xfrm>
          <a:prstGeom prst="rect">
            <a:avLst/>
          </a:prstGeom>
          <a:noFill/>
        </p:spPr>
        <p:txBody>
          <a:bodyPr wrap="square" rtlCol="0">
            <a:spAutoFit/>
          </a:bodyPr>
          <a:lstStyle/>
          <a:p>
            <a:pPr>
              <a:lnSpc>
                <a:spcPct val="150000"/>
              </a:lnSpc>
              <a:spcAft>
                <a:spcPts val="300"/>
              </a:spcAft>
            </a:pPr>
            <a:r>
              <a:rPr lang="en-US" sz="2000" b="1" dirty="0" smtClean="0">
                <a:latin typeface="+mj-lt"/>
              </a:rPr>
              <a:t>AHG FINANCIAL SUMMARY &amp; REVENUE COMPARISM</a:t>
            </a:r>
            <a:endParaRPr lang="en-US" sz="2000" b="1" dirty="0">
              <a:latin typeface="+mj-lt"/>
            </a:endParaRPr>
          </a:p>
        </p:txBody>
      </p:sp>
      <p:pic>
        <p:nvPicPr>
          <p:cNvPr id="6" name="Picture Placeholder 5"/>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146305" y="128323"/>
            <a:ext cx="5839967" cy="4313715"/>
          </a:xfrm>
        </p:spPr>
      </p:pic>
      <p:pic>
        <p:nvPicPr>
          <p:cNvPr id="22" name="Picture Placeholder 7"/>
          <p:cNvPicPr>
            <a:picLocks noGrp="1" noChangeAspect="1"/>
          </p:cNvPicPr>
          <p:nvPr>
            <p:ph type="pic" sz="quarter" idx="12"/>
          </p:nvPr>
        </p:nvPicPr>
        <p:blipFill>
          <a:blip r:embed="rId3">
            <a:extLst>
              <a:ext uri="{28A0092B-C50C-407E-A947-70E740481C1C}">
                <a14:useLocalDpi xmlns:a14="http://schemas.microsoft.com/office/drawing/2010/main" val="0"/>
              </a:ext>
            </a:extLst>
          </a:blip>
          <a:stretch>
            <a:fillRect/>
          </a:stretch>
        </p:blipFill>
        <p:spPr>
          <a:xfrm>
            <a:off x="6144768" y="128323"/>
            <a:ext cx="5913120" cy="4313715"/>
          </a:xfrm>
        </p:spPr>
      </p:pic>
      <p:sp>
        <p:nvSpPr>
          <p:cNvPr id="8" name="TextBox 7">
            <a:extLst>
              <a:ext uri="{FF2B5EF4-FFF2-40B4-BE49-F238E27FC236}">
                <a16:creationId xmlns:a16="http://schemas.microsoft.com/office/drawing/2014/main" id="{47335078-C9A1-E492-1D27-187EBD4FC294}"/>
              </a:ext>
            </a:extLst>
          </p:cNvPr>
          <p:cNvSpPr txBox="1"/>
          <p:nvPr/>
        </p:nvSpPr>
        <p:spPr>
          <a:xfrm>
            <a:off x="146304" y="5204011"/>
            <a:ext cx="5393884" cy="1246495"/>
          </a:xfrm>
          <a:prstGeom prst="rect">
            <a:avLst/>
          </a:prstGeom>
          <a:noFill/>
        </p:spPr>
        <p:txBody>
          <a:bodyPr wrap="square" rtlCol="0">
            <a:spAutoFit/>
          </a:bodyPr>
          <a:lstStyle/>
          <a:p>
            <a:pPr algn="just">
              <a:lnSpc>
                <a:spcPct val="150000"/>
              </a:lnSpc>
            </a:pPr>
            <a:r>
              <a:rPr lang="en-US" sz="1000" dirty="0">
                <a:solidFill>
                  <a:schemeClr val="tx1">
                    <a:lumMod val="85000"/>
                    <a:lumOff val="15000"/>
                  </a:schemeClr>
                </a:solidFill>
                <a:ea typeface="Open Sans" panose="020B0606030504020204" pitchFamily="34" charset="0"/>
                <a:cs typeface="Open Sans" panose="020B0606030504020204" pitchFamily="34" charset="0"/>
              </a:rPr>
              <a:t>Total Cost and Total Revenue exhibit a positive correlation. </a:t>
            </a:r>
            <a:r>
              <a:rPr lang="en-US" sz="1000" dirty="0" smtClean="0">
                <a:solidFill>
                  <a:schemeClr val="tx1">
                    <a:lumMod val="85000"/>
                    <a:lumOff val="15000"/>
                  </a:schemeClr>
                </a:solidFill>
                <a:ea typeface="Open Sans" panose="020B0606030504020204" pitchFamily="34" charset="0"/>
                <a:cs typeface="Open Sans" panose="020B0606030504020204" pitchFamily="34" charset="0"/>
              </a:rPr>
              <a:t>Reseller's </a:t>
            </a:r>
            <a:r>
              <a:rPr lang="en-US" sz="1000" dirty="0">
                <a:solidFill>
                  <a:schemeClr val="tx1">
                    <a:lumMod val="85000"/>
                    <a:lumOff val="15000"/>
                  </a:schemeClr>
                </a:solidFill>
                <a:ea typeface="Open Sans" panose="020B0606030504020204" pitchFamily="34" charset="0"/>
                <a:cs typeface="Open Sans" panose="020B0606030504020204" pitchFamily="34" charset="0"/>
              </a:rPr>
              <a:t>share of the </a:t>
            </a:r>
            <a:r>
              <a:rPr lang="en-US" sz="1000" dirty="0" smtClean="0">
                <a:solidFill>
                  <a:schemeClr val="tx1">
                    <a:lumMod val="85000"/>
                    <a:lumOff val="15000"/>
                  </a:schemeClr>
                </a:solidFill>
                <a:ea typeface="Open Sans" panose="020B0606030504020204" pitchFamily="34" charset="0"/>
                <a:cs typeface="Open Sans" panose="020B0606030504020204" pitchFamily="34" charset="0"/>
              </a:rPr>
              <a:t>Total_Cost </a:t>
            </a:r>
            <a:r>
              <a:rPr lang="en-US" sz="1000" dirty="0">
                <a:solidFill>
                  <a:schemeClr val="tx1">
                    <a:lumMod val="85000"/>
                    <a:lumOff val="15000"/>
                  </a:schemeClr>
                </a:solidFill>
                <a:ea typeface="Open Sans" panose="020B0606030504020204" pitchFamily="34" charset="0"/>
                <a:cs typeface="Open Sans" panose="020B0606030504020204" pitchFamily="34" charset="0"/>
              </a:rPr>
              <a:t>amounted to 82.41</a:t>
            </a:r>
            <a:r>
              <a:rPr lang="en-US" sz="1000" dirty="0" smtClean="0">
                <a:solidFill>
                  <a:schemeClr val="tx1">
                    <a:lumMod val="85000"/>
                    <a:lumOff val="15000"/>
                  </a:schemeClr>
                </a:solidFill>
                <a:ea typeface="Open Sans" panose="020B0606030504020204" pitchFamily="34" charset="0"/>
                <a:cs typeface="Open Sans" panose="020B0606030504020204" pitchFamily="34" charset="0"/>
              </a:rPr>
              <a:t>%.</a:t>
            </a:r>
            <a:r>
              <a:rPr lang="en-US" sz="1000" dirty="0">
                <a:solidFill>
                  <a:schemeClr val="tx1">
                    <a:lumMod val="85000"/>
                    <a:lumOff val="15000"/>
                  </a:schemeClr>
                </a:solidFill>
                <a:ea typeface="Open Sans" panose="020B0606030504020204" pitchFamily="34" charset="0"/>
                <a:cs typeface="Open Sans" panose="020B0606030504020204" pitchFamily="34" charset="0"/>
              </a:rPr>
              <a:t> </a:t>
            </a:r>
            <a:r>
              <a:rPr lang="en-US" sz="1000" dirty="0" smtClean="0">
                <a:solidFill>
                  <a:schemeClr val="tx1">
                    <a:lumMod val="85000"/>
                    <a:lumOff val="15000"/>
                  </a:schemeClr>
                </a:solidFill>
                <a:ea typeface="Open Sans" panose="020B0606030504020204" pitchFamily="34" charset="0"/>
                <a:cs typeface="Open Sans" panose="020B0606030504020204" pitchFamily="34" charset="0"/>
              </a:rPr>
              <a:t>For </a:t>
            </a:r>
            <a:r>
              <a:rPr lang="en-US" sz="1000" dirty="0">
                <a:solidFill>
                  <a:schemeClr val="tx1">
                    <a:lumMod val="85000"/>
                    <a:lumOff val="15000"/>
                  </a:schemeClr>
                </a:solidFill>
                <a:ea typeface="Open Sans" panose="020B0606030504020204" pitchFamily="34" charset="0"/>
                <a:cs typeface="Open Sans" panose="020B0606030504020204" pitchFamily="34" charset="0"/>
              </a:rPr>
              <a:t>Online, the figures were as follows: Total Cost </a:t>
            </a:r>
            <a:r>
              <a:rPr lang="en-US" sz="1000" dirty="0" smtClean="0">
                <a:solidFill>
                  <a:schemeClr val="tx1">
                    <a:lumMod val="85000"/>
                    <a:lumOff val="15000"/>
                  </a:schemeClr>
                </a:solidFill>
                <a:ea typeface="Open Sans" panose="020B0606030504020204" pitchFamily="34" charset="0"/>
                <a:cs typeface="Open Sans" panose="020B0606030504020204" pitchFamily="34" charset="0"/>
              </a:rPr>
              <a:t>$</a:t>
            </a:r>
            <a:r>
              <a:rPr lang="en-US" sz="1000" dirty="0">
                <a:solidFill>
                  <a:schemeClr val="tx1">
                    <a:lumMod val="85000"/>
                    <a:lumOff val="15000"/>
                  </a:schemeClr>
                </a:solidFill>
                <a:ea typeface="Open Sans" panose="020B0606030504020204" pitchFamily="34" charset="0"/>
                <a:cs typeface="Open Sans" panose="020B0606030504020204" pitchFamily="34" charset="0"/>
              </a:rPr>
              <a:t>17,670,734.3412, Total Revenue </a:t>
            </a:r>
            <a:r>
              <a:rPr lang="en-US" sz="1000" dirty="0" smtClean="0">
                <a:solidFill>
                  <a:schemeClr val="tx1">
                    <a:lumMod val="85000"/>
                    <a:lumOff val="15000"/>
                  </a:schemeClr>
                </a:solidFill>
                <a:ea typeface="Open Sans" panose="020B0606030504020204" pitchFamily="34" charset="0"/>
                <a:cs typeface="Open Sans" panose="020B0606030504020204" pitchFamily="34" charset="0"/>
              </a:rPr>
              <a:t>$</a:t>
            </a:r>
            <a:r>
              <a:rPr lang="en-US" sz="1000" dirty="0">
                <a:solidFill>
                  <a:schemeClr val="tx1">
                    <a:lumMod val="85000"/>
                    <a:lumOff val="15000"/>
                  </a:schemeClr>
                </a:solidFill>
                <a:ea typeface="Open Sans" panose="020B0606030504020204" pitchFamily="34" charset="0"/>
                <a:cs typeface="Open Sans" panose="020B0606030504020204" pitchFamily="34" charset="0"/>
              </a:rPr>
              <a:t>29,358,677.2207, and Total Profit  </a:t>
            </a:r>
            <a:r>
              <a:rPr lang="en-US" sz="1000" dirty="0" smtClean="0">
                <a:solidFill>
                  <a:schemeClr val="tx1">
                    <a:lumMod val="85000"/>
                    <a:lumOff val="15000"/>
                  </a:schemeClr>
                </a:solidFill>
                <a:ea typeface="Open Sans" panose="020B0606030504020204" pitchFamily="34" charset="0"/>
                <a:cs typeface="Open Sans" panose="020B0606030504020204" pitchFamily="34" charset="0"/>
              </a:rPr>
              <a:t>$</a:t>
            </a:r>
            <a:r>
              <a:rPr lang="en-US" sz="1000" dirty="0">
                <a:solidFill>
                  <a:schemeClr val="tx1">
                    <a:lumMod val="85000"/>
                    <a:lumOff val="15000"/>
                  </a:schemeClr>
                </a:solidFill>
                <a:ea typeface="Open Sans" panose="020B0606030504020204" pitchFamily="34" charset="0"/>
                <a:cs typeface="Open Sans" panose="020B0606030504020204" pitchFamily="34" charset="0"/>
              </a:rPr>
              <a:t>11,687,942.8795. On the other hand, Reseller had Total Cost of $82,803,743.4323, Total Revenue of $81,015,212.0927, and a Total Profit of ($1,788,531.3396</a:t>
            </a:r>
            <a:r>
              <a:rPr lang="en-US" sz="1000" dirty="0" smtClean="0">
                <a:solidFill>
                  <a:schemeClr val="tx1">
                    <a:lumMod val="85000"/>
                    <a:lumOff val="15000"/>
                  </a:schemeClr>
                </a:solidFill>
                <a:ea typeface="Open Sans" panose="020B0606030504020204" pitchFamily="34" charset="0"/>
                <a:cs typeface="Open Sans" panose="020B0606030504020204" pitchFamily="34" charset="0"/>
              </a:rPr>
              <a:t>).</a:t>
            </a:r>
            <a:endParaRPr lang="en-US" sz="1000" dirty="0">
              <a:solidFill>
                <a:schemeClr val="tx1">
                  <a:lumMod val="85000"/>
                  <a:lumOff val="15000"/>
                </a:schemeClr>
              </a:solidFill>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47335078-C9A1-E492-1D27-187EBD4FC294}"/>
              </a:ext>
            </a:extLst>
          </p:cNvPr>
          <p:cNvSpPr txBox="1"/>
          <p:nvPr/>
        </p:nvSpPr>
        <p:spPr>
          <a:xfrm>
            <a:off x="6144768" y="5179969"/>
            <a:ext cx="5352288" cy="1015663"/>
          </a:xfrm>
          <a:prstGeom prst="rect">
            <a:avLst/>
          </a:prstGeom>
          <a:noFill/>
        </p:spPr>
        <p:txBody>
          <a:bodyPr wrap="square" rtlCol="0">
            <a:spAutoFit/>
          </a:bodyPr>
          <a:lstStyle/>
          <a:p>
            <a:pPr algn="just">
              <a:lnSpc>
                <a:spcPct val="150000"/>
              </a:lnSpc>
            </a:pPr>
            <a:r>
              <a:rPr lang="en-US" sz="1000" dirty="0">
                <a:solidFill>
                  <a:schemeClr val="tx1">
                    <a:lumMod val="85000"/>
                    <a:lumOff val="15000"/>
                  </a:schemeClr>
                </a:solidFill>
                <a:ea typeface="Open Sans" panose="020B0606030504020204" pitchFamily="34" charset="0"/>
                <a:cs typeface="Open Sans" panose="020B0606030504020204" pitchFamily="34" charset="0"/>
              </a:rPr>
              <a:t>﻿Bikes had the highest total </a:t>
            </a:r>
            <a:r>
              <a:rPr lang="en-US" sz="1000" dirty="0" smtClean="0">
                <a:solidFill>
                  <a:schemeClr val="tx1">
                    <a:lumMod val="85000"/>
                    <a:lumOff val="15000"/>
                  </a:schemeClr>
                </a:solidFill>
                <a:ea typeface="Open Sans" panose="020B0606030504020204" pitchFamily="34" charset="0"/>
                <a:cs typeface="Open Sans" panose="020B0606030504020204" pitchFamily="34" charset="0"/>
              </a:rPr>
              <a:t>Total_Cost </a:t>
            </a:r>
            <a:r>
              <a:rPr lang="en-US" sz="1000" dirty="0">
                <a:solidFill>
                  <a:schemeClr val="tx1">
                    <a:lumMod val="85000"/>
                    <a:lumOff val="15000"/>
                  </a:schemeClr>
                </a:solidFill>
                <a:ea typeface="Open Sans" panose="020B0606030504020204" pitchFamily="34" charset="0"/>
                <a:cs typeface="Open Sans" panose="020B0606030504020204" pitchFamily="34" charset="0"/>
              </a:rPr>
              <a:t>at $86,714,778.6888, followed by Clothing at 1,811,660.36 and Accessories at 635,678.62.﻿</a:t>
            </a:r>
            <a:r>
              <a:rPr lang="en-US" sz="1000" dirty="0" smtClean="0">
                <a:solidFill>
                  <a:schemeClr val="tx1">
                    <a:lumMod val="85000"/>
                    <a:lumOff val="15000"/>
                  </a:schemeClr>
                </a:solidFill>
                <a:ea typeface="Open Sans" panose="020B0606030504020204" pitchFamily="34" charset="0"/>
                <a:cs typeface="Open Sans" panose="020B0606030504020204" pitchFamily="34" charset="0"/>
              </a:rPr>
              <a:t> </a:t>
            </a:r>
            <a:r>
              <a:rPr lang="en-US" sz="1000" dirty="0">
                <a:solidFill>
                  <a:schemeClr val="tx1">
                    <a:lumMod val="85000"/>
                    <a:lumOff val="15000"/>
                  </a:schemeClr>
                </a:solidFill>
                <a:ea typeface="Open Sans" panose="020B0606030504020204" pitchFamily="34" charset="0"/>
                <a:cs typeface="Open Sans" panose="020B0606030504020204" pitchFamily="34" charset="0"/>
              </a:rPr>
              <a:t>﻿﻿Reseller in Product Category Bikes made up 69.18% of Total Cost.﻿﻿ </a:t>
            </a:r>
            <a:r>
              <a:rPr lang="en-US" sz="1000" dirty="0" smtClean="0">
                <a:solidFill>
                  <a:schemeClr val="tx1">
                    <a:lumMod val="85000"/>
                    <a:lumOff val="15000"/>
                  </a:schemeClr>
                </a:solidFill>
                <a:ea typeface="Open Sans" panose="020B0606030504020204" pitchFamily="34" charset="0"/>
                <a:cs typeface="Open Sans" panose="020B0606030504020204" pitchFamily="34" charset="0"/>
              </a:rPr>
              <a:t>Bikes </a:t>
            </a:r>
            <a:r>
              <a:rPr lang="en-US" sz="1000" dirty="0">
                <a:solidFill>
                  <a:schemeClr val="tx1">
                    <a:lumMod val="85000"/>
                    <a:lumOff val="15000"/>
                  </a:schemeClr>
                </a:solidFill>
                <a:ea typeface="Open Sans" panose="020B0606030504020204" pitchFamily="34" charset="0"/>
                <a:cs typeface="Open Sans" panose="020B0606030504020204" pitchFamily="34" charset="0"/>
              </a:rPr>
              <a:t>had the highest average Total Cost at 43,357,389.34, followed by Clothing at 905,830.18 and Accessories at 317,839.31.﻿﻿</a:t>
            </a:r>
          </a:p>
        </p:txBody>
      </p:sp>
    </p:spTree>
    <p:extLst>
      <p:ext uri="{BB962C8B-B14F-4D97-AF65-F5344CB8AC3E}">
        <p14:creationId xmlns:p14="http://schemas.microsoft.com/office/powerpoint/2010/main" val="301928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5FB2CB-2A4B-B2F4-3128-807EED428799}"/>
              </a:ext>
            </a:extLst>
          </p:cNvPr>
          <p:cNvSpPr/>
          <p:nvPr/>
        </p:nvSpPr>
        <p:spPr>
          <a:xfrm>
            <a:off x="0" y="0"/>
            <a:ext cx="5715000" cy="6461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C40D365-E06B-EC5A-3C07-B2B16801620D}"/>
              </a:ext>
            </a:extLst>
          </p:cNvPr>
          <p:cNvGrpSpPr/>
          <p:nvPr/>
        </p:nvGrpSpPr>
        <p:grpSpPr>
          <a:xfrm>
            <a:off x="260557" y="0"/>
            <a:ext cx="11472672" cy="5974080"/>
            <a:chOff x="2509157" y="-157843"/>
            <a:chExt cx="7173686" cy="7173686"/>
          </a:xfrm>
          <a:blipFill dpi="0" rotWithShape="1">
            <a:blip r:embed="rId2">
              <a:extLst>
                <a:ext uri="{28A0092B-C50C-407E-A947-70E740481C1C}">
                  <a14:useLocalDpi xmlns:a14="http://schemas.microsoft.com/office/drawing/2010/main" val="0"/>
                </a:ext>
              </a:extLst>
            </a:blip>
            <a:srcRect/>
            <a:stretch>
              <a:fillRect/>
            </a:stretch>
          </a:blipFill>
        </p:grpSpPr>
        <p:sp>
          <p:nvSpPr>
            <p:cNvPr id="5" name="Oval 4">
              <a:extLst>
                <a:ext uri="{FF2B5EF4-FFF2-40B4-BE49-F238E27FC236}">
                  <a16:creationId xmlns:a16="http://schemas.microsoft.com/office/drawing/2014/main" id="{0CD9A9D8-E52B-A1E2-2D38-7BF20296670B}"/>
                </a:ext>
              </a:extLst>
            </p:cNvPr>
            <p:cNvSpPr/>
            <p:nvPr/>
          </p:nvSpPr>
          <p:spPr>
            <a:xfrm>
              <a:off x="2509157" y="-157843"/>
              <a:ext cx="7173686" cy="7173686"/>
            </a:xfrm>
            <a:prstGeom prst="rect">
              <a:avLst/>
            </a:prstGeom>
            <a:grpFill/>
            <a:ln>
              <a:noFill/>
            </a:ln>
            <a:effectLst>
              <a:outerShdw blurRad="406400" dist="2286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4185A6E0-4C17-D2FA-9EDB-A55EE9570F7E}"/>
                </a:ext>
              </a:extLst>
            </p:cNvPr>
            <p:cNvSpPr/>
            <p:nvPr/>
          </p:nvSpPr>
          <p:spPr>
            <a:xfrm>
              <a:off x="2509157" y="-157843"/>
              <a:ext cx="7173686" cy="7173686"/>
            </a:xfrm>
            <a:prstGeom prst="rect">
              <a:avLst/>
            </a:prstGeom>
            <a:grpFill/>
            <a:ln>
              <a:solidFill>
                <a:schemeClr val="accent1"/>
              </a:solidFill>
            </a:ln>
            <a:effectLst>
              <a:outerShdw blurRad="254000" dist="190500" dir="13500000" sx="98000" sy="98000" algn="br" rotWithShape="0">
                <a:schemeClr val="bg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a:extLst>
              <a:ext uri="{FF2B5EF4-FFF2-40B4-BE49-F238E27FC236}">
                <a16:creationId xmlns:a16="http://schemas.microsoft.com/office/drawing/2014/main" id="{3A51DDEF-D813-6B30-1865-105A018B2097}"/>
              </a:ext>
            </a:extLst>
          </p:cNvPr>
          <p:cNvSpPr txBox="1"/>
          <p:nvPr/>
        </p:nvSpPr>
        <p:spPr>
          <a:xfrm>
            <a:off x="-100184" y="6040179"/>
            <a:ext cx="5936207" cy="384721"/>
          </a:xfrm>
          <a:prstGeom prst="rect">
            <a:avLst/>
          </a:prstGeom>
          <a:noFill/>
        </p:spPr>
        <p:txBody>
          <a:bodyPr wrap="square" rtlCol="0">
            <a:spAutoFit/>
          </a:bodyPr>
          <a:lstStyle/>
          <a:p>
            <a:pPr algn="ctr">
              <a:lnSpc>
                <a:spcPct val="95000"/>
              </a:lnSpc>
              <a:spcAft>
                <a:spcPts val="300"/>
              </a:spcAft>
            </a:pPr>
            <a:r>
              <a:rPr lang="en-US" sz="2000" b="1" dirty="0" smtClean="0">
                <a:solidFill>
                  <a:srgbClr val="002060"/>
                </a:solidFill>
                <a:latin typeface="+mj-lt"/>
              </a:rPr>
              <a:t>FINANCIAAL SUMMARY &amp; COUNTRY REGION</a:t>
            </a:r>
            <a:endParaRPr lang="en-US" sz="2000" b="1" dirty="0">
              <a:solidFill>
                <a:srgbClr val="002060"/>
              </a:solidFill>
              <a:latin typeface="+mj-lt"/>
            </a:endParaRPr>
          </a:p>
        </p:txBody>
      </p:sp>
      <p:sp>
        <p:nvSpPr>
          <p:cNvPr id="21" name="TextBox 20">
            <a:extLst>
              <a:ext uri="{FF2B5EF4-FFF2-40B4-BE49-F238E27FC236}">
                <a16:creationId xmlns:a16="http://schemas.microsoft.com/office/drawing/2014/main" id="{3A51DDEF-D813-6B30-1865-105A018B2097}"/>
              </a:ext>
            </a:extLst>
          </p:cNvPr>
          <p:cNvSpPr txBox="1"/>
          <p:nvPr/>
        </p:nvSpPr>
        <p:spPr>
          <a:xfrm>
            <a:off x="431245" y="3230880"/>
            <a:ext cx="1568243" cy="1166153"/>
          </a:xfrm>
          <a:prstGeom prst="rect">
            <a:avLst/>
          </a:prstGeom>
          <a:noFill/>
        </p:spPr>
        <p:txBody>
          <a:bodyPr wrap="square" rtlCol="0">
            <a:spAutoFit/>
          </a:bodyPr>
          <a:lstStyle/>
          <a:p>
            <a:pPr algn="ctr">
              <a:lnSpc>
                <a:spcPct val="150000"/>
              </a:lnSpc>
              <a:spcAft>
                <a:spcPts val="300"/>
              </a:spcAft>
            </a:pPr>
            <a:r>
              <a:rPr lang="en-US" sz="1200" dirty="0" smtClean="0">
                <a:latin typeface="+mj-lt"/>
              </a:rPr>
              <a:t>Reseller in Southwest made up 19.13 of the Total Cost</a:t>
            </a:r>
            <a:endParaRPr lang="en-US" sz="1200" dirty="0">
              <a:latin typeface="+mj-lt"/>
            </a:endParaRPr>
          </a:p>
        </p:txBody>
      </p:sp>
    </p:spTree>
    <p:extLst>
      <p:ext uri="{BB962C8B-B14F-4D97-AF65-F5344CB8AC3E}">
        <p14:creationId xmlns:p14="http://schemas.microsoft.com/office/powerpoint/2010/main" val="3403265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4886D4-9356-C665-B084-E840D002E032}"/>
              </a:ext>
            </a:extLst>
          </p:cNvPr>
          <p:cNvSpPr/>
          <p:nvPr/>
        </p:nvSpPr>
        <p:spPr>
          <a:xfrm>
            <a:off x="6620779" y="2972355"/>
            <a:ext cx="5431674" cy="37463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E4886D4-9356-C665-B084-E840D002E032}"/>
              </a:ext>
            </a:extLst>
          </p:cNvPr>
          <p:cNvSpPr/>
          <p:nvPr/>
        </p:nvSpPr>
        <p:spPr>
          <a:xfrm>
            <a:off x="4316507" y="0"/>
            <a:ext cx="7735946" cy="3186953"/>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F3B069C-F2A1-6AB5-8655-F435F2228E03}"/>
              </a:ext>
            </a:extLst>
          </p:cNvPr>
          <p:cNvSpPr txBox="1"/>
          <p:nvPr/>
        </p:nvSpPr>
        <p:spPr>
          <a:xfrm>
            <a:off x="7440971" y="3282791"/>
            <a:ext cx="4452660" cy="384721"/>
          </a:xfrm>
          <a:prstGeom prst="rect">
            <a:avLst/>
          </a:prstGeom>
          <a:noFill/>
        </p:spPr>
        <p:txBody>
          <a:bodyPr wrap="square" rtlCol="0">
            <a:spAutoFit/>
          </a:bodyPr>
          <a:lstStyle/>
          <a:p>
            <a:pPr algn="ctr">
              <a:lnSpc>
                <a:spcPct val="95000"/>
              </a:lnSpc>
              <a:spcAft>
                <a:spcPts val="300"/>
              </a:spcAft>
            </a:pPr>
            <a:r>
              <a:rPr lang="en-US" sz="2000" b="1" dirty="0" smtClean="0">
                <a:solidFill>
                  <a:srgbClr val="002060"/>
                </a:solidFill>
                <a:latin typeface="+mj-lt"/>
              </a:rPr>
              <a:t>MARKET SHIFT TOWARD DIGITAL</a:t>
            </a:r>
            <a:endParaRPr lang="en-US" sz="2000" b="1" dirty="0">
              <a:solidFill>
                <a:srgbClr val="002060"/>
              </a:solidFill>
              <a:latin typeface="+mj-lt"/>
            </a:endParaRPr>
          </a:p>
        </p:txBody>
      </p:sp>
      <p:pic>
        <p:nvPicPr>
          <p:cNvPr id="2" name="Picture Placeholder 1"/>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048" y="0"/>
            <a:ext cx="4496919" cy="3186953"/>
          </a:xfrm>
        </p:spPr>
      </p:pic>
      <p:sp>
        <p:nvSpPr>
          <p:cNvPr id="13" name="Rectangle 12">
            <a:extLst>
              <a:ext uri="{FF2B5EF4-FFF2-40B4-BE49-F238E27FC236}">
                <a16:creationId xmlns:a16="http://schemas.microsoft.com/office/drawing/2014/main" id="{2E4886D4-9356-C665-B084-E840D002E032}"/>
              </a:ext>
            </a:extLst>
          </p:cNvPr>
          <p:cNvSpPr/>
          <p:nvPr/>
        </p:nvSpPr>
        <p:spPr>
          <a:xfrm>
            <a:off x="-19046" y="3186953"/>
            <a:ext cx="7301196" cy="3671047"/>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7335078-C9A1-E492-1D27-187EBD4FC294}"/>
              </a:ext>
            </a:extLst>
          </p:cNvPr>
          <p:cNvSpPr txBox="1"/>
          <p:nvPr/>
        </p:nvSpPr>
        <p:spPr>
          <a:xfrm>
            <a:off x="7282150" y="3705408"/>
            <a:ext cx="4770303" cy="1246495"/>
          </a:xfrm>
          <a:prstGeom prst="rect">
            <a:avLst/>
          </a:prstGeom>
          <a:solidFill>
            <a:srgbClr val="002060"/>
          </a:solidFill>
        </p:spPr>
        <p:txBody>
          <a:bodyPr wrap="square" rtlCol="0">
            <a:spAutoFit/>
          </a:bodyPr>
          <a:lstStyle/>
          <a:p>
            <a:pPr algn="just">
              <a:lnSpc>
                <a:spcPct val="150000"/>
              </a:lnSpc>
            </a:pPr>
            <a:r>
              <a:rPr lang="en-US" sz="1000" dirty="0">
                <a:solidFill>
                  <a:srgbClr val="002060"/>
                </a:solidFill>
                <a:ea typeface="Open Sans" panose="020B0606030504020204" pitchFamily="34" charset="0"/>
                <a:cs typeface="Open Sans" panose="020B0606030504020204" pitchFamily="34" charset="0"/>
              </a:rPr>
              <a:t>﻿</a:t>
            </a:r>
            <a:r>
              <a:rPr lang="en-US" sz="1000" dirty="0">
                <a:solidFill>
                  <a:schemeClr val="bg1"/>
                </a:solidFill>
                <a:ea typeface="Open Sans" panose="020B0606030504020204" pitchFamily="34" charset="0"/>
                <a:cs typeface="Open Sans" panose="020B0606030504020204" pitchFamily="34" charset="0"/>
              </a:rPr>
              <a:t>Reseller Total Revenue (168.72% increase) and Online Total Revenue (332.52% increase) both trended up between May 2011 and June </a:t>
            </a:r>
            <a:r>
              <a:rPr lang="en-US" sz="1000" dirty="0" smtClean="0">
                <a:solidFill>
                  <a:schemeClr val="bg1"/>
                </a:solidFill>
                <a:ea typeface="Open Sans" panose="020B0606030504020204" pitchFamily="34" charset="0"/>
                <a:cs typeface="Open Sans" panose="020B0606030504020204" pitchFamily="34" charset="0"/>
              </a:rPr>
              <a:t>2014. Online </a:t>
            </a:r>
            <a:r>
              <a:rPr lang="en-US" sz="1000" dirty="0">
                <a:solidFill>
                  <a:schemeClr val="bg1"/>
                </a:solidFill>
                <a:ea typeface="Open Sans" panose="020B0606030504020204" pitchFamily="34" charset="0"/>
                <a:cs typeface="Open Sans" panose="020B0606030504020204" pitchFamily="34" charset="0"/>
              </a:rPr>
              <a:t>Total Revenue started trending up on March 2013, rising by 135.05% (1,369,656.45) in 6 months.﻿</a:t>
            </a:r>
            <a:r>
              <a:rPr lang="en-US" sz="1000" dirty="0" smtClean="0">
                <a:solidFill>
                  <a:schemeClr val="bg1"/>
                </a:solidFill>
                <a:ea typeface="Open Sans" panose="020B0606030504020204" pitchFamily="34" charset="0"/>
                <a:cs typeface="Open Sans" panose="020B0606030504020204" pitchFamily="34" charset="0"/>
              </a:rPr>
              <a:t> Online </a:t>
            </a:r>
            <a:r>
              <a:rPr lang="en-US" sz="1000" dirty="0">
                <a:solidFill>
                  <a:schemeClr val="bg1"/>
                </a:solidFill>
                <a:ea typeface="Open Sans" panose="020B0606030504020204" pitchFamily="34" charset="0"/>
                <a:cs typeface="Open Sans" panose="020B0606030504020204" pitchFamily="34" charset="0"/>
              </a:rPr>
              <a:t>Total Revenue jumped from 1,014,183.58 to 2,383,840.03 during its steepest incline between March 2013 and September 2013.﻿﻿</a:t>
            </a:r>
          </a:p>
        </p:txBody>
      </p:sp>
      <p:sp>
        <p:nvSpPr>
          <p:cNvPr id="15" name="TextBox 14">
            <a:extLst>
              <a:ext uri="{FF2B5EF4-FFF2-40B4-BE49-F238E27FC236}">
                <a16:creationId xmlns:a16="http://schemas.microsoft.com/office/drawing/2014/main" id="{47335078-C9A1-E492-1D27-187EBD4FC294}"/>
              </a:ext>
            </a:extLst>
          </p:cNvPr>
          <p:cNvSpPr txBox="1"/>
          <p:nvPr/>
        </p:nvSpPr>
        <p:spPr>
          <a:xfrm>
            <a:off x="7282150" y="5153690"/>
            <a:ext cx="4770303" cy="1246495"/>
          </a:xfrm>
          <a:prstGeom prst="rect">
            <a:avLst/>
          </a:prstGeom>
          <a:solidFill>
            <a:schemeClr val="bg1"/>
          </a:solidFill>
        </p:spPr>
        <p:txBody>
          <a:bodyPr wrap="square" rtlCol="0">
            <a:spAutoFit/>
          </a:bodyPr>
          <a:lstStyle/>
          <a:p>
            <a:pPr algn="just">
              <a:lnSpc>
                <a:spcPct val="150000"/>
              </a:lnSpc>
            </a:pPr>
            <a:r>
              <a:rPr lang="en-US" sz="1000" dirty="0">
                <a:solidFill>
                  <a:srgbClr val="002060"/>
                </a:solidFill>
                <a:ea typeface="Open Sans" panose="020B0606030504020204" pitchFamily="34" charset="0"/>
                <a:cs typeface="Open Sans" panose="020B0606030504020204" pitchFamily="34" charset="0"/>
              </a:rPr>
              <a:t>﻿Online Total Profit trended up (474.13% increase) while Reseller Total Profit (250.07% decrease) trended down between May 2011 and June 2014.﻿﻿</a:t>
            </a:r>
            <a:r>
              <a:rPr lang="en-US" sz="1000" dirty="0" smtClean="0">
                <a:solidFill>
                  <a:srgbClr val="002060"/>
                </a:solidFill>
                <a:ea typeface="Open Sans" panose="020B0606030504020204" pitchFamily="34" charset="0"/>
                <a:cs typeface="Open Sans" panose="020B0606030504020204" pitchFamily="34" charset="0"/>
              </a:rPr>
              <a:t> Reseller </a:t>
            </a:r>
            <a:r>
              <a:rPr lang="en-US" sz="1000" dirty="0">
                <a:solidFill>
                  <a:srgbClr val="002060"/>
                </a:solidFill>
                <a:ea typeface="Open Sans" panose="020B0606030504020204" pitchFamily="34" charset="0"/>
                <a:cs typeface="Open Sans" panose="020B0606030504020204" pitchFamily="34" charset="0"/>
              </a:rPr>
              <a:t>Total Profit started trending down on April 2013, falling by 37.55% (142,099.40) in 8 months.﻿﻿</a:t>
            </a:r>
            <a:r>
              <a:rPr lang="en-US" sz="1000" dirty="0" smtClean="0">
                <a:solidFill>
                  <a:srgbClr val="002060"/>
                </a:solidFill>
                <a:ea typeface="Open Sans" panose="020B0606030504020204" pitchFamily="34" charset="0"/>
                <a:cs typeface="Open Sans" panose="020B0606030504020204" pitchFamily="34" charset="0"/>
              </a:rPr>
              <a:t> Online </a:t>
            </a:r>
            <a:r>
              <a:rPr lang="en-US" sz="1000" dirty="0">
                <a:solidFill>
                  <a:srgbClr val="002060"/>
                </a:solidFill>
                <a:ea typeface="Open Sans" panose="020B0606030504020204" pitchFamily="34" charset="0"/>
                <a:cs typeface="Open Sans" panose="020B0606030504020204" pitchFamily="34" charset="0"/>
              </a:rPr>
              <a:t>Total Profit jumped from 390,421.61 to 963,830.54 during its steepest incline between March 2013 and September 2013.﻿﻿﻿</a:t>
            </a:r>
          </a:p>
        </p:txBody>
      </p:sp>
    </p:spTree>
    <p:extLst>
      <p:ext uri="{BB962C8B-B14F-4D97-AF65-F5344CB8AC3E}">
        <p14:creationId xmlns:p14="http://schemas.microsoft.com/office/powerpoint/2010/main" val="4136917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0" y="3853739"/>
            <a:ext cx="7850571" cy="3004261"/>
          </a:xfrm>
        </p:spPr>
      </p:pic>
      <p:pic>
        <p:nvPicPr>
          <p:cNvPr id="22" name="Picture Placeholder 7"/>
          <p:cNvPicPr>
            <a:picLocks noGrp="1" noChangeAspect="1"/>
          </p:cNvPicPr>
          <p:nvPr>
            <p:ph type="pic" sz="quarter" idx="12"/>
          </p:nvPr>
        </p:nvPicPr>
        <p:blipFill>
          <a:blip r:embed="rId3">
            <a:extLst>
              <a:ext uri="{28A0092B-C50C-407E-A947-70E740481C1C}">
                <a14:useLocalDpi xmlns:a14="http://schemas.microsoft.com/office/drawing/2010/main" val="0"/>
              </a:ext>
            </a:extLst>
          </a:blip>
          <a:stretch>
            <a:fillRect/>
          </a:stretch>
        </p:blipFill>
        <p:spPr>
          <a:xfrm>
            <a:off x="0" y="-21174"/>
            <a:ext cx="12192000" cy="3874913"/>
          </a:xfrm>
        </p:spPr>
      </p:pic>
      <p:sp>
        <p:nvSpPr>
          <p:cNvPr id="8" name="TextBox 7">
            <a:extLst>
              <a:ext uri="{FF2B5EF4-FFF2-40B4-BE49-F238E27FC236}">
                <a16:creationId xmlns:a16="http://schemas.microsoft.com/office/drawing/2014/main" id="{47335078-C9A1-E492-1D27-187EBD4FC294}"/>
              </a:ext>
            </a:extLst>
          </p:cNvPr>
          <p:cNvSpPr txBox="1"/>
          <p:nvPr/>
        </p:nvSpPr>
        <p:spPr>
          <a:xfrm>
            <a:off x="119410" y="962364"/>
            <a:ext cx="5393884" cy="784830"/>
          </a:xfrm>
          <a:prstGeom prst="rect">
            <a:avLst/>
          </a:prstGeom>
          <a:noFill/>
        </p:spPr>
        <p:txBody>
          <a:bodyPr wrap="square" rtlCol="0">
            <a:spAutoFit/>
          </a:bodyPr>
          <a:lstStyle/>
          <a:p>
            <a:pPr algn="just">
              <a:lnSpc>
                <a:spcPct val="150000"/>
              </a:lnSpc>
            </a:pPr>
            <a:r>
              <a:rPr lang="en-US" sz="1000" dirty="0">
                <a:solidFill>
                  <a:schemeClr val="tx1">
                    <a:lumMod val="85000"/>
                    <a:lumOff val="15000"/>
                  </a:schemeClr>
                </a:solidFill>
                <a:ea typeface="Open Sans" panose="020B0606030504020204" pitchFamily="34" charset="0"/>
                <a:cs typeface="Open Sans" panose="020B0606030504020204" pitchFamily="34" charset="0"/>
              </a:rPr>
              <a:t>﻿2013 had the highest total Online Revenue at $19,055,021.06, followed by 2014, 2012, and 2011.﻿  ﻿Australia in Year 2013 made up 13.12% of Online Revenue.﻿﻿</a:t>
            </a:r>
            <a:r>
              <a:rPr lang="en-US" sz="1000" dirty="0" smtClean="0">
                <a:solidFill>
                  <a:schemeClr val="tx1">
                    <a:lumMod val="85000"/>
                    <a:lumOff val="15000"/>
                  </a:schemeClr>
                </a:solidFill>
                <a:ea typeface="Open Sans" panose="020B0606030504020204" pitchFamily="34" charset="0"/>
                <a:cs typeface="Open Sans" panose="020B0606030504020204" pitchFamily="34" charset="0"/>
              </a:rPr>
              <a:t> </a:t>
            </a:r>
            <a:r>
              <a:rPr lang="en-US" sz="1000" dirty="0">
                <a:solidFill>
                  <a:schemeClr val="tx1">
                    <a:lumMod val="85000"/>
                    <a:lumOff val="15000"/>
                  </a:schemeClr>
                </a:solidFill>
                <a:ea typeface="Open Sans" panose="020B0606030504020204" pitchFamily="34" charset="0"/>
                <a:cs typeface="Open Sans" panose="020B0606030504020204" pitchFamily="34" charset="0"/>
              </a:rPr>
              <a:t>﻿﻿2013 had the highest average Online Revenue at 1,905,502.11, followed by 2014, 2012, and 2011.﻿</a:t>
            </a:r>
          </a:p>
        </p:txBody>
      </p:sp>
      <p:sp>
        <p:nvSpPr>
          <p:cNvPr id="9" name="TextBox 8">
            <a:extLst>
              <a:ext uri="{FF2B5EF4-FFF2-40B4-BE49-F238E27FC236}">
                <a16:creationId xmlns:a16="http://schemas.microsoft.com/office/drawing/2014/main" id="{47335078-C9A1-E492-1D27-187EBD4FC294}"/>
              </a:ext>
            </a:extLst>
          </p:cNvPr>
          <p:cNvSpPr txBox="1"/>
          <p:nvPr/>
        </p:nvSpPr>
        <p:spPr>
          <a:xfrm>
            <a:off x="8206022" y="4848649"/>
            <a:ext cx="3630527" cy="1708160"/>
          </a:xfrm>
          <a:prstGeom prst="rect">
            <a:avLst/>
          </a:prstGeom>
          <a:noFill/>
        </p:spPr>
        <p:txBody>
          <a:bodyPr wrap="square" rtlCol="0">
            <a:spAutoFit/>
          </a:bodyPr>
          <a:lstStyle/>
          <a:p>
            <a:pPr algn="just">
              <a:lnSpc>
                <a:spcPct val="150000"/>
              </a:lnSpc>
            </a:pPr>
            <a:r>
              <a:rPr lang="en-US" sz="1000" dirty="0">
                <a:solidFill>
                  <a:schemeClr val="tx1">
                    <a:lumMod val="85000"/>
                    <a:lumOff val="15000"/>
                  </a:schemeClr>
                </a:solidFill>
                <a:ea typeface="Open Sans" panose="020B0606030504020204" pitchFamily="34" charset="0"/>
                <a:cs typeface="Open Sans" panose="020B0606030504020204" pitchFamily="34" charset="0"/>
              </a:rPr>
              <a:t>﻿Total Online Total Revenue was higher for 2013 ($37,031,188.9733) than 2014 (33,149,291.24).﻿</a:t>
            </a:r>
            <a:r>
              <a:rPr lang="en-US" sz="1000" dirty="0" smtClean="0">
                <a:solidFill>
                  <a:schemeClr val="tx1">
                    <a:lumMod val="85000"/>
                    <a:lumOff val="15000"/>
                  </a:schemeClr>
                </a:solidFill>
                <a:ea typeface="Open Sans" panose="020B0606030504020204" pitchFamily="34" charset="0"/>
                <a:cs typeface="Open Sans" panose="020B0606030504020204" pitchFamily="34" charset="0"/>
              </a:rPr>
              <a:t> Online </a:t>
            </a:r>
            <a:r>
              <a:rPr lang="en-US" sz="1000" dirty="0">
                <a:solidFill>
                  <a:schemeClr val="tx1">
                    <a:lumMod val="85000"/>
                    <a:lumOff val="15000"/>
                  </a:schemeClr>
                </a:solidFill>
                <a:ea typeface="Open Sans" panose="020B0606030504020204" pitchFamily="34" charset="0"/>
                <a:cs typeface="Open Sans" panose="020B0606030504020204" pitchFamily="34" charset="0"/>
              </a:rPr>
              <a:t>Total Revenue and total Reseller Total Revenue are positively correlated with each other.﻿﻿</a:t>
            </a:r>
            <a:r>
              <a:rPr lang="en-US" sz="1000" dirty="0" smtClean="0">
                <a:solidFill>
                  <a:schemeClr val="tx1">
                    <a:lumMod val="85000"/>
                    <a:lumOff val="15000"/>
                  </a:schemeClr>
                </a:solidFill>
                <a:ea typeface="Open Sans" panose="020B0606030504020204" pitchFamily="34" charset="0"/>
                <a:cs typeface="Open Sans" panose="020B0606030504020204" pitchFamily="34" charset="0"/>
              </a:rPr>
              <a:t> </a:t>
            </a:r>
            <a:r>
              <a:rPr lang="en-US" sz="1000" dirty="0">
                <a:solidFill>
                  <a:schemeClr val="tx1">
                    <a:lumMod val="85000"/>
                    <a:lumOff val="15000"/>
                  </a:schemeClr>
                </a:solidFill>
                <a:ea typeface="Open Sans" panose="020B0606030504020204" pitchFamily="34" charset="0"/>
                <a:cs typeface="Open Sans" panose="020B0606030504020204" pitchFamily="34" charset="0"/>
              </a:rPr>
              <a:t>﻿﻿Bikes in Year 2013 made up 21.13% of Online Total Revenue.﻿﻿</a:t>
            </a:r>
            <a:r>
              <a:rPr lang="en-US" sz="1000" dirty="0" smtClean="0">
                <a:solidFill>
                  <a:schemeClr val="tx1">
                    <a:lumMod val="85000"/>
                    <a:lumOff val="15000"/>
                  </a:schemeClr>
                </a:solidFill>
                <a:ea typeface="Open Sans" panose="020B0606030504020204" pitchFamily="34" charset="0"/>
                <a:cs typeface="Open Sans" panose="020B0606030504020204" pitchFamily="34" charset="0"/>
              </a:rPr>
              <a:t> </a:t>
            </a:r>
            <a:r>
              <a:rPr lang="en-US" sz="1000" dirty="0">
                <a:solidFill>
                  <a:schemeClr val="tx1">
                    <a:lumMod val="85000"/>
                    <a:lumOff val="15000"/>
                  </a:schemeClr>
                </a:solidFill>
                <a:ea typeface="Open Sans" panose="020B0606030504020204" pitchFamily="34" charset="0"/>
                <a:cs typeface="Open Sans" panose="020B0606030504020204" pitchFamily="34" charset="0"/>
              </a:rPr>
              <a:t>﻿﻿Average Online Total Revenue was higher for 2013 (12,343,729.66) than 2014 (11,049,763.75).﻿</a:t>
            </a:r>
          </a:p>
        </p:txBody>
      </p:sp>
      <p:sp>
        <p:nvSpPr>
          <p:cNvPr id="48" name="TextBox 47">
            <a:extLst>
              <a:ext uri="{FF2B5EF4-FFF2-40B4-BE49-F238E27FC236}">
                <a16:creationId xmlns:a16="http://schemas.microsoft.com/office/drawing/2014/main" id="{AD18B6D3-1E6F-5A7C-FE7C-BEF3CE88DE2D}"/>
              </a:ext>
            </a:extLst>
          </p:cNvPr>
          <p:cNvSpPr txBox="1"/>
          <p:nvPr/>
        </p:nvSpPr>
        <p:spPr>
          <a:xfrm>
            <a:off x="7974106" y="343733"/>
            <a:ext cx="4217894" cy="618631"/>
          </a:xfrm>
          <a:prstGeom prst="rect">
            <a:avLst/>
          </a:prstGeom>
          <a:noFill/>
        </p:spPr>
        <p:txBody>
          <a:bodyPr wrap="square" rtlCol="0">
            <a:spAutoFit/>
          </a:bodyPr>
          <a:lstStyle/>
          <a:p>
            <a:pPr algn="ctr">
              <a:lnSpc>
                <a:spcPct val="95000"/>
              </a:lnSpc>
              <a:spcAft>
                <a:spcPts val="300"/>
              </a:spcAft>
            </a:pPr>
            <a:r>
              <a:rPr lang="en-US" b="1" dirty="0">
                <a:solidFill>
                  <a:srgbClr val="002060"/>
                </a:solidFill>
              </a:rPr>
              <a:t>MARKET SHIFT TOWARD </a:t>
            </a:r>
            <a:r>
              <a:rPr lang="en-US" b="1" dirty="0" smtClean="0">
                <a:solidFill>
                  <a:srgbClr val="002060"/>
                </a:solidFill>
              </a:rPr>
              <a:t>DIGITAL Country Regions</a:t>
            </a:r>
            <a:endParaRPr lang="en-US" b="1" dirty="0">
              <a:solidFill>
                <a:srgbClr val="002060"/>
              </a:solidFill>
            </a:endParaRPr>
          </a:p>
        </p:txBody>
      </p:sp>
      <p:sp>
        <p:nvSpPr>
          <p:cNvPr id="7" name="TextBox 6">
            <a:extLst>
              <a:ext uri="{FF2B5EF4-FFF2-40B4-BE49-F238E27FC236}">
                <a16:creationId xmlns:a16="http://schemas.microsoft.com/office/drawing/2014/main" id="{AD18B6D3-1E6F-5A7C-FE7C-BEF3CE88DE2D}"/>
              </a:ext>
            </a:extLst>
          </p:cNvPr>
          <p:cNvSpPr txBox="1"/>
          <p:nvPr/>
        </p:nvSpPr>
        <p:spPr>
          <a:xfrm>
            <a:off x="7850571" y="4041878"/>
            <a:ext cx="3985978" cy="618631"/>
          </a:xfrm>
          <a:prstGeom prst="rect">
            <a:avLst/>
          </a:prstGeom>
          <a:noFill/>
        </p:spPr>
        <p:txBody>
          <a:bodyPr wrap="square" rtlCol="0">
            <a:spAutoFit/>
          </a:bodyPr>
          <a:lstStyle/>
          <a:p>
            <a:pPr algn="ctr">
              <a:lnSpc>
                <a:spcPct val="95000"/>
              </a:lnSpc>
              <a:spcAft>
                <a:spcPts val="300"/>
              </a:spcAft>
            </a:pPr>
            <a:r>
              <a:rPr lang="en-US" b="1" dirty="0">
                <a:solidFill>
                  <a:srgbClr val="002060"/>
                </a:solidFill>
              </a:rPr>
              <a:t>MARKET SHIFT TOWARD </a:t>
            </a:r>
            <a:r>
              <a:rPr lang="en-US" b="1" dirty="0" smtClean="0">
                <a:solidFill>
                  <a:srgbClr val="002060"/>
                </a:solidFill>
              </a:rPr>
              <a:t>DIGITAL Product Category</a:t>
            </a:r>
            <a:endParaRPr lang="en-US" b="1" dirty="0">
              <a:solidFill>
                <a:srgbClr val="002060"/>
              </a:solidFill>
            </a:endParaRPr>
          </a:p>
        </p:txBody>
      </p:sp>
    </p:spTree>
    <p:extLst>
      <p:ext uri="{BB962C8B-B14F-4D97-AF65-F5344CB8AC3E}">
        <p14:creationId xmlns:p14="http://schemas.microsoft.com/office/powerpoint/2010/main" val="3848155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ask 2">
      <a:dk1>
        <a:sysClr val="windowText" lastClr="000000"/>
      </a:dk1>
      <a:lt1>
        <a:sysClr val="window" lastClr="FFFFFF"/>
      </a:lt1>
      <a:dk2>
        <a:srgbClr val="000000"/>
      </a:dk2>
      <a:lt2>
        <a:srgbClr val="FFFFFF"/>
      </a:lt2>
      <a:accent1>
        <a:srgbClr val="C7A976"/>
      </a:accent1>
      <a:accent2>
        <a:srgbClr val="CCB082"/>
      </a:accent2>
      <a:accent3>
        <a:srgbClr val="D0B78D"/>
      </a:accent3>
      <a:accent4>
        <a:srgbClr val="28282A"/>
      </a:accent4>
      <a:accent5>
        <a:srgbClr val="3B3B3D"/>
      </a:accent5>
      <a:accent6>
        <a:srgbClr val="A57110"/>
      </a:accent6>
      <a:hlink>
        <a:srgbClr val="0563C1"/>
      </a:hlink>
      <a:folHlink>
        <a:srgbClr val="954F72"/>
      </a:folHlink>
    </a:clrScheme>
    <a:fontScheme name="Custom 01">
      <a:majorFont>
        <a:latin typeface="Poppins"/>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1609</TotalTime>
  <Words>1186</Words>
  <Application>Microsoft Office PowerPoint</Application>
  <PresentationFormat>Widescreen</PresentationFormat>
  <Paragraphs>105</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Open Sans</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Fachrezi Andika</dc:creator>
  <cp:lastModifiedBy>user</cp:lastModifiedBy>
  <cp:revision>107</cp:revision>
  <dcterms:created xsi:type="dcterms:W3CDTF">2022-09-01T12:18:04Z</dcterms:created>
  <dcterms:modified xsi:type="dcterms:W3CDTF">2023-10-02T09:23:21Z</dcterms:modified>
</cp:coreProperties>
</file>