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1" r:id="rId2"/>
    <p:sldId id="269" r:id="rId3"/>
    <p:sldId id="270" r:id="rId4"/>
    <p:sldId id="271" r:id="rId5"/>
    <p:sldId id="279" r:id="rId6"/>
    <p:sldId id="272" r:id="rId7"/>
    <p:sldId id="273" r:id="rId8"/>
    <p:sldId id="274" r:id="rId9"/>
    <p:sldId id="275" r:id="rId10"/>
    <p:sldId id="281" r:id="rId11"/>
    <p:sldId id="277" r:id="rId12"/>
    <p:sldId id="278" r:id="rId13"/>
    <p:sldId id="262" r:id="rId14"/>
    <p:sldId id="267" r:id="rId15"/>
    <p:sldId id="268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008" autoAdjust="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60AF7-B979-4EC7-B87A-B371FF5F68C4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F1064-D0DB-423B-A571-62B15B79E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871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F1064-D0DB-423B-A571-62B15B79E85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732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93666-7963-52B0-0D60-CD9EF211D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19C7D-F67F-62E5-AA76-D64ADE690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ACA86-E6BB-CF68-77FB-85F255CDF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EE9E-52FA-4B0F-841D-EC1AA7DC19FD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0D0CC-E7B5-00D7-D69E-AF6C695D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E6B91-1675-3144-8408-6B637D34A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ACBE-F60D-4BC3-AD12-B047B1CA7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18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AFDC-1BA4-13B2-8F8F-29346E4D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FC06A-F3A9-F448-3019-F859548F0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06AFC-1B91-D77D-A76D-C9E2FEAB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EE9E-52FA-4B0F-841D-EC1AA7DC19FD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91D02-6BE7-4C26-ACD8-9D5CA497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9C74D-1769-2028-AA66-49A78B92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ACBE-F60D-4BC3-AD12-B047B1CA7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91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54F85-3CF0-E2C5-5728-5F6F8CD38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36EDB-7925-7308-A968-9E7AB2B70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3F9F1-37E0-582D-5D7C-50E2ACA8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EE9E-52FA-4B0F-841D-EC1AA7DC19FD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208E7-0CDD-2218-56C1-3461B0EC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99189-034B-B850-E469-D61C49F9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ACBE-F60D-4BC3-AD12-B047B1CA7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4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C32A-35C5-7AD5-BBF7-CAF0C5820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8A67C-D9DB-DE06-FB54-26E85084A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949B6-FB1C-069D-8965-BCCA39327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EE9E-52FA-4B0F-841D-EC1AA7DC19FD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9304B-7F79-FA6E-1C07-D01929FF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3A022-7105-FE22-C26C-F3B9B913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ACBE-F60D-4BC3-AD12-B047B1CA7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14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ECE05-33D2-CFBF-8C5C-E20435E5B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F793E-4790-FD38-05D8-72A91DA64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51B0D-8C12-9AC8-ADBA-14E8D8A5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EE9E-52FA-4B0F-841D-EC1AA7DC19FD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399FB-6F0C-F25B-C3B3-C10FB735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D0A4A-C632-B24D-C959-CBF247169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ACBE-F60D-4BC3-AD12-B047B1CA7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8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AF12-5F9A-F661-5961-6D16575F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322E9-819F-854A-6ED7-D2D5D3DCF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8F90A-1570-5BD6-AF67-0FA47FF3E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87D21-C634-876D-01D2-2652333E5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EE9E-52FA-4B0F-841D-EC1AA7DC19FD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84661-4DA3-8A4A-987F-DECB1BB5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D59D9-F9F1-EDBD-E311-B13F5BC7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ACBE-F60D-4BC3-AD12-B047B1CA7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85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08BF-BE90-765C-415B-ABB1FF31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10CD6-CCE5-3BDD-FEB8-4D70DB9AF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BFA67-21B8-E307-81B2-FFB14B430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A7228-4B31-C70A-3E52-A12B8B492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1E2BF-F10C-A120-96A3-B989880E7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34729F-69FB-3F57-8D7B-D657600D8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EE9E-52FA-4B0F-841D-EC1AA7DC19FD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60AA9-95A4-A50F-78AA-68320E03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94B987-F67A-AF93-8271-54BAA71A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ACBE-F60D-4BC3-AD12-B047B1CA7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08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01766-8F11-6F83-BDE5-32EC0086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3C32A-7FC7-12BC-2A12-8FB0D992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EE9E-52FA-4B0F-841D-EC1AA7DC19FD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F31AC-1C7C-8D17-CBAF-7CE545E4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EACE7-C6B5-D49E-E596-443A477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ACBE-F60D-4BC3-AD12-B047B1CA7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37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17ECD-2BDE-F221-7529-D963CEFCF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EE9E-52FA-4B0F-841D-EC1AA7DC19FD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9AC1A-F0F8-B430-C47F-62CE69D01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3069C-6354-A510-129D-0A26F9CD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ACBE-F60D-4BC3-AD12-B047B1CA7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82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645F-8859-FB83-8A74-A3CD5F65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1FD93-65FA-6377-77FF-7B8DD94B1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41EEC-C2BA-1734-C10D-0FFA949BC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CAC8F-2C15-BC3E-8AEE-7E95C5EF9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EE9E-52FA-4B0F-841D-EC1AA7DC19FD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CDB38-5BE3-A9E5-C1EE-8170B8A8A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CF8BC-B688-6627-3597-DEEBA2D0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ACBE-F60D-4BC3-AD12-B047B1CA7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75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C716-5CBB-E59B-9192-06ADC080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46350-DA1F-52F5-4B92-B88840012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69E08-21E5-10DF-7933-089CD7059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06D7C-E4DD-490D-61DA-3F843F2E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EE9E-52FA-4B0F-841D-EC1AA7DC19FD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B7627-2D07-429F-4CFB-7533C9A4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5827C-74A9-F190-7704-A67D7DF1F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ACBE-F60D-4BC3-AD12-B047B1CA7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6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6E36D7-D1D4-F147-4983-2A4B8F7A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64748-058A-1E51-FDFE-6F9E11BAF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3AB4D-C46A-AE70-E8CA-F28AF24E1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7EE9E-52FA-4B0F-841D-EC1AA7DC19FD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A78B0-133F-7356-DFE4-812CC5135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5C47F-5E6D-4E6B-8FDB-C4EAA48C0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7ACBE-F60D-4BC3-AD12-B047B1CA7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80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AB9F-9897-29FF-252F-AD596F954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1" y="650240"/>
            <a:ext cx="11389276" cy="5486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400" b="1" dirty="0">
                <a:solidFill>
                  <a:schemeClr val="accent1"/>
                </a:solidFill>
              </a:rPr>
              <a:t>ADIDAS SALES REPORT FOR YEAR 2020/2021</a:t>
            </a:r>
            <a:br>
              <a:rPr lang="en-GB" sz="2000" b="1" dirty="0">
                <a:solidFill>
                  <a:schemeClr val="accent1"/>
                </a:solidFill>
              </a:rPr>
            </a:br>
            <a:br>
              <a:rPr lang="en-GB" sz="2000" dirty="0">
                <a:solidFill>
                  <a:schemeClr val="accent1"/>
                </a:solidFill>
              </a:rPr>
            </a:br>
            <a:r>
              <a:rPr lang="en-GB" sz="2000" dirty="0">
                <a:solidFill>
                  <a:schemeClr val="accent1"/>
                </a:solidFill>
              </a:rPr>
              <a:t>1.I analyse the key indicators for adidas sales to gain insight into the business performance.</a:t>
            </a:r>
            <a:br>
              <a:rPr lang="en-GB" sz="2000" dirty="0">
                <a:solidFill>
                  <a:schemeClr val="accent1"/>
                </a:solidFill>
              </a:rPr>
            </a:br>
            <a:br>
              <a:rPr lang="en-GB" sz="2000" dirty="0">
                <a:solidFill>
                  <a:schemeClr val="accent1"/>
                </a:solidFill>
              </a:rPr>
            </a:br>
            <a:r>
              <a:rPr lang="en-GB" sz="2000" dirty="0">
                <a:solidFill>
                  <a:schemeClr val="accent1"/>
                </a:solidFill>
              </a:rPr>
              <a:t>2. I visualize various aspects of </a:t>
            </a:r>
            <a:r>
              <a:rPr lang="en-GB" sz="2000" b="1" dirty="0">
                <a:solidFill>
                  <a:schemeClr val="accent1"/>
                </a:solidFill>
              </a:rPr>
              <a:t>adidas sales</a:t>
            </a:r>
            <a:r>
              <a:rPr lang="en-GB" sz="2000" dirty="0">
                <a:solidFill>
                  <a:schemeClr val="accent1"/>
                </a:solidFill>
              </a:rPr>
              <a:t> to gain insight and understand key trends. Based on daily, monthly, year sales trend.</a:t>
            </a:r>
            <a:br>
              <a:rPr lang="en-GB" sz="2000" dirty="0">
                <a:solidFill>
                  <a:schemeClr val="accent1"/>
                </a:solidFill>
              </a:rPr>
            </a:br>
            <a:br>
              <a:rPr lang="en-GB" sz="2000" dirty="0">
                <a:solidFill>
                  <a:schemeClr val="accent1"/>
                </a:solidFill>
              </a:rPr>
            </a:br>
            <a:r>
              <a:rPr lang="en-GB" sz="2000" dirty="0">
                <a:solidFill>
                  <a:schemeClr val="accent1"/>
                </a:solidFill>
              </a:rPr>
              <a:t>Tools use: </a:t>
            </a:r>
            <a:r>
              <a:rPr lang="en-GB" sz="2000" b="1" dirty="0">
                <a:solidFill>
                  <a:schemeClr val="accent1"/>
                </a:solidFill>
              </a:rPr>
              <a:t>PYTHON,  MICROSOFT- POWERPOINT</a:t>
            </a:r>
            <a:br>
              <a:rPr lang="en-GB" sz="2000" b="1" dirty="0">
                <a:solidFill>
                  <a:schemeClr val="accent1"/>
                </a:solidFill>
              </a:rPr>
            </a:br>
            <a:br>
              <a:rPr lang="en-GB" sz="2000" b="1" dirty="0">
                <a:solidFill>
                  <a:schemeClr val="accent1"/>
                </a:solidFill>
              </a:rPr>
            </a:br>
            <a:r>
              <a:rPr lang="en-GB" sz="2000" b="1" dirty="0">
                <a:solidFill>
                  <a:schemeClr val="accent1"/>
                </a:solidFill>
              </a:rPr>
              <a:t>DATA SOURCE: KAGGLE </a:t>
            </a:r>
            <a:br>
              <a:rPr lang="en-GB" sz="2000" b="1" dirty="0">
                <a:solidFill>
                  <a:schemeClr val="accent1"/>
                </a:solidFill>
              </a:rPr>
            </a:br>
            <a:br>
              <a:rPr lang="en-GB" sz="2000" dirty="0">
                <a:solidFill>
                  <a:schemeClr val="accent1"/>
                </a:solidFill>
              </a:rPr>
            </a:br>
            <a:r>
              <a:rPr lang="en-GB" sz="2000" dirty="0">
                <a:solidFill>
                  <a:schemeClr val="accent1"/>
                </a:solidFill>
              </a:rPr>
              <a:t>1.</a:t>
            </a:r>
            <a:r>
              <a:rPr lang="en-GB" sz="2000" b="1" dirty="0">
                <a:solidFill>
                  <a:schemeClr val="accent1"/>
                </a:solidFill>
              </a:rPr>
              <a:t>Data visualization</a:t>
            </a:r>
            <a:br>
              <a:rPr lang="en-GB" sz="2000" dirty="0">
                <a:solidFill>
                  <a:schemeClr val="accent1"/>
                </a:solidFill>
              </a:rPr>
            </a:br>
            <a:r>
              <a:rPr lang="en-GB" sz="2000" dirty="0">
                <a:solidFill>
                  <a:schemeClr val="accent1"/>
                </a:solidFill>
              </a:rPr>
              <a:t>	To show some trend on the data sales and gain insight on performance using EDA(EXPLORATORY DATA ANALYSIS)</a:t>
            </a:r>
            <a:br>
              <a:rPr lang="en-GB" sz="2000" dirty="0">
                <a:solidFill>
                  <a:schemeClr val="accent1"/>
                </a:solidFill>
              </a:rPr>
            </a:br>
            <a:br>
              <a:rPr lang="en-GB" sz="2000" dirty="0">
                <a:solidFill>
                  <a:schemeClr val="accent1"/>
                </a:solidFill>
              </a:rPr>
            </a:br>
            <a:r>
              <a:rPr lang="en-GB" sz="2000" dirty="0">
                <a:solidFill>
                  <a:schemeClr val="accent1"/>
                </a:solidFill>
              </a:rPr>
              <a:t>3.</a:t>
            </a:r>
            <a:r>
              <a:rPr lang="en-GB" sz="2000" b="1" dirty="0">
                <a:solidFill>
                  <a:schemeClr val="accent1"/>
                </a:solidFill>
              </a:rPr>
              <a:t> Presentation</a:t>
            </a:r>
            <a:br>
              <a:rPr lang="en-GB" sz="2000" dirty="0">
                <a:solidFill>
                  <a:schemeClr val="accent1"/>
                </a:solidFill>
              </a:rPr>
            </a:br>
            <a:r>
              <a:rPr lang="en-GB" sz="2000" dirty="0">
                <a:solidFill>
                  <a:schemeClr val="accent1"/>
                </a:solidFill>
              </a:rPr>
              <a:t>	The findings and visualizations were complied into a presentation using Microsoft Power Point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502BEBB-8231-4451-941A-061CE0C21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680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C824-B05E-4133-A5F2-223D2B6C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772025" cy="478971"/>
          </a:xfrm>
        </p:spPr>
        <p:txBody>
          <a:bodyPr>
            <a:normAutofit/>
          </a:bodyPr>
          <a:lstStyle/>
          <a:p>
            <a:r>
              <a:rPr lang="en-GB" sz="2800" b="1" dirty="0"/>
              <a:t>SALES PERFORMANCE BY DAYS. </a:t>
            </a:r>
            <a:endParaRPr lang="en-GB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7B0F1-2E04-4624-848A-652D70495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478971"/>
            <a:ext cx="4772025" cy="5390017"/>
          </a:xfrm>
        </p:spPr>
        <p:txBody>
          <a:bodyPr/>
          <a:lstStyle/>
          <a:p>
            <a:r>
              <a:rPr lang="en-GB" b="1" u="sng" dirty="0"/>
              <a:t>INSIGHTS:</a:t>
            </a:r>
            <a:r>
              <a:rPr lang="en-GB" b="1" dirty="0"/>
              <a:t> </a:t>
            </a:r>
            <a:r>
              <a:rPr lang="en-GB" dirty="0"/>
              <a:t>The highest sales was </a:t>
            </a:r>
            <a:r>
              <a:rPr lang="en-GB" b="1" dirty="0"/>
              <a:t>FRIDAY($146,683,099), </a:t>
            </a:r>
            <a:r>
              <a:rPr lang="en-GB" dirty="0"/>
              <a:t>WHILE Lowest sale was on </a:t>
            </a:r>
            <a:r>
              <a:rPr lang="en-GB" b="1" dirty="0"/>
              <a:t>MONDAY($112,335,387).</a:t>
            </a:r>
          </a:p>
          <a:p>
            <a:r>
              <a:rPr lang="en-GB" b="1" u="sng" dirty="0"/>
              <a:t>DAYS:</a:t>
            </a:r>
          </a:p>
          <a:p>
            <a:r>
              <a:rPr lang="en-GB" b="1" dirty="0"/>
              <a:t>1.FRIDAY: $ 146,683,099.</a:t>
            </a:r>
          </a:p>
          <a:p>
            <a:r>
              <a:rPr lang="en-GB" b="1" dirty="0"/>
              <a:t>2.THURSDAY: $145,683,120.</a:t>
            </a:r>
          </a:p>
          <a:p>
            <a:r>
              <a:rPr lang="en-GB" b="1" dirty="0"/>
              <a:t>3.TUESDAY: $137,138,087.</a:t>
            </a:r>
          </a:p>
          <a:p>
            <a:r>
              <a:rPr lang="en-GB" b="1" dirty="0"/>
              <a:t>4.WEDNESDAY: $120,114,465.</a:t>
            </a:r>
          </a:p>
          <a:p>
            <a:r>
              <a:rPr lang="en-GB" b="1" dirty="0"/>
              <a:t>5.SUNDAY: $120,017,988.</a:t>
            </a:r>
          </a:p>
          <a:p>
            <a:r>
              <a:rPr lang="en-GB" b="1" dirty="0"/>
              <a:t>6.SATURDAY: $117,929,979.</a:t>
            </a:r>
          </a:p>
          <a:p>
            <a:r>
              <a:rPr lang="en-GB" b="1" dirty="0"/>
              <a:t>7.SUNDAY: $112,335,387.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B22A2DA-FF55-4C7A-9B77-D09ECD9DED7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C8E088-F4E1-4B9B-9AA4-401DEF781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012" y="0"/>
            <a:ext cx="7011987" cy="625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7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002AE-7004-5E50-5A08-3EE1249FA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58640" cy="716279"/>
          </a:xfrm>
        </p:spPr>
        <p:txBody>
          <a:bodyPr>
            <a:normAutofit/>
          </a:bodyPr>
          <a:lstStyle/>
          <a:p>
            <a:r>
              <a:rPr lang="en-GB" sz="2500" b="1" dirty="0"/>
              <a:t>SALES PERFORMANCE BY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DE461-8FCA-9D7B-C97F-4EFC773F7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07" y="716280"/>
            <a:ext cx="3913768" cy="54711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CBB47B-5A5C-150A-6F84-1475DADA1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394" y="716280"/>
            <a:ext cx="3913768" cy="547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83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D4DE1-36A4-6EBC-9298-0D7C19249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130040" cy="670559"/>
          </a:xfrm>
        </p:spPr>
        <p:txBody>
          <a:bodyPr>
            <a:normAutofit/>
          </a:bodyPr>
          <a:lstStyle/>
          <a:p>
            <a:r>
              <a:rPr lang="en-GB" sz="2500" b="1" dirty="0"/>
              <a:t>SALES PERFORMANCE BY CITY</a:t>
            </a:r>
            <a:endParaRPr lang="en-GB" sz="2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1D0FF2-96E2-C1DC-52BD-E6C5CD814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0560"/>
            <a:ext cx="3474720" cy="3185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871788-8873-1BB8-B974-8C24A54E8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933825"/>
            <a:ext cx="3474720" cy="2924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3F3559-06CB-0289-3E2C-5CF9ABEB2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270" y="748666"/>
            <a:ext cx="3474720" cy="318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59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B7EC4-DC95-2751-519F-8A1E7497A50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61925" y="136842"/>
            <a:ext cx="11868150" cy="643667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3600" b="1" dirty="0"/>
              <a:t>INSIGHTS</a:t>
            </a:r>
            <a:br>
              <a:rPr lang="en-GB" sz="2000" dirty="0"/>
            </a:br>
            <a:br>
              <a:rPr lang="en-GB" sz="2000" dirty="0"/>
            </a:br>
            <a:r>
              <a:rPr lang="en-US" sz="2400" b="1" dirty="0"/>
              <a:t>Adidas Sales Report 2020/2021: Key Achievements and Insights</a:t>
            </a:r>
            <a:br>
              <a:rPr lang="en-US" sz="2400" b="1" dirty="0"/>
            </a:br>
            <a:br>
              <a:rPr lang="en-US" sz="2000" dirty="0"/>
            </a:br>
            <a:r>
              <a:rPr lang="en-US" sz="2000" b="1" dirty="0"/>
              <a:t>Achievements:</a:t>
            </a:r>
            <a:br>
              <a:rPr lang="en-US" sz="2000" dirty="0"/>
            </a:br>
            <a:br>
              <a:rPr lang="en-US" sz="2000" dirty="0"/>
            </a:br>
            <a:r>
              <a:rPr lang="en-US" sz="2400" b="1" dirty="0"/>
              <a:t>1. Total Sales and Units Sold:</a:t>
            </a:r>
            <a:br>
              <a:rPr lang="en-US" sz="2000" b="1" dirty="0"/>
            </a:br>
            <a:br>
              <a:rPr lang="en-US" sz="2000" dirty="0"/>
            </a:br>
            <a:r>
              <a:rPr lang="en-US" sz="2000" dirty="0"/>
              <a:t>	Total sales amounted to $899,902,125.</a:t>
            </a:r>
            <a:br>
              <a:rPr lang="en-US" sz="2000" dirty="0"/>
            </a:br>
            <a:r>
              <a:rPr lang="en-US" sz="2000" dirty="0"/>
              <a:t>	Total units sold reached 2,478,861.</a:t>
            </a:r>
            <a:br>
              <a:rPr lang="en-US" sz="2000" dirty="0"/>
            </a:br>
            <a:r>
              <a:rPr lang="en-US" sz="2000" dirty="0"/>
              <a:t>	Total profit achieved was $332,134,996.</a:t>
            </a:r>
            <a:br>
              <a:rPr lang="en-US" sz="2000" dirty="0"/>
            </a:br>
            <a:br>
              <a:rPr lang="en-US" sz="2000" dirty="0"/>
            </a:br>
            <a:r>
              <a:rPr lang="en-US" sz="2400" b="1" dirty="0"/>
              <a:t>2. Yearly Comparison: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2020:</a:t>
            </a:r>
            <a:br>
              <a:rPr lang="en-US" sz="2000" b="1" dirty="0"/>
            </a:br>
            <a:br>
              <a:rPr lang="en-US" sz="2000" dirty="0"/>
            </a:br>
            <a:r>
              <a:rPr lang="en-US" sz="2000" b="1" dirty="0"/>
              <a:t>Total sales: $182,080,675.</a:t>
            </a:r>
            <a:br>
              <a:rPr lang="en-US" sz="2000" b="1" dirty="0"/>
            </a:br>
            <a:r>
              <a:rPr lang="en-US" sz="2000" b="1" dirty="0"/>
              <a:t>Total units sold: 462,349.</a:t>
            </a:r>
            <a:br>
              <a:rPr lang="en-US" sz="2000" b="1" dirty="0"/>
            </a:br>
            <a:r>
              <a:rPr lang="en-US" sz="2000" b="1" dirty="0"/>
              <a:t>Total profit: $63,375,662.58.</a:t>
            </a:r>
            <a:br>
              <a:rPr lang="en-US" sz="2000" b="1" dirty="0"/>
            </a:br>
            <a:br>
              <a:rPr lang="en-US" sz="2000" dirty="0"/>
            </a:b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5967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D859-24A7-479A-E133-D9C93B4A6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" y="177800"/>
            <a:ext cx="12120880" cy="6680200"/>
          </a:xfrm>
        </p:spPr>
        <p:txBody>
          <a:bodyPr>
            <a:noAutofit/>
          </a:bodyPr>
          <a:lstStyle/>
          <a:p>
            <a:r>
              <a:rPr lang="en-US" sz="2000" b="1" dirty="0"/>
              <a:t>2021:</a:t>
            </a:r>
            <a:r>
              <a:rPr lang="en-US" sz="2000" dirty="0"/>
              <a:t> 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Total sales: $717,821,450.</a:t>
            </a:r>
            <a:br>
              <a:rPr lang="en-US" sz="2000" b="1" dirty="0"/>
            </a:br>
            <a:r>
              <a:rPr lang="en-US" sz="2000" b="1" dirty="0"/>
              <a:t>Total units sold: 2,016,512.</a:t>
            </a:r>
            <a:br>
              <a:rPr lang="en-US" sz="2000" b="1" dirty="0"/>
            </a:br>
            <a:r>
              <a:rPr lang="en-US" sz="2000" b="1" dirty="0"/>
              <a:t>Total profit: $268,759,098.87.</a:t>
            </a:r>
            <a:br>
              <a:rPr lang="en-US" sz="2000" b="1" dirty="0"/>
            </a:br>
            <a:r>
              <a:rPr lang="en-US" sz="2000" b="1" dirty="0"/>
              <a:t>Insight:</a:t>
            </a:r>
            <a:r>
              <a:rPr lang="en-US" sz="2000" dirty="0"/>
              <a:t> Sales in 2021 were approximately four times higher than in 2020.</a:t>
            </a:r>
            <a:br>
              <a:rPr lang="en-US" sz="2000" dirty="0"/>
            </a:br>
            <a:br>
              <a:rPr lang="en-US" sz="2000" dirty="0"/>
            </a:br>
            <a:r>
              <a:rPr lang="en-US" sz="2400" b="1" dirty="0"/>
              <a:t>Sales by Method: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In-Store Sales: $356,643,750 (highest sales).</a:t>
            </a:r>
            <a:br>
              <a:rPr lang="en-US" sz="2000" b="1" dirty="0"/>
            </a:br>
            <a:r>
              <a:rPr lang="en-US" sz="2000" b="1" dirty="0"/>
              <a:t>Outlet Store Sales: $295,585,493.</a:t>
            </a:r>
            <a:br>
              <a:rPr lang="en-US" sz="2000" b="1" dirty="0"/>
            </a:br>
            <a:r>
              <a:rPr lang="en-US" sz="2000" b="1" dirty="0"/>
              <a:t>Online Sales: $247,672,882 (lowest sales).</a:t>
            </a: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r>
              <a:rPr lang="en-US" sz="2400" b="1" dirty="0"/>
              <a:t>Monthly Sales Trends: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Highest Sales Month: July, with total sales of $95,480,694.</a:t>
            </a:r>
            <a:br>
              <a:rPr lang="en-US" sz="2000" b="1" dirty="0"/>
            </a:br>
            <a:r>
              <a:rPr lang="en-US" sz="2000" b="1" dirty="0"/>
              <a:t>Lowest Sales Month: March, with total sales of $56,809,109.</a:t>
            </a:r>
            <a:br>
              <a:rPr lang="en-US" sz="2000" b="1" dirty="0"/>
            </a:br>
            <a:r>
              <a:rPr lang="en-US" sz="2000" b="1" dirty="0"/>
              <a:t>By analyzing these insights</a:t>
            </a:r>
            <a:r>
              <a:rPr lang="en-US" sz="2000" dirty="0"/>
              <a:t>, we can clearly understand the performance dynamics and trends in Adidas's sales for 2020 and 2021, allowing us to strategize effectively for future growth.</a:t>
            </a:r>
          </a:p>
        </p:txBody>
      </p:sp>
    </p:spTree>
    <p:extLst>
      <p:ext uri="{BB962C8B-B14F-4D97-AF65-F5344CB8AC3E}">
        <p14:creationId xmlns:p14="http://schemas.microsoft.com/office/powerpoint/2010/main" val="2361543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BCFA-0116-F63F-2314-466A2D553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" y="0"/>
            <a:ext cx="11744960" cy="68580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Advertising Recommendations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dirty="0"/>
              <a:t>Optimal Advertising Periods:</a:t>
            </a:r>
            <a:br>
              <a:rPr lang="en-US" sz="1800" b="1" dirty="0"/>
            </a:br>
            <a:br>
              <a:rPr lang="en-US" sz="1800" dirty="0"/>
            </a:br>
            <a:r>
              <a:rPr lang="en-US" sz="1800" b="1" dirty="0"/>
              <a:t>(</a:t>
            </a:r>
            <a:r>
              <a:rPr lang="en-US" sz="1800" b="1" dirty="0" err="1"/>
              <a:t>i</a:t>
            </a:r>
            <a:r>
              <a:rPr lang="en-US" sz="1800" b="1" dirty="0"/>
              <a:t>.) Monthly Focus: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dirty="0"/>
              <a:t>Peak Month: JULY.</a:t>
            </a:r>
            <a:r>
              <a:rPr lang="en-US" sz="1800" dirty="0"/>
              <a:t> Ramp up advertising efforts in May and June to capitalize on increased spending.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b="1" dirty="0"/>
              <a:t>Suggested Advertising Strategy: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/>
              <a:t>Pre-July Campaign: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Start targeted campaigns in May and June to build anticipation for July.</a:t>
            </a:r>
            <a:br>
              <a:rPr lang="en-US" sz="1800" dirty="0"/>
            </a:br>
            <a:r>
              <a:rPr lang="en-US" sz="1800" b="1" dirty="0"/>
              <a:t>Weekend Push</a:t>
            </a:r>
            <a:r>
              <a:rPr lang="en-US" sz="1800" dirty="0"/>
              <a:t>: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Implement special promotions from Thursday to Friday to leverage higher Friday sales. Highlight limited-time offers and exclusive weekend deals.</a:t>
            </a:r>
            <a:br>
              <a:rPr lang="en-US" sz="1800" dirty="0"/>
            </a:br>
            <a:r>
              <a:rPr lang="en-US" sz="1800" b="1" dirty="0"/>
              <a:t>Online and In-Store Synergy: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Integrate online promotions with in-store and outlet advertising to drive traffic across all channels. Use online ads to promote in-store exclusives and vice versa.</a:t>
            </a:r>
            <a:br>
              <a:rPr lang="en-US" sz="1800" dirty="0"/>
            </a:br>
            <a:r>
              <a:rPr lang="en-US" sz="1800" dirty="0"/>
              <a:t>By strategically timing and focusing advertising efforts, Adidas can maximize sales potential and maintain growth momentum throughout the year.</a:t>
            </a:r>
          </a:p>
        </p:txBody>
      </p:sp>
    </p:spTree>
    <p:extLst>
      <p:ext uri="{BB962C8B-B14F-4D97-AF65-F5344CB8AC3E}">
        <p14:creationId xmlns:p14="http://schemas.microsoft.com/office/powerpoint/2010/main" val="30404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53E3-1E41-49FE-ACAF-FCF758BBB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229" y="116114"/>
            <a:ext cx="11727542" cy="6604000"/>
          </a:xfrm>
        </p:spPr>
        <p:txBody>
          <a:bodyPr>
            <a:noAutofit/>
          </a:bodyPr>
          <a:lstStyle/>
          <a:p>
            <a:r>
              <a:rPr lang="en-GB" sz="1600" b="1" dirty="0"/>
              <a:t>INNOVATIVE IDEAS</a:t>
            </a:r>
            <a:br>
              <a:rPr lang="en-GB" sz="1600" b="1" dirty="0"/>
            </a:br>
            <a:br>
              <a:rPr lang="en-GB" sz="1600" b="1" dirty="0"/>
            </a:br>
            <a:r>
              <a:rPr lang="en-GB" sz="1600" b="1" dirty="0"/>
              <a:t>PROBLEM STATEMENT:</a:t>
            </a:r>
            <a:r>
              <a:rPr lang="en-GB" sz="1600" dirty="0"/>
              <a:t> Traffic congestion in Nigerian cities leads to frustration, wasted time, and economic losses.</a:t>
            </a:r>
            <a:br>
              <a:rPr lang="en-GB" sz="1600" dirty="0"/>
            </a:br>
            <a:br>
              <a:rPr lang="en-GB" sz="1600" dirty="0"/>
            </a:br>
            <a:r>
              <a:rPr lang="en-GB" sz="1600" b="1" dirty="0"/>
              <a:t>SOLUTION:</a:t>
            </a:r>
            <a:br>
              <a:rPr lang="en-GB" sz="1600" dirty="0"/>
            </a:br>
            <a:br>
              <a:rPr lang="en-GB" sz="1600" dirty="0"/>
            </a:br>
            <a:r>
              <a:rPr lang="en-GB" sz="1600" dirty="0"/>
              <a:t>1. Data Collection: Collect real-time data from traffic sensors, GPS devices, social media, and crowdsourced reports.</a:t>
            </a:r>
            <a:br>
              <a:rPr lang="en-GB" sz="1600" dirty="0"/>
            </a:br>
            <a:r>
              <a:rPr lang="en-GB" sz="1600" dirty="0"/>
              <a:t>2. Data Integration: Combine data from these sources to get a complete view of traffic conditions.</a:t>
            </a:r>
            <a:br>
              <a:rPr lang="en-GB" sz="1600" dirty="0"/>
            </a:br>
            <a:r>
              <a:rPr lang="en-GB" sz="1600" dirty="0"/>
              <a:t>3. Predictive Analytics:** Use machine learning to:</a:t>
            </a:r>
            <a:br>
              <a:rPr lang="en-GB" sz="1600" dirty="0"/>
            </a:br>
            <a:r>
              <a:rPr lang="en-GB" sz="1600" dirty="0"/>
              <a:t>   - Identify traffic hotspots and congestion patterns</a:t>
            </a:r>
            <a:br>
              <a:rPr lang="en-GB" sz="1600" dirty="0"/>
            </a:br>
            <a:r>
              <a:rPr lang="en-GB" sz="1600" dirty="0"/>
              <a:t>   - Predict real-time traffic flow and congestion</a:t>
            </a:r>
            <a:br>
              <a:rPr lang="en-GB" sz="1600" dirty="0"/>
            </a:br>
            <a:r>
              <a:rPr lang="en-GB" sz="1600" dirty="0"/>
              <a:t>4. **Platform Development:** Build a user-friendly platform to:</a:t>
            </a:r>
            <a:br>
              <a:rPr lang="en-GB" sz="1600" dirty="0"/>
            </a:br>
            <a:r>
              <a:rPr lang="en-GB" sz="1600" dirty="0"/>
              <a:t>   - Visualize traffic data</a:t>
            </a:r>
            <a:br>
              <a:rPr lang="en-GB" sz="1600" dirty="0"/>
            </a:br>
            <a:r>
              <a:rPr lang="en-GB" sz="1600" dirty="0"/>
              <a:t>   - Provide real-time updates and alerts</a:t>
            </a:r>
            <a:br>
              <a:rPr lang="en-GB" sz="1600" dirty="0"/>
            </a:br>
            <a:r>
              <a:rPr lang="en-GB" sz="1600" dirty="0"/>
              <a:t>   - Suggest optimized routes</a:t>
            </a:r>
            <a:br>
              <a:rPr lang="en-GB" sz="1600" dirty="0"/>
            </a:br>
            <a:br>
              <a:rPr lang="en-GB" sz="1600" dirty="0"/>
            </a:br>
            <a:r>
              <a:rPr lang="en-GB" sz="1600" b="1" dirty="0"/>
              <a:t>IMPACT:</a:t>
            </a:r>
            <a:r>
              <a:rPr lang="en-GB" sz="1600" dirty="0"/>
              <a:t> Reduce congestion, decrease travel times, and enhance commuter quality of life in Nigerian cities.</a:t>
            </a:r>
            <a:br>
              <a:rPr lang="en-GB" sz="1600" dirty="0"/>
            </a:br>
            <a:br>
              <a:rPr lang="en-GB" sz="1600" dirty="0"/>
            </a:br>
            <a:r>
              <a:rPr lang="en-GB" sz="1600" b="1" dirty="0"/>
              <a:t>Innovative Aspects:</a:t>
            </a:r>
            <a:br>
              <a:rPr lang="en-GB" sz="1600" dirty="0"/>
            </a:br>
            <a:r>
              <a:rPr lang="en-GB" sz="1600" dirty="0"/>
              <a:t>1. Integration of diverse data sources for real-time insights</a:t>
            </a:r>
            <a:br>
              <a:rPr lang="en-GB" sz="1600" dirty="0"/>
            </a:br>
            <a:r>
              <a:rPr lang="en-GB" sz="1600" dirty="0"/>
              <a:t>2. Use of machine learning for predictive analytics</a:t>
            </a:r>
            <a:br>
              <a:rPr lang="en-GB" sz="1600" dirty="0"/>
            </a:br>
            <a:r>
              <a:rPr lang="en-GB" sz="1600" dirty="0"/>
              <a:t>3. User-friendly platform for actionable information</a:t>
            </a:r>
            <a:br>
              <a:rPr lang="en-GB" sz="1600" dirty="0"/>
            </a:br>
            <a:br>
              <a:rPr lang="en-GB" sz="1600" dirty="0"/>
            </a:br>
            <a:r>
              <a:rPr lang="en-GB" sz="1600" b="1" dirty="0"/>
              <a:t>Benefits:</a:t>
            </a:r>
            <a:br>
              <a:rPr lang="en-GB" sz="1600" dirty="0"/>
            </a:br>
            <a:r>
              <a:rPr lang="en-GB" sz="1600" dirty="0"/>
              <a:t>1. Reduced congestion and travel times</a:t>
            </a:r>
            <a:br>
              <a:rPr lang="en-GB" sz="1600" dirty="0"/>
            </a:br>
            <a:r>
              <a:rPr lang="en-GB" sz="1600" dirty="0"/>
              <a:t>2. Improved air quality and fuel efficiency</a:t>
            </a:r>
            <a:br>
              <a:rPr lang="en-GB" sz="1600" dirty="0"/>
            </a:br>
            <a:r>
              <a:rPr lang="en-GB" sz="1600" dirty="0"/>
              <a:t>3. Enhanced productivity and quality of life</a:t>
            </a:r>
            <a:br>
              <a:rPr lang="en-GB" sz="1600" dirty="0"/>
            </a:br>
            <a:r>
              <a:rPr lang="en-GB" sz="1600" dirty="0"/>
              <a:t>4. Data-driven urban planning and infrastructure development</a:t>
            </a:r>
            <a:br>
              <a:rPr lang="en-GB" sz="1600" dirty="0"/>
            </a:br>
            <a:br>
              <a:rPr lang="en-GB" sz="1600" dirty="0"/>
            </a:br>
            <a:r>
              <a:rPr lang="en-GB" sz="1600" dirty="0"/>
              <a:t>This approach leverages data analytics and technology to tackle traffic congestion in Nigerian cities, driving significant improvements.</a:t>
            </a:r>
          </a:p>
        </p:txBody>
      </p:sp>
    </p:spTree>
    <p:extLst>
      <p:ext uri="{BB962C8B-B14F-4D97-AF65-F5344CB8AC3E}">
        <p14:creationId xmlns:p14="http://schemas.microsoft.com/office/powerpoint/2010/main" val="40440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23B1-E62B-C655-5944-83B841B4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3E3CBF-C156-A03C-6A01-AE70E0AB7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1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F98A-FAB3-450D-6DE6-CCFA20972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5B51F9-170D-B815-634A-455200170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04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736E9-5E76-5591-12AE-75535D09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772025" cy="822960"/>
          </a:xfrm>
        </p:spPr>
        <p:txBody>
          <a:bodyPr>
            <a:normAutofit/>
          </a:bodyPr>
          <a:lstStyle/>
          <a:p>
            <a:r>
              <a:rPr lang="en-GB" sz="2500" dirty="0">
                <a:latin typeface="+mn-lt"/>
              </a:rPr>
              <a:t>SALES PERFOMANCES OVER TIME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C2C62-547D-FBAD-15F3-CFE85C423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822960"/>
            <a:ext cx="4772025" cy="4251960"/>
          </a:xfrm>
        </p:spPr>
        <p:txBody>
          <a:bodyPr>
            <a:normAutofit/>
          </a:bodyPr>
          <a:lstStyle/>
          <a:p>
            <a:r>
              <a:rPr lang="en-GB" sz="2000" b="1" u="sng" dirty="0"/>
              <a:t>INSIGHTS: </a:t>
            </a:r>
            <a:r>
              <a:rPr lang="en-GB" sz="2000" dirty="0"/>
              <a:t>TOTAL SALES MADE IN YEAR 2021(</a:t>
            </a:r>
            <a:r>
              <a:rPr lang="en-US" sz="2000" b="1" dirty="0"/>
              <a:t>$717,821,450</a:t>
            </a:r>
            <a:r>
              <a:rPr lang="en-GB" sz="2000" dirty="0"/>
              <a:t>),WHICH IS four times that of year 2020(</a:t>
            </a:r>
            <a:r>
              <a:rPr lang="en-US" sz="2000" b="1" dirty="0"/>
              <a:t>$182,080,675</a:t>
            </a:r>
            <a:r>
              <a:rPr lang="en-GB" sz="2000" dirty="0"/>
              <a:t>).</a:t>
            </a:r>
          </a:p>
          <a:p>
            <a:endParaRPr lang="en-GB" sz="2000" b="1" dirty="0"/>
          </a:p>
          <a:p>
            <a:r>
              <a:rPr lang="en-GB" sz="2000" b="1" dirty="0"/>
              <a:t>2021:</a:t>
            </a:r>
            <a:r>
              <a:rPr lang="en-US" sz="2000" b="1" dirty="0"/>
              <a:t> $717,821,450.</a:t>
            </a:r>
          </a:p>
          <a:p>
            <a:r>
              <a:rPr lang="en-US" sz="2000" b="1" dirty="0"/>
              <a:t>2020: $182,080,675.</a:t>
            </a:r>
            <a:endParaRPr lang="en-GB" sz="2000" b="1" dirty="0"/>
          </a:p>
          <a:p>
            <a:endParaRPr lang="en-GB" sz="200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73E495C-16F2-45BC-9582-118FEFA671F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276BB8-820D-4CFF-9A22-C65D51F72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0"/>
            <a:ext cx="7008812" cy="61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0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D110-06C2-4CDE-A863-91342C66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772025" cy="1132114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+mn-lt"/>
              </a:rPr>
              <a:t>SALES PERFOMANCES BY RETAILERS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C3580-6448-4EE7-9F25-DB945DC58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132114"/>
            <a:ext cx="4772025" cy="5725886"/>
          </a:xfrm>
        </p:spPr>
        <p:txBody>
          <a:bodyPr/>
          <a:lstStyle/>
          <a:p>
            <a:r>
              <a:rPr lang="en-GB" b="1" u="sng" dirty="0"/>
              <a:t>INSIGHTS:  </a:t>
            </a:r>
            <a:r>
              <a:rPr lang="en-GB" b="1" dirty="0"/>
              <a:t>WEST GEAR </a:t>
            </a:r>
            <a:r>
              <a:rPr lang="en-GB" dirty="0"/>
              <a:t>Made the highest sales with a sum of </a:t>
            </a:r>
            <a:r>
              <a:rPr lang="en-GB" b="1" dirty="0"/>
              <a:t>($242,964,333) </a:t>
            </a:r>
            <a:r>
              <a:rPr lang="en-GB" dirty="0"/>
              <a:t>while </a:t>
            </a:r>
            <a:r>
              <a:rPr lang="en-GB" b="1" dirty="0"/>
              <a:t>WALMART </a:t>
            </a:r>
            <a:r>
              <a:rPr lang="en-GB" dirty="0"/>
              <a:t> has the lowest sales with a sum of </a:t>
            </a:r>
            <a:r>
              <a:rPr lang="en-GB" b="1" dirty="0"/>
              <a:t>($74,558,410).</a:t>
            </a:r>
          </a:p>
          <a:p>
            <a:endParaRPr lang="en-GB" b="1" u="sng" dirty="0"/>
          </a:p>
          <a:p>
            <a:pPr marL="342900" indent="-342900">
              <a:buAutoNum type="arabicPeriod"/>
            </a:pPr>
            <a:r>
              <a:rPr lang="en-GB" b="1" dirty="0"/>
              <a:t>WEST GEAR: $242,964,333.</a:t>
            </a:r>
          </a:p>
          <a:p>
            <a:pPr marL="342900" indent="-342900">
              <a:buAutoNum type="arabicPeriod"/>
            </a:pPr>
            <a:r>
              <a:rPr lang="en-GB" b="1" dirty="0"/>
              <a:t>FOOT LOCKER: $220,094,720.</a:t>
            </a:r>
          </a:p>
          <a:p>
            <a:pPr marL="342900" indent="-342900">
              <a:buAutoNum type="arabicPeriod"/>
            </a:pPr>
            <a:r>
              <a:rPr lang="en-GB" b="1" dirty="0"/>
              <a:t>SPORTS DIRECT: $182,470,997.</a:t>
            </a:r>
          </a:p>
          <a:p>
            <a:pPr marL="342900" indent="-342900">
              <a:buAutoNum type="arabicPeriod"/>
            </a:pPr>
            <a:r>
              <a:rPr lang="en-GB" b="1" dirty="0"/>
              <a:t>KOHL’S: $102,114,753.</a:t>
            </a:r>
          </a:p>
          <a:p>
            <a:pPr marL="342900" indent="-342900">
              <a:buAutoNum type="arabicPeriod"/>
            </a:pPr>
            <a:r>
              <a:rPr lang="en-GB" b="1" dirty="0"/>
              <a:t>AMAZON: $77,698,912.</a:t>
            </a:r>
          </a:p>
          <a:p>
            <a:pPr marL="342900" indent="-342900">
              <a:buAutoNum type="arabicPeriod"/>
            </a:pPr>
            <a:r>
              <a:rPr lang="en-GB" b="1" dirty="0"/>
              <a:t>WALMART: $74,558,410.</a:t>
            </a:r>
          </a:p>
          <a:p>
            <a:pPr marL="342900" indent="-342900">
              <a:buAutoNum type="arabicPeriod"/>
            </a:pPr>
            <a:endParaRPr lang="en-GB" b="1" dirty="0"/>
          </a:p>
          <a:p>
            <a:endParaRPr lang="en-GB" b="1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EC06472-B1DE-479D-9B1A-0829184777F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832B5B-2A2C-46B6-89EF-81BB96555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0"/>
            <a:ext cx="70088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4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74FEC-77BD-A4EC-5518-39170A9C2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772025" cy="472440"/>
          </a:xfrm>
        </p:spPr>
        <p:txBody>
          <a:bodyPr>
            <a:normAutofit/>
          </a:bodyPr>
          <a:lstStyle/>
          <a:p>
            <a:r>
              <a:rPr lang="en-GB" sz="2500" b="1" dirty="0"/>
              <a:t>SALES PERFORMANCE BY REGION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85460-1B8D-A4B8-31CA-689CE18C7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472440"/>
            <a:ext cx="4772025" cy="3596640"/>
          </a:xfrm>
        </p:spPr>
        <p:txBody>
          <a:bodyPr/>
          <a:lstStyle/>
          <a:p>
            <a:r>
              <a:rPr lang="en-GB" b="1" u="sng" dirty="0"/>
              <a:t>INSIGHTS:</a:t>
            </a:r>
            <a:r>
              <a:rPr lang="en-GB" b="1" dirty="0"/>
              <a:t> West Region has the highest sales with a sum of ($269943182), while MIDWEST has the lowest sales with a sum of($135800459). </a:t>
            </a:r>
            <a:endParaRPr lang="en-GB" b="1" u="sng" dirty="0"/>
          </a:p>
          <a:p>
            <a:pPr marL="342900" indent="-342900">
              <a:buAutoNum type="arabicPeriod"/>
            </a:pPr>
            <a:r>
              <a:rPr lang="en-GB" b="1" dirty="0"/>
              <a:t>WEST: $269943182.</a:t>
            </a:r>
          </a:p>
          <a:p>
            <a:pPr marL="342900" indent="-342900">
              <a:buAutoNum type="arabicPeriod"/>
            </a:pPr>
            <a:r>
              <a:rPr lang="en-GB" b="1" dirty="0"/>
              <a:t>NORTHEAST: $186324067.</a:t>
            </a:r>
          </a:p>
          <a:p>
            <a:pPr marL="342900" indent="-342900">
              <a:buAutoNum type="arabicPeriod"/>
            </a:pPr>
            <a:r>
              <a:rPr lang="en-GB" b="1" dirty="0"/>
              <a:t>SOUTHEAST: $163171236.</a:t>
            </a:r>
          </a:p>
          <a:p>
            <a:pPr marL="342900" indent="-342900">
              <a:buAutoNum type="arabicPeriod"/>
            </a:pPr>
            <a:r>
              <a:rPr lang="en-GB" b="1" dirty="0"/>
              <a:t>SOUTH: $144663181.</a:t>
            </a:r>
          </a:p>
          <a:p>
            <a:pPr marL="342900" indent="-342900">
              <a:buAutoNum type="arabicPeriod"/>
            </a:pPr>
            <a:r>
              <a:rPr lang="en-GB" b="1" dirty="0"/>
              <a:t>MIDWEST: $135800459.</a:t>
            </a:r>
          </a:p>
          <a:p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744AEAE-47AA-4BD6-BE32-EEA3B816469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3E7660-B805-4C4F-A85D-5D17DA3FB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0"/>
            <a:ext cx="7008812" cy="597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37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832D8-B0E2-776C-89BD-E2936DB73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772025" cy="987425"/>
          </a:xfrm>
        </p:spPr>
        <p:txBody>
          <a:bodyPr>
            <a:normAutofit/>
          </a:bodyPr>
          <a:lstStyle/>
          <a:p>
            <a:r>
              <a:rPr lang="en-GB" sz="2500" b="1" dirty="0"/>
              <a:t>SALES PERFORMANCE BY PRODUCTS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D0454-016A-BC45-27F2-F52478440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995363"/>
            <a:ext cx="4772025" cy="5291872"/>
          </a:xfrm>
        </p:spPr>
        <p:txBody>
          <a:bodyPr/>
          <a:lstStyle/>
          <a:p>
            <a:r>
              <a:rPr lang="en-GB" b="1" u="sng" dirty="0"/>
              <a:t>INSIGHTS: </a:t>
            </a:r>
            <a:r>
              <a:rPr lang="en-GB" b="1" dirty="0"/>
              <a:t>MEN’S STREET FOOTWEAR </a:t>
            </a:r>
            <a:r>
              <a:rPr lang="en-GB" dirty="0"/>
              <a:t>has the highest sales while</a:t>
            </a:r>
            <a:r>
              <a:rPr lang="en-GB" b="1" dirty="0"/>
              <a:t> WOMEN’S ATHLETIC FOOTWEAR </a:t>
            </a:r>
            <a:r>
              <a:rPr lang="en-GB" dirty="0"/>
              <a:t>has the lowest sales.</a:t>
            </a:r>
            <a:endParaRPr lang="en-GB" u="sng" dirty="0"/>
          </a:p>
          <a:p>
            <a:r>
              <a:rPr lang="en-GB" b="1" dirty="0"/>
              <a:t>PRODUCTS;</a:t>
            </a:r>
          </a:p>
          <a:p>
            <a:r>
              <a:rPr lang="en-GB" b="1" dirty="0"/>
              <a:t>1.MEN’S STREET FOOTWEAR: $208826244.</a:t>
            </a:r>
          </a:p>
          <a:p>
            <a:r>
              <a:rPr lang="en-GB" b="1" dirty="0"/>
              <a:t>2.WOMEN’S APPAREL: $179038860.</a:t>
            </a:r>
          </a:p>
          <a:p>
            <a:r>
              <a:rPr lang="en-GB" b="1" dirty="0"/>
              <a:t>3.MEN’S ATHLETIC FOOTWAER: $153673680.</a:t>
            </a:r>
          </a:p>
          <a:p>
            <a:r>
              <a:rPr lang="en-GB" b="1" dirty="0"/>
              <a:t>4.WOMEN’S STREET FOOTWEAR: $128002813.</a:t>
            </a:r>
          </a:p>
          <a:p>
            <a:r>
              <a:rPr lang="en-GB" b="1" dirty="0"/>
              <a:t>5.MEN’S APPAREL: $123728632.</a:t>
            </a:r>
          </a:p>
          <a:p>
            <a:r>
              <a:rPr lang="en-GB" b="1" dirty="0"/>
              <a:t>6.WOMEN’S ATHLETIC FOOTWEAR: $106631896.  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90F885-EF81-44E5-B991-E78BE3D0F92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8D6EFF-FAFD-43E5-BFD3-74563C621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9" y="0"/>
            <a:ext cx="70088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04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B7F90-39E9-71FA-F386-F710A8968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892040" cy="518160"/>
          </a:xfrm>
        </p:spPr>
        <p:txBody>
          <a:bodyPr>
            <a:normAutofit/>
          </a:bodyPr>
          <a:lstStyle/>
          <a:p>
            <a:r>
              <a:rPr lang="en-GB" sz="2500" b="1" dirty="0"/>
              <a:t>SALES PERFORMANCE BY METHOD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838D8-1622-FF97-F505-0E7D2123F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518160"/>
            <a:ext cx="4892040" cy="5350828"/>
          </a:xfrm>
        </p:spPr>
        <p:txBody>
          <a:bodyPr/>
          <a:lstStyle/>
          <a:p>
            <a:r>
              <a:rPr lang="en-GB" b="1" u="sng" dirty="0"/>
              <a:t>INSIGHTS:</a:t>
            </a:r>
            <a:r>
              <a:rPr lang="en-GB" b="1" dirty="0"/>
              <a:t> INSTORE</a:t>
            </a:r>
            <a:r>
              <a:rPr lang="en-GB" dirty="0"/>
              <a:t> has the highest sales with the sum of </a:t>
            </a:r>
            <a:r>
              <a:rPr lang="en-GB" b="1" dirty="0"/>
              <a:t>($356643750) </a:t>
            </a:r>
            <a:r>
              <a:rPr lang="en-GB" dirty="0"/>
              <a:t>while </a:t>
            </a:r>
            <a:r>
              <a:rPr lang="en-GB" b="1" dirty="0"/>
              <a:t>ONLINE</a:t>
            </a:r>
            <a:r>
              <a:rPr lang="en-GB" dirty="0"/>
              <a:t> with lowest sales of </a:t>
            </a:r>
            <a:r>
              <a:rPr lang="en-GB" b="1" dirty="0"/>
              <a:t>($247672882).</a:t>
            </a:r>
          </a:p>
          <a:p>
            <a:endParaRPr lang="en-GB" dirty="0"/>
          </a:p>
          <a:p>
            <a:r>
              <a:rPr lang="en-GB" b="1" dirty="0"/>
              <a:t>IN-STORE: $356643750.</a:t>
            </a:r>
          </a:p>
          <a:p>
            <a:r>
              <a:rPr lang="en-GB" b="1" dirty="0"/>
              <a:t>OUTLET: $295585493.</a:t>
            </a:r>
          </a:p>
          <a:p>
            <a:r>
              <a:rPr lang="en-GB" b="1" dirty="0"/>
              <a:t>ONLINE:  $247672882</a:t>
            </a:r>
            <a:r>
              <a:rPr lang="en-GB" dirty="0"/>
              <a:t>.</a:t>
            </a:r>
            <a:endParaRPr lang="en-GB" u="sng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FE2D1B3-9E7A-4491-96A8-7B6C0DE46DB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168" r="2168"/>
          <a:stretch/>
        </p:blipFill>
        <p:spPr>
          <a:xfrm>
            <a:off x="5183188" y="1"/>
            <a:ext cx="7008812" cy="5861050"/>
          </a:xfrm>
        </p:spPr>
      </p:pic>
    </p:spTree>
    <p:extLst>
      <p:ext uri="{BB962C8B-B14F-4D97-AF65-F5344CB8AC3E}">
        <p14:creationId xmlns:p14="http://schemas.microsoft.com/office/powerpoint/2010/main" val="814889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1192C-1B8E-A68B-CCA6-B9DAC78E8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772025" cy="533400"/>
          </a:xfrm>
        </p:spPr>
        <p:txBody>
          <a:bodyPr>
            <a:normAutofit/>
          </a:bodyPr>
          <a:lstStyle/>
          <a:p>
            <a:r>
              <a:rPr lang="en-GB" sz="2500" b="1" dirty="0"/>
              <a:t>SALES PERFORMANCE BY MONTHS. </a:t>
            </a:r>
            <a:endParaRPr lang="en-GB" sz="25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C81FF-9329-DE0B-C682-A541C8B36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533400"/>
            <a:ext cx="4772025" cy="5335588"/>
          </a:xfrm>
        </p:spPr>
        <p:txBody>
          <a:bodyPr/>
          <a:lstStyle/>
          <a:p>
            <a:r>
              <a:rPr lang="en-GB" b="1" u="sng" dirty="0"/>
              <a:t>INSIGHTS:  </a:t>
            </a:r>
            <a:r>
              <a:rPr lang="en-GB" dirty="0"/>
              <a:t>The highest sales was</a:t>
            </a:r>
            <a:r>
              <a:rPr lang="en-GB" b="1" dirty="0"/>
              <a:t> JULY($34,451,440), </a:t>
            </a:r>
            <a:r>
              <a:rPr lang="en-GB" dirty="0"/>
              <a:t>WHILE Lowest sale is </a:t>
            </a:r>
            <a:r>
              <a:rPr lang="en-GB" b="1" dirty="0"/>
              <a:t>MARCH($20,439,788).</a:t>
            </a:r>
          </a:p>
          <a:p>
            <a:r>
              <a:rPr lang="en-GB" b="1" u="sng" dirty="0"/>
              <a:t>MONTHNAME:</a:t>
            </a:r>
          </a:p>
          <a:p>
            <a:r>
              <a:rPr lang="en-GB" b="1" dirty="0"/>
              <a:t>AUG: $34,451,440.39</a:t>
            </a:r>
            <a:endParaRPr lang="en-GB" dirty="0"/>
          </a:p>
          <a:p>
            <a:r>
              <a:rPr lang="en-GB" b="1" dirty="0"/>
              <a:t>JUL: $34,054,898.59</a:t>
            </a:r>
          </a:p>
          <a:p>
            <a:r>
              <a:rPr lang="en-GB" b="1" dirty="0"/>
              <a:t>DEC: $31,590,202: 03</a:t>
            </a:r>
          </a:p>
          <a:p>
            <a:r>
              <a:rPr lang="en-GB" b="1" dirty="0"/>
              <a:t>SEP: $31,009,586.73</a:t>
            </a:r>
          </a:p>
          <a:p>
            <a:r>
              <a:rPr lang="en-GB" b="1" dirty="0"/>
              <a:t>MAY: $29,946256.33</a:t>
            </a:r>
          </a:p>
          <a:p>
            <a:r>
              <a:rPr lang="en-GB" b="1" dirty="0"/>
              <a:t>APR: $27,559,237.31 </a:t>
            </a:r>
          </a:p>
          <a:p>
            <a:r>
              <a:rPr lang="en-GB" b="1" dirty="0"/>
              <a:t>JUN: $26,714,715.92</a:t>
            </a:r>
          </a:p>
          <a:p>
            <a:r>
              <a:rPr lang="en-GB" b="1" dirty="0"/>
              <a:t>JAN: $25,141,934.51</a:t>
            </a:r>
          </a:p>
          <a:p>
            <a:r>
              <a:rPr lang="en-GB" b="1" dirty="0"/>
              <a:t>OCT: $25,078,444.60</a:t>
            </a:r>
          </a:p>
          <a:p>
            <a:r>
              <a:rPr lang="en-GB" b="1" dirty="0"/>
              <a:t>NOV: $24,755,21.43</a:t>
            </a:r>
          </a:p>
          <a:p>
            <a:r>
              <a:rPr lang="en-GB" b="1" dirty="0"/>
              <a:t>FEB: $21,392,736.70</a:t>
            </a:r>
          </a:p>
          <a:p>
            <a:r>
              <a:rPr lang="en-GB" b="1" dirty="0"/>
              <a:t>MAR: $20,439,788.70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04347D5-90CE-4A3B-BEEC-50A806782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764381"/>
            <a:ext cx="6172200" cy="4873625"/>
          </a:xfrm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00D35C-5F6E-4100-992F-9BA34002B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7" y="7937"/>
            <a:ext cx="7008813" cy="575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71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</TotalTime>
  <Words>1180</Words>
  <Application>Microsoft Office PowerPoint</Application>
  <PresentationFormat>Widescreen</PresentationFormat>
  <Paragraphs>69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ADIDAS SALES REPORT FOR YEAR 2020/2021  1.I analyse the key indicators for adidas sales to gain insight into the business performance.  2. I visualize various aspects of adidas sales to gain insight and understand key trends. Based on daily, monthly, year sales trend.  Tools use: PYTHON,  MICROSOFT- POWERPOINT  DATA SOURCE: KAGGLE   1.Data visualization  To show some trend on the data sales and gain insight on performance using EDA(EXPLORATORY DATA ANALYSIS)  3. Presentation  The findings and visualizations were complied into a presentation using Microsoft Power Point</vt:lpstr>
      <vt:lpstr>PowerPoint Presentation</vt:lpstr>
      <vt:lpstr>PowerPoint Presentation</vt:lpstr>
      <vt:lpstr>SALES PERFOMANCES OVER TIME</vt:lpstr>
      <vt:lpstr>SALES PERFOMANCES BY RETAILERS</vt:lpstr>
      <vt:lpstr>SALES PERFORMANCE BY REGION</vt:lpstr>
      <vt:lpstr>SALES PERFORMANCE BY PRODUCTS</vt:lpstr>
      <vt:lpstr>SALES PERFORMANCE BY METHOD </vt:lpstr>
      <vt:lpstr>SALES PERFORMANCE BY MONTHS. </vt:lpstr>
      <vt:lpstr>SALES PERFORMANCE BY DAYS. </vt:lpstr>
      <vt:lpstr>SALES PERFORMANCE BY STATE</vt:lpstr>
      <vt:lpstr>SALES PERFORMANCE BY CITY</vt:lpstr>
      <vt:lpstr>INSIGHTS  Adidas Sales Report 2020/2021: Key Achievements and Insights  Achievements:  1. Total Sales and Units Sold:   Total sales amounted to $899,902,125.  Total units sold reached 2,478,861.  Total profit achieved was $332,134,996.  2. Yearly Comparison:  2020:  Total sales: $182,080,675. Total units sold: 462,349. Total profit: $63,375,662.58.  </vt:lpstr>
      <vt:lpstr>2021:   Total sales: $717,821,450. Total units sold: 2,016,512. Total profit: $268,759,098.87. Insight: Sales in 2021 were approximately four times higher than in 2020.  Sales by Method:  In-Store Sales: $356,643,750 (highest sales). Outlet Store Sales: $295,585,493. Online Sales: $247,672,882 (lowest sales).   Monthly Sales Trends:  Highest Sales Month: July, with total sales of $95,480,694. Lowest Sales Month: March, with total sales of $56,809,109. By analyzing these insights, we can clearly understand the performance dynamics and trends in Adidas's sales for 2020 and 2021, allowing us to strategize effectively for future growth.</vt:lpstr>
      <vt:lpstr>Advertising Recommendations  Optimal Advertising Periods:  (i.) Monthly Focus:  Peak Month: JULY. Ramp up advertising efforts in May and June to capitalize on increased spending.   Suggested Advertising Strategy:  Pre-July Campaign:  Start targeted campaigns in May and June to build anticipation for July. Weekend Push:  Implement special promotions from Thursday to Friday to leverage higher Friday sales. Highlight limited-time offers and exclusive weekend deals. Online and In-Store Synergy:  Integrate online promotions with in-store and outlet advertising to drive traffic across all channels. Use online ads to promote in-store exclusives and vice versa. By strategically timing and focusing advertising efforts, Adidas can maximize sales potential and maintain growth momentum throughout the year.</vt:lpstr>
      <vt:lpstr>INNOVATIVE IDEAS  PROBLEM STATEMENT: Traffic congestion in Nigerian cities leads to frustration, wasted time, and economic losses.  SOLUTION:  1. Data Collection: Collect real-time data from traffic sensors, GPS devices, social media, and crowdsourced reports. 2. Data Integration: Combine data from these sources to get a complete view of traffic conditions. 3. Predictive Analytics:** Use machine learning to:    - Identify traffic hotspots and congestion patterns    - Predict real-time traffic flow and congestion 4. **Platform Development:** Build a user-friendly platform to:    - Visualize traffic data    - Provide real-time updates and alerts    - Suggest optimized routes  IMPACT: Reduce congestion, decrease travel times, and enhance commuter quality of life in Nigerian cities.  Innovative Aspects: 1. Integration of diverse data sources for real-time insights 2. Use of machine learning for predictive analytics 3. User-friendly platform for actionable information  Benefits: 1. Reduced congestion and travel times 2. Improved air quality and fuel efficiency 3. Enhanced productivity and quality of life 4. Data-driven urban planning and infrastructure development  This approach leverages data analytics and technology to tackle traffic congestion in Nigerian cities, driving significant improvements.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ADIDAS SALES REPORT FOR YEAR 2020/2021</dc:title>
  <dc:creator>kehinde adedeji</dc:creator>
  <cp:lastModifiedBy>DELL</cp:lastModifiedBy>
  <cp:revision>50</cp:revision>
  <dcterms:created xsi:type="dcterms:W3CDTF">2024-07-19T09:09:00Z</dcterms:created>
  <dcterms:modified xsi:type="dcterms:W3CDTF">2024-08-16T17:50:18Z</dcterms:modified>
</cp:coreProperties>
</file>