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77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2234-FD84-4F6E-BA95-6F55C38F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9E848-3DAA-408E-A2DD-41CD3B88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925C-7C02-4B73-97A9-7A3144F7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8CAA-A32C-47C8-94C1-680CA95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D0BC-F6FF-406C-AF2E-A5CDDAEF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21B7-3DF7-4E30-B44E-1500B1A1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22F7-7BA1-4A2A-9BFD-65CA6640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C177-FAFA-4321-9D0E-2D8AE9F0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E85F-D85A-439E-A629-5464C4CC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0E38-DFE2-45D9-B29C-432EE004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1A077-A111-4E96-9519-FA2CE01C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CCC7-7365-48D6-903A-A4D066F5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CB01-F959-49A0-A6F8-17F35F10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BC2D-90ED-4055-A4A2-E7187BEE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1A1A-A426-4EE7-9733-21407E3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538D-C14C-439A-8187-99878E06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2CEE-33F2-49FD-8A0D-677EE972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0C138-4403-40C0-A462-D24996C8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60E9-1816-4D4A-8974-BA552F7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FF72-7316-40D4-AE0F-92821279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1AF9-1D97-414A-B023-501DDE5F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26E65-48FC-445D-ACA3-CB3149A1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D719-D026-4EB9-A315-BC095C8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A9A2-EE77-4EF6-80E9-CE24F42F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FBBB-1C70-496C-AF36-6044ECBC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2030-79C5-4160-B040-A4B63B75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713C-E6A2-453F-9FD1-7887817ED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FFF0-5FD5-4FFE-A5ED-8272D737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78C4A-C79F-4EC1-AC50-89D3C4B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50CA-A930-4481-90F1-BA1E5D6E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0D088-5A4D-45E2-9211-09D3F8A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F388-0371-4886-81B9-CCA1B46F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5640-43E7-43D0-A291-AD811098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3A3F3-985E-4F9A-8457-71EFDEE5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4A56F-3E56-4CC2-9A22-EDD8579D8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BC376-F363-452F-8E41-5EAF0206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A4988-15A7-470F-9042-85C6EAC9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A707-8965-43F8-9650-2D1C8A8D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AC75A-F77A-4523-863A-34C578DD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DC43-EA67-46B6-8F4B-A63590B4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7DCB4-3DA3-4313-9133-17C6D1EF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716C1-9606-421C-92D1-19DC1827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F7EF2-B572-4641-A9B4-351B2E4E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7C47-38FC-42A3-8F43-EC618D12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458CE-A54D-4B98-BBF9-D99E78EA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E57C8-5124-4654-85B4-7EB78161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0D73-768F-4A50-9314-EDF1446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18A6-E496-4006-9EE4-EF64FB7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0F8A-912D-42CD-9EFD-FB3A7805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84915-2691-4595-AE3F-4DE85EAA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41019-138A-4F3F-82C7-243908EA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2264A-8495-41C5-9C20-787C8DA5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2951-B87D-42E0-997C-985F5C5E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C610E-3F5B-4E59-9D26-D3F87B8C0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1315-CA10-403C-8332-AFDCF0C8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26F8-0B9B-4EA7-8911-FC0367BF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8512-F94A-4134-84D2-F114B87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AB87-C41B-4DCA-99AC-F633F4C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52DB-FDA3-4341-80A6-A66A9C0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B03A-007D-46C6-BDBC-C370AA18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FDA3-A4F3-4D89-97C9-2C11E462C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7AAE-AC39-452D-8DDF-3E34EC83466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7CC9-0FF4-4976-8841-EAEDAE7B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93C-FD52-429B-B725-7B431C06D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6C8-01CB-499D-B9CB-55877D78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0A14-A110-4F04-8939-940B1B190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096" y="119270"/>
            <a:ext cx="8560904" cy="673873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Report prepared on behalf of Team 6 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by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err="1">
                <a:solidFill>
                  <a:schemeClr val="bg1"/>
                </a:solidFill>
              </a:rPr>
              <a:t>Adedolapo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Ademiluyi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Emmanuel </a:t>
            </a:r>
            <a:r>
              <a:rPr lang="en-US" sz="2800" b="1" dirty="0" err="1">
                <a:solidFill>
                  <a:schemeClr val="bg1"/>
                </a:solidFill>
              </a:rPr>
              <a:t>Oladejo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Daniel Adebayo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2A980-E7C3-44C9-BED1-5A5362DFE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251" y="443948"/>
            <a:ext cx="6586331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OFFICE SUPPLY ANALYSIS FOR DATALEUM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37EB2-2491-42D1-9B66-26C02616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63"/>
            <a:ext cx="3631096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4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6552"/>
            <a:ext cx="11128513" cy="103960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2013 Q4 and 2014 Q4 ANALYSIS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318591"/>
            <a:ext cx="11128513" cy="537375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72BF6-F42A-4B8F-BA7B-A2A6985E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479608"/>
            <a:ext cx="9263268" cy="3825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DCEFD-1F5A-4B83-A6A4-7BD0FDE659A4}"/>
              </a:ext>
            </a:extLst>
          </p:cNvPr>
          <p:cNvSpPr txBox="1"/>
          <p:nvPr/>
        </p:nvSpPr>
        <p:spPr>
          <a:xfrm>
            <a:off x="424071" y="5477867"/>
            <a:ext cx="111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2013 Q4 and 2014 Q4 both recorded consistent profit.</a:t>
            </a:r>
          </a:p>
        </p:txBody>
      </p:sp>
    </p:spTree>
    <p:extLst>
      <p:ext uri="{BB962C8B-B14F-4D97-AF65-F5344CB8AC3E}">
        <p14:creationId xmlns:p14="http://schemas.microsoft.com/office/powerpoint/2010/main" val="288275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5651"/>
            <a:ext cx="11820939" cy="103960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2013 Q4 and 2014 Q4 ANALYSIS BY REVENUE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318591"/>
            <a:ext cx="11820939" cy="537375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89538-0ECF-46C0-BDAA-B4353B24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51" y="1318591"/>
            <a:ext cx="5743995" cy="2670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F93B6-FDD3-4463-A91A-DC504DF5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5" y="1318591"/>
            <a:ext cx="5648328" cy="2670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26944-CBD3-4E34-B479-89E95332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61" y="4102239"/>
            <a:ext cx="5648328" cy="2497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6B999-30B8-4E12-BD8B-A1FBBE5B34E2}"/>
              </a:ext>
            </a:extLst>
          </p:cNvPr>
          <p:cNvSpPr txBox="1"/>
          <p:nvPr/>
        </p:nvSpPr>
        <p:spPr>
          <a:xfrm>
            <a:off x="6106351" y="4094925"/>
            <a:ext cx="5632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Government had the Revenue in both 2013 and 2014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Osun State also had the highest revenue in both 2013 and 2014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Biro also had the highest turnover in both 2013 and 2014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5651"/>
            <a:ext cx="11834191" cy="103960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2013 Q4 and 2014 Q4 ANALYSIS BY PROFIT AFTER TAX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318591"/>
            <a:ext cx="11834191" cy="537375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A6883-2DA6-43EC-B2A8-12F24CE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7" y="4060270"/>
            <a:ext cx="5796380" cy="259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9AD32-46D4-424A-8F12-0427A5C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43" y="1408045"/>
            <a:ext cx="5327790" cy="2597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C05EE-BC95-46CB-A732-DB389A8C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37" y="1428192"/>
            <a:ext cx="5796380" cy="2597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63D05-81E0-4EE5-A0A9-5AB94337EC9C}"/>
              </a:ext>
            </a:extLst>
          </p:cNvPr>
          <p:cNvSpPr txBox="1"/>
          <p:nvPr/>
        </p:nvSpPr>
        <p:spPr>
          <a:xfrm>
            <a:off x="6382367" y="4094925"/>
            <a:ext cx="5356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business had the highest Profit after Tax in both 2013 and 2014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Osun State also had the highest Profit After Tax in both 2013 and 2014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Biro also had the highest turnover in both 2013 and 2014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5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5651"/>
            <a:ext cx="11128513" cy="854766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 DRIVERS OF PERFORMANCE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19808"/>
            <a:ext cx="11128513" cy="537375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AFFFB-694F-4C67-BED7-FD2D5DE1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9" y="1443866"/>
            <a:ext cx="6806855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6C340-A50F-42A3-9B9E-6B8FBB02D1E1}"/>
              </a:ext>
            </a:extLst>
          </p:cNvPr>
          <p:cNvSpPr txBox="1"/>
          <p:nvPr/>
        </p:nvSpPr>
        <p:spPr>
          <a:xfrm>
            <a:off x="7938052" y="2358195"/>
            <a:ext cx="3087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Products that generated high Revenue and high Profit after Tax are the key drivers.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 Paper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6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5650"/>
            <a:ext cx="11128513" cy="828263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POOR PERFORMING PRODUCTS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06556"/>
            <a:ext cx="11128513" cy="537375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C340-A50F-42A3-9B9E-6B8FBB02D1E1}"/>
              </a:ext>
            </a:extLst>
          </p:cNvPr>
          <p:cNvSpPr txBox="1"/>
          <p:nvPr/>
        </p:nvSpPr>
        <p:spPr>
          <a:xfrm>
            <a:off x="7938052" y="2358195"/>
            <a:ext cx="308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Stapler followed by Notepad followed by markers all suffered loses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12821-92F6-463F-ACC4-7982AE2F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" y="1364145"/>
            <a:ext cx="7305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5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72100"/>
            <a:ext cx="11820939" cy="89409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TAX ANALYSIS BY PRODUCT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258957"/>
            <a:ext cx="11820939" cy="543339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C340-A50F-42A3-9B9E-6B8FBB02D1E1}"/>
              </a:ext>
            </a:extLst>
          </p:cNvPr>
          <p:cNvSpPr txBox="1"/>
          <p:nvPr/>
        </p:nvSpPr>
        <p:spPr>
          <a:xfrm>
            <a:off x="7808844" y="2525548"/>
            <a:ext cx="373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tax of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₦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1.52M is paid on Biro followed by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₦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0.75M paid on Pencil.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1B8D0-C74C-469F-9C5E-5F7BDECF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3" y="1414461"/>
            <a:ext cx="7324725" cy="47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9" y="199214"/>
            <a:ext cx="11820939" cy="966545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TAX ANALYSIS ON PRODUCT BY STATE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258957"/>
            <a:ext cx="11820939" cy="543339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C340-A50F-42A3-9B9E-6B8FBB02D1E1}"/>
              </a:ext>
            </a:extLst>
          </p:cNvPr>
          <p:cNvSpPr txBox="1"/>
          <p:nvPr/>
        </p:nvSpPr>
        <p:spPr>
          <a:xfrm>
            <a:off x="6213201" y="4904169"/>
            <a:ext cx="5174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Osun State pays the highest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Ondo and Lagos State pays the highest tax on Biro while Ogun and Lagos pays the least tax on Markers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respeectively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E7D7B-E38C-407B-899B-BB549C53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7" y="1431441"/>
            <a:ext cx="5753514" cy="4950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BBDD8-BD30-4DBF-815E-FFC9C564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99" y="1431441"/>
            <a:ext cx="5636314" cy="31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9" y="199214"/>
            <a:ext cx="11820939" cy="966545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TAX ANALYSIS ON PRODUCT BY SEGMENT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258957"/>
            <a:ext cx="11820939" cy="543339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C340-A50F-42A3-9B9E-6B8FBB02D1E1}"/>
              </a:ext>
            </a:extLst>
          </p:cNvPr>
          <p:cNvSpPr txBox="1"/>
          <p:nvPr/>
        </p:nvSpPr>
        <p:spPr>
          <a:xfrm>
            <a:off x="6294783" y="4596163"/>
            <a:ext cx="5572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pays the highest 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and Government pays the highest tax on Biro while Ogun and Lagos pays the least tax on Markers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07EA3-4EF6-4F3D-BAFE-E30A7042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9" y="1471095"/>
            <a:ext cx="5771321" cy="5009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4CAC04-1C09-4807-B5BB-8266D461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2" y="1471095"/>
            <a:ext cx="5572539" cy="29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9" y="199214"/>
            <a:ext cx="11820939" cy="966545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RECOMMENDATIONS/CONCLUSION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258957"/>
            <a:ext cx="11820939" cy="5433392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C340-A50F-42A3-9B9E-6B8FBB02D1E1}"/>
              </a:ext>
            </a:extLst>
          </p:cNvPr>
          <p:cNvSpPr txBox="1"/>
          <p:nvPr/>
        </p:nvSpPr>
        <p:spPr>
          <a:xfrm>
            <a:off x="530087" y="1580473"/>
            <a:ext cx="10489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given, the best approach to increase revenue and profit is to reevaluate each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the manufacturing cost on A4 paper and pencil next year could have a better impact on both revenue, PAT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focus on 2014 should be on Biro, A4 Paper and pencil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 and Stapler should be discontinued as the both suffered from about 50% loss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Markers should be placed under review.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653C-A961-4C45-937D-4F6AB6CA71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91DE-381D-459B-8215-16D8EFF7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Overview</a:t>
            </a:r>
          </a:p>
          <a:p>
            <a:r>
              <a:rPr lang="en-US" b="1" dirty="0">
                <a:latin typeface="+mj-lt"/>
              </a:rPr>
              <a:t>January and December Analysis 2014</a:t>
            </a:r>
          </a:p>
          <a:p>
            <a:r>
              <a:rPr lang="en-US" b="1" dirty="0">
                <a:latin typeface="+mj-lt"/>
              </a:rPr>
              <a:t>2013 Q4 and 2014 Q4 Analysis</a:t>
            </a:r>
          </a:p>
          <a:p>
            <a:r>
              <a:rPr lang="en-US" b="1" dirty="0">
                <a:latin typeface="+mj-lt"/>
              </a:rPr>
              <a:t>Key drivers of performance</a:t>
            </a:r>
          </a:p>
          <a:p>
            <a:r>
              <a:rPr lang="en-US" b="1" dirty="0">
                <a:latin typeface="+mj-lt"/>
              </a:rPr>
              <a:t>Poor performing products</a:t>
            </a:r>
          </a:p>
          <a:p>
            <a:r>
              <a:rPr lang="en-US" b="1" dirty="0">
                <a:latin typeface="+mj-lt"/>
              </a:rPr>
              <a:t>Tax Analysis</a:t>
            </a:r>
          </a:p>
          <a:p>
            <a:r>
              <a:rPr lang="en-US" b="1" dirty="0">
                <a:latin typeface="+mj-lt"/>
              </a:rPr>
              <a:t>Recommendation/Conclusion</a:t>
            </a:r>
          </a:p>
        </p:txBody>
      </p:sp>
    </p:spTree>
    <p:extLst>
      <p:ext uri="{BB962C8B-B14F-4D97-AF65-F5344CB8AC3E}">
        <p14:creationId xmlns:p14="http://schemas.microsoft.com/office/powerpoint/2010/main" val="276059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C593-18EB-4895-9533-EDADC7E9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6"/>
            <a:ext cx="11075504" cy="94684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on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E78B-B0B7-47C9-AB07-31903F47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414808"/>
            <a:ext cx="11075504" cy="530404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C7E58-D4F2-47BE-B7F5-D751C42F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5" y="1614521"/>
            <a:ext cx="5632175" cy="4878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A70C3-E0F0-4FB2-9944-12FA94B61890}"/>
              </a:ext>
            </a:extLst>
          </p:cNvPr>
          <p:cNvSpPr txBox="1"/>
          <p:nvPr/>
        </p:nvSpPr>
        <p:spPr>
          <a:xfrm>
            <a:off x="6493566" y="2361648"/>
            <a:ext cx="4479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increase in profit in Q4 for both years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Qtr. 2 had the lowest profit for the year 2014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</p:txBody>
      </p:sp>
    </p:spTree>
    <p:extLst>
      <p:ext uri="{BB962C8B-B14F-4D97-AF65-F5344CB8AC3E}">
        <p14:creationId xmlns:p14="http://schemas.microsoft.com/office/powerpoint/2010/main" val="2997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C593-18EB-4895-9533-EDADC7E9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6"/>
            <a:ext cx="11075504" cy="94684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on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E78B-B0B7-47C9-AB07-31903F47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414808"/>
            <a:ext cx="11075504" cy="530404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A70C3-E0F0-4FB2-9944-12FA94B61890}"/>
              </a:ext>
            </a:extLst>
          </p:cNvPr>
          <p:cNvSpPr txBox="1"/>
          <p:nvPr/>
        </p:nvSpPr>
        <p:spPr>
          <a:xfrm>
            <a:off x="6493566" y="2361648"/>
            <a:ext cx="447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consistent increase in revenue from 2013 Q3 till 2014 Q2 then a dive in revenue in 2014 Q3.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F2C91-B15F-4912-A6AE-1C6E4C2D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3" y="1752255"/>
            <a:ext cx="5776913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C593-18EB-4895-9533-EDADC7E9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6"/>
            <a:ext cx="11075504" cy="94684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on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E78B-B0B7-47C9-AB07-31903F47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414808"/>
            <a:ext cx="11075504" cy="530404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A70C3-E0F0-4FB2-9944-12FA94B61890}"/>
              </a:ext>
            </a:extLst>
          </p:cNvPr>
          <p:cNvSpPr txBox="1"/>
          <p:nvPr/>
        </p:nvSpPr>
        <p:spPr>
          <a:xfrm>
            <a:off x="6493566" y="2361648"/>
            <a:ext cx="447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consistent increase in revenue from 2013 Q3 till 2014 Q2 then a dive in revenue in 2014 Q3.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F2C91-B15F-4912-A6AE-1C6E4C2D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3" y="1752255"/>
            <a:ext cx="5776913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6552"/>
            <a:ext cx="11128513" cy="103960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for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484243"/>
            <a:ext cx="11128513" cy="5208106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0898B-898F-4851-AFDB-F7963E8F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4" y="1669981"/>
            <a:ext cx="4604924" cy="3703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18299-7E57-46E6-B5C8-9C828C46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24" y="1683027"/>
            <a:ext cx="5969897" cy="3690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B373D-1251-4C5B-A516-590714E6D618}"/>
              </a:ext>
            </a:extLst>
          </p:cNvPr>
          <p:cNvSpPr txBox="1"/>
          <p:nvPr/>
        </p:nvSpPr>
        <p:spPr>
          <a:xfrm>
            <a:off x="377894" y="5724939"/>
            <a:ext cx="1072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Biro is the most sold product and also the product highest revenue and profit after tax.</a:t>
            </a:r>
          </a:p>
        </p:txBody>
      </p:sp>
    </p:spTree>
    <p:extLst>
      <p:ext uri="{BB962C8B-B14F-4D97-AF65-F5344CB8AC3E}">
        <p14:creationId xmlns:p14="http://schemas.microsoft.com/office/powerpoint/2010/main" val="5231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6552"/>
            <a:ext cx="11128513" cy="103960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for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484243"/>
            <a:ext cx="11128513" cy="5208106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42A2A-B8B7-40C1-9449-08BC5138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669982"/>
            <a:ext cx="4759187" cy="3703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7025F-63DE-45C0-9107-F93BEDA0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73" y="1669981"/>
            <a:ext cx="5714998" cy="370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4D2C12-CBC2-4913-996A-037AF81C717E}"/>
              </a:ext>
            </a:extLst>
          </p:cNvPr>
          <p:cNvSpPr txBox="1"/>
          <p:nvPr/>
        </p:nvSpPr>
        <p:spPr>
          <a:xfrm>
            <a:off x="516835" y="5559494"/>
            <a:ext cx="1013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had the highest Revenue and Gross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had the highest PAT.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Partners and Midmarket suffered losses.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6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6552"/>
            <a:ext cx="11128513" cy="103960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 for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484243"/>
            <a:ext cx="11128513" cy="5208106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7060D-C4E3-4118-A935-A6C69276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0" y="1669981"/>
            <a:ext cx="4616518" cy="370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56DFF-AED8-42B3-8EFF-6431084B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831" y="1669981"/>
            <a:ext cx="6061004" cy="370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973D7-D944-4F60-8DC4-8E13C33618DF}"/>
              </a:ext>
            </a:extLst>
          </p:cNvPr>
          <p:cNvSpPr txBox="1"/>
          <p:nvPr/>
        </p:nvSpPr>
        <p:spPr>
          <a:xfrm>
            <a:off x="366300" y="5698435"/>
            <a:ext cx="1081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Oyo state  had the highest gross sales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Osun state had the highest PAT.</a:t>
            </a:r>
          </a:p>
        </p:txBody>
      </p:sp>
    </p:spTree>
    <p:extLst>
      <p:ext uri="{BB962C8B-B14F-4D97-AF65-F5344CB8AC3E}">
        <p14:creationId xmlns:p14="http://schemas.microsoft.com/office/powerpoint/2010/main" val="247693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77C-9F6B-421B-B084-3825ABD8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166552"/>
            <a:ext cx="11128513" cy="103960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 Analysis between Jan and Dec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D2CE-753A-4E18-8430-95D075A7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351722"/>
            <a:ext cx="11128513" cy="5340627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1C9A7-A963-4A85-A9A6-7A4D636C0EDB}"/>
              </a:ext>
            </a:extLst>
          </p:cNvPr>
          <p:cNvSpPr txBox="1"/>
          <p:nvPr/>
        </p:nvSpPr>
        <p:spPr>
          <a:xfrm>
            <a:off x="475422" y="5397982"/>
            <a:ext cx="1062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737A-0469-4E59-9C8D-F8A8386C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3" y="1488933"/>
            <a:ext cx="10628240" cy="3807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1C6E6-3322-431A-8E86-2063EF60E65D}"/>
              </a:ext>
            </a:extLst>
          </p:cNvPr>
          <p:cNvSpPr txBox="1"/>
          <p:nvPr/>
        </p:nvSpPr>
        <p:spPr>
          <a:xfrm>
            <a:off x="475421" y="5543549"/>
            <a:ext cx="106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Stapler  and Notepads both suffered huge losses </a:t>
            </a:r>
            <a:r>
              <a:rPr lang="en-US" b="1" dirty="0">
                <a:solidFill>
                  <a:schemeClr val="bg1"/>
                </a:solidFill>
              </a:rPr>
              <a:t>(17M and 16M) </a:t>
            </a:r>
            <a:r>
              <a:rPr lang="en-US" dirty="0">
                <a:solidFill>
                  <a:schemeClr val="bg1"/>
                </a:solidFill>
              </a:rPr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372642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550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Report prepared on behalf of Team 6   by  Adedolapo Ademiluyi Emmanuel Oladejo Daniel Adebayo  </vt:lpstr>
      <vt:lpstr>Table of Content</vt:lpstr>
      <vt:lpstr>Overview on Profit</vt:lpstr>
      <vt:lpstr>Overview on Revenue</vt:lpstr>
      <vt:lpstr>Overview on Revenue</vt:lpstr>
      <vt:lpstr>Overview for Product</vt:lpstr>
      <vt:lpstr>Overview for Segment</vt:lpstr>
      <vt:lpstr>Overview for State</vt:lpstr>
      <vt:lpstr>Product Analysis between Jan and Dec 2014</vt:lpstr>
      <vt:lpstr>2013 Q4 and 2014 Q4 ANALYSIS</vt:lpstr>
      <vt:lpstr>2013 Q4 and 2014 Q4 ANALYSIS BY REVENUE</vt:lpstr>
      <vt:lpstr>2013 Q4 and 2014 Q4 ANALYSIS BY PROFIT AFTER TAX</vt:lpstr>
      <vt:lpstr>KEY DRIVERS OF PERFORMANCE</vt:lpstr>
      <vt:lpstr>POOR PERFORMING PRODUCTS</vt:lpstr>
      <vt:lpstr>TAX ANALYSIS BY PRODUCT</vt:lpstr>
      <vt:lpstr>TAX ANALYSIS ON PRODUCT BY STATE</vt:lpstr>
      <vt:lpstr>TAX ANALYSIS ON PRODUCT BY SEGMENT</vt:lpstr>
      <vt:lpstr>RECOMMENDATIONS/CONCLUSION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2022-11-17T21:24:16Z</dcterms:created>
  <dcterms:modified xsi:type="dcterms:W3CDTF">2023-01-13T13:39:11Z</dcterms:modified>
</cp:coreProperties>
</file>