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0527" y="924328"/>
            <a:ext cx="1638694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E0E0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727503" y="9656864"/>
            <a:ext cx="1685924" cy="551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0527" y="924328"/>
            <a:ext cx="458978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1B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0527" y="1849312"/>
            <a:ext cx="15791180" cy="398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E0E0E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7381" y="2641647"/>
            <a:ext cx="86385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solidFill>
                  <a:srgbClr val="1BACE3"/>
                </a:solidFill>
                <a:latin typeface="Arial"/>
                <a:cs typeface="Arial"/>
              </a:rPr>
              <a:t>KEYLOGGER</a:t>
            </a:r>
            <a:r>
              <a:rPr dirty="0" sz="5400" spc="-30" b="1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dirty="0" sz="5400" b="1">
                <a:solidFill>
                  <a:srgbClr val="1BACE3"/>
                </a:solidFill>
                <a:latin typeface="Arial"/>
                <a:cs typeface="Arial"/>
              </a:rPr>
              <a:t>and</a:t>
            </a:r>
            <a:r>
              <a:rPr dirty="0" sz="5400" spc="-30" b="1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dirty="0" sz="5400" spc="-5" b="1">
                <a:solidFill>
                  <a:srgbClr val="1BACE3"/>
                </a:solidFill>
                <a:latin typeface="Arial"/>
                <a:cs typeface="Arial"/>
              </a:rPr>
              <a:t>security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67" y="1470201"/>
            <a:ext cx="64611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>
                <a:solidFill>
                  <a:srgbClr val="1381AB"/>
                </a:solidFill>
              </a:rPr>
              <a:t>CAPSTONE</a:t>
            </a:r>
            <a:r>
              <a:rPr dirty="0" sz="4800" spc="-25">
                <a:solidFill>
                  <a:srgbClr val="1381AB"/>
                </a:solidFill>
              </a:rPr>
              <a:t> </a:t>
            </a:r>
            <a:r>
              <a:rPr dirty="0" sz="4800" spc="-5">
                <a:solidFill>
                  <a:srgbClr val="1381AB"/>
                </a:solidFill>
              </a:rPr>
              <a:t>PROJECT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69800" y="4628645"/>
            <a:ext cx="16944975" cy="5007610"/>
          </a:xfrm>
          <a:prstGeom prst="rect">
            <a:avLst/>
          </a:prstGeom>
          <a:solidFill>
            <a:srgbClr val="4553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237230">
              <a:lnSpc>
                <a:spcPct val="100000"/>
              </a:lnSpc>
              <a:spcBef>
                <a:spcPts val="2390"/>
              </a:spcBef>
            </a:pP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Presented</a:t>
            </a:r>
            <a:r>
              <a:rPr dirty="0" sz="3000" spc="-2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By:</a:t>
            </a:r>
            <a:endParaRPr sz="3000">
              <a:latin typeface="Arial"/>
              <a:cs typeface="Arial"/>
            </a:endParaRPr>
          </a:p>
          <a:p>
            <a:pPr marL="3237230">
              <a:lnSpc>
                <a:spcPct val="100000"/>
              </a:lnSpc>
            </a:pP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M.Adeeb</a:t>
            </a:r>
            <a:r>
              <a:rPr dirty="0" sz="3000" spc="-1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-</a:t>
            </a:r>
            <a:r>
              <a:rPr dirty="0" sz="3000" spc="-1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1381AB"/>
                </a:solidFill>
                <a:latin typeface="Arial"/>
                <a:cs typeface="Arial"/>
              </a:rPr>
              <a:t>CARE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College</a:t>
            </a:r>
            <a:r>
              <a:rPr dirty="0" sz="3000" spc="-15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of</a:t>
            </a:r>
            <a:r>
              <a:rPr dirty="0" sz="3000" spc="-10" b="1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1381AB"/>
                </a:solidFill>
                <a:latin typeface="Arial"/>
                <a:cs typeface="Arial"/>
              </a:rPr>
              <a:t>Engineering-AI&amp;DS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527" y="924328"/>
            <a:ext cx="454469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5" b="1">
                <a:solidFill>
                  <a:srgbClr val="1BACE3"/>
                </a:solidFill>
                <a:latin typeface="Arial"/>
                <a:cs typeface="Arial"/>
              </a:rPr>
              <a:t>References</a:t>
            </a:r>
            <a:endParaRPr sz="6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9" y="2470667"/>
            <a:ext cx="180975" cy="1809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1950" y="2216032"/>
            <a:ext cx="15715615" cy="1225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3600" spc="-340" b="1">
                <a:solidFill>
                  <a:srgbClr val="404040"/>
                </a:solidFill>
                <a:latin typeface="Verdana"/>
                <a:cs typeface="Verdana"/>
              </a:rPr>
              <a:t>List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85" b="1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90" b="1">
                <a:solidFill>
                  <a:srgbClr val="404040"/>
                </a:solidFill>
                <a:latin typeface="Verdana"/>
                <a:cs typeface="Verdana"/>
              </a:rPr>
              <a:t>sources,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505" b="1">
                <a:solidFill>
                  <a:srgbClr val="404040"/>
                </a:solidFill>
                <a:latin typeface="Verdana"/>
                <a:cs typeface="Verdana"/>
              </a:rPr>
              <a:t>research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65" b="1">
                <a:solidFill>
                  <a:srgbClr val="404040"/>
                </a:solidFill>
                <a:latin typeface="Verdana"/>
                <a:cs typeface="Verdana"/>
              </a:rPr>
              <a:t>papers,</a:t>
            </a:r>
            <a:r>
              <a:rPr dirty="0" sz="3600" spc="-27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560" b="1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80" b="1">
                <a:solidFill>
                  <a:srgbClr val="404040"/>
                </a:solidFill>
                <a:latin typeface="Verdana"/>
                <a:cs typeface="Verdana"/>
              </a:rPr>
              <a:t>case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80" b="1">
                <a:solidFill>
                  <a:srgbClr val="404040"/>
                </a:solidFill>
                <a:latin typeface="Verdana"/>
                <a:cs typeface="Verdana"/>
              </a:rPr>
              <a:t>studies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00" b="1">
                <a:solidFill>
                  <a:srgbClr val="404040"/>
                </a:solidFill>
                <a:latin typeface="Verdana"/>
                <a:cs typeface="Verdana"/>
              </a:rPr>
              <a:t>cited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84" b="1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95" b="1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3600" spc="-27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90" b="1">
                <a:solidFill>
                  <a:srgbClr val="404040"/>
                </a:solidFill>
                <a:latin typeface="Verdana"/>
                <a:cs typeface="Verdana"/>
              </a:rPr>
              <a:t>presentation</a:t>
            </a:r>
            <a:r>
              <a:rPr dirty="0" sz="3600" spc="-28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05" b="1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3600" spc="-121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5" b="1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3600" spc="-720" b="1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44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85" b="1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685" b="1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3600" spc="-545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1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8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4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545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515" b="1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509" b="1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15" b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685" b="1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550" b="1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3600" spc="-28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515" b="1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685" b="1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480" b="1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8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555" b="1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600" spc="-545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4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315" b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225" b="1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3600" spc="-315" b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385" b="1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515" b="1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285" b="1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315" b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570" b="1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685" b="1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375" b="1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70541" y="4077572"/>
            <a:ext cx="319595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-5">
                <a:solidFill>
                  <a:srgbClr val="002060"/>
                </a:solidFill>
              </a:rPr>
              <a:t>THANK</a:t>
            </a:r>
            <a:r>
              <a:rPr dirty="0" sz="4200" spc="-75">
                <a:solidFill>
                  <a:srgbClr val="002060"/>
                </a:solidFill>
              </a:rPr>
              <a:t> </a:t>
            </a:r>
            <a:r>
              <a:rPr dirty="0" sz="4200">
                <a:solidFill>
                  <a:srgbClr val="002060"/>
                </a:solidFill>
              </a:rPr>
              <a:t>YOU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3099" y="765947"/>
            <a:ext cx="2366645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solidFill>
                  <a:srgbClr val="002060"/>
                </a:solidFill>
              </a:rPr>
              <a:t>O</a:t>
            </a:r>
            <a:r>
              <a:rPr dirty="0" sz="4200" spc="-5">
                <a:solidFill>
                  <a:srgbClr val="002060"/>
                </a:solidFill>
              </a:rPr>
              <a:t>U</a:t>
            </a:r>
            <a:r>
              <a:rPr dirty="0" sz="4200">
                <a:solidFill>
                  <a:srgbClr val="002060"/>
                </a:solidFill>
              </a:rPr>
              <a:t>TL</a:t>
            </a:r>
            <a:r>
              <a:rPr dirty="0" sz="4200">
                <a:solidFill>
                  <a:srgbClr val="002060"/>
                </a:solidFill>
              </a:rPr>
              <a:t>I</a:t>
            </a:r>
            <a:r>
              <a:rPr dirty="0" sz="4200" spc="-5">
                <a:solidFill>
                  <a:srgbClr val="002060"/>
                </a:solidFill>
              </a:rPr>
              <a:t>N</a:t>
            </a:r>
            <a:r>
              <a:rPr dirty="0" sz="4200">
                <a:solidFill>
                  <a:srgbClr val="002060"/>
                </a:solidFill>
              </a:rPr>
              <a:t>E</a:t>
            </a:r>
            <a:endParaRPr sz="4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146591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78964" y="2848141"/>
            <a:ext cx="9087485" cy="3987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r>
              <a:rPr dirty="0" sz="3000" spc="1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(Should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not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include</a:t>
            </a:r>
            <a:r>
              <a:rPr dirty="0" sz="3000" spc="1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solution)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Proposed</a:t>
            </a:r>
            <a:r>
              <a:rPr dirty="0" sz="3000" spc="-4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System/Solution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 Development Approach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(Technology</a:t>
            </a:r>
            <a:r>
              <a:rPr dirty="0" sz="300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404040"/>
                </a:solidFill>
                <a:latin typeface="Arial MT"/>
                <a:cs typeface="Arial MT"/>
              </a:rPr>
              <a:t>Used)</a:t>
            </a:r>
            <a:endParaRPr sz="3000">
              <a:latin typeface="Arial MT"/>
              <a:cs typeface="Arial MT"/>
            </a:endParaRPr>
          </a:p>
          <a:p>
            <a:pPr marL="12700" marR="4599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dirty="0" sz="30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dirty="0" sz="30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Deployment </a:t>
            </a:r>
            <a:r>
              <a:rPr dirty="0" sz="3000" spc="-819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Result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(Output Image) </a:t>
            </a:r>
            <a:r>
              <a:rPr dirty="0" sz="3000" spc="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3000">
              <a:latin typeface="Arial"/>
              <a:cs typeface="Arial"/>
            </a:endParaRPr>
          </a:p>
          <a:p>
            <a:pPr marL="12700" marR="6631940">
              <a:lnSpc>
                <a:spcPct val="108300"/>
              </a:lnSpc>
            </a:pP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3000" spc="-10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dirty="0" sz="3000" spc="-8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3000" spc="-5" b="1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3641891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137191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4632491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127791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5623091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118391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014" y="6613691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8006" y="951094"/>
            <a:ext cx="3671570" cy="9309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 b="1">
                <a:solidFill>
                  <a:srgbClr val="1BACE3"/>
                </a:solidFill>
                <a:latin typeface="Arial"/>
                <a:cs typeface="Arial"/>
              </a:rPr>
              <a:t>Statement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5127" y="799835"/>
            <a:ext cx="2613660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11299" sz="8850" spc="-2302"/>
              <a:t>P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Int</a:t>
            </a:r>
            <a:r>
              <a:rPr dirty="0" baseline="-11299" sz="8850" spc="-2302"/>
              <a:t>r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ro</a:t>
            </a:r>
            <a:r>
              <a:rPr dirty="0" baseline="-11299" sz="8850" spc="-2302"/>
              <a:t>o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du</a:t>
            </a:r>
            <a:r>
              <a:rPr dirty="0" baseline="-11299" sz="8850" spc="-2302"/>
              <a:t>b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ct</a:t>
            </a:r>
            <a:r>
              <a:rPr dirty="0" baseline="-11299" sz="8850" spc="-2302"/>
              <a:t>l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baseline="-11299" sz="8850" spc="-2302"/>
              <a:t>e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baseline="-11299" sz="8850" spc="-2302"/>
              <a:t>m</a:t>
            </a:r>
            <a:r>
              <a:rPr dirty="0" sz="3600" spc="-1535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527" y="1645560"/>
            <a:ext cx="16072485" cy="302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89660">
              <a:lnSpc>
                <a:spcPct val="109400"/>
              </a:lnSpc>
              <a:spcBef>
                <a:spcPts val="95"/>
              </a:spcBef>
            </a:pPr>
            <a:r>
              <a:rPr dirty="0" sz="3600" spc="-295">
                <a:solidFill>
                  <a:srgbClr val="404040"/>
                </a:solidFill>
                <a:latin typeface="Verdana"/>
                <a:cs typeface="Verdana"/>
              </a:rPr>
              <a:t>Keyloggers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50">
                <a:solidFill>
                  <a:srgbClr val="404040"/>
                </a:solidFill>
                <a:latin typeface="Verdana"/>
                <a:cs typeface="Verdana"/>
              </a:rPr>
              <a:t>are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malicious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35">
                <a:solidFill>
                  <a:srgbClr val="404040"/>
                </a:solidFill>
                <a:latin typeface="Verdana"/>
                <a:cs typeface="Verdana"/>
              </a:rPr>
              <a:t>software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00">
                <a:solidFill>
                  <a:srgbClr val="404040"/>
                </a:solidFill>
                <a:latin typeface="Verdana"/>
                <a:cs typeface="Verdana"/>
              </a:rPr>
              <a:t>hardware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54">
                <a:solidFill>
                  <a:srgbClr val="404040"/>
                </a:solidFill>
                <a:latin typeface="Verdana"/>
                <a:cs typeface="Verdana"/>
              </a:rPr>
              <a:t>devices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designed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7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covertly </a:t>
            </a:r>
            <a:r>
              <a:rPr dirty="0" sz="3600" spc="-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0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445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3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445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38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4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66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3600" spc="-44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8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18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66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34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34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  <a:p>
            <a:pPr marL="12700" marR="5080">
              <a:lnSpc>
                <a:spcPts val="4720"/>
              </a:lnSpc>
              <a:spcBef>
                <a:spcPts val="114"/>
              </a:spcBef>
            </a:pPr>
            <a:r>
              <a:rPr dirty="0" sz="3600" spc="-505" b="1">
                <a:solidFill>
                  <a:srgbClr val="404040"/>
                </a:solidFill>
                <a:latin typeface="Verdana"/>
                <a:cs typeface="Verdana"/>
              </a:rPr>
              <a:t>Real-world </a:t>
            </a:r>
            <a:r>
              <a:rPr dirty="0" sz="3600" spc="-565" b="1">
                <a:solidFill>
                  <a:srgbClr val="404040"/>
                </a:solidFill>
                <a:latin typeface="Verdana"/>
                <a:cs typeface="Verdana"/>
              </a:rPr>
              <a:t>problem:</a:t>
            </a:r>
            <a:r>
              <a:rPr dirty="0" sz="3600" spc="-56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55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3600" spc="-240">
                <a:solidFill>
                  <a:srgbClr val="404040"/>
                </a:solidFill>
                <a:latin typeface="Verdana"/>
                <a:cs typeface="Verdana"/>
              </a:rPr>
              <a:t>recent </a:t>
            </a:r>
            <a:r>
              <a:rPr dirty="0" sz="3600" spc="-295">
                <a:solidFill>
                  <a:srgbClr val="404040"/>
                </a:solidFill>
                <a:latin typeface="Verdana"/>
                <a:cs typeface="Verdana"/>
              </a:rPr>
              <a:t>years, </a:t>
            </a:r>
            <a:r>
              <a:rPr dirty="0" sz="3600" spc="-254">
                <a:solidFill>
                  <a:srgbClr val="404040"/>
                </a:solidFill>
                <a:latin typeface="Verdana"/>
                <a:cs typeface="Verdana"/>
              </a:rPr>
              <a:t>there </a:t>
            </a:r>
            <a:r>
              <a:rPr dirty="0" sz="3600" spc="-305">
                <a:solidFill>
                  <a:srgbClr val="404040"/>
                </a:solidFill>
                <a:latin typeface="Verdana"/>
                <a:cs typeface="Verdana"/>
              </a:rPr>
              <a:t>has </a:t>
            </a:r>
            <a:r>
              <a:rPr dirty="0" sz="3600" spc="-300">
                <a:solidFill>
                  <a:srgbClr val="404040"/>
                </a:solidFill>
                <a:latin typeface="Verdana"/>
                <a:cs typeface="Verdana"/>
              </a:rPr>
              <a:t>been </a:t>
            </a:r>
            <a:r>
              <a:rPr dirty="0" sz="3600" spc="-240">
                <a:solidFill>
                  <a:srgbClr val="404040"/>
                </a:solidFill>
                <a:latin typeface="Verdana"/>
                <a:cs typeface="Verdana"/>
              </a:rPr>
              <a:t>a </a:t>
            </a:r>
            <a:r>
              <a:rPr dirty="0" sz="3600" spc="-210">
                <a:solidFill>
                  <a:srgbClr val="404040"/>
                </a:solidFill>
                <a:latin typeface="Verdana"/>
                <a:cs typeface="Verdana"/>
              </a:rPr>
              <a:t>significant </a:t>
            </a:r>
            <a:r>
              <a:rPr dirty="0" sz="3600" spc="-220">
                <a:solidFill>
                  <a:srgbClr val="404040"/>
                </a:solidFill>
                <a:latin typeface="Verdana"/>
                <a:cs typeface="Verdana"/>
              </a:rPr>
              <a:t>rise 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40">
                <a:solidFill>
                  <a:srgbClr val="404040"/>
                </a:solidFill>
                <a:latin typeface="Verdana"/>
                <a:cs typeface="Verdana"/>
              </a:rPr>
              <a:t>cyberattacks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involving keyloggers, 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leading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7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widespread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breaches,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financial </a:t>
            </a:r>
            <a:r>
              <a:rPr dirty="0" sz="3600" spc="-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ss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,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20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40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434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6731000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/>
              <a:t>Proposed</a:t>
            </a:r>
            <a:r>
              <a:rPr dirty="0" sz="5900" spc="-50"/>
              <a:t> </a:t>
            </a:r>
            <a:r>
              <a:rPr dirty="0" sz="5900" spc="15"/>
              <a:t>Solution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871" y="2095226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849" y="1893932"/>
            <a:ext cx="16708755" cy="539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7375">
              <a:lnSpc>
                <a:spcPct val="108800"/>
              </a:lnSpc>
              <a:spcBef>
                <a:spcPts val="100"/>
              </a:spcBef>
            </a:pPr>
            <a:r>
              <a:rPr dirty="0" sz="2700" spc="-370" b="1">
                <a:solidFill>
                  <a:srgbClr val="404040"/>
                </a:solidFill>
                <a:latin typeface="Verdana"/>
                <a:cs typeface="Verdana"/>
              </a:rPr>
              <a:t>Overview:</a:t>
            </a:r>
            <a:r>
              <a:rPr dirty="0" sz="2700" spc="-370">
                <a:solidFill>
                  <a:srgbClr val="404040"/>
                </a:solidFill>
                <a:latin typeface="Verdana"/>
                <a:cs typeface="Verdana"/>
              </a:rPr>
              <a:t>The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proposed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solution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involves </a:t>
            </a:r>
            <a:r>
              <a:rPr dirty="0" sz="2700" spc="-245">
                <a:solidFill>
                  <a:srgbClr val="404040"/>
                </a:solidFill>
                <a:latin typeface="Verdana"/>
                <a:cs typeface="Verdana"/>
              </a:rPr>
              <a:t>implementing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comprehensive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cybersecurity </a:t>
            </a:r>
            <a:r>
              <a:rPr dirty="0" sz="2700" spc="-250">
                <a:solidFill>
                  <a:srgbClr val="404040"/>
                </a:solidFill>
                <a:latin typeface="Verdana"/>
                <a:cs typeface="Verdana"/>
              </a:rPr>
              <a:t>measures </a:t>
            </a:r>
            <a:r>
              <a:rPr dirty="0" sz="2700" spc="-13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700" spc="-145">
                <a:solidFill>
                  <a:srgbClr val="404040"/>
                </a:solidFill>
                <a:latin typeface="Verdana"/>
                <a:cs typeface="Verdana"/>
              </a:rPr>
              <a:t>detect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700" spc="-9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prevent</a:t>
            </a:r>
            <a:r>
              <a:rPr dirty="0" sz="2700" spc="-24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keylogger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attacks.</a:t>
            </a:r>
            <a:endParaRPr sz="2700">
              <a:latin typeface="Verdana"/>
              <a:cs typeface="Verdana"/>
            </a:endParaRPr>
          </a:p>
          <a:p>
            <a:pPr marL="12700" marR="325755">
              <a:lnSpc>
                <a:spcPct val="108800"/>
              </a:lnSpc>
            </a:pPr>
            <a:r>
              <a:rPr dirty="0" sz="2700" spc="-380" b="1">
                <a:solidFill>
                  <a:srgbClr val="404040"/>
                </a:solidFill>
                <a:latin typeface="Verdana"/>
                <a:cs typeface="Verdana"/>
              </a:rPr>
              <a:t>Real-world</a:t>
            </a:r>
            <a:r>
              <a:rPr dirty="0" sz="27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85" b="1">
                <a:solidFill>
                  <a:srgbClr val="404040"/>
                </a:solidFill>
                <a:latin typeface="Verdana"/>
                <a:cs typeface="Verdana"/>
              </a:rPr>
              <a:t>solution:</a:t>
            </a:r>
            <a:r>
              <a:rPr dirty="0" sz="2700" spc="-20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Deploying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robust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antivirus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software,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firewalls,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intrusion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65">
                <a:solidFill>
                  <a:srgbClr val="404040"/>
                </a:solidFill>
                <a:latin typeface="Verdana"/>
                <a:cs typeface="Verdana"/>
              </a:rPr>
              <a:t>detection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404040"/>
                </a:solidFill>
                <a:latin typeface="Verdana"/>
                <a:cs typeface="Verdana"/>
              </a:rPr>
              <a:t>systems,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encryption </a:t>
            </a:r>
            <a:r>
              <a:rPr dirty="0" sz="2700" spc="-9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12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700" spc="-310">
                <a:solidFill>
                  <a:srgbClr val="404040"/>
                </a:solidFill>
                <a:latin typeface="Verdana"/>
                <a:cs typeface="Verdana"/>
              </a:rPr>
              <a:t>hn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700" spc="-1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17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25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28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1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700" spc="-15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700" spc="-335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16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700" spc="-15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120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700" spc="-31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700" spc="-5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35">
                <a:solidFill>
                  <a:srgbClr val="404040"/>
                </a:solidFill>
                <a:latin typeface="Verdana"/>
                <a:cs typeface="Verdana"/>
              </a:rPr>
              <a:t>k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32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gg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140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7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700" spc="-310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2700" spc="-16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700" spc="-7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700" spc="-33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700">
              <a:latin typeface="Verdana"/>
              <a:cs typeface="Verdana"/>
            </a:endParaRPr>
          </a:p>
          <a:p>
            <a:pPr marL="12700" marR="5080">
              <a:lnSpc>
                <a:spcPct val="108800"/>
              </a:lnSpc>
            </a:pPr>
            <a:r>
              <a:rPr dirty="0" sz="2700" spc="-340" b="1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2700" spc="-21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420" b="1">
                <a:solidFill>
                  <a:srgbClr val="404040"/>
                </a:solidFill>
                <a:latin typeface="Verdana"/>
                <a:cs typeface="Verdana"/>
              </a:rPr>
              <a:t>Measures:</a:t>
            </a:r>
            <a:r>
              <a:rPr dirty="0" sz="2700" spc="-20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Antivirus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Anti-malware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Software: 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Regularly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updated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antivirus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programs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scan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2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700" spc="-9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70">
                <a:solidFill>
                  <a:srgbClr val="404040"/>
                </a:solidFill>
                <a:latin typeface="Verdana"/>
                <a:cs typeface="Verdana"/>
              </a:rPr>
              <a:t>remove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keylogger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65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55">
                <a:solidFill>
                  <a:srgbClr val="404040"/>
                </a:solidFill>
                <a:latin typeface="Verdana"/>
                <a:cs typeface="Verdana"/>
              </a:rPr>
              <a:t>infected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404040"/>
                </a:solidFill>
                <a:latin typeface="Verdana"/>
                <a:cs typeface="Verdana"/>
              </a:rPr>
              <a:t>devices.</a:t>
            </a:r>
            <a:endParaRPr sz="2700">
              <a:latin typeface="Verdana"/>
              <a:cs typeface="Verdana"/>
            </a:endParaRPr>
          </a:p>
          <a:p>
            <a:pPr marL="12700" marR="422275">
              <a:lnSpc>
                <a:spcPct val="108800"/>
              </a:lnSpc>
            </a:pPr>
            <a:r>
              <a:rPr dirty="0" sz="2700" spc="-380" b="1">
                <a:solidFill>
                  <a:srgbClr val="404040"/>
                </a:solidFill>
                <a:latin typeface="Verdana"/>
                <a:cs typeface="Verdana"/>
              </a:rPr>
              <a:t>Firewall</a:t>
            </a:r>
            <a:r>
              <a:rPr dirty="0" sz="2700" spc="-21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45" b="1">
                <a:solidFill>
                  <a:srgbClr val="404040"/>
                </a:solidFill>
                <a:latin typeface="Verdana"/>
                <a:cs typeface="Verdana"/>
              </a:rPr>
              <a:t>Protection:</a:t>
            </a:r>
            <a:r>
              <a:rPr dirty="0" sz="27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Firewalls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block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unauthorized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75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networks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prevent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malicious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software,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including </a:t>
            </a:r>
            <a:r>
              <a:rPr dirty="0" sz="2700" spc="-9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keyloggers,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404040"/>
                </a:solidFill>
                <a:latin typeface="Verdana"/>
                <a:cs typeface="Verdana"/>
              </a:rPr>
              <a:t>from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communicating </a:t>
            </a:r>
            <a:r>
              <a:rPr dirty="0" sz="2700" spc="-215">
                <a:solidFill>
                  <a:srgbClr val="404040"/>
                </a:solidFill>
                <a:latin typeface="Verdana"/>
                <a:cs typeface="Verdana"/>
              </a:rPr>
              <a:t>with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external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servers.</a:t>
            </a:r>
            <a:endParaRPr sz="2700">
              <a:latin typeface="Verdana"/>
              <a:cs typeface="Verdana"/>
            </a:endParaRPr>
          </a:p>
          <a:p>
            <a:pPr marL="12700" marR="603250">
              <a:lnSpc>
                <a:spcPct val="108800"/>
              </a:lnSpc>
            </a:pPr>
            <a:r>
              <a:rPr dirty="0" sz="2700" spc="-370" b="1">
                <a:solidFill>
                  <a:srgbClr val="404040"/>
                </a:solidFill>
                <a:latin typeface="Verdana"/>
                <a:cs typeface="Verdana"/>
              </a:rPr>
              <a:t>Endpoint</a:t>
            </a:r>
            <a:r>
              <a:rPr dirty="0" sz="2700" spc="-21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45" b="1">
                <a:solidFill>
                  <a:srgbClr val="404040"/>
                </a:solidFill>
                <a:latin typeface="Verdana"/>
                <a:cs typeface="Verdana"/>
              </a:rPr>
              <a:t>Security:</a:t>
            </a:r>
            <a:r>
              <a:rPr dirty="0" sz="27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Endpoint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65">
                <a:solidFill>
                  <a:srgbClr val="404040"/>
                </a:solidFill>
                <a:latin typeface="Verdana"/>
                <a:cs typeface="Verdana"/>
              </a:rPr>
              <a:t>detection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0">
                <a:solidFill>
                  <a:srgbClr val="404040"/>
                </a:solidFill>
                <a:latin typeface="Verdana"/>
                <a:cs typeface="Verdana"/>
              </a:rPr>
              <a:t>response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70">
                <a:solidFill>
                  <a:srgbClr val="404040"/>
                </a:solidFill>
                <a:latin typeface="Verdana"/>
                <a:cs typeface="Verdana"/>
              </a:rPr>
              <a:t>(EDR)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4">
                <a:solidFill>
                  <a:srgbClr val="404040"/>
                </a:solidFill>
                <a:latin typeface="Verdana"/>
                <a:cs typeface="Verdana"/>
              </a:rPr>
              <a:t>solutions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monitor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404040"/>
                </a:solidFill>
                <a:latin typeface="Verdana"/>
                <a:cs typeface="Verdana"/>
              </a:rPr>
              <a:t>analyze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45">
                <a:solidFill>
                  <a:srgbClr val="404040"/>
                </a:solidFill>
                <a:latin typeface="Verdana"/>
                <a:cs typeface="Verdana"/>
              </a:rPr>
              <a:t>system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15">
                <a:solidFill>
                  <a:srgbClr val="404040"/>
                </a:solidFill>
                <a:latin typeface="Verdana"/>
                <a:cs typeface="Verdana"/>
              </a:rPr>
              <a:t>behavior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700" spc="-93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65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suspicious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55">
                <a:solidFill>
                  <a:srgbClr val="404040"/>
                </a:solidFill>
                <a:latin typeface="Verdana"/>
                <a:cs typeface="Verdana"/>
              </a:rPr>
              <a:t>activities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75">
                <a:solidFill>
                  <a:srgbClr val="404040"/>
                </a:solidFill>
                <a:latin typeface="Verdana"/>
                <a:cs typeface="Verdana"/>
              </a:rPr>
              <a:t>indicative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9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keylogger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activity.</a:t>
            </a:r>
            <a:endParaRPr sz="2700">
              <a:latin typeface="Verdana"/>
              <a:cs typeface="Verdana"/>
            </a:endParaRPr>
          </a:p>
          <a:p>
            <a:pPr marL="12700" marR="532765">
              <a:lnSpc>
                <a:spcPct val="108800"/>
              </a:lnSpc>
            </a:pPr>
            <a:r>
              <a:rPr dirty="0" sz="2700" spc="-365" b="1">
                <a:solidFill>
                  <a:srgbClr val="404040"/>
                </a:solidFill>
                <a:latin typeface="Verdana"/>
                <a:cs typeface="Verdana"/>
              </a:rPr>
              <a:t>Encryption</a:t>
            </a:r>
            <a:r>
              <a:rPr dirty="0" sz="27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390" b="1">
                <a:solidFill>
                  <a:srgbClr val="404040"/>
                </a:solidFill>
                <a:latin typeface="Verdana"/>
                <a:cs typeface="Verdana"/>
              </a:rPr>
              <a:t>Technologies:</a:t>
            </a:r>
            <a:r>
              <a:rPr dirty="0" sz="2700" spc="-204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Encrypting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sensitive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6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70">
                <a:solidFill>
                  <a:srgbClr val="404040"/>
                </a:solidFill>
                <a:latin typeface="Verdana"/>
                <a:cs typeface="Verdana"/>
              </a:rPr>
              <a:t>stored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5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devices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0">
                <a:solidFill>
                  <a:srgbClr val="404040"/>
                </a:solidFill>
                <a:latin typeface="Verdana"/>
                <a:cs typeface="Verdana"/>
              </a:rPr>
              <a:t>transmitted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networks</a:t>
            </a:r>
            <a:r>
              <a:rPr dirty="0" sz="270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29">
                <a:solidFill>
                  <a:srgbClr val="404040"/>
                </a:solidFill>
                <a:latin typeface="Verdana"/>
                <a:cs typeface="Verdana"/>
              </a:rPr>
              <a:t>ensures </a:t>
            </a:r>
            <a:r>
              <a:rPr dirty="0" sz="2700" spc="-9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6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65">
                <a:solidFill>
                  <a:srgbClr val="404040"/>
                </a:solidFill>
                <a:latin typeface="Verdana"/>
                <a:cs typeface="Verdana"/>
              </a:rPr>
              <a:t>even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50">
                <a:solidFill>
                  <a:srgbClr val="404040"/>
                </a:solidFill>
                <a:latin typeface="Verdana"/>
                <a:cs typeface="Verdana"/>
              </a:rPr>
              <a:t>if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70">
                <a:solidFill>
                  <a:srgbClr val="404040"/>
                </a:solidFill>
                <a:latin typeface="Verdana"/>
                <a:cs typeface="Verdana"/>
              </a:rPr>
              <a:t>intercepted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by keyloggers,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information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remains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200">
                <a:solidFill>
                  <a:srgbClr val="404040"/>
                </a:solidFill>
                <a:latin typeface="Verdana"/>
                <a:cs typeface="Verdana"/>
              </a:rPr>
              <a:t>unintelligible</a:t>
            </a:r>
            <a:r>
              <a:rPr dirty="0" sz="2700" spc="-2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3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2700" spc="-2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700" spc="-195">
                <a:solidFill>
                  <a:srgbClr val="404040"/>
                </a:solidFill>
                <a:latin typeface="Verdana"/>
                <a:cs typeface="Verdana"/>
              </a:rPr>
              <a:t>attackers.</a:t>
            </a:r>
            <a:endParaRPr sz="27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871" y="4781276"/>
            <a:ext cx="133350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891717"/>
            <a:ext cx="664781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dirty="0" sz="5900" spc="15"/>
              <a:t>System	Approach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012187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3452" y="1789937"/>
            <a:ext cx="15457805" cy="44831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spc="-85" b="1">
                <a:solidFill>
                  <a:srgbClr val="0E0E0E"/>
                </a:solidFill>
                <a:latin typeface="Tahoma"/>
                <a:cs typeface="Tahoma"/>
              </a:rPr>
              <a:t>T</a:t>
            </a:r>
            <a:r>
              <a:rPr dirty="0" sz="3000" spc="-24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3000" spc="-135" b="1">
                <a:solidFill>
                  <a:srgbClr val="0E0E0E"/>
                </a:solidFill>
                <a:latin typeface="Tahoma"/>
                <a:cs typeface="Tahoma"/>
              </a:rPr>
              <a:t>c</a:t>
            </a:r>
            <a:r>
              <a:rPr dirty="0" sz="3000" spc="-355" b="1">
                <a:solidFill>
                  <a:srgbClr val="0E0E0E"/>
                </a:solidFill>
                <a:latin typeface="Tahoma"/>
                <a:cs typeface="Tahoma"/>
              </a:rPr>
              <a:t>hn</a:t>
            </a:r>
            <a:r>
              <a:rPr dirty="0" sz="3000" spc="-270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3000" spc="-229" b="1">
                <a:solidFill>
                  <a:srgbClr val="0E0E0E"/>
                </a:solidFill>
                <a:latin typeface="Tahoma"/>
                <a:cs typeface="Tahoma"/>
              </a:rPr>
              <a:t>l</a:t>
            </a:r>
            <a:r>
              <a:rPr dirty="0" sz="3000" spc="-270" b="1">
                <a:solidFill>
                  <a:srgbClr val="0E0E0E"/>
                </a:solidFill>
                <a:latin typeface="Tahoma"/>
                <a:cs typeface="Tahoma"/>
              </a:rPr>
              <a:t>o</a:t>
            </a:r>
            <a:r>
              <a:rPr dirty="0" sz="3000" spc="-275" b="1">
                <a:solidFill>
                  <a:srgbClr val="0E0E0E"/>
                </a:solidFill>
                <a:latin typeface="Tahoma"/>
                <a:cs typeface="Tahoma"/>
              </a:rPr>
              <a:t>g</a:t>
            </a:r>
            <a:r>
              <a:rPr dirty="0" sz="3000" spc="-229" b="1">
                <a:solidFill>
                  <a:srgbClr val="0E0E0E"/>
                </a:solidFill>
                <a:latin typeface="Tahoma"/>
                <a:cs typeface="Tahoma"/>
              </a:rPr>
              <a:t>y</a:t>
            </a:r>
            <a:r>
              <a:rPr dirty="0" sz="3000" spc="-9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65" b="1">
                <a:solidFill>
                  <a:srgbClr val="0E0E0E"/>
                </a:solidFill>
                <a:latin typeface="Tahoma"/>
                <a:cs typeface="Tahoma"/>
              </a:rPr>
              <a:t>U</a:t>
            </a:r>
            <a:r>
              <a:rPr dirty="0" sz="3000" spc="-190" b="1">
                <a:solidFill>
                  <a:srgbClr val="0E0E0E"/>
                </a:solidFill>
                <a:latin typeface="Tahoma"/>
                <a:cs typeface="Tahoma"/>
              </a:rPr>
              <a:t>s</a:t>
            </a:r>
            <a:r>
              <a:rPr dirty="0" sz="3000" spc="-245" b="1">
                <a:solidFill>
                  <a:srgbClr val="0E0E0E"/>
                </a:solidFill>
                <a:latin typeface="Tahoma"/>
                <a:cs typeface="Tahoma"/>
              </a:rPr>
              <a:t>e</a:t>
            </a:r>
            <a:r>
              <a:rPr dirty="0" sz="3000" spc="-215" b="1">
                <a:solidFill>
                  <a:srgbClr val="0E0E0E"/>
                </a:solidFill>
                <a:latin typeface="Tahoma"/>
                <a:cs typeface="Tahoma"/>
              </a:rPr>
              <a:t>d</a:t>
            </a:r>
            <a:r>
              <a:rPr dirty="0" sz="3000" spc="-320" b="1">
                <a:solidFill>
                  <a:srgbClr val="0E0E0E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marL="12700" marR="39370">
              <a:lnSpc>
                <a:spcPct val="108300"/>
              </a:lnSpc>
            </a:pPr>
            <a:r>
              <a:rPr dirty="0" sz="3000" spc="-215" b="1">
                <a:solidFill>
                  <a:srgbClr val="0E0E0E"/>
                </a:solidFill>
                <a:latin typeface="Tahoma"/>
                <a:cs typeface="Tahoma"/>
              </a:rPr>
              <a:t>Advanced</a:t>
            </a:r>
            <a:r>
              <a:rPr dirty="0" sz="30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60" b="1">
                <a:solidFill>
                  <a:srgbClr val="0E0E0E"/>
                </a:solidFill>
                <a:latin typeface="Tahoma"/>
                <a:cs typeface="Tahoma"/>
              </a:rPr>
              <a:t>Machine</a:t>
            </a:r>
            <a:r>
              <a:rPr dirty="0" sz="30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25" b="1">
                <a:solidFill>
                  <a:srgbClr val="0E0E0E"/>
                </a:solidFill>
                <a:latin typeface="Tahoma"/>
                <a:cs typeface="Tahoma"/>
              </a:rPr>
              <a:t>Learning</a:t>
            </a:r>
            <a:r>
              <a:rPr dirty="0" sz="30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45" b="1">
                <a:solidFill>
                  <a:srgbClr val="0E0E0E"/>
                </a:solidFill>
                <a:latin typeface="Tahoma"/>
                <a:cs typeface="Tahoma"/>
              </a:rPr>
              <a:t>Algorithms:</a:t>
            </a:r>
            <a:r>
              <a:rPr dirty="0" sz="3000" spc="-80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35">
                <a:solidFill>
                  <a:srgbClr val="0E0E0E"/>
                </a:solidFill>
                <a:latin typeface="Verdana"/>
                <a:cs typeface="Verdana"/>
              </a:rPr>
              <a:t>Machine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E0E0E"/>
                </a:solidFill>
                <a:latin typeface="Verdana"/>
                <a:cs typeface="Verdana"/>
              </a:rPr>
              <a:t>learning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E0E0E"/>
                </a:solidFill>
                <a:latin typeface="Verdana"/>
                <a:cs typeface="Verdana"/>
              </a:rPr>
              <a:t>models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0E0E0E"/>
                </a:solidFill>
                <a:latin typeface="Verdana"/>
                <a:cs typeface="Verdana"/>
              </a:rPr>
              <a:t>can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0E0E0E"/>
                </a:solidFill>
                <a:latin typeface="Verdana"/>
                <a:cs typeface="Verdana"/>
              </a:rPr>
              <a:t>be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E0E0E"/>
                </a:solidFill>
                <a:latin typeface="Verdana"/>
                <a:cs typeface="Verdana"/>
              </a:rPr>
              <a:t>trained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0E0E0E"/>
                </a:solidFill>
                <a:latin typeface="Verdana"/>
                <a:cs typeface="Verdana"/>
              </a:rPr>
              <a:t>to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0E0E0E"/>
                </a:solidFill>
                <a:latin typeface="Verdana"/>
                <a:cs typeface="Verdana"/>
              </a:rPr>
              <a:t>recognize </a:t>
            </a:r>
            <a:r>
              <a:rPr dirty="0" sz="3000" spc="-104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90">
                <a:solidFill>
                  <a:srgbClr val="0E0E0E"/>
                </a:solidFill>
                <a:latin typeface="Verdana"/>
                <a:cs typeface="Verdana"/>
              </a:rPr>
              <a:t>patterns </a:t>
            </a:r>
            <a:r>
              <a:rPr dirty="0" sz="3000" spc="-105">
                <a:solidFill>
                  <a:srgbClr val="0E0E0E"/>
                </a:solidFill>
                <a:latin typeface="Verdana"/>
                <a:cs typeface="Verdana"/>
              </a:rPr>
              <a:t>of 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keylogger </a:t>
            </a:r>
            <a:r>
              <a:rPr dirty="0" sz="3000" spc="-235">
                <a:solidFill>
                  <a:srgbClr val="0E0E0E"/>
                </a:solidFill>
                <a:latin typeface="Verdana"/>
                <a:cs typeface="Verdana"/>
              </a:rPr>
              <a:t>behavior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and </a:t>
            </a:r>
            <a:r>
              <a:rPr dirty="0" sz="3000" spc="-215">
                <a:solidFill>
                  <a:srgbClr val="0E0E0E"/>
                </a:solidFill>
                <a:latin typeface="Verdana"/>
                <a:cs typeface="Verdana"/>
              </a:rPr>
              <a:t>distinguish </a:t>
            </a:r>
            <a:r>
              <a:rPr dirty="0" sz="3000" spc="-250">
                <a:solidFill>
                  <a:srgbClr val="0E0E0E"/>
                </a:solidFill>
                <a:latin typeface="Verdana"/>
                <a:cs typeface="Verdana"/>
              </a:rPr>
              <a:t>between </a:t>
            </a:r>
            <a:r>
              <a:rPr dirty="0" sz="3000" spc="-210">
                <a:solidFill>
                  <a:srgbClr val="0E0E0E"/>
                </a:solidFill>
                <a:latin typeface="Verdana"/>
                <a:cs typeface="Verdana"/>
              </a:rPr>
              <a:t>legitimate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and </a:t>
            </a:r>
            <a:r>
              <a:rPr dirty="0" sz="3000" spc="-240">
                <a:solidFill>
                  <a:srgbClr val="0E0E0E"/>
                </a:solidFill>
                <a:latin typeface="Verdana"/>
                <a:cs typeface="Verdana"/>
              </a:rPr>
              <a:t>malicious </a:t>
            </a:r>
            <a:r>
              <a:rPr dirty="0" sz="3000" spc="-250">
                <a:solidFill>
                  <a:srgbClr val="0E0E0E"/>
                </a:solidFill>
                <a:latin typeface="Verdana"/>
                <a:cs typeface="Verdana"/>
              </a:rPr>
              <a:t>keystroke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0E0E0E"/>
                </a:solidFill>
                <a:latin typeface="Verdana"/>
                <a:cs typeface="Verdana"/>
              </a:rPr>
              <a:t>activity.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8300"/>
              </a:lnSpc>
            </a:pPr>
            <a:r>
              <a:rPr dirty="0" sz="3000" spc="-180" b="1">
                <a:solidFill>
                  <a:srgbClr val="0E0E0E"/>
                </a:solidFill>
                <a:latin typeface="Tahoma"/>
                <a:cs typeface="Tahoma"/>
              </a:rPr>
              <a:t>Cloud-Based</a:t>
            </a:r>
            <a:r>
              <a:rPr dirty="0" sz="30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185" b="1">
                <a:solidFill>
                  <a:srgbClr val="0E0E0E"/>
                </a:solidFill>
                <a:latin typeface="Tahoma"/>
                <a:cs typeface="Tahoma"/>
              </a:rPr>
              <a:t>Security</a:t>
            </a:r>
            <a:r>
              <a:rPr dirty="0" sz="30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29" b="1">
                <a:solidFill>
                  <a:srgbClr val="0E0E0E"/>
                </a:solidFill>
                <a:latin typeface="Tahoma"/>
                <a:cs typeface="Tahoma"/>
              </a:rPr>
              <a:t>Solutions:</a:t>
            </a:r>
            <a:r>
              <a:rPr dirty="0" sz="3000" spc="-85" b="1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dirty="0" sz="3000" spc="-220">
                <a:solidFill>
                  <a:srgbClr val="0E0E0E"/>
                </a:solidFill>
                <a:latin typeface="Verdana"/>
                <a:cs typeface="Verdana"/>
              </a:rPr>
              <a:t>Leveraging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0E0E0E"/>
                </a:solidFill>
                <a:latin typeface="Verdana"/>
                <a:cs typeface="Verdana"/>
              </a:rPr>
              <a:t>cloud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0E0E0E"/>
                </a:solidFill>
                <a:latin typeface="Verdana"/>
                <a:cs typeface="Verdana"/>
              </a:rPr>
              <a:t>computing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E0E0E"/>
                </a:solidFill>
                <a:latin typeface="Verdana"/>
                <a:cs typeface="Verdana"/>
              </a:rPr>
              <a:t>infrastructure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35">
                <a:solidFill>
                  <a:srgbClr val="0E0E0E"/>
                </a:solidFill>
                <a:latin typeface="Verdana"/>
                <a:cs typeface="Verdana"/>
              </a:rPr>
              <a:t>enables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10">
                <a:solidFill>
                  <a:srgbClr val="0E0E0E"/>
                </a:solidFill>
                <a:latin typeface="Verdana"/>
                <a:cs typeface="Verdana"/>
              </a:rPr>
              <a:t>real-time </a:t>
            </a:r>
            <a:r>
              <a:rPr dirty="0" sz="3000" spc="-104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monitoring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and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E0E0E"/>
                </a:solidFill>
                <a:latin typeface="Verdana"/>
                <a:cs typeface="Verdana"/>
              </a:rPr>
              <a:t>analysis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0E0E0E"/>
                </a:solidFill>
                <a:latin typeface="Verdana"/>
                <a:cs typeface="Verdana"/>
              </a:rPr>
              <a:t>of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0E0E0E"/>
                </a:solidFill>
                <a:latin typeface="Verdana"/>
                <a:cs typeface="Verdana"/>
              </a:rPr>
              <a:t>keystroke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75">
                <a:solidFill>
                  <a:srgbClr val="0E0E0E"/>
                </a:solidFill>
                <a:latin typeface="Verdana"/>
                <a:cs typeface="Verdana"/>
              </a:rPr>
              <a:t>data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E0E0E"/>
                </a:solidFill>
                <a:latin typeface="Verdana"/>
                <a:cs typeface="Verdana"/>
              </a:rPr>
              <a:t>across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multiple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0E0E0E"/>
                </a:solidFill>
                <a:latin typeface="Verdana"/>
                <a:cs typeface="Verdana"/>
              </a:rPr>
              <a:t>devices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0E0E0E"/>
                </a:solidFill>
                <a:latin typeface="Verdana"/>
                <a:cs typeface="Verdana"/>
              </a:rPr>
              <a:t>and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5">
                <a:solidFill>
                  <a:srgbClr val="0E0E0E"/>
                </a:solidFill>
                <a:latin typeface="Verdana"/>
                <a:cs typeface="Verdana"/>
              </a:rPr>
              <a:t>platforms.</a:t>
            </a:r>
            <a:endParaRPr sz="3000">
              <a:latin typeface="Verdana"/>
              <a:cs typeface="Verdana"/>
            </a:endParaRPr>
          </a:p>
          <a:p>
            <a:pPr algn="just" marL="12700" marR="77470">
              <a:lnSpc>
                <a:spcPct val="108300"/>
              </a:lnSpc>
            </a:pPr>
            <a:r>
              <a:rPr dirty="0" sz="3000" spc="-175" b="1">
                <a:solidFill>
                  <a:srgbClr val="0E0E0E"/>
                </a:solidFill>
                <a:latin typeface="Tahoma"/>
                <a:cs typeface="Tahoma"/>
              </a:rPr>
              <a:t>Cross-Platform </a:t>
            </a:r>
            <a:r>
              <a:rPr dirty="0" sz="3000" spc="-210" b="1">
                <a:solidFill>
                  <a:srgbClr val="0E0E0E"/>
                </a:solidFill>
                <a:latin typeface="Tahoma"/>
                <a:cs typeface="Tahoma"/>
              </a:rPr>
              <a:t>Compatibility: </a:t>
            </a:r>
            <a:r>
              <a:rPr dirty="0" sz="3000" spc="-250">
                <a:solidFill>
                  <a:srgbClr val="0E0E0E"/>
                </a:solidFill>
                <a:latin typeface="Verdana"/>
                <a:cs typeface="Verdana"/>
              </a:rPr>
              <a:t>Developing </a:t>
            </a:r>
            <a:r>
              <a:rPr dirty="0" sz="3000" spc="-210">
                <a:solidFill>
                  <a:srgbClr val="0E0E0E"/>
                </a:solidFill>
                <a:latin typeface="Verdana"/>
                <a:cs typeface="Verdana"/>
              </a:rPr>
              <a:t>security </a:t>
            </a:r>
            <a:r>
              <a:rPr dirty="0" sz="3000" spc="-225">
                <a:solidFill>
                  <a:srgbClr val="0E0E0E"/>
                </a:solidFill>
                <a:latin typeface="Verdana"/>
                <a:cs typeface="Verdana"/>
              </a:rPr>
              <a:t>solutions </a:t>
            </a:r>
            <a:r>
              <a:rPr dirty="0" sz="3000" spc="-175">
                <a:solidFill>
                  <a:srgbClr val="0E0E0E"/>
                </a:solidFill>
                <a:latin typeface="Verdana"/>
                <a:cs typeface="Verdana"/>
              </a:rPr>
              <a:t>that </a:t>
            </a:r>
            <a:r>
              <a:rPr dirty="0" sz="3000" spc="-204">
                <a:solidFill>
                  <a:srgbClr val="0E0E0E"/>
                </a:solidFill>
                <a:latin typeface="Verdana"/>
                <a:cs typeface="Verdana"/>
              </a:rPr>
              <a:t>are </a:t>
            </a:r>
            <a:r>
              <a:rPr dirty="0" sz="3000" spc="-215">
                <a:solidFill>
                  <a:srgbClr val="0E0E0E"/>
                </a:solidFill>
                <a:latin typeface="Verdana"/>
                <a:cs typeface="Verdana"/>
              </a:rPr>
              <a:t>compatible </a:t>
            </a:r>
            <a:r>
              <a:rPr dirty="0" sz="3000" spc="-240">
                <a:solidFill>
                  <a:srgbClr val="0E0E0E"/>
                </a:solidFill>
                <a:latin typeface="Verdana"/>
                <a:cs typeface="Verdana"/>
              </a:rPr>
              <a:t>with various </a:t>
            </a:r>
            <a:r>
              <a:rPr dirty="0" sz="3000" spc="-104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0E0E0E"/>
                </a:solidFill>
                <a:latin typeface="Verdana"/>
                <a:cs typeface="Verdana"/>
              </a:rPr>
              <a:t>operating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systems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95">
                <a:solidFill>
                  <a:srgbClr val="0E0E0E"/>
                </a:solidFill>
                <a:latin typeface="Verdana"/>
                <a:cs typeface="Verdana"/>
              </a:rPr>
              <a:t>(Windows,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70">
                <a:solidFill>
                  <a:srgbClr val="0E0E0E"/>
                </a:solidFill>
                <a:latin typeface="Verdana"/>
                <a:cs typeface="Verdana"/>
              </a:rPr>
              <a:t>macOS,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9">
                <a:solidFill>
                  <a:srgbClr val="0E0E0E"/>
                </a:solidFill>
                <a:latin typeface="Verdana"/>
                <a:cs typeface="Verdana"/>
              </a:rPr>
              <a:t>Linux,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0E0E0E"/>
                </a:solidFill>
                <a:latin typeface="Verdana"/>
                <a:cs typeface="Verdana"/>
              </a:rPr>
              <a:t>Android,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0E0E0E"/>
                </a:solidFill>
                <a:latin typeface="Verdana"/>
                <a:cs typeface="Verdana"/>
              </a:rPr>
              <a:t>iOS)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54">
                <a:solidFill>
                  <a:srgbClr val="0E0E0E"/>
                </a:solidFill>
                <a:latin typeface="Verdana"/>
                <a:cs typeface="Verdana"/>
              </a:rPr>
              <a:t>ensures</a:t>
            </a:r>
            <a:r>
              <a:rPr dirty="0" sz="3000" spc="-260">
                <a:solidFill>
                  <a:srgbClr val="0E0E0E"/>
                </a:solidFill>
                <a:latin typeface="Verdana"/>
                <a:cs typeface="Verdana"/>
              </a:rPr>
              <a:t> comprehensive </a:t>
            </a:r>
            <a:r>
              <a:rPr dirty="0" sz="3000" spc="-180">
                <a:solidFill>
                  <a:srgbClr val="0E0E0E"/>
                </a:solidFill>
                <a:latin typeface="Verdana"/>
                <a:cs typeface="Verdana"/>
              </a:rPr>
              <a:t>protection </a:t>
            </a:r>
            <a:r>
              <a:rPr dirty="0" sz="3000" spc="-104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0E0E0E"/>
                </a:solidFill>
                <a:latin typeface="Verdana"/>
                <a:cs typeface="Verdana"/>
              </a:rPr>
              <a:t>across</a:t>
            </a:r>
            <a:r>
              <a:rPr dirty="0" sz="3000" spc="-270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0E0E0E"/>
                </a:solidFill>
                <a:latin typeface="Verdana"/>
                <a:cs typeface="Verdana"/>
              </a:rPr>
              <a:t>diverse</a:t>
            </a:r>
            <a:r>
              <a:rPr dirty="0" sz="3000" spc="-265">
                <a:solidFill>
                  <a:srgbClr val="0E0E0E"/>
                </a:solidFill>
                <a:latin typeface="Verdana"/>
                <a:cs typeface="Verdana"/>
              </a:rPr>
              <a:t> </a:t>
            </a:r>
            <a:r>
              <a:rPr dirty="0" sz="3000" spc="-280">
                <a:solidFill>
                  <a:srgbClr val="0E0E0E"/>
                </a:solidFill>
                <a:latin typeface="Verdana"/>
                <a:cs typeface="Verdana"/>
              </a:rPr>
              <a:t>environments.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507487"/>
            <a:ext cx="142875" cy="1428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51094"/>
            <a:ext cx="8867775" cy="9309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900" spc="15"/>
              <a:t>Algorithm</a:t>
            </a:r>
            <a:r>
              <a:rPr dirty="0" sz="5900" spc="-20"/>
              <a:t> </a:t>
            </a:r>
            <a:r>
              <a:rPr dirty="0" sz="5900" spc="25"/>
              <a:t>&amp;</a:t>
            </a:r>
            <a:r>
              <a:rPr dirty="0" sz="5900" spc="-15"/>
              <a:t> </a:t>
            </a:r>
            <a:r>
              <a:rPr dirty="0" sz="5900" spc="15"/>
              <a:t>Deployment</a:t>
            </a:r>
            <a:endParaRPr sz="5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102" y="2027366"/>
            <a:ext cx="123824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1895" y="1850837"/>
            <a:ext cx="15732760" cy="4216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550" spc="-380" b="1">
                <a:solidFill>
                  <a:srgbClr val="404040"/>
                </a:solidFill>
                <a:latin typeface="Verdana"/>
                <a:cs typeface="Verdana"/>
              </a:rPr>
              <a:t>Algorithm:</a:t>
            </a:r>
            <a:endParaRPr sz="2550">
              <a:latin typeface="Verdana"/>
              <a:cs typeface="Verdana"/>
            </a:endParaRPr>
          </a:p>
          <a:p>
            <a:pPr marL="12700" marR="5080">
              <a:lnSpc>
                <a:spcPct val="107800"/>
              </a:lnSpc>
            </a:pPr>
            <a:r>
              <a:rPr dirty="0" sz="2550" spc="-360" b="1">
                <a:solidFill>
                  <a:srgbClr val="404040"/>
                </a:solidFill>
                <a:latin typeface="Verdana"/>
                <a:cs typeface="Verdana"/>
              </a:rPr>
              <a:t>Behavioral</a:t>
            </a:r>
            <a:r>
              <a:rPr dirty="0" sz="2550" spc="-19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360" b="1">
                <a:solidFill>
                  <a:srgbClr val="404040"/>
                </a:solidFill>
                <a:latin typeface="Verdana"/>
                <a:cs typeface="Verdana"/>
              </a:rPr>
              <a:t>Analysis:</a:t>
            </a:r>
            <a:r>
              <a:rPr dirty="0" sz="2550" spc="-19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Machine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4">
                <a:solidFill>
                  <a:srgbClr val="404040"/>
                </a:solidFill>
                <a:latin typeface="Verdana"/>
                <a:cs typeface="Verdana"/>
              </a:rPr>
              <a:t>learning</a:t>
            </a:r>
            <a:r>
              <a:rPr dirty="0" sz="25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4">
                <a:solidFill>
                  <a:srgbClr val="404040"/>
                </a:solidFill>
                <a:latin typeface="Verdana"/>
                <a:cs typeface="Verdana"/>
              </a:rPr>
              <a:t>algorithms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29">
                <a:solidFill>
                  <a:srgbClr val="404040"/>
                </a:solidFill>
                <a:latin typeface="Verdana"/>
                <a:cs typeface="Verdana"/>
              </a:rPr>
              <a:t>analyze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typing</a:t>
            </a:r>
            <a:r>
              <a:rPr dirty="0" sz="25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75">
                <a:solidFill>
                  <a:srgbClr val="404040"/>
                </a:solidFill>
                <a:latin typeface="Verdana"/>
                <a:cs typeface="Verdana"/>
              </a:rPr>
              <a:t>patterns,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65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usage,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5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context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25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550" spc="-88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55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anomalies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indicative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9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keylogger </a:t>
            </a:r>
            <a:r>
              <a:rPr dirty="0" sz="2550" spc="-180">
                <a:solidFill>
                  <a:srgbClr val="404040"/>
                </a:solidFill>
                <a:latin typeface="Verdana"/>
                <a:cs typeface="Verdana"/>
              </a:rPr>
              <a:t>activity.</a:t>
            </a:r>
            <a:endParaRPr sz="2550">
              <a:latin typeface="Verdana"/>
              <a:cs typeface="Verdana"/>
            </a:endParaRPr>
          </a:p>
          <a:p>
            <a:pPr marL="12700" marR="563880">
              <a:lnSpc>
                <a:spcPct val="107800"/>
              </a:lnSpc>
            </a:pPr>
            <a:r>
              <a:rPr dirty="0" sz="2550" spc="-335" b="1">
                <a:solidFill>
                  <a:srgbClr val="404040"/>
                </a:solidFill>
                <a:latin typeface="Verdana"/>
                <a:cs typeface="Verdana"/>
              </a:rPr>
              <a:t>Signature-Based </a:t>
            </a:r>
            <a:r>
              <a:rPr dirty="0" sz="2550" spc="-340" b="1">
                <a:solidFill>
                  <a:srgbClr val="404040"/>
                </a:solidFill>
                <a:latin typeface="Verdana"/>
                <a:cs typeface="Verdana"/>
              </a:rPr>
              <a:t>Detection: </a:t>
            </a:r>
            <a:r>
              <a:rPr dirty="0" sz="2550" spc="-175">
                <a:solidFill>
                  <a:srgbClr val="404040"/>
                </a:solidFill>
                <a:latin typeface="Verdana"/>
                <a:cs typeface="Verdana"/>
              </a:rPr>
              <a:t>Utilizing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databases </a:t>
            </a:r>
            <a:r>
              <a:rPr dirty="0" sz="2550" spc="-90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2550" spc="-290">
                <a:solidFill>
                  <a:srgbClr val="404040"/>
                </a:solidFill>
                <a:latin typeface="Verdana"/>
                <a:cs typeface="Verdana"/>
              </a:rPr>
              <a:t>known 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keylogger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signatures </a:t>
            </a:r>
            <a:r>
              <a:rPr dirty="0" sz="2550" spc="-125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550" spc="-135">
                <a:solidFill>
                  <a:srgbClr val="404040"/>
                </a:solidFill>
                <a:latin typeface="Verdana"/>
                <a:cs typeface="Verdana"/>
              </a:rPr>
              <a:t>detect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block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malicious </a:t>
            </a:r>
            <a:r>
              <a:rPr dirty="0" sz="2550" spc="-8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550" spc="-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550" spc="-7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550" spc="-375">
                <a:solidFill>
                  <a:srgbClr val="404040"/>
                </a:solidFill>
                <a:latin typeface="Verdana"/>
                <a:cs typeface="Verdana"/>
              </a:rPr>
              <a:t>w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550" spc="-1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550" spc="-18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b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5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550" spc="-1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550" spc="-18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550" spc="-4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2550" spc="-27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2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550" spc="-47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2550" spc="-15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2550" spc="-47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5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550" spc="-185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550" spc="-30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2550" spc="-7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445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550" spc="-295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2550" spc="-7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2550" spc="-185">
                <a:solidFill>
                  <a:srgbClr val="404040"/>
                </a:solidFill>
                <a:latin typeface="Verdana"/>
                <a:cs typeface="Verdana"/>
              </a:rPr>
              <a:t>gr</a:t>
            </a:r>
            <a:r>
              <a:rPr dirty="0" sz="2550" spc="-114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2550" spc="-70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2550" spc="-305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2550" spc="-310">
                <a:solidFill>
                  <a:srgbClr val="404040"/>
                </a:solidFill>
                <a:latin typeface="Verdana"/>
                <a:cs typeface="Verdana"/>
              </a:rPr>
              <a:t>.</a:t>
            </a: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550" spc="-409" b="1">
                <a:solidFill>
                  <a:srgbClr val="404040"/>
                </a:solidFill>
                <a:latin typeface="Verdana"/>
                <a:cs typeface="Verdana"/>
              </a:rPr>
              <a:t>Deployment:</a:t>
            </a:r>
            <a:endParaRPr sz="2550">
              <a:latin typeface="Verdana"/>
              <a:cs typeface="Verdana"/>
            </a:endParaRPr>
          </a:p>
          <a:p>
            <a:pPr marL="12700" marR="914400" indent="87630">
              <a:lnSpc>
                <a:spcPct val="107800"/>
              </a:lnSpc>
            </a:pPr>
            <a:r>
              <a:rPr dirty="0" sz="2550" spc="-335" b="1">
                <a:solidFill>
                  <a:srgbClr val="404040"/>
                </a:solidFill>
                <a:latin typeface="Verdana"/>
                <a:cs typeface="Verdana"/>
              </a:rPr>
              <a:t>Agent-Based </a:t>
            </a:r>
            <a:r>
              <a:rPr dirty="0" sz="2550" spc="-409" b="1">
                <a:solidFill>
                  <a:srgbClr val="404040"/>
                </a:solidFill>
                <a:latin typeface="Verdana"/>
                <a:cs typeface="Verdana"/>
              </a:rPr>
              <a:t>Deployment:</a:t>
            </a:r>
            <a:r>
              <a:rPr dirty="0" sz="2550" spc="-40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Installing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lightweight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agent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software </a:t>
            </a:r>
            <a:r>
              <a:rPr dirty="0" sz="2550" spc="-235">
                <a:solidFill>
                  <a:srgbClr val="404040"/>
                </a:solidFill>
                <a:latin typeface="Verdana"/>
                <a:cs typeface="Verdana"/>
              </a:rPr>
              <a:t>on </a:t>
            </a:r>
            <a:r>
              <a:rPr dirty="0" sz="2550" spc="-185">
                <a:solidFill>
                  <a:srgbClr val="404040"/>
                </a:solidFill>
                <a:latin typeface="Verdana"/>
                <a:cs typeface="Verdana"/>
              </a:rPr>
              <a:t>endpoints </a:t>
            </a:r>
            <a:r>
              <a:rPr dirty="0" sz="2550" spc="-125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2550" spc="-215">
                <a:solidFill>
                  <a:srgbClr val="404040"/>
                </a:solidFill>
                <a:latin typeface="Verdana"/>
                <a:cs typeface="Verdana"/>
              </a:rPr>
              <a:t>continuously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monitor and </a:t>
            </a:r>
            <a:r>
              <a:rPr dirty="0" sz="2550" spc="-8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40">
                <a:solidFill>
                  <a:srgbClr val="404040"/>
                </a:solidFill>
                <a:latin typeface="Verdana"/>
                <a:cs typeface="Verdana"/>
              </a:rPr>
              <a:t>protect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80">
                <a:solidFill>
                  <a:srgbClr val="404040"/>
                </a:solidFill>
                <a:latin typeface="Verdana"/>
                <a:cs typeface="Verdana"/>
              </a:rPr>
              <a:t>against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keylogger </a:t>
            </a:r>
            <a:r>
              <a:rPr dirty="0" sz="2550" spc="-165">
                <a:solidFill>
                  <a:srgbClr val="404040"/>
                </a:solidFill>
                <a:latin typeface="Verdana"/>
                <a:cs typeface="Verdana"/>
              </a:rPr>
              <a:t>threats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without</a:t>
            </a:r>
            <a:r>
              <a:rPr dirty="0" sz="2550" spc="-2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55">
                <a:solidFill>
                  <a:srgbClr val="404040"/>
                </a:solidFill>
                <a:latin typeface="Verdana"/>
                <a:cs typeface="Verdana"/>
              </a:rPr>
              <a:t>significant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performance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4">
                <a:solidFill>
                  <a:srgbClr val="404040"/>
                </a:solidFill>
                <a:latin typeface="Verdana"/>
                <a:cs typeface="Verdana"/>
              </a:rPr>
              <a:t>impact.</a:t>
            </a:r>
            <a:endParaRPr sz="2550">
              <a:latin typeface="Verdana"/>
              <a:cs typeface="Verdana"/>
            </a:endParaRPr>
          </a:p>
          <a:p>
            <a:pPr marL="12700" marR="400685" indent="87630">
              <a:lnSpc>
                <a:spcPct val="107800"/>
              </a:lnSpc>
              <a:spcBef>
                <a:spcPts val="5"/>
              </a:spcBef>
            </a:pPr>
            <a:r>
              <a:rPr dirty="0" sz="2550" spc="-330" b="1">
                <a:solidFill>
                  <a:srgbClr val="404040"/>
                </a:solidFill>
                <a:latin typeface="Verdana"/>
                <a:cs typeface="Verdana"/>
              </a:rPr>
              <a:t>Centralized </a:t>
            </a:r>
            <a:r>
              <a:rPr dirty="0" sz="2550" spc="-425" b="1">
                <a:solidFill>
                  <a:srgbClr val="404040"/>
                </a:solidFill>
                <a:latin typeface="Verdana"/>
                <a:cs typeface="Verdana"/>
              </a:rPr>
              <a:t>Management:</a:t>
            </a:r>
            <a:r>
              <a:rPr dirty="0" sz="2550" spc="-420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65">
                <a:solidFill>
                  <a:srgbClr val="404040"/>
                </a:solidFill>
                <a:latin typeface="Verdana"/>
                <a:cs typeface="Verdana"/>
              </a:rPr>
              <a:t>Implementing </a:t>
            </a:r>
            <a:r>
              <a:rPr dirty="0" sz="2550" spc="-175">
                <a:solidFill>
                  <a:srgbClr val="404040"/>
                </a:solidFill>
                <a:latin typeface="Verdana"/>
                <a:cs typeface="Verdana"/>
              </a:rPr>
              <a:t>centralized </a:t>
            </a:r>
            <a:r>
              <a:rPr dirty="0" sz="2550" spc="-260">
                <a:solidFill>
                  <a:srgbClr val="404040"/>
                </a:solidFill>
                <a:latin typeface="Verdana"/>
                <a:cs typeface="Verdana"/>
              </a:rPr>
              <a:t>management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consoles </a:t>
            </a:r>
            <a:r>
              <a:rPr dirty="0" sz="2550" spc="-114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administering </a:t>
            </a:r>
            <a:r>
              <a:rPr dirty="0" sz="2550" spc="-180">
                <a:solidFill>
                  <a:srgbClr val="404040"/>
                </a:solidFill>
                <a:latin typeface="Verdana"/>
                <a:cs typeface="Verdana"/>
              </a:rPr>
              <a:t>security </a:t>
            </a:r>
            <a:r>
              <a:rPr dirty="0" sz="2550" spc="-170">
                <a:solidFill>
                  <a:srgbClr val="404040"/>
                </a:solidFill>
                <a:latin typeface="Verdana"/>
                <a:cs typeface="Verdana"/>
              </a:rPr>
              <a:t>policies, </a:t>
            </a:r>
            <a:r>
              <a:rPr dirty="0" sz="2550" spc="-88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conducting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60">
                <a:solidFill>
                  <a:srgbClr val="404040"/>
                </a:solidFill>
                <a:latin typeface="Verdana"/>
                <a:cs typeface="Verdana"/>
              </a:rPr>
              <a:t>threat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analysis,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1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5">
                <a:solidFill>
                  <a:srgbClr val="404040"/>
                </a:solidFill>
                <a:latin typeface="Verdana"/>
                <a:cs typeface="Verdana"/>
              </a:rPr>
              <a:t>generating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65">
                <a:solidFill>
                  <a:srgbClr val="404040"/>
                </a:solidFill>
                <a:latin typeface="Verdana"/>
                <a:cs typeface="Verdana"/>
              </a:rPr>
              <a:t>alerts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190">
                <a:solidFill>
                  <a:srgbClr val="404040"/>
                </a:solidFill>
                <a:latin typeface="Verdana"/>
                <a:cs typeface="Verdana"/>
              </a:rPr>
              <a:t>in</a:t>
            </a:r>
            <a:r>
              <a:rPr dirty="0" sz="2550" spc="-22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2550" spc="-200">
                <a:solidFill>
                  <a:srgbClr val="404040"/>
                </a:solidFill>
                <a:latin typeface="Verdana"/>
                <a:cs typeface="Verdana"/>
              </a:rPr>
              <a:t>real-time.</a:t>
            </a:r>
            <a:endParaRPr sz="2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527" y="924328"/>
            <a:ext cx="2586990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Res</a:t>
            </a:r>
            <a:r>
              <a:rPr dirty="0"/>
              <a:t>u</a:t>
            </a:r>
            <a:r>
              <a:rPr dirty="0"/>
              <a:t>l</a:t>
            </a:r>
            <a:r>
              <a:rPr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7" y="3400076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827" y="4000151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1827" y="4600226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50527" y="1945291"/>
            <a:ext cx="15520035" cy="302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dirty="0" sz="3600" spc="-280">
                <a:solidFill>
                  <a:srgbClr val="404040"/>
                </a:solidFill>
                <a:latin typeface="Verdana"/>
                <a:cs typeface="Verdana"/>
              </a:rPr>
              <a:t>Display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25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output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30">
                <a:solidFill>
                  <a:srgbClr val="404040"/>
                </a:solidFill>
                <a:latin typeface="Verdana"/>
                <a:cs typeface="Verdana"/>
              </a:rPr>
              <a:t>image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00">
                <a:solidFill>
                  <a:srgbClr val="404040"/>
                </a:solidFill>
                <a:latin typeface="Verdana"/>
                <a:cs typeface="Verdana"/>
              </a:rPr>
              <a:t>showcasing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54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95">
                <a:solidFill>
                  <a:srgbClr val="404040"/>
                </a:solidFill>
                <a:latin typeface="Verdana"/>
                <a:cs typeface="Verdana"/>
              </a:rPr>
              <a:t>system’s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dashboard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95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0">
                <a:solidFill>
                  <a:srgbClr val="404040"/>
                </a:solidFill>
                <a:latin typeface="Verdana"/>
                <a:cs typeface="Verdana"/>
              </a:rPr>
              <a:t>interface, </a:t>
            </a:r>
            <a:r>
              <a:rPr dirty="0" sz="3600" spc="-1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15">
                <a:solidFill>
                  <a:srgbClr val="404040"/>
                </a:solidFill>
                <a:latin typeface="Verdana"/>
                <a:cs typeface="Verdana"/>
              </a:rPr>
              <a:t>demonstrating:</a:t>
            </a:r>
            <a:endParaRPr sz="3600">
              <a:latin typeface="Verdana"/>
              <a:cs typeface="Verdana"/>
            </a:endParaRPr>
          </a:p>
          <a:p>
            <a:pPr marL="663575">
              <a:lnSpc>
                <a:spcPct val="100000"/>
              </a:lnSpc>
              <a:spcBef>
                <a:spcPts val="405"/>
              </a:spcBef>
            </a:pP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75">
                <a:solidFill>
                  <a:srgbClr val="404040"/>
                </a:solidFill>
                <a:latin typeface="Verdana"/>
                <a:cs typeface="Verdana"/>
              </a:rPr>
              <a:t>-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660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h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38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265">
                <a:solidFill>
                  <a:srgbClr val="404040"/>
                </a:solidFill>
                <a:latin typeface="Verdana"/>
                <a:cs typeface="Verdana"/>
              </a:rPr>
              <a:t>l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  <a:p>
            <a:pPr marL="663575" marR="5238750">
              <a:lnSpc>
                <a:spcPts val="4720"/>
              </a:lnSpc>
              <a:spcBef>
                <a:spcPts val="110"/>
              </a:spcBef>
            </a:pP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Graphical </a:t>
            </a:r>
            <a:r>
              <a:rPr dirty="0" sz="3600" spc="-250">
                <a:solidFill>
                  <a:srgbClr val="404040"/>
                </a:solidFill>
                <a:latin typeface="Verdana"/>
                <a:cs typeface="Verdana"/>
              </a:rPr>
              <a:t>representations </a:t>
            </a:r>
            <a:r>
              <a:rPr dirty="0" sz="3600" spc="-125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3600" spc="-310">
                <a:solidFill>
                  <a:srgbClr val="404040"/>
                </a:solidFill>
                <a:latin typeface="Verdana"/>
                <a:cs typeface="Verdana"/>
              </a:rPr>
              <a:t>keylogger </a:t>
            </a:r>
            <a:r>
              <a:rPr dirty="0" sz="3600" spc="-220">
                <a:solidFill>
                  <a:srgbClr val="404040"/>
                </a:solidFill>
                <a:latin typeface="Verdana"/>
                <a:cs typeface="Verdana"/>
              </a:rPr>
              <a:t>activity 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305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44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660">
                <a:solidFill>
                  <a:srgbClr val="404040"/>
                </a:solidFill>
                <a:latin typeface="Verdana"/>
                <a:cs typeface="Verdana"/>
              </a:rPr>
              <a:t>mm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40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30">
                <a:solidFill>
                  <a:srgbClr val="404040"/>
                </a:solidFill>
                <a:latin typeface="Verdana"/>
                <a:cs typeface="Verdana"/>
              </a:rPr>
              <a:t>f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60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440">
                <a:solidFill>
                  <a:srgbClr val="404040"/>
                </a:solidFill>
                <a:latin typeface="Verdana"/>
                <a:cs typeface="Verdana"/>
              </a:rPr>
              <a:t>u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400">
                <a:solidFill>
                  <a:srgbClr val="404040"/>
                </a:solidFill>
                <a:latin typeface="Verdana"/>
                <a:cs typeface="Verdana"/>
              </a:rPr>
              <a:t>y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34">
                <a:solidFill>
                  <a:srgbClr val="404040"/>
                </a:solidFill>
                <a:latin typeface="Verdana"/>
                <a:cs typeface="Verdana"/>
              </a:rPr>
              <a:t>v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70">
                <a:solidFill>
                  <a:srgbClr val="404040"/>
                </a:solidFill>
                <a:latin typeface="Verdana"/>
                <a:cs typeface="Verdana"/>
              </a:rPr>
              <a:t>a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200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16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dirty="0" sz="3600" spc="-155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409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600" spc="-6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32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290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p</a:t>
            </a:r>
            <a:r>
              <a:rPr dirty="0" sz="3600" spc="-275">
                <a:solidFill>
                  <a:srgbClr val="404040"/>
                </a:solidFill>
                <a:latin typeface="Verdana"/>
                <a:cs typeface="Verdana"/>
              </a:rPr>
              <a:t>o</a:t>
            </a:r>
            <a:r>
              <a:rPr dirty="0" sz="3600" spc="-215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600" spc="-95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600" spc="-229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</a:t>
            </a:r>
            <a:r>
              <a:rPr dirty="0"/>
              <a:t>on</a:t>
            </a:r>
            <a:r>
              <a:rPr dirty="0" spc="-5"/>
              <a:t>c</a:t>
            </a:r>
            <a:r>
              <a:rPr dirty="0"/>
              <a:t>l</a:t>
            </a:r>
            <a:r>
              <a:rPr dirty="0"/>
              <a:t>u</a:t>
            </a:r>
            <a:r>
              <a:rPr dirty="0" spc="-5"/>
              <a:t>s</a:t>
            </a:r>
            <a:r>
              <a:rPr dirty="0"/>
              <a:t>i</a:t>
            </a:r>
            <a:r>
              <a:rPr dirty="0"/>
              <a:t>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2566862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727" y="3557462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pc="-535"/>
              <a:t>Summary:</a:t>
            </a:r>
          </a:p>
          <a:p>
            <a:pPr marL="554990" marR="5080" indent="103505">
              <a:lnSpc>
                <a:spcPct val="108300"/>
              </a:lnSpc>
            </a:pPr>
            <a:r>
              <a:rPr dirty="0" spc="-245" b="0">
                <a:latin typeface="Verdana"/>
                <a:cs typeface="Verdana"/>
              </a:rPr>
              <a:t>Keyloggers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15" b="0">
                <a:latin typeface="Verdana"/>
                <a:cs typeface="Verdana"/>
              </a:rPr>
              <a:t>pose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00" b="0">
                <a:latin typeface="Verdana"/>
                <a:cs typeface="Verdana"/>
              </a:rPr>
              <a:t>a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175" b="0">
                <a:latin typeface="Verdana"/>
                <a:cs typeface="Verdana"/>
              </a:rPr>
              <a:t>significant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185" b="0">
                <a:latin typeface="Verdana"/>
                <a:cs typeface="Verdana"/>
              </a:rPr>
              <a:t>threat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to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229" b="0">
                <a:latin typeface="Verdana"/>
                <a:cs typeface="Verdana"/>
              </a:rPr>
              <a:t>individuals,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40" b="0">
                <a:latin typeface="Verdana"/>
                <a:cs typeface="Verdana"/>
              </a:rPr>
              <a:t>businesses,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45" b="0">
                <a:latin typeface="Verdana"/>
                <a:cs typeface="Verdana"/>
              </a:rPr>
              <a:t>and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225" b="0">
                <a:latin typeface="Verdana"/>
                <a:cs typeface="Verdana"/>
              </a:rPr>
              <a:t>organizations,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25" b="0">
                <a:latin typeface="Verdana"/>
                <a:cs typeface="Verdana"/>
              </a:rPr>
              <a:t>leading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to </a:t>
            </a:r>
            <a:r>
              <a:rPr dirty="0" spc="-1040" b="0">
                <a:latin typeface="Verdana"/>
                <a:cs typeface="Verdana"/>
              </a:rPr>
              <a:t> </a:t>
            </a:r>
            <a:r>
              <a:rPr dirty="0" b="0">
                <a:latin typeface="Verdana"/>
                <a:cs typeface="Verdana"/>
              </a:rPr>
              <a:t>f</a:t>
            </a:r>
            <a:r>
              <a:rPr dirty="0" spc="-130" b="0">
                <a:latin typeface="Verdana"/>
                <a:cs typeface="Verdana"/>
              </a:rPr>
              <a:t>i</a:t>
            </a:r>
            <a:r>
              <a:rPr dirty="0" spc="-340" b="0">
                <a:latin typeface="Verdana"/>
                <a:cs typeface="Verdana"/>
              </a:rPr>
              <a:t>n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340" b="0">
                <a:latin typeface="Verdana"/>
                <a:cs typeface="Verdana"/>
              </a:rPr>
              <a:t>n</a:t>
            </a:r>
            <a:r>
              <a:rPr dirty="0" spc="-135" b="0">
                <a:latin typeface="Verdana"/>
                <a:cs typeface="Verdana"/>
              </a:rPr>
              <a:t>c</a:t>
            </a:r>
            <a:r>
              <a:rPr dirty="0" spc="-130" b="0">
                <a:latin typeface="Verdana"/>
                <a:cs typeface="Verdana"/>
              </a:rPr>
              <a:t>i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195" b="0">
                <a:latin typeface="Verdana"/>
                <a:cs typeface="Verdana"/>
              </a:rPr>
              <a:t>l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20" b="0">
                <a:latin typeface="Verdana"/>
                <a:cs typeface="Verdana"/>
              </a:rPr>
              <a:t>l</a:t>
            </a:r>
            <a:r>
              <a:rPr dirty="0" spc="-229" b="0">
                <a:latin typeface="Verdana"/>
                <a:cs typeface="Verdana"/>
              </a:rPr>
              <a:t>o</a:t>
            </a:r>
            <a:r>
              <a:rPr dirty="0" spc="-215" b="0">
                <a:latin typeface="Verdana"/>
                <a:cs typeface="Verdana"/>
              </a:rPr>
              <a:t>ss</a:t>
            </a:r>
            <a:r>
              <a:rPr dirty="0" spc="-245" b="0">
                <a:latin typeface="Verdana"/>
                <a:cs typeface="Verdana"/>
              </a:rPr>
              <a:t>e</a:t>
            </a:r>
            <a:r>
              <a:rPr dirty="0" spc="-215" b="0">
                <a:latin typeface="Verdana"/>
                <a:cs typeface="Verdana"/>
              </a:rPr>
              <a:t>s</a:t>
            </a:r>
            <a:r>
              <a:rPr dirty="0" spc="-265" b="0">
                <a:latin typeface="Verdana"/>
                <a:cs typeface="Verdana"/>
              </a:rPr>
              <a:t>,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d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80" b="0">
                <a:latin typeface="Verdana"/>
                <a:cs typeface="Verdana"/>
              </a:rPr>
              <a:t>t</a:t>
            </a:r>
            <a:r>
              <a:rPr dirty="0" spc="-200" b="0">
                <a:latin typeface="Verdana"/>
                <a:cs typeface="Verdana"/>
              </a:rPr>
              <a:t>a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b</a:t>
            </a:r>
            <a:r>
              <a:rPr dirty="0" spc="-180" b="0">
                <a:latin typeface="Verdana"/>
                <a:cs typeface="Verdana"/>
              </a:rPr>
              <a:t>r</a:t>
            </a:r>
            <a:r>
              <a:rPr dirty="0" spc="-245" b="0">
                <a:latin typeface="Verdana"/>
                <a:cs typeface="Verdana"/>
              </a:rPr>
              <a:t>e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135" b="0">
                <a:latin typeface="Verdana"/>
                <a:cs typeface="Verdana"/>
              </a:rPr>
              <a:t>c</a:t>
            </a:r>
            <a:r>
              <a:rPr dirty="0" spc="-340" b="0">
                <a:latin typeface="Verdana"/>
                <a:cs typeface="Verdana"/>
              </a:rPr>
              <a:t>h</a:t>
            </a:r>
            <a:r>
              <a:rPr dirty="0" spc="-245" b="0">
                <a:latin typeface="Verdana"/>
                <a:cs typeface="Verdana"/>
              </a:rPr>
              <a:t>e</a:t>
            </a:r>
            <a:r>
              <a:rPr dirty="0" spc="-215" b="0">
                <a:latin typeface="Verdana"/>
                <a:cs typeface="Verdana"/>
              </a:rPr>
              <a:t>s</a:t>
            </a:r>
            <a:r>
              <a:rPr dirty="0" spc="-265" b="0">
                <a:latin typeface="Verdana"/>
                <a:cs typeface="Verdana"/>
              </a:rPr>
              <a:t>,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340" b="0">
                <a:latin typeface="Verdana"/>
                <a:cs typeface="Verdana"/>
              </a:rPr>
              <a:t>n</a:t>
            </a:r>
            <a:r>
              <a:rPr dirty="0" spc="-170" b="0">
                <a:latin typeface="Verdana"/>
                <a:cs typeface="Verdana"/>
              </a:rPr>
              <a:t>d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p</a:t>
            </a:r>
            <a:r>
              <a:rPr dirty="0" spc="-180" b="0">
                <a:latin typeface="Verdana"/>
                <a:cs typeface="Verdana"/>
              </a:rPr>
              <a:t>r</a:t>
            </a:r>
            <a:r>
              <a:rPr dirty="0" spc="-130" b="0">
                <a:latin typeface="Verdana"/>
                <a:cs typeface="Verdana"/>
              </a:rPr>
              <a:t>i</a:t>
            </a:r>
            <a:r>
              <a:rPr dirty="0" spc="-365" b="0">
                <a:latin typeface="Verdana"/>
                <a:cs typeface="Verdana"/>
              </a:rPr>
              <a:t>v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135" b="0">
                <a:latin typeface="Verdana"/>
                <a:cs typeface="Verdana"/>
              </a:rPr>
              <a:t>c</a:t>
            </a:r>
            <a:r>
              <a:rPr dirty="0" spc="-330" b="0">
                <a:latin typeface="Verdana"/>
                <a:cs typeface="Verdana"/>
              </a:rPr>
              <a:t>y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365" b="0">
                <a:latin typeface="Verdana"/>
                <a:cs typeface="Verdana"/>
              </a:rPr>
              <a:t>v</a:t>
            </a:r>
            <a:r>
              <a:rPr dirty="0" spc="-130" b="0">
                <a:latin typeface="Verdana"/>
                <a:cs typeface="Verdana"/>
              </a:rPr>
              <a:t>i</a:t>
            </a:r>
            <a:r>
              <a:rPr dirty="0" spc="-229" b="0">
                <a:latin typeface="Verdana"/>
                <a:cs typeface="Verdana"/>
              </a:rPr>
              <a:t>o</a:t>
            </a:r>
            <a:r>
              <a:rPr dirty="0" spc="-220" b="0">
                <a:latin typeface="Verdana"/>
                <a:cs typeface="Verdana"/>
              </a:rPr>
              <a:t>l</a:t>
            </a:r>
            <a:r>
              <a:rPr dirty="0" spc="-225" b="0">
                <a:latin typeface="Verdana"/>
                <a:cs typeface="Verdana"/>
              </a:rPr>
              <a:t>a</a:t>
            </a:r>
            <a:r>
              <a:rPr dirty="0" spc="-80" b="0">
                <a:latin typeface="Verdana"/>
                <a:cs typeface="Verdana"/>
              </a:rPr>
              <a:t>t</a:t>
            </a:r>
            <a:r>
              <a:rPr dirty="0" spc="-130" b="0">
                <a:latin typeface="Verdana"/>
                <a:cs typeface="Verdana"/>
              </a:rPr>
              <a:t>i</a:t>
            </a:r>
            <a:r>
              <a:rPr dirty="0" spc="-229" b="0">
                <a:latin typeface="Verdana"/>
                <a:cs typeface="Verdana"/>
              </a:rPr>
              <a:t>o</a:t>
            </a:r>
            <a:r>
              <a:rPr dirty="0" spc="-340" b="0">
                <a:latin typeface="Verdana"/>
                <a:cs typeface="Verdana"/>
              </a:rPr>
              <a:t>n</a:t>
            </a:r>
            <a:r>
              <a:rPr dirty="0" spc="-215" b="0">
                <a:latin typeface="Verdana"/>
                <a:cs typeface="Verdana"/>
              </a:rPr>
              <a:t>s</a:t>
            </a:r>
            <a:r>
              <a:rPr dirty="0" spc="-365" b="0">
                <a:latin typeface="Verdana"/>
                <a:cs typeface="Verdana"/>
              </a:rPr>
              <a:t>.</a:t>
            </a:r>
          </a:p>
          <a:p>
            <a:pPr marL="554990" marR="89535">
              <a:lnSpc>
                <a:spcPct val="108300"/>
              </a:lnSpc>
            </a:pPr>
            <a:r>
              <a:rPr dirty="0" spc="-310" b="0">
                <a:latin typeface="Verdana"/>
                <a:cs typeface="Verdana"/>
              </a:rPr>
              <a:t>Implementing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195" b="0">
                <a:latin typeface="Verdana"/>
                <a:cs typeface="Verdana"/>
              </a:rPr>
              <a:t>proactive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15" b="0">
                <a:latin typeface="Verdana"/>
                <a:cs typeface="Verdana"/>
              </a:rPr>
              <a:t>cybersecurity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275" b="0">
                <a:latin typeface="Verdana"/>
                <a:cs typeface="Verdana"/>
              </a:rPr>
              <a:t>measures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60" b="0">
                <a:latin typeface="Verdana"/>
                <a:cs typeface="Verdana"/>
              </a:rPr>
              <a:t>is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10" b="0">
                <a:latin typeface="Verdana"/>
                <a:cs typeface="Verdana"/>
              </a:rPr>
              <a:t>essential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to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60" b="0">
                <a:latin typeface="Verdana"/>
                <a:cs typeface="Verdana"/>
              </a:rPr>
              <a:t>detect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45" b="0">
                <a:latin typeface="Verdana"/>
                <a:cs typeface="Verdana"/>
              </a:rPr>
              <a:t>and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229" b="0">
                <a:latin typeface="Verdana"/>
                <a:cs typeface="Verdana"/>
              </a:rPr>
              <a:t>prevent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60" b="0">
                <a:latin typeface="Verdana"/>
                <a:cs typeface="Verdana"/>
              </a:rPr>
              <a:t>keylogger </a:t>
            </a:r>
            <a:r>
              <a:rPr dirty="0" spc="-1040" b="0">
                <a:latin typeface="Verdana"/>
                <a:cs typeface="Verdana"/>
              </a:rPr>
              <a:t> </a:t>
            </a:r>
            <a:r>
              <a:rPr dirty="0" spc="-185" b="0">
                <a:latin typeface="Verdana"/>
                <a:cs typeface="Verdana"/>
              </a:rPr>
              <a:t>attacks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45" b="0">
                <a:latin typeface="Verdana"/>
                <a:cs typeface="Verdana"/>
              </a:rPr>
              <a:t>and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10" b="0">
                <a:latin typeface="Verdana"/>
                <a:cs typeface="Verdana"/>
              </a:rPr>
              <a:t>safeguard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15" b="0">
                <a:latin typeface="Verdana"/>
                <a:cs typeface="Verdana"/>
              </a:rPr>
              <a:t>sensitive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35" b="0">
                <a:latin typeface="Verdana"/>
                <a:cs typeface="Verdana"/>
              </a:rPr>
              <a:t>information.</a:t>
            </a:r>
          </a:p>
          <a:p>
            <a:pPr marL="554990">
              <a:lnSpc>
                <a:spcPct val="100000"/>
              </a:lnSpc>
              <a:spcBef>
                <a:spcPts val="300"/>
              </a:spcBef>
            </a:pPr>
            <a:r>
              <a:rPr dirty="0" spc="-180"/>
              <a:t>C</a:t>
            </a:r>
            <a:r>
              <a:rPr dirty="0" spc="-430"/>
              <a:t>a</a:t>
            </a:r>
            <a:r>
              <a:rPr dirty="0" spc="-350"/>
              <a:t>l</a:t>
            </a:r>
            <a:r>
              <a:rPr dirty="0" spc="-325"/>
              <a:t>l</a:t>
            </a:r>
            <a:r>
              <a:rPr dirty="0" spc="-235"/>
              <a:t> </a:t>
            </a:r>
            <a:r>
              <a:rPr dirty="0" spc="-240"/>
              <a:t>t</a:t>
            </a:r>
            <a:r>
              <a:rPr dirty="0" spc="-450"/>
              <a:t>o</a:t>
            </a:r>
            <a:r>
              <a:rPr dirty="0" spc="-235"/>
              <a:t> </a:t>
            </a:r>
            <a:r>
              <a:rPr dirty="0" spc="-390"/>
              <a:t>A</a:t>
            </a:r>
            <a:r>
              <a:rPr dirty="0" spc="-320"/>
              <a:t>c</a:t>
            </a:r>
            <a:r>
              <a:rPr dirty="0" spc="-240"/>
              <a:t>t</a:t>
            </a:r>
            <a:r>
              <a:rPr dirty="0" spc="-260"/>
              <a:t>i</a:t>
            </a:r>
            <a:r>
              <a:rPr dirty="0" spc="-475"/>
              <a:t>o</a:t>
            </a:r>
            <a:r>
              <a:rPr dirty="0" spc="-570"/>
              <a:t>n</a:t>
            </a:r>
            <a:r>
              <a:rPr dirty="0" spc="-434"/>
              <a:t>:</a:t>
            </a:r>
          </a:p>
          <a:p>
            <a:pPr marL="554990" marR="27305" indent="103505">
              <a:lnSpc>
                <a:spcPct val="108300"/>
              </a:lnSpc>
            </a:pPr>
            <a:r>
              <a:rPr dirty="0" spc="-235" b="0">
                <a:latin typeface="Verdana"/>
                <a:cs typeface="Verdana"/>
              </a:rPr>
              <a:t>Encourage</a:t>
            </a:r>
            <a:r>
              <a:rPr dirty="0" spc="-254" b="0">
                <a:latin typeface="Verdana"/>
                <a:cs typeface="Verdana"/>
              </a:rPr>
              <a:t> </a:t>
            </a:r>
            <a:r>
              <a:rPr dirty="0" spc="-229" b="0">
                <a:latin typeface="Verdana"/>
                <a:cs typeface="Verdana"/>
              </a:rPr>
              <a:t>stakeholders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to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75" b="0">
                <a:latin typeface="Verdana"/>
                <a:cs typeface="Verdana"/>
              </a:rPr>
              <a:t>prioritize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15" b="0">
                <a:latin typeface="Verdana"/>
                <a:cs typeface="Verdana"/>
              </a:rPr>
              <a:t>cybersecurity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260" b="0">
                <a:latin typeface="Verdana"/>
                <a:cs typeface="Verdana"/>
              </a:rPr>
              <a:t>awareness,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80" b="0">
                <a:latin typeface="Verdana"/>
                <a:cs typeface="Verdana"/>
              </a:rPr>
              <a:t>adopt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75" b="0">
                <a:latin typeface="Verdana"/>
                <a:cs typeface="Verdana"/>
              </a:rPr>
              <a:t>best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70" b="0">
                <a:latin typeface="Verdana"/>
                <a:cs typeface="Verdana"/>
              </a:rPr>
              <a:t>practices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30" b="0">
                <a:latin typeface="Verdana"/>
                <a:cs typeface="Verdana"/>
              </a:rPr>
              <a:t>for</a:t>
            </a:r>
            <a:r>
              <a:rPr dirty="0" spc="-250" b="0">
                <a:latin typeface="Verdana"/>
                <a:cs typeface="Verdana"/>
              </a:rPr>
              <a:t> </a:t>
            </a:r>
            <a:r>
              <a:rPr dirty="0" spc="-165" b="0">
                <a:latin typeface="Verdana"/>
                <a:cs typeface="Verdana"/>
              </a:rPr>
              <a:t>safe </a:t>
            </a:r>
            <a:r>
              <a:rPr dirty="0" spc="-1040" b="0">
                <a:latin typeface="Verdana"/>
                <a:cs typeface="Verdana"/>
              </a:rPr>
              <a:t> </a:t>
            </a:r>
            <a:r>
              <a:rPr dirty="0" spc="-254" b="0">
                <a:latin typeface="Verdana"/>
                <a:cs typeface="Verdana"/>
              </a:rPr>
              <a:t>computing,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45" b="0">
                <a:latin typeface="Verdana"/>
                <a:cs typeface="Verdana"/>
              </a:rPr>
              <a:t>and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25" b="0">
                <a:latin typeface="Verdana"/>
                <a:cs typeface="Verdana"/>
              </a:rPr>
              <a:t>invest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20" b="0">
                <a:latin typeface="Verdana"/>
                <a:cs typeface="Verdana"/>
              </a:rPr>
              <a:t>in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04" b="0">
                <a:latin typeface="Verdana"/>
                <a:cs typeface="Verdana"/>
              </a:rPr>
              <a:t>robust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210" b="0">
                <a:latin typeface="Verdana"/>
                <a:cs typeface="Verdana"/>
              </a:rPr>
              <a:t>security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25" b="0">
                <a:latin typeface="Verdana"/>
                <a:cs typeface="Verdana"/>
              </a:rPr>
              <a:t>solutions</a:t>
            </a:r>
            <a:r>
              <a:rPr dirty="0" spc="-260" b="0">
                <a:latin typeface="Verdana"/>
                <a:cs typeface="Verdana"/>
              </a:rPr>
              <a:t> </a:t>
            </a:r>
            <a:r>
              <a:rPr dirty="0" spc="-140" b="0">
                <a:latin typeface="Verdana"/>
                <a:cs typeface="Verdana"/>
              </a:rPr>
              <a:t>to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04" b="0">
                <a:latin typeface="Verdana"/>
                <a:cs typeface="Verdana"/>
              </a:rPr>
              <a:t>mitigate</a:t>
            </a:r>
            <a:r>
              <a:rPr dirty="0" spc="-260" b="0">
                <a:latin typeface="Verdana"/>
                <a:cs typeface="Verdana"/>
              </a:rPr>
              <a:t> keylogger</a:t>
            </a:r>
            <a:r>
              <a:rPr dirty="0" spc="-265" b="0">
                <a:latin typeface="Verdana"/>
                <a:cs typeface="Verdana"/>
              </a:rPr>
              <a:t> </a:t>
            </a:r>
            <a:r>
              <a:rPr dirty="0" spc="-245" b="0">
                <a:latin typeface="Verdana"/>
                <a:cs typeface="Verdana"/>
              </a:rPr>
              <a:t>risks.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527" y="2448973"/>
            <a:ext cx="15956915" cy="34925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3000" spc="-320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000" spc="-844" b="1">
                <a:solidFill>
                  <a:srgbClr val="404040"/>
                </a:solidFill>
                <a:latin typeface="Verdana"/>
                <a:cs typeface="Verdana"/>
              </a:rPr>
              <a:t>m</a:t>
            </a:r>
            <a:r>
              <a:rPr dirty="0" sz="3000" spc="-455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000" spc="-37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000" spc="-484" b="1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3000" spc="-260" b="1">
                <a:solidFill>
                  <a:srgbClr val="404040"/>
                </a:solidFill>
                <a:latin typeface="Verdana"/>
                <a:cs typeface="Verdana"/>
              </a:rPr>
              <a:t>i</a:t>
            </a:r>
            <a:r>
              <a:rPr dirty="0" sz="3000" spc="-570" b="1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000" spc="-459" b="1">
                <a:solidFill>
                  <a:srgbClr val="404040"/>
                </a:solidFill>
                <a:latin typeface="Verdana"/>
                <a:cs typeface="Verdana"/>
              </a:rPr>
              <a:t>g</a:t>
            </a:r>
            <a:r>
              <a:rPr dirty="0" sz="3000" spc="-23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95" b="1">
                <a:solidFill>
                  <a:srgbClr val="404040"/>
                </a:solidFill>
                <a:latin typeface="Verdana"/>
                <a:cs typeface="Verdana"/>
              </a:rPr>
              <a:t>T</a:t>
            </a:r>
            <a:r>
              <a:rPr dirty="0" sz="3000" spc="-375" b="1">
                <a:solidFill>
                  <a:srgbClr val="404040"/>
                </a:solidFill>
                <a:latin typeface="Verdana"/>
                <a:cs typeface="Verdana"/>
              </a:rPr>
              <a:t>r</a:t>
            </a:r>
            <a:r>
              <a:rPr dirty="0" sz="3000" spc="-455" b="1">
                <a:solidFill>
                  <a:srgbClr val="404040"/>
                </a:solidFill>
                <a:latin typeface="Verdana"/>
                <a:cs typeface="Verdana"/>
              </a:rPr>
              <a:t>e</a:t>
            </a:r>
            <a:r>
              <a:rPr dirty="0" sz="3000" spc="-570" b="1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r>
              <a:rPr dirty="0" sz="3000" spc="-425" b="1">
                <a:solidFill>
                  <a:srgbClr val="404040"/>
                </a:solidFill>
                <a:latin typeface="Verdana"/>
                <a:cs typeface="Verdana"/>
              </a:rPr>
              <a:t>d</a:t>
            </a:r>
            <a:r>
              <a:rPr dirty="0" sz="3000" spc="-425" b="1">
                <a:solidFill>
                  <a:srgbClr val="404040"/>
                </a:solidFill>
                <a:latin typeface="Verdana"/>
                <a:cs typeface="Verdana"/>
              </a:rPr>
              <a:t>s</a:t>
            </a:r>
            <a:r>
              <a:rPr dirty="0" sz="3000" spc="-434" b="1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endParaRPr sz="3000">
              <a:latin typeface="Verdana"/>
              <a:cs typeface="Verdana"/>
            </a:endParaRPr>
          </a:p>
          <a:p>
            <a:pPr marL="12700" marR="62865">
              <a:lnSpc>
                <a:spcPct val="108300"/>
              </a:lnSpc>
            </a:pPr>
            <a:r>
              <a:rPr dirty="0" sz="3000" spc="-434" b="1">
                <a:solidFill>
                  <a:srgbClr val="404040"/>
                </a:solidFill>
                <a:latin typeface="Verdana"/>
                <a:cs typeface="Verdana"/>
              </a:rPr>
              <a:t>Continuous </a:t>
            </a:r>
            <a:r>
              <a:rPr dirty="0" sz="3000" spc="-430" b="1">
                <a:solidFill>
                  <a:srgbClr val="404040"/>
                </a:solidFill>
                <a:latin typeface="Verdana"/>
                <a:cs typeface="Verdana"/>
              </a:rPr>
              <a:t>Monitoring: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Integration </a:t>
            </a:r>
            <a:r>
              <a:rPr dirty="0" sz="3000" spc="-105">
                <a:solidFill>
                  <a:srgbClr val="404040"/>
                </a:solidFill>
                <a:latin typeface="Verdana"/>
                <a:cs typeface="Verdana"/>
              </a:rPr>
              <a:t>of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AI-driven </a:t>
            </a:r>
            <a:r>
              <a:rPr dirty="0" sz="3000" spc="-210">
                <a:solidFill>
                  <a:srgbClr val="404040"/>
                </a:solidFill>
                <a:latin typeface="Verdana"/>
                <a:cs typeface="Verdana"/>
              </a:rPr>
              <a:t>analytics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3000" spc="-229">
                <a:solidFill>
                  <a:srgbClr val="404040"/>
                </a:solidFill>
                <a:latin typeface="Verdana"/>
                <a:cs typeface="Verdana"/>
              </a:rPr>
              <a:t>behavioral </a:t>
            </a:r>
            <a:r>
              <a:rPr dirty="0" sz="3000" spc="-204">
                <a:solidFill>
                  <a:srgbClr val="404040"/>
                </a:solidFill>
                <a:latin typeface="Verdana"/>
                <a:cs typeface="Verdana"/>
              </a:rPr>
              <a:t>biometrics </a:t>
            </a:r>
            <a:r>
              <a:rPr dirty="0" sz="3000" spc="-13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dirty="0" sz="3000" spc="-210">
                <a:solidFill>
                  <a:srgbClr val="404040"/>
                </a:solidFill>
                <a:latin typeface="Verdana"/>
                <a:cs typeface="Verdana"/>
              </a:rPr>
              <a:t>real-time </a:t>
            </a:r>
            <a:r>
              <a:rPr dirty="0" sz="3000" spc="-10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monitoring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404040"/>
                </a:solidFill>
                <a:latin typeface="Verdana"/>
                <a:cs typeface="Verdana"/>
              </a:rPr>
              <a:t>adaptive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404040"/>
                </a:solidFill>
                <a:latin typeface="Verdana"/>
                <a:cs typeface="Verdana"/>
              </a:rPr>
              <a:t>threat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404040"/>
                </a:solidFill>
                <a:latin typeface="Verdana"/>
                <a:cs typeface="Verdana"/>
              </a:rPr>
              <a:t>response.</a:t>
            </a:r>
            <a:endParaRPr sz="3000">
              <a:latin typeface="Verdana"/>
              <a:cs typeface="Verdana"/>
            </a:endParaRPr>
          </a:p>
          <a:p>
            <a:pPr marL="12700" marR="5080">
              <a:lnSpc>
                <a:spcPct val="108300"/>
              </a:lnSpc>
            </a:pPr>
            <a:r>
              <a:rPr dirty="0" sz="3000" spc="-365" b="1">
                <a:solidFill>
                  <a:srgbClr val="404040"/>
                </a:solidFill>
                <a:latin typeface="Verdana"/>
                <a:cs typeface="Verdana"/>
              </a:rPr>
              <a:t>Zero-Trust</a:t>
            </a:r>
            <a:r>
              <a:rPr dirty="0" sz="3000" spc="-229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385" b="1">
                <a:solidFill>
                  <a:srgbClr val="404040"/>
                </a:solidFill>
                <a:latin typeface="Verdana"/>
                <a:cs typeface="Verdana"/>
              </a:rPr>
              <a:t>Architecture:</a:t>
            </a:r>
            <a:r>
              <a:rPr dirty="0" sz="3000" spc="-22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404040"/>
                </a:solidFill>
                <a:latin typeface="Verdana"/>
                <a:cs typeface="Verdana"/>
              </a:rPr>
              <a:t>Adoption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Verdana"/>
                <a:cs typeface="Verdana"/>
              </a:rPr>
              <a:t>zero-trust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10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frameworks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10">
                <a:solidFill>
                  <a:srgbClr val="404040"/>
                </a:solidFill>
                <a:latin typeface="Verdana"/>
                <a:cs typeface="Verdana"/>
              </a:rPr>
              <a:t>verify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user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75">
                <a:solidFill>
                  <a:srgbClr val="404040"/>
                </a:solidFill>
                <a:latin typeface="Verdana"/>
                <a:cs typeface="Verdana"/>
              </a:rPr>
              <a:t>identities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dirty="0" sz="3000" spc="-104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404040"/>
                </a:solidFill>
                <a:latin typeface="Verdana"/>
                <a:cs typeface="Verdana"/>
              </a:rPr>
              <a:t>device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95">
                <a:solidFill>
                  <a:srgbClr val="404040"/>
                </a:solidFill>
                <a:latin typeface="Verdana"/>
                <a:cs typeface="Verdana"/>
              </a:rPr>
              <a:t>integrity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Verdana"/>
                <a:cs typeface="Verdana"/>
              </a:rPr>
              <a:t>before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404040"/>
                </a:solidFill>
                <a:latin typeface="Verdana"/>
                <a:cs typeface="Verdana"/>
              </a:rPr>
              <a:t>granting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90">
                <a:solidFill>
                  <a:srgbClr val="404040"/>
                </a:solidFill>
                <a:latin typeface="Verdana"/>
                <a:cs typeface="Verdana"/>
              </a:rPr>
              <a:t>access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15">
                <a:solidFill>
                  <a:srgbClr val="404040"/>
                </a:solidFill>
                <a:latin typeface="Verdana"/>
                <a:cs typeface="Verdana"/>
              </a:rPr>
              <a:t>sensitive</a:t>
            </a:r>
            <a:r>
              <a:rPr dirty="0" sz="3000" spc="-26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404040"/>
                </a:solidFill>
                <a:latin typeface="Verdana"/>
                <a:cs typeface="Verdana"/>
              </a:rPr>
              <a:t>resources.</a:t>
            </a:r>
            <a:endParaRPr sz="3000">
              <a:latin typeface="Verdana"/>
              <a:cs typeface="Verdana"/>
            </a:endParaRPr>
          </a:p>
          <a:p>
            <a:pPr marL="12700" marR="318135">
              <a:lnSpc>
                <a:spcPct val="108300"/>
              </a:lnSpc>
            </a:pPr>
            <a:r>
              <a:rPr dirty="0" sz="3000" spc="-420" b="1">
                <a:solidFill>
                  <a:srgbClr val="404040"/>
                </a:solidFill>
                <a:latin typeface="Verdana"/>
                <a:cs typeface="Verdana"/>
              </a:rPr>
              <a:t>Quantum-Safe</a:t>
            </a:r>
            <a:r>
              <a:rPr dirty="0" sz="3000" spc="-22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415" b="1">
                <a:solidFill>
                  <a:srgbClr val="404040"/>
                </a:solidFill>
                <a:latin typeface="Verdana"/>
                <a:cs typeface="Verdana"/>
              </a:rPr>
              <a:t>Cryptography:</a:t>
            </a:r>
            <a:r>
              <a:rPr dirty="0" sz="3000" spc="-225" b="1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404040"/>
                </a:solidFill>
                <a:latin typeface="Verdana"/>
                <a:cs typeface="Verdana"/>
              </a:rPr>
              <a:t>Research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5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development</a:t>
            </a:r>
            <a:r>
              <a:rPr dirty="0" sz="3000" spc="-25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05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20">
                <a:solidFill>
                  <a:srgbClr val="404040"/>
                </a:solidFill>
                <a:latin typeface="Verdana"/>
                <a:cs typeface="Verdana"/>
              </a:rPr>
              <a:t>encryption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40">
                <a:solidFill>
                  <a:srgbClr val="404040"/>
                </a:solidFill>
                <a:latin typeface="Verdana"/>
                <a:cs typeface="Verdana"/>
              </a:rPr>
              <a:t>algorithms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85">
                <a:solidFill>
                  <a:srgbClr val="404040"/>
                </a:solidFill>
                <a:latin typeface="Verdana"/>
                <a:cs typeface="Verdana"/>
              </a:rPr>
              <a:t>resistant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40">
                <a:solidFill>
                  <a:srgbClr val="404040"/>
                </a:solidFill>
                <a:latin typeface="Verdana"/>
                <a:cs typeface="Verdana"/>
              </a:rPr>
              <a:t>to </a:t>
            </a:r>
            <a:r>
              <a:rPr dirty="0" sz="3000" spc="-1035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300">
                <a:solidFill>
                  <a:srgbClr val="404040"/>
                </a:solidFill>
                <a:latin typeface="Verdana"/>
                <a:cs typeface="Verdana"/>
              </a:rPr>
              <a:t>quantum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50">
                <a:solidFill>
                  <a:srgbClr val="404040"/>
                </a:solidFill>
                <a:latin typeface="Verdana"/>
                <a:cs typeface="Verdana"/>
              </a:rPr>
              <a:t>computing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404040"/>
                </a:solidFill>
                <a:latin typeface="Verdana"/>
                <a:cs typeface="Verdana"/>
              </a:rPr>
              <a:t>threats,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54">
                <a:solidFill>
                  <a:srgbClr val="404040"/>
                </a:solidFill>
                <a:latin typeface="Verdana"/>
                <a:cs typeface="Verdana"/>
              </a:rPr>
              <a:t>ensuring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35">
                <a:solidFill>
                  <a:srgbClr val="404040"/>
                </a:solidFill>
                <a:latin typeface="Verdana"/>
                <a:cs typeface="Verdana"/>
              </a:rPr>
              <a:t>long-term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75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180">
                <a:solidFill>
                  <a:srgbClr val="404040"/>
                </a:solidFill>
                <a:latin typeface="Verdana"/>
                <a:cs typeface="Verdana"/>
              </a:rPr>
              <a:t>protection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dirty="0" sz="3000" spc="-204">
                <a:solidFill>
                  <a:srgbClr val="404040"/>
                </a:solidFill>
                <a:latin typeface="Verdana"/>
                <a:cs typeface="Verdana"/>
              </a:rPr>
              <a:t>against</a:t>
            </a:r>
            <a:r>
              <a:rPr dirty="0" sz="3000" spc="-260">
                <a:solidFill>
                  <a:srgbClr val="404040"/>
                </a:solidFill>
                <a:latin typeface="Verdana"/>
                <a:cs typeface="Verdana"/>
              </a:rPr>
              <a:t> keylogger </a:t>
            </a:r>
            <a:r>
              <a:rPr dirty="0" sz="3000" spc="-210">
                <a:solidFill>
                  <a:srgbClr val="404040"/>
                </a:solidFill>
                <a:latin typeface="Verdana"/>
                <a:cs typeface="Verdana"/>
              </a:rPr>
              <a:t>attacks.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2244" y="1138083"/>
            <a:ext cx="5288915" cy="1031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dirty="0" spc="-75"/>
              <a:t> </a:t>
            </a:r>
            <a:r>
              <a:rPr dirty="0" spc="-5"/>
              <a:t>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Adeeb M - 2021</dc:creator>
  <cp:keywords>DAGBhCKOHBE,BAF8FR8V9vw</cp:keywords>
  <dc:title>DOC-20240405-WA0000.</dc:title>
  <dcterms:created xsi:type="dcterms:W3CDTF">2024-04-05T04:50:20Z</dcterms:created>
  <dcterms:modified xsi:type="dcterms:W3CDTF">2024-04-05T04:50:20Z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2024-04-05T00:00:00Z</vt:filetime>
  </property>
</Properties>
</file>