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59" r:id="rId5"/>
    <p:sldId id="260"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0F10D1-9018-4744-BBD9-E5336BE9BA15}" v="30" dt="2025-10-27T15:25:27.7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76" autoAdjust="0"/>
    <p:restoredTop sz="94660"/>
  </p:normalViewPr>
  <p:slideViewPr>
    <p:cSldViewPr snapToGrid="0">
      <p:cViewPr varScale="1">
        <p:scale>
          <a:sx n="78" d="100"/>
          <a:sy n="78" d="100"/>
        </p:scale>
        <p:origin x="121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ra bano Shaikh" userId="12bf3726ce5ad86a" providerId="LiveId" clId="{5AE03E45-D13D-4B79-AF62-B1D57D7844B2}"/>
    <pc:docChg chg="undo custSel addSld modSld sldOrd">
      <pc:chgData name="Saira bano Shaikh" userId="12bf3726ce5ad86a" providerId="LiveId" clId="{5AE03E45-D13D-4B79-AF62-B1D57D7844B2}" dt="2025-10-27T15:37:10.634" v="5243" actId="2710"/>
      <pc:docMkLst>
        <pc:docMk/>
      </pc:docMkLst>
      <pc:sldChg chg="modSp mod">
        <pc:chgData name="Saira bano Shaikh" userId="12bf3726ce5ad86a" providerId="LiveId" clId="{5AE03E45-D13D-4B79-AF62-B1D57D7844B2}" dt="2025-10-27T15:34:49.659" v="5228" actId="14"/>
        <pc:sldMkLst>
          <pc:docMk/>
          <pc:sldMk cId="1406041959" sldId="256"/>
        </pc:sldMkLst>
        <pc:spChg chg="mod">
          <ac:chgData name="Saira bano Shaikh" userId="12bf3726ce5ad86a" providerId="LiveId" clId="{5AE03E45-D13D-4B79-AF62-B1D57D7844B2}" dt="2025-10-27T12:30:48.896" v="659" actId="1076"/>
          <ac:spMkLst>
            <pc:docMk/>
            <pc:sldMk cId="1406041959" sldId="256"/>
            <ac:spMk id="2" creationId="{3AAA8017-C7C5-6938-03A4-CB88A6E931CC}"/>
          </ac:spMkLst>
        </pc:spChg>
        <pc:spChg chg="mod">
          <ac:chgData name="Saira bano Shaikh" userId="12bf3726ce5ad86a" providerId="LiveId" clId="{5AE03E45-D13D-4B79-AF62-B1D57D7844B2}" dt="2025-10-27T15:34:49.659" v="5228" actId="14"/>
          <ac:spMkLst>
            <pc:docMk/>
            <pc:sldMk cId="1406041959" sldId="256"/>
            <ac:spMk id="3" creationId="{2DA047D1-FAA9-AE4E-5F8E-609851821332}"/>
          </ac:spMkLst>
        </pc:spChg>
      </pc:sldChg>
      <pc:sldChg chg="modSp add mod">
        <pc:chgData name="Saira bano Shaikh" userId="12bf3726ce5ad86a" providerId="LiveId" clId="{5AE03E45-D13D-4B79-AF62-B1D57D7844B2}" dt="2025-10-27T15:36:04.602" v="5235" actId="2710"/>
        <pc:sldMkLst>
          <pc:docMk/>
          <pc:sldMk cId="814363704" sldId="257"/>
        </pc:sldMkLst>
        <pc:spChg chg="mod">
          <ac:chgData name="Saira bano Shaikh" userId="12bf3726ce5ad86a" providerId="LiveId" clId="{5AE03E45-D13D-4B79-AF62-B1D57D7844B2}" dt="2025-10-27T12:30:35.647" v="656" actId="1076"/>
          <ac:spMkLst>
            <pc:docMk/>
            <pc:sldMk cId="814363704" sldId="257"/>
            <ac:spMk id="2" creationId="{7E9CF817-896F-5AB2-E056-5F101C15EB63}"/>
          </ac:spMkLst>
        </pc:spChg>
        <pc:spChg chg="mod">
          <ac:chgData name="Saira bano Shaikh" userId="12bf3726ce5ad86a" providerId="LiveId" clId="{5AE03E45-D13D-4B79-AF62-B1D57D7844B2}" dt="2025-10-27T15:36:04.602" v="5235" actId="2710"/>
          <ac:spMkLst>
            <pc:docMk/>
            <pc:sldMk cId="814363704" sldId="257"/>
            <ac:spMk id="3" creationId="{FF14611F-8CA7-FA75-F76A-252DEAFD6ABA}"/>
          </ac:spMkLst>
        </pc:spChg>
        <pc:picChg chg="mod">
          <ac:chgData name="Saira bano Shaikh" userId="12bf3726ce5ad86a" providerId="LiveId" clId="{5AE03E45-D13D-4B79-AF62-B1D57D7844B2}" dt="2025-10-27T12:40:20.699" v="735" actId="14100"/>
          <ac:picMkLst>
            <pc:docMk/>
            <pc:sldMk cId="814363704" sldId="257"/>
            <ac:picMk id="14" creationId="{BD6144E1-17DA-813A-8A45-3099F82CDF18}"/>
          </ac:picMkLst>
        </pc:picChg>
      </pc:sldChg>
      <pc:sldChg chg="addSp delSp modSp add mod ord">
        <pc:chgData name="Saira bano Shaikh" userId="12bf3726ce5ad86a" providerId="LiveId" clId="{5AE03E45-D13D-4B79-AF62-B1D57D7844B2}" dt="2025-10-27T15:37:10.634" v="5243" actId="2710"/>
        <pc:sldMkLst>
          <pc:docMk/>
          <pc:sldMk cId="2921751495" sldId="258"/>
        </pc:sldMkLst>
        <pc:spChg chg="mod">
          <ac:chgData name="Saira bano Shaikh" userId="12bf3726ce5ad86a" providerId="LiveId" clId="{5AE03E45-D13D-4B79-AF62-B1D57D7844B2}" dt="2025-10-27T14:38:18.239" v="3691" actId="20577"/>
          <ac:spMkLst>
            <pc:docMk/>
            <pc:sldMk cId="2921751495" sldId="258"/>
            <ac:spMk id="2" creationId="{D6662156-52CF-6FD0-7D16-A8FE2F6610D1}"/>
          </ac:spMkLst>
        </pc:spChg>
        <pc:spChg chg="mod">
          <ac:chgData name="Saira bano Shaikh" userId="12bf3726ce5ad86a" providerId="LiveId" clId="{5AE03E45-D13D-4B79-AF62-B1D57D7844B2}" dt="2025-10-27T15:37:10.634" v="5243" actId="2710"/>
          <ac:spMkLst>
            <pc:docMk/>
            <pc:sldMk cId="2921751495" sldId="258"/>
            <ac:spMk id="3" creationId="{8F569552-EFDC-BC73-1680-B5B3469C4F76}"/>
          </ac:spMkLst>
        </pc:spChg>
        <pc:spChg chg="add del">
          <ac:chgData name="Saira bano Shaikh" userId="12bf3726ce5ad86a" providerId="LiveId" clId="{5AE03E45-D13D-4B79-AF62-B1D57D7844B2}" dt="2025-10-27T14:38:41.202" v="3700" actId="22"/>
          <ac:spMkLst>
            <pc:docMk/>
            <pc:sldMk cId="2921751495" sldId="258"/>
            <ac:spMk id="8" creationId="{32E0EF0D-24EB-BA83-DE77-D6D58231A9B6}"/>
          </ac:spMkLst>
        </pc:spChg>
        <pc:spChg chg="add mod">
          <ac:chgData name="Saira bano Shaikh" userId="12bf3726ce5ad86a" providerId="LiveId" clId="{5AE03E45-D13D-4B79-AF62-B1D57D7844B2}" dt="2025-10-27T15:35:20.837" v="5231" actId="2710"/>
          <ac:spMkLst>
            <pc:docMk/>
            <pc:sldMk cId="2921751495" sldId="258"/>
            <ac:spMk id="9" creationId="{C58DB6A4-CB61-DE1A-AFB5-C2FD6E0E7100}"/>
          </ac:spMkLst>
        </pc:spChg>
        <pc:picChg chg="add del mod">
          <ac:chgData name="Saira bano Shaikh" userId="12bf3726ce5ad86a" providerId="LiveId" clId="{5AE03E45-D13D-4B79-AF62-B1D57D7844B2}" dt="2025-10-27T14:38:29.779" v="3697" actId="478"/>
          <ac:picMkLst>
            <pc:docMk/>
            <pc:sldMk cId="2921751495" sldId="258"/>
            <ac:picMk id="6" creationId="{DA31A747-6D96-48A3-AD5E-E28026F87BA0}"/>
          </ac:picMkLst>
        </pc:picChg>
        <pc:picChg chg="del mod">
          <ac:chgData name="Saira bano Shaikh" userId="12bf3726ce5ad86a" providerId="LiveId" clId="{5AE03E45-D13D-4B79-AF62-B1D57D7844B2}" dt="2025-10-27T14:38:31.497" v="3698" actId="478"/>
          <ac:picMkLst>
            <pc:docMk/>
            <pc:sldMk cId="2921751495" sldId="258"/>
            <ac:picMk id="14" creationId="{DF646291-8920-9742-7584-28EB15E6FB2D}"/>
          </ac:picMkLst>
        </pc:picChg>
      </pc:sldChg>
      <pc:sldChg chg="modSp add mod ord">
        <pc:chgData name="Saira bano Shaikh" userId="12bf3726ce5ad86a" providerId="LiveId" clId="{5AE03E45-D13D-4B79-AF62-B1D57D7844B2}" dt="2025-10-27T15:36:21.785" v="5237" actId="2710"/>
        <pc:sldMkLst>
          <pc:docMk/>
          <pc:sldMk cId="673860727" sldId="259"/>
        </pc:sldMkLst>
        <pc:spChg chg="mod">
          <ac:chgData name="Saira bano Shaikh" userId="12bf3726ce5ad86a" providerId="LiveId" clId="{5AE03E45-D13D-4B79-AF62-B1D57D7844B2}" dt="2025-10-27T14:14:20.405" v="2628"/>
          <ac:spMkLst>
            <pc:docMk/>
            <pc:sldMk cId="673860727" sldId="259"/>
            <ac:spMk id="2" creationId="{21CB2F7B-117A-9CF3-F690-64E159936E23}"/>
          </ac:spMkLst>
        </pc:spChg>
        <pc:spChg chg="mod">
          <ac:chgData name="Saira bano Shaikh" userId="12bf3726ce5ad86a" providerId="LiveId" clId="{5AE03E45-D13D-4B79-AF62-B1D57D7844B2}" dt="2025-10-27T15:36:21.785" v="5237" actId="2710"/>
          <ac:spMkLst>
            <pc:docMk/>
            <pc:sldMk cId="673860727" sldId="259"/>
            <ac:spMk id="3" creationId="{2143875F-AD99-D978-CD60-D9B16B0C9937}"/>
          </ac:spMkLst>
        </pc:spChg>
      </pc:sldChg>
      <pc:sldChg chg="modSp add mod ord">
        <pc:chgData name="Saira bano Shaikh" userId="12bf3726ce5ad86a" providerId="LiveId" clId="{5AE03E45-D13D-4B79-AF62-B1D57D7844B2}" dt="2025-10-27T15:35:41.001" v="5233" actId="2710"/>
        <pc:sldMkLst>
          <pc:docMk/>
          <pc:sldMk cId="446115918" sldId="260"/>
        </pc:sldMkLst>
        <pc:spChg chg="mod">
          <ac:chgData name="Saira bano Shaikh" userId="12bf3726ce5ad86a" providerId="LiveId" clId="{5AE03E45-D13D-4B79-AF62-B1D57D7844B2}" dt="2025-10-27T15:35:41.001" v="5233" actId="2710"/>
          <ac:spMkLst>
            <pc:docMk/>
            <pc:sldMk cId="446115918" sldId="260"/>
            <ac:spMk id="3" creationId="{8D539545-E730-CD4F-80C3-109A23D17538}"/>
          </ac:spMkLst>
        </pc:spChg>
      </pc:sldChg>
      <pc:sldChg chg="modSp new mod ord">
        <pc:chgData name="Saira bano Shaikh" userId="12bf3726ce5ad86a" providerId="LiveId" clId="{5AE03E45-D13D-4B79-AF62-B1D57D7844B2}" dt="2025-10-27T15:33:32.820" v="5221" actId="2711"/>
        <pc:sldMkLst>
          <pc:docMk/>
          <pc:sldMk cId="2693415601" sldId="261"/>
        </pc:sldMkLst>
        <pc:spChg chg="mod">
          <ac:chgData name="Saira bano Shaikh" userId="12bf3726ce5ad86a" providerId="LiveId" clId="{5AE03E45-D13D-4B79-AF62-B1D57D7844B2}" dt="2025-10-27T15:33:32.820" v="5221" actId="2711"/>
          <ac:spMkLst>
            <pc:docMk/>
            <pc:sldMk cId="2693415601" sldId="261"/>
            <ac:spMk id="2" creationId="{CD6F1461-B7EB-39AF-198B-BC2512B6A8C7}"/>
          </ac:spMkLst>
        </pc:spChg>
        <pc:spChg chg="mod">
          <ac:chgData name="Saira bano Shaikh" userId="12bf3726ce5ad86a" providerId="LiveId" clId="{5AE03E45-D13D-4B79-AF62-B1D57D7844B2}" dt="2025-10-27T15:32:49.793" v="5218" actId="113"/>
          <ac:spMkLst>
            <pc:docMk/>
            <pc:sldMk cId="2693415601" sldId="261"/>
            <ac:spMk id="3" creationId="{51DE4F4A-79EE-E8D6-4A87-1CF2EA2D884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6D2D2-B8F9-EB00-076E-9C3969B7CC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EFB40BD-6941-C7BC-5EDB-32CF99E42D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7F8707-9C0C-124B-7310-528A9093EBE2}"/>
              </a:ext>
            </a:extLst>
          </p:cNvPr>
          <p:cNvSpPr>
            <a:spLocks noGrp="1"/>
          </p:cNvSpPr>
          <p:nvPr>
            <p:ph type="dt" sz="half" idx="10"/>
          </p:nvPr>
        </p:nvSpPr>
        <p:spPr/>
        <p:txBody>
          <a:bodyPr/>
          <a:lstStyle/>
          <a:p>
            <a:fld id="{AB6902EC-0BA6-42F9-883F-94C7A033B736}" type="datetimeFigureOut">
              <a:rPr lang="en-IN" smtClean="0"/>
              <a:t>28-10-2025</a:t>
            </a:fld>
            <a:endParaRPr lang="en-IN"/>
          </a:p>
        </p:txBody>
      </p:sp>
      <p:sp>
        <p:nvSpPr>
          <p:cNvPr id="5" name="Footer Placeholder 4">
            <a:extLst>
              <a:ext uri="{FF2B5EF4-FFF2-40B4-BE49-F238E27FC236}">
                <a16:creationId xmlns:a16="http://schemas.microsoft.com/office/drawing/2014/main" id="{13CD03E6-411A-4D8D-5EE0-C9C04D9103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8E51A1-DF53-DFD4-204A-71FFDE624B45}"/>
              </a:ext>
            </a:extLst>
          </p:cNvPr>
          <p:cNvSpPr>
            <a:spLocks noGrp="1"/>
          </p:cNvSpPr>
          <p:nvPr>
            <p:ph type="sldNum" sz="quarter" idx="12"/>
          </p:nvPr>
        </p:nvSpPr>
        <p:spPr/>
        <p:txBody>
          <a:bodyPr/>
          <a:lstStyle/>
          <a:p>
            <a:fld id="{ADFE9AA2-ECB0-4862-B3CF-6D68596EED51}" type="slidenum">
              <a:rPr lang="en-IN" smtClean="0"/>
              <a:t>‹#›</a:t>
            </a:fld>
            <a:endParaRPr lang="en-IN"/>
          </a:p>
        </p:txBody>
      </p:sp>
    </p:spTree>
    <p:extLst>
      <p:ext uri="{BB962C8B-B14F-4D97-AF65-F5344CB8AC3E}">
        <p14:creationId xmlns:p14="http://schemas.microsoft.com/office/powerpoint/2010/main" val="1874311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F8248-DB5F-9F7A-5F31-C302147F85A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827494-0C2C-A889-6E40-341DFBA46C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E21D87-E151-5F08-39F1-21E0FC4D4C02}"/>
              </a:ext>
            </a:extLst>
          </p:cNvPr>
          <p:cNvSpPr>
            <a:spLocks noGrp="1"/>
          </p:cNvSpPr>
          <p:nvPr>
            <p:ph type="dt" sz="half" idx="10"/>
          </p:nvPr>
        </p:nvSpPr>
        <p:spPr/>
        <p:txBody>
          <a:bodyPr/>
          <a:lstStyle/>
          <a:p>
            <a:fld id="{AB6902EC-0BA6-42F9-883F-94C7A033B736}" type="datetimeFigureOut">
              <a:rPr lang="en-IN" smtClean="0"/>
              <a:t>28-10-2025</a:t>
            </a:fld>
            <a:endParaRPr lang="en-IN"/>
          </a:p>
        </p:txBody>
      </p:sp>
      <p:sp>
        <p:nvSpPr>
          <p:cNvPr id="5" name="Footer Placeholder 4">
            <a:extLst>
              <a:ext uri="{FF2B5EF4-FFF2-40B4-BE49-F238E27FC236}">
                <a16:creationId xmlns:a16="http://schemas.microsoft.com/office/drawing/2014/main" id="{7B2E6B88-1044-AEDA-906F-02DA88DACD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6FDC7D-CDC5-1A4B-4A4C-D74400EB875D}"/>
              </a:ext>
            </a:extLst>
          </p:cNvPr>
          <p:cNvSpPr>
            <a:spLocks noGrp="1"/>
          </p:cNvSpPr>
          <p:nvPr>
            <p:ph type="sldNum" sz="quarter" idx="12"/>
          </p:nvPr>
        </p:nvSpPr>
        <p:spPr/>
        <p:txBody>
          <a:bodyPr/>
          <a:lstStyle/>
          <a:p>
            <a:fld id="{ADFE9AA2-ECB0-4862-B3CF-6D68596EED51}" type="slidenum">
              <a:rPr lang="en-IN" smtClean="0"/>
              <a:t>‹#›</a:t>
            </a:fld>
            <a:endParaRPr lang="en-IN"/>
          </a:p>
        </p:txBody>
      </p:sp>
    </p:spTree>
    <p:extLst>
      <p:ext uri="{BB962C8B-B14F-4D97-AF65-F5344CB8AC3E}">
        <p14:creationId xmlns:p14="http://schemas.microsoft.com/office/powerpoint/2010/main" val="1768011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0AE862-E453-5CD5-ABF4-53E8FCFA1A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71A3EF-9E80-15F4-D228-1DAE5963E0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8A2839-F9B1-F922-2EC6-D9343836EDF8}"/>
              </a:ext>
            </a:extLst>
          </p:cNvPr>
          <p:cNvSpPr>
            <a:spLocks noGrp="1"/>
          </p:cNvSpPr>
          <p:nvPr>
            <p:ph type="dt" sz="half" idx="10"/>
          </p:nvPr>
        </p:nvSpPr>
        <p:spPr/>
        <p:txBody>
          <a:bodyPr/>
          <a:lstStyle/>
          <a:p>
            <a:fld id="{AB6902EC-0BA6-42F9-883F-94C7A033B736}" type="datetimeFigureOut">
              <a:rPr lang="en-IN" smtClean="0"/>
              <a:t>28-10-2025</a:t>
            </a:fld>
            <a:endParaRPr lang="en-IN"/>
          </a:p>
        </p:txBody>
      </p:sp>
      <p:sp>
        <p:nvSpPr>
          <p:cNvPr id="5" name="Footer Placeholder 4">
            <a:extLst>
              <a:ext uri="{FF2B5EF4-FFF2-40B4-BE49-F238E27FC236}">
                <a16:creationId xmlns:a16="http://schemas.microsoft.com/office/drawing/2014/main" id="{9EC2F79E-16D3-844C-E715-A73A43C5D0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9713E5-CBF6-4408-2728-EC5CA6BA36D9}"/>
              </a:ext>
            </a:extLst>
          </p:cNvPr>
          <p:cNvSpPr>
            <a:spLocks noGrp="1"/>
          </p:cNvSpPr>
          <p:nvPr>
            <p:ph type="sldNum" sz="quarter" idx="12"/>
          </p:nvPr>
        </p:nvSpPr>
        <p:spPr/>
        <p:txBody>
          <a:bodyPr/>
          <a:lstStyle/>
          <a:p>
            <a:fld id="{ADFE9AA2-ECB0-4862-B3CF-6D68596EED51}" type="slidenum">
              <a:rPr lang="en-IN" smtClean="0"/>
              <a:t>‹#›</a:t>
            </a:fld>
            <a:endParaRPr lang="en-IN"/>
          </a:p>
        </p:txBody>
      </p:sp>
    </p:spTree>
    <p:extLst>
      <p:ext uri="{BB962C8B-B14F-4D97-AF65-F5344CB8AC3E}">
        <p14:creationId xmlns:p14="http://schemas.microsoft.com/office/powerpoint/2010/main" val="4089635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4F5C5-E7D4-3EA3-D5FB-C2A09B5D60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571C61-3DBC-24FF-A311-C24D49B116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05DA6E-BAE1-DF30-1499-EE10590192E4}"/>
              </a:ext>
            </a:extLst>
          </p:cNvPr>
          <p:cNvSpPr>
            <a:spLocks noGrp="1"/>
          </p:cNvSpPr>
          <p:nvPr>
            <p:ph type="dt" sz="half" idx="10"/>
          </p:nvPr>
        </p:nvSpPr>
        <p:spPr/>
        <p:txBody>
          <a:bodyPr/>
          <a:lstStyle/>
          <a:p>
            <a:fld id="{AB6902EC-0BA6-42F9-883F-94C7A033B736}" type="datetimeFigureOut">
              <a:rPr lang="en-IN" smtClean="0"/>
              <a:t>28-10-2025</a:t>
            </a:fld>
            <a:endParaRPr lang="en-IN"/>
          </a:p>
        </p:txBody>
      </p:sp>
      <p:sp>
        <p:nvSpPr>
          <p:cNvPr id="5" name="Footer Placeholder 4">
            <a:extLst>
              <a:ext uri="{FF2B5EF4-FFF2-40B4-BE49-F238E27FC236}">
                <a16:creationId xmlns:a16="http://schemas.microsoft.com/office/drawing/2014/main" id="{5880047A-6008-4F68-1569-4D45ABEED6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A567A6-B41A-3395-C9A0-2B3DD4805793}"/>
              </a:ext>
            </a:extLst>
          </p:cNvPr>
          <p:cNvSpPr>
            <a:spLocks noGrp="1"/>
          </p:cNvSpPr>
          <p:nvPr>
            <p:ph type="sldNum" sz="quarter" idx="12"/>
          </p:nvPr>
        </p:nvSpPr>
        <p:spPr/>
        <p:txBody>
          <a:bodyPr/>
          <a:lstStyle/>
          <a:p>
            <a:fld id="{ADFE9AA2-ECB0-4862-B3CF-6D68596EED51}" type="slidenum">
              <a:rPr lang="en-IN" smtClean="0"/>
              <a:t>‹#›</a:t>
            </a:fld>
            <a:endParaRPr lang="en-IN"/>
          </a:p>
        </p:txBody>
      </p:sp>
    </p:spTree>
    <p:extLst>
      <p:ext uri="{BB962C8B-B14F-4D97-AF65-F5344CB8AC3E}">
        <p14:creationId xmlns:p14="http://schemas.microsoft.com/office/powerpoint/2010/main" val="2792816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CD8D1-3F16-2FAE-E597-2D8C4AC3A8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079731-F85B-A1F4-ED31-5E5E562085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D61E2B-218E-5762-5302-84DCF3EA04BC}"/>
              </a:ext>
            </a:extLst>
          </p:cNvPr>
          <p:cNvSpPr>
            <a:spLocks noGrp="1"/>
          </p:cNvSpPr>
          <p:nvPr>
            <p:ph type="dt" sz="half" idx="10"/>
          </p:nvPr>
        </p:nvSpPr>
        <p:spPr/>
        <p:txBody>
          <a:bodyPr/>
          <a:lstStyle/>
          <a:p>
            <a:fld id="{AB6902EC-0BA6-42F9-883F-94C7A033B736}" type="datetimeFigureOut">
              <a:rPr lang="en-IN" smtClean="0"/>
              <a:t>28-10-2025</a:t>
            </a:fld>
            <a:endParaRPr lang="en-IN"/>
          </a:p>
        </p:txBody>
      </p:sp>
      <p:sp>
        <p:nvSpPr>
          <p:cNvPr id="5" name="Footer Placeholder 4">
            <a:extLst>
              <a:ext uri="{FF2B5EF4-FFF2-40B4-BE49-F238E27FC236}">
                <a16:creationId xmlns:a16="http://schemas.microsoft.com/office/drawing/2014/main" id="{145A5D2C-EE57-316B-B6FC-D804C31A86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444FCD-3712-525B-6244-967F03CF62D1}"/>
              </a:ext>
            </a:extLst>
          </p:cNvPr>
          <p:cNvSpPr>
            <a:spLocks noGrp="1"/>
          </p:cNvSpPr>
          <p:nvPr>
            <p:ph type="sldNum" sz="quarter" idx="12"/>
          </p:nvPr>
        </p:nvSpPr>
        <p:spPr/>
        <p:txBody>
          <a:bodyPr/>
          <a:lstStyle/>
          <a:p>
            <a:fld id="{ADFE9AA2-ECB0-4862-B3CF-6D68596EED51}" type="slidenum">
              <a:rPr lang="en-IN" smtClean="0"/>
              <a:t>‹#›</a:t>
            </a:fld>
            <a:endParaRPr lang="en-IN"/>
          </a:p>
        </p:txBody>
      </p:sp>
    </p:spTree>
    <p:extLst>
      <p:ext uri="{BB962C8B-B14F-4D97-AF65-F5344CB8AC3E}">
        <p14:creationId xmlns:p14="http://schemas.microsoft.com/office/powerpoint/2010/main" val="744630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4B96-0E48-CA4E-A094-52C69D6087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FA4301-549B-069C-1070-19A038BF3D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DB0A81-770F-ACD2-5C01-FA0FCE84EE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FFDBFE2-61FE-D5E3-C880-1E5D69EF5E20}"/>
              </a:ext>
            </a:extLst>
          </p:cNvPr>
          <p:cNvSpPr>
            <a:spLocks noGrp="1"/>
          </p:cNvSpPr>
          <p:nvPr>
            <p:ph type="dt" sz="half" idx="10"/>
          </p:nvPr>
        </p:nvSpPr>
        <p:spPr/>
        <p:txBody>
          <a:bodyPr/>
          <a:lstStyle/>
          <a:p>
            <a:fld id="{AB6902EC-0BA6-42F9-883F-94C7A033B736}" type="datetimeFigureOut">
              <a:rPr lang="en-IN" smtClean="0"/>
              <a:t>28-10-2025</a:t>
            </a:fld>
            <a:endParaRPr lang="en-IN"/>
          </a:p>
        </p:txBody>
      </p:sp>
      <p:sp>
        <p:nvSpPr>
          <p:cNvPr id="6" name="Footer Placeholder 5">
            <a:extLst>
              <a:ext uri="{FF2B5EF4-FFF2-40B4-BE49-F238E27FC236}">
                <a16:creationId xmlns:a16="http://schemas.microsoft.com/office/drawing/2014/main" id="{7D39E427-A8FF-9534-6437-2D1A999240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24BB64-EA6E-1773-EAED-BD92D31F74D0}"/>
              </a:ext>
            </a:extLst>
          </p:cNvPr>
          <p:cNvSpPr>
            <a:spLocks noGrp="1"/>
          </p:cNvSpPr>
          <p:nvPr>
            <p:ph type="sldNum" sz="quarter" idx="12"/>
          </p:nvPr>
        </p:nvSpPr>
        <p:spPr/>
        <p:txBody>
          <a:bodyPr/>
          <a:lstStyle/>
          <a:p>
            <a:fld id="{ADFE9AA2-ECB0-4862-B3CF-6D68596EED51}" type="slidenum">
              <a:rPr lang="en-IN" smtClean="0"/>
              <a:t>‹#›</a:t>
            </a:fld>
            <a:endParaRPr lang="en-IN"/>
          </a:p>
        </p:txBody>
      </p:sp>
    </p:spTree>
    <p:extLst>
      <p:ext uri="{BB962C8B-B14F-4D97-AF65-F5344CB8AC3E}">
        <p14:creationId xmlns:p14="http://schemas.microsoft.com/office/powerpoint/2010/main" val="365560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D29F3-B45E-7FD2-0833-BCF9A1CCA0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C68C16-AE63-F7EF-A289-BB57FFB98A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28AA11-5C3D-EC31-A252-45912B8961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6B4966D-A30D-0146-7C7A-3B50B30A1F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2D5816-2E96-A13B-02DD-E720C44C61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D88198-125B-AA52-390E-BDFF7F2D3C91}"/>
              </a:ext>
            </a:extLst>
          </p:cNvPr>
          <p:cNvSpPr>
            <a:spLocks noGrp="1"/>
          </p:cNvSpPr>
          <p:nvPr>
            <p:ph type="dt" sz="half" idx="10"/>
          </p:nvPr>
        </p:nvSpPr>
        <p:spPr/>
        <p:txBody>
          <a:bodyPr/>
          <a:lstStyle/>
          <a:p>
            <a:fld id="{AB6902EC-0BA6-42F9-883F-94C7A033B736}" type="datetimeFigureOut">
              <a:rPr lang="en-IN" smtClean="0"/>
              <a:t>28-10-2025</a:t>
            </a:fld>
            <a:endParaRPr lang="en-IN"/>
          </a:p>
        </p:txBody>
      </p:sp>
      <p:sp>
        <p:nvSpPr>
          <p:cNvPr id="8" name="Footer Placeholder 7">
            <a:extLst>
              <a:ext uri="{FF2B5EF4-FFF2-40B4-BE49-F238E27FC236}">
                <a16:creationId xmlns:a16="http://schemas.microsoft.com/office/drawing/2014/main" id="{D04948B9-DB06-8911-5399-D91B85C0DE4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8B2B41D-8FEB-EE00-B02A-1DCB3A8B8614}"/>
              </a:ext>
            </a:extLst>
          </p:cNvPr>
          <p:cNvSpPr>
            <a:spLocks noGrp="1"/>
          </p:cNvSpPr>
          <p:nvPr>
            <p:ph type="sldNum" sz="quarter" idx="12"/>
          </p:nvPr>
        </p:nvSpPr>
        <p:spPr/>
        <p:txBody>
          <a:bodyPr/>
          <a:lstStyle/>
          <a:p>
            <a:fld id="{ADFE9AA2-ECB0-4862-B3CF-6D68596EED51}" type="slidenum">
              <a:rPr lang="en-IN" smtClean="0"/>
              <a:t>‹#›</a:t>
            </a:fld>
            <a:endParaRPr lang="en-IN"/>
          </a:p>
        </p:txBody>
      </p:sp>
    </p:spTree>
    <p:extLst>
      <p:ext uri="{BB962C8B-B14F-4D97-AF65-F5344CB8AC3E}">
        <p14:creationId xmlns:p14="http://schemas.microsoft.com/office/powerpoint/2010/main" val="19640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0AAB8-F857-4216-0AC0-16210A014FC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D3D26F1-1C33-7F29-66CC-6DB5E4B5A00B}"/>
              </a:ext>
            </a:extLst>
          </p:cNvPr>
          <p:cNvSpPr>
            <a:spLocks noGrp="1"/>
          </p:cNvSpPr>
          <p:nvPr>
            <p:ph type="dt" sz="half" idx="10"/>
          </p:nvPr>
        </p:nvSpPr>
        <p:spPr/>
        <p:txBody>
          <a:bodyPr/>
          <a:lstStyle/>
          <a:p>
            <a:fld id="{AB6902EC-0BA6-42F9-883F-94C7A033B736}" type="datetimeFigureOut">
              <a:rPr lang="en-IN" smtClean="0"/>
              <a:t>28-10-2025</a:t>
            </a:fld>
            <a:endParaRPr lang="en-IN"/>
          </a:p>
        </p:txBody>
      </p:sp>
      <p:sp>
        <p:nvSpPr>
          <p:cNvPr id="4" name="Footer Placeholder 3">
            <a:extLst>
              <a:ext uri="{FF2B5EF4-FFF2-40B4-BE49-F238E27FC236}">
                <a16:creationId xmlns:a16="http://schemas.microsoft.com/office/drawing/2014/main" id="{03B13C68-B795-0943-F0D9-2A1860077A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B68A39-2D74-F65A-0A98-59AD52CEC5AF}"/>
              </a:ext>
            </a:extLst>
          </p:cNvPr>
          <p:cNvSpPr>
            <a:spLocks noGrp="1"/>
          </p:cNvSpPr>
          <p:nvPr>
            <p:ph type="sldNum" sz="quarter" idx="12"/>
          </p:nvPr>
        </p:nvSpPr>
        <p:spPr/>
        <p:txBody>
          <a:bodyPr/>
          <a:lstStyle/>
          <a:p>
            <a:fld id="{ADFE9AA2-ECB0-4862-B3CF-6D68596EED51}" type="slidenum">
              <a:rPr lang="en-IN" smtClean="0"/>
              <a:t>‹#›</a:t>
            </a:fld>
            <a:endParaRPr lang="en-IN"/>
          </a:p>
        </p:txBody>
      </p:sp>
    </p:spTree>
    <p:extLst>
      <p:ext uri="{BB962C8B-B14F-4D97-AF65-F5344CB8AC3E}">
        <p14:creationId xmlns:p14="http://schemas.microsoft.com/office/powerpoint/2010/main" val="2385267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1CE14F-D91F-6BDF-5AEC-A0024433F4EC}"/>
              </a:ext>
            </a:extLst>
          </p:cNvPr>
          <p:cNvSpPr>
            <a:spLocks noGrp="1"/>
          </p:cNvSpPr>
          <p:nvPr>
            <p:ph type="dt" sz="half" idx="10"/>
          </p:nvPr>
        </p:nvSpPr>
        <p:spPr/>
        <p:txBody>
          <a:bodyPr/>
          <a:lstStyle/>
          <a:p>
            <a:fld id="{AB6902EC-0BA6-42F9-883F-94C7A033B736}" type="datetimeFigureOut">
              <a:rPr lang="en-IN" smtClean="0"/>
              <a:t>28-10-2025</a:t>
            </a:fld>
            <a:endParaRPr lang="en-IN"/>
          </a:p>
        </p:txBody>
      </p:sp>
      <p:sp>
        <p:nvSpPr>
          <p:cNvPr id="3" name="Footer Placeholder 2">
            <a:extLst>
              <a:ext uri="{FF2B5EF4-FFF2-40B4-BE49-F238E27FC236}">
                <a16:creationId xmlns:a16="http://schemas.microsoft.com/office/drawing/2014/main" id="{B3EFE522-1CD2-3EE5-5A1F-87B0BEF8E95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66CC316-7329-3AC3-7984-3F21283B6CE5}"/>
              </a:ext>
            </a:extLst>
          </p:cNvPr>
          <p:cNvSpPr>
            <a:spLocks noGrp="1"/>
          </p:cNvSpPr>
          <p:nvPr>
            <p:ph type="sldNum" sz="quarter" idx="12"/>
          </p:nvPr>
        </p:nvSpPr>
        <p:spPr/>
        <p:txBody>
          <a:bodyPr/>
          <a:lstStyle/>
          <a:p>
            <a:fld id="{ADFE9AA2-ECB0-4862-B3CF-6D68596EED51}" type="slidenum">
              <a:rPr lang="en-IN" smtClean="0"/>
              <a:t>‹#›</a:t>
            </a:fld>
            <a:endParaRPr lang="en-IN"/>
          </a:p>
        </p:txBody>
      </p:sp>
    </p:spTree>
    <p:extLst>
      <p:ext uri="{BB962C8B-B14F-4D97-AF65-F5344CB8AC3E}">
        <p14:creationId xmlns:p14="http://schemas.microsoft.com/office/powerpoint/2010/main" val="740767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3D086-B480-A495-14BE-1353F86C31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90C47AB-A588-94DD-E1CD-C7AB0FCB2B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68CD83D-C743-FB82-45D2-B8F4F41010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7F2653-6D8D-1BFB-B43B-86903D2670AE}"/>
              </a:ext>
            </a:extLst>
          </p:cNvPr>
          <p:cNvSpPr>
            <a:spLocks noGrp="1"/>
          </p:cNvSpPr>
          <p:nvPr>
            <p:ph type="dt" sz="half" idx="10"/>
          </p:nvPr>
        </p:nvSpPr>
        <p:spPr/>
        <p:txBody>
          <a:bodyPr/>
          <a:lstStyle/>
          <a:p>
            <a:fld id="{AB6902EC-0BA6-42F9-883F-94C7A033B736}" type="datetimeFigureOut">
              <a:rPr lang="en-IN" smtClean="0"/>
              <a:t>28-10-2025</a:t>
            </a:fld>
            <a:endParaRPr lang="en-IN"/>
          </a:p>
        </p:txBody>
      </p:sp>
      <p:sp>
        <p:nvSpPr>
          <p:cNvPr id="6" name="Footer Placeholder 5">
            <a:extLst>
              <a:ext uri="{FF2B5EF4-FFF2-40B4-BE49-F238E27FC236}">
                <a16:creationId xmlns:a16="http://schemas.microsoft.com/office/drawing/2014/main" id="{1015DC1E-50EA-C6D6-22DE-71E77B92E4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47BA42-C8CB-9D48-1994-F78F3F4E0FC5}"/>
              </a:ext>
            </a:extLst>
          </p:cNvPr>
          <p:cNvSpPr>
            <a:spLocks noGrp="1"/>
          </p:cNvSpPr>
          <p:nvPr>
            <p:ph type="sldNum" sz="quarter" idx="12"/>
          </p:nvPr>
        </p:nvSpPr>
        <p:spPr/>
        <p:txBody>
          <a:bodyPr/>
          <a:lstStyle/>
          <a:p>
            <a:fld id="{ADFE9AA2-ECB0-4862-B3CF-6D68596EED51}" type="slidenum">
              <a:rPr lang="en-IN" smtClean="0"/>
              <a:t>‹#›</a:t>
            </a:fld>
            <a:endParaRPr lang="en-IN"/>
          </a:p>
        </p:txBody>
      </p:sp>
    </p:spTree>
    <p:extLst>
      <p:ext uri="{BB962C8B-B14F-4D97-AF65-F5344CB8AC3E}">
        <p14:creationId xmlns:p14="http://schemas.microsoft.com/office/powerpoint/2010/main" val="3090065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C9BBF-ECDA-C4A0-D9F2-FF7FAD199C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BDF3EA-26BC-83F6-B084-1638F6BBCB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69E3F27-1255-2519-CD89-44AFC1FB18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1FB8E7-826F-0DB5-44A2-74443F96B03C}"/>
              </a:ext>
            </a:extLst>
          </p:cNvPr>
          <p:cNvSpPr>
            <a:spLocks noGrp="1"/>
          </p:cNvSpPr>
          <p:nvPr>
            <p:ph type="dt" sz="half" idx="10"/>
          </p:nvPr>
        </p:nvSpPr>
        <p:spPr/>
        <p:txBody>
          <a:bodyPr/>
          <a:lstStyle/>
          <a:p>
            <a:fld id="{AB6902EC-0BA6-42F9-883F-94C7A033B736}" type="datetimeFigureOut">
              <a:rPr lang="en-IN" smtClean="0"/>
              <a:t>28-10-2025</a:t>
            </a:fld>
            <a:endParaRPr lang="en-IN"/>
          </a:p>
        </p:txBody>
      </p:sp>
      <p:sp>
        <p:nvSpPr>
          <p:cNvPr id="6" name="Footer Placeholder 5">
            <a:extLst>
              <a:ext uri="{FF2B5EF4-FFF2-40B4-BE49-F238E27FC236}">
                <a16:creationId xmlns:a16="http://schemas.microsoft.com/office/drawing/2014/main" id="{0E05D2B6-6D51-5142-47DF-00540B6F40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A1FDFA-7DBA-812A-BF3C-BA71C0353F90}"/>
              </a:ext>
            </a:extLst>
          </p:cNvPr>
          <p:cNvSpPr>
            <a:spLocks noGrp="1"/>
          </p:cNvSpPr>
          <p:nvPr>
            <p:ph type="sldNum" sz="quarter" idx="12"/>
          </p:nvPr>
        </p:nvSpPr>
        <p:spPr/>
        <p:txBody>
          <a:bodyPr/>
          <a:lstStyle/>
          <a:p>
            <a:fld id="{ADFE9AA2-ECB0-4862-B3CF-6D68596EED51}" type="slidenum">
              <a:rPr lang="en-IN" smtClean="0"/>
              <a:t>‹#›</a:t>
            </a:fld>
            <a:endParaRPr lang="en-IN"/>
          </a:p>
        </p:txBody>
      </p:sp>
    </p:spTree>
    <p:extLst>
      <p:ext uri="{BB962C8B-B14F-4D97-AF65-F5344CB8AC3E}">
        <p14:creationId xmlns:p14="http://schemas.microsoft.com/office/powerpoint/2010/main" val="2016602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1791DF-DBA9-3B49-8A48-13DEB02B6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BD1063-2C4B-2931-5014-6AF3343C0D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EF82B8-E2AD-BF14-D9AC-9DB6235C6D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6902EC-0BA6-42F9-883F-94C7A033B736}" type="datetimeFigureOut">
              <a:rPr lang="en-IN" smtClean="0"/>
              <a:t>28-10-2025</a:t>
            </a:fld>
            <a:endParaRPr lang="en-IN"/>
          </a:p>
        </p:txBody>
      </p:sp>
      <p:sp>
        <p:nvSpPr>
          <p:cNvPr id="5" name="Footer Placeholder 4">
            <a:extLst>
              <a:ext uri="{FF2B5EF4-FFF2-40B4-BE49-F238E27FC236}">
                <a16:creationId xmlns:a16="http://schemas.microsoft.com/office/drawing/2014/main" id="{FCB76285-3ECE-BECA-C1A1-DFD0C93D74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FEA65D9-C9ED-8DCA-F196-393F0E7B52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FE9AA2-ECB0-4862-B3CF-6D68596EED51}" type="slidenum">
              <a:rPr lang="en-IN" smtClean="0"/>
              <a:t>‹#›</a:t>
            </a:fld>
            <a:endParaRPr lang="en-IN"/>
          </a:p>
        </p:txBody>
      </p:sp>
    </p:spTree>
    <p:extLst>
      <p:ext uri="{BB962C8B-B14F-4D97-AF65-F5344CB8AC3E}">
        <p14:creationId xmlns:p14="http://schemas.microsoft.com/office/powerpoint/2010/main" val="1446838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F1461-B7EB-39AF-198B-BC2512B6A8C7}"/>
              </a:ext>
            </a:extLst>
          </p:cNvPr>
          <p:cNvSpPr>
            <a:spLocks noGrp="1"/>
          </p:cNvSpPr>
          <p:nvPr>
            <p:ph type="title"/>
          </p:nvPr>
        </p:nvSpPr>
        <p:spPr>
          <a:xfrm>
            <a:off x="3173730" y="1736725"/>
            <a:ext cx="5455920" cy="1059815"/>
          </a:xfrm>
        </p:spPr>
        <p:txBody>
          <a:bodyPr/>
          <a:lstStyle/>
          <a:p>
            <a:pPr algn="ctr"/>
            <a:r>
              <a:rPr lang="en-US" b="1" dirty="0">
                <a:latin typeface="Calibri (Body)"/>
              </a:rPr>
              <a:t>Data Presentation</a:t>
            </a:r>
            <a:endParaRPr lang="en-IN" b="1" dirty="0">
              <a:latin typeface="Calibri (Body)"/>
            </a:endParaRPr>
          </a:p>
        </p:txBody>
      </p:sp>
      <p:sp>
        <p:nvSpPr>
          <p:cNvPr id="3" name="Content Placeholder 2">
            <a:extLst>
              <a:ext uri="{FF2B5EF4-FFF2-40B4-BE49-F238E27FC236}">
                <a16:creationId xmlns:a16="http://schemas.microsoft.com/office/drawing/2014/main" id="{51DE4F4A-79EE-E8D6-4A87-1CF2EA2D8845}"/>
              </a:ext>
            </a:extLst>
          </p:cNvPr>
          <p:cNvSpPr>
            <a:spLocks noGrp="1"/>
          </p:cNvSpPr>
          <p:nvPr>
            <p:ph idx="1"/>
          </p:nvPr>
        </p:nvSpPr>
        <p:spPr>
          <a:xfrm>
            <a:off x="2880360" y="2796540"/>
            <a:ext cx="6301740" cy="2144395"/>
          </a:xfrm>
        </p:spPr>
        <p:txBody>
          <a:bodyPr>
            <a:normAutofit/>
          </a:bodyPr>
          <a:lstStyle/>
          <a:p>
            <a:pPr marL="0" indent="0" algn="ctr">
              <a:buNone/>
            </a:pPr>
            <a:r>
              <a:rPr lang="en-US" sz="2400" b="1" dirty="0"/>
              <a:t>Marketing Analytics Portfolio Project</a:t>
            </a:r>
          </a:p>
          <a:p>
            <a:pPr marL="0" indent="0" algn="ctr">
              <a:buNone/>
            </a:pPr>
            <a:r>
              <a:rPr lang="en-US" sz="2000" dirty="0"/>
              <a:t>Shaikh Adeeba</a:t>
            </a:r>
            <a:endParaRPr lang="en-IN" sz="2000" dirty="0"/>
          </a:p>
        </p:txBody>
      </p:sp>
    </p:spTree>
    <p:extLst>
      <p:ext uri="{BB962C8B-B14F-4D97-AF65-F5344CB8AC3E}">
        <p14:creationId xmlns:p14="http://schemas.microsoft.com/office/powerpoint/2010/main" val="2693415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A8017-C7C5-6938-03A4-CB88A6E931CC}"/>
              </a:ext>
            </a:extLst>
          </p:cNvPr>
          <p:cNvSpPr>
            <a:spLocks noGrp="1"/>
          </p:cNvSpPr>
          <p:nvPr>
            <p:ph type="ctrTitle"/>
          </p:nvPr>
        </p:nvSpPr>
        <p:spPr>
          <a:xfrm>
            <a:off x="767080" y="60960"/>
            <a:ext cx="10952480" cy="609599"/>
          </a:xfrm>
        </p:spPr>
        <p:txBody>
          <a:bodyPr>
            <a:normAutofit/>
          </a:bodyPr>
          <a:lstStyle/>
          <a:p>
            <a:r>
              <a:rPr lang="en-US" sz="3600" b="1" dirty="0"/>
              <a:t>Overview</a:t>
            </a:r>
            <a:endParaRPr lang="en-IN" sz="3600" b="1" dirty="0"/>
          </a:p>
        </p:txBody>
      </p:sp>
      <p:sp>
        <p:nvSpPr>
          <p:cNvPr id="3" name="Subtitle 2">
            <a:extLst>
              <a:ext uri="{FF2B5EF4-FFF2-40B4-BE49-F238E27FC236}">
                <a16:creationId xmlns:a16="http://schemas.microsoft.com/office/drawing/2014/main" id="{2DA047D1-FAA9-AE4E-5F8E-609851821332}"/>
              </a:ext>
            </a:extLst>
          </p:cNvPr>
          <p:cNvSpPr>
            <a:spLocks noGrp="1"/>
          </p:cNvSpPr>
          <p:nvPr>
            <p:ph type="subTitle" idx="1"/>
          </p:nvPr>
        </p:nvSpPr>
        <p:spPr>
          <a:xfrm>
            <a:off x="558800" y="833120"/>
            <a:ext cx="3944373" cy="5659120"/>
          </a:xfrm>
        </p:spPr>
        <p:txBody>
          <a:bodyPr>
            <a:normAutofit/>
          </a:bodyPr>
          <a:lstStyle/>
          <a:p>
            <a:pPr algn="l"/>
            <a:r>
              <a:rPr lang="en-US" sz="1600" b="1" dirty="0"/>
              <a:t>Decreased Conversion Rate:</a:t>
            </a:r>
          </a:p>
          <a:p>
            <a:pPr marL="285750" indent="-285750" algn="l">
              <a:buFont typeface="Arial" panose="020B0604020202020204" pitchFamily="34" charset="0"/>
              <a:buChar char="•"/>
            </a:pPr>
            <a:r>
              <a:rPr lang="en-US" sz="1400" dirty="0"/>
              <a:t>Despite a notable dip in October and November, the conversion rate rebounded strongly in December, reaching 11.4%. October and November showed rates of 6.1% and 7.9%, respectively.</a:t>
            </a:r>
          </a:p>
          <a:p>
            <a:pPr algn="l"/>
            <a:r>
              <a:rPr lang="en-US" sz="1600" b="1" dirty="0"/>
              <a:t>Reduced Customer Engagement:</a:t>
            </a:r>
          </a:p>
          <a:p>
            <a:pPr marL="285750" indent="-285750" algn="l">
              <a:buFont typeface="Arial" panose="020B0604020202020204" pitchFamily="34" charset="0"/>
              <a:buChar char="•"/>
            </a:pPr>
            <a:r>
              <a:rPr lang="en-US" sz="1400" dirty="0"/>
              <a:t>Overall social media engagement has declined, with views decreasing throughout the year.</a:t>
            </a:r>
          </a:p>
          <a:p>
            <a:pPr marL="285750" indent="-285750" algn="l">
              <a:buFont typeface="Arial" panose="020B0604020202020204" pitchFamily="34" charset="0"/>
              <a:buChar char="•"/>
            </a:pPr>
            <a:r>
              <a:rPr lang="en-US" sz="1400" dirty="0"/>
              <a:t> Although clicks and likes are low compared to views, the click-through rate stands at 19.66%, indicating that engaged users are still interacting effectively.</a:t>
            </a:r>
          </a:p>
          <a:p>
            <a:pPr algn="l"/>
            <a:r>
              <a:rPr lang="en-IN" sz="1600" b="1" dirty="0"/>
              <a:t>Customer Feedback Analysis:</a:t>
            </a:r>
            <a:endParaRPr lang="en-IN" sz="1400" b="1" dirty="0"/>
          </a:p>
          <a:p>
            <a:pPr marL="285750" indent="-285750" algn="l">
              <a:buFont typeface="Arial" panose="020B0604020202020204" pitchFamily="34" charset="0"/>
              <a:buChar char="•"/>
            </a:pPr>
            <a:r>
              <a:rPr lang="en-US" sz="1400" dirty="0"/>
              <a:t>Customer ratings have remained consistent, averaging around 3.69 throughout the year.</a:t>
            </a:r>
          </a:p>
          <a:p>
            <a:pPr marL="285750" indent="-285750" algn="l">
              <a:buFont typeface="Arial" panose="020B0604020202020204" pitchFamily="34" charset="0"/>
              <a:buChar char="•"/>
            </a:pPr>
            <a:r>
              <a:rPr lang="en-US" sz="1400" dirty="0"/>
              <a:t> Although these ratings are stable, they fall behind the target of 4.0, indicating a need to focus on customer satisfaction for products rated below 3.5.</a:t>
            </a:r>
            <a:endParaRPr lang="en-IN" sz="1400" dirty="0"/>
          </a:p>
        </p:txBody>
      </p:sp>
      <p:sp>
        <p:nvSpPr>
          <p:cNvPr id="4" name="Subtitle 2">
            <a:extLst>
              <a:ext uri="{FF2B5EF4-FFF2-40B4-BE49-F238E27FC236}">
                <a16:creationId xmlns:a16="http://schemas.microsoft.com/office/drawing/2014/main" id="{A5FEC6D5-073C-2897-D136-3A2765A3877C}"/>
              </a:ext>
            </a:extLst>
          </p:cNvPr>
          <p:cNvSpPr txBox="1">
            <a:spLocks/>
          </p:cNvSpPr>
          <p:nvPr/>
        </p:nvSpPr>
        <p:spPr>
          <a:xfrm>
            <a:off x="4927600" y="975360"/>
            <a:ext cx="7152640" cy="55168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b="1" dirty="0"/>
          </a:p>
          <a:p>
            <a:pPr algn="l"/>
            <a:endParaRPr lang="en-IN" sz="1400" b="1" dirty="0"/>
          </a:p>
        </p:txBody>
      </p:sp>
      <p:pic>
        <p:nvPicPr>
          <p:cNvPr id="14" name="Picture 13">
            <a:extLst>
              <a:ext uri="{FF2B5EF4-FFF2-40B4-BE49-F238E27FC236}">
                <a16:creationId xmlns:a16="http://schemas.microsoft.com/office/drawing/2014/main" id="{D96502B3-F097-326D-F0E2-74C1900C43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3173" y="833120"/>
            <a:ext cx="7506331" cy="5143946"/>
          </a:xfrm>
          <a:prstGeom prst="rect">
            <a:avLst/>
          </a:prstGeom>
        </p:spPr>
      </p:pic>
    </p:spTree>
    <p:extLst>
      <p:ext uri="{BB962C8B-B14F-4D97-AF65-F5344CB8AC3E}">
        <p14:creationId xmlns:p14="http://schemas.microsoft.com/office/powerpoint/2010/main" val="1406041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8E5E4-6169-9C20-2B5A-98ED49B78A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9CF817-896F-5AB2-E056-5F101C15EB63}"/>
              </a:ext>
            </a:extLst>
          </p:cNvPr>
          <p:cNvSpPr>
            <a:spLocks noGrp="1"/>
          </p:cNvSpPr>
          <p:nvPr>
            <p:ph type="ctrTitle"/>
          </p:nvPr>
        </p:nvSpPr>
        <p:spPr>
          <a:xfrm>
            <a:off x="820420" y="152401"/>
            <a:ext cx="10952480" cy="609599"/>
          </a:xfrm>
        </p:spPr>
        <p:txBody>
          <a:bodyPr>
            <a:normAutofit/>
          </a:bodyPr>
          <a:lstStyle/>
          <a:p>
            <a:r>
              <a:rPr lang="en-US" sz="3200" b="1" dirty="0"/>
              <a:t>Decreased Conversion Rate</a:t>
            </a:r>
            <a:endParaRPr lang="en-IN" sz="3200" b="1" dirty="0"/>
          </a:p>
        </p:txBody>
      </p:sp>
      <p:sp>
        <p:nvSpPr>
          <p:cNvPr id="3" name="Subtitle 2">
            <a:extLst>
              <a:ext uri="{FF2B5EF4-FFF2-40B4-BE49-F238E27FC236}">
                <a16:creationId xmlns:a16="http://schemas.microsoft.com/office/drawing/2014/main" id="{FF14611F-8CA7-FA75-F76A-252DEAFD6ABA}"/>
              </a:ext>
            </a:extLst>
          </p:cNvPr>
          <p:cNvSpPr>
            <a:spLocks noGrp="1"/>
          </p:cNvSpPr>
          <p:nvPr>
            <p:ph type="subTitle" idx="1"/>
          </p:nvPr>
        </p:nvSpPr>
        <p:spPr>
          <a:xfrm>
            <a:off x="558800" y="1211176"/>
            <a:ext cx="4925690" cy="5281064"/>
          </a:xfrm>
        </p:spPr>
        <p:txBody>
          <a:bodyPr>
            <a:normAutofit/>
          </a:bodyPr>
          <a:lstStyle/>
          <a:p>
            <a:pPr algn="l"/>
            <a:r>
              <a:rPr lang="en-US" sz="1600" b="1" dirty="0"/>
              <a:t>General Conversion trend:</a:t>
            </a:r>
          </a:p>
          <a:p>
            <a:pPr marL="285750" indent="-285750" algn="l">
              <a:lnSpc>
                <a:spcPct val="100000"/>
              </a:lnSpc>
              <a:buFont typeface="Arial" panose="020B0604020202020204" pitchFamily="34" charset="0"/>
              <a:buChar char="•"/>
            </a:pPr>
            <a:r>
              <a:rPr lang="en-US" sz="1400" dirty="0"/>
              <a:t>Throughout the year, Conversion rates varied, with a higher number of products converting in February, March, June, July, and December. This suggests that some products follow seasonal peaks, and there is a potential to improve in low-performing months through targeted interventions.</a:t>
            </a:r>
          </a:p>
          <a:p>
            <a:pPr algn="l"/>
            <a:r>
              <a:rPr lang="en-US" sz="1600" b="1" dirty="0"/>
              <a:t>Lowest Conversion Month:</a:t>
            </a:r>
          </a:p>
          <a:p>
            <a:pPr marL="285750" indent="-285750" algn="l">
              <a:lnSpc>
                <a:spcPct val="100000"/>
              </a:lnSpc>
              <a:buFont typeface="Arial" panose="020B0604020202020204" pitchFamily="34" charset="0"/>
              <a:buChar char="•"/>
            </a:pPr>
            <a:r>
              <a:rPr lang="en-US" sz="1400" dirty="0"/>
              <a:t>May experienced the overall lowest conversion rate of 6.1%, with bare minimum products standing out significantly. This indicates to revisit the marketing strategies or promotions to boost the performance during this period.</a:t>
            </a:r>
          </a:p>
          <a:p>
            <a:pPr algn="l"/>
            <a:r>
              <a:rPr lang="en-IN" sz="1600" b="1" dirty="0"/>
              <a:t>Highest Conversion Month:</a:t>
            </a:r>
          </a:p>
          <a:p>
            <a:pPr marL="285750" indent="-285750" algn="l">
              <a:lnSpc>
                <a:spcPct val="100000"/>
              </a:lnSpc>
              <a:buFont typeface="Arial" panose="020B0604020202020204" pitchFamily="34" charset="0"/>
              <a:buChar char="•"/>
            </a:pPr>
            <a:r>
              <a:rPr lang="en-IN" sz="1400" dirty="0"/>
              <a:t>January recorded the overall highest conversion rate at 17.3%, with Ski Boots contributing a full 100% </a:t>
            </a:r>
            <a:r>
              <a:rPr lang="en-IN" sz="1400" dirty="0" err="1"/>
              <a:t>conversion.This</a:t>
            </a:r>
            <a:r>
              <a:rPr lang="en-IN" sz="1400" dirty="0"/>
              <a:t> reflects a strong start to the year, likely driven by seasonal demand and effective marketing strategies.</a:t>
            </a:r>
          </a:p>
        </p:txBody>
      </p:sp>
      <p:sp>
        <p:nvSpPr>
          <p:cNvPr id="4" name="Subtitle 2">
            <a:extLst>
              <a:ext uri="{FF2B5EF4-FFF2-40B4-BE49-F238E27FC236}">
                <a16:creationId xmlns:a16="http://schemas.microsoft.com/office/drawing/2014/main" id="{659CB775-B493-AA31-838F-28A8A50FC2A2}"/>
              </a:ext>
            </a:extLst>
          </p:cNvPr>
          <p:cNvSpPr txBox="1">
            <a:spLocks/>
          </p:cNvSpPr>
          <p:nvPr/>
        </p:nvSpPr>
        <p:spPr>
          <a:xfrm>
            <a:off x="4927600" y="975360"/>
            <a:ext cx="7152640" cy="55168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b="1" dirty="0"/>
          </a:p>
          <a:p>
            <a:pPr algn="l"/>
            <a:endParaRPr lang="en-IN" sz="1400" b="1" dirty="0"/>
          </a:p>
        </p:txBody>
      </p:sp>
      <p:pic>
        <p:nvPicPr>
          <p:cNvPr id="14" name="Picture 13">
            <a:extLst>
              <a:ext uri="{FF2B5EF4-FFF2-40B4-BE49-F238E27FC236}">
                <a16:creationId xmlns:a16="http://schemas.microsoft.com/office/drawing/2014/main" id="{BD6144E1-17DA-813A-8A45-3099F82CDF1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555226" y="1211176"/>
            <a:ext cx="6454278" cy="4387834"/>
          </a:xfrm>
          <a:prstGeom prst="rect">
            <a:avLst/>
          </a:prstGeom>
        </p:spPr>
      </p:pic>
    </p:spTree>
    <p:extLst>
      <p:ext uri="{BB962C8B-B14F-4D97-AF65-F5344CB8AC3E}">
        <p14:creationId xmlns:p14="http://schemas.microsoft.com/office/powerpoint/2010/main" val="814363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9A7242-195B-0B24-70D2-1398616E01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CB2F7B-117A-9CF3-F690-64E159936E23}"/>
              </a:ext>
            </a:extLst>
          </p:cNvPr>
          <p:cNvSpPr>
            <a:spLocks noGrp="1"/>
          </p:cNvSpPr>
          <p:nvPr>
            <p:ph type="ctrTitle"/>
          </p:nvPr>
        </p:nvSpPr>
        <p:spPr>
          <a:xfrm>
            <a:off x="820420" y="152401"/>
            <a:ext cx="10952480" cy="609599"/>
          </a:xfrm>
        </p:spPr>
        <p:txBody>
          <a:bodyPr>
            <a:normAutofit/>
          </a:bodyPr>
          <a:lstStyle/>
          <a:p>
            <a:r>
              <a:rPr lang="en-US" sz="3200" b="1" dirty="0"/>
              <a:t>Reduced Customer Engagement</a:t>
            </a:r>
            <a:endParaRPr lang="en-IN" sz="3200" b="1" dirty="0"/>
          </a:p>
        </p:txBody>
      </p:sp>
      <p:sp>
        <p:nvSpPr>
          <p:cNvPr id="3" name="Subtitle 2">
            <a:extLst>
              <a:ext uri="{FF2B5EF4-FFF2-40B4-BE49-F238E27FC236}">
                <a16:creationId xmlns:a16="http://schemas.microsoft.com/office/drawing/2014/main" id="{2143875F-AD99-D978-CD60-D9B16B0C9937}"/>
              </a:ext>
            </a:extLst>
          </p:cNvPr>
          <p:cNvSpPr>
            <a:spLocks noGrp="1"/>
          </p:cNvSpPr>
          <p:nvPr>
            <p:ph type="subTitle" idx="1"/>
          </p:nvPr>
        </p:nvSpPr>
        <p:spPr>
          <a:xfrm>
            <a:off x="558800" y="1211176"/>
            <a:ext cx="4925690" cy="5281064"/>
          </a:xfrm>
        </p:spPr>
        <p:txBody>
          <a:bodyPr>
            <a:normAutofit/>
          </a:bodyPr>
          <a:lstStyle/>
          <a:p>
            <a:pPr algn="l"/>
            <a:r>
              <a:rPr lang="en-US" sz="1600" b="1" dirty="0"/>
              <a:t>Declining Views:</a:t>
            </a:r>
          </a:p>
          <a:p>
            <a:pPr marL="285750" indent="-285750" algn="l">
              <a:lnSpc>
                <a:spcPct val="100000"/>
              </a:lnSpc>
              <a:buFont typeface="Arial" panose="020B0604020202020204" pitchFamily="34" charset="0"/>
              <a:buChar char="•"/>
            </a:pPr>
            <a:r>
              <a:rPr lang="en-US" sz="1400" dirty="0"/>
              <a:t>Views peaked in February and July but declined from August and so on. This indicates the reduced customer engagement in the latter half of the year.</a:t>
            </a:r>
          </a:p>
          <a:p>
            <a:pPr algn="l"/>
            <a:r>
              <a:rPr lang="en-US" sz="1600" b="1" dirty="0"/>
              <a:t>Low Interaction Rates:</a:t>
            </a:r>
          </a:p>
          <a:p>
            <a:pPr marL="285750" indent="-285750" algn="l">
              <a:lnSpc>
                <a:spcPct val="100000"/>
              </a:lnSpc>
              <a:buFont typeface="Arial" panose="020B0604020202020204" pitchFamily="34" charset="0"/>
              <a:buChar char="•"/>
            </a:pPr>
            <a:r>
              <a:rPr lang="en-US" sz="1400" dirty="0"/>
              <a:t>Likes and clicks remained consistent by comparatively low to Views. This info suggests that there is a need for more engaging content and a stronger call to action.</a:t>
            </a:r>
          </a:p>
          <a:p>
            <a:pPr algn="l"/>
            <a:r>
              <a:rPr lang="en-IN" sz="1600" b="1" dirty="0"/>
              <a:t>Content type performance:</a:t>
            </a:r>
          </a:p>
          <a:p>
            <a:pPr marL="285750" indent="-285750" algn="l">
              <a:lnSpc>
                <a:spcPct val="100000"/>
              </a:lnSpc>
              <a:buFont typeface="Arial" panose="020B0604020202020204" pitchFamily="34" charset="0"/>
              <a:buChar char="•"/>
            </a:pPr>
            <a:r>
              <a:rPr lang="en-IN" sz="1400" dirty="0"/>
              <a:t>Blog Type drove the most views in January, February, March, and April. While Social media and Video content remained steady, but slightly lower engagement.</a:t>
            </a:r>
          </a:p>
        </p:txBody>
      </p:sp>
      <p:sp>
        <p:nvSpPr>
          <p:cNvPr id="4" name="Subtitle 2">
            <a:extLst>
              <a:ext uri="{FF2B5EF4-FFF2-40B4-BE49-F238E27FC236}">
                <a16:creationId xmlns:a16="http://schemas.microsoft.com/office/drawing/2014/main" id="{8588CB5A-FA61-5477-DA6F-63D6764C9935}"/>
              </a:ext>
            </a:extLst>
          </p:cNvPr>
          <p:cNvSpPr txBox="1">
            <a:spLocks/>
          </p:cNvSpPr>
          <p:nvPr/>
        </p:nvSpPr>
        <p:spPr>
          <a:xfrm>
            <a:off x="4927600" y="975360"/>
            <a:ext cx="7152640" cy="55168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b="1" dirty="0"/>
          </a:p>
          <a:p>
            <a:pPr algn="l"/>
            <a:endParaRPr lang="en-IN" sz="1400" b="1" dirty="0"/>
          </a:p>
        </p:txBody>
      </p:sp>
      <p:pic>
        <p:nvPicPr>
          <p:cNvPr id="14" name="Picture 13">
            <a:extLst>
              <a:ext uri="{FF2B5EF4-FFF2-40B4-BE49-F238E27FC236}">
                <a16:creationId xmlns:a16="http://schemas.microsoft.com/office/drawing/2014/main" id="{94BCBEE0-1DE4-6373-DA0E-51FCCB9F93D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46256" y="3634451"/>
            <a:ext cx="5672217" cy="2248189"/>
          </a:xfrm>
          <a:prstGeom prst="rect">
            <a:avLst/>
          </a:prstGeom>
        </p:spPr>
      </p:pic>
      <p:pic>
        <p:nvPicPr>
          <p:cNvPr id="6" name="Picture 5">
            <a:extLst>
              <a:ext uri="{FF2B5EF4-FFF2-40B4-BE49-F238E27FC236}">
                <a16:creationId xmlns:a16="http://schemas.microsoft.com/office/drawing/2014/main" id="{DC07E4D9-30CD-E7C5-E8F9-87ED3E7817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6255" y="975360"/>
            <a:ext cx="5489532" cy="2358149"/>
          </a:xfrm>
          <a:prstGeom prst="rect">
            <a:avLst/>
          </a:prstGeom>
        </p:spPr>
      </p:pic>
    </p:spTree>
    <p:extLst>
      <p:ext uri="{BB962C8B-B14F-4D97-AF65-F5344CB8AC3E}">
        <p14:creationId xmlns:p14="http://schemas.microsoft.com/office/powerpoint/2010/main" val="673860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230B50-996F-0AAC-517C-98D8A54A09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F176DB-7F73-172F-12CF-162C63AFAB71}"/>
              </a:ext>
            </a:extLst>
          </p:cNvPr>
          <p:cNvSpPr>
            <a:spLocks noGrp="1"/>
          </p:cNvSpPr>
          <p:nvPr>
            <p:ph type="ctrTitle"/>
          </p:nvPr>
        </p:nvSpPr>
        <p:spPr>
          <a:xfrm>
            <a:off x="820420" y="152401"/>
            <a:ext cx="10952480" cy="609599"/>
          </a:xfrm>
        </p:spPr>
        <p:txBody>
          <a:bodyPr>
            <a:normAutofit/>
          </a:bodyPr>
          <a:lstStyle/>
          <a:p>
            <a:r>
              <a:rPr lang="en-US" sz="3200" b="1" dirty="0"/>
              <a:t>Customer Feedback Analysis</a:t>
            </a:r>
            <a:endParaRPr lang="en-IN" sz="3200" b="1" dirty="0"/>
          </a:p>
        </p:txBody>
      </p:sp>
      <p:sp>
        <p:nvSpPr>
          <p:cNvPr id="3" name="Subtitle 2">
            <a:extLst>
              <a:ext uri="{FF2B5EF4-FFF2-40B4-BE49-F238E27FC236}">
                <a16:creationId xmlns:a16="http://schemas.microsoft.com/office/drawing/2014/main" id="{8D539545-E730-CD4F-80C3-109A23D17538}"/>
              </a:ext>
            </a:extLst>
          </p:cNvPr>
          <p:cNvSpPr>
            <a:spLocks noGrp="1"/>
          </p:cNvSpPr>
          <p:nvPr>
            <p:ph type="subTitle" idx="1"/>
          </p:nvPr>
        </p:nvSpPr>
        <p:spPr>
          <a:xfrm>
            <a:off x="558800" y="1211176"/>
            <a:ext cx="4925690" cy="5281064"/>
          </a:xfrm>
        </p:spPr>
        <p:txBody>
          <a:bodyPr>
            <a:normAutofit/>
          </a:bodyPr>
          <a:lstStyle/>
          <a:p>
            <a:pPr algn="l"/>
            <a:r>
              <a:rPr lang="en-US" sz="1600" b="1" dirty="0"/>
              <a:t>Customer ratings distribution:</a:t>
            </a:r>
          </a:p>
          <a:p>
            <a:pPr marL="285750" indent="-285750" algn="l">
              <a:lnSpc>
                <a:spcPct val="100000"/>
              </a:lnSpc>
              <a:buFont typeface="Arial" panose="020B0604020202020204" pitchFamily="34" charset="0"/>
              <a:buChar char="•"/>
            </a:pPr>
            <a:r>
              <a:rPr lang="en-US" sz="1400" dirty="0"/>
              <a:t> Majority of customer reviews fall under higher ratings, with 431 reviews at 4 stars and 409 reviews at 5 stars. Lower ratings(1-2) stars account for a smaller proportion, with 80 reviews at 1 star and 153 at 2 stars.</a:t>
            </a:r>
          </a:p>
          <a:p>
            <a:pPr algn="l"/>
            <a:r>
              <a:rPr lang="en-US" sz="1600" b="1" dirty="0"/>
              <a:t>Sentiment Analysis:</a:t>
            </a:r>
          </a:p>
          <a:p>
            <a:pPr marL="285750" indent="-285750" algn="l">
              <a:lnSpc>
                <a:spcPct val="100000"/>
              </a:lnSpc>
              <a:buFont typeface="Arial" panose="020B0604020202020204" pitchFamily="34" charset="0"/>
              <a:buChar char="•"/>
            </a:pPr>
            <a:r>
              <a:rPr lang="en-US" sz="1400" dirty="0"/>
              <a:t>Positive sentiment dominates with 840 reviews, reflecting a generally satisfied customer base; 226 reviews are negative, and there is a smaller portion with neutral and mixed sentiments. Suggesting some areas for improvement, but overall, strong customer approval.</a:t>
            </a:r>
          </a:p>
          <a:p>
            <a:pPr algn="l"/>
            <a:r>
              <a:rPr lang="en-IN" sz="1600" b="1" dirty="0"/>
              <a:t>Opportunity for improvement:</a:t>
            </a:r>
          </a:p>
          <a:p>
            <a:pPr marL="285750" indent="-285750" algn="l">
              <a:lnSpc>
                <a:spcPct val="100000"/>
              </a:lnSpc>
              <a:buFont typeface="Arial" panose="020B0604020202020204" pitchFamily="34" charset="0"/>
              <a:buChar char="•"/>
            </a:pPr>
            <a:r>
              <a:rPr lang="en-IN" sz="1400" dirty="0"/>
              <a:t>Presence of mixed positive and mixed negative sentiments suggests an opportunity to convert those mixed reviews more clearly into positive ones, boosting overall ratings. Addressing those specific concerns in mixed reviews could elevate customer satisfaction.</a:t>
            </a:r>
          </a:p>
        </p:txBody>
      </p:sp>
      <p:sp>
        <p:nvSpPr>
          <p:cNvPr id="4" name="Subtitle 2">
            <a:extLst>
              <a:ext uri="{FF2B5EF4-FFF2-40B4-BE49-F238E27FC236}">
                <a16:creationId xmlns:a16="http://schemas.microsoft.com/office/drawing/2014/main" id="{03950534-EF03-4774-F1FF-3370FE0599EA}"/>
              </a:ext>
            </a:extLst>
          </p:cNvPr>
          <p:cNvSpPr txBox="1">
            <a:spLocks/>
          </p:cNvSpPr>
          <p:nvPr/>
        </p:nvSpPr>
        <p:spPr>
          <a:xfrm>
            <a:off x="4927600" y="975360"/>
            <a:ext cx="7152640" cy="55168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b="1" dirty="0"/>
          </a:p>
          <a:p>
            <a:pPr algn="l"/>
            <a:endParaRPr lang="en-IN" sz="1400" b="1" dirty="0"/>
          </a:p>
        </p:txBody>
      </p:sp>
      <p:pic>
        <p:nvPicPr>
          <p:cNvPr id="14" name="Picture 13">
            <a:extLst>
              <a:ext uri="{FF2B5EF4-FFF2-40B4-BE49-F238E27FC236}">
                <a16:creationId xmlns:a16="http://schemas.microsoft.com/office/drawing/2014/main" id="{D69406D6-C51D-F2A3-6D77-9F524376772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82581" y="3546869"/>
            <a:ext cx="3922579" cy="2215386"/>
          </a:xfrm>
          <a:prstGeom prst="rect">
            <a:avLst/>
          </a:prstGeom>
        </p:spPr>
      </p:pic>
      <p:pic>
        <p:nvPicPr>
          <p:cNvPr id="6" name="Picture 5">
            <a:extLst>
              <a:ext uri="{FF2B5EF4-FFF2-40B4-BE49-F238E27FC236}">
                <a16:creationId xmlns:a16="http://schemas.microsoft.com/office/drawing/2014/main" id="{09B689D6-6DC3-8BE5-31A7-DB57C06DCD6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84259" y="975360"/>
            <a:ext cx="4020902" cy="2358149"/>
          </a:xfrm>
          <a:prstGeom prst="rect">
            <a:avLst/>
          </a:prstGeom>
        </p:spPr>
      </p:pic>
    </p:spTree>
    <p:extLst>
      <p:ext uri="{BB962C8B-B14F-4D97-AF65-F5344CB8AC3E}">
        <p14:creationId xmlns:p14="http://schemas.microsoft.com/office/powerpoint/2010/main" val="446115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E8219F-5D3E-217F-6DAE-C87998C06F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662156-52CF-6FD0-7D16-A8FE2F6610D1}"/>
              </a:ext>
            </a:extLst>
          </p:cNvPr>
          <p:cNvSpPr>
            <a:spLocks noGrp="1"/>
          </p:cNvSpPr>
          <p:nvPr>
            <p:ph type="ctrTitle"/>
          </p:nvPr>
        </p:nvSpPr>
        <p:spPr>
          <a:xfrm>
            <a:off x="820420" y="152401"/>
            <a:ext cx="10952480" cy="609599"/>
          </a:xfrm>
        </p:spPr>
        <p:txBody>
          <a:bodyPr>
            <a:normAutofit/>
          </a:bodyPr>
          <a:lstStyle/>
          <a:p>
            <a:r>
              <a:rPr lang="en-US" sz="3200" b="1" dirty="0"/>
              <a:t>Goals and Actions</a:t>
            </a:r>
            <a:endParaRPr lang="en-IN" sz="3200" b="1" dirty="0"/>
          </a:p>
        </p:txBody>
      </p:sp>
      <p:sp>
        <p:nvSpPr>
          <p:cNvPr id="3" name="Subtitle 2">
            <a:extLst>
              <a:ext uri="{FF2B5EF4-FFF2-40B4-BE49-F238E27FC236}">
                <a16:creationId xmlns:a16="http://schemas.microsoft.com/office/drawing/2014/main" id="{8F569552-EFDC-BC73-1680-B5B3469C4F76}"/>
              </a:ext>
            </a:extLst>
          </p:cNvPr>
          <p:cNvSpPr>
            <a:spLocks noGrp="1"/>
          </p:cNvSpPr>
          <p:nvPr>
            <p:ph type="subTitle" idx="1"/>
          </p:nvPr>
        </p:nvSpPr>
        <p:spPr>
          <a:xfrm>
            <a:off x="558800" y="1211176"/>
            <a:ext cx="4925690" cy="5098184"/>
          </a:xfrm>
        </p:spPr>
        <p:txBody>
          <a:bodyPr>
            <a:normAutofit/>
          </a:bodyPr>
          <a:lstStyle/>
          <a:p>
            <a:pPr algn="l"/>
            <a:r>
              <a:rPr lang="en-US" sz="1600" b="1" dirty="0"/>
              <a:t>Goals</a:t>
            </a:r>
          </a:p>
          <a:p>
            <a:pPr marL="285750" indent="-285750" algn="l">
              <a:lnSpc>
                <a:spcPct val="100000"/>
              </a:lnSpc>
              <a:buFont typeface="Arial" panose="020B0604020202020204" pitchFamily="34" charset="0"/>
              <a:buChar char="•"/>
            </a:pPr>
            <a:r>
              <a:rPr lang="en-IN" sz="1600" b="1" u="sng" dirty="0"/>
              <a:t>Increase Conversion Rates:</a:t>
            </a:r>
          </a:p>
          <a:p>
            <a:pPr marL="285750" indent="-285750" algn="l">
              <a:lnSpc>
                <a:spcPct val="100000"/>
              </a:lnSpc>
              <a:buFont typeface="Arial" panose="020B0604020202020204" pitchFamily="34" charset="0"/>
              <a:buChar char="•"/>
            </a:pPr>
            <a:r>
              <a:rPr lang="en-US" sz="1400" b="1" dirty="0"/>
              <a:t>Goal: </a:t>
            </a:r>
            <a:r>
              <a:rPr lang="en-US" sz="1400" dirty="0"/>
              <a:t>Identify factors impacting the conversion rate and provide recommendations to improve it. </a:t>
            </a:r>
          </a:p>
          <a:p>
            <a:pPr marL="285750" indent="-285750" algn="l">
              <a:lnSpc>
                <a:spcPct val="100000"/>
              </a:lnSpc>
              <a:buFont typeface="Arial" panose="020B0604020202020204" pitchFamily="34" charset="0"/>
              <a:buChar char="•"/>
            </a:pPr>
            <a:r>
              <a:rPr lang="en-US" sz="1400" dirty="0"/>
              <a:t> </a:t>
            </a:r>
            <a:r>
              <a:rPr lang="en-US" sz="1400" b="1" dirty="0"/>
              <a:t>Insight: </a:t>
            </a:r>
            <a:r>
              <a:rPr lang="en-US" sz="1400" dirty="0"/>
              <a:t>Highlight key stages where visitors drop off and suggest improvements to optimize the conversion funnel.</a:t>
            </a:r>
            <a:endParaRPr lang="en-IN" sz="1400" dirty="0"/>
          </a:p>
          <a:p>
            <a:pPr marL="285750" indent="-285750" algn="l">
              <a:buFont typeface="Arial" panose="020B0604020202020204" pitchFamily="34" charset="0"/>
              <a:buChar char="•"/>
            </a:pPr>
            <a:r>
              <a:rPr lang="en-IN" sz="1600" b="1" u="sng" dirty="0"/>
              <a:t>Enhance Customer Engagement:</a:t>
            </a:r>
          </a:p>
          <a:p>
            <a:pPr marL="285750" indent="-285750" algn="l">
              <a:lnSpc>
                <a:spcPct val="100000"/>
              </a:lnSpc>
              <a:buFont typeface="Arial" panose="020B0604020202020204" pitchFamily="34" charset="0"/>
              <a:buChar char="•"/>
            </a:pPr>
            <a:r>
              <a:rPr lang="en-US" sz="1400" b="1" dirty="0"/>
              <a:t>Goal: </a:t>
            </a:r>
            <a:r>
              <a:rPr lang="en-US" sz="1400" dirty="0"/>
              <a:t>Determine which types of content drive the highest engagement.  </a:t>
            </a:r>
          </a:p>
          <a:p>
            <a:pPr marL="285750" indent="-285750" algn="l">
              <a:lnSpc>
                <a:spcPct val="100000"/>
              </a:lnSpc>
              <a:buFont typeface="Arial" panose="020B0604020202020204" pitchFamily="34" charset="0"/>
              <a:buChar char="•"/>
            </a:pPr>
            <a:r>
              <a:rPr lang="en-US" sz="1400" dirty="0"/>
              <a:t> </a:t>
            </a:r>
            <a:r>
              <a:rPr lang="en-US" sz="1400" b="1" dirty="0"/>
              <a:t>Insight: </a:t>
            </a:r>
            <a:r>
              <a:rPr lang="en-US" sz="1400" dirty="0"/>
              <a:t>Analyze interaction levels with different types of marketing content to inform better content strategies.</a:t>
            </a:r>
          </a:p>
          <a:p>
            <a:pPr marL="285750" indent="-285750" algn="l">
              <a:buFont typeface="Arial" panose="020B0604020202020204" pitchFamily="34" charset="0"/>
              <a:buChar char="•"/>
            </a:pPr>
            <a:r>
              <a:rPr lang="en-IN" sz="1600" b="1" u="sng" dirty="0"/>
              <a:t>Improve Customer Feedback scores:</a:t>
            </a:r>
          </a:p>
          <a:p>
            <a:pPr marL="285750" indent="-285750" algn="l">
              <a:lnSpc>
                <a:spcPct val="100000"/>
              </a:lnSpc>
              <a:buFont typeface="Arial" panose="020B0604020202020204" pitchFamily="34" charset="0"/>
              <a:buChar char="•"/>
            </a:pPr>
            <a:r>
              <a:rPr lang="en-US" sz="1400" b="1" dirty="0"/>
              <a:t>Goal: </a:t>
            </a:r>
            <a:r>
              <a:rPr lang="en-US" sz="1400" dirty="0"/>
              <a:t>Determine which types of content drive the highest engagement.  </a:t>
            </a:r>
          </a:p>
          <a:p>
            <a:pPr marL="285750" indent="-285750" algn="l">
              <a:lnSpc>
                <a:spcPct val="100000"/>
              </a:lnSpc>
              <a:buFont typeface="Arial" panose="020B0604020202020204" pitchFamily="34" charset="0"/>
              <a:buChar char="•"/>
            </a:pPr>
            <a:r>
              <a:rPr lang="en-US" sz="1400" dirty="0"/>
              <a:t> </a:t>
            </a:r>
            <a:r>
              <a:rPr lang="en-US" sz="1400" b="1" dirty="0"/>
              <a:t>Insight: </a:t>
            </a:r>
            <a:r>
              <a:rPr lang="en-US" sz="1400" dirty="0"/>
              <a:t>Analyze interaction levels with different types of marketing content to inform better content strategies.</a:t>
            </a:r>
          </a:p>
          <a:p>
            <a:pPr marL="285750" indent="-285750" algn="l">
              <a:buFont typeface="Arial" panose="020B0604020202020204" pitchFamily="34" charset="0"/>
              <a:buChar char="•"/>
            </a:pPr>
            <a:endParaRPr lang="en-IN" sz="1600" dirty="0"/>
          </a:p>
          <a:p>
            <a:pPr algn="l"/>
            <a:endParaRPr lang="en-US" sz="1600" b="1" dirty="0"/>
          </a:p>
          <a:p>
            <a:pPr algn="l"/>
            <a:endParaRPr lang="en-US" sz="1600" b="1" dirty="0"/>
          </a:p>
        </p:txBody>
      </p:sp>
      <p:sp>
        <p:nvSpPr>
          <p:cNvPr id="4" name="Subtitle 2">
            <a:extLst>
              <a:ext uri="{FF2B5EF4-FFF2-40B4-BE49-F238E27FC236}">
                <a16:creationId xmlns:a16="http://schemas.microsoft.com/office/drawing/2014/main" id="{E9A6F9C0-6F41-B904-FA82-0C25CBA0E462}"/>
              </a:ext>
            </a:extLst>
          </p:cNvPr>
          <p:cNvSpPr txBox="1">
            <a:spLocks/>
          </p:cNvSpPr>
          <p:nvPr/>
        </p:nvSpPr>
        <p:spPr>
          <a:xfrm>
            <a:off x="4927600" y="975360"/>
            <a:ext cx="7152640" cy="55168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b="1" dirty="0"/>
          </a:p>
          <a:p>
            <a:pPr algn="l"/>
            <a:endParaRPr lang="en-IN" sz="1400" b="1" dirty="0"/>
          </a:p>
        </p:txBody>
      </p:sp>
      <p:sp>
        <p:nvSpPr>
          <p:cNvPr id="9" name="Subtitle 2">
            <a:extLst>
              <a:ext uri="{FF2B5EF4-FFF2-40B4-BE49-F238E27FC236}">
                <a16:creationId xmlns:a16="http://schemas.microsoft.com/office/drawing/2014/main" id="{C58DB6A4-CB61-DE1A-AFB5-C2FD6E0E7100}"/>
              </a:ext>
            </a:extLst>
          </p:cNvPr>
          <p:cNvSpPr txBox="1">
            <a:spLocks/>
          </p:cNvSpPr>
          <p:nvPr/>
        </p:nvSpPr>
        <p:spPr>
          <a:xfrm>
            <a:off x="5877560" y="1211176"/>
            <a:ext cx="4925690" cy="516676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b="1" dirty="0"/>
              <a:t>Actions</a:t>
            </a:r>
          </a:p>
          <a:p>
            <a:pPr marL="285750" indent="-285750" algn="l">
              <a:lnSpc>
                <a:spcPct val="100000"/>
              </a:lnSpc>
              <a:buFont typeface="Arial" panose="020B0604020202020204" pitchFamily="34" charset="0"/>
              <a:buChar char="•"/>
            </a:pPr>
            <a:r>
              <a:rPr lang="en-IN" sz="1400" b="1" u="sng" dirty="0"/>
              <a:t>Increase Conversion Rates:</a:t>
            </a:r>
          </a:p>
          <a:p>
            <a:pPr algn="l">
              <a:lnSpc>
                <a:spcPct val="100000"/>
              </a:lnSpc>
            </a:pPr>
            <a:r>
              <a:rPr lang="en-IN" sz="1400" b="1" u="sng" dirty="0"/>
              <a:t>Target high-performing product categories </a:t>
            </a:r>
            <a:r>
              <a:rPr lang="en-IN" sz="1400" b="1" dirty="0"/>
              <a:t>– </a:t>
            </a:r>
            <a:r>
              <a:rPr lang="en-IN" sz="1400" dirty="0"/>
              <a:t>Focus on improving higher conversion rate products such as  Baseball Glove, Skii boots, Hockey stick. Implement seasonal marketing strategies and personalized campaigns during peak months (January and September) to capitalize on these trends.</a:t>
            </a:r>
          </a:p>
          <a:p>
            <a:pPr marL="285750" indent="-285750" algn="l">
              <a:buFont typeface="Arial" panose="020B0604020202020204" pitchFamily="34" charset="0"/>
              <a:buChar char="•"/>
            </a:pPr>
            <a:r>
              <a:rPr lang="en-IN" sz="1400" b="1" u="sng" dirty="0"/>
              <a:t>Enhance Customer Engagement:</a:t>
            </a:r>
          </a:p>
          <a:p>
            <a:pPr algn="l">
              <a:lnSpc>
                <a:spcPct val="100000"/>
              </a:lnSpc>
            </a:pPr>
            <a:r>
              <a:rPr lang="en-IN" sz="1400" b="1" u="sng" dirty="0"/>
              <a:t>Revitalize Content strategy </a:t>
            </a:r>
            <a:r>
              <a:rPr lang="en-IN" sz="1400" b="1" dirty="0"/>
              <a:t>– </a:t>
            </a:r>
            <a:r>
              <a:rPr lang="en-IN" sz="1400" dirty="0"/>
              <a:t>To turn around declining views and interaction rates, focus on providing more engaging content, such as user-generated content or interactive videos. Additionally, boost engagement by an immediate call-to-action in blog and social media content during months like October and December.</a:t>
            </a:r>
            <a:endParaRPr lang="en-IN" sz="1600" dirty="0"/>
          </a:p>
          <a:p>
            <a:pPr marL="285750" indent="-285750" algn="l">
              <a:buFont typeface="Arial" panose="020B0604020202020204" pitchFamily="34" charset="0"/>
              <a:buChar char="•"/>
            </a:pPr>
            <a:r>
              <a:rPr lang="en-IN" sz="1400" b="1" u="sng" dirty="0"/>
              <a:t>Improve Customer Feedback scores:</a:t>
            </a:r>
          </a:p>
          <a:p>
            <a:pPr algn="l">
              <a:lnSpc>
                <a:spcPct val="100000"/>
              </a:lnSpc>
            </a:pPr>
            <a:r>
              <a:rPr lang="en-IN" sz="1400" b="1" u="sng" dirty="0"/>
              <a:t>Address Mixed and Negative feedback –  </a:t>
            </a:r>
            <a:r>
              <a:rPr lang="en-IN" sz="1400" dirty="0"/>
              <a:t>Implement a customer feedback loop to identify common issues with mixed and negative sentiment. Develop plans to address these concerns. Solve the issues that customers are facing and encourage re-rating. This will help to improve the overall rating, leading to reaching the target of a 4.0 rating.</a:t>
            </a:r>
          </a:p>
        </p:txBody>
      </p:sp>
    </p:spTree>
    <p:extLst>
      <p:ext uri="{BB962C8B-B14F-4D97-AF65-F5344CB8AC3E}">
        <p14:creationId xmlns:p14="http://schemas.microsoft.com/office/powerpoint/2010/main" val="2921751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797</Words>
  <Application>Microsoft Office PowerPoint</Application>
  <PresentationFormat>Widescreen</PresentationFormat>
  <Paragraphs>52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(Body)</vt:lpstr>
      <vt:lpstr>Calibri Light</vt:lpstr>
      <vt:lpstr>Office Theme</vt:lpstr>
      <vt:lpstr>Data Presentation</vt:lpstr>
      <vt:lpstr>Overview</vt:lpstr>
      <vt:lpstr>Decreased Conversion Rate</vt:lpstr>
      <vt:lpstr>Reduced Customer Engagement</vt:lpstr>
      <vt:lpstr>Customer Feedback Analysis</vt:lpstr>
      <vt:lpstr>Goals and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Saira bano Shaikh</dc:creator>
  <cp:lastModifiedBy>Saira bano Shaikh</cp:lastModifiedBy>
  <cp:revision>2</cp:revision>
  <dcterms:created xsi:type="dcterms:W3CDTF">2025-10-27T04:46:05Z</dcterms:created>
  <dcterms:modified xsi:type="dcterms:W3CDTF">2025-10-28T02:58:34Z</dcterms:modified>
</cp:coreProperties>
</file>