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8" r:id="rId6"/>
    <p:sldId id="262" r:id="rId7"/>
    <p:sldId id="263" r:id="rId8"/>
    <p:sldId id="2146847074" r:id="rId9"/>
    <p:sldId id="265" r:id="rId10"/>
    <p:sldId id="2146847057" r:id="rId11"/>
    <p:sldId id="2146847066" r:id="rId12"/>
    <p:sldId id="2146847073" r:id="rId13"/>
    <p:sldId id="2146847068" r:id="rId14"/>
    <p:sldId id="2146847062" r:id="rId15"/>
    <p:sldId id="2146847055" r:id="rId16"/>
    <p:sldId id="2146847059" r:id="rId17"/>
    <p:sldId id="2146847071" r:id="rId18"/>
    <p:sldId id="2146847072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eba Saman" initials="AS" lastIdx="1" clrIdx="0">
    <p:extLst>
      <p:ext uri="{19B8F6BF-5375-455C-9EA6-DF929625EA0E}">
        <p15:presenceInfo xmlns:p15="http://schemas.microsoft.com/office/powerpoint/2012/main" userId="e270d649ac166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eebaSaman/LearnMate-A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LEARNMATE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8" y="4586365"/>
            <a:ext cx="973860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By:-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ADEEBA SAMAN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SIKSHA ‘O’ ANUSANDHAN UNIVERSITY &amp; 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41922" y="1838228"/>
            <a:ext cx="8811137" cy="4317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4760536" y="1232452"/>
            <a:ext cx="30637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90000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It helps students save time and avoid confusion by recommending clear, structured learning pathways.</a:t>
            </a:r>
          </a:p>
          <a:p>
            <a:pPr marL="305435" indent="-305435"/>
            <a:r>
              <a:rPr lang="en-US" sz="2800" dirty="0"/>
              <a:t>Acts as a mentor-like AI – friendly, informative, adaptive.</a:t>
            </a:r>
          </a:p>
          <a:p>
            <a:pPr marL="305435" indent="-305435"/>
            <a:r>
              <a:rPr lang="en-US" sz="2800" dirty="0"/>
              <a:t>Suggests trusted tutorials and resources like YouTube channels and beginner-friendly materials.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/>
              <a:t>Multi-language Support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2800" dirty="0"/>
              <a:t>Voice-enabled Interaction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2800" dirty="0"/>
              <a:t>Integration with E-learning Platforms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800" dirty="0"/>
              <a:t>Collaboration with Educators and Institutions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EA755D-699B-E538-3E68-E285374CF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243" y="1301750"/>
            <a:ext cx="6233513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33D28-C4D1-68A2-E8B0-69704F890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013E-5DAC-E9E2-2977-A00CC69D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58B2B-C1AC-EC41-3BDD-DF6ED0BF4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79243" y="1301750"/>
            <a:ext cx="6233513" cy="4673600"/>
          </a:xfrm>
        </p:spPr>
      </p:pic>
    </p:spTree>
    <p:extLst>
      <p:ext uri="{BB962C8B-B14F-4D97-AF65-F5344CB8AC3E}">
        <p14:creationId xmlns:p14="http://schemas.microsoft.com/office/powerpoint/2010/main" val="128102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54B15-1705-1844-AF4F-FBFB050F8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484C-EE7A-13C5-D2EB-51E9E404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C3C276-6AA8-70B3-D4BC-C30B4ABF2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38780" y="1461155"/>
            <a:ext cx="8314440" cy="4949072"/>
          </a:xfrm>
        </p:spPr>
      </p:pic>
    </p:spTree>
    <p:extLst>
      <p:ext uri="{BB962C8B-B14F-4D97-AF65-F5344CB8AC3E}">
        <p14:creationId xmlns:p14="http://schemas.microsoft.com/office/powerpoint/2010/main" val="356966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6" cy="4673324"/>
          </a:xfrm>
        </p:spPr>
        <p:txBody>
          <a:bodyPr>
            <a:normAutofit/>
          </a:bodyPr>
          <a:lstStyle/>
          <a:p>
            <a:r>
              <a:rPr lang="en-US" sz="2800" dirty="0"/>
              <a:t>Below is the link to the complete LearnMate AI project, presentation, and resources on GitHub.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IN" sz="2800" dirty="0"/>
              <a:t>GitHub Link :- </a:t>
            </a:r>
            <a:r>
              <a:rPr lang="en-IN" sz="2800" dirty="0">
                <a:hlinkClick r:id="rId2"/>
              </a:rPr>
              <a:t>https://github.com/AdeebaSaman/LearnMate-AI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9870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05435" indent="-305435"/>
            <a:r>
              <a:rPr lang="en-US" sz="2800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800" dirty="0">
                <a:latin typeface="Arial"/>
                <a:ea typeface="+mn-lt"/>
                <a:cs typeface="Arial"/>
              </a:rPr>
              <a:t>Technology used</a:t>
            </a:r>
            <a:endParaRPr lang="en-US" sz="2800" dirty="0">
              <a:latin typeface="Arial"/>
              <a:cs typeface="Arial"/>
            </a:endParaRPr>
          </a:p>
          <a:p>
            <a:pPr marL="305435" indent="-305435"/>
            <a:r>
              <a:rPr lang="en-IN" sz="2800" dirty="0">
                <a:latin typeface="Franklin Gothic Book" panose="020B0503020102020204" pitchFamily="34" charset="0"/>
              </a:rPr>
              <a:t>IBM Cloud Services used</a:t>
            </a:r>
          </a:p>
          <a:p>
            <a:pPr marL="305435" indent="-305435"/>
            <a:r>
              <a:rPr lang="en-IN" sz="2800" dirty="0">
                <a:latin typeface="Franklin Gothic Book" panose="020B0503020102020204" pitchFamily="34" charset="0"/>
              </a:rPr>
              <a:t>Wow Factors</a:t>
            </a:r>
          </a:p>
          <a:p>
            <a:pPr marL="305435" indent="-305435"/>
            <a:r>
              <a:rPr lang="en-IN" sz="2800" dirty="0">
                <a:latin typeface="Franklin Gothic Book" panose="020B0503020102020204" pitchFamily="34" charset="0"/>
              </a:rPr>
              <a:t>End Users</a:t>
            </a:r>
          </a:p>
          <a:p>
            <a:pPr marL="305435" indent="-305435"/>
            <a:r>
              <a:rPr lang="en-IN" sz="2800" dirty="0">
                <a:latin typeface="Franklin Gothic Book" panose="020B0503020102020204" pitchFamily="34" charset="0"/>
              </a:rPr>
              <a:t>Results</a:t>
            </a:r>
          </a:p>
          <a:p>
            <a:pPr marL="305435" indent="-305435"/>
            <a:r>
              <a:rPr lang="en-IN" sz="2800" dirty="0">
                <a:latin typeface="Franklin Gothic Book" panose="020B0503020102020204" pitchFamily="34" charset="0"/>
              </a:rPr>
              <a:t>Conclusion</a:t>
            </a:r>
          </a:p>
          <a:p>
            <a:pPr marL="305435" indent="-305435"/>
            <a:r>
              <a:rPr lang="en-IN" sz="2800" dirty="0">
                <a:latin typeface="Franklin Gothic Book" panose="020B0503020102020204" pitchFamily="34" charset="0"/>
              </a:rPr>
              <a:t>Future Scope</a:t>
            </a:r>
          </a:p>
          <a:p>
            <a:pPr marL="305435" indent="-305435"/>
            <a:r>
              <a:rPr lang="en-IN" sz="2800" dirty="0">
                <a:latin typeface="Franklin Gothic Book" panose="020B0503020102020204" pitchFamily="34" charset="0"/>
              </a:rPr>
              <a:t>IBM Certifications</a:t>
            </a:r>
          </a:p>
          <a:p>
            <a:pPr marL="305435" indent="-305435"/>
            <a:r>
              <a:rPr lang="en-IN" sz="2800" dirty="0">
                <a:latin typeface="Franklin Gothic Book" panose="020B0503020102020204" pitchFamily="34" charset="0"/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5" cy="46733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Students often struggle to find the right learning path that aligns with their interests and long-term goals due to the overwhelming number of online courses and lack of personalized guidance.</a:t>
            </a:r>
          </a:p>
          <a:p>
            <a:pPr marL="0" indent="0">
              <a:buNone/>
            </a:pPr>
            <a:endParaRPr lang="en-US" sz="2800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b="1" dirty="0">
                <a:latin typeface="Calibri"/>
                <a:ea typeface="+mn-lt"/>
                <a:cs typeface="+mn-lt"/>
              </a:rPr>
              <a:t>Proposed Solution</a:t>
            </a:r>
            <a:r>
              <a:rPr lang="en-US" sz="2800" dirty="0">
                <a:latin typeface="Calibri"/>
                <a:ea typeface="+mn-lt"/>
                <a:cs typeface="+mn-lt"/>
              </a:rPr>
              <a:t>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>
                <a:latin typeface="Calibri"/>
                <a:ea typeface="+mn-lt"/>
                <a:cs typeface="+mn-lt"/>
              </a:rPr>
              <a:t> </a:t>
            </a:r>
            <a:r>
              <a:rPr lang="en-US" sz="2800" dirty="0"/>
              <a:t>LearnMate AI is an Agentic AI coach built using IBM watsonx.ai and Granite models. It interacts with students, understands their interests (like Frontend Development, Cybersecurity, UI/UX Design, etc.), assesses their current skill level, and dynamically builds a personalized course roadmap that adapts over time based on their progress and preferences.</a:t>
            </a: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6" cy="479127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Franklin Gothic Book" panose="020B0503020102020204" pitchFamily="34" charset="0"/>
                <a:ea typeface="Calibri"/>
                <a:cs typeface="Calibri"/>
              </a:rPr>
              <a:t>IBM Cloud lite services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Franklin Gothic Book" panose="020B0503020102020204" pitchFamily="34" charset="0"/>
                <a:ea typeface="Calibri"/>
                <a:cs typeface="Calibri"/>
              </a:rPr>
              <a:t>Natural Language Processing (NLP)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Franklin Gothic Book" panose="020B0503020102020204" pitchFamily="34" charset="0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72530-D3BF-6C5F-DB46-B72E7334C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EF80-F350-8DA7-C751-EF77445C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9870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4B7B1-08DB-0252-ADC9-E9CE790BA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dirty="0">
                <a:latin typeface="Franklin Gothic Book" panose="020B0503020102020204" pitchFamily="34" charset="0"/>
              </a:rPr>
              <a:t>IBM Cloud watsonx AI Studio</a:t>
            </a:r>
          </a:p>
          <a:p>
            <a:pPr marL="305435" indent="-305435"/>
            <a:r>
              <a:rPr lang="en-IN" sz="2800" dirty="0">
                <a:latin typeface="Franklin Gothic Book" panose="020B0503020102020204" pitchFamily="34" charset="0"/>
              </a:rPr>
              <a:t>IBM Cloud watsonx AI runtime</a:t>
            </a:r>
          </a:p>
          <a:p>
            <a:pPr marL="305435" indent="-305435"/>
            <a:r>
              <a:rPr lang="en-IN" sz="2800" dirty="0">
                <a:latin typeface="Franklin Gothic Book" panose="020B0503020102020204" pitchFamily="34" charset="0"/>
              </a:rPr>
              <a:t>IBM Cloud Agent Lab</a:t>
            </a:r>
          </a:p>
          <a:p>
            <a:pPr marL="305435" indent="-305435"/>
            <a:r>
              <a:rPr lang="en-IN" sz="2800" dirty="0">
                <a:latin typeface="Franklin Gothic Book" panose="020B0503020102020204" pitchFamily="34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318865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22" y="1302025"/>
            <a:ext cx="11029616" cy="52024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The agent stays focused on education, suggests trusted tutorials and resources, and supports learners from beginners to advanced levels, making personalized guidance accessible and engaging.</a:t>
            </a: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/>
              <a:t>Dynamic &amp; adaptive learning roadmaps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Flexible for beginners to advanced learners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Suggests trusted tutorials and resources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Flexible for beginners to advanced learners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Focused on education only (ignores unrelated topics)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Students – to get personalized learning paths.</a:t>
            </a:r>
          </a:p>
          <a:p>
            <a:pPr marL="305435" indent="-305435"/>
            <a:r>
              <a:rPr lang="en-US" sz="2800" dirty="0"/>
              <a:t>Training Institutes – to guide learners into courses.</a:t>
            </a:r>
          </a:p>
          <a:p>
            <a:pPr marL="305435" indent="-305435"/>
            <a:r>
              <a:rPr lang="en-US" sz="2800" dirty="0"/>
              <a:t>Career Counselors – for AI-backed career suggestions.</a:t>
            </a:r>
          </a:p>
          <a:p>
            <a:pPr marL="305435" indent="-305435"/>
            <a:r>
              <a:rPr lang="en-US" sz="2800" dirty="0"/>
              <a:t>Educators – to support students with structured guidance.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93312" y="801337"/>
            <a:ext cx="5908345" cy="52316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E88266-B476-7716-1170-75D0D08451D3}"/>
              </a:ext>
            </a:extLst>
          </p:cNvPr>
          <p:cNvSpPr txBox="1"/>
          <p:nvPr/>
        </p:nvSpPr>
        <p:spPr>
          <a:xfrm>
            <a:off x="581191" y="2109095"/>
            <a:ext cx="3905967" cy="1477328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dirty="0"/>
              <a:t>LearnMate AI was developed and deployed using IBM Agent Lab, providing students with tailored learning roadmaps and trusted tutorials across various fields.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45078-A945-F57E-119B-5981E0591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5473-990C-68A7-EE80-C7149564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95F1F-7097-CEEC-AF8A-24A75F6A42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93312" y="804967"/>
            <a:ext cx="5908345" cy="52243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08B0DB-9ECF-BAF2-AAFC-A5137FA6D6B8}"/>
              </a:ext>
            </a:extLst>
          </p:cNvPr>
          <p:cNvSpPr txBox="1"/>
          <p:nvPr/>
        </p:nvSpPr>
        <p:spPr>
          <a:xfrm>
            <a:off x="703740" y="2045838"/>
            <a:ext cx="3264945" cy="2308324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dirty="0"/>
              <a:t>When asked about progressing after HTML and CSS, LearnMate AI outlined an advanced path covering JavaScript fundamentals, ES6, DOM manipulation, asynchronous concepts, etc to deepen Frontend skills.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2897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1714</TotalTime>
  <Words>446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LEARNMATE AI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Conclusion</vt:lpstr>
      <vt:lpstr>PowerPoint Presentation</vt:lpstr>
      <vt:lpstr>IBM Certifications </vt:lpstr>
      <vt:lpstr>IBM Certifications</vt:lpstr>
      <vt:lpstr>IBM Certifications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Adeeba Saman</cp:lastModifiedBy>
  <cp:revision>164</cp:revision>
  <dcterms:created xsi:type="dcterms:W3CDTF">2021-05-26T16:50:10Z</dcterms:created>
  <dcterms:modified xsi:type="dcterms:W3CDTF">2025-08-02T17:00:37Z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