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5" r:id="rId7"/>
    <p:sldId id="259"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0CFA2-3495-4D5E-A2F8-8952BB7F3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8115E2-918F-495A-88F0-638786B08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90AEBA-B90B-4450-8A2B-077AD0578346}"/>
              </a:ext>
            </a:extLst>
          </p:cNvPr>
          <p:cNvSpPr>
            <a:spLocks noGrp="1"/>
          </p:cNvSpPr>
          <p:nvPr>
            <p:ph type="dt" sz="half" idx="10"/>
          </p:nvPr>
        </p:nvSpPr>
        <p:spPr/>
        <p:txBody>
          <a:bodyPr/>
          <a:lstStyle/>
          <a:p>
            <a:fld id="{12B465B8-E6FB-4A91-AD19-ED592A99B707}" type="datetimeFigureOut">
              <a:rPr lang="en-US" smtClean="0"/>
              <a:t>12/9/2024</a:t>
            </a:fld>
            <a:endParaRPr lang="en-US"/>
          </a:p>
        </p:txBody>
      </p:sp>
      <p:sp>
        <p:nvSpPr>
          <p:cNvPr id="5" name="Footer Placeholder 4">
            <a:extLst>
              <a:ext uri="{FF2B5EF4-FFF2-40B4-BE49-F238E27FC236}">
                <a16:creationId xmlns:a16="http://schemas.microsoft.com/office/drawing/2014/main" id="{357BE3DA-6FF1-490C-88E5-821A75D6F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CD053-1EE3-41AE-8C05-38E326E4E74E}"/>
              </a:ext>
            </a:extLst>
          </p:cNvPr>
          <p:cNvSpPr>
            <a:spLocks noGrp="1"/>
          </p:cNvSpPr>
          <p:nvPr>
            <p:ph type="sldNum" sz="quarter" idx="12"/>
          </p:nvPr>
        </p:nvSpPr>
        <p:spPr/>
        <p:txBody>
          <a:bodyPr/>
          <a:lstStyle/>
          <a:p>
            <a:fld id="{91345CCF-B796-41DE-B05D-0975C2C7D8A0}" type="slidenum">
              <a:rPr lang="en-US" smtClean="0"/>
              <a:t>‹#›</a:t>
            </a:fld>
            <a:endParaRPr lang="en-US"/>
          </a:p>
        </p:txBody>
      </p:sp>
    </p:spTree>
    <p:extLst>
      <p:ext uri="{BB962C8B-B14F-4D97-AF65-F5344CB8AC3E}">
        <p14:creationId xmlns:p14="http://schemas.microsoft.com/office/powerpoint/2010/main" val="39813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9481C-0AC2-4020-A420-4988C24F3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E1675-9D43-44D7-8B9A-E14D10D065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94925-BBA1-4EDF-A6B7-677D19ED9863}"/>
              </a:ext>
            </a:extLst>
          </p:cNvPr>
          <p:cNvSpPr>
            <a:spLocks noGrp="1"/>
          </p:cNvSpPr>
          <p:nvPr>
            <p:ph type="dt" sz="half" idx="10"/>
          </p:nvPr>
        </p:nvSpPr>
        <p:spPr/>
        <p:txBody>
          <a:bodyPr/>
          <a:lstStyle/>
          <a:p>
            <a:fld id="{12B465B8-E6FB-4A91-AD19-ED592A99B707}" type="datetimeFigureOut">
              <a:rPr lang="en-US" smtClean="0"/>
              <a:t>12/9/2024</a:t>
            </a:fld>
            <a:endParaRPr lang="en-US"/>
          </a:p>
        </p:txBody>
      </p:sp>
      <p:sp>
        <p:nvSpPr>
          <p:cNvPr id="5" name="Footer Placeholder 4">
            <a:extLst>
              <a:ext uri="{FF2B5EF4-FFF2-40B4-BE49-F238E27FC236}">
                <a16:creationId xmlns:a16="http://schemas.microsoft.com/office/drawing/2014/main" id="{D7CE66DD-C1A4-468B-8B88-A85582766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64E70-DAA0-4F71-8841-F653BCBE9022}"/>
              </a:ext>
            </a:extLst>
          </p:cNvPr>
          <p:cNvSpPr>
            <a:spLocks noGrp="1"/>
          </p:cNvSpPr>
          <p:nvPr>
            <p:ph type="sldNum" sz="quarter" idx="12"/>
          </p:nvPr>
        </p:nvSpPr>
        <p:spPr/>
        <p:txBody>
          <a:bodyPr/>
          <a:lstStyle/>
          <a:p>
            <a:fld id="{91345CCF-B796-41DE-B05D-0975C2C7D8A0}" type="slidenum">
              <a:rPr lang="en-US" smtClean="0"/>
              <a:t>‹#›</a:t>
            </a:fld>
            <a:endParaRPr lang="en-US"/>
          </a:p>
        </p:txBody>
      </p:sp>
    </p:spTree>
    <p:extLst>
      <p:ext uri="{BB962C8B-B14F-4D97-AF65-F5344CB8AC3E}">
        <p14:creationId xmlns:p14="http://schemas.microsoft.com/office/powerpoint/2010/main" val="393321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7833AD-5F34-4C49-B990-FE6265303A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0527D5-4932-4EF1-A54F-62BB686227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9DEEA-2CE0-4582-9E2A-E1A49023001C}"/>
              </a:ext>
            </a:extLst>
          </p:cNvPr>
          <p:cNvSpPr>
            <a:spLocks noGrp="1"/>
          </p:cNvSpPr>
          <p:nvPr>
            <p:ph type="dt" sz="half" idx="10"/>
          </p:nvPr>
        </p:nvSpPr>
        <p:spPr/>
        <p:txBody>
          <a:bodyPr/>
          <a:lstStyle/>
          <a:p>
            <a:fld id="{12B465B8-E6FB-4A91-AD19-ED592A99B707}" type="datetimeFigureOut">
              <a:rPr lang="en-US" smtClean="0"/>
              <a:t>12/9/2024</a:t>
            </a:fld>
            <a:endParaRPr lang="en-US"/>
          </a:p>
        </p:txBody>
      </p:sp>
      <p:sp>
        <p:nvSpPr>
          <p:cNvPr id="5" name="Footer Placeholder 4">
            <a:extLst>
              <a:ext uri="{FF2B5EF4-FFF2-40B4-BE49-F238E27FC236}">
                <a16:creationId xmlns:a16="http://schemas.microsoft.com/office/drawing/2014/main" id="{57DD4680-BCCE-429E-A9C5-978AC7DD3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48565-FF4A-43EF-9777-E794A5A51EED}"/>
              </a:ext>
            </a:extLst>
          </p:cNvPr>
          <p:cNvSpPr>
            <a:spLocks noGrp="1"/>
          </p:cNvSpPr>
          <p:nvPr>
            <p:ph type="sldNum" sz="quarter" idx="12"/>
          </p:nvPr>
        </p:nvSpPr>
        <p:spPr/>
        <p:txBody>
          <a:bodyPr/>
          <a:lstStyle/>
          <a:p>
            <a:fld id="{91345CCF-B796-41DE-B05D-0975C2C7D8A0}" type="slidenum">
              <a:rPr lang="en-US" smtClean="0"/>
              <a:t>‹#›</a:t>
            </a:fld>
            <a:endParaRPr lang="en-US"/>
          </a:p>
        </p:txBody>
      </p:sp>
    </p:spTree>
    <p:extLst>
      <p:ext uri="{BB962C8B-B14F-4D97-AF65-F5344CB8AC3E}">
        <p14:creationId xmlns:p14="http://schemas.microsoft.com/office/powerpoint/2010/main" val="229160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6703D-67FF-475B-B323-79D63025E0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64857-BE5D-4FD2-A3E5-A06D548D93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841B0-7A73-49E4-BFEA-8610FAD24BF9}"/>
              </a:ext>
            </a:extLst>
          </p:cNvPr>
          <p:cNvSpPr>
            <a:spLocks noGrp="1"/>
          </p:cNvSpPr>
          <p:nvPr>
            <p:ph type="dt" sz="half" idx="10"/>
          </p:nvPr>
        </p:nvSpPr>
        <p:spPr/>
        <p:txBody>
          <a:bodyPr/>
          <a:lstStyle/>
          <a:p>
            <a:fld id="{12B465B8-E6FB-4A91-AD19-ED592A99B707}" type="datetimeFigureOut">
              <a:rPr lang="en-US" smtClean="0"/>
              <a:t>12/9/2024</a:t>
            </a:fld>
            <a:endParaRPr lang="en-US"/>
          </a:p>
        </p:txBody>
      </p:sp>
      <p:sp>
        <p:nvSpPr>
          <p:cNvPr id="5" name="Footer Placeholder 4">
            <a:extLst>
              <a:ext uri="{FF2B5EF4-FFF2-40B4-BE49-F238E27FC236}">
                <a16:creationId xmlns:a16="http://schemas.microsoft.com/office/drawing/2014/main" id="{77FF5A1B-54CB-496E-A7D9-C8ACAF1C8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8904A-1CEF-4DD1-A58C-003567447D2D}"/>
              </a:ext>
            </a:extLst>
          </p:cNvPr>
          <p:cNvSpPr>
            <a:spLocks noGrp="1"/>
          </p:cNvSpPr>
          <p:nvPr>
            <p:ph type="sldNum" sz="quarter" idx="12"/>
          </p:nvPr>
        </p:nvSpPr>
        <p:spPr/>
        <p:txBody>
          <a:bodyPr/>
          <a:lstStyle/>
          <a:p>
            <a:fld id="{91345CCF-B796-41DE-B05D-0975C2C7D8A0}" type="slidenum">
              <a:rPr lang="en-US" smtClean="0"/>
              <a:t>‹#›</a:t>
            </a:fld>
            <a:endParaRPr lang="en-US"/>
          </a:p>
        </p:txBody>
      </p:sp>
    </p:spTree>
    <p:extLst>
      <p:ext uri="{BB962C8B-B14F-4D97-AF65-F5344CB8AC3E}">
        <p14:creationId xmlns:p14="http://schemas.microsoft.com/office/powerpoint/2010/main" val="147231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30A8-A268-4E97-A682-EE1CACDA0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41C688-31B2-4681-BD4D-F4A6BB8FE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1868066-D786-498B-89C3-1505E681AD71}"/>
              </a:ext>
            </a:extLst>
          </p:cNvPr>
          <p:cNvSpPr>
            <a:spLocks noGrp="1"/>
          </p:cNvSpPr>
          <p:nvPr>
            <p:ph type="dt" sz="half" idx="10"/>
          </p:nvPr>
        </p:nvSpPr>
        <p:spPr/>
        <p:txBody>
          <a:bodyPr/>
          <a:lstStyle/>
          <a:p>
            <a:fld id="{12B465B8-E6FB-4A91-AD19-ED592A99B707}" type="datetimeFigureOut">
              <a:rPr lang="en-US" smtClean="0"/>
              <a:t>12/9/2024</a:t>
            </a:fld>
            <a:endParaRPr lang="en-US"/>
          </a:p>
        </p:txBody>
      </p:sp>
      <p:sp>
        <p:nvSpPr>
          <p:cNvPr id="5" name="Footer Placeholder 4">
            <a:extLst>
              <a:ext uri="{FF2B5EF4-FFF2-40B4-BE49-F238E27FC236}">
                <a16:creationId xmlns:a16="http://schemas.microsoft.com/office/drawing/2014/main" id="{E37D7939-EF5A-475C-8F38-4E2A095C8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7CB24-24D1-4161-B39B-BC10AB399050}"/>
              </a:ext>
            </a:extLst>
          </p:cNvPr>
          <p:cNvSpPr>
            <a:spLocks noGrp="1"/>
          </p:cNvSpPr>
          <p:nvPr>
            <p:ph type="sldNum" sz="quarter" idx="12"/>
          </p:nvPr>
        </p:nvSpPr>
        <p:spPr/>
        <p:txBody>
          <a:bodyPr/>
          <a:lstStyle/>
          <a:p>
            <a:fld id="{91345CCF-B796-41DE-B05D-0975C2C7D8A0}" type="slidenum">
              <a:rPr lang="en-US" smtClean="0"/>
              <a:t>‹#›</a:t>
            </a:fld>
            <a:endParaRPr lang="en-US"/>
          </a:p>
        </p:txBody>
      </p:sp>
    </p:spTree>
    <p:extLst>
      <p:ext uri="{BB962C8B-B14F-4D97-AF65-F5344CB8AC3E}">
        <p14:creationId xmlns:p14="http://schemas.microsoft.com/office/powerpoint/2010/main" val="412967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741D-17F7-4176-A3EA-9FDBFE0946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B1B901-8F01-41B0-BFB4-435E2C7A1BA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E55E7-10FA-4AF5-A5BF-F24567F543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B15C75-C4D8-4D69-8467-2262AD1ED069}"/>
              </a:ext>
            </a:extLst>
          </p:cNvPr>
          <p:cNvSpPr>
            <a:spLocks noGrp="1"/>
          </p:cNvSpPr>
          <p:nvPr>
            <p:ph type="dt" sz="half" idx="10"/>
          </p:nvPr>
        </p:nvSpPr>
        <p:spPr/>
        <p:txBody>
          <a:bodyPr/>
          <a:lstStyle/>
          <a:p>
            <a:fld id="{12B465B8-E6FB-4A91-AD19-ED592A99B707}" type="datetimeFigureOut">
              <a:rPr lang="en-US" smtClean="0"/>
              <a:t>12/9/2024</a:t>
            </a:fld>
            <a:endParaRPr lang="en-US"/>
          </a:p>
        </p:txBody>
      </p:sp>
      <p:sp>
        <p:nvSpPr>
          <p:cNvPr id="6" name="Footer Placeholder 5">
            <a:extLst>
              <a:ext uri="{FF2B5EF4-FFF2-40B4-BE49-F238E27FC236}">
                <a16:creationId xmlns:a16="http://schemas.microsoft.com/office/drawing/2014/main" id="{EE6E5DA8-CE6F-454C-B2CA-A22DD532B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283FE-F905-450B-97B4-5452C0931A08}"/>
              </a:ext>
            </a:extLst>
          </p:cNvPr>
          <p:cNvSpPr>
            <a:spLocks noGrp="1"/>
          </p:cNvSpPr>
          <p:nvPr>
            <p:ph type="sldNum" sz="quarter" idx="12"/>
          </p:nvPr>
        </p:nvSpPr>
        <p:spPr/>
        <p:txBody>
          <a:bodyPr/>
          <a:lstStyle/>
          <a:p>
            <a:fld id="{91345CCF-B796-41DE-B05D-0975C2C7D8A0}" type="slidenum">
              <a:rPr lang="en-US" smtClean="0"/>
              <a:t>‹#›</a:t>
            </a:fld>
            <a:endParaRPr lang="en-US"/>
          </a:p>
        </p:txBody>
      </p:sp>
    </p:spTree>
    <p:extLst>
      <p:ext uri="{BB962C8B-B14F-4D97-AF65-F5344CB8AC3E}">
        <p14:creationId xmlns:p14="http://schemas.microsoft.com/office/powerpoint/2010/main" val="352613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9D97-73E7-4CB2-81EA-A13863C267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141F3B-BA8A-4CDB-BAD9-4589338994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AEC866-52CD-470D-A93A-2B30397B3C1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A40D69-819B-4122-94A9-7C95D558D8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A9EF52-4CA5-446B-B3BA-FE58628EF3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AE4778-9F01-4A90-A4A8-B996441F0FF4}"/>
              </a:ext>
            </a:extLst>
          </p:cNvPr>
          <p:cNvSpPr>
            <a:spLocks noGrp="1"/>
          </p:cNvSpPr>
          <p:nvPr>
            <p:ph type="dt" sz="half" idx="10"/>
          </p:nvPr>
        </p:nvSpPr>
        <p:spPr/>
        <p:txBody>
          <a:bodyPr/>
          <a:lstStyle/>
          <a:p>
            <a:fld id="{12B465B8-E6FB-4A91-AD19-ED592A99B707}" type="datetimeFigureOut">
              <a:rPr lang="en-US" smtClean="0"/>
              <a:t>12/9/2024</a:t>
            </a:fld>
            <a:endParaRPr lang="en-US"/>
          </a:p>
        </p:txBody>
      </p:sp>
      <p:sp>
        <p:nvSpPr>
          <p:cNvPr id="8" name="Footer Placeholder 7">
            <a:extLst>
              <a:ext uri="{FF2B5EF4-FFF2-40B4-BE49-F238E27FC236}">
                <a16:creationId xmlns:a16="http://schemas.microsoft.com/office/drawing/2014/main" id="{586AA970-3122-4EDF-B95C-88EE23F3C5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D06C1B-2F28-4E0F-BF44-4E219FB3FE3C}"/>
              </a:ext>
            </a:extLst>
          </p:cNvPr>
          <p:cNvSpPr>
            <a:spLocks noGrp="1"/>
          </p:cNvSpPr>
          <p:nvPr>
            <p:ph type="sldNum" sz="quarter" idx="12"/>
          </p:nvPr>
        </p:nvSpPr>
        <p:spPr/>
        <p:txBody>
          <a:bodyPr/>
          <a:lstStyle/>
          <a:p>
            <a:fld id="{91345CCF-B796-41DE-B05D-0975C2C7D8A0}" type="slidenum">
              <a:rPr lang="en-US" smtClean="0"/>
              <a:t>‹#›</a:t>
            </a:fld>
            <a:endParaRPr lang="en-US"/>
          </a:p>
        </p:txBody>
      </p:sp>
    </p:spTree>
    <p:extLst>
      <p:ext uri="{BB962C8B-B14F-4D97-AF65-F5344CB8AC3E}">
        <p14:creationId xmlns:p14="http://schemas.microsoft.com/office/powerpoint/2010/main" val="840626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B62C-5385-4910-BC40-329DD7A6BD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B05D33-4142-4EE8-9850-7B40DC8B22A2}"/>
              </a:ext>
            </a:extLst>
          </p:cNvPr>
          <p:cNvSpPr>
            <a:spLocks noGrp="1"/>
          </p:cNvSpPr>
          <p:nvPr>
            <p:ph type="dt" sz="half" idx="10"/>
          </p:nvPr>
        </p:nvSpPr>
        <p:spPr/>
        <p:txBody>
          <a:bodyPr/>
          <a:lstStyle/>
          <a:p>
            <a:fld id="{12B465B8-E6FB-4A91-AD19-ED592A99B707}" type="datetimeFigureOut">
              <a:rPr lang="en-US" smtClean="0"/>
              <a:t>12/9/2024</a:t>
            </a:fld>
            <a:endParaRPr lang="en-US"/>
          </a:p>
        </p:txBody>
      </p:sp>
      <p:sp>
        <p:nvSpPr>
          <p:cNvPr id="4" name="Footer Placeholder 3">
            <a:extLst>
              <a:ext uri="{FF2B5EF4-FFF2-40B4-BE49-F238E27FC236}">
                <a16:creationId xmlns:a16="http://schemas.microsoft.com/office/drawing/2014/main" id="{5423D284-071D-454E-917F-CF8A998368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002E77-47CA-4762-BE87-90E86EBD5841}"/>
              </a:ext>
            </a:extLst>
          </p:cNvPr>
          <p:cNvSpPr>
            <a:spLocks noGrp="1"/>
          </p:cNvSpPr>
          <p:nvPr>
            <p:ph type="sldNum" sz="quarter" idx="12"/>
          </p:nvPr>
        </p:nvSpPr>
        <p:spPr/>
        <p:txBody>
          <a:bodyPr/>
          <a:lstStyle/>
          <a:p>
            <a:fld id="{91345CCF-B796-41DE-B05D-0975C2C7D8A0}" type="slidenum">
              <a:rPr lang="en-US" smtClean="0"/>
              <a:t>‹#›</a:t>
            </a:fld>
            <a:endParaRPr lang="en-US"/>
          </a:p>
        </p:txBody>
      </p:sp>
    </p:spTree>
    <p:extLst>
      <p:ext uri="{BB962C8B-B14F-4D97-AF65-F5344CB8AC3E}">
        <p14:creationId xmlns:p14="http://schemas.microsoft.com/office/powerpoint/2010/main" val="822287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070A6-BF8E-4346-8598-8DC68D4478F1}"/>
              </a:ext>
            </a:extLst>
          </p:cNvPr>
          <p:cNvSpPr>
            <a:spLocks noGrp="1"/>
          </p:cNvSpPr>
          <p:nvPr>
            <p:ph type="dt" sz="half" idx="10"/>
          </p:nvPr>
        </p:nvSpPr>
        <p:spPr/>
        <p:txBody>
          <a:bodyPr/>
          <a:lstStyle/>
          <a:p>
            <a:fld id="{12B465B8-E6FB-4A91-AD19-ED592A99B707}" type="datetimeFigureOut">
              <a:rPr lang="en-US" smtClean="0"/>
              <a:t>12/9/2024</a:t>
            </a:fld>
            <a:endParaRPr lang="en-US"/>
          </a:p>
        </p:txBody>
      </p:sp>
      <p:sp>
        <p:nvSpPr>
          <p:cNvPr id="3" name="Footer Placeholder 2">
            <a:extLst>
              <a:ext uri="{FF2B5EF4-FFF2-40B4-BE49-F238E27FC236}">
                <a16:creationId xmlns:a16="http://schemas.microsoft.com/office/drawing/2014/main" id="{A31E2660-B8F8-4CC8-9808-3B27F092BF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2758FC-32CF-4FE7-A876-FC1FD0AA6350}"/>
              </a:ext>
            </a:extLst>
          </p:cNvPr>
          <p:cNvSpPr>
            <a:spLocks noGrp="1"/>
          </p:cNvSpPr>
          <p:nvPr>
            <p:ph type="sldNum" sz="quarter" idx="12"/>
          </p:nvPr>
        </p:nvSpPr>
        <p:spPr/>
        <p:txBody>
          <a:bodyPr/>
          <a:lstStyle/>
          <a:p>
            <a:fld id="{91345CCF-B796-41DE-B05D-0975C2C7D8A0}" type="slidenum">
              <a:rPr lang="en-US" smtClean="0"/>
              <a:t>‹#›</a:t>
            </a:fld>
            <a:endParaRPr lang="en-US"/>
          </a:p>
        </p:txBody>
      </p:sp>
    </p:spTree>
    <p:extLst>
      <p:ext uri="{BB962C8B-B14F-4D97-AF65-F5344CB8AC3E}">
        <p14:creationId xmlns:p14="http://schemas.microsoft.com/office/powerpoint/2010/main" val="853291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4C404-4860-4AB4-B6E3-3ED8B0BD9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84D62B-F50E-4A7A-BC67-A7337F4465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17867B-1AC8-48BF-9421-233EC98F9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BE5F69-54FD-4CD6-BB94-9EA0FB9822B6}"/>
              </a:ext>
            </a:extLst>
          </p:cNvPr>
          <p:cNvSpPr>
            <a:spLocks noGrp="1"/>
          </p:cNvSpPr>
          <p:nvPr>
            <p:ph type="dt" sz="half" idx="10"/>
          </p:nvPr>
        </p:nvSpPr>
        <p:spPr/>
        <p:txBody>
          <a:bodyPr/>
          <a:lstStyle/>
          <a:p>
            <a:fld id="{12B465B8-E6FB-4A91-AD19-ED592A99B707}" type="datetimeFigureOut">
              <a:rPr lang="en-US" smtClean="0"/>
              <a:t>12/9/2024</a:t>
            </a:fld>
            <a:endParaRPr lang="en-US"/>
          </a:p>
        </p:txBody>
      </p:sp>
      <p:sp>
        <p:nvSpPr>
          <p:cNvPr id="6" name="Footer Placeholder 5">
            <a:extLst>
              <a:ext uri="{FF2B5EF4-FFF2-40B4-BE49-F238E27FC236}">
                <a16:creationId xmlns:a16="http://schemas.microsoft.com/office/drawing/2014/main" id="{6B53AA3A-92EF-4AEF-8815-CE32FD9345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4B02B4-FA52-44E1-A770-46CAFF1F4D0D}"/>
              </a:ext>
            </a:extLst>
          </p:cNvPr>
          <p:cNvSpPr>
            <a:spLocks noGrp="1"/>
          </p:cNvSpPr>
          <p:nvPr>
            <p:ph type="sldNum" sz="quarter" idx="12"/>
          </p:nvPr>
        </p:nvSpPr>
        <p:spPr/>
        <p:txBody>
          <a:bodyPr/>
          <a:lstStyle/>
          <a:p>
            <a:fld id="{91345CCF-B796-41DE-B05D-0975C2C7D8A0}" type="slidenum">
              <a:rPr lang="en-US" smtClean="0"/>
              <a:t>‹#›</a:t>
            </a:fld>
            <a:endParaRPr lang="en-US"/>
          </a:p>
        </p:txBody>
      </p:sp>
    </p:spTree>
    <p:extLst>
      <p:ext uri="{BB962C8B-B14F-4D97-AF65-F5344CB8AC3E}">
        <p14:creationId xmlns:p14="http://schemas.microsoft.com/office/powerpoint/2010/main" val="288134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1A58-9016-4EA4-A456-2CC7C174C8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E36C2-ABAD-4EAD-AB16-45F3FE242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38A11C-D8DC-4098-BDC9-D5CB82EC1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4787A5-E2B9-4C64-80C1-38F9269ACD64}"/>
              </a:ext>
            </a:extLst>
          </p:cNvPr>
          <p:cNvSpPr>
            <a:spLocks noGrp="1"/>
          </p:cNvSpPr>
          <p:nvPr>
            <p:ph type="dt" sz="half" idx="10"/>
          </p:nvPr>
        </p:nvSpPr>
        <p:spPr/>
        <p:txBody>
          <a:bodyPr/>
          <a:lstStyle/>
          <a:p>
            <a:fld id="{12B465B8-E6FB-4A91-AD19-ED592A99B707}" type="datetimeFigureOut">
              <a:rPr lang="en-US" smtClean="0"/>
              <a:t>12/9/2024</a:t>
            </a:fld>
            <a:endParaRPr lang="en-US"/>
          </a:p>
        </p:txBody>
      </p:sp>
      <p:sp>
        <p:nvSpPr>
          <p:cNvPr id="6" name="Footer Placeholder 5">
            <a:extLst>
              <a:ext uri="{FF2B5EF4-FFF2-40B4-BE49-F238E27FC236}">
                <a16:creationId xmlns:a16="http://schemas.microsoft.com/office/drawing/2014/main" id="{C481E692-99B3-45EA-8BE5-061730388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D6A164-A204-48A3-92FC-7BB3FC55C75F}"/>
              </a:ext>
            </a:extLst>
          </p:cNvPr>
          <p:cNvSpPr>
            <a:spLocks noGrp="1"/>
          </p:cNvSpPr>
          <p:nvPr>
            <p:ph type="sldNum" sz="quarter" idx="12"/>
          </p:nvPr>
        </p:nvSpPr>
        <p:spPr/>
        <p:txBody>
          <a:bodyPr/>
          <a:lstStyle/>
          <a:p>
            <a:fld id="{91345CCF-B796-41DE-B05D-0975C2C7D8A0}" type="slidenum">
              <a:rPr lang="en-US" smtClean="0"/>
              <a:t>‹#›</a:t>
            </a:fld>
            <a:endParaRPr lang="en-US"/>
          </a:p>
        </p:txBody>
      </p:sp>
    </p:spTree>
    <p:extLst>
      <p:ext uri="{BB962C8B-B14F-4D97-AF65-F5344CB8AC3E}">
        <p14:creationId xmlns:p14="http://schemas.microsoft.com/office/powerpoint/2010/main" val="408661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96A83E-E2AF-431B-9F33-F0573E2BCF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B27CE3-2C9F-4E1C-82A9-FC3B31C37A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37B0E-BEAE-4994-9910-070220AD6E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465B8-E6FB-4A91-AD19-ED592A99B707}" type="datetimeFigureOut">
              <a:rPr lang="en-US" smtClean="0"/>
              <a:t>12/9/2024</a:t>
            </a:fld>
            <a:endParaRPr lang="en-US"/>
          </a:p>
        </p:txBody>
      </p:sp>
      <p:sp>
        <p:nvSpPr>
          <p:cNvPr id="5" name="Footer Placeholder 4">
            <a:extLst>
              <a:ext uri="{FF2B5EF4-FFF2-40B4-BE49-F238E27FC236}">
                <a16:creationId xmlns:a16="http://schemas.microsoft.com/office/drawing/2014/main" id="{39BBBCF0-F812-470B-A898-B22C2BA40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CFC55A-CE46-4C22-A9B3-5228F85EA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45CCF-B796-41DE-B05D-0975C2C7D8A0}" type="slidenum">
              <a:rPr lang="en-US" smtClean="0"/>
              <a:t>‹#›</a:t>
            </a:fld>
            <a:endParaRPr lang="en-US"/>
          </a:p>
        </p:txBody>
      </p:sp>
    </p:spTree>
    <p:extLst>
      <p:ext uri="{BB962C8B-B14F-4D97-AF65-F5344CB8AC3E}">
        <p14:creationId xmlns:p14="http://schemas.microsoft.com/office/powerpoint/2010/main" val="1035979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6A2F-A21F-4DCE-9A8F-00A7EFDBEB7A}"/>
              </a:ext>
            </a:extLst>
          </p:cNvPr>
          <p:cNvSpPr>
            <a:spLocks noGrp="1"/>
          </p:cNvSpPr>
          <p:nvPr>
            <p:ph type="ctrTitle"/>
          </p:nvPr>
        </p:nvSpPr>
        <p:spPr/>
        <p:txBody>
          <a:bodyPr/>
          <a:lstStyle/>
          <a:p>
            <a:r>
              <a:rPr lang="en-US" dirty="0"/>
              <a:t>Muhammad Adeel</a:t>
            </a:r>
          </a:p>
        </p:txBody>
      </p:sp>
      <p:sp>
        <p:nvSpPr>
          <p:cNvPr id="3" name="Subtitle 2">
            <a:extLst>
              <a:ext uri="{FF2B5EF4-FFF2-40B4-BE49-F238E27FC236}">
                <a16:creationId xmlns:a16="http://schemas.microsoft.com/office/drawing/2014/main" id="{423C4E80-6C9D-4ADF-9EE3-3FD3257017DC}"/>
              </a:ext>
            </a:extLst>
          </p:cNvPr>
          <p:cNvSpPr>
            <a:spLocks noGrp="1"/>
          </p:cNvSpPr>
          <p:nvPr>
            <p:ph type="subTitle" idx="1"/>
          </p:nvPr>
        </p:nvSpPr>
        <p:spPr/>
        <p:txBody>
          <a:bodyPr/>
          <a:lstStyle/>
          <a:p>
            <a:r>
              <a:rPr lang="en-US" dirty="0"/>
              <a:t>CSC-22F-116</a:t>
            </a:r>
          </a:p>
        </p:txBody>
      </p:sp>
    </p:spTree>
    <p:extLst>
      <p:ext uri="{BB962C8B-B14F-4D97-AF65-F5344CB8AC3E}">
        <p14:creationId xmlns:p14="http://schemas.microsoft.com/office/powerpoint/2010/main" val="111289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8A40-A15A-4F45-89EF-2CEDA040A836}"/>
              </a:ext>
            </a:extLst>
          </p:cNvPr>
          <p:cNvSpPr>
            <a:spLocks noGrp="1"/>
          </p:cNvSpPr>
          <p:nvPr>
            <p:ph type="title"/>
          </p:nvPr>
        </p:nvSpPr>
        <p:spPr/>
        <p:txBody>
          <a:bodyPr>
            <a:normAutofit fontScale="90000"/>
          </a:bodyPr>
          <a:lstStyle/>
          <a:p>
            <a:br>
              <a:rPr lang="en-US" dirty="0"/>
            </a:br>
            <a:r>
              <a:rPr lang="en-US" b="1" dirty="0"/>
              <a:t>Disadvantages</a:t>
            </a:r>
            <a:br>
              <a:rPr lang="en-US" dirty="0"/>
            </a:br>
            <a:endParaRPr lang="en-US" dirty="0"/>
          </a:p>
        </p:txBody>
      </p:sp>
      <p:sp>
        <p:nvSpPr>
          <p:cNvPr id="3" name="Content Placeholder 2">
            <a:extLst>
              <a:ext uri="{FF2B5EF4-FFF2-40B4-BE49-F238E27FC236}">
                <a16:creationId xmlns:a16="http://schemas.microsoft.com/office/drawing/2014/main" id="{46842EF3-0EA0-441F-BA29-5DA4B1B67507}"/>
              </a:ext>
            </a:extLst>
          </p:cNvPr>
          <p:cNvSpPr>
            <a:spLocks noGrp="1"/>
          </p:cNvSpPr>
          <p:nvPr>
            <p:ph idx="1"/>
          </p:nvPr>
        </p:nvSpPr>
        <p:spPr>
          <a:xfrm>
            <a:off x="838200" y="2054225"/>
            <a:ext cx="10515600" cy="2382308"/>
          </a:xfrm>
        </p:spPr>
        <p:txBody>
          <a:bodyPr/>
          <a:lstStyle/>
          <a:p>
            <a:r>
              <a:rPr lang="en-US" dirty="0"/>
              <a:t>It can have external fragmentation.</a:t>
            </a:r>
          </a:p>
          <a:p>
            <a:r>
              <a:rPr lang="en-US" dirty="0"/>
              <a:t>it is difficult to allocate contiguous memory to variable sized partition.</a:t>
            </a:r>
          </a:p>
          <a:p>
            <a:r>
              <a:rPr lang="en-US" dirty="0"/>
              <a:t>Costly memory management algorithms.</a:t>
            </a:r>
          </a:p>
          <a:p>
            <a:pPr marL="0" indent="0">
              <a:buNone/>
            </a:pPr>
            <a:endParaRPr lang="en-US" dirty="0"/>
          </a:p>
        </p:txBody>
      </p:sp>
    </p:spTree>
    <p:extLst>
      <p:ext uri="{BB962C8B-B14F-4D97-AF65-F5344CB8AC3E}">
        <p14:creationId xmlns:p14="http://schemas.microsoft.com/office/powerpoint/2010/main" val="4208786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1997-D060-4CB3-92C1-33DEAA30E7FC}"/>
              </a:ext>
            </a:extLst>
          </p:cNvPr>
          <p:cNvSpPr>
            <a:spLocks noGrp="1"/>
          </p:cNvSpPr>
          <p:nvPr>
            <p:ph type="title"/>
          </p:nvPr>
        </p:nvSpPr>
        <p:spPr/>
        <p:txBody>
          <a:bodyPr/>
          <a:lstStyle/>
          <a:p>
            <a:r>
              <a:rPr lang="en-US" b="1" dirty="0"/>
              <a:t>Segmentation</a:t>
            </a:r>
          </a:p>
        </p:txBody>
      </p:sp>
      <p:sp>
        <p:nvSpPr>
          <p:cNvPr id="3" name="Content Placeholder 2">
            <a:extLst>
              <a:ext uri="{FF2B5EF4-FFF2-40B4-BE49-F238E27FC236}">
                <a16:creationId xmlns:a16="http://schemas.microsoft.com/office/drawing/2014/main" id="{805D3D61-3F5B-4F0B-B010-3E7C6AA38FF6}"/>
              </a:ext>
            </a:extLst>
          </p:cNvPr>
          <p:cNvSpPr>
            <a:spLocks noGrp="1"/>
          </p:cNvSpPr>
          <p:nvPr>
            <p:ph idx="1"/>
          </p:nvPr>
        </p:nvSpPr>
        <p:spPr/>
        <p:txBody>
          <a:bodyPr/>
          <a:lstStyle/>
          <a:p>
            <a:r>
              <a:rPr lang="en-US" dirty="0"/>
              <a:t>Segmentation in OS (Operating System)</a:t>
            </a:r>
          </a:p>
          <a:p>
            <a:r>
              <a:rPr lang="en-US" dirty="0"/>
              <a:t>In Operating Systems, Segmentation is a memory management technique in which the memory is divided into the variable size parts. Each part is known as a segment which can be allocated to a process.</a:t>
            </a:r>
          </a:p>
          <a:p>
            <a:r>
              <a:rPr lang="en-US" dirty="0"/>
              <a:t>The details about each segment are stored in a table called a segment table. Segment table is stored in one (or many) of the segments.</a:t>
            </a:r>
          </a:p>
          <a:p>
            <a:pPr marL="0" indent="0">
              <a:buNone/>
            </a:pPr>
            <a:r>
              <a:rPr lang="en-US" b="1" i="1" dirty="0"/>
              <a:t>Segment table contains mainly two information about segment:</a:t>
            </a:r>
          </a:p>
          <a:p>
            <a:r>
              <a:rPr lang="en-US" b="1" dirty="0"/>
              <a:t>Base</a:t>
            </a:r>
            <a:r>
              <a:rPr lang="en-US" dirty="0"/>
              <a:t>: It is the base address of the segment</a:t>
            </a:r>
          </a:p>
          <a:p>
            <a:r>
              <a:rPr lang="en-US" b="1" dirty="0"/>
              <a:t>Limit</a:t>
            </a:r>
            <a:r>
              <a:rPr lang="en-US" dirty="0"/>
              <a:t>: It is the length of the segment.</a:t>
            </a:r>
          </a:p>
          <a:p>
            <a:endParaRPr lang="en-US" dirty="0"/>
          </a:p>
        </p:txBody>
      </p:sp>
    </p:spTree>
    <p:extLst>
      <p:ext uri="{BB962C8B-B14F-4D97-AF65-F5344CB8AC3E}">
        <p14:creationId xmlns:p14="http://schemas.microsoft.com/office/powerpoint/2010/main" val="2486589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0A6D-5D60-48C6-A14B-8059F998CC89}"/>
              </a:ext>
            </a:extLst>
          </p:cNvPr>
          <p:cNvSpPr>
            <a:spLocks noGrp="1"/>
          </p:cNvSpPr>
          <p:nvPr>
            <p:ph type="title"/>
          </p:nvPr>
        </p:nvSpPr>
        <p:spPr/>
        <p:txBody>
          <a:bodyPr/>
          <a:lstStyle/>
          <a:p>
            <a:r>
              <a:rPr lang="en-US" b="1" dirty="0"/>
              <a:t>Types of Segmentation in Operating Systems</a:t>
            </a:r>
            <a:endParaRPr lang="en-US" dirty="0"/>
          </a:p>
        </p:txBody>
      </p:sp>
      <p:sp>
        <p:nvSpPr>
          <p:cNvPr id="3" name="Content Placeholder 2">
            <a:extLst>
              <a:ext uri="{FF2B5EF4-FFF2-40B4-BE49-F238E27FC236}">
                <a16:creationId xmlns:a16="http://schemas.microsoft.com/office/drawing/2014/main" id="{0ED3F48B-203F-411D-BCD6-B8A317AF5A05}"/>
              </a:ext>
            </a:extLst>
          </p:cNvPr>
          <p:cNvSpPr>
            <a:spLocks noGrp="1"/>
          </p:cNvSpPr>
          <p:nvPr>
            <p:ph idx="1"/>
          </p:nvPr>
        </p:nvSpPr>
        <p:spPr/>
        <p:txBody>
          <a:bodyPr/>
          <a:lstStyle/>
          <a:p>
            <a:pPr fontAlgn="base"/>
            <a:r>
              <a:rPr lang="en-US" b="1" dirty="0"/>
              <a:t>Virtual Memory Segmentation: </a:t>
            </a:r>
            <a:r>
              <a:rPr lang="en-US" dirty="0"/>
              <a:t>Each process is divided into a number of segments, but the segmentation is not done all at once. This segmentation may or may not take place at the run time of the program.</a:t>
            </a:r>
          </a:p>
          <a:p>
            <a:pPr fontAlgn="base"/>
            <a:r>
              <a:rPr lang="en-US" b="1" dirty="0"/>
              <a:t>Simple Segmentation: </a:t>
            </a:r>
            <a:r>
              <a:rPr lang="en-US" dirty="0"/>
              <a:t>Each process is divided into a number of segments, all of which are loaded into memory at run time, though not necessarily contiguously.</a:t>
            </a:r>
          </a:p>
          <a:p>
            <a:endParaRPr lang="en-US" dirty="0"/>
          </a:p>
        </p:txBody>
      </p:sp>
    </p:spTree>
    <p:extLst>
      <p:ext uri="{BB962C8B-B14F-4D97-AF65-F5344CB8AC3E}">
        <p14:creationId xmlns:p14="http://schemas.microsoft.com/office/powerpoint/2010/main" val="130937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536A-E946-436F-B529-E954A35DCE9E}"/>
              </a:ext>
            </a:extLst>
          </p:cNvPr>
          <p:cNvSpPr>
            <a:spLocks noGrp="1"/>
          </p:cNvSpPr>
          <p:nvPr>
            <p:ph type="title"/>
          </p:nvPr>
        </p:nvSpPr>
        <p:spPr/>
        <p:txBody>
          <a:bodyPr/>
          <a:lstStyle/>
          <a:p>
            <a:r>
              <a:rPr lang="en-US" b="1" dirty="0"/>
              <a:t>What is Segment Table?</a:t>
            </a:r>
          </a:p>
        </p:txBody>
      </p:sp>
      <p:sp>
        <p:nvSpPr>
          <p:cNvPr id="3" name="Content Placeholder 2">
            <a:extLst>
              <a:ext uri="{FF2B5EF4-FFF2-40B4-BE49-F238E27FC236}">
                <a16:creationId xmlns:a16="http://schemas.microsoft.com/office/drawing/2014/main" id="{C4A126CD-0260-4490-9721-C0B863A69B57}"/>
              </a:ext>
            </a:extLst>
          </p:cNvPr>
          <p:cNvSpPr>
            <a:spLocks noGrp="1"/>
          </p:cNvSpPr>
          <p:nvPr>
            <p:ph idx="1"/>
          </p:nvPr>
        </p:nvSpPr>
        <p:spPr>
          <a:xfrm>
            <a:off x="838200" y="1825625"/>
            <a:ext cx="10515600" cy="3466042"/>
          </a:xfrm>
        </p:spPr>
        <p:txBody>
          <a:bodyPr/>
          <a:lstStyle/>
          <a:p>
            <a:pPr fontAlgn="base"/>
            <a:r>
              <a:rPr lang="en-US" dirty="0"/>
              <a:t>It maps a two-dimensional Logical address into a one-dimensional Physical address. It’s each table entry has:</a:t>
            </a:r>
          </a:p>
          <a:p>
            <a:pPr fontAlgn="base"/>
            <a:r>
              <a:rPr lang="en-US" b="1" dirty="0"/>
              <a:t>Base Address: </a:t>
            </a:r>
            <a:r>
              <a:rPr lang="en-US" dirty="0"/>
              <a:t>It contains the starting physical address where the segments reside in memory.</a:t>
            </a:r>
          </a:p>
          <a:p>
            <a:pPr fontAlgn="base"/>
            <a:r>
              <a:rPr lang="en-US" b="1" dirty="0"/>
              <a:t>Segment Limit: </a:t>
            </a:r>
            <a:r>
              <a:rPr lang="en-US" dirty="0"/>
              <a:t>Also known as segment offset. It specifies the length of the segment.</a:t>
            </a:r>
          </a:p>
        </p:txBody>
      </p:sp>
    </p:spTree>
    <p:extLst>
      <p:ext uri="{BB962C8B-B14F-4D97-AF65-F5344CB8AC3E}">
        <p14:creationId xmlns:p14="http://schemas.microsoft.com/office/powerpoint/2010/main" val="180356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D346-8736-4C42-85BB-206EFEAFC99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A38F28A-BC6C-448A-AB6F-FCD5DC782600}"/>
              </a:ext>
            </a:extLst>
          </p:cNvPr>
          <p:cNvSpPr>
            <a:spLocks noGrp="1"/>
          </p:cNvSpPr>
          <p:nvPr>
            <p:ph idx="1"/>
          </p:nvPr>
        </p:nvSpPr>
        <p:spPr/>
        <p:txBody>
          <a:bodyPr/>
          <a:lstStyle/>
          <a:p>
            <a:endParaRPr lang="en-US" dirty="0"/>
          </a:p>
        </p:txBody>
      </p:sp>
      <p:pic>
        <p:nvPicPr>
          <p:cNvPr id="1028" name="Picture 4" descr="Segmentation in OS: Hardware Architecture, Need, Advantages, Disadvantages  with example">
            <a:extLst>
              <a:ext uri="{FF2B5EF4-FFF2-40B4-BE49-F238E27FC236}">
                <a16:creationId xmlns:a16="http://schemas.microsoft.com/office/drawing/2014/main" id="{6F983EF1-339A-4FC1-91C7-B48BBC17A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6346"/>
            <a:ext cx="10515600" cy="578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015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C951-3666-4625-BB3A-14C20CCA9A34}"/>
              </a:ext>
            </a:extLst>
          </p:cNvPr>
          <p:cNvSpPr>
            <a:spLocks noGrp="1"/>
          </p:cNvSpPr>
          <p:nvPr>
            <p:ph type="title"/>
          </p:nvPr>
        </p:nvSpPr>
        <p:spPr/>
        <p:txBody>
          <a:bodyPr/>
          <a:lstStyle/>
          <a:p>
            <a:endParaRPr lang="en-US"/>
          </a:p>
        </p:txBody>
      </p:sp>
      <p:pic>
        <p:nvPicPr>
          <p:cNvPr id="1026" name="Picture 2" descr="Paging vs. Segmentation-Huawei Enterprise Support Community">
            <a:extLst>
              <a:ext uri="{FF2B5EF4-FFF2-40B4-BE49-F238E27FC236}">
                <a16:creationId xmlns:a16="http://schemas.microsoft.com/office/drawing/2014/main" id="{35C7E434-919B-45AA-AABA-9EF2A99A23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9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327C-2039-43B4-A6E4-D9F624EAA5DC}"/>
              </a:ext>
            </a:extLst>
          </p:cNvPr>
          <p:cNvSpPr>
            <a:spLocks noGrp="1"/>
          </p:cNvSpPr>
          <p:nvPr>
            <p:ph type="title"/>
          </p:nvPr>
        </p:nvSpPr>
        <p:spPr/>
        <p:txBody>
          <a:bodyPr>
            <a:normAutofit fontScale="90000"/>
          </a:bodyPr>
          <a:lstStyle/>
          <a:p>
            <a:br>
              <a:rPr lang="en-US" b="1" dirty="0"/>
            </a:br>
            <a:r>
              <a:rPr lang="en-US" b="1" dirty="0"/>
              <a:t>Why Segmentation is required?</a:t>
            </a:r>
            <a:br>
              <a:rPr lang="en-US" dirty="0"/>
            </a:br>
            <a:endParaRPr lang="en-US" dirty="0"/>
          </a:p>
        </p:txBody>
      </p:sp>
      <p:sp>
        <p:nvSpPr>
          <p:cNvPr id="3" name="Content Placeholder 2">
            <a:extLst>
              <a:ext uri="{FF2B5EF4-FFF2-40B4-BE49-F238E27FC236}">
                <a16:creationId xmlns:a16="http://schemas.microsoft.com/office/drawing/2014/main" id="{1505FD77-CC4E-4846-A49C-C7BF2EF0535F}"/>
              </a:ext>
            </a:extLst>
          </p:cNvPr>
          <p:cNvSpPr>
            <a:spLocks noGrp="1"/>
          </p:cNvSpPr>
          <p:nvPr>
            <p:ph idx="1"/>
          </p:nvPr>
        </p:nvSpPr>
        <p:spPr/>
        <p:txBody>
          <a:bodyPr>
            <a:normAutofit/>
          </a:bodyPr>
          <a:lstStyle/>
          <a:p>
            <a:r>
              <a:rPr lang="en-US" dirty="0"/>
              <a:t>Till now, we were using Paging as our main memory management technique. Paging is more close to the Operating system rather than the User. It divides all the processes into the form of pages regardless of the fact that a process can have some relative parts of functions which need to be loaded in the same page.</a:t>
            </a:r>
            <a:br>
              <a:rPr lang="en-US" dirty="0"/>
            </a:br>
            <a:br>
              <a:rPr lang="en-US" dirty="0"/>
            </a:br>
            <a:r>
              <a:rPr lang="en-US" dirty="0"/>
              <a:t>Operating system doesn't care about the User's view of the process. It may divide the same function into different pages and those pages may or may not be loaded at the same time into the memory. It decreases the efficiency of the system.</a:t>
            </a:r>
            <a:br>
              <a:rPr lang="en-US" dirty="0"/>
            </a:br>
            <a:endParaRPr lang="en-US" dirty="0"/>
          </a:p>
        </p:txBody>
      </p:sp>
    </p:spTree>
    <p:extLst>
      <p:ext uri="{BB962C8B-B14F-4D97-AF65-F5344CB8AC3E}">
        <p14:creationId xmlns:p14="http://schemas.microsoft.com/office/powerpoint/2010/main" val="324569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C6433-03ED-41BF-BA8E-6EDC28FA56BD}"/>
              </a:ext>
            </a:extLst>
          </p:cNvPr>
          <p:cNvSpPr>
            <a:spLocks noGrp="1"/>
          </p:cNvSpPr>
          <p:nvPr>
            <p:ph idx="1"/>
          </p:nvPr>
        </p:nvSpPr>
        <p:spPr>
          <a:xfrm>
            <a:off x="838200" y="965200"/>
            <a:ext cx="10515600" cy="5211763"/>
          </a:xfrm>
        </p:spPr>
        <p:txBody>
          <a:bodyPr/>
          <a:lstStyle/>
          <a:p>
            <a:r>
              <a:rPr lang="en-US" dirty="0"/>
              <a:t>It is better to have segmentation which divides the process into the segments. Each segment contains the same type of functions such as the main function can be included in one segment and the library functions can be included in the other segment.</a:t>
            </a:r>
          </a:p>
          <a:p>
            <a:endParaRPr lang="en-US" dirty="0"/>
          </a:p>
        </p:txBody>
      </p:sp>
      <p:pic>
        <p:nvPicPr>
          <p:cNvPr id="4" name="Picture 3">
            <a:extLst>
              <a:ext uri="{FF2B5EF4-FFF2-40B4-BE49-F238E27FC236}">
                <a16:creationId xmlns:a16="http://schemas.microsoft.com/office/drawing/2014/main" id="{8C0C58C9-2220-4609-A054-622660CE5AB7}"/>
              </a:ext>
            </a:extLst>
          </p:cNvPr>
          <p:cNvPicPr>
            <a:picLocks noChangeAspect="1"/>
          </p:cNvPicPr>
          <p:nvPr/>
        </p:nvPicPr>
        <p:blipFill>
          <a:blip r:embed="rId2"/>
          <a:stretch>
            <a:fillRect/>
          </a:stretch>
        </p:blipFill>
        <p:spPr>
          <a:xfrm>
            <a:off x="1157547" y="3362167"/>
            <a:ext cx="3848637" cy="2267266"/>
          </a:xfrm>
          <a:prstGeom prst="rect">
            <a:avLst/>
          </a:prstGeom>
        </p:spPr>
      </p:pic>
    </p:spTree>
    <p:extLst>
      <p:ext uri="{BB962C8B-B14F-4D97-AF65-F5344CB8AC3E}">
        <p14:creationId xmlns:p14="http://schemas.microsoft.com/office/powerpoint/2010/main" val="7819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857B-8BCD-4201-BF13-187065889883}"/>
              </a:ext>
            </a:extLst>
          </p:cNvPr>
          <p:cNvSpPr>
            <a:spLocks noGrp="1"/>
          </p:cNvSpPr>
          <p:nvPr>
            <p:ph type="title"/>
          </p:nvPr>
        </p:nvSpPr>
        <p:spPr/>
        <p:txBody>
          <a:bodyPr/>
          <a:lstStyle/>
          <a:p>
            <a:r>
              <a:rPr lang="en-US" b="1" dirty="0"/>
              <a:t>Advantages of Segmentation</a:t>
            </a:r>
          </a:p>
        </p:txBody>
      </p:sp>
      <p:sp>
        <p:nvSpPr>
          <p:cNvPr id="3" name="Content Placeholder 2">
            <a:extLst>
              <a:ext uri="{FF2B5EF4-FFF2-40B4-BE49-F238E27FC236}">
                <a16:creationId xmlns:a16="http://schemas.microsoft.com/office/drawing/2014/main" id="{12571B35-FABD-4514-8C20-2EF6CCB3159A}"/>
              </a:ext>
            </a:extLst>
          </p:cNvPr>
          <p:cNvSpPr>
            <a:spLocks noGrp="1"/>
          </p:cNvSpPr>
          <p:nvPr>
            <p:ph idx="1"/>
          </p:nvPr>
        </p:nvSpPr>
        <p:spPr/>
        <p:txBody>
          <a:bodyPr/>
          <a:lstStyle/>
          <a:p>
            <a:r>
              <a:rPr lang="en-US" dirty="0"/>
              <a:t>No internal fragmentation</a:t>
            </a:r>
          </a:p>
          <a:p>
            <a:r>
              <a:rPr lang="en-US" dirty="0"/>
              <a:t>Average Segment Size is larger than the actual page size.</a:t>
            </a:r>
          </a:p>
          <a:p>
            <a:r>
              <a:rPr lang="en-US" dirty="0"/>
              <a:t>Less overhead</a:t>
            </a:r>
          </a:p>
          <a:p>
            <a:r>
              <a:rPr lang="en-US" dirty="0"/>
              <a:t>It is easier to relocate segments than entire address space.</a:t>
            </a:r>
          </a:p>
          <a:p>
            <a:r>
              <a:rPr lang="en-US" dirty="0"/>
              <a:t>The segment table is of lesser size as compared to the page table in paging.</a:t>
            </a:r>
          </a:p>
          <a:p>
            <a:endParaRPr lang="en-US" dirty="0"/>
          </a:p>
        </p:txBody>
      </p:sp>
    </p:spTree>
    <p:extLst>
      <p:ext uri="{BB962C8B-B14F-4D97-AF65-F5344CB8AC3E}">
        <p14:creationId xmlns:p14="http://schemas.microsoft.com/office/powerpoint/2010/main" val="1671965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475</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Muhammad Adeel</vt:lpstr>
      <vt:lpstr>Segmentation</vt:lpstr>
      <vt:lpstr>Types of Segmentation in Operating Systems</vt:lpstr>
      <vt:lpstr>What is Segment Table?</vt:lpstr>
      <vt:lpstr>PowerPoint Presentation</vt:lpstr>
      <vt:lpstr>PowerPoint Presentation</vt:lpstr>
      <vt:lpstr> Why Segmentation is required? </vt:lpstr>
      <vt:lpstr>PowerPoint Presentation</vt:lpstr>
      <vt:lpstr>Advantages of Segmentation</vt:lpstr>
      <vt:lpstr> Disadvantages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Muhammad Adeel</dc:title>
  <dc:creator>Muhammad_Adeel</dc:creator>
  <cp:lastModifiedBy>Muhammad_Adeel</cp:lastModifiedBy>
  <cp:revision>6</cp:revision>
  <dcterms:created xsi:type="dcterms:W3CDTF">2024-12-09T06:42:52Z</dcterms:created>
  <dcterms:modified xsi:type="dcterms:W3CDTF">2024-12-09T13:59:54Z</dcterms:modified>
</cp:coreProperties>
</file>