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9" r:id="rId4"/>
    <p:sldId id="260" r:id="rId5"/>
    <p:sldId id="268" r:id="rId6"/>
    <p:sldId id="271" r:id="rId7"/>
    <p:sldId id="269" r:id="rId8"/>
    <p:sldId id="270" r:id="rId9"/>
    <p:sldId id="272" r:id="rId10"/>
    <p:sldId id="278" r:id="rId11"/>
    <p:sldId id="273" r:id="rId12"/>
    <p:sldId id="274" r:id="rId13"/>
    <p:sldId id="275" r:id="rId14"/>
    <p:sldId id="277" r:id="rId15"/>
    <p:sldId id="276" r:id="rId16"/>
    <p:sldId id="279" r:id="rId17"/>
    <p:sldId id="280" r:id="rId18"/>
    <p:sldId id="281" r:id="rId19"/>
    <p:sldId id="28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C9347A-8407-41DF-B90E-D21FA8C9EB85}" type="datetimeFigureOut">
              <a:rPr lang="en-US" smtClean="0"/>
              <a:t>2/24/2025</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714BF56-8730-414F-A04A-F22F3A2A7737}"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6383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C9347A-8407-41DF-B90E-D21FA8C9EB85}"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4BF56-8730-414F-A04A-F22F3A2A7737}"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5949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C9347A-8407-41DF-B90E-D21FA8C9EB85}"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4BF56-8730-414F-A04A-F22F3A2A7737}"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4907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C9347A-8407-41DF-B90E-D21FA8C9EB85}"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4BF56-8730-414F-A04A-F22F3A2A7737}"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7656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C9347A-8407-41DF-B90E-D21FA8C9EB85}"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4BF56-8730-414F-A04A-F22F3A2A7737}"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9889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C9347A-8407-41DF-B90E-D21FA8C9EB85}"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4BF56-8730-414F-A04A-F22F3A2A7737}"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7913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C9347A-8407-41DF-B90E-D21FA8C9EB85}" type="datetimeFigureOut">
              <a:rPr lang="en-US" smtClean="0"/>
              <a:t>2/24/2025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14BF56-8730-414F-A04A-F22F3A2A7737}"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9972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C9347A-8407-41DF-B90E-D21FA8C9EB85}" type="datetimeFigureOut">
              <a:rPr lang="en-US" smtClean="0"/>
              <a:t>2/24/2025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14BF56-8730-414F-A04A-F22F3A2A7737}"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7911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C9347A-8407-41DF-B90E-D21FA8C9EB85}" type="datetimeFigureOut">
              <a:rPr lang="en-US" smtClean="0"/>
              <a:t>2/24/2025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14BF56-8730-414F-A04A-F22F3A2A7737}" type="slidenum">
              <a:rPr lang="en-US" smtClean="0"/>
              <a:t>‹#›</a:t>
            </a:fld>
            <a:endParaRPr lang="en-US"/>
          </a:p>
        </p:txBody>
      </p:sp>
    </p:spTree>
    <p:extLst>
      <p:ext uri="{BB962C8B-B14F-4D97-AF65-F5344CB8AC3E}">
        <p14:creationId xmlns:p14="http://schemas.microsoft.com/office/powerpoint/2010/main" val="22933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C9347A-8407-41DF-B90E-D21FA8C9EB85}"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4BF56-8730-414F-A04A-F22F3A2A7737}"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643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A4C9347A-8407-41DF-B90E-D21FA8C9EB85}" type="datetimeFigureOut">
              <a:rPr lang="en-US" smtClean="0"/>
              <a:t>2/24/2025</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6714BF56-8730-414F-A04A-F22F3A2A7737}"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0482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4C9347A-8407-41DF-B90E-D21FA8C9EB85}" type="datetimeFigureOut">
              <a:rPr lang="en-US" smtClean="0"/>
              <a:t>2/24/2025</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714BF56-8730-414F-A04A-F22F3A2A7737}"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638906"/>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16182" y="942108"/>
            <a:ext cx="9476509" cy="3970318"/>
          </a:xfrm>
          <a:prstGeom prst="rect">
            <a:avLst/>
          </a:prstGeom>
          <a:noFill/>
        </p:spPr>
        <p:txBody>
          <a:bodyPr wrap="square" rtlCol="0">
            <a:spAutoFit/>
          </a:bodyPr>
          <a:lstStyle/>
          <a:p>
            <a:pPr algn="ctr"/>
            <a:r>
              <a:rPr lang="en-US" sz="3600" dirty="0"/>
              <a:t>Digital Image Processing </a:t>
            </a:r>
          </a:p>
          <a:p>
            <a:pPr algn="ctr"/>
            <a:endParaRPr lang="en-US" sz="3600" dirty="0"/>
          </a:p>
          <a:p>
            <a:pPr algn="ctr"/>
            <a:r>
              <a:rPr lang="en-US" sz="3600" dirty="0"/>
              <a:t>By</a:t>
            </a:r>
          </a:p>
          <a:p>
            <a:pPr algn="ctr"/>
            <a:endParaRPr lang="en-US" sz="3600" dirty="0"/>
          </a:p>
          <a:p>
            <a:pPr algn="ctr"/>
            <a:r>
              <a:rPr lang="en-US" sz="3600" dirty="0"/>
              <a:t>Muhammad Ameen </a:t>
            </a:r>
            <a:r>
              <a:rPr lang="en-US" sz="3600" dirty="0" err="1"/>
              <a:t>Chhajro</a:t>
            </a:r>
            <a:endParaRPr lang="en-US" sz="3600" dirty="0"/>
          </a:p>
          <a:p>
            <a:pPr algn="ctr"/>
            <a:r>
              <a:rPr lang="en-US" sz="3600" dirty="0"/>
              <a:t>(Assistant Professor) </a:t>
            </a:r>
          </a:p>
          <a:p>
            <a:pPr algn="ctr"/>
            <a:r>
              <a:rPr lang="en-US" sz="3600" dirty="0"/>
              <a:t>Sindh </a:t>
            </a:r>
            <a:r>
              <a:rPr lang="en-US" sz="3600" dirty="0" err="1"/>
              <a:t>Madressatul</a:t>
            </a:r>
            <a:r>
              <a:rPr lang="en-US" sz="3600" dirty="0"/>
              <a:t> Islam University </a:t>
            </a:r>
          </a:p>
        </p:txBody>
      </p:sp>
    </p:spTree>
    <p:extLst>
      <p:ext uri="{BB962C8B-B14F-4D97-AF65-F5344CB8AC3E}">
        <p14:creationId xmlns:p14="http://schemas.microsoft.com/office/powerpoint/2010/main" val="499150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7EC8FB-A815-FA9B-469A-6795D0A83B3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F7CE124-4CC9-C935-8CED-B0AC59932119}"/>
              </a:ext>
            </a:extLst>
          </p:cNvPr>
          <p:cNvSpPr txBox="1"/>
          <p:nvPr/>
        </p:nvSpPr>
        <p:spPr>
          <a:xfrm>
            <a:off x="673510" y="72087"/>
            <a:ext cx="11371006" cy="4236224"/>
          </a:xfrm>
          <a:prstGeom prst="rect">
            <a:avLst/>
          </a:prstGeom>
          <a:noFill/>
        </p:spPr>
        <p:txBody>
          <a:bodyPr wrap="square">
            <a:spAutoFit/>
          </a:bodyPr>
          <a:lstStyle/>
          <a:p>
            <a:pPr>
              <a:lnSpc>
                <a:spcPct val="200000"/>
              </a:lnSpc>
            </a:pPr>
            <a:endParaRPr lang="en-US" sz="2400" b="1" dirty="0"/>
          </a:p>
          <a:p>
            <a:pPr>
              <a:lnSpc>
                <a:spcPct val="150000"/>
              </a:lnSpc>
            </a:pPr>
            <a:r>
              <a:rPr lang="en-US" sz="2400" dirty="0"/>
              <a:t>Each pixel coordinate (x, y) contains 3 values ranging for intensities of 0 to 255 (8-bit). (RGB)</a:t>
            </a:r>
            <a:endParaRPr lang="en-US" sz="2400" b="1" i="0" dirty="0">
              <a:solidFill>
                <a:srgbClr val="404040"/>
              </a:solidFill>
              <a:effectLst/>
              <a:latin typeface="Inter"/>
            </a:endParaRPr>
          </a:p>
          <a:p>
            <a:pPr>
              <a:lnSpc>
                <a:spcPct val="150000"/>
              </a:lnSpc>
            </a:pPr>
            <a:r>
              <a:rPr lang="en-US" sz="2400" dirty="0"/>
              <a:t>Mixing different intensities of each color gives  </a:t>
            </a:r>
          </a:p>
          <a:p>
            <a:pPr>
              <a:lnSpc>
                <a:spcPct val="150000"/>
              </a:lnSpc>
            </a:pPr>
            <a:r>
              <a:rPr lang="en-US" sz="2400" dirty="0"/>
              <a:t>the full color spectrum , for Yellow</a:t>
            </a:r>
          </a:p>
          <a:p>
            <a:pPr>
              <a:lnSpc>
                <a:spcPct val="150000"/>
              </a:lnSpc>
            </a:pPr>
            <a:r>
              <a:rPr lang="en-US" sz="2400" dirty="0"/>
              <a:t>• Red – 255 • Green – 255 • Blue - 0</a:t>
            </a:r>
            <a:endParaRPr lang="en-US" sz="2400" b="1" i="0" dirty="0">
              <a:solidFill>
                <a:srgbClr val="404040"/>
              </a:solidFill>
              <a:effectLst/>
              <a:latin typeface="Inter"/>
            </a:endParaRPr>
          </a:p>
          <a:p>
            <a:pPr>
              <a:lnSpc>
                <a:spcPct val="200000"/>
              </a:lnSpc>
            </a:pPr>
            <a:r>
              <a:rPr lang="en-US" sz="2400" b="1" dirty="0">
                <a:solidFill>
                  <a:srgbClr val="404040"/>
                </a:solidFill>
                <a:latin typeface="Inter"/>
              </a:rPr>
              <a:t> </a:t>
            </a:r>
          </a:p>
        </p:txBody>
      </p:sp>
      <p:pic>
        <p:nvPicPr>
          <p:cNvPr id="5" name="Picture 4">
            <a:extLst>
              <a:ext uri="{FF2B5EF4-FFF2-40B4-BE49-F238E27FC236}">
                <a16:creationId xmlns:a16="http://schemas.microsoft.com/office/drawing/2014/main" id="{4439A2FE-8908-DBC1-BB23-3125012E26A0}"/>
              </a:ext>
            </a:extLst>
          </p:cNvPr>
          <p:cNvPicPr>
            <a:picLocks noChangeAspect="1"/>
          </p:cNvPicPr>
          <p:nvPr/>
        </p:nvPicPr>
        <p:blipFill>
          <a:blip r:embed="rId2"/>
          <a:stretch>
            <a:fillRect/>
          </a:stretch>
        </p:blipFill>
        <p:spPr>
          <a:xfrm>
            <a:off x="7045478" y="3813380"/>
            <a:ext cx="4763064" cy="3044620"/>
          </a:xfrm>
          <a:prstGeom prst="rect">
            <a:avLst/>
          </a:prstGeom>
        </p:spPr>
      </p:pic>
      <p:pic>
        <p:nvPicPr>
          <p:cNvPr id="7" name="Picture 6">
            <a:extLst>
              <a:ext uri="{FF2B5EF4-FFF2-40B4-BE49-F238E27FC236}">
                <a16:creationId xmlns:a16="http://schemas.microsoft.com/office/drawing/2014/main" id="{E7B915CA-E427-8B0D-D784-A5B5027E559F}"/>
              </a:ext>
            </a:extLst>
          </p:cNvPr>
          <p:cNvPicPr>
            <a:picLocks noChangeAspect="1"/>
          </p:cNvPicPr>
          <p:nvPr/>
        </p:nvPicPr>
        <p:blipFill>
          <a:blip r:embed="rId3"/>
          <a:stretch>
            <a:fillRect/>
          </a:stretch>
        </p:blipFill>
        <p:spPr>
          <a:xfrm>
            <a:off x="1023476" y="3982066"/>
            <a:ext cx="3990976" cy="2875934"/>
          </a:xfrm>
          <a:prstGeom prst="rect">
            <a:avLst/>
          </a:prstGeom>
        </p:spPr>
      </p:pic>
    </p:spTree>
    <p:extLst>
      <p:ext uri="{BB962C8B-B14F-4D97-AF65-F5344CB8AC3E}">
        <p14:creationId xmlns:p14="http://schemas.microsoft.com/office/powerpoint/2010/main" val="133296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FDD58-0D7B-5B14-30DC-66663446C18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E2F3584-25D1-7578-4B2F-23D063FFE588}"/>
              </a:ext>
            </a:extLst>
          </p:cNvPr>
          <p:cNvPicPr>
            <a:picLocks noChangeAspect="1"/>
          </p:cNvPicPr>
          <p:nvPr/>
        </p:nvPicPr>
        <p:blipFill>
          <a:blip r:embed="rId2"/>
          <a:stretch>
            <a:fillRect/>
          </a:stretch>
        </p:blipFill>
        <p:spPr>
          <a:xfrm>
            <a:off x="1253613" y="0"/>
            <a:ext cx="8706678" cy="4916774"/>
          </a:xfrm>
          <a:prstGeom prst="rect">
            <a:avLst/>
          </a:prstGeom>
        </p:spPr>
      </p:pic>
      <p:sp>
        <p:nvSpPr>
          <p:cNvPr id="6" name="TextBox 5">
            <a:extLst>
              <a:ext uri="{FF2B5EF4-FFF2-40B4-BE49-F238E27FC236}">
                <a16:creationId xmlns:a16="http://schemas.microsoft.com/office/drawing/2014/main" id="{E515390D-F89B-06EE-922B-39CDD7DA551E}"/>
              </a:ext>
            </a:extLst>
          </p:cNvPr>
          <p:cNvSpPr txBox="1"/>
          <p:nvPr/>
        </p:nvSpPr>
        <p:spPr>
          <a:xfrm>
            <a:off x="0" y="4916774"/>
            <a:ext cx="12192000" cy="707886"/>
          </a:xfrm>
          <a:prstGeom prst="rect">
            <a:avLst/>
          </a:prstGeom>
          <a:noFill/>
        </p:spPr>
        <p:txBody>
          <a:bodyPr wrap="square">
            <a:spAutoFit/>
          </a:bodyPr>
          <a:lstStyle/>
          <a:p>
            <a:pPr algn="l"/>
            <a:r>
              <a:rPr lang="en-US" b="0" i="0" dirty="0">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These are the colors for theoretical intensities, for blue, green and red. If you're familiar with programming, you'd quickly realize that this data can be easily stored in arrays, and that's exactly how OpenCV stores images.</a:t>
            </a:r>
          </a:p>
        </p:txBody>
      </p:sp>
    </p:spTree>
    <p:extLst>
      <p:ext uri="{BB962C8B-B14F-4D97-AF65-F5344CB8AC3E}">
        <p14:creationId xmlns:p14="http://schemas.microsoft.com/office/powerpoint/2010/main" val="3485612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53AA2-91A0-1A9A-3783-9BC9AEC54D8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7E04330-7DA4-00A9-D877-BA9309126651}"/>
              </a:ext>
            </a:extLst>
          </p:cNvPr>
          <p:cNvPicPr>
            <a:picLocks noChangeAspect="1"/>
          </p:cNvPicPr>
          <p:nvPr/>
        </p:nvPicPr>
        <p:blipFill>
          <a:blip r:embed="rId2"/>
          <a:stretch>
            <a:fillRect/>
          </a:stretch>
        </p:blipFill>
        <p:spPr>
          <a:xfrm>
            <a:off x="978309" y="-1"/>
            <a:ext cx="10592075" cy="6160957"/>
          </a:xfrm>
          <a:prstGeom prst="rect">
            <a:avLst/>
          </a:prstGeom>
        </p:spPr>
      </p:pic>
      <p:sp>
        <p:nvSpPr>
          <p:cNvPr id="7" name="TextBox 6">
            <a:extLst>
              <a:ext uri="{FF2B5EF4-FFF2-40B4-BE49-F238E27FC236}">
                <a16:creationId xmlns:a16="http://schemas.microsoft.com/office/drawing/2014/main" id="{047D0C3F-CC24-041E-AFD6-59413F8C45D8}"/>
              </a:ext>
            </a:extLst>
          </p:cNvPr>
          <p:cNvSpPr txBox="1"/>
          <p:nvPr/>
        </p:nvSpPr>
        <p:spPr>
          <a:xfrm>
            <a:off x="9040762" y="962515"/>
            <a:ext cx="3547261" cy="463845"/>
          </a:xfrm>
          <a:prstGeom prst="rect">
            <a:avLst/>
          </a:prstGeom>
          <a:noFill/>
        </p:spPr>
        <p:txBody>
          <a:bodyPr wrap="square">
            <a:spAutoFit/>
          </a:bodyPr>
          <a:lstStyle/>
          <a:p>
            <a:pPr algn="just">
              <a:lnSpc>
                <a:spcPct val="150000"/>
              </a:lnSpc>
            </a:pPr>
            <a:r>
              <a:rPr lang="en-US" dirty="0">
                <a:solidFill>
                  <a:srgbClr val="FF0000"/>
                </a:solidFill>
                <a:latin typeface="Times New Roman" panose="02020603050405020304" pitchFamily="18" charset="0"/>
                <a:cs typeface="Times New Roman" panose="02020603050405020304" pitchFamily="18" charset="0"/>
              </a:rPr>
              <a:t>third</a:t>
            </a:r>
            <a:r>
              <a:rPr lang="en-US" sz="1800" b="0" i="0" dirty="0">
                <a:solidFill>
                  <a:srgbClr val="FF0000"/>
                </a:solidFill>
                <a:effectLst/>
                <a:latin typeface="Times New Roman" panose="02020603050405020304" pitchFamily="18" charset="0"/>
                <a:cs typeface="Times New Roman" panose="02020603050405020304" pitchFamily="18" charset="0"/>
              </a:rPr>
              <a:t> layer behind</a:t>
            </a:r>
            <a:endParaRPr lang="en-PK" dirty="0">
              <a:solidFill>
                <a:srgbClr val="FF0000"/>
              </a:solidFill>
            </a:endParaRPr>
          </a:p>
        </p:txBody>
      </p:sp>
      <p:cxnSp>
        <p:nvCxnSpPr>
          <p:cNvPr id="9" name="Straight Arrow Connector 8">
            <a:extLst>
              <a:ext uri="{FF2B5EF4-FFF2-40B4-BE49-F238E27FC236}">
                <a16:creationId xmlns:a16="http://schemas.microsoft.com/office/drawing/2014/main" id="{00C87ECF-2D4B-092A-4359-D20BD5DD939A}"/>
              </a:ext>
            </a:extLst>
          </p:cNvPr>
          <p:cNvCxnSpPr/>
          <p:nvPr/>
        </p:nvCxnSpPr>
        <p:spPr>
          <a:xfrm flipH="1">
            <a:off x="9335729" y="1194437"/>
            <a:ext cx="530942" cy="516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9CA826C-2D21-D097-AEA7-39E3C7B07846}"/>
              </a:ext>
            </a:extLst>
          </p:cNvPr>
          <p:cNvSpPr txBox="1"/>
          <p:nvPr/>
        </p:nvSpPr>
        <p:spPr>
          <a:xfrm>
            <a:off x="10386962" y="1710813"/>
            <a:ext cx="1356852" cy="646331"/>
          </a:xfrm>
          <a:prstGeom prst="rect">
            <a:avLst/>
          </a:prstGeom>
          <a:noFill/>
        </p:spPr>
        <p:txBody>
          <a:bodyPr wrap="square" rtlCol="0">
            <a:spAutoFit/>
          </a:bodyPr>
          <a:lstStyle/>
          <a:p>
            <a:r>
              <a:rPr lang="en-US" dirty="0"/>
              <a:t>For green</a:t>
            </a:r>
          </a:p>
          <a:p>
            <a:r>
              <a:rPr lang="en-US" dirty="0"/>
              <a:t>(0,0,1)</a:t>
            </a:r>
            <a:endParaRPr lang="en-PK" dirty="0"/>
          </a:p>
        </p:txBody>
      </p:sp>
    </p:spTree>
    <p:extLst>
      <p:ext uri="{BB962C8B-B14F-4D97-AF65-F5344CB8AC3E}">
        <p14:creationId xmlns:p14="http://schemas.microsoft.com/office/powerpoint/2010/main" val="161910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9C743-8A19-B395-3FE4-014BAC6EA24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88DFBB5-4137-D20F-59AD-7DC0CC34D444}"/>
              </a:ext>
            </a:extLst>
          </p:cNvPr>
          <p:cNvSpPr txBox="1"/>
          <p:nvPr/>
        </p:nvSpPr>
        <p:spPr>
          <a:xfrm>
            <a:off x="635510" y="266228"/>
            <a:ext cx="11797380" cy="1555041"/>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a:t>
            </a:r>
            <a:r>
              <a:rPr lang="en-US" sz="2200" b="0" i="0" dirty="0">
                <a:effectLst/>
                <a:latin typeface="Times New Roman" panose="02020603050405020304" pitchFamily="18" charset="0"/>
                <a:cs typeface="Times New Roman" panose="02020603050405020304" pitchFamily="18" charset="0"/>
              </a:rPr>
              <a:t>n a three-dimensional array, think of the same two-dimensional, but with layers of stacks</a:t>
            </a:r>
          </a:p>
          <a:p>
            <a:pPr algn="just">
              <a:lnSpc>
                <a:spcPct val="150000"/>
              </a:lnSpc>
            </a:pPr>
            <a:r>
              <a:rPr lang="en-US" sz="2200" b="0" i="0" dirty="0">
                <a:effectLst/>
                <a:latin typeface="Times New Roman" panose="02020603050405020304" pitchFamily="18" charset="0"/>
                <a:cs typeface="Times New Roman" panose="02020603050405020304" pitchFamily="18" charset="0"/>
              </a:rPr>
              <a:t>	behind them.</a:t>
            </a:r>
          </a:p>
          <a:p>
            <a:pPr marL="342900" indent="-342900" algn="just">
              <a:lnSpc>
                <a:spcPct val="150000"/>
              </a:lnSpc>
              <a:buFont typeface="Wingdings" panose="05000000000000000000" pitchFamily="2" charset="2"/>
              <a:buChar char="Ø"/>
            </a:pPr>
            <a:r>
              <a:rPr lang="en-US" sz="2200" b="0" i="0" dirty="0">
                <a:effectLst/>
                <a:latin typeface="Times New Roman" panose="02020603050405020304" pitchFamily="18" charset="0"/>
                <a:cs typeface="Times New Roman" panose="02020603050405020304" pitchFamily="18" charset="0"/>
              </a:rPr>
              <a:t>It is like the two-dimensional arrays in stack form to represent red </a:t>
            </a:r>
            <a:r>
              <a:rPr lang="en-US" sz="2200" dirty="0">
                <a:latin typeface="Times New Roman" panose="02020603050405020304" pitchFamily="18" charset="0"/>
                <a:cs typeface="Times New Roman" panose="02020603050405020304" pitchFamily="18" charset="0"/>
              </a:rPr>
              <a:t>three-dimensional (0,0,0)</a:t>
            </a:r>
            <a:endParaRPr lang="en-US" sz="22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845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CBBE3A-A27F-329B-C3A9-AC0B3F9BE42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D65D8FB-23E9-7427-7EC8-3A8C0A42C591}"/>
              </a:ext>
            </a:extLst>
          </p:cNvPr>
          <p:cNvSpPr txBox="1"/>
          <p:nvPr/>
        </p:nvSpPr>
        <p:spPr>
          <a:xfrm>
            <a:off x="673510" y="72087"/>
            <a:ext cx="11371006" cy="7267823"/>
          </a:xfrm>
          <a:prstGeom prst="rect">
            <a:avLst/>
          </a:prstGeom>
          <a:noFill/>
        </p:spPr>
        <p:txBody>
          <a:bodyPr wrap="square">
            <a:spAutoFit/>
          </a:bodyPr>
          <a:lstStyle/>
          <a:p>
            <a:pPr algn="ctr">
              <a:lnSpc>
                <a:spcPct val="200000"/>
              </a:lnSpc>
            </a:pPr>
            <a:r>
              <a:rPr lang="en-US" sz="2400" b="1" dirty="0"/>
              <a:t>Understanding Black and White Images</a:t>
            </a:r>
          </a:p>
          <a:p>
            <a:pPr algn="ctr">
              <a:lnSpc>
                <a:spcPct val="200000"/>
              </a:lnSpc>
            </a:pPr>
            <a:r>
              <a:rPr lang="en-US" sz="2400" dirty="0"/>
              <a:t>Black and White images are stored in 2-Dimensional arrays</a:t>
            </a:r>
          </a:p>
          <a:p>
            <a:pPr algn="just">
              <a:lnSpc>
                <a:spcPct val="200000"/>
              </a:lnSpc>
            </a:pPr>
            <a:r>
              <a:rPr lang="en-US" sz="2400" dirty="0"/>
              <a:t> There are two types of B&amp;W images </a:t>
            </a:r>
          </a:p>
          <a:p>
            <a:pPr marL="342900" indent="-342900" algn="l">
              <a:buFont typeface="Arial" panose="020B0604020202020204" pitchFamily="34" charset="0"/>
              <a:buChar char="•"/>
            </a:pPr>
            <a:r>
              <a:rPr lang="en-US" sz="2400" b="1" i="0" dirty="0">
                <a:solidFill>
                  <a:srgbClr val="404040"/>
                </a:solidFill>
                <a:effectLst/>
                <a:latin typeface="Inter"/>
              </a:rPr>
              <a:t>Grayscale Images</a:t>
            </a:r>
          </a:p>
          <a:p>
            <a:pPr marL="342900" indent="-342900">
              <a:lnSpc>
                <a:spcPct val="200000"/>
              </a:lnSpc>
              <a:buFont typeface="Arial" panose="020B0604020202020204" pitchFamily="34" charset="0"/>
              <a:buChar char="•"/>
            </a:pPr>
            <a:r>
              <a:rPr lang="en-US" sz="2400" b="1" dirty="0">
                <a:solidFill>
                  <a:srgbClr val="404040"/>
                </a:solidFill>
                <a:latin typeface="Inter"/>
              </a:rPr>
              <a:t>Binary Images</a:t>
            </a:r>
          </a:p>
          <a:p>
            <a:pPr>
              <a:lnSpc>
                <a:spcPct val="200000"/>
              </a:lnSpc>
            </a:pPr>
            <a:r>
              <a:rPr lang="en-US" sz="2400" b="1" i="0" dirty="0">
                <a:solidFill>
                  <a:srgbClr val="404040"/>
                </a:solidFill>
                <a:effectLst/>
                <a:latin typeface="Inter"/>
              </a:rPr>
              <a:t>What is a Grayscale Image?</a:t>
            </a:r>
          </a:p>
          <a:p>
            <a:pPr algn="l">
              <a:lnSpc>
                <a:spcPct val="150000"/>
              </a:lnSpc>
              <a:spcBef>
                <a:spcPts val="300"/>
              </a:spcBef>
              <a:buFont typeface="Arial" panose="020B0604020202020204" pitchFamily="34" charset="0"/>
              <a:buChar char="•"/>
            </a:pPr>
            <a:r>
              <a:rPr lang="en-US" sz="2400" dirty="0"/>
              <a:t>A grayscale image is one where each pixel represents only the intensity of light, 	ranging from black (0 intensity) to white (maximum intensity).</a:t>
            </a:r>
          </a:p>
          <a:p>
            <a:pPr algn="l">
              <a:lnSpc>
                <a:spcPct val="150000"/>
              </a:lnSpc>
              <a:spcBef>
                <a:spcPts val="300"/>
              </a:spcBef>
              <a:buFont typeface="Arial" panose="020B0604020202020204" pitchFamily="34" charset="0"/>
              <a:buChar char="•"/>
            </a:pPr>
            <a:r>
              <a:rPr lang="en-US" sz="2400" dirty="0"/>
              <a:t>It contains no color information, only shades of gray.</a:t>
            </a:r>
          </a:p>
          <a:p>
            <a:pPr>
              <a:lnSpc>
                <a:spcPct val="200000"/>
              </a:lnSpc>
            </a:pPr>
            <a:endParaRPr lang="en-US" sz="2400" b="1" i="0" dirty="0">
              <a:solidFill>
                <a:srgbClr val="404040"/>
              </a:solidFill>
              <a:effectLst/>
              <a:latin typeface="Inter"/>
            </a:endParaRPr>
          </a:p>
          <a:p>
            <a:pPr>
              <a:lnSpc>
                <a:spcPct val="200000"/>
              </a:lnSpc>
            </a:pPr>
            <a:r>
              <a:rPr lang="en-US" sz="2400" b="1" dirty="0">
                <a:solidFill>
                  <a:srgbClr val="404040"/>
                </a:solidFill>
                <a:latin typeface="Inter"/>
              </a:rPr>
              <a:t> </a:t>
            </a:r>
          </a:p>
        </p:txBody>
      </p:sp>
    </p:spTree>
    <p:extLst>
      <p:ext uri="{BB962C8B-B14F-4D97-AF65-F5344CB8AC3E}">
        <p14:creationId xmlns:p14="http://schemas.microsoft.com/office/powerpoint/2010/main" val="2088619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77A73-CBC1-F9EA-09E6-DCB5D2951DD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6516F49-6ACD-C7EB-1BF4-E749858C66F5}"/>
              </a:ext>
            </a:extLst>
          </p:cNvPr>
          <p:cNvPicPr>
            <a:picLocks noChangeAspect="1"/>
          </p:cNvPicPr>
          <p:nvPr/>
        </p:nvPicPr>
        <p:blipFill>
          <a:blip r:embed="rId2"/>
          <a:stretch>
            <a:fillRect/>
          </a:stretch>
        </p:blipFill>
        <p:spPr>
          <a:xfrm>
            <a:off x="612437" y="-1"/>
            <a:ext cx="10717288" cy="6100997"/>
          </a:xfrm>
          <a:prstGeom prst="rect">
            <a:avLst/>
          </a:prstGeom>
        </p:spPr>
      </p:pic>
    </p:spTree>
    <p:extLst>
      <p:ext uri="{BB962C8B-B14F-4D97-AF65-F5344CB8AC3E}">
        <p14:creationId xmlns:p14="http://schemas.microsoft.com/office/powerpoint/2010/main" val="3010685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CBBE3A-A27F-329B-C3A9-AC0B3F9BE42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D65D8FB-23E9-7427-7EC8-3A8C0A42C591}"/>
              </a:ext>
            </a:extLst>
          </p:cNvPr>
          <p:cNvSpPr txBox="1"/>
          <p:nvPr/>
        </p:nvSpPr>
        <p:spPr>
          <a:xfrm>
            <a:off x="673510" y="72087"/>
            <a:ext cx="11371006" cy="7267823"/>
          </a:xfrm>
          <a:prstGeom prst="rect">
            <a:avLst/>
          </a:prstGeom>
          <a:noFill/>
        </p:spPr>
        <p:txBody>
          <a:bodyPr wrap="square">
            <a:spAutoFit/>
          </a:bodyPr>
          <a:lstStyle/>
          <a:p>
            <a:pPr algn="ctr">
              <a:lnSpc>
                <a:spcPct val="200000"/>
              </a:lnSpc>
            </a:pPr>
            <a:r>
              <a:rPr lang="en-US" sz="2400" b="1" dirty="0"/>
              <a:t>Understanding Black and White Images</a:t>
            </a:r>
          </a:p>
          <a:p>
            <a:pPr>
              <a:lnSpc>
                <a:spcPct val="200000"/>
              </a:lnSpc>
            </a:pPr>
            <a:r>
              <a:rPr lang="en-US" sz="2400" dirty="0"/>
              <a:t>Black and White images are stored in 2-Dimensional arrays</a:t>
            </a:r>
          </a:p>
          <a:p>
            <a:pPr algn="just">
              <a:lnSpc>
                <a:spcPct val="200000"/>
              </a:lnSpc>
            </a:pPr>
            <a:r>
              <a:rPr lang="en-US" sz="2400" dirty="0"/>
              <a:t> There are two types of B&amp;W images </a:t>
            </a:r>
          </a:p>
          <a:p>
            <a:pPr marL="342900" indent="-342900" algn="l">
              <a:buFont typeface="Arial" panose="020B0604020202020204" pitchFamily="34" charset="0"/>
              <a:buChar char="•"/>
            </a:pPr>
            <a:r>
              <a:rPr lang="en-US" sz="2400" b="1" i="0" dirty="0">
                <a:solidFill>
                  <a:srgbClr val="404040"/>
                </a:solidFill>
                <a:effectLst/>
                <a:latin typeface="Inter"/>
              </a:rPr>
              <a:t>Grayscale Images</a:t>
            </a:r>
          </a:p>
          <a:p>
            <a:pPr marL="342900" indent="-342900">
              <a:lnSpc>
                <a:spcPct val="200000"/>
              </a:lnSpc>
              <a:buFont typeface="Arial" panose="020B0604020202020204" pitchFamily="34" charset="0"/>
              <a:buChar char="•"/>
            </a:pPr>
            <a:r>
              <a:rPr lang="en-US" sz="2400" b="1" dirty="0">
                <a:solidFill>
                  <a:srgbClr val="404040"/>
                </a:solidFill>
                <a:latin typeface="Inter"/>
              </a:rPr>
              <a:t>Binary Images</a:t>
            </a:r>
          </a:p>
          <a:p>
            <a:pPr>
              <a:lnSpc>
                <a:spcPct val="200000"/>
              </a:lnSpc>
            </a:pPr>
            <a:r>
              <a:rPr lang="en-US" sz="2400" b="1" i="0" dirty="0">
                <a:solidFill>
                  <a:srgbClr val="404040"/>
                </a:solidFill>
                <a:effectLst/>
                <a:latin typeface="Inter"/>
              </a:rPr>
              <a:t>What is a Grayscale Image?</a:t>
            </a:r>
          </a:p>
          <a:p>
            <a:pPr algn="l">
              <a:lnSpc>
                <a:spcPct val="150000"/>
              </a:lnSpc>
              <a:spcBef>
                <a:spcPts val="300"/>
              </a:spcBef>
              <a:buFont typeface="Arial" panose="020B0604020202020204" pitchFamily="34" charset="0"/>
              <a:buChar char="•"/>
            </a:pPr>
            <a:r>
              <a:rPr lang="en-US" sz="2400" dirty="0"/>
              <a:t>A grayscale image is one where each pixel represents only the intensity of light, 	ranging from black (0 intensity) to white (maximum intensity).</a:t>
            </a:r>
          </a:p>
          <a:p>
            <a:pPr algn="l">
              <a:lnSpc>
                <a:spcPct val="150000"/>
              </a:lnSpc>
              <a:spcBef>
                <a:spcPts val="300"/>
              </a:spcBef>
              <a:buFont typeface="Arial" panose="020B0604020202020204" pitchFamily="34" charset="0"/>
              <a:buChar char="•"/>
            </a:pPr>
            <a:r>
              <a:rPr lang="en-US" sz="2400" dirty="0"/>
              <a:t>It contains no color information, only shades of gray.</a:t>
            </a:r>
          </a:p>
          <a:p>
            <a:pPr>
              <a:lnSpc>
                <a:spcPct val="200000"/>
              </a:lnSpc>
            </a:pPr>
            <a:endParaRPr lang="en-US" sz="2400" b="1" i="0" dirty="0">
              <a:solidFill>
                <a:srgbClr val="404040"/>
              </a:solidFill>
              <a:effectLst/>
              <a:latin typeface="Inter"/>
            </a:endParaRPr>
          </a:p>
          <a:p>
            <a:pPr>
              <a:lnSpc>
                <a:spcPct val="200000"/>
              </a:lnSpc>
            </a:pPr>
            <a:r>
              <a:rPr lang="en-US" sz="2400" b="1" dirty="0">
                <a:solidFill>
                  <a:srgbClr val="404040"/>
                </a:solidFill>
                <a:latin typeface="Inter"/>
              </a:rPr>
              <a:t> </a:t>
            </a:r>
          </a:p>
        </p:txBody>
      </p:sp>
      <p:pic>
        <p:nvPicPr>
          <p:cNvPr id="4" name="Picture 3">
            <a:extLst>
              <a:ext uri="{FF2B5EF4-FFF2-40B4-BE49-F238E27FC236}">
                <a16:creationId xmlns:a16="http://schemas.microsoft.com/office/drawing/2014/main" id="{E1C93771-62DD-BE15-51F8-459B99A80C8E}"/>
              </a:ext>
            </a:extLst>
          </p:cNvPr>
          <p:cNvPicPr>
            <a:picLocks noChangeAspect="1"/>
          </p:cNvPicPr>
          <p:nvPr/>
        </p:nvPicPr>
        <p:blipFill>
          <a:blip r:embed="rId2"/>
          <a:stretch>
            <a:fillRect/>
          </a:stretch>
        </p:blipFill>
        <p:spPr>
          <a:xfrm>
            <a:off x="7049729" y="1658579"/>
            <a:ext cx="3678538" cy="2411976"/>
          </a:xfrm>
          <a:prstGeom prst="rect">
            <a:avLst/>
          </a:prstGeom>
        </p:spPr>
      </p:pic>
    </p:spTree>
    <p:extLst>
      <p:ext uri="{BB962C8B-B14F-4D97-AF65-F5344CB8AC3E}">
        <p14:creationId xmlns:p14="http://schemas.microsoft.com/office/powerpoint/2010/main" val="3281183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09CEE-0D43-D11D-421D-4C74E86638C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AF7A2B0-B2E2-5678-7E75-C7A65C8CD014}"/>
              </a:ext>
            </a:extLst>
          </p:cNvPr>
          <p:cNvSpPr txBox="1"/>
          <p:nvPr/>
        </p:nvSpPr>
        <p:spPr>
          <a:xfrm>
            <a:off x="1101214" y="145829"/>
            <a:ext cx="11371006" cy="4243919"/>
          </a:xfrm>
          <a:prstGeom prst="rect">
            <a:avLst/>
          </a:prstGeom>
          <a:noFill/>
        </p:spPr>
        <p:txBody>
          <a:bodyPr wrap="square">
            <a:spAutoFit/>
          </a:bodyPr>
          <a:lstStyle/>
          <a:p>
            <a:pPr algn="ctr">
              <a:lnSpc>
                <a:spcPct val="200000"/>
              </a:lnSpc>
            </a:pPr>
            <a:r>
              <a:rPr lang="en-US" sz="2400" b="1" dirty="0"/>
              <a:t>Understanding Black and White Images</a:t>
            </a:r>
          </a:p>
          <a:p>
            <a:pPr algn="l">
              <a:lnSpc>
                <a:spcPct val="150000"/>
              </a:lnSpc>
              <a:spcBef>
                <a:spcPts val="300"/>
              </a:spcBef>
              <a:buFont typeface="Arial" panose="020B0604020202020204" pitchFamily="34" charset="0"/>
              <a:buChar char="•"/>
            </a:pPr>
            <a:r>
              <a:rPr lang="en-US" sz="2400" dirty="0"/>
              <a:t>Each pixel has a single value representing its brightness.</a:t>
            </a:r>
          </a:p>
          <a:p>
            <a:pPr algn="l">
              <a:lnSpc>
                <a:spcPct val="150000"/>
              </a:lnSpc>
              <a:spcBef>
                <a:spcPts val="300"/>
              </a:spcBef>
              <a:buFont typeface="Arial" panose="020B0604020202020204" pitchFamily="34" charset="0"/>
              <a:buChar char="•"/>
            </a:pPr>
            <a:r>
              <a:rPr lang="en-US" sz="2400" dirty="0"/>
              <a:t>Typically, an 8-bit grayscale image has 256 shades of gray (0 = black, 255 = white)</a:t>
            </a:r>
          </a:p>
          <a:p>
            <a:pPr algn="l">
              <a:lnSpc>
                <a:spcPct val="150000"/>
              </a:lnSpc>
              <a:spcBef>
                <a:spcPts val="300"/>
              </a:spcBef>
            </a:pPr>
            <a:r>
              <a:rPr lang="en-US" sz="2400" dirty="0"/>
              <a:t>Applications of gray scale images.</a:t>
            </a:r>
          </a:p>
          <a:p>
            <a:pPr>
              <a:lnSpc>
                <a:spcPct val="150000"/>
              </a:lnSpc>
              <a:spcBef>
                <a:spcPts val="300"/>
              </a:spcBef>
            </a:pPr>
            <a:r>
              <a:rPr lang="en-US" sz="2400" b="1" i="0" dirty="0">
                <a:solidFill>
                  <a:srgbClr val="404040"/>
                </a:solidFill>
                <a:effectLst/>
                <a:latin typeface="Inter"/>
              </a:rPr>
              <a:t>Medical Imaging</a:t>
            </a:r>
            <a:r>
              <a:rPr lang="en-US" sz="2400" b="0" i="0" dirty="0">
                <a:solidFill>
                  <a:srgbClr val="404040"/>
                </a:solidFill>
                <a:effectLst/>
                <a:latin typeface="Inter"/>
              </a:rPr>
              <a:t>: X-rays, MRIs, and CT scans </a:t>
            </a:r>
            <a:r>
              <a:rPr lang="en-US" sz="2400" b="0" i="0" dirty="0" err="1">
                <a:solidFill>
                  <a:srgbClr val="404040"/>
                </a:solidFill>
                <a:effectLst/>
                <a:latin typeface="Inter"/>
              </a:rPr>
              <a:t>etc</a:t>
            </a:r>
            <a:endParaRPr lang="en-US" sz="2400" b="0" i="0" dirty="0">
              <a:solidFill>
                <a:srgbClr val="404040"/>
              </a:solidFill>
              <a:effectLst/>
              <a:latin typeface="Inter"/>
            </a:endParaRPr>
          </a:p>
          <a:p>
            <a:pPr algn="l">
              <a:spcBef>
                <a:spcPts val="300"/>
              </a:spcBef>
            </a:pPr>
            <a:endParaRPr lang="en-US" sz="2400" dirty="0"/>
          </a:p>
          <a:p>
            <a:pPr>
              <a:lnSpc>
                <a:spcPct val="200000"/>
              </a:lnSpc>
            </a:pPr>
            <a:r>
              <a:rPr lang="en-US" sz="2400" b="1" dirty="0">
                <a:solidFill>
                  <a:srgbClr val="404040"/>
                </a:solidFill>
                <a:latin typeface="Inter"/>
              </a:rPr>
              <a:t> </a:t>
            </a:r>
          </a:p>
        </p:txBody>
      </p:sp>
      <p:pic>
        <p:nvPicPr>
          <p:cNvPr id="4" name="Picture 3">
            <a:extLst>
              <a:ext uri="{FF2B5EF4-FFF2-40B4-BE49-F238E27FC236}">
                <a16:creationId xmlns:a16="http://schemas.microsoft.com/office/drawing/2014/main" id="{310F2923-40EC-A15B-6C84-8FEF6694CCF8}"/>
              </a:ext>
            </a:extLst>
          </p:cNvPr>
          <p:cNvPicPr>
            <a:picLocks noChangeAspect="1"/>
          </p:cNvPicPr>
          <p:nvPr/>
        </p:nvPicPr>
        <p:blipFill>
          <a:blip r:embed="rId2"/>
          <a:stretch>
            <a:fillRect/>
          </a:stretch>
        </p:blipFill>
        <p:spPr>
          <a:xfrm>
            <a:off x="1730163" y="3354934"/>
            <a:ext cx="7283601" cy="3503066"/>
          </a:xfrm>
          <a:prstGeom prst="rect">
            <a:avLst/>
          </a:prstGeom>
        </p:spPr>
      </p:pic>
    </p:spTree>
    <p:extLst>
      <p:ext uri="{BB962C8B-B14F-4D97-AF65-F5344CB8AC3E}">
        <p14:creationId xmlns:p14="http://schemas.microsoft.com/office/powerpoint/2010/main" val="978447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C5C43-0A9A-A7C7-E9EE-B891A891D2D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7C0F025-8A51-957B-2492-4A8B8D168F96}"/>
              </a:ext>
            </a:extLst>
          </p:cNvPr>
          <p:cNvSpPr txBox="1"/>
          <p:nvPr/>
        </p:nvSpPr>
        <p:spPr>
          <a:xfrm>
            <a:off x="1101214" y="145829"/>
            <a:ext cx="11371006" cy="5944384"/>
          </a:xfrm>
          <a:prstGeom prst="rect">
            <a:avLst/>
          </a:prstGeom>
          <a:noFill/>
        </p:spPr>
        <p:txBody>
          <a:bodyPr wrap="square">
            <a:spAutoFit/>
          </a:bodyPr>
          <a:lstStyle/>
          <a:p>
            <a:pPr algn="ctr">
              <a:lnSpc>
                <a:spcPct val="150000"/>
              </a:lnSpc>
              <a:spcBef>
                <a:spcPts val="300"/>
              </a:spcBef>
            </a:pPr>
            <a:r>
              <a:rPr lang="en-US" sz="2400" b="1" dirty="0"/>
              <a:t>Advantages of  Gray scale images</a:t>
            </a:r>
          </a:p>
          <a:p>
            <a:pPr algn="l">
              <a:lnSpc>
                <a:spcPct val="200000"/>
              </a:lnSpc>
              <a:buFont typeface="Arial" panose="020B0604020202020204" pitchFamily="34" charset="0"/>
              <a:buChar char="•"/>
            </a:pPr>
            <a:r>
              <a:rPr lang="en-US" sz="2400" b="1" i="0" dirty="0">
                <a:solidFill>
                  <a:srgbClr val="404040"/>
                </a:solidFill>
                <a:effectLst/>
                <a:latin typeface="Inter"/>
              </a:rPr>
              <a:t>Simplified Data</a:t>
            </a:r>
            <a:r>
              <a:rPr lang="en-US" sz="2400" b="0" i="0" dirty="0">
                <a:solidFill>
                  <a:srgbClr val="404040"/>
                </a:solidFill>
                <a:effectLst/>
                <a:latin typeface="Inter"/>
              </a:rPr>
              <a:t>: Easier to process and analyze.</a:t>
            </a:r>
          </a:p>
          <a:p>
            <a:pPr algn="l">
              <a:lnSpc>
                <a:spcPct val="200000"/>
              </a:lnSpc>
              <a:spcBef>
                <a:spcPts val="300"/>
              </a:spcBef>
              <a:buFont typeface="Arial" panose="020B0604020202020204" pitchFamily="34" charset="0"/>
              <a:buChar char="•"/>
            </a:pPr>
            <a:r>
              <a:rPr lang="en-US" sz="2400" b="1" i="0" dirty="0">
                <a:solidFill>
                  <a:srgbClr val="404040"/>
                </a:solidFill>
                <a:effectLst/>
                <a:latin typeface="Inter"/>
              </a:rPr>
              <a:t>Reduced File Size</a:t>
            </a:r>
            <a:r>
              <a:rPr lang="en-US" sz="2400" b="0" i="0" dirty="0">
                <a:solidFill>
                  <a:srgbClr val="404040"/>
                </a:solidFill>
                <a:effectLst/>
                <a:latin typeface="Inter"/>
              </a:rPr>
              <a:t>: Smaller than color images.</a:t>
            </a:r>
          </a:p>
          <a:p>
            <a:pPr algn="l">
              <a:lnSpc>
                <a:spcPct val="200000"/>
              </a:lnSpc>
              <a:spcBef>
                <a:spcPts val="300"/>
              </a:spcBef>
              <a:buFont typeface="Arial" panose="020B0604020202020204" pitchFamily="34" charset="0"/>
              <a:buChar char="•"/>
            </a:pPr>
            <a:r>
              <a:rPr lang="en-US" sz="2400" b="1" i="0" dirty="0">
                <a:solidFill>
                  <a:srgbClr val="404040"/>
                </a:solidFill>
                <a:effectLst/>
                <a:latin typeface="Inter"/>
              </a:rPr>
              <a:t>Focus on Details</a:t>
            </a:r>
            <a:r>
              <a:rPr lang="en-US" sz="2400" b="0" i="0" dirty="0">
                <a:solidFill>
                  <a:srgbClr val="404040"/>
                </a:solidFill>
                <a:effectLst/>
                <a:latin typeface="Inter"/>
              </a:rPr>
              <a:t>: Enhances texture and contrast.</a:t>
            </a:r>
          </a:p>
          <a:p>
            <a:pPr marL="342900" indent="-342900" algn="l">
              <a:lnSpc>
                <a:spcPct val="200000"/>
              </a:lnSpc>
              <a:spcBef>
                <a:spcPts val="300"/>
              </a:spcBef>
              <a:buFont typeface="Arial" panose="020B0604020202020204" pitchFamily="34" charset="0"/>
              <a:buChar char="•"/>
            </a:pPr>
            <a:r>
              <a:rPr lang="en-US" sz="2400" dirty="0">
                <a:solidFill>
                  <a:srgbClr val="404040"/>
                </a:solidFill>
                <a:latin typeface="Inter"/>
              </a:rPr>
              <a:t>Noise Reduction</a:t>
            </a:r>
          </a:p>
          <a:p>
            <a:pPr marL="342900" indent="-342900" algn="l">
              <a:lnSpc>
                <a:spcPct val="200000"/>
              </a:lnSpc>
              <a:spcBef>
                <a:spcPts val="300"/>
              </a:spcBef>
              <a:buFont typeface="Arial" panose="020B0604020202020204" pitchFamily="34" charset="0"/>
              <a:buChar char="•"/>
            </a:pPr>
            <a:r>
              <a:rPr lang="en-US" sz="2400" b="0" i="0" dirty="0">
                <a:solidFill>
                  <a:srgbClr val="404040"/>
                </a:solidFill>
                <a:effectLst/>
                <a:latin typeface="Inter"/>
              </a:rPr>
              <a:t>Increase Processing time due to less information</a:t>
            </a:r>
          </a:p>
          <a:p>
            <a:pPr marL="342900" indent="-342900" algn="l">
              <a:lnSpc>
                <a:spcPct val="200000"/>
              </a:lnSpc>
              <a:spcBef>
                <a:spcPts val="300"/>
              </a:spcBef>
              <a:buFont typeface="Arial" panose="020B0604020202020204" pitchFamily="34" charset="0"/>
              <a:buChar char="•"/>
            </a:pPr>
            <a:r>
              <a:rPr lang="en-US" sz="2400" b="0" i="0" dirty="0">
                <a:solidFill>
                  <a:srgbClr val="404040"/>
                </a:solidFill>
                <a:effectLst/>
                <a:latin typeface="Inter"/>
              </a:rPr>
              <a:t>They store important information from image</a:t>
            </a:r>
          </a:p>
          <a:p>
            <a:pPr marL="342900" indent="-342900" algn="l">
              <a:lnSpc>
                <a:spcPct val="200000"/>
              </a:lnSpc>
              <a:spcBef>
                <a:spcPts val="300"/>
              </a:spcBef>
              <a:buFont typeface="Arial" panose="020B0604020202020204" pitchFamily="34" charset="0"/>
              <a:buChar char="•"/>
            </a:pPr>
            <a:r>
              <a:rPr lang="en-US" sz="2400" dirty="0">
                <a:solidFill>
                  <a:srgbClr val="404040"/>
                </a:solidFill>
                <a:latin typeface="Inter"/>
              </a:rPr>
              <a:t>Color information is good but not necessary every time</a:t>
            </a:r>
            <a:endParaRPr lang="en-US" sz="2400" b="1" dirty="0">
              <a:solidFill>
                <a:srgbClr val="404040"/>
              </a:solidFill>
              <a:latin typeface="Inter"/>
            </a:endParaRPr>
          </a:p>
        </p:txBody>
      </p:sp>
    </p:spTree>
    <p:extLst>
      <p:ext uri="{BB962C8B-B14F-4D97-AF65-F5344CB8AC3E}">
        <p14:creationId xmlns:p14="http://schemas.microsoft.com/office/powerpoint/2010/main" val="2663815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81503-E300-864A-C8B2-347E6FE7B91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A84B474-CEF5-E72C-6605-8C1FBC7E9B8E}"/>
              </a:ext>
            </a:extLst>
          </p:cNvPr>
          <p:cNvSpPr txBox="1"/>
          <p:nvPr/>
        </p:nvSpPr>
        <p:spPr>
          <a:xfrm>
            <a:off x="1101214" y="145829"/>
            <a:ext cx="11371006" cy="2951962"/>
          </a:xfrm>
          <a:prstGeom prst="rect">
            <a:avLst/>
          </a:prstGeom>
          <a:noFill/>
        </p:spPr>
        <p:txBody>
          <a:bodyPr wrap="square">
            <a:spAutoFit/>
          </a:bodyPr>
          <a:lstStyle/>
          <a:p>
            <a:pPr algn="ctr">
              <a:lnSpc>
                <a:spcPct val="150000"/>
              </a:lnSpc>
            </a:pPr>
            <a:r>
              <a:rPr lang="en-US" sz="2200" b="1" i="0" dirty="0">
                <a:solidFill>
                  <a:srgbClr val="404040"/>
                </a:solidFill>
                <a:effectLst/>
                <a:latin typeface="Inter"/>
              </a:rPr>
              <a:t>Grayscale vs. Black and White</a:t>
            </a:r>
          </a:p>
          <a:p>
            <a:pPr algn="l">
              <a:lnSpc>
                <a:spcPct val="150000"/>
              </a:lnSpc>
              <a:spcAft>
                <a:spcPts val="300"/>
              </a:spcAft>
            </a:pPr>
            <a:r>
              <a:rPr lang="en-US" sz="2400" b="1" dirty="0"/>
              <a:t>Grayscale:</a:t>
            </a:r>
          </a:p>
          <a:p>
            <a:pPr marL="742950" lvl="1" indent="-285750" algn="l">
              <a:lnSpc>
                <a:spcPct val="150000"/>
              </a:lnSpc>
              <a:spcBef>
                <a:spcPts val="300"/>
              </a:spcBef>
              <a:buFont typeface="Arial" panose="020B0604020202020204" pitchFamily="34" charset="0"/>
              <a:buChar char="•"/>
            </a:pPr>
            <a:r>
              <a:rPr lang="en-US" sz="2400" dirty="0"/>
              <a:t>Contains multiple shades of gray (e.g., 256 levels).</a:t>
            </a:r>
          </a:p>
          <a:p>
            <a:pPr algn="l">
              <a:lnSpc>
                <a:spcPct val="150000"/>
              </a:lnSpc>
              <a:spcBef>
                <a:spcPts val="300"/>
              </a:spcBef>
              <a:spcAft>
                <a:spcPts val="300"/>
              </a:spcAft>
            </a:pPr>
            <a:r>
              <a:rPr lang="en-US" sz="2400" b="1" dirty="0"/>
              <a:t>Black and White:</a:t>
            </a:r>
          </a:p>
          <a:p>
            <a:pPr marL="742950" lvl="1" indent="-285750" algn="l">
              <a:lnSpc>
                <a:spcPct val="150000"/>
              </a:lnSpc>
              <a:spcBef>
                <a:spcPts val="300"/>
              </a:spcBef>
              <a:buFont typeface="Arial" panose="020B0604020202020204" pitchFamily="34" charset="0"/>
              <a:buChar char="•"/>
            </a:pPr>
            <a:r>
              <a:rPr lang="en-US" sz="2400" dirty="0"/>
              <a:t>Only two colors: pure black and pure white (no shades of gray).</a:t>
            </a:r>
          </a:p>
        </p:txBody>
      </p:sp>
      <p:pic>
        <p:nvPicPr>
          <p:cNvPr id="4" name="Picture 3">
            <a:extLst>
              <a:ext uri="{FF2B5EF4-FFF2-40B4-BE49-F238E27FC236}">
                <a16:creationId xmlns:a16="http://schemas.microsoft.com/office/drawing/2014/main" id="{93F08E75-3D54-5B3E-9C6D-4C629CCC2173}"/>
              </a:ext>
            </a:extLst>
          </p:cNvPr>
          <p:cNvPicPr>
            <a:picLocks noChangeAspect="1"/>
          </p:cNvPicPr>
          <p:nvPr/>
        </p:nvPicPr>
        <p:blipFill>
          <a:blip r:embed="rId2"/>
          <a:stretch>
            <a:fillRect/>
          </a:stretch>
        </p:blipFill>
        <p:spPr>
          <a:xfrm>
            <a:off x="1736468" y="3429000"/>
            <a:ext cx="7313158" cy="3283171"/>
          </a:xfrm>
          <a:prstGeom prst="rect">
            <a:avLst/>
          </a:prstGeom>
        </p:spPr>
      </p:pic>
    </p:spTree>
    <p:extLst>
      <p:ext uri="{BB962C8B-B14F-4D97-AF65-F5344CB8AC3E}">
        <p14:creationId xmlns:p14="http://schemas.microsoft.com/office/powerpoint/2010/main" val="2126772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CE5632A-8397-2FD4-0C6B-E1BF9389CC1B}"/>
              </a:ext>
            </a:extLst>
          </p:cNvPr>
          <p:cNvSpPr txBox="1"/>
          <p:nvPr/>
        </p:nvSpPr>
        <p:spPr>
          <a:xfrm>
            <a:off x="1430593" y="464086"/>
            <a:ext cx="9571704" cy="539378"/>
          </a:xfrm>
          <a:prstGeom prst="rect">
            <a:avLst/>
          </a:prstGeom>
          <a:noFill/>
        </p:spPr>
        <p:txBody>
          <a:bodyPr wrap="square">
            <a:spAutoFit/>
          </a:bodyPr>
          <a:lstStyle/>
          <a:p>
            <a:pPr algn="ctr" fontAlgn="base">
              <a:lnSpc>
                <a:spcPct val="150000"/>
              </a:lnSpc>
              <a:spcAft>
                <a:spcPts val="750"/>
              </a:spcAft>
            </a:pPr>
            <a:r>
              <a:rPr lang="en-US" sz="2200" b="1" dirty="0">
                <a:latin typeface="Times New Roman" panose="02020603050405020304" pitchFamily="18" charset="0"/>
                <a:cs typeface="Times New Roman" panose="02020603050405020304" pitchFamily="18" charset="0"/>
              </a:rPr>
              <a:t>What are images?</a:t>
            </a:r>
          </a:p>
        </p:txBody>
      </p:sp>
      <p:pic>
        <p:nvPicPr>
          <p:cNvPr id="3" name="Picture 2">
            <a:extLst>
              <a:ext uri="{FF2B5EF4-FFF2-40B4-BE49-F238E27FC236}">
                <a16:creationId xmlns:a16="http://schemas.microsoft.com/office/drawing/2014/main" id="{E0005403-A26C-BD4F-8F67-52DEEC05BB9D}"/>
              </a:ext>
            </a:extLst>
          </p:cNvPr>
          <p:cNvPicPr>
            <a:picLocks noChangeAspect="1"/>
          </p:cNvPicPr>
          <p:nvPr/>
        </p:nvPicPr>
        <p:blipFill>
          <a:blip r:embed="rId2"/>
          <a:stretch>
            <a:fillRect/>
          </a:stretch>
        </p:blipFill>
        <p:spPr>
          <a:xfrm>
            <a:off x="0" y="1479139"/>
            <a:ext cx="6648450" cy="4621857"/>
          </a:xfrm>
          <a:prstGeom prst="rect">
            <a:avLst/>
          </a:prstGeom>
        </p:spPr>
      </p:pic>
      <p:sp>
        <p:nvSpPr>
          <p:cNvPr id="5" name="TextBox 4">
            <a:extLst>
              <a:ext uri="{FF2B5EF4-FFF2-40B4-BE49-F238E27FC236}">
                <a16:creationId xmlns:a16="http://schemas.microsoft.com/office/drawing/2014/main" id="{0DB8B790-730E-5A6A-F173-7C14DC489E98}"/>
              </a:ext>
            </a:extLst>
          </p:cNvPr>
          <p:cNvSpPr txBox="1"/>
          <p:nvPr/>
        </p:nvSpPr>
        <p:spPr>
          <a:xfrm>
            <a:off x="6648450" y="1479139"/>
            <a:ext cx="5543550" cy="3366563"/>
          </a:xfrm>
          <a:prstGeom prst="rect">
            <a:avLst/>
          </a:prstGeom>
          <a:noFill/>
        </p:spPr>
        <p:txBody>
          <a:bodyPr wrap="square">
            <a:sp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Now, you may have in mind that an image can be a photograph, can be something you see on your</a:t>
            </a:r>
          </a:p>
          <a:p>
            <a:pPr algn="just">
              <a:lnSpc>
                <a:spcPct val="150000"/>
              </a:lnSpc>
            </a:pPr>
            <a:r>
              <a:rPr lang="en-US" dirty="0">
                <a:latin typeface="Times New Roman" panose="02020603050405020304" pitchFamily="18" charset="0"/>
                <a:cs typeface="Times New Roman" panose="02020603050405020304" pitchFamily="18" charset="0"/>
              </a:rPr>
              <a:t>laptop screen or a TV screen. Those are all two-dimensional planes where there's only an X Y dimension.</a:t>
            </a:r>
          </a:p>
          <a:p>
            <a:pPr algn="just">
              <a:lnSpc>
                <a:spcPct val="150000"/>
              </a:lnSpc>
            </a:pPr>
            <a:r>
              <a:rPr lang="en-US" dirty="0">
                <a:latin typeface="Times New Roman" panose="02020603050405020304" pitchFamily="18" charset="0"/>
                <a:cs typeface="Times New Roman" panose="02020603050405020304" pitchFamily="18" charset="0"/>
              </a:rPr>
              <a:t> that X Y dimension here corresponds to different pixel points on computer screens or in photographs, basically dots per inch deep.</a:t>
            </a:r>
          </a:p>
          <a:p>
            <a:pPr algn="just">
              <a:lnSpc>
                <a:spcPct val="150000"/>
              </a:lnSpc>
            </a:pPr>
            <a:endParaRPr lang="en-US" b="0" i="0" dirty="0">
              <a:solidFill>
                <a:srgbClr val="30314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257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319EA-E664-0C09-313C-A0C824F90DD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4C2C903-7A3C-F0F2-00AE-C3FE1B14F839}"/>
              </a:ext>
            </a:extLst>
          </p:cNvPr>
          <p:cNvSpPr txBox="1"/>
          <p:nvPr/>
        </p:nvSpPr>
        <p:spPr>
          <a:xfrm>
            <a:off x="530942" y="250722"/>
            <a:ext cx="11371006" cy="5406095"/>
          </a:xfrm>
          <a:prstGeom prst="rect">
            <a:avLst/>
          </a:prstGeom>
          <a:noFill/>
        </p:spPr>
        <p:txBody>
          <a:bodyPr wrap="square">
            <a:spAutoFit/>
          </a:bodyPr>
          <a:lstStyle/>
          <a:p>
            <a:pPr marL="342900" indent="-342900" algn="just">
              <a:lnSpc>
                <a:spcPct val="20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We know each pixel or DPI(dots per inch) points reflect different wavelengths of light, and that is where we refer to the visible light spectrum.</a:t>
            </a:r>
          </a:p>
          <a:p>
            <a:pPr marL="342900" indent="-342900" algn="just">
              <a:lnSpc>
                <a:spcPct val="20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visible light spectrum is part of the electromagnetic spectrum, which consists of radio waves to gamma rays and different waves here have different wavelengths and the visible part.</a:t>
            </a:r>
          </a:p>
          <a:p>
            <a:pPr marL="342900" indent="-342900" algn="just">
              <a:lnSpc>
                <a:spcPct val="20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we see visible because it's visible to our eyes consists of different wavelengths and each wavelength corresponds to different colors from red, green to blue and slightly purple.</a:t>
            </a:r>
          </a:p>
          <a:p>
            <a:pPr marL="342900" indent="-342900" algn="just">
              <a:lnSpc>
                <a:spcPct val="20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Each point corresponds to a different color, which means it reflects different wavelengths of light, which is what we see in these images.</a:t>
            </a:r>
          </a:p>
        </p:txBody>
      </p:sp>
    </p:spTree>
    <p:extLst>
      <p:ext uri="{BB962C8B-B14F-4D97-AF65-F5344CB8AC3E}">
        <p14:creationId xmlns:p14="http://schemas.microsoft.com/office/powerpoint/2010/main" val="245419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46C360-CA85-9BD5-FE15-FA256925359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97A96D4-C220-EB5D-44BA-5009D33868E5}"/>
              </a:ext>
            </a:extLst>
          </p:cNvPr>
          <p:cNvPicPr>
            <a:picLocks noChangeAspect="1"/>
          </p:cNvPicPr>
          <p:nvPr/>
        </p:nvPicPr>
        <p:blipFill>
          <a:blip r:embed="rId2"/>
          <a:stretch>
            <a:fillRect/>
          </a:stretch>
        </p:blipFill>
        <p:spPr>
          <a:xfrm>
            <a:off x="991675" y="-1"/>
            <a:ext cx="10166454" cy="6150077"/>
          </a:xfrm>
          <a:prstGeom prst="rect">
            <a:avLst/>
          </a:prstGeom>
        </p:spPr>
      </p:pic>
    </p:spTree>
    <p:extLst>
      <p:ext uri="{BB962C8B-B14F-4D97-AF65-F5344CB8AC3E}">
        <p14:creationId xmlns:p14="http://schemas.microsoft.com/office/powerpoint/2010/main" val="1326515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23CEB8-8B3A-9944-6300-50FE5884CF1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CD40757-7C91-3562-4464-73CD679B37CE}"/>
              </a:ext>
            </a:extLst>
          </p:cNvPr>
          <p:cNvPicPr>
            <a:picLocks noChangeAspect="1"/>
          </p:cNvPicPr>
          <p:nvPr/>
        </p:nvPicPr>
        <p:blipFill>
          <a:blip r:embed="rId2"/>
          <a:stretch>
            <a:fillRect/>
          </a:stretch>
        </p:blipFill>
        <p:spPr>
          <a:xfrm>
            <a:off x="1207805" y="-1"/>
            <a:ext cx="9911984" cy="6100997"/>
          </a:xfrm>
          <a:prstGeom prst="rect">
            <a:avLst/>
          </a:prstGeom>
        </p:spPr>
      </p:pic>
    </p:spTree>
    <p:extLst>
      <p:ext uri="{BB962C8B-B14F-4D97-AF65-F5344CB8AC3E}">
        <p14:creationId xmlns:p14="http://schemas.microsoft.com/office/powerpoint/2010/main" val="4271693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BE1A6-B7B3-B08C-C71C-86227583664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7B44272-C62D-4A4D-6DED-374CC914B59E}"/>
              </a:ext>
            </a:extLst>
          </p:cNvPr>
          <p:cNvPicPr>
            <a:picLocks noChangeAspect="1"/>
          </p:cNvPicPr>
          <p:nvPr/>
        </p:nvPicPr>
        <p:blipFill>
          <a:blip r:embed="rId2"/>
          <a:stretch>
            <a:fillRect/>
          </a:stretch>
        </p:blipFill>
        <p:spPr>
          <a:xfrm>
            <a:off x="2427574" y="1285777"/>
            <a:ext cx="6341671" cy="4827956"/>
          </a:xfrm>
          <a:prstGeom prst="rect">
            <a:avLst/>
          </a:prstGeom>
        </p:spPr>
      </p:pic>
      <p:sp>
        <p:nvSpPr>
          <p:cNvPr id="5" name="TextBox 4">
            <a:extLst>
              <a:ext uri="{FF2B5EF4-FFF2-40B4-BE49-F238E27FC236}">
                <a16:creationId xmlns:a16="http://schemas.microsoft.com/office/drawing/2014/main" id="{37F075DB-1E74-7A47-11C5-C4F5717DB3AB}"/>
              </a:ext>
            </a:extLst>
          </p:cNvPr>
          <p:cNvSpPr txBox="1"/>
          <p:nvPr/>
        </p:nvSpPr>
        <p:spPr>
          <a:xfrm>
            <a:off x="1663908" y="194872"/>
            <a:ext cx="5261548" cy="369332"/>
          </a:xfrm>
          <a:prstGeom prst="rect">
            <a:avLst/>
          </a:prstGeom>
          <a:noFill/>
        </p:spPr>
        <p:txBody>
          <a:bodyPr wrap="square" rtlCol="0">
            <a:spAutoFit/>
          </a:bodyPr>
          <a:lstStyle/>
          <a:p>
            <a:r>
              <a:rPr lang="en-US" dirty="0"/>
              <a:t>Pinhole camera model (source Google)</a:t>
            </a:r>
            <a:endParaRPr lang="en-PK" dirty="0"/>
          </a:p>
        </p:txBody>
      </p:sp>
    </p:spTree>
    <p:extLst>
      <p:ext uri="{BB962C8B-B14F-4D97-AF65-F5344CB8AC3E}">
        <p14:creationId xmlns:p14="http://schemas.microsoft.com/office/powerpoint/2010/main" val="5298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C2006C-EA7F-5EA5-3FC5-CE57B3C5001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DA522DD-C685-1FEF-9549-72CB55646B9A}"/>
              </a:ext>
            </a:extLst>
          </p:cNvPr>
          <p:cNvPicPr>
            <a:picLocks noChangeAspect="1"/>
          </p:cNvPicPr>
          <p:nvPr/>
        </p:nvPicPr>
        <p:blipFill>
          <a:blip r:embed="rId2"/>
          <a:stretch>
            <a:fillRect/>
          </a:stretch>
        </p:blipFill>
        <p:spPr>
          <a:xfrm>
            <a:off x="899410" y="-1"/>
            <a:ext cx="10073390" cy="6145968"/>
          </a:xfrm>
          <a:prstGeom prst="rect">
            <a:avLst/>
          </a:prstGeom>
        </p:spPr>
      </p:pic>
    </p:spTree>
    <p:extLst>
      <p:ext uri="{BB962C8B-B14F-4D97-AF65-F5344CB8AC3E}">
        <p14:creationId xmlns:p14="http://schemas.microsoft.com/office/powerpoint/2010/main" val="799860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0DFA03-83E7-DB98-134C-27E5253C34AE}"/>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498472CE-ECCD-F73C-E3C0-AD2C3E6A5DF1}"/>
              </a:ext>
            </a:extLst>
          </p:cNvPr>
          <p:cNvPicPr>
            <a:picLocks noChangeAspect="1"/>
          </p:cNvPicPr>
          <p:nvPr/>
        </p:nvPicPr>
        <p:blipFill>
          <a:blip r:embed="rId2"/>
          <a:stretch>
            <a:fillRect/>
          </a:stretch>
        </p:blipFill>
        <p:spPr>
          <a:xfrm>
            <a:off x="1415031" y="-1"/>
            <a:ext cx="9361937" cy="6145967"/>
          </a:xfrm>
          <a:prstGeom prst="rect">
            <a:avLst/>
          </a:prstGeom>
        </p:spPr>
      </p:pic>
      <p:sp>
        <p:nvSpPr>
          <p:cNvPr id="10" name="TextBox 9">
            <a:extLst>
              <a:ext uri="{FF2B5EF4-FFF2-40B4-BE49-F238E27FC236}">
                <a16:creationId xmlns:a16="http://schemas.microsoft.com/office/drawing/2014/main" id="{5A807DAC-5B1C-589D-3E29-CE93CC9ECC9D}"/>
              </a:ext>
            </a:extLst>
          </p:cNvPr>
          <p:cNvSpPr txBox="1"/>
          <p:nvPr/>
        </p:nvSpPr>
        <p:spPr>
          <a:xfrm>
            <a:off x="147484" y="6145966"/>
            <a:ext cx="9361936" cy="400110"/>
          </a:xfrm>
          <a:prstGeom prst="rect">
            <a:avLst/>
          </a:prstGeom>
          <a:noFill/>
        </p:spPr>
        <p:txBody>
          <a:bodyPr wrap="square">
            <a:spAutoFit/>
          </a:bodyPr>
          <a:lstStyle/>
          <a:p>
            <a:r>
              <a:rPr lang="en-US" sz="2000" b="0" i="0" dirty="0">
                <a:solidFill>
                  <a:srgbClr val="303141"/>
                </a:solidFill>
                <a:effectLst/>
                <a:latin typeface="Times New Roman" panose="02020603050405020304" pitchFamily="18" charset="0"/>
                <a:cs typeface="Times New Roman" panose="02020603050405020304" pitchFamily="18" charset="0"/>
              </a:rPr>
              <a:t>our brain or brains do this by using six layers of visual processing.</a:t>
            </a:r>
            <a:endParaRPr lang="en-PK"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6906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B4E4F-DF13-8430-462A-7300E5AE008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9F0887C-BAE7-DA31-0ACD-C87A6299BA7A}"/>
              </a:ext>
            </a:extLst>
          </p:cNvPr>
          <p:cNvPicPr>
            <a:picLocks noChangeAspect="1"/>
          </p:cNvPicPr>
          <p:nvPr/>
        </p:nvPicPr>
        <p:blipFill>
          <a:blip r:embed="rId2"/>
          <a:stretch>
            <a:fillRect/>
          </a:stretch>
        </p:blipFill>
        <p:spPr>
          <a:xfrm>
            <a:off x="687284" y="194871"/>
            <a:ext cx="10170623" cy="5561351"/>
          </a:xfrm>
          <a:prstGeom prst="rect">
            <a:avLst/>
          </a:prstGeom>
        </p:spPr>
      </p:pic>
    </p:spTree>
    <p:extLst>
      <p:ext uri="{BB962C8B-B14F-4D97-AF65-F5344CB8AC3E}">
        <p14:creationId xmlns:p14="http://schemas.microsoft.com/office/powerpoint/2010/main" val="412869911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403</TotalTime>
  <Words>660</Words>
  <Application>Microsoft Office PowerPoint</Application>
  <PresentationFormat>Widescreen</PresentationFormat>
  <Paragraphs>70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Inter</vt:lpstr>
      <vt:lpstr>Palatino Linotype</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Muhammad Ameen. Chhajro</cp:lastModifiedBy>
  <cp:revision>68</cp:revision>
  <dcterms:created xsi:type="dcterms:W3CDTF">2021-09-23T06:47:49Z</dcterms:created>
  <dcterms:modified xsi:type="dcterms:W3CDTF">2025-02-24T04:08:17Z</dcterms:modified>
</cp:coreProperties>
</file>